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Default Extension="png" ContentType="image/png"/>
  <Default Extension="bin" ContentType="application/vnd.openxmlformats-officedocument.oleObject"/>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3" r:id="rId1"/>
  </p:sldMasterIdLst>
  <p:notesMasterIdLst>
    <p:notesMasterId r:id="rId46"/>
  </p:notesMasterIdLst>
  <p:handoutMasterIdLst>
    <p:handoutMasterId r:id="rId47"/>
  </p:handoutMasterIdLst>
  <p:sldIdLst>
    <p:sldId id="306" r:id="rId2"/>
    <p:sldId id="308" r:id="rId3"/>
    <p:sldId id="307" r:id="rId4"/>
    <p:sldId id="338" r:id="rId5"/>
    <p:sldId id="309" r:id="rId6"/>
    <p:sldId id="258" r:id="rId7"/>
    <p:sldId id="259" r:id="rId8"/>
    <p:sldId id="260" r:id="rId9"/>
    <p:sldId id="257" r:id="rId10"/>
    <p:sldId id="339" r:id="rId11"/>
    <p:sldId id="340" r:id="rId12"/>
    <p:sldId id="261" r:id="rId13"/>
    <p:sldId id="341" r:id="rId14"/>
    <p:sldId id="262" r:id="rId15"/>
    <p:sldId id="342" r:id="rId16"/>
    <p:sldId id="285" r:id="rId17"/>
    <p:sldId id="310" r:id="rId18"/>
    <p:sldId id="311" r:id="rId19"/>
    <p:sldId id="312" r:id="rId20"/>
    <p:sldId id="344" r:id="rId21"/>
    <p:sldId id="314" r:id="rId22"/>
    <p:sldId id="345" r:id="rId23"/>
    <p:sldId id="316" r:id="rId24"/>
    <p:sldId id="346" r:id="rId25"/>
    <p:sldId id="347" r:id="rId26"/>
    <p:sldId id="348" r:id="rId27"/>
    <p:sldId id="349" r:id="rId28"/>
    <p:sldId id="351" r:id="rId29"/>
    <p:sldId id="350" r:id="rId30"/>
    <p:sldId id="325" r:id="rId31"/>
    <p:sldId id="327" r:id="rId32"/>
    <p:sldId id="330" r:id="rId33"/>
    <p:sldId id="352" r:id="rId34"/>
    <p:sldId id="332" r:id="rId35"/>
    <p:sldId id="328" r:id="rId36"/>
    <p:sldId id="353" r:id="rId37"/>
    <p:sldId id="356" r:id="rId38"/>
    <p:sldId id="357" r:id="rId39"/>
    <p:sldId id="291" r:id="rId40"/>
    <p:sldId id="354" r:id="rId41"/>
    <p:sldId id="355" r:id="rId42"/>
    <p:sldId id="358" r:id="rId43"/>
    <p:sldId id="359" r:id="rId44"/>
    <p:sldId id="283" r:id="rId45"/>
  </p:sldIdLst>
  <p:sldSz cx="9144000" cy="6858000" type="screen4x3"/>
  <p:notesSz cx="6858000" cy="9144000"/>
  <p:custShowLst>
    <p:custShow name="自定义放映1" id="0">
      <p:sldLst/>
    </p:custShow>
  </p:custShowLst>
  <p:defaultTextStyle>
    <a:defPPr>
      <a:defRPr lang="zh-CN"/>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3300"/>
    <a:srgbClr val="990099"/>
    <a:srgbClr val="FF6600"/>
    <a:srgbClr val="CCFFFF"/>
    <a:srgbClr val="FFFF66"/>
    <a:srgbClr val="FF0000"/>
    <a:srgbClr val="000000"/>
    <a:srgbClr val="0000FF"/>
    <a:srgbClr val="00CC64"/>
    <a:srgbClr val="FFE57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628" autoAdjust="0"/>
    <p:restoredTop sz="92703" autoAdjust="0"/>
  </p:normalViewPr>
  <p:slideViewPr>
    <p:cSldViewPr>
      <p:cViewPr>
        <p:scale>
          <a:sx n="66" d="100"/>
          <a:sy n="66" d="100"/>
        </p:scale>
        <p:origin x="-1188" y="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7" d="100"/>
          <a:sy n="47" d="100"/>
        </p:scale>
        <p:origin x="-1435"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61AF7-B211-486E-92E7-9984AC80D36F}" type="doc">
      <dgm:prSet loTypeId="urn:microsoft.com/office/officeart/2005/8/layout/list1" loCatId="list" qsTypeId="urn:microsoft.com/office/officeart/2005/8/quickstyle/simple5" qsCatId="simple" csTypeId="urn:microsoft.com/office/officeart/2005/8/colors/colorful3" csCatId="colorful" phldr="1"/>
      <dgm:spPr/>
      <dgm:t>
        <a:bodyPr/>
        <a:lstStyle/>
        <a:p>
          <a:endParaRPr lang="zh-CN" altLang="en-US"/>
        </a:p>
      </dgm:t>
    </dgm:pt>
    <dgm:pt modelId="{A0147AD5-FEE9-4D36-A845-3F420594BFA4}">
      <dgm:prSet phldrT="[文本]"/>
      <dgm:spPr/>
      <dgm:t>
        <a:bodyPr/>
        <a:lstStyle/>
        <a:p>
          <a:r>
            <a:rPr lang="zh-CN" altLang="en-US" b="1" dirty="0" smtClean="0">
              <a:solidFill>
                <a:srgbClr val="000000"/>
              </a:solidFill>
            </a:rPr>
            <a:t>词法分析</a:t>
          </a:r>
          <a:endParaRPr lang="zh-CN" altLang="en-US" b="1" dirty="0">
            <a:solidFill>
              <a:srgbClr val="000000"/>
            </a:solidFill>
          </a:endParaRPr>
        </a:p>
      </dgm:t>
    </dgm:pt>
    <dgm:pt modelId="{76B2567B-6BD9-4BA3-95CF-750D90F668CD}" type="parTrans" cxnId="{10D88E89-5D31-4CCD-93D2-CF21E9FABBD1}">
      <dgm:prSet/>
      <dgm:spPr/>
      <dgm:t>
        <a:bodyPr/>
        <a:lstStyle/>
        <a:p>
          <a:endParaRPr lang="zh-CN" altLang="en-US" b="1">
            <a:solidFill>
              <a:srgbClr val="000000"/>
            </a:solidFill>
          </a:endParaRPr>
        </a:p>
      </dgm:t>
    </dgm:pt>
    <dgm:pt modelId="{8489A4DA-5CE3-4AAA-B22A-1F8946927AA2}" type="sibTrans" cxnId="{10D88E89-5D31-4CCD-93D2-CF21E9FABBD1}">
      <dgm:prSet/>
      <dgm:spPr/>
      <dgm:t>
        <a:bodyPr/>
        <a:lstStyle/>
        <a:p>
          <a:endParaRPr lang="zh-CN" altLang="en-US" b="1">
            <a:solidFill>
              <a:srgbClr val="000000"/>
            </a:solidFill>
          </a:endParaRPr>
        </a:p>
      </dgm:t>
    </dgm:pt>
    <dgm:pt modelId="{3CC75F48-ED4C-4E21-89DC-1CC69FD62935}">
      <dgm:prSet phldrT="[文本]"/>
      <dgm:spPr/>
      <dgm:t>
        <a:bodyPr/>
        <a:lstStyle/>
        <a:p>
          <a:r>
            <a:rPr lang="zh-CN" altLang="en-US" b="1" dirty="0" smtClean="0">
              <a:solidFill>
                <a:srgbClr val="000000"/>
              </a:solidFill>
            </a:rPr>
            <a:t>语法分析</a:t>
          </a:r>
          <a:endParaRPr lang="zh-CN" altLang="en-US" b="1" dirty="0">
            <a:solidFill>
              <a:srgbClr val="000000"/>
            </a:solidFill>
          </a:endParaRPr>
        </a:p>
      </dgm:t>
    </dgm:pt>
    <dgm:pt modelId="{7DA649F4-D3B5-4665-98F6-D4B509B8B2F9}" type="parTrans" cxnId="{A6E494BD-DE9D-487B-B41E-67DCD8AFB23B}">
      <dgm:prSet/>
      <dgm:spPr/>
      <dgm:t>
        <a:bodyPr/>
        <a:lstStyle/>
        <a:p>
          <a:endParaRPr lang="zh-CN" altLang="en-US" b="1">
            <a:solidFill>
              <a:srgbClr val="000000"/>
            </a:solidFill>
          </a:endParaRPr>
        </a:p>
      </dgm:t>
    </dgm:pt>
    <dgm:pt modelId="{69A3FA8E-72BF-4310-8F05-C9E487161F4A}" type="sibTrans" cxnId="{A6E494BD-DE9D-487B-B41E-67DCD8AFB23B}">
      <dgm:prSet/>
      <dgm:spPr/>
      <dgm:t>
        <a:bodyPr/>
        <a:lstStyle/>
        <a:p>
          <a:endParaRPr lang="zh-CN" altLang="en-US" b="1">
            <a:solidFill>
              <a:srgbClr val="000000"/>
            </a:solidFill>
          </a:endParaRPr>
        </a:p>
      </dgm:t>
    </dgm:pt>
    <dgm:pt modelId="{25E024D1-EC34-4A42-9809-F4F9BB7382AD}">
      <dgm:prSet phldrT="[文本]"/>
      <dgm:spPr/>
      <dgm:t>
        <a:bodyPr/>
        <a:lstStyle/>
        <a:p>
          <a:r>
            <a:rPr lang="zh-CN" altLang="en-US" b="1" dirty="0" smtClean="0">
              <a:solidFill>
                <a:srgbClr val="000000"/>
              </a:solidFill>
            </a:rPr>
            <a:t>语义分析</a:t>
          </a:r>
          <a:r>
            <a:rPr lang="en-US" altLang="zh-CN" b="1" dirty="0" smtClean="0">
              <a:solidFill>
                <a:srgbClr val="000000"/>
              </a:solidFill>
            </a:rPr>
            <a:t>+</a:t>
          </a:r>
          <a:r>
            <a:rPr lang="zh-CN" altLang="en-US" b="1" dirty="0" smtClean="0">
              <a:solidFill>
                <a:srgbClr val="000000"/>
              </a:solidFill>
            </a:rPr>
            <a:t>中间代码生成</a:t>
          </a:r>
          <a:endParaRPr lang="zh-CN" altLang="en-US" b="1" dirty="0">
            <a:solidFill>
              <a:srgbClr val="000000"/>
            </a:solidFill>
          </a:endParaRPr>
        </a:p>
      </dgm:t>
    </dgm:pt>
    <dgm:pt modelId="{C258C24C-E5AC-4FB2-AD9A-782EB139D462}" type="parTrans" cxnId="{1BE8A393-17FE-4F19-8182-F60310D6EFFB}">
      <dgm:prSet/>
      <dgm:spPr/>
      <dgm:t>
        <a:bodyPr/>
        <a:lstStyle/>
        <a:p>
          <a:endParaRPr lang="zh-CN" altLang="en-US" b="1">
            <a:solidFill>
              <a:srgbClr val="000000"/>
            </a:solidFill>
          </a:endParaRPr>
        </a:p>
      </dgm:t>
    </dgm:pt>
    <dgm:pt modelId="{FCEC8EFB-DED9-4255-801C-D09F96B16E8F}" type="sibTrans" cxnId="{1BE8A393-17FE-4F19-8182-F60310D6EFFB}">
      <dgm:prSet/>
      <dgm:spPr/>
      <dgm:t>
        <a:bodyPr/>
        <a:lstStyle/>
        <a:p>
          <a:endParaRPr lang="zh-CN" altLang="en-US" b="1">
            <a:solidFill>
              <a:srgbClr val="000000"/>
            </a:solidFill>
          </a:endParaRPr>
        </a:p>
      </dgm:t>
    </dgm:pt>
    <dgm:pt modelId="{4D98A64C-115D-4DFA-AB08-FE9F577E215D}">
      <dgm:prSet/>
      <dgm:spPr/>
      <dgm:t>
        <a:bodyPr/>
        <a:lstStyle/>
        <a:p>
          <a:r>
            <a:rPr lang="zh-CN" altLang="en-US" b="1" dirty="0" smtClean="0">
              <a:solidFill>
                <a:srgbClr val="000000"/>
              </a:solidFill>
            </a:rPr>
            <a:t>第</a:t>
          </a:r>
          <a:r>
            <a:rPr lang="en-US" altLang="zh-CN" b="1" dirty="0" smtClean="0">
              <a:solidFill>
                <a:srgbClr val="000000"/>
              </a:solidFill>
            </a:rPr>
            <a:t>3</a:t>
          </a:r>
          <a:r>
            <a:rPr lang="zh-CN" altLang="en-US" b="1" dirty="0" smtClean="0">
              <a:solidFill>
                <a:srgbClr val="000000"/>
              </a:solidFill>
            </a:rPr>
            <a:t>章部分</a:t>
          </a:r>
          <a:r>
            <a:rPr lang="en-US" altLang="zh-CN" b="1" dirty="0" smtClean="0">
              <a:solidFill>
                <a:srgbClr val="000000"/>
              </a:solidFill>
            </a:rPr>
            <a:t>+</a:t>
          </a:r>
          <a:r>
            <a:rPr lang="zh-CN" altLang="en-US" b="1" dirty="0" smtClean="0">
              <a:solidFill>
                <a:srgbClr val="000000"/>
              </a:solidFill>
            </a:rPr>
            <a:t>第</a:t>
          </a:r>
          <a:r>
            <a:rPr lang="en-US" altLang="zh-CN" b="1" dirty="0" smtClean="0">
              <a:solidFill>
                <a:srgbClr val="000000"/>
              </a:solidFill>
            </a:rPr>
            <a:t>4</a:t>
          </a:r>
          <a:r>
            <a:rPr lang="zh-CN" altLang="en-US" b="1" dirty="0" smtClean="0">
              <a:solidFill>
                <a:srgbClr val="000000"/>
              </a:solidFill>
            </a:rPr>
            <a:t>章</a:t>
          </a:r>
          <a:endParaRPr lang="zh-CN" altLang="en-US" b="1" dirty="0">
            <a:solidFill>
              <a:srgbClr val="000000"/>
            </a:solidFill>
          </a:endParaRPr>
        </a:p>
      </dgm:t>
    </dgm:pt>
    <dgm:pt modelId="{2FF1FE8C-45D2-4C65-8BFF-6E651CE12133}" type="parTrans" cxnId="{CFC34831-59C3-4628-B336-105FCEE5C61B}">
      <dgm:prSet/>
      <dgm:spPr/>
      <dgm:t>
        <a:bodyPr/>
        <a:lstStyle/>
        <a:p>
          <a:endParaRPr lang="zh-CN" altLang="en-US" b="1">
            <a:solidFill>
              <a:srgbClr val="000000"/>
            </a:solidFill>
          </a:endParaRPr>
        </a:p>
      </dgm:t>
    </dgm:pt>
    <dgm:pt modelId="{1AF8EDE5-D23D-4C1D-833D-68976EE10EEF}" type="sibTrans" cxnId="{CFC34831-59C3-4628-B336-105FCEE5C61B}">
      <dgm:prSet/>
      <dgm:spPr/>
      <dgm:t>
        <a:bodyPr/>
        <a:lstStyle/>
        <a:p>
          <a:endParaRPr lang="zh-CN" altLang="en-US" b="1">
            <a:solidFill>
              <a:srgbClr val="000000"/>
            </a:solidFill>
          </a:endParaRPr>
        </a:p>
      </dgm:t>
    </dgm:pt>
    <dgm:pt modelId="{18986DFD-39D7-4621-9F21-523CBEB654FD}">
      <dgm:prSet/>
      <dgm:spPr/>
      <dgm:t>
        <a:bodyPr/>
        <a:lstStyle/>
        <a:p>
          <a:r>
            <a:rPr lang="zh-CN" altLang="en-US" b="1" dirty="0" smtClean="0">
              <a:solidFill>
                <a:srgbClr val="000000"/>
              </a:solidFill>
            </a:rPr>
            <a:t>第</a:t>
          </a:r>
          <a:r>
            <a:rPr lang="en-US" altLang="zh-CN" b="1" dirty="0" smtClean="0">
              <a:solidFill>
                <a:srgbClr val="000000"/>
              </a:solidFill>
            </a:rPr>
            <a:t>3</a:t>
          </a:r>
          <a:r>
            <a:rPr lang="zh-CN" altLang="en-US" b="1" dirty="0" smtClean="0">
              <a:solidFill>
                <a:srgbClr val="000000"/>
              </a:solidFill>
            </a:rPr>
            <a:t>章部分</a:t>
          </a:r>
          <a:r>
            <a:rPr lang="en-US" altLang="zh-CN" b="1" dirty="0" smtClean="0">
              <a:solidFill>
                <a:srgbClr val="000000"/>
              </a:solidFill>
            </a:rPr>
            <a:t>+</a:t>
          </a:r>
          <a:r>
            <a:rPr lang="zh-CN" altLang="en-US" b="1" dirty="0" smtClean="0">
              <a:solidFill>
                <a:srgbClr val="000000"/>
              </a:solidFill>
            </a:rPr>
            <a:t>第</a:t>
          </a:r>
          <a:r>
            <a:rPr lang="en-US" altLang="zh-CN" b="1" dirty="0" smtClean="0">
              <a:solidFill>
                <a:srgbClr val="000000"/>
              </a:solidFill>
            </a:rPr>
            <a:t>5</a:t>
          </a:r>
          <a:r>
            <a:rPr lang="zh-CN" altLang="en-US" b="1" dirty="0" smtClean="0">
              <a:solidFill>
                <a:srgbClr val="000000"/>
              </a:solidFill>
            </a:rPr>
            <a:t>章</a:t>
          </a:r>
          <a:r>
            <a:rPr lang="en-US" altLang="zh-CN" b="1" dirty="0" smtClean="0">
              <a:solidFill>
                <a:srgbClr val="000000"/>
              </a:solidFill>
            </a:rPr>
            <a:t>+</a:t>
          </a:r>
          <a:r>
            <a:rPr lang="zh-CN" altLang="en-US" b="1" dirty="0" smtClean="0">
              <a:solidFill>
                <a:srgbClr val="000000"/>
              </a:solidFill>
            </a:rPr>
            <a:t>第</a:t>
          </a:r>
          <a:r>
            <a:rPr lang="en-US" altLang="zh-CN" b="1" dirty="0" smtClean="0">
              <a:solidFill>
                <a:srgbClr val="000000"/>
              </a:solidFill>
            </a:rPr>
            <a:t>6</a:t>
          </a:r>
          <a:r>
            <a:rPr lang="zh-CN" altLang="en-US" b="1" dirty="0" smtClean="0">
              <a:solidFill>
                <a:srgbClr val="000000"/>
              </a:solidFill>
            </a:rPr>
            <a:t>章</a:t>
          </a:r>
          <a:r>
            <a:rPr lang="en-US" altLang="zh-CN" b="1" dirty="0" smtClean="0">
              <a:solidFill>
                <a:srgbClr val="000000"/>
              </a:solidFill>
            </a:rPr>
            <a:t>+</a:t>
          </a:r>
          <a:r>
            <a:rPr lang="zh-CN" altLang="en-US" b="1" dirty="0" smtClean="0">
              <a:solidFill>
                <a:srgbClr val="000000"/>
              </a:solidFill>
            </a:rPr>
            <a:t>第</a:t>
          </a:r>
          <a:r>
            <a:rPr lang="en-US" altLang="zh-CN" b="1" dirty="0" smtClean="0">
              <a:solidFill>
                <a:srgbClr val="000000"/>
              </a:solidFill>
            </a:rPr>
            <a:t>7</a:t>
          </a:r>
          <a:r>
            <a:rPr lang="zh-CN" altLang="en-US" b="1" dirty="0" smtClean="0">
              <a:solidFill>
                <a:srgbClr val="000000"/>
              </a:solidFill>
            </a:rPr>
            <a:t>章</a:t>
          </a:r>
          <a:endParaRPr lang="zh-CN" altLang="en-US" b="1" dirty="0">
            <a:solidFill>
              <a:srgbClr val="000000"/>
            </a:solidFill>
          </a:endParaRPr>
        </a:p>
      </dgm:t>
    </dgm:pt>
    <dgm:pt modelId="{3E714A10-B392-4CCC-943B-E6D93D285C2C}" type="parTrans" cxnId="{2F73CF8F-16A0-4276-93DE-D4B2B10DDE2F}">
      <dgm:prSet/>
      <dgm:spPr/>
      <dgm:t>
        <a:bodyPr/>
        <a:lstStyle/>
        <a:p>
          <a:endParaRPr lang="zh-CN" altLang="en-US" b="1">
            <a:solidFill>
              <a:srgbClr val="000000"/>
            </a:solidFill>
          </a:endParaRPr>
        </a:p>
      </dgm:t>
    </dgm:pt>
    <dgm:pt modelId="{F00C7835-EC4D-411F-840E-B6332D768C8F}" type="sibTrans" cxnId="{2F73CF8F-16A0-4276-93DE-D4B2B10DDE2F}">
      <dgm:prSet/>
      <dgm:spPr/>
      <dgm:t>
        <a:bodyPr/>
        <a:lstStyle/>
        <a:p>
          <a:endParaRPr lang="zh-CN" altLang="en-US" b="1">
            <a:solidFill>
              <a:srgbClr val="000000"/>
            </a:solidFill>
          </a:endParaRPr>
        </a:p>
      </dgm:t>
    </dgm:pt>
    <dgm:pt modelId="{A1754E6B-ED6D-49FF-B70D-9D744A284F38}">
      <dgm:prSet/>
      <dgm:spPr/>
      <dgm:t>
        <a:bodyPr/>
        <a:lstStyle/>
        <a:p>
          <a:r>
            <a:rPr lang="zh-CN" altLang="en-US" b="1" dirty="0" smtClean="0">
              <a:solidFill>
                <a:srgbClr val="000000"/>
              </a:solidFill>
            </a:rPr>
            <a:t>第</a:t>
          </a:r>
          <a:r>
            <a:rPr lang="en-US" altLang="zh-CN" b="1" dirty="0" smtClean="0">
              <a:solidFill>
                <a:srgbClr val="000000"/>
              </a:solidFill>
            </a:rPr>
            <a:t>8</a:t>
          </a:r>
          <a:r>
            <a:rPr lang="zh-CN" altLang="en-US" b="1" dirty="0" smtClean="0">
              <a:solidFill>
                <a:srgbClr val="000000"/>
              </a:solidFill>
            </a:rPr>
            <a:t>章</a:t>
          </a:r>
          <a:endParaRPr lang="zh-CN" altLang="en-US" b="1" dirty="0">
            <a:solidFill>
              <a:srgbClr val="000000"/>
            </a:solidFill>
          </a:endParaRPr>
        </a:p>
      </dgm:t>
    </dgm:pt>
    <dgm:pt modelId="{A908073A-6408-46E2-88DF-62EA5D81D67F}" type="parTrans" cxnId="{A29CD02B-EF01-48E8-97F8-5A62D6D2DA8E}">
      <dgm:prSet/>
      <dgm:spPr/>
      <dgm:t>
        <a:bodyPr/>
        <a:lstStyle/>
        <a:p>
          <a:endParaRPr lang="zh-CN" altLang="en-US" b="1">
            <a:solidFill>
              <a:srgbClr val="000000"/>
            </a:solidFill>
          </a:endParaRPr>
        </a:p>
      </dgm:t>
    </dgm:pt>
    <dgm:pt modelId="{261B401A-F36C-429E-8B03-7D0DED863FBF}" type="sibTrans" cxnId="{A29CD02B-EF01-48E8-97F8-5A62D6D2DA8E}">
      <dgm:prSet/>
      <dgm:spPr/>
      <dgm:t>
        <a:bodyPr/>
        <a:lstStyle/>
        <a:p>
          <a:endParaRPr lang="zh-CN" altLang="en-US" b="1">
            <a:solidFill>
              <a:srgbClr val="000000"/>
            </a:solidFill>
          </a:endParaRPr>
        </a:p>
      </dgm:t>
    </dgm:pt>
    <dgm:pt modelId="{23766695-F90A-4CAA-BF65-584F3F1877C7}">
      <dgm:prSet/>
      <dgm:spPr/>
      <dgm:t>
        <a:bodyPr/>
        <a:lstStyle/>
        <a:p>
          <a:r>
            <a:rPr lang="zh-CN" altLang="en-US" b="1" dirty="0" smtClean="0">
              <a:solidFill>
                <a:srgbClr val="000000"/>
              </a:solidFill>
            </a:rPr>
            <a:t>中间代码生成</a:t>
          </a:r>
          <a:endParaRPr lang="zh-CN" altLang="en-US" b="1" dirty="0">
            <a:solidFill>
              <a:srgbClr val="000000"/>
            </a:solidFill>
          </a:endParaRPr>
        </a:p>
      </dgm:t>
    </dgm:pt>
    <dgm:pt modelId="{5733FB83-5173-4688-9500-AAC0CFDF0B1E}" type="parTrans" cxnId="{73A9DD88-6D22-470F-991D-63F1EB834A00}">
      <dgm:prSet/>
      <dgm:spPr/>
      <dgm:t>
        <a:bodyPr/>
        <a:lstStyle/>
        <a:p>
          <a:endParaRPr lang="zh-CN" altLang="en-US" b="1">
            <a:solidFill>
              <a:srgbClr val="000000"/>
            </a:solidFill>
          </a:endParaRPr>
        </a:p>
      </dgm:t>
    </dgm:pt>
    <dgm:pt modelId="{583BB0F8-8AD3-4807-B4C5-B85DE4A7E75C}" type="sibTrans" cxnId="{73A9DD88-6D22-470F-991D-63F1EB834A00}">
      <dgm:prSet/>
      <dgm:spPr/>
      <dgm:t>
        <a:bodyPr/>
        <a:lstStyle/>
        <a:p>
          <a:endParaRPr lang="zh-CN" altLang="en-US" b="1">
            <a:solidFill>
              <a:srgbClr val="000000"/>
            </a:solidFill>
          </a:endParaRPr>
        </a:p>
      </dgm:t>
    </dgm:pt>
    <dgm:pt modelId="{E9AD1620-1461-4E93-A817-CEE12F88E214}">
      <dgm:prSet/>
      <dgm:spPr/>
      <dgm:t>
        <a:bodyPr/>
        <a:lstStyle/>
        <a:p>
          <a:r>
            <a:rPr lang="zh-CN" altLang="en-US" b="1" dirty="0" smtClean="0">
              <a:solidFill>
                <a:srgbClr val="000000"/>
              </a:solidFill>
            </a:rPr>
            <a:t>代码优化</a:t>
          </a:r>
          <a:endParaRPr lang="zh-CN" altLang="en-US" b="1" dirty="0">
            <a:solidFill>
              <a:srgbClr val="000000"/>
            </a:solidFill>
          </a:endParaRPr>
        </a:p>
      </dgm:t>
    </dgm:pt>
    <dgm:pt modelId="{97101F87-A984-4121-B380-6635CC3373D7}" type="parTrans" cxnId="{E537590F-6EF3-46DC-9902-2E2F9813A5F4}">
      <dgm:prSet/>
      <dgm:spPr/>
      <dgm:t>
        <a:bodyPr/>
        <a:lstStyle/>
        <a:p>
          <a:endParaRPr lang="zh-CN" altLang="en-US" b="1">
            <a:solidFill>
              <a:srgbClr val="000000"/>
            </a:solidFill>
          </a:endParaRPr>
        </a:p>
      </dgm:t>
    </dgm:pt>
    <dgm:pt modelId="{D2097594-9BE5-44F0-8C45-F0D7E342AB22}" type="sibTrans" cxnId="{E537590F-6EF3-46DC-9902-2E2F9813A5F4}">
      <dgm:prSet/>
      <dgm:spPr/>
      <dgm:t>
        <a:bodyPr/>
        <a:lstStyle/>
        <a:p>
          <a:endParaRPr lang="zh-CN" altLang="en-US" b="1">
            <a:solidFill>
              <a:srgbClr val="000000"/>
            </a:solidFill>
          </a:endParaRPr>
        </a:p>
      </dgm:t>
    </dgm:pt>
    <dgm:pt modelId="{26AE1119-9BF2-40BD-8978-24C3FB12144C}">
      <dgm:prSet/>
      <dgm:spPr/>
      <dgm:t>
        <a:bodyPr/>
        <a:lstStyle/>
        <a:p>
          <a:r>
            <a:rPr lang="zh-CN" altLang="en-US" b="1" dirty="0" smtClean="0">
              <a:solidFill>
                <a:srgbClr val="000000"/>
              </a:solidFill>
            </a:rPr>
            <a:t>目标代码生成</a:t>
          </a:r>
          <a:endParaRPr lang="zh-CN" altLang="en-US" b="1" dirty="0">
            <a:solidFill>
              <a:srgbClr val="000000"/>
            </a:solidFill>
          </a:endParaRPr>
        </a:p>
      </dgm:t>
    </dgm:pt>
    <dgm:pt modelId="{515BBD0E-3C9E-46EC-91D6-5FD541C06C86}" type="parTrans" cxnId="{D862EB6B-3F1A-46DB-8E0D-9A71F63CE3CA}">
      <dgm:prSet/>
      <dgm:spPr/>
      <dgm:t>
        <a:bodyPr/>
        <a:lstStyle/>
        <a:p>
          <a:endParaRPr lang="zh-CN" altLang="en-US" b="1">
            <a:solidFill>
              <a:srgbClr val="000000"/>
            </a:solidFill>
          </a:endParaRPr>
        </a:p>
      </dgm:t>
    </dgm:pt>
    <dgm:pt modelId="{972FBBC0-D936-43C5-A111-54D731DB1F1E}" type="sibTrans" cxnId="{D862EB6B-3F1A-46DB-8E0D-9A71F63CE3CA}">
      <dgm:prSet/>
      <dgm:spPr/>
      <dgm:t>
        <a:bodyPr/>
        <a:lstStyle/>
        <a:p>
          <a:endParaRPr lang="zh-CN" altLang="en-US" b="1">
            <a:solidFill>
              <a:srgbClr val="000000"/>
            </a:solidFill>
          </a:endParaRPr>
        </a:p>
      </dgm:t>
    </dgm:pt>
    <dgm:pt modelId="{8E54FF5D-3868-4D7C-AE73-0478FD752B94}">
      <dgm:prSet/>
      <dgm:spPr/>
      <dgm:t>
        <a:bodyPr/>
        <a:lstStyle/>
        <a:p>
          <a:r>
            <a:rPr lang="zh-CN" altLang="en-US" b="1" dirty="0" smtClean="0">
              <a:solidFill>
                <a:srgbClr val="000000"/>
              </a:solidFill>
            </a:rPr>
            <a:t>第</a:t>
          </a:r>
          <a:r>
            <a:rPr lang="en-US" altLang="zh-CN" b="1" dirty="0" smtClean="0">
              <a:solidFill>
                <a:srgbClr val="000000"/>
              </a:solidFill>
            </a:rPr>
            <a:t>9</a:t>
          </a:r>
          <a:r>
            <a:rPr lang="zh-CN" altLang="en-US" b="1" dirty="0" smtClean="0">
              <a:solidFill>
                <a:srgbClr val="000000"/>
              </a:solidFill>
            </a:rPr>
            <a:t>章</a:t>
          </a:r>
          <a:r>
            <a:rPr lang="en-US" altLang="zh-CN" b="1" dirty="0" smtClean="0">
              <a:solidFill>
                <a:srgbClr val="000000"/>
              </a:solidFill>
            </a:rPr>
            <a:t>+</a:t>
          </a:r>
          <a:r>
            <a:rPr lang="zh-CN" altLang="en-US" b="1" dirty="0" smtClean="0">
              <a:solidFill>
                <a:srgbClr val="000000"/>
              </a:solidFill>
            </a:rPr>
            <a:t>第</a:t>
          </a:r>
          <a:r>
            <a:rPr lang="en-US" altLang="zh-CN" b="1" dirty="0" smtClean="0">
              <a:solidFill>
                <a:srgbClr val="000000"/>
              </a:solidFill>
            </a:rPr>
            <a:t>10</a:t>
          </a:r>
          <a:r>
            <a:rPr lang="zh-CN" altLang="en-US" b="1" dirty="0" smtClean="0">
              <a:solidFill>
                <a:srgbClr val="000000"/>
              </a:solidFill>
            </a:rPr>
            <a:t>章</a:t>
          </a:r>
          <a:r>
            <a:rPr lang="en-US" altLang="zh-CN" b="1" dirty="0" smtClean="0">
              <a:solidFill>
                <a:srgbClr val="000000"/>
              </a:solidFill>
            </a:rPr>
            <a:t>+</a:t>
          </a:r>
          <a:r>
            <a:rPr lang="zh-CN" altLang="en-US" b="1" dirty="0" smtClean="0">
              <a:solidFill>
                <a:srgbClr val="000000"/>
              </a:solidFill>
            </a:rPr>
            <a:t>第</a:t>
          </a:r>
          <a:r>
            <a:rPr lang="en-US" altLang="zh-CN" b="1" dirty="0" smtClean="0">
              <a:solidFill>
                <a:srgbClr val="000000"/>
              </a:solidFill>
            </a:rPr>
            <a:t>11</a:t>
          </a:r>
          <a:r>
            <a:rPr lang="zh-CN" altLang="en-US" b="1" dirty="0" smtClean="0">
              <a:solidFill>
                <a:srgbClr val="000000"/>
              </a:solidFill>
            </a:rPr>
            <a:t>章</a:t>
          </a:r>
          <a:endParaRPr lang="zh-CN" altLang="en-US" b="1" dirty="0">
            <a:solidFill>
              <a:srgbClr val="000000"/>
            </a:solidFill>
          </a:endParaRPr>
        </a:p>
      </dgm:t>
    </dgm:pt>
    <dgm:pt modelId="{929317F1-7984-416A-8879-8F3C22D96A94}" type="parTrans" cxnId="{2557D688-0244-4B24-9BFB-5CDF7D8BE5A2}">
      <dgm:prSet/>
      <dgm:spPr/>
      <dgm:t>
        <a:bodyPr/>
        <a:lstStyle/>
        <a:p>
          <a:endParaRPr lang="zh-CN" altLang="en-US" b="1">
            <a:solidFill>
              <a:srgbClr val="000000"/>
            </a:solidFill>
          </a:endParaRPr>
        </a:p>
      </dgm:t>
    </dgm:pt>
    <dgm:pt modelId="{99D64DEC-2A5D-4A47-99D2-B014F4D9A283}" type="sibTrans" cxnId="{2557D688-0244-4B24-9BFB-5CDF7D8BE5A2}">
      <dgm:prSet/>
      <dgm:spPr/>
      <dgm:t>
        <a:bodyPr/>
        <a:lstStyle/>
        <a:p>
          <a:endParaRPr lang="zh-CN" altLang="en-US" b="1">
            <a:solidFill>
              <a:srgbClr val="000000"/>
            </a:solidFill>
          </a:endParaRPr>
        </a:p>
      </dgm:t>
    </dgm:pt>
    <dgm:pt modelId="{CA57EA4E-DD1B-417A-8B1B-2FFA5AA94AF7}">
      <dgm:prSet/>
      <dgm:spPr/>
      <dgm:t>
        <a:bodyPr/>
        <a:lstStyle/>
        <a:p>
          <a:r>
            <a:rPr lang="zh-CN" altLang="en-US" b="1" dirty="0" smtClean="0">
              <a:solidFill>
                <a:srgbClr val="000000"/>
              </a:solidFill>
            </a:rPr>
            <a:t>第</a:t>
          </a:r>
          <a:r>
            <a:rPr lang="en-US" altLang="zh-CN" b="1" dirty="0" smtClean="0">
              <a:solidFill>
                <a:srgbClr val="000000"/>
              </a:solidFill>
            </a:rPr>
            <a:t>12</a:t>
          </a:r>
          <a:r>
            <a:rPr lang="zh-CN" altLang="en-US" b="1" dirty="0" smtClean="0">
              <a:solidFill>
                <a:srgbClr val="000000"/>
              </a:solidFill>
            </a:rPr>
            <a:t>章</a:t>
          </a:r>
          <a:endParaRPr lang="zh-CN" altLang="en-US" b="1" dirty="0">
            <a:solidFill>
              <a:srgbClr val="000000"/>
            </a:solidFill>
          </a:endParaRPr>
        </a:p>
      </dgm:t>
    </dgm:pt>
    <dgm:pt modelId="{63EECFC0-EB11-419D-B809-E2A35D6AD8A8}" type="parTrans" cxnId="{F0CE51EB-A25E-445E-839E-1B46A0C51A5F}">
      <dgm:prSet/>
      <dgm:spPr/>
      <dgm:t>
        <a:bodyPr/>
        <a:lstStyle/>
        <a:p>
          <a:endParaRPr lang="zh-CN" altLang="en-US" b="1">
            <a:solidFill>
              <a:srgbClr val="000000"/>
            </a:solidFill>
          </a:endParaRPr>
        </a:p>
      </dgm:t>
    </dgm:pt>
    <dgm:pt modelId="{B7035A00-89CB-4C1D-BBAE-D6E504D27FE3}" type="sibTrans" cxnId="{F0CE51EB-A25E-445E-839E-1B46A0C51A5F}">
      <dgm:prSet/>
      <dgm:spPr/>
      <dgm:t>
        <a:bodyPr/>
        <a:lstStyle/>
        <a:p>
          <a:endParaRPr lang="zh-CN" altLang="en-US" b="1">
            <a:solidFill>
              <a:srgbClr val="000000"/>
            </a:solidFill>
          </a:endParaRPr>
        </a:p>
      </dgm:t>
    </dgm:pt>
    <dgm:pt modelId="{BE97C8A2-FCA6-460C-81D8-D87E89777227}" type="pres">
      <dgm:prSet presAssocID="{BBA61AF7-B211-486E-92E7-9984AC80D36F}" presName="linear" presStyleCnt="0">
        <dgm:presLayoutVars>
          <dgm:dir/>
          <dgm:animLvl val="lvl"/>
          <dgm:resizeHandles val="exact"/>
        </dgm:presLayoutVars>
      </dgm:prSet>
      <dgm:spPr/>
      <dgm:t>
        <a:bodyPr/>
        <a:lstStyle/>
        <a:p>
          <a:endParaRPr lang="zh-CN" altLang="en-US"/>
        </a:p>
      </dgm:t>
    </dgm:pt>
    <dgm:pt modelId="{6FA7704A-F808-4283-8B60-04D3D0B403E4}" type="pres">
      <dgm:prSet presAssocID="{A0147AD5-FEE9-4D36-A845-3F420594BFA4}" presName="parentLin" presStyleCnt="0"/>
      <dgm:spPr/>
    </dgm:pt>
    <dgm:pt modelId="{4C211B55-90A5-4AFA-9526-FE5206416925}" type="pres">
      <dgm:prSet presAssocID="{A0147AD5-FEE9-4D36-A845-3F420594BFA4}" presName="parentLeftMargin" presStyleLbl="node1" presStyleIdx="0" presStyleCnt="6"/>
      <dgm:spPr/>
      <dgm:t>
        <a:bodyPr/>
        <a:lstStyle/>
        <a:p>
          <a:endParaRPr lang="zh-CN" altLang="en-US"/>
        </a:p>
      </dgm:t>
    </dgm:pt>
    <dgm:pt modelId="{BF619952-1104-40D4-8263-999A7D0879D6}" type="pres">
      <dgm:prSet presAssocID="{A0147AD5-FEE9-4D36-A845-3F420594BFA4}" presName="parentText" presStyleLbl="node1" presStyleIdx="0" presStyleCnt="6" custScaleX="99445">
        <dgm:presLayoutVars>
          <dgm:chMax val="0"/>
          <dgm:bulletEnabled val="1"/>
        </dgm:presLayoutVars>
      </dgm:prSet>
      <dgm:spPr/>
      <dgm:t>
        <a:bodyPr/>
        <a:lstStyle/>
        <a:p>
          <a:endParaRPr lang="zh-CN" altLang="en-US"/>
        </a:p>
      </dgm:t>
    </dgm:pt>
    <dgm:pt modelId="{D7FEBB4F-1606-4F63-BACF-358CD86E9E34}" type="pres">
      <dgm:prSet presAssocID="{A0147AD5-FEE9-4D36-A845-3F420594BFA4}" presName="negativeSpace" presStyleCnt="0"/>
      <dgm:spPr/>
    </dgm:pt>
    <dgm:pt modelId="{A98C46FB-5B22-4969-AF39-EBC801521977}" type="pres">
      <dgm:prSet presAssocID="{A0147AD5-FEE9-4D36-A845-3F420594BFA4}" presName="childText" presStyleLbl="conFgAcc1" presStyleIdx="0" presStyleCnt="6">
        <dgm:presLayoutVars>
          <dgm:bulletEnabled val="1"/>
        </dgm:presLayoutVars>
      </dgm:prSet>
      <dgm:spPr/>
      <dgm:t>
        <a:bodyPr/>
        <a:lstStyle/>
        <a:p>
          <a:endParaRPr lang="zh-CN" altLang="en-US"/>
        </a:p>
      </dgm:t>
    </dgm:pt>
    <dgm:pt modelId="{B681E579-586C-4D75-AFA6-6662D85A1DAE}" type="pres">
      <dgm:prSet presAssocID="{8489A4DA-5CE3-4AAA-B22A-1F8946927AA2}" presName="spaceBetweenRectangles" presStyleCnt="0"/>
      <dgm:spPr/>
    </dgm:pt>
    <dgm:pt modelId="{C8612232-6484-4FF3-8F56-22AFE2C0DA5F}" type="pres">
      <dgm:prSet presAssocID="{3CC75F48-ED4C-4E21-89DC-1CC69FD62935}" presName="parentLin" presStyleCnt="0"/>
      <dgm:spPr/>
    </dgm:pt>
    <dgm:pt modelId="{A5B867E1-2E25-49D7-B031-D29911B2A48C}" type="pres">
      <dgm:prSet presAssocID="{3CC75F48-ED4C-4E21-89DC-1CC69FD62935}" presName="parentLeftMargin" presStyleLbl="node1" presStyleIdx="0" presStyleCnt="6"/>
      <dgm:spPr/>
      <dgm:t>
        <a:bodyPr/>
        <a:lstStyle/>
        <a:p>
          <a:endParaRPr lang="zh-CN" altLang="en-US"/>
        </a:p>
      </dgm:t>
    </dgm:pt>
    <dgm:pt modelId="{81D57F17-0565-4323-A4E4-58AFAEDC204E}" type="pres">
      <dgm:prSet presAssocID="{3CC75F48-ED4C-4E21-89DC-1CC69FD62935}" presName="parentText" presStyleLbl="node1" presStyleIdx="1" presStyleCnt="6" custScaleX="99445">
        <dgm:presLayoutVars>
          <dgm:chMax val="0"/>
          <dgm:bulletEnabled val="1"/>
        </dgm:presLayoutVars>
      </dgm:prSet>
      <dgm:spPr/>
      <dgm:t>
        <a:bodyPr/>
        <a:lstStyle/>
        <a:p>
          <a:endParaRPr lang="zh-CN" altLang="en-US"/>
        </a:p>
      </dgm:t>
    </dgm:pt>
    <dgm:pt modelId="{0917A519-5175-400B-9646-A20F06266661}" type="pres">
      <dgm:prSet presAssocID="{3CC75F48-ED4C-4E21-89DC-1CC69FD62935}" presName="negativeSpace" presStyleCnt="0"/>
      <dgm:spPr/>
    </dgm:pt>
    <dgm:pt modelId="{EF028F18-1D0B-416D-9E16-96AC9114D3A9}" type="pres">
      <dgm:prSet presAssocID="{3CC75F48-ED4C-4E21-89DC-1CC69FD62935}" presName="childText" presStyleLbl="conFgAcc1" presStyleIdx="1" presStyleCnt="6">
        <dgm:presLayoutVars>
          <dgm:bulletEnabled val="1"/>
        </dgm:presLayoutVars>
      </dgm:prSet>
      <dgm:spPr/>
      <dgm:t>
        <a:bodyPr/>
        <a:lstStyle/>
        <a:p>
          <a:endParaRPr lang="zh-CN" altLang="en-US"/>
        </a:p>
      </dgm:t>
    </dgm:pt>
    <dgm:pt modelId="{B94CB3BC-5C41-410A-8996-875DB3E882C3}" type="pres">
      <dgm:prSet presAssocID="{69A3FA8E-72BF-4310-8F05-C9E487161F4A}" presName="spaceBetweenRectangles" presStyleCnt="0"/>
      <dgm:spPr/>
    </dgm:pt>
    <dgm:pt modelId="{89B4447D-004B-42A6-AB8B-B5A164F294BC}" type="pres">
      <dgm:prSet presAssocID="{25E024D1-EC34-4A42-9809-F4F9BB7382AD}" presName="parentLin" presStyleCnt="0"/>
      <dgm:spPr/>
    </dgm:pt>
    <dgm:pt modelId="{BBCEA615-61BC-40BC-A051-DAB51B992862}" type="pres">
      <dgm:prSet presAssocID="{25E024D1-EC34-4A42-9809-F4F9BB7382AD}" presName="parentLeftMargin" presStyleLbl="node1" presStyleIdx="1" presStyleCnt="6"/>
      <dgm:spPr/>
      <dgm:t>
        <a:bodyPr/>
        <a:lstStyle/>
        <a:p>
          <a:endParaRPr lang="zh-CN" altLang="en-US"/>
        </a:p>
      </dgm:t>
    </dgm:pt>
    <dgm:pt modelId="{954E3679-79C2-4018-B575-83D34783429C}" type="pres">
      <dgm:prSet presAssocID="{25E024D1-EC34-4A42-9809-F4F9BB7382AD}" presName="parentText" presStyleLbl="node1" presStyleIdx="2" presStyleCnt="6" custScaleX="99231">
        <dgm:presLayoutVars>
          <dgm:chMax val="0"/>
          <dgm:bulletEnabled val="1"/>
        </dgm:presLayoutVars>
      </dgm:prSet>
      <dgm:spPr/>
      <dgm:t>
        <a:bodyPr/>
        <a:lstStyle/>
        <a:p>
          <a:endParaRPr lang="zh-CN" altLang="en-US"/>
        </a:p>
      </dgm:t>
    </dgm:pt>
    <dgm:pt modelId="{94457582-89D7-4AEF-887C-31AE6A138D18}" type="pres">
      <dgm:prSet presAssocID="{25E024D1-EC34-4A42-9809-F4F9BB7382AD}" presName="negativeSpace" presStyleCnt="0"/>
      <dgm:spPr/>
    </dgm:pt>
    <dgm:pt modelId="{EA2EA735-636C-48DB-883E-E0AAF9170233}" type="pres">
      <dgm:prSet presAssocID="{25E024D1-EC34-4A42-9809-F4F9BB7382AD}" presName="childText" presStyleLbl="conFgAcc1" presStyleIdx="2" presStyleCnt="6">
        <dgm:presLayoutVars>
          <dgm:bulletEnabled val="1"/>
        </dgm:presLayoutVars>
      </dgm:prSet>
      <dgm:spPr/>
      <dgm:t>
        <a:bodyPr/>
        <a:lstStyle/>
        <a:p>
          <a:endParaRPr lang="zh-CN" altLang="en-US"/>
        </a:p>
      </dgm:t>
    </dgm:pt>
    <dgm:pt modelId="{AA39A431-368E-4B8C-ACA0-1E47EE7B2919}" type="pres">
      <dgm:prSet presAssocID="{FCEC8EFB-DED9-4255-801C-D09F96B16E8F}" presName="spaceBetweenRectangles" presStyleCnt="0"/>
      <dgm:spPr/>
    </dgm:pt>
    <dgm:pt modelId="{B1D4B0F8-3830-4634-8B4A-4AA95FE13E44}" type="pres">
      <dgm:prSet presAssocID="{23766695-F90A-4CAA-BF65-584F3F1877C7}" presName="parentLin" presStyleCnt="0"/>
      <dgm:spPr/>
    </dgm:pt>
    <dgm:pt modelId="{26F937ED-3B93-4ED0-B43F-616E87E739D1}" type="pres">
      <dgm:prSet presAssocID="{23766695-F90A-4CAA-BF65-584F3F1877C7}" presName="parentLeftMargin" presStyleLbl="node1" presStyleIdx="2" presStyleCnt="6"/>
      <dgm:spPr/>
      <dgm:t>
        <a:bodyPr/>
        <a:lstStyle/>
        <a:p>
          <a:endParaRPr lang="zh-CN" altLang="en-US"/>
        </a:p>
      </dgm:t>
    </dgm:pt>
    <dgm:pt modelId="{F6D176BA-37D0-49F1-9BD3-A3B1238240AA}" type="pres">
      <dgm:prSet presAssocID="{23766695-F90A-4CAA-BF65-584F3F1877C7}" presName="parentText" presStyleLbl="node1" presStyleIdx="3" presStyleCnt="6" custScaleX="100000">
        <dgm:presLayoutVars>
          <dgm:chMax val="0"/>
          <dgm:bulletEnabled val="1"/>
        </dgm:presLayoutVars>
      </dgm:prSet>
      <dgm:spPr/>
      <dgm:t>
        <a:bodyPr/>
        <a:lstStyle/>
        <a:p>
          <a:endParaRPr lang="zh-CN" altLang="en-US"/>
        </a:p>
      </dgm:t>
    </dgm:pt>
    <dgm:pt modelId="{5E0C7D3D-10C3-4961-A865-493A4D4704C4}" type="pres">
      <dgm:prSet presAssocID="{23766695-F90A-4CAA-BF65-584F3F1877C7}" presName="negativeSpace" presStyleCnt="0"/>
      <dgm:spPr/>
    </dgm:pt>
    <dgm:pt modelId="{2054D8EF-647D-4CFB-9CAC-B95569C9339B}" type="pres">
      <dgm:prSet presAssocID="{23766695-F90A-4CAA-BF65-584F3F1877C7}" presName="childText" presStyleLbl="conFgAcc1" presStyleIdx="3" presStyleCnt="6">
        <dgm:presLayoutVars>
          <dgm:bulletEnabled val="1"/>
        </dgm:presLayoutVars>
      </dgm:prSet>
      <dgm:spPr/>
    </dgm:pt>
    <dgm:pt modelId="{C696AE3B-F6CA-44DA-ADDF-64FC5DDF71B5}" type="pres">
      <dgm:prSet presAssocID="{583BB0F8-8AD3-4807-B4C5-B85DE4A7E75C}" presName="spaceBetweenRectangles" presStyleCnt="0"/>
      <dgm:spPr/>
    </dgm:pt>
    <dgm:pt modelId="{2D6B2B80-0EB9-4CF6-B5BE-DA6569E321F4}" type="pres">
      <dgm:prSet presAssocID="{E9AD1620-1461-4E93-A817-CEE12F88E214}" presName="parentLin" presStyleCnt="0"/>
      <dgm:spPr/>
    </dgm:pt>
    <dgm:pt modelId="{0A3975F0-40CB-411A-97ED-ED5407439F92}" type="pres">
      <dgm:prSet presAssocID="{E9AD1620-1461-4E93-A817-CEE12F88E214}" presName="parentLeftMargin" presStyleLbl="node1" presStyleIdx="3" presStyleCnt="6"/>
      <dgm:spPr/>
      <dgm:t>
        <a:bodyPr/>
        <a:lstStyle/>
        <a:p>
          <a:endParaRPr lang="zh-CN" altLang="en-US"/>
        </a:p>
      </dgm:t>
    </dgm:pt>
    <dgm:pt modelId="{392BD339-06EC-4A57-9483-0E1D825D8D6D}" type="pres">
      <dgm:prSet presAssocID="{E9AD1620-1461-4E93-A817-CEE12F88E214}" presName="parentText" presStyleLbl="node1" presStyleIdx="4" presStyleCnt="6">
        <dgm:presLayoutVars>
          <dgm:chMax val="0"/>
          <dgm:bulletEnabled val="1"/>
        </dgm:presLayoutVars>
      </dgm:prSet>
      <dgm:spPr/>
      <dgm:t>
        <a:bodyPr/>
        <a:lstStyle/>
        <a:p>
          <a:endParaRPr lang="zh-CN" altLang="en-US"/>
        </a:p>
      </dgm:t>
    </dgm:pt>
    <dgm:pt modelId="{3E0F891B-1A6D-49C0-BE1E-C0FE182283EB}" type="pres">
      <dgm:prSet presAssocID="{E9AD1620-1461-4E93-A817-CEE12F88E214}" presName="negativeSpace" presStyleCnt="0"/>
      <dgm:spPr/>
    </dgm:pt>
    <dgm:pt modelId="{A405D2F4-21B9-436D-8DD4-B33CB7F94BDD}" type="pres">
      <dgm:prSet presAssocID="{E9AD1620-1461-4E93-A817-CEE12F88E214}" presName="childText" presStyleLbl="conFgAcc1" presStyleIdx="4" presStyleCnt="6">
        <dgm:presLayoutVars>
          <dgm:bulletEnabled val="1"/>
        </dgm:presLayoutVars>
      </dgm:prSet>
      <dgm:spPr/>
      <dgm:t>
        <a:bodyPr/>
        <a:lstStyle/>
        <a:p>
          <a:endParaRPr lang="zh-CN" altLang="en-US"/>
        </a:p>
      </dgm:t>
    </dgm:pt>
    <dgm:pt modelId="{6A79DFD6-965E-4E69-98DB-261D14BF87EA}" type="pres">
      <dgm:prSet presAssocID="{D2097594-9BE5-44F0-8C45-F0D7E342AB22}" presName="spaceBetweenRectangles" presStyleCnt="0"/>
      <dgm:spPr/>
    </dgm:pt>
    <dgm:pt modelId="{A3B6B61E-8759-4986-86D6-540201ADFCB4}" type="pres">
      <dgm:prSet presAssocID="{26AE1119-9BF2-40BD-8978-24C3FB12144C}" presName="parentLin" presStyleCnt="0"/>
      <dgm:spPr/>
    </dgm:pt>
    <dgm:pt modelId="{D1CCA532-5A17-4E6D-9EA2-328CBE3C1F24}" type="pres">
      <dgm:prSet presAssocID="{26AE1119-9BF2-40BD-8978-24C3FB12144C}" presName="parentLeftMargin" presStyleLbl="node1" presStyleIdx="4" presStyleCnt="6"/>
      <dgm:spPr/>
      <dgm:t>
        <a:bodyPr/>
        <a:lstStyle/>
        <a:p>
          <a:endParaRPr lang="zh-CN" altLang="en-US"/>
        </a:p>
      </dgm:t>
    </dgm:pt>
    <dgm:pt modelId="{47E5418B-D2E3-48EE-AFB0-D6897E160173}" type="pres">
      <dgm:prSet presAssocID="{26AE1119-9BF2-40BD-8978-24C3FB12144C}" presName="parentText" presStyleLbl="node1" presStyleIdx="5" presStyleCnt="6">
        <dgm:presLayoutVars>
          <dgm:chMax val="0"/>
          <dgm:bulletEnabled val="1"/>
        </dgm:presLayoutVars>
      </dgm:prSet>
      <dgm:spPr/>
      <dgm:t>
        <a:bodyPr/>
        <a:lstStyle/>
        <a:p>
          <a:endParaRPr lang="zh-CN" altLang="en-US"/>
        </a:p>
      </dgm:t>
    </dgm:pt>
    <dgm:pt modelId="{2253DC80-7651-4CB7-AA53-7E31DA297034}" type="pres">
      <dgm:prSet presAssocID="{26AE1119-9BF2-40BD-8978-24C3FB12144C}" presName="negativeSpace" presStyleCnt="0"/>
      <dgm:spPr/>
    </dgm:pt>
    <dgm:pt modelId="{027B3F3A-7141-403A-A670-8B19F780BDA7}" type="pres">
      <dgm:prSet presAssocID="{26AE1119-9BF2-40BD-8978-24C3FB12144C}" presName="childText" presStyleLbl="conFgAcc1" presStyleIdx="5" presStyleCnt="6">
        <dgm:presLayoutVars>
          <dgm:bulletEnabled val="1"/>
        </dgm:presLayoutVars>
      </dgm:prSet>
      <dgm:spPr/>
      <dgm:t>
        <a:bodyPr/>
        <a:lstStyle/>
        <a:p>
          <a:endParaRPr lang="zh-CN" altLang="en-US"/>
        </a:p>
      </dgm:t>
    </dgm:pt>
  </dgm:ptLst>
  <dgm:cxnLst>
    <dgm:cxn modelId="{D862EB6B-3F1A-46DB-8E0D-9A71F63CE3CA}" srcId="{BBA61AF7-B211-486E-92E7-9984AC80D36F}" destId="{26AE1119-9BF2-40BD-8978-24C3FB12144C}" srcOrd="5" destOrd="0" parTransId="{515BBD0E-3C9E-46EC-91D6-5FD541C06C86}" sibTransId="{972FBBC0-D936-43C5-A111-54D731DB1F1E}"/>
    <dgm:cxn modelId="{CFC34831-59C3-4628-B336-105FCEE5C61B}" srcId="{A0147AD5-FEE9-4D36-A845-3F420594BFA4}" destId="{4D98A64C-115D-4DFA-AB08-FE9F577E215D}" srcOrd="0" destOrd="0" parTransId="{2FF1FE8C-45D2-4C65-8BFF-6E651CE12133}" sibTransId="{1AF8EDE5-D23D-4C1D-833D-68976EE10EEF}"/>
    <dgm:cxn modelId="{3ED1DDCB-11B6-4F99-9F1B-5969BC28D531}" type="presOf" srcId="{4D98A64C-115D-4DFA-AB08-FE9F577E215D}" destId="{A98C46FB-5B22-4969-AF39-EBC801521977}" srcOrd="0" destOrd="0" presId="urn:microsoft.com/office/officeart/2005/8/layout/list1"/>
    <dgm:cxn modelId="{10C1C252-4E2B-463E-B448-07CD139B9327}" type="presOf" srcId="{A0147AD5-FEE9-4D36-A845-3F420594BFA4}" destId="{4C211B55-90A5-4AFA-9526-FE5206416925}" srcOrd="0" destOrd="0" presId="urn:microsoft.com/office/officeart/2005/8/layout/list1"/>
    <dgm:cxn modelId="{2F73CF8F-16A0-4276-93DE-D4B2B10DDE2F}" srcId="{3CC75F48-ED4C-4E21-89DC-1CC69FD62935}" destId="{18986DFD-39D7-4621-9F21-523CBEB654FD}" srcOrd="0" destOrd="0" parTransId="{3E714A10-B392-4CCC-943B-E6D93D285C2C}" sibTransId="{F00C7835-EC4D-411F-840E-B6332D768C8F}"/>
    <dgm:cxn modelId="{E537590F-6EF3-46DC-9902-2E2F9813A5F4}" srcId="{BBA61AF7-B211-486E-92E7-9984AC80D36F}" destId="{E9AD1620-1461-4E93-A817-CEE12F88E214}" srcOrd="4" destOrd="0" parTransId="{97101F87-A984-4121-B380-6635CC3373D7}" sibTransId="{D2097594-9BE5-44F0-8C45-F0D7E342AB22}"/>
    <dgm:cxn modelId="{9713A10B-DA93-4E76-9F58-93CABDD7C94C}" type="presOf" srcId="{A1754E6B-ED6D-49FF-B70D-9D744A284F38}" destId="{EA2EA735-636C-48DB-883E-E0AAF9170233}" srcOrd="0" destOrd="0" presId="urn:microsoft.com/office/officeart/2005/8/layout/list1"/>
    <dgm:cxn modelId="{73A9DD88-6D22-470F-991D-63F1EB834A00}" srcId="{BBA61AF7-B211-486E-92E7-9984AC80D36F}" destId="{23766695-F90A-4CAA-BF65-584F3F1877C7}" srcOrd="3" destOrd="0" parTransId="{5733FB83-5173-4688-9500-AAC0CFDF0B1E}" sibTransId="{583BB0F8-8AD3-4807-B4C5-B85DE4A7E75C}"/>
    <dgm:cxn modelId="{2D9AD761-1AB4-4EA0-B7A6-9A5A09A64DF7}" type="presOf" srcId="{25E024D1-EC34-4A42-9809-F4F9BB7382AD}" destId="{BBCEA615-61BC-40BC-A051-DAB51B992862}" srcOrd="0" destOrd="0" presId="urn:microsoft.com/office/officeart/2005/8/layout/list1"/>
    <dgm:cxn modelId="{9FCB9A96-8D45-4028-8C71-12ADBC033854}" type="presOf" srcId="{A0147AD5-FEE9-4D36-A845-3F420594BFA4}" destId="{BF619952-1104-40D4-8263-999A7D0879D6}" srcOrd="1" destOrd="0" presId="urn:microsoft.com/office/officeart/2005/8/layout/list1"/>
    <dgm:cxn modelId="{10D88E89-5D31-4CCD-93D2-CF21E9FABBD1}" srcId="{BBA61AF7-B211-486E-92E7-9984AC80D36F}" destId="{A0147AD5-FEE9-4D36-A845-3F420594BFA4}" srcOrd="0" destOrd="0" parTransId="{76B2567B-6BD9-4BA3-95CF-750D90F668CD}" sibTransId="{8489A4DA-5CE3-4AAA-B22A-1F8946927AA2}"/>
    <dgm:cxn modelId="{21547611-34CB-46FF-AB6C-3DFC49E2D800}" type="presOf" srcId="{3CC75F48-ED4C-4E21-89DC-1CC69FD62935}" destId="{A5B867E1-2E25-49D7-B031-D29911B2A48C}" srcOrd="0" destOrd="0" presId="urn:microsoft.com/office/officeart/2005/8/layout/list1"/>
    <dgm:cxn modelId="{0F691A32-882F-49F5-927D-4CAA73C68F8F}" type="presOf" srcId="{23766695-F90A-4CAA-BF65-584F3F1877C7}" destId="{F6D176BA-37D0-49F1-9BD3-A3B1238240AA}" srcOrd="1" destOrd="0" presId="urn:microsoft.com/office/officeart/2005/8/layout/list1"/>
    <dgm:cxn modelId="{F0CE51EB-A25E-445E-839E-1B46A0C51A5F}" srcId="{26AE1119-9BF2-40BD-8978-24C3FB12144C}" destId="{CA57EA4E-DD1B-417A-8B1B-2FFA5AA94AF7}" srcOrd="0" destOrd="0" parTransId="{63EECFC0-EB11-419D-B809-E2A35D6AD8A8}" sibTransId="{B7035A00-89CB-4C1D-BBAE-D6E504D27FE3}"/>
    <dgm:cxn modelId="{549DB8E8-0062-4005-996D-F7E05B549174}" type="presOf" srcId="{CA57EA4E-DD1B-417A-8B1B-2FFA5AA94AF7}" destId="{027B3F3A-7141-403A-A670-8B19F780BDA7}" srcOrd="0" destOrd="0" presId="urn:microsoft.com/office/officeart/2005/8/layout/list1"/>
    <dgm:cxn modelId="{A6E494BD-DE9D-487B-B41E-67DCD8AFB23B}" srcId="{BBA61AF7-B211-486E-92E7-9984AC80D36F}" destId="{3CC75F48-ED4C-4E21-89DC-1CC69FD62935}" srcOrd="1" destOrd="0" parTransId="{7DA649F4-D3B5-4665-98F6-D4B509B8B2F9}" sibTransId="{69A3FA8E-72BF-4310-8F05-C9E487161F4A}"/>
    <dgm:cxn modelId="{2557D688-0244-4B24-9BFB-5CDF7D8BE5A2}" srcId="{E9AD1620-1461-4E93-A817-CEE12F88E214}" destId="{8E54FF5D-3868-4D7C-AE73-0478FD752B94}" srcOrd="0" destOrd="0" parTransId="{929317F1-7984-416A-8879-8F3C22D96A94}" sibTransId="{99D64DEC-2A5D-4A47-99D2-B014F4D9A283}"/>
    <dgm:cxn modelId="{1BE8A393-17FE-4F19-8182-F60310D6EFFB}" srcId="{BBA61AF7-B211-486E-92E7-9984AC80D36F}" destId="{25E024D1-EC34-4A42-9809-F4F9BB7382AD}" srcOrd="2" destOrd="0" parTransId="{C258C24C-E5AC-4FB2-AD9A-782EB139D462}" sibTransId="{FCEC8EFB-DED9-4255-801C-D09F96B16E8F}"/>
    <dgm:cxn modelId="{143C53E8-E1E5-4D18-9010-EDBFF25AA44D}" type="presOf" srcId="{25E024D1-EC34-4A42-9809-F4F9BB7382AD}" destId="{954E3679-79C2-4018-B575-83D34783429C}" srcOrd="1" destOrd="0" presId="urn:microsoft.com/office/officeart/2005/8/layout/list1"/>
    <dgm:cxn modelId="{5009704C-8C45-4752-B260-5229A2FA5F2C}" type="presOf" srcId="{18986DFD-39D7-4621-9F21-523CBEB654FD}" destId="{EF028F18-1D0B-416D-9E16-96AC9114D3A9}" srcOrd="0" destOrd="0" presId="urn:microsoft.com/office/officeart/2005/8/layout/list1"/>
    <dgm:cxn modelId="{948F68F8-AA0C-4F4F-896A-E75DE19B8C18}" type="presOf" srcId="{E9AD1620-1461-4E93-A817-CEE12F88E214}" destId="{392BD339-06EC-4A57-9483-0E1D825D8D6D}" srcOrd="1" destOrd="0" presId="urn:microsoft.com/office/officeart/2005/8/layout/list1"/>
    <dgm:cxn modelId="{DAF276A4-CB72-4164-AFF4-0099B0BF0E88}" type="presOf" srcId="{3CC75F48-ED4C-4E21-89DC-1CC69FD62935}" destId="{81D57F17-0565-4323-A4E4-58AFAEDC204E}" srcOrd="1" destOrd="0" presId="urn:microsoft.com/office/officeart/2005/8/layout/list1"/>
    <dgm:cxn modelId="{637B7F06-0302-4195-94D5-F4BE00F3432B}" type="presOf" srcId="{BBA61AF7-B211-486E-92E7-9984AC80D36F}" destId="{BE97C8A2-FCA6-460C-81D8-D87E89777227}" srcOrd="0" destOrd="0" presId="urn:microsoft.com/office/officeart/2005/8/layout/list1"/>
    <dgm:cxn modelId="{6DC9D2FB-F6EA-40D2-96CD-2F40772948CA}" type="presOf" srcId="{26AE1119-9BF2-40BD-8978-24C3FB12144C}" destId="{D1CCA532-5A17-4E6D-9EA2-328CBE3C1F24}" srcOrd="0" destOrd="0" presId="urn:microsoft.com/office/officeart/2005/8/layout/list1"/>
    <dgm:cxn modelId="{FF6179E7-F7BE-4A32-A323-085DDCF2CCA8}" type="presOf" srcId="{E9AD1620-1461-4E93-A817-CEE12F88E214}" destId="{0A3975F0-40CB-411A-97ED-ED5407439F92}" srcOrd="0" destOrd="0" presId="urn:microsoft.com/office/officeart/2005/8/layout/list1"/>
    <dgm:cxn modelId="{4330CD47-DC1E-43C2-A1E9-B0DC7B6B8636}" type="presOf" srcId="{23766695-F90A-4CAA-BF65-584F3F1877C7}" destId="{26F937ED-3B93-4ED0-B43F-616E87E739D1}" srcOrd="0" destOrd="0" presId="urn:microsoft.com/office/officeart/2005/8/layout/list1"/>
    <dgm:cxn modelId="{88335C12-F6F6-4148-8803-371A710EF272}" type="presOf" srcId="{26AE1119-9BF2-40BD-8978-24C3FB12144C}" destId="{47E5418B-D2E3-48EE-AFB0-D6897E160173}" srcOrd="1" destOrd="0" presId="urn:microsoft.com/office/officeart/2005/8/layout/list1"/>
    <dgm:cxn modelId="{B1B48DE2-3A18-49FA-A22F-23DD96FFDE74}" type="presOf" srcId="{8E54FF5D-3868-4D7C-AE73-0478FD752B94}" destId="{A405D2F4-21B9-436D-8DD4-B33CB7F94BDD}" srcOrd="0" destOrd="0" presId="urn:microsoft.com/office/officeart/2005/8/layout/list1"/>
    <dgm:cxn modelId="{A29CD02B-EF01-48E8-97F8-5A62D6D2DA8E}" srcId="{25E024D1-EC34-4A42-9809-F4F9BB7382AD}" destId="{A1754E6B-ED6D-49FF-B70D-9D744A284F38}" srcOrd="0" destOrd="0" parTransId="{A908073A-6408-46E2-88DF-62EA5D81D67F}" sibTransId="{261B401A-F36C-429E-8B03-7D0DED863FBF}"/>
    <dgm:cxn modelId="{B2DA2509-E377-4B56-A34E-65D82DF2FD61}" type="presParOf" srcId="{BE97C8A2-FCA6-460C-81D8-D87E89777227}" destId="{6FA7704A-F808-4283-8B60-04D3D0B403E4}" srcOrd="0" destOrd="0" presId="urn:microsoft.com/office/officeart/2005/8/layout/list1"/>
    <dgm:cxn modelId="{B1115E67-40C7-4BDF-A4D7-1A3F6336F3E1}" type="presParOf" srcId="{6FA7704A-F808-4283-8B60-04D3D0B403E4}" destId="{4C211B55-90A5-4AFA-9526-FE5206416925}" srcOrd="0" destOrd="0" presId="urn:microsoft.com/office/officeart/2005/8/layout/list1"/>
    <dgm:cxn modelId="{703FEEBD-753F-4460-9D43-27A4B859C575}" type="presParOf" srcId="{6FA7704A-F808-4283-8B60-04D3D0B403E4}" destId="{BF619952-1104-40D4-8263-999A7D0879D6}" srcOrd="1" destOrd="0" presId="urn:microsoft.com/office/officeart/2005/8/layout/list1"/>
    <dgm:cxn modelId="{74B7507A-2DF0-453C-ACEA-7D9F23E4CB2E}" type="presParOf" srcId="{BE97C8A2-FCA6-460C-81D8-D87E89777227}" destId="{D7FEBB4F-1606-4F63-BACF-358CD86E9E34}" srcOrd="1" destOrd="0" presId="urn:microsoft.com/office/officeart/2005/8/layout/list1"/>
    <dgm:cxn modelId="{14C2F9E7-FD9F-4FAC-BB4E-4033BEF5AEF9}" type="presParOf" srcId="{BE97C8A2-FCA6-460C-81D8-D87E89777227}" destId="{A98C46FB-5B22-4969-AF39-EBC801521977}" srcOrd="2" destOrd="0" presId="urn:microsoft.com/office/officeart/2005/8/layout/list1"/>
    <dgm:cxn modelId="{ABCEEED2-7ADF-4002-B193-E844B959899F}" type="presParOf" srcId="{BE97C8A2-FCA6-460C-81D8-D87E89777227}" destId="{B681E579-586C-4D75-AFA6-6662D85A1DAE}" srcOrd="3" destOrd="0" presId="urn:microsoft.com/office/officeart/2005/8/layout/list1"/>
    <dgm:cxn modelId="{1AC131CF-48EC-4DF2-9DC1-B8C42B1888F1}" type="presParOf" srcId="{BE97C8A2-FCA6-460C-81D8-D87E89777227}" destId="{C8612232-6484-4FF3-8F56-22AFE2C0DA5F}" srcOrd="4" destOrd="0" presId="urn:microsoft.com/office/officeart/2005/8/layout/list1"/>
    <dgm:cxn modelId="{C22BA30F-A5D4-4B17-AD4D-9B3C5B308C3C}" type="presParOf" srcId="{C8612232-6484-4FF3-8F56-22AFE2C0DA5F}" destId="{A5B867E1-2E25-49D7-B031-D29911B2A48C}" srcOrd="0" destOrd="0" presId="urn:microsoft.com/office/officeart/2005/8/layout/list1"/>
    <dgm:cxn modelId="{209A6F32-9BBA-4784-B3B5-123283ADE3C0}" type="presParOf" srcId="{C8612232-6484-4FF3-8F56-22AFE2C0DA5F}" destId="{81D57F17-0565-4323-A4E4-58AFAEDC204E}" srcOrd="1" destOrd="0" presId="urn:microsoft.com/office/officeart/2005/8/layout/list1"/>
    <dgm:cxn modelId="{FAA22010-A6EF-4C6E-A86D-BAFA10CBF66D}" type="presParOf" srcId="{BE97C8A2-FCA6-460C-81D8-D87E89777227}" destId="{0917A519-5175-400B-9646-A20F06266661}" srcOrd="5" destOrd="0" presId="urn:microsoft.com/office/officeart/2005/8/layout/list1"/>
    <dgm:cxn modelId="{18BED268-FD2B-41A7-A5B2-B3AF3F786A11}" type="presParOf" srcId="{BE97C8A2-FCA6-460C-81D8-D87E89777227}" destId="{EF028F18-1D0B-416D-9E16-96AC9114D3A9}" srcOrd="6" destOrd="0" presId="urn:microsoft.com/office/officeart/2005/8/layout/list1"/>
    <dgm:cxn modelId="{A30449BC-D76D-43AD-820E-66A5DB8CD11F}" type="presParOf" srcId="{BE97C8A2-FCA6-460C-81D8-D87E89777227}" destId="{B94CB3BC-5C41-410A-8996-875DB3E882C3}" srcOrd="7" destOrd="0" presId="urn:microsoft.com/office/officeart/2005/8/layout/list1"/>
    <dgm:cxn modelId="{8BABD3C7-54B9-4F4D-8F32-C916AFB36592}" type="presParOf" srcId="{BE97C8A2-FCA6-460C-81D8-D87E89777227}" destId="{89B4447D-004B-42A6-AB8B-B5A164F294BC}" srcOrd="8" destOrd="0" presId="urn:microsoft.com/office/officeart/2005/8/layout/list1"/>
    <dgm:cxn modelId="{29960671-6078-4A1C-B09B-4CB4EBA3204C}" type="presParOf" srcId="{89B4447D-004B-42A6-AB8B-B5A164F294BC}" destId="{BBCEA615-61BC-40BC-A051-DAB51B992862}" srcOrd="0" destOrd="0" presId="urn:microsoft.com/office/officeart/2005/8/layout/list1"/>
    <dgm:cxn modelId="{2F32AE7B-C759-4DC0-AB61-1ABADAA81818}" type="presParOf" srcId="{89B4447D-004B-42A6-AB8B-B5A164F294BC}" destId="{954E3679-79C2-4018-B575-83D34783429C}" srcOrd="1" destOrd="0" presId="urn:microsoft.com/office/officeart/2005/8/layout/list1"/>
    <dgm:cxn modelId="{2F0D05C4-854D-4BA7-A7A9-1C2ACFF6B2EC}" type="presParOf" srcId="{BE97C8A2-FCA6-460C-81D8-D87E89777227}" destId="{94457582-89D7-4AEF-887C-31AE6A138D18}" srcOrd="9" destOrd="0" presId="urn:microsoft.com/office/officeart/2005/8/layout/list1"/>
    <dgm:cxn modelId="{3787CC1C-EF77-4B1D-87AB-26033270B861}" type="presParOf" srcId="{BE97C8A2-FCA6-460C-81D8-D87E89777227}" destId="{EA2EA735-636C-48DB-883E-E0AAF9170233}" srcOrd="10" destOrd="0" presId="urn:microsoft.com/office/officeart/2005/8/layout/list1"/>
    <dgm:cxn modelId="{8822BB1A-9907-4185-ADE1-0BDEE2425195}" type="presParOf" srcId="{BE97C8A2-FCA6-460C-81D8-D87E89777227}" destId="{AA39A431-368E-4B8C-ACA0-1E47EE7B2919}" srcOrd="11" destOrd="0" presId="urn:microsoft.com/office/officeart/2005/8/layout/list1"/>
    <dgm:cxn modelId="{598CC2B5-2DEF-41D5-8562-81E32D316DDB}" type="presParOf" srcId="{BE97C8A2-FCA6-460C-81D8-D87E89777227}" destId="{B1D4B0F8-3830-4634-8B4A-4AA95FE13E44}" srcOrd="12" destOrd="0" presId="urn:microsoft.com/office/officeart/2005/8/layout/list1"/>
    <dgm:cxn modelId="{1098D512-4741-4175-933D-06EFA32C6D82}" type="presParOf" srcId="{B1D4B0F8-3830-4634-8B4A-4AA95FE13E44}" destId="{26F937ED-3B93-4ED0-B43F-616E87E739D1}" srcOrd="0" destOrd="0" presId="urn:microsoft.com/office/officeart/2005/8/layout/list1"/>
    <dgm:cxn modelId="{4E3822F2-BCA7-46FF-83E0-0F371A9C52C1}" type="presParOf" srcId="{B1D4B0F8-3830-4634-8B4A-4AA95FE13E44}" destId="{F6D176BA-37D0-49F1-9BD3-A3B1238240AA}" srcOrd="1" destOrd="0" presId="urn:microsoft.com/office/officeart/2005/8/layout/list1"/>
    <dgm:cxn modelId="{1E45A8EB-D1C3-4154-98DC-E97F9535AC59}" type="presParOf" srcId="{BE97C8A2-FCA6-460C-81D8-D87E89777227}" destId="{5E0C7D3D-10C3-4961-A865-493A4D4704C4}" srcOrd="13" destOrd="0" presId="urn:microsoft.com/office/officeart/2005/8/layout/list1"/>
    <dgm:cxn modelId="{06F2F4FF-4375-4475-9672-0298B65268A5}" type="presParOf" srcId="{BE97C8A2-FCA6-460C-81D8-D87E89777227}" destId="{2054D8EF-647D-4CFB-9CAC-B95569C9339B}" srcOrd="14" destOrd="0" presId="urn:microsoft.com/office/officeart/2005/8/layout/list1"/>
    <dgm:cxn modelId="{7ACC622C-BF24-4CA3-B192-BD5318C7F521}" type="presParOf" srcId="{BE97C8A2-FCA6-460C-81D8-D87E89777227}" destId="{C696AE3B-F6CA-44DA-ADDF-64FC5DDF71B5}" srcOrd="15" destOrd="0" presId="urn:microsoft.com/office/officeart/2005/8/layout/list1"/>
    <dgm:cxn modelId="{9B67FB89-A4FA-4189-8014-25BC698CD0AC}" type="presParOf" srcId="{BE97C8A2-FCA6-460C-81D8-D87E89777227}" destId="{2D6B2B80-0EB9-4CF6-B5BE-DA6569E321F4}" srcOrd="16" destOrd="0" presId="urn:microsoft.com/office/officeart/2005/8/layout/list1"/>
    <dgm:cxn modelId="{8C264217-180D-4C88-8960-51426EDD2106}" type="presParOf" srcId="{2D6B2B80-0EB9-4CF6-B5BE-DA6569E321F4}" destId="{0A3975F0-40CB-411A-97ED-ED5407439F92}" srcOrd="0" destOrd="0" presId="urn:microsoft.com/office/officeart/2005/8/layout/list1"/>
    <dgm:cxn modelId="{F52631B8-14AC-4D69-AFB0-8FC7B92E46AB}" type="presParOf" srcId="{2D6B2B80-0EB9-4CF6-B5BE-DA6569E321F4}" destId="{392BD339-06EC-4A57-9483-0E1D825D8D6D}" srcOrd="1" destOrd="0" presId="urn:microsoft.com/office/officeart/2005/8/layout/list1"/>
    <dgm:cxn modelId="{57D611E4-F096-4E41-92FC-BFAFEAD16DAD}" type="presParOf" srcId="{BE97C8A2-FCA6-460C-81D8-D87E89777227}" destId="{3E0F891B-1A6D-49C0-BE1E-C0FE182283EB}" srcOrd="17" destOrd="0" presId="urn:microsoft.com/office/officeart/2005/8/layout/list1"/>
    <dgm:cxn modelId="{890814AE-449B-47A8-AD1B-35421BAC3851}" type="presParOf" srcId="{BE97C8A2-FCA6-460C-81D8-D87E89777227}" destId="{A405D2F4-21B9-436D-8DD4-B33CB7F94BDD}" srcOrd="18" destOrd="0" presId="urn:microsoft.com/office/officeart/2005/8/layout/list1"/>
    <dgm:cxn modelId="{1A85B139-AC0D-4BA1-A48F-5EAC9502945E}" type="presParOf" srcId="{BE97C8A2-FCA6-460C-81D8-D87E89777227}" destId="{6A79DFD6-965E-4E69-98DB-261D14BF87EA}" srcOrd="19" destOrd="0" presId="urn:microsoft.com/office/officeart/2005/8/layout/list1"/>
    <dgm:cxn modelId="{F009BCBE-CA40-4E94-A732-B4348FCD545B}" type="presParOf" srcId="{BE97C8A2-FCA6-460C-81D8-D87E89777227}" destId="{A3B6B61E-8759-4986-86D6-540201ADFCB4}" srcOrd="20" destOrd="0" presId="urn:microsoft.com/office/officeart/2005/8/layout/list1"/>
    <dgm:cxn modelId="{69A48A0B-4066-4A4B-88E8-3E1627EF2B2C}" type="presParOf" srcId="{A3B6B61E-8759-4986-86D6-540201ADFCB4}" destId="{D1CCA532-5A17-4E6D-9EA2-328CBE3C1F24}" srcOrd="0" destOrd="0" presId="urn:microsoft.com/office/officeart/2005/8/layout/list1"/>
    <dgm:cxn modelId="{DBC9AE7F-4D27-4A0B-87CF-A72C8FF2CA13}" type="presParOf" srcId="{A3B6B61E-8759-4986-86D6-540201ADFCB4}" destId="{47E5418B-D2E3-48EE-AFB0-D6897E160173}" srcOrd="1" destOrd="0" presId="urn:microsoft.com/office/officeart/2005/8/layout/list1"/>
    <dgm:cxn modelId="{2B12F9B4-12B1-4CA9-BA9F-CFFA36E448A4}" type="presParOf" srcId="{BE97C8A2-FCA6-460C-81D8-D87E89777227}" destId="{2253DC80-7651-4CB7-AA53-7E31DA297034}" srcOrd="21" destOrd="0" presId="urn:microsoft.com/office/officeart/2005/8/layout/list1"/>
    <dgm:cxn modelId="{B4E3CFAF-86BE-4883-A6EB-46E1779625C2}" type="presParOf" srcId="{BE97C8A2-FCA6-460C-81D8-D87E89777227}" destId="{027B3F3A-7141-403A-A670-8B19F780BDA7}" srcOrd="2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1DCB3A-1B9C-4025-A339-421C865CD41D}"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zh-CN" altLang="en-US"/>
        </a:p>
      </dgm:t>
    </dgm:pt>
    <dgm:pt modelId="{90A937AB-89A0-4361-BC04-0A0055840C0F}">
      <dgm:prSet phldrT="[文本]" custT="1"/>
      <dgm:spPr/>
      <dgm:t>
        <a:bodyPr/>
        <a:lstStyle/>
        <a:p>
          <a:pPr algn="l"/>
          <a:r>
            <a:rPr lang="en-US" altLang="zh-CN" sz="2400" b="1" dirty="0" smtClean="0"/>
            <a:t>1.1 </a:t>
          </a:r>
          <a:r>
            <a:rPr lang="zh-CN" altLang="en-US" sz="2400" b="1" dirty="0" smtClean="0"/>
            <a:t>翻译 编译 解释（**）</a:t>
          </a:r>
          <a:endParaRPr lang="zh-CN" altLang="en-US" sz="2400" b="1" dirty="0"/>
        </a:p>
      </dgm:t>
    </dgm:pt>
    <dgm:pt modelId="{0D7A37D0-592C-46B2-94AD-6B2F5915FA77}" type="parTrans" cxnId="{182300C1-00EF-4A2F-86A7-9A76589F9EBD}">
      <dgm:prSet/>
      <dgm:spPr/>
      <dgm:t>
        <a:bodyPr/>
        <a:lstStyle/>
        <a:p>
          <a:pPr algn="l"/>
          <a:endParaRPr lang="zh-CN" altLang="en-US" sz="2400" b="1"/>
        </a:p>
      </dgm:t>
    </dgm:pt>
    <dgm:pt modelId="{FEA8C019-D029-4FCF-9056-B07E0182432C}" type="sibTrans" cxnId="{182300C1-00EF-4A2F-86A7-9A76589F9EBD}">
      <dgm:prSet/>
      <dgm:spPr/>
      <dgm:t>
        <a:bodyPr/>
        <a:lstStyle/>
        <a:p>
          <a:pPr algn="l"/>
          <a:endParaRPr lang="zh-CN" altLang="en-US" sz="2400" b="1"/>
        </a:p>
      </dgm:t>
    </dgm:pt>
    <dgm:pt modelId="{266819F5-BC03-4BEB-8A4C-E014ABB22CBE}">
      <dgm:prSet phldrT="[文本]" custT="1"/>
      <dgm:spPr>
        <a:solidFill>
          <a:schemeClr val="accent3">
            <a:lumMod val="60000"/>
            <a:lumOff val="40000"/>
            <a:alpha val="90000"/>
          </a:schemeClr>
        </a:solidFill>
      </dgm:spPr>
      <dgm:t>
        <a:bodyPr/>
        <a:lstStyle/>
        <a:p>
          <a:pPr algn="l"/>
          <a:r>
            <a:rPr lang="en-US" altLang="zh-CN" sz="2400" b="1" dirty="0" smtClean="0"/>
            <a:t>1.2 </a:t>
          </a:r>
          <a:r>
            <a:rPr lang="zh-CN" altLang="en-US" sz="2400" b="1" dirty="0" smtClean="0"/>
            <a:t>编译的阶段和任务（*****）</a:t>
          </a:r>
          <a:endParaRPr lang="zh-CN" altLang="en-US" sz="2400" b="1" dirty="0"/>
        </a:p>
      </dgm:t>
    </dgm:pt>
    <dgm:pt modelId="{56CD0C97-A4AE-4EC7-A6B7-98E96529D476}" type="parTrans" cxnId="{5E8F59D9-F208-4F6D-B83C-E7CE8D9E005F}">
      <dgm:prSet/>
      <dgm:spPr/>
      <dgm:t>
        <a:bodyPr/>
        <a:lstStyle/>
        <a:p>
          <a:pPr algn="l"/>
          <a:endParaRPr lang="zh-CN" altLang="en-US" sz="2400" b="1"/>
        </a:p>
      </dgm:t>
    </dgm:pt>
    <dgm:pt modelId="{CA7D91DA-6779-4C8A-878D-25F0CA920BF1}" type="sibTrans" cxnId="{5E8F59D9-F208-4F6D-B83C-E7CE8D9E005F}">
      <dgm:prSet/>
      <dgm:spPr/>
      <dgm:t>
        <a:bodyPr/>
        <a:lstStyle/>
        <a:p>
          <a:pPr algn="l"/>
          <a:endParaRPr lang="zh-CN" altLang="en-US" sz="2400" b="1"/>
        </a:p>
      </dgm:t>
    </dgm:pt>
    <dgm:pt modelId="{98B3BE57-13CB-4B43-8A3F-53DD61A2BF96}">
      <dgm:prSet phldrT="[文本]" custT="1"/>
      <dgm:spPr/>
      <dgm:t>
        <a:bodyPr/>
        <a:lstStyle/>
        <a:p>
          <a:pPr algn="l"/>
          <a:r>
            <a:rPr lang="en-US" altLang="zh-CN" sz="2400" b="1" dirty="0" smtClean="0"/>
            <a:t>1.3 </a:t>
          </a:r>
          <a:r>
            <a:rPr lang="zh-CN" altLang="en-US" sz="2400" b="1" dirty="0" smtClean="0"/>
            <a:t>编译有关的概念（***）</a:t>
          </a:r>
          <a:endParaRPr lang="zh-CN" altLang="en-US" sz="2400" b="1" dirty="0"/>
        </a:p>
      </dgm:t>
    </dgm:pt>
    <dgm:pt modelId="{126A9A7C-9D10-4452-9A78-4D7385F5E7B9}" type="parTrans" cxnId="{43EE27C7-4C36-4870-9BE8-3591A54680FF}">
      <dgm:prSet/>
      <dgm:spPr/>
      <dgm:t>
        <a:bodyPr/>
        <a:lstStyle/>
        <a:p>
          <a:pPr algn="l"/>
          <a:endParaRPr lang="zh-CN" altLang="en-US" sz="2400" b="1"/>
        </a:p>
      </dgm:t>
    </dgm:pt>
    <dgm:pt modelId="{87644A02-1883-409F-AC6B-0A761C371A3C}" type="sibTrans" cxnId="{43EE27C7-4C36-4870-9BE8-3591A54680FF}">
      <dgm:prSet/>
      <dgm:spPr/>
      <dgm:t>
        <a:bodyPr/>
        <a:lstStyle/>
        <a:p>
          <a:pPr algn="l"/>
          <a:endParaRPr lang="zh-CN" altLang="en-US" sz="2400" b="1"/>
        </a:p>
      </dgm:t>
    </dgm:pt>
    <dgm:pt modelId="{4ABD3D9B-BF10-4B9B-BDF7-DAADA7D84F2D}">
      <dgm:prSet custT="1"/>
      <dgm:spPr/>
      <dgm:t>
        <a:bodyPr/>
        <a:lstStyle/>
        <a:p>
          <a:pPr algn="l"/>
          <a:r>
            <a:rPr lang="en-US" altLang="zh-CN" sz="2400" b="1" dirty="0" smtClean="0"/>
            <a:t>1.4 </a:t>
          </a:r>
          <a:r>
            <a:rPr lang="zh-CN" altLang="en-US" sz="2400" b="1" dirty="0" smtClean="0"/>
            <a:t>编译的应用（***）</a:t>
          </a:r>
          <a:endParaRPr lang="zh-CN" altLang="en-US" sz="2400" b="1" dirty="0"/>
        </a:p>
      </dgm:t>
    </dgm:pt>
    <dgm:pt modelId="{934509EA-F313-456E-BBD2-8C139F98E51D}" type="parTrans" cxnId="{6E359E12-BA6C-4F9D-A90D-C4408FC26276}">
      <dgm:prSet/>
      <dgm:spPr/>
      <dgm:t>
        <a:bodyPr/>
        <a:lstStyle/>
        <a:p>
          <a:pPr algn="l"/>
          <a:endParaRPr lang="zh-CN" altLang="en-US" sz="2400" b="1"/>
        </a:p>
      </dgm:t>
    </dgm:pt>
    <dgm:pt modelId="{ECD0CCFF-5E07-483E-ACA6-1CFC2A07D624}" type="sibTrans" cxnId="{6E359E12-BA6C-4F9D-A90D-C4408FC26276}">
      <dgm:prSet/>
      <dgm:spPr/>
      <dgm:t>
        <a:bodyPr/>
        <a:lstStyle/>
        <a:p>
          <a:pPr algn="l"/>
          <a:endParaRPr lang="zh-CN" altLang="en-US" sz="2400" b="1"/>
        </a:p>
      </dgm:t>
    </dgm:pt>
    <dgm:pt modelId="{0F1A61C3-0D9F-4430-B11C-132FF8E5F641}">
      <dgm:prSet custT="1"/>
      <dgm:spPr/>
      <dgm:t>
        <a:bodyPr/>
        <a:lstStyle/>
        <a:p>
          <a:pPr algn="l"/>
          <a:r>
            <a:rPr lang="en-US" altLang="zh-CN" sz="2400" b="1" dirty="0" smtClean="0"/>
            <a:t>1.5 </a:t>
          </a:r>
          <a:r>
            <a:rPr lang="zh-CN" altLang="en-US" sz="2400" b="1" dirty="0" smtClean="0"/>
            <a:t>其他补充</a:t>
          </a:r>
          <a:endParaRPr lang="zh-CN" altLang="en-US" sz="2400" b="1" dirty="0"/>
        </a:p>
      </dgm:t>
    </dgm:pt>
    <dgm:pt modelId="{B6D3094E-8975-49A4-A816-9F545D35BCBF}" type="parTrans" cxnId="{006CF554-55FE-4ECF-A0DA-A7E7517234F4}">
      <dgm:prSet/>
      <dgm:spPr/>
      <dgm:t>
        <a:bodyPr/>
        <a:lstStyle/>
        <a:p>
          <a:pPr algn="l"/>
          <a:endParaRPr lang="zh-CN" altLang="en-US" sz="2400" b="1"/>
        </a:p>
      </dgm:t>
    </dgm:pt>
    <dgm:pt modelId="{B6F1A494-543E-40F6-83B2-A04FA55DBC02}" type="sibTrans" cxnId="{006CF554-55FE-4ECF-A0DA-A7E7517234F4}">
      <dgm:prSet/>
      <dgm:spPr/>
      <dgm:t>
        <a:bodyPr/>
        <a:lstStyle/>
        <a:p>
          <a:pPr algn="l"/>
          <a:endParaRPr lang="zh-CN" altLang="en-US" sz="2400" b="1"/>
        </a:p>
      </dgm:t>
    </dgm:pt>
    <dgm:pt modelId="{BA529B40-2DD6-4D4A-81E5-4227BE7EAB26}" type="pres">
      <dgm:prSet presAssocID="{261DCB3A-1B9C-4025-A339-421C865CD41D}" presName="compositeShape" presStyleCnt="0">
        <dgm:presLayoutVars>
          <dgm:dir/>
          <dgm:resizeHandles/>
        </dgm:presLayoutVars>
      </dgm:prSet>
      <dgm:spPr/>
      <dgm:t>
        <a:bodyPr/>
        <a:lstStyle/>
        <a:p>
          <a:endParaRPr lang="zh-CN" altLang="en-US"/>
        </a:p>
      </dgm:t>
    </dgm:pt>
    <dgm:pt modelId="{94BD5EE4-3017-46AC-9D07-73C0B025C14F}" type="pres">
      <dgm:prSet presAssocID="{261DCB3A-1B9C-4025-A339-421C865CD41D}" presName="pyramid" presStyleLbl="node1" presStyleIdx="0" presStyleCnt="1" custScaleX="43350"/>
      <dgm:spPr/>
    </dgm:pt>
    <dgm:pt modelId="{473F6849-6C5E-4835-B795-BE2296E44321}" type="pres">
      <dgm:prSet presAssocID="{261DCB3A-1B9C-4025-A339-421C865CD41D}" presName="theList" presStyleCnt="0"/>
      <dgm:spPr/>
    </dgm:pt>
    <dgm:pt modelId="{52529988-C12B-4A6F-96D5-71CC9D267261}" type="pres">
      <dgm:prSet presAssocID="{90A937AB-89A0-4361-BC04-0A0055840C0F}" presName="aNode" presStyleLbl="fgAcc1" presStyleIdx="0" presStyleCnt="5" custScaleX="184728" custLinFactNeighborX="-317" custLinFactNeighborY="56801">
        <dgm:presLayoutVars>
          <dgm:bulletEnabled val="1"/>
        </dgm:presLayoutVars>
      </dgm:prSet>
      <dgm:spPr/>
      <dgm:t>
        <a:bodyPr/>
        <a:lstStyle/>
        <a:p>
          <a:endParaRPr lang="zh-CN" altLang="en-US"/>
        </a:p>
      </dgm:t>
    </dgm:pt>
    <dgm:pt modelId="{59D9F11B-0C05-475C-BB8A-2A7F89B1F39B}" type="pres">
      <dgm:prSet presAssocID="{90A937AB-89A0-4361-BC04-0A0055840C0F}" presName="aSpace" presStyleCnt="0"/>
      <dgm:spPr/>
    </dgm:pt>
    <dgm:pt modelId="{31499B6F-E0E9-48D9-A3BF-0658B7400740}" type="pres">
      <dgm:prSet presAssocID="{266819F5-BC03-4BEB-8A4C-E014ABB22CBE}" presName="aNode" presStyleLbl="fgAcc1" presStyleIdx="1" presStyleCnt="5" custScaleX="185363">
        <dgm:presLayoutVars>
          <dgm:bulletEnabled val="1"/>
        </dgm:presLayoutVars>
      </dgm:prSet>
      <dgm:spPr/>
      <dgm:t>
        <a:bodyPr/>
        <a:lstStyle/>
        <a:p>
          <a:endParaRPr lang="zh-CN" altLang="en-US"/>
        </a:p>
      </dgm:t>
    </dgm:pt>
    <dgm:pt modelId="{18EB883E-8A22-45F5-8BD4-35CEC2D0B1C2}" type="pres">
      <dgm:prSet presAssocID="{266819F5-BC03-4BEB-8A4C-E014ABB22CBE}" presName="aSpace" presStyleCnt="0"/>
      <dgm:spPr/>
    </dgm:pt>
    <dgm:pt modelId="{9970FEE6-51DE-4EC2-8E82-A295F9593B29}" type="pres">
      <dgm:prSet presAssocID="{98B3BE57-13CB-4B43-8A3F-53DD61A2BF96}" presName="aNode" presStyleLbl="fgAcc1" presStyleIdx="2" presStyleCnt="5" custScaleX="185363">
        <dgm:presLayoutVars>
          <dgm:bulletEnabled val="1"/>
        </dgm:presLayoutVars>
      </dgm:prSet>
      <dgm:spPr/>
      <dgm:t>
        <a:bodyPr/>
        <a:lstStyle/>
        <a:p>
          <a:endParaRPr lang="zh-CN" altLang="en-US"/>
        </a:p>
      </dgm:t>
    </dgm:pt>
    <dgm:pt modelId="{A9D074F6-D35E-4B82-BBA9-D0D7AFA968B3}" type="pres">
      <dgm:prSet presAssocID="{98B3BE57-13CB-4B43-8A3F-53DD61A2BF96}" presName="aSpace" presStyleCnt="0"/>
      <dgm:spPr/>
    </dgm:pt>
    <dgm:pt modelId="{A9B5241F-9F9C-4E34-9FCB-D2B2B3FCF519}" type="pres">
      <dgm:prSet presAssocID="{4ABD3D9B-BF10-4B9B-BDF7-DAADA7D84F2D}" presName="aNode" presStyleLbl="fgAcc1" presStyleIdx="3" presStyleCnt="5" custScaleX="185363">
        <dgm:presLayoutVars>
          <dgm:bulletEnabled val="1"/>
        </dgm:presLayoutVars>
      </dgm:prSet>
      <dgm:spPr/>
      <dgm:t>
        <a:bodyPr/>
        <a:lstStyle/>
        <a:p>
          <a:endParaRPr lang="zh-CN" altLang="en-US"/>
        </a:p>
      </dgm:t>
    </dgm:pt>
    <dgm:pt modelId="{DCD81BA6-F79D-4187-9E91-203A350355C9}" type="pres">
      <dgm:prSet presAssocID="{4ABD3D9B-BF10-4B9B-BDF7-DAADA7D84F2D}" presName="aSpace" presStyleCnt="0"/>
      <dgm:spPr/>
    </dgm:pt>
    <dgm:pt modelId="{C4B918A9-9E0C-49DA-BB93-B53B7417150E}" type="pres">
      <dgm:prSet presAssocID="{0F1A61C3-0D9F-4430-B11C-132FF8E5F641}" presName="aNode" presStyleLbl="fgAcc1" presStyleIdx="4" presStyleCnt="5" custScaleX="183497" custLinFactNeighborX="933" custLinFactNeighborY="-54017">
        <dgm:presLayoutVars>
          <dgm:bulletEnabled val="1"/>
        </dgm:presLayoutVars>
      </dgm:prSet>
      <dgm:spPr/>
      <dgm:t>
        <a:bodyPr/>
        <a:lstStyle/>
        <a:p>
          <a:endParaRPr lang="zh-CN" altLang="en-US"/>
        </a:p>
      </dgm:t>
    </dgm:pt>
    <dgm:pt modelId="{A55CEDE2-500C-41F1-9442-7B4705335568}" type="pres">
      <dgm:prSet presAssocID="{0F1A61C3-0D9F-4430-B11C-132FF8E5F641}" presName="aSpace" presStyleCnt="0"/>
      <dgm:spPr/>
    </dgm:pt>
  </dgm:ptLst>
  <dgm:cxnLst>
    <dgm:cxn modelId="{7E31F5FC-545E-401A-8CB5-16C580A37AC8}" type="presOf" srcId="{261DCB3A-1B9C-4025-A339-421C865CD41D}" destId="{BA529B40-2DD6-4D4A-81E5-4227BE7EAB26}" srcOrd="0" destOrd="0" presId="urn:microsoft.com/office/officeart/2005/8/layout/pyramid2"/>
    <dgm:cxn modelId="{EF48B94A-0DAA-4B55-AA63-1BE0D52D2FF3}" type="presOf" srcId="{98B3BE57-13CB-4B43-8A3F-53DD61A2BF96}" destId="{9970FEE6-51DE-4EC2-8E82-A295F9593B29}" srcOrd="0" destOrd="0" presId="urn:microsoft.com/office/officeart/2005/8/layout/pyramid2"/>
    <dgm:cxn modelId="{C6C9220E-6EB9-464A-B602-8C6D30632848}" type="presOf" srcId="{90A937AB-89A0-4361-BC04-0A0055840C0F}" destId="{52529988-C12B-4A6F-96D5-71CC9D267261}" srcOrd="0" destOrd="0" presId="urn:microsoft.com/office/officeart/2005/8/layout/pyramid2"/>
    <dgm:cxn modelId="{182300C1-00EF-4A2F-86A7-9A76589F9EBD}" srcId="{261DCB3A-1B9C-4025-A339-421C865CD41D}" destId="{90A937AB-89A0-4361-BC04-0A0055840C0F}" srcOrd="0" destOrd="0" parTransId="{0D7A37D0-592C-46B2-94AD-6B2F5915FA77}" sibTransId="{FEA8C019-D029-4FCF-9056-B07E0182432C}"/>
    <dgm:cxn modelId="{6E359E12-BA6C-4F9D-A90D-C4408FC26276}" srcId="{261DCB3A-1B9C-4025-A339-421C865CD41D}" destId="{4ABD3D9B-BF10-4B9B-BDF7-DAADA7D84F2D}" srcOrd="3" destOrd="0" parTransId="{934509EA-F313-456E-BBD2-8C139F98E51D}" sibTransId="{ECD0CCFF-5E07-483E-ACA6-1CFC2A07D624}"/>
    <dgm:cxn modelId="{5E8F59D9-F208-4F6D-B83C-E7CE8D9E005F}" srcId="{261DCB3A-1B9C-4025-A339-421C865CD41D}" destId="{266819F5-BC03-4BEB-8A4C-E014ABB22CBE}" srcOrd="1" destOrd="0" parTransId="{56CD0C97-A4AE-4EC7-A6B7-98E96529D476}" sibTransId="{CA7D91DA-6779-4C8A-878D-25F0CA920BF1}"/>
    <dgm:cxn modelId="{63450313-CB5B-422A-AE2B-5047FF8624CC}" type="presOf" srcId="{266819F5-BC03-4BEB-8A4C-E014ABB22CBE}" destId="{31499B6F-E0E9-48D9-A3BF-0658B7400740}" srcOrd="0" destOrd="0" presId="urn:microsoft.com/office/officeart/2005/8/layout/pyramid2"/>
    <dgm:cxn modelId="{43EE27C7-4C36-4870-9BE8-3591A54680FF}" srcId="{261DCB3A-1B9C-4025-A339-421C865CD41D}" destId="{98B3BE57-13CB-4B43-8A3F-53DD61A2BF96}" srcOrd="2" destOrd="0" parTransId="{126A9A7C-9D10-4452-9A78-4D7385F5E7B9}" sibTransId="{87644A02-1883-409F-AC6B-0A761C371A3C}"/>
    <dgm:cxn modelId="{5CBC821C-45B2-4577-A88E-7A5CAFBB2A9A}" type="presOf" srcId="{0F1A61C3-0D9F-4430-B11C-132FF8E5F641}" destId="{C4B918A9-9E0C-49DA-BB93-B53B7417150E}" srcOrd="0" destOrd="0" presId="urn:microsoft.com/office/officeart/2005/8/layout/pyramid2"/>
    <dgm:cxn modelId="{006CF554-55FE-4ECF-A0DA-A7E7517234F4}" srcId="{261DCB3A-1B9C-4025-A339-421C865CD41D}" destId="{0F1A61C3-0D9F-4430-B11C-132FF8E5F641}" srcOrd="4" destOrd="0" parTransId="{B6D3094E-8975-49A4-A816-9F545D35BCBF}" sibTransId="{B6F1A494-543E-40F6-83B2-A04FA55DBC02}"/>
    <dgm:cxn modelId="{26FD2425-3E53-4B26-80CA-0D218DEDB162}" type="presOf" srcId="{4ABD3D9B-BF10-4B9B-BDF7-DAADA7D84F2D}" destId="{A9B5241F-9F9C-4E34-9FCB-D2B2B3FCF519}" srcOrd="0" destOrd="0" presId="urn:microsoft.com/office/officeart/2005/8/layout/pyramid2"/>
    <dgm:cxn modelId="{B51B5E3F-3821-4CDE-A546-08E61D81B065}" type="presParOf" srcId="{BA529B40-2DD6-4D4A-81E5-4227BE7EAB26}" destId="{94BD5EE4-3017-46AC-9D07-73C0B025C14F}" srcOrd="0" destOrd="0" presId="urn:microsoft.com/office/officeart/2005/8/layout/pyramid2"/>
    <dgm:cxn modelId="{0884F72F-E353-4779-9141-4B16C3E2628A}" type="presParOf" srcId="{BA529B40-2DD6-4D4A-81E5-4227BE7EAB26}" destId="{473F6849-6C5E-4835-B795-BE2296E44321}" srcOrd="1" destOrd="0" presId="urn:microsoft.com/office/officeart/2005/8/layout/pyramid2"/>
    <dgm:cxn modelId="{A79FF6A0-0B4F-4A10-B33A-BBA9BE212AA1}" type="presParOf" srcId="{473F6849-6C5E-4835-B795-BE2296E44321}" destId="{52529988-C12B-4A6F-96D5-71CC9D267261}" srcOrd="0" destOrd="0" presId="urn:microsoft.com/office/officeart/2005/8/layout/pyramid2"/>
    <dgm:cxn modelId="{96611213-2737-469C-8CEC-43F969C7C30E}" type="presParOf" srcId="{473F6849-6C5E-4835-B795-BE2296E44321}" destId="{59D9F11B-0C05-475C-BB8A-2A7F89B1F39B}" srcOrd="1" destOrd="0" presId="urn:microsoft.com/office/officeart/2005/8/layout/pyramid2"/>
    <dgm:cxn modelId="{92013ED0-663E-45B3-90D1-6E0FB510CC3B}" type="presParOf" srcId="{473F6849-6C5E-4835-B795-BE2296E44321}" destId="{31499B6F-E0E9-48D9-A3BF-0658B7400740}" srcOrd="2" destOrd="0" presId="urn:microsoft.com/office/officeart/2005/8/layout/pyramid2"/>
    <dgm:cxn modelId="{A9519DA4-BA99-4CCA-BCD4-BAFC929A854C}" type="presParOf" srcId="{473F6849-6C5E-4835-B795-BE2296E44321}" destId="{18EB883E-8A22-45F5-8BD4-35CEC2D0B1C2}" srcOrd="3" destOrd="0" presId="urn:microsoft.com/office/officeart/2005/8/layout/pyramid2"/>
    <dgm:cxn modelId="{C77AB11D-F9CE-4AB9-8D82-928B2E726F3C}" type="presParOf" srcId="{473F6849-6C5E-4835-B795-BE2296E44321}" destId="{9970FEE6-51DE-4EC2-8E82-A295F9593B29}" srcOrd="4" destOrd="0" presId="urn:microsoft.com/office/officeart/2005/8/layout/pyramid2"/>
    <dgm:cxn modelId="{A14BF066-BCA3-4EDE-BE08-6D396A109CF7}" type="presParOf" srcId="{473F6849-6C5E-4835-B795-BE2296E44321}" destId="{A9D074F6-D35E-4B82-BBA9-D0D7AFA968B3}" srcOrd="5" destOrd="0" presId="urn:microsoft.com/office/officeart/2005/8/layout/pyramid2"/>
    <dgm:cxn modelId="{C30550B7-C104-4126-A2A3-AF17F292F698}" type="presParOf" srcId="{473F6849-6C5E-4835-B795-BE2296E44321}" destId="{A9B5241F-9F9C-4E34-9FCB-D2B2B3FCF519}" srcOrd="6" destOrd="0" presId="urn:microsoft.com/office/officeart/2005/8/layout/pyramid2"/>
    <dgm:cxn modelId="{A89E2451-AA37-4262-B143-4648A7D426FD}" type="presParOf" srcId="{473F6849-6C5E-4835-B795-BE2296E44321}" destId="{DCD81BA6-F79D-4187-9E91-203A350355C9}" srcOrd="7" destOrd="0" presId="urn:microsoft.com/office/officeart/2005/8/layout/pyramid2"/>
    <dgm:cxn modelId="{0BC1A9B1-6672-42FB-B1E5-0A349C72F98E}" type="presParOf" srcId="{473F6849-6C5E-4835-B795-BE2296E44321}" destId="{C4B918A9-9E0C-49DA-BB93-B53B7417150E}" srcOrd="8" destOrd="0" presId="urn:microsoft.com/office/officeart/2005/8/layout/pyramid2"/>
    <dgm:cxn modelId="{40A437C3-A0BA-4284-9BCC-1E431EEE65AD}" type="presParOf" srcId="{473F6849-6C5E-4835-B795-BE2296E44321}" destId="{A55CEDE2-500C-41F1-9442-7B4705335568}" srcOrd="9"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786AAE-9A94-4D57-AE83-6BC9DDC1E8D3}"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zh-CN" altLang="en-US"/>
        </a:p>
      </dgm:t>
    </dgm:pt>
    <dgm:pt modelId="{972A5698-2E83-44F0-8765-3816C6DAA68D}">
      <dgm:prSet phldrT="[文本]" custT="1"/>
      <dgm:spPr/>
      <dgm:t>
        <a:bodyPr/>
        <a:lstStyle/>
        <a:p>
          <a:r>
            <a:rPr lang="zh-CN" altLang="en-US" sz="2400" dirty="0" smtClean="0"/>
            <a:t>程序</a:t>
          </a:r>
          <a:endParaRPr lang="zh-CN" altLang="en-US" sz="2400" dirty="0"/>
        </a:p>
      </dgm:t>
    </dgm:pt>
    <dgm:pt modelId="{526B98C5-17E6-4869-ADCA-AC740CC05B02}" type="parTrans" cxnId="{34D9CB34-7CDD-4595-99BB-BF61781BC09D}">
      <dgm:prSet/>
      <dgm:spPr/>
      <dgm:t>
        <a:bodyPr/>
        <a:lstStyle/>
        <a:p>
          <a:endParaRPr lang="zh-CN" altLang="en-US" sz="2400"/>
        </a:p>
      </dgm:t>
    </dgm:pt>
    <dgm:pt modelId="{00F4E8BA-A24D-4C7F-B331-76182D2E6FCE}" type="sibTrans" cxnId="{34D9CB34-7CDD-4595-99BB-BF61781BC09D}">
      <dgm:prSet/>
      <dgm:spPr/>
      <dgm:t>
        <a:bodyPr/>
        <a:lstStyle/>
        <a:p>
          <a:endParaRPr lang="zh-CN" altLang="en-US" sz="2400"/>
        </a:p>
      </dgm:t>
    </dgm:pt>
    <dgm:pt modelId="{83C03E97-5674-4625-B8A6-96253A27FE78}">
      <dgm:prSet phldrT="[文本]" custT="1"/>
      <dgm:spPr/>
      <dgm:t>
        <a:bodyPr/>
        <a:lstStyle/>
        <a:p>
          <a:r>
            <a:rPr lang="en-US" altLang="zh-CN" sz="2400" b="1" dirty="0" smtClean="0">
              <a:solidFill>
                <a:srgbClr val="00B0F0"/>
              </a:solidFill>
              <a:latin typeface="Times New Roman" pitchFamily="18" charset="0"/>
              <a:ea typeface="黑体" pitchFamily="49" charset="-122"/>
            </a:rPr>
            <a:t>a:=b+c*60</a:t>
          </a:r>
          <a:endParaRPr lang="zh-CN" altLang="en-US" sz="2400" dirty="0">
            <a:solidFill>
              <a:srgbClr val="00B0F0"/>
            </a:solidFill>
          </a:endParaRPr>
        </a:p>
      </dgm:t>
    </dgm:pt>
    <dgm:pt modelId="{DE102CED-BCE7-411D-84E8-EAB4EF14FA4D}" type="parTrans" cxnId="{D7A21644-4842-43AD-B0BB-EDA89519B8BD}">
      <dgm:prSet/>
      <dgm:spPr/>
      <dgm:t>
        <a:bodyPr/>
        <a:lstStyle/>
        <a:p>
          <a:endParaRPr lang="zh-CN" altLang="en-US" sz="2400"/>
        </a:p>
      </dgm:t>
    </dgm:pt>
    <dgm:pt modelId="{2342693F-C736-42FE-98BF-7908D8E35F51}" type="sibTrans" cxnId="{D7A21644-4842-43AD-B0BB-EDA89519B8BD}">
      <dgm:prSet/>
      <dgm:spPr/>
      <dgm:t>
        <a:bodyPr/>
        <a:lstStyle/>
        <a:p>
          <a:endParaRPr lang="zh-CN" altLang="en-US" sz="2400"/>
        </a:p>
      </dgm:t>
    </dgm:pt>
    <dgm:pt modelId="{1EFEE6EB-0E4B-4AB3-A3CD-B0E86D5E4AA0}">
      <dgm:prSet phldrT="[文本]" custT="1"/>
      <dgm:spPr/>
      <dgm:t>
        <a:bodyPr/>
        <a:lstStyle/>
        <a:p>
          <a:r>
            <a:rPr lang="zh-CN" altLang="en-US" sz="2400" dirty="0" smtClean="0"/>
            <a:t>中间代码</a:t>
          </a:r>
          <a:endParaRPr lang="zh-CN" altLang="en-US" sz="2400" dirty="0"/>
        </a:p>
      </dgm:t>
    </dgm:pt>
    <dgm:pt modelId="{607C2F1F-2CAE-40CB-AEA8-597837144142}" type="parTrans" cxnId="{FE08EC7A-FE1E-4D06-8DED-4650E896FBCF}">
      <dgm:prSet/>
      <dgm:spPr/>
      <dgm:t>
        <a:bodyPr/>
        <a:lstStyle/>
        <a:p>
          <a:endParaRPr lang="zh-CN" altLang="en-US" sz="2400"/>
        </a:p>
      </dgm:t>
    </dgm:pt>
    <dgm:pt modelId="{FDE417A7-BE43-400F-B5A5-C62E029E0BE1}" type="sibTrans" cxnId="{FE08EC7A-FE1E-4D06-8DED-4650E896FBCF}">
      <dgm:prSet/>
      <dgm:spPr/>
      <dgm:t>
        <a:bodyPr/>
        <a:lstStyle/>
        <a:p>
          <a:endParaRPr lang="zh-CN" altLang="en-US" sz="2400"/>
        </a:p>
      </dgm:t>
    </dgm:pt>
    <dgm:pt modelId="{8FBC2D36-5578-41BC-AAAA-B044CDB9FD7E}">
      <dgm:prSet phldrT="[文本]" custT="1"/>
      <dgm:spPr/>
      <dgm:t>
        <a:bodyPr/>
        <a:lstStyle/>
        <a:p>
          <a:r>
            <a:rPr lang="zh-CN" altLang="en-US" sz="2400" dirty="0" smtClean="0">
              <a:solidFill>
                <a:srgbClr val="990099"/>
              </a:solidFill>
              <a:latin typeface="Times New Roman" pitchFamily="18" charset="0"/>
              <a:ea typeface="黑体" pitchFamily="49" charset="-122"/>
            </a:rPr>
            <a:t>（ </a:t>
          </a:r>
          <a:r>
            <a:rPr lang="en-US" altLang="en-US" sz="2400" dirty="0" err="1" smtClean="0">
              <a:solidFill>
                <a:srgbClr val="990099"/>
              </a:solidFill>
              <a:latin typeface="Times New Roman" pitchFamily="18" charset="0"/>
              <a:ea typeface="黑体" pitchFamily="49" charset="-122"/>
            </a:rPr>
            <a:t>inttoreal</a:t>
          </a:r>
          <a:r>
            <a:rPr lang="en-US" altLang="zh-CN" sz="2400" dirty="0" smtClean="0">
              <a:solidFill>
                <a:srgbClr val="990099"/>
              </a:solidFill>
              <a:latin typeface="Times New Roman" pitchFamily="18" charset="0"/>
              <a:ea typeface="黑体" pitchFamily="49" charset="-122"/>
            </a:rPr>
            <a:t>   </a:t>
          </a:r>
          <a:r>
            <a:rPr lang="en-US" altLang="en-US" sz="2400" dirty="0" smtClean="0">
              <a:solidFill>
                <a:srgbClr val="990099"/>
              </a:solidFill>
              <a:latin typeface="Times New Roman" pitchFamily="18" charset="0"/>
              <a:ea typeface="黑体" pitchFamily="49" charset="-122"/>
            </a:rPr>
            <a:t>60</a:t>
          </a:r>
          <a:r>
            <a:rPr lang="en-US" altLang="zh-CN" sz="2400" dirty="0" smtClean="0">
              <a:solidFill>
                <a:srgbClr val="990099"/>
              </a:solidFill>
              <a:latin typeface="Times New Roman" pitchFamily="18" charset="0"/>
              <a:ea typeface="黑体" pitchFamily="49" charset="-122"/>
            </a:rPr>
            <a:t>   —   </a:t>
          </a:r>
          <a:r>
            <a:rPr lang="en-US" altLang="en-US" sz="2400" dirty="0" smtClean="0">
              <a:solidFill>
                <a:srgbClr val="990099"/>
              </a:solidFill>
              <a:latin typeface="Times New Roman" pitchFamily="18" charset="0"/>
              <a:ea typeface="黑体" pitchFamily="49" charset="-122"/>
            </a:rPr>
            <a:t>t1 </a:t>
          </a:r>
          <a:r>
            <a:rPr lang="zh-CN" altLang="en-US" sz="2400" dirty="0" smtClean="0">
              <a:solidFill>
                <a:srgbClr val="990099"/>
              </a:solidFill>
              <a:latin typeface="Times New Roman" pitchFamily="18" charset="0"/>
              <a:ea typeface="黑体" pitchFamily="49" charset="-122"/>
            </a:rPr>
            <a:t>）</a:t>
          </a:r>
          <a:endParaRPr lang="zh-CN" altLang="en-US" sz="2400" dirty="0">
            <a:solidFill>
              <a:srgbClr val="990099"/>
            </a:solidFill>
            <a:latin typeface="Times New Roman" pitchFamily="18" charset="0"/>
            <a:ea typeface="黑体" pitchFamily="49" charset="-122"/>
          </a:endParaRPr>
        </a:p>
      </dgm:t>
    </dgm:pt>
    <dgm:pt modelId="{C7755AC2-9D03-41DA-BC29-A6FC1DAA1161}" type="parTrans" cxnId="{EC3BEEB5-6275-4804-B02F-56193782B337}">
      <dgm:prSet/>
      <dgm:spPr/>
      <dgm:t>
        <a:bodyPr/>
        <a:lstStyle/>
        <a:p>
          <a:endParaRPr lang="zh-CN" altLang="en-US" sz="2400"/>
        </a:p>
      </dgm:t>
    </dgm:pt>
    <dgm:pt modelId="{AE402C4F-AFBB-4F4A-A994-F234903029E7}" type="sibTrans" cxnId="{EC3BEEB5-6275-4804-B02F-56193782B337}">
      <dgm:prSet/>
      <dgm:spPr/>
      <dgm:t>
        <a:bodyPr/>
        <a:lstStyle/>
        <a:p>
          <a:endParaRPr lang="zh-CN" altLang="en-US" sz="2400"/>
        </a:p>
      </dgm:t>
    </dgm:pt>
    <dgm:pt modelId="{8B17CFB8-07A0-432A-AE5D-CB26EBBE7CC2}">
      <dgm:prSet phldrT="[文本]" custT="1"/>
      <dgm:spPr/>
      <dgm:t>
        <a:bodyPr/>
        <a:lstStyle/>
        <a:p>
          <a:r>
            <a:rPr lang="zh-CN" altLang="en-US" sz="2400" dirty="0" smtClean="0">
              <a:solidFill>
                <a:srgbClr val="990099"/>
              </a:solidFill>
              <a:latin typeface="Times New Roman" pitchFamily="18" charset="0"/>
              <a:ea typeface="黑体" pitchFamily="49" charset="-122"/>
            </a:rPr>
            <a:t>（     *     </a:t>
          </a:r>
          <a:r>
            <a:rPr lang="en-US" altLang="zh-CN" sz="2400" dirty="0" smtClean="0">
              <a:solidFill>
                <a:srgbClr val="990099"/>
              </a:solidFill>
              <a:latin typeface="Times New Roman" pitchFamily="18" charset="0"/>
              <a:ea typeface="黑体" pitchFamily="49" charset="-122"/>
            </a:rPr>
            <a:t>c     </a:t>
          </a:r>
          <a:r>
            <a:rPr lang="en-US" altLang="en-US" sz="2400" dirty="0" smtClean="0">
              <a:solidFill>
                <a:srgbClr val="990099"/>
              </a:solidFill>
              <a:latin typeface="Times New Roman" pitchFamily="18" charset="0"/>
              <a:ea typeface="黑体" pitchFamily="49" charset="-122"/>
            </a:rPr>
            <a:t>t1     t2</a:t>
          </a:r>
          <a:r>
            <a:rPr lang="en-US" altLang="zh-CN" sz="2400" dirty="0" smtClean="0">
              <a:solidFill>
                <a:srgbClr val="990099"/>
              </a:solidFill>
              <a:latin typeface="Times New Roman" pitchFamily="18" charset="0"/>
              <a:ea typeface="黑体" pitchFamily="49" charset="-122"/>
            </a:rPr>
            <a:t> </a:t>
          </a:r>
          <a:r>
            <a:rPr lang="zh-CN" altLang="en-US" sz="2400" dirty="0" smtClean="0">
              <a:solidFill>
                <a:srgbClr val="990099"/>
              </a:solidFill>
              <a:latin typeface="Times New Roman" pitchFamily="18" charset="0"/>
              <a:ea typeface="黑体" pitchFamily="49" charset="-122"/>
            </a:rPr>
            <a:t>）</a:t>
          </a:r>
          <a:endParaRPr lang="zh-CN" altLang="en-US" sz="2400" dirty="0">
            <a:solidFill>
              <a:srgbClr val="990099"/>
            </a:solidFill>
            <a:latin typeface="Times New Roman" pitchFamily="18" charset="0"/>
            <a:ea typeface="黑体" pitchFamily="49" charset="-122"/>
          </a:endParaRPr>
        </a:p>
      </dgm:t>
    </dgm:pt>
    <dgm:pt modelId="{C76094BA-0430-4D40-A922-5D6555DD82AF}" type="parTrans" cxnId="{C89F1021-DF32-4239-810B-3589C82928DD}">
      <dgm:prSet/>
      <dgm:spPr/>
      <dgm:t>
        <a:bodyPr/>
        <a:lstStyle/>
        <a:p>
          <a:endParaRPr lang="zh-CN" altLang="en-US" sz="2400"/>
        </a:p>
      </dgm:t>
    </dgm:pt>
    <dgm:pt modelId="{FF3F3DDA-0929-46FE-91AF-76A99F55D9C2}" type="sibTrans" cxnId="{C89F1021-DF32-4239-810B-3589C82928DD}">
      <dgm:prSet/>
      <dgm:spPr/>
      <dgm:t>
        <a:bodyPr/>
        <a:lstStyle/>
        <a:p>
          <a:endParaRPr lang="zh-CN" altLang="en-US" sz="2400"/>
        </a:p>
      </dgm:t>
    </dgm:pt>
    <dgm:pt modelId="{C0DB9983-6750-41ED-806A-3A012B60AED5}">
      <dgm:prSet phldrT="[文本]" custT="1"/>
      <dgm:spPr/>
      <dgm:t>
        <a:bodyPr/>
        <a:lstStyle/>
        <a:p>
          <a:r>
            <a:rPr lang="zh-CN" altLang="en-US" sz="2400" dirty="0" smtClean="0"/>
            <a:t>目标代码</a:t>
          </a:r>
          <a:endParaRPr lang="zh-CN" altLang="en-US" sz="2400" dirty="0"/>
        </a:p>
      </dgm:t>
    </dgm:pt>
    <dgm:pt modelId="{FE450027-5E74-48DA-B8B5-990306723C6D}" type="parTrans" cxnId="{FC11E504-0F4E-40E3-ACC8-9C34451680F5}">
      <dgm:prSet/>
      <dgm:spPr/>
      <dgm:t>
        <a:bodyPr/>
        <a:lstStyle/>
        <a:p>
          <a:endParaRPr lang="zh-CN" altLang="en-US" sz="2400"/>
        </a:p>
      </dgm:t>
    </dgm:pt>
    <dgm:pt modelId="{B6ECFB64-FB43-4E5E-852E-18C173626BB4}" type="sibTrans" cxnId="{FC11E504-0F4E-40E3-ACC8-9C34451680F5}">
      <dgm:prSet/>
      <dgm:spPr/>
      <dgm:t>
        <a:bodyPr/>
        <a:lstStyle/>
        <a:p>
          <a:endParaRPr lang="zh-CN" altLang="en-US" sz="2400"/>
        </a:p>
      </dgm:t>
    </dgm:pt>
    <dgm:pt modelId="{06BA598C-4D18-4E4F-8A1D-795C505B1266}">
      <dgm:prSet phldrT="[文本]" custT="1"/>
      <dgm:spPr/>
      <dgm:t>
        <a:bodyPr/>
        <a:lstStyle/>
        <a:p>
          <a:r>
            <a:rPr lang="en-US" altLang="en-US" sz="2400" dirty="0" err="1" smtClean="0">
              <a:solidFill>
                <a:schemeClr val="accent6">
                  <a:lumMod val="75000"/>
                </a:schemeClr>
              </a:solidFill>
              <a:latin typeface="Times New Roman" pitchFamily="18" charset="0"/>
              <a:ea typeface="黑体" pitchFamily="49" charset="-122"/>
            </a:rPr>
            <a:t>mov</a:t>
          </a:r>
          <a:r>
            <a:rPr lang="en-US" altLang="en-US" sz="2400" dirty="0" smtClean="0">
              <a:solidFill>
                <a:schemeClr val="accent6">
                  <a:lumMod val="75000"/>
                </a:schemeClr>
              </a:solidFill>
              <a:latin typeface="Times New Roman" pitchFamily="18" charset="0"/>
              <a:ea typeface="黑体" pitchFamily="49" charset="-122"/>
            </a:rPr>
            <a:t>  c , r2 ;   </a:t>
          </a:r>
          <a:r>
            <a:rPr lang="en-US" altLang="en-US" sz="2400" dirty="0" err="1" smtClean="0">
              <a:solidFill>
                <a:schemeClr val="accent6">
                  <a:lumMod val="75000"/>
                </a:schemeClr>
              </a:solidFill>
              <a:latin typeface="Times New Roman" pitchFamily="18" charset="0"/>
              <a:ea typeface="黑体" pitchFamily="49" charset="-122"/>
            </a:rPr>
            <a:t>mul</a:t>
          </a:r>
          <a:r>
            <a:rPr lang="en-US" altLang="en-US" sz="2400" dirty="0" smtClean="0">
              <a:solidFill>
                <a:schemeClr val="accent6">
                  <a:lumMod val="75000"/>
                </a:schemeClr>
              </a:solidFill>
              <a:latin typeface="Times New Roman" pitchFamily="18" charset="0"/>
              <a:ea typeface="黑体" pitchFamily="49" charset="-122"/>
            </a:rPr>
            <a:t>  #60.0 , r2 ;</a:t>
          </a:r>
          <a:endParaRPr lang="zh-CN" altLang="en-US" sz="2400" dirty="0">
            <a:solidFill>
              <a:schemeClr val="accent6">
                <a:lumMod val="75000"/>
              </a:schemeClr>
            </a:solidFill>
          </a:endParaRPr>
        </a:p>
      </dgm:t>
    </dgm:pt>
    <dgm:pt modelId="{8B181860-9522-4503-91FA-55A3F6F2186D}" type="parTrans" cxnId="{92AE1C90-8793-4B7B-8388-49304B98A82E}">
      <dgm:prSet/>
      <dgm:spPr/>
      <dgm:t>
        <a:bodyPr/>
        <a:lstStyle/>
        <a:p>
          <a:endParaRPr lang="zh-CN" altLang="en-US" sz="2400"/>
        </a:p>
      </dgm:t>
    </dgm:pt>
    <dgm:pt modelId="{756F774D-7250-4464-929D-D65DD10D4A7D}" type="sibTrans" cxnId="{92AE1C90-8793-4B7B-8388-49304B98A82E}">
      <dgm:prSet/>
      <dgm:spPr/>
      <dgm:t>
        <a:bodyPr/>
        <a:lstStyle/>
        <a:p>
          <a:endParaRPr lang="zh-CN" altLang="en-US" sz="2400"/>
        </a:p>
      </dgm:t>
    </dgm:pt>
    <dgm:pt modelId="{7E97001B-90EA-40E4-B4F3-8C76F25432E7}">
      <dgm:prSet phldrT="[文本]" custT="1"/>
      <dgm:spPr/>
      <dgm:t>
        <a:bodyPr/>
        <a:lstStyle/>
        <a:p>
          <a:r>
            <a:rPr lang="en-US" altLang="zh-CN" sz="2400" dirty="0" err="1" smtClean="0">
              <a:solidFill>
                <a:schemeClr val="accent6">
                  <a:lumMod val="75000"/>
                </a:schemeClr>
              </a:solidFill>
              <a:latin typeface="Times New Roman" pitchFamily="18" charset="0"/>
              <a:ea typeface="黑体" pitchFamily="49" charset="-122"/>
            </a:rPr>
            <a:t>mov</a:t>
          </a:r>
          <a:r>
            <a:rPr lang="en-US" altLang="zh-CN" sz="2400" dirty="0" smtClean="0">
              <a:solidFill>
                <a:schemeClr val="accent6">
                  <a:lumMod val="75000"/>
                </a:schemeClr>
              </a:solidFill>
              <a:latin typeface="Times New Roman" pitchFamily="18" charset="0"/>
              <a:ea typeface="黑体" pitchFamily="49" charset="-122"/>
            </a:rPr>
            <a:t>  b, r1 ;    add    r2,    r1 ;</a:t>
          </a:r>
          <a:endParaRPr lang="zh-CN" altLang="en-US" sz="2400" dirty="0">
            <a:solidFill>
              <a:schemeClr val="accent6">
                <a:lumMod val="75000"/>
              </a:schemeClr>
            </a:solidFill>
          </a:endParaRPr>
        </a:p>
      </dgm:t>
    </dgm:pt>
    <dgm:pt modelId="{382663EA-0A43-4C51-A510-4CEED2DCCF84}" type="sibTrans" cxnId="{F90D64B8-7A61-4C5E-8472-CE080F0C64EE}">
      <dgm:prSet/>
      <dgm:spPr/>
      <dgm:t>
        <a:bodyPr/>
        <a:lstStyle/>
        <a:p>
          <a:endParaRPr lang="zh-CN" altLang="en-US" sz="2400"/>
        </a:p>
      </dgm:t>
    </dgm:pt>
    <dgm:pt modelId="{46D6D50B-ED27-4CCA-A980-AC1461C69C41}" type="parTrans" cxnId="{F90D64B8-7A61-4C5E-8472-CE080F0C64EE}">
      <dgm:prSet/>
      <dgm:spPr/>
      <dgm:t>
        <a:bodyPr/>
        <a:lstStyle/>
        <a:p>
          <a:endParaRPr lang="zh-CN" altLang="en-US" sz="2400"/>
        </a:p>
      </dgm:t>
    </dgm:pt>
    <dgm:pt modelId="{03F2F9C2-5C30-477B-AAAB-E32F5B7DC579}">
      <dgm:prSet phldrT="[文本]" custT="1"/>
      <dgm:spPr/>
      <dgm:t>
        <a:bodyPr/>
        <a:lstStyle/>
        <a:p>
          <a:endParaRPr lang="zh-CN" altLang="en-US" sz="2400" dirty="0"/>
        </a:p>
      </dgm:t>
    </dgm:pt>
    <dgm:pt modelId="{CBE53A3D-D352-4254-A0D8-DCD516E1CF42}" type="parTrans" cxnId="{6EC34882-1EDA-4938-AEE2-D7017528FB03}">
      <dgm:prSet/>
      <dgm:spPr/>
      <dgm:t>
        <a:bodyPr/>
        <a:lstStyle/>
        <a:p>
          <a:endParaRPr lang="zh-CN" altLang="en-US"/>
        </a:p>
      </dgm:t>
    </dgm:pt>
    <dgm:pt modelId="{3BBA406B-5566-45DA-8FB0-9ECE5AFC0C94}" type="sibTrans" cxnId="{6EC34882-1EDA-4938-AEE2-D7017528FB03}">
      <dgm:prSet/>
      <dgm:spPr/>
      <dgm:t>
        <a:bodyPr/>
        <a:lstStyle/>
        <a:p>
          <a:endParaRPr lang="zh-CN" altLang="en-US"/>
        </a:p>
      </dgm:t>
    </dgm:pt>
    <dgm:pt modelId="{9DC2ECEA-63F2-4C5F-A98E-C229D3D1D7A4}">
      <dgm:prSet phldrT="[文本]" custT="1"/>
      <dgm:spPr/>
      <dgm:t>
        <a:bodyPr/>
        <a:lstStyle/>
        <a:p>
          <a:r>
            <a:rPr lang="zh-CN" altLang="en-US" sz="2400" dirty="0" smtClean="0">
              <a:solidFill>
                <a:srgbClr val="990099"/>
              </a:solidFill>
              <a:latin typeface="Times New Roman" pitchFamily="18" charset="0"/>
              <a:ea typeface="黑体" pitchFamily="49" charset="-122"/>
            </a:rPr>
            <a:t>（    </a:t>
          </a:r>
          <a:r>
            <a:rPr lang="en-US" altLang="zh-CN" sz="2400" dirty="0" smtClean="0">
              <a:solidFill>
                <a:srgbClr val="990099"/>
              </a:solidFill>
              <a:latin typeface="Times New Roman" pitchFamily="18" charset="0"/>
              <a:ea typeface="黑体" pitchFamily="49" charset="-122"/>
            </a:rPr>
            <a:t>:=      t2    —   a </a:t>
          </a:r>
          <a:r>
            <a:rPr lang="zh-CN" altLang="en-US" sz="2400" dirty="0" smtClean="0">
              <a:solidFill>
                <a:srgbClr val="990099"/>
              </a:solidFill>
              <a:latin typeface="Times New Roman" pitchFamily="18" charset="0"/>
              <a:ea typeface="黑体" pitchFamily="49" charset="-122"/>
            </a:rPr>
            <a:t>）</a:t>
          </a:r>
          <a:endParaRPr lang="zh-CN" altLang="en-US" sz="2400" dirty="0">
            <a:solidFill>
              <a:srgbClr val="990099"/>
            </a:solidFill>
          </a:endParaRPr>
        </a:p>
      </dgm:t>
    </dgm:pt>
    <dgm:pt modelId="{E8E2C9B2-0206-4453-A20A-7E06E37A0CEF}" type="parTrans" cxnId="{C6627951-DD97-4BE4-88D6-E0E786F86453}">
      <dgm:prSet/>
      <dgm:spPr/>
      <dgm:t>
        <a:bodyPr/>
        <a:lstStyle/>
        <a:p>
          <a:endParaRPr lang="zh-CN" altLang="en-US"/>
        </a:p>
      </dgm:t>
    </dgm:pt>
    <dgm:pt modelId="{3B0E91A0-B9FD-45A0-99D1-EA5BE5AE82B4}" type="sibTrans" cxnId="{C6627951-DD97-4BE4-88D6-E0E786F86453}">
      <dgm:prSet/>
      <dgm:spPr/>
      <dgm:t>
        <a:bodyPr/>
        <a:lstStyle/>
        <a:p>
          <a:endParaRPr lang="zh-CN" altLang="en-US"/>
        </a:p>
      </dgm:t>
    </dgm:pt>
    <dgm:pt modelId="{0B933E46-D91A-49DD-8C38-FB637B136D80}">
      <dgm:prSet phldrT="[文本]" custT="1"/>
      <dgm:spPr/>
      <dgm:t>
        <a:bodyPr/>
        <a:lstStyle/>
        <a:p>
          <a:r>
            <a:rPr lang="zh-CN" altLang="en-US" sz="2400" dirty="0" smtClean="0">
              <a:solidFill>
                <a:srgbClr val="990099"/>
              </a:solidFill>
              <a:latin typeface="Times New Roman" pitchFamily="18" charset="0"/>
              <a:ea typeface="黑体" pitchFamily="49" charset="-122"/>
            </a:rPr>
            <a:t>（     </a:t>
          </a:r>
          <a:r>
            <a:rPr lang="en-US" altLang="zh-CN" sz="2400" dirty="0" smtClean="0">
              <a:solidFill>
                <a:srgbClr val="990099"/>
              </a:solidFill>
              <a:latin typeface="Times New Roman" pitchFamily="18" charset="0"/>
              <a:ea typeface="黑体" pitchFamily="49" charset="-122"/>
            </a:rPr>
            <a:t>+     b    t2     t3 </a:t>
          </a:r>
          <a:r>
            <a:rPr lang="zh-CN" altLang="en-US" sz="2400" dirty="0" smtClean="0">
              <a:solidFill>
                <a:srgbClr val="990099"/>
              </a:solidFill>
              <a:latin typeface="Times New Roman" pitchFamily="18" charset="0"/>
              <a:ea typeface="黑体" pitchFamily="49" charset="-122"/>
            </a:rPr>
            <a:t>）</a:t>
          </a:r>
          <a:endParaRPr lang="zh-CN" altLang="en-US" sz="2400" dirty="0">
            <a:solidFill>
              <a:srgbClr val="990099"/>
            </a:solidFill>
            <a:latin typeface="Times New Roman" pitchFamily="18" charset="0"/>
            <a:ea typeface="黑体" pitchFamily="49" charset="-122"/>
          </a:endParaRPr>
        </a:p>
      </dgm:t>
    </dgm:pt>
    <dgm:pt modelId="{A646BA79-9CE1-4F97-9D91-3B68F74FCB01}" type="parTrans" cxnId="{1AFA7637-B3CD-4FA8-8849-39B1EBCC3418}">
      <dgm:prSet/>
      <dgm:spPr/>
      <dgm:t>
        <a:bodyPr/>
        <a:lstStyle/>
        <a:p>
          <a:endParaRPr lang="zh-CN" altLang="en-US"/>
        </a:p>
      </dgm:t>
    </dgm:pt>
    <dgm:pt modelId="{6416DE38-0202-47D9-AD42-6A53D893A115}" type="sibTrans" cxnId="{1AFA7637-B3CD-4FA8-8849-39B1EBCC3418}">
      <dgm:prSet/>
      <dgm:spPr/>
      <dgm:t>
        <a:bodyPr/>
        <a:lstStyle/>
        <a:p>
          <a:endParaRPr lang="zh-CN" altLang="en-US"/>
        </a:p>
      </dgm:t>
    </dgm:pt>
    <dgm:pt modelId="{F70578DC-060D-4A05-BE3E-D1E9E8C133DD}">
      <dgm:prSet phldrT="[文本]" custT="1"/>
      <dgm:spPr/>
      <dgm:t>
        <a:bodyPr/>
        <a:lstStyle/>
        <a:p>
          <a:r>
            <a:rPr lang="en-US" altLang="zh-CN" sz="2400" dirty="0" err="1" smtClean="0">
              <a:solidFill>
                <a:schemeClr val="accent6">
                  <a:lumMod val="75000"/>
                </a:schemeClr>
              </a:solidFill>
              <a:latin typeface="Times New Roman" pitchFamily="18" charset="0"/>
              <a:ea typeface="黑体" pitchFamily="49" charset="-122"/>
            </a:rPr>
            <a:t>mov</a:t>
          </a:r>
          <a:r>
            <a:rPr lang="en-US" altLang="zh-CN" sz="2400" dirty="0" smtClean="0">
              <a:solidFill>
                <a:schemeClr val="accent6">
                  <a:lumMod val="75000"/>
                </a:schemeClr>
              </a:solidFill>
              <a:latin typeface="Times New Roman" pitchFamily="18" charset="0"/>
              <a:ea typeface="黑体" pitchFamily="49" charset="-122"/>
            </a:rPr>
            <a:t>    r1,    a ;</a:t>
          </a:r>
          <a:endParaRPr lang="zh-CN" altLang="en-US" sz="2400" dirty="0">
            <a:solidFill>
              <a:schemeClr val="accent6">
                <a:lumMod val="75000"/>
              </a:schemeClr>
            </a:solidFill>
          </a:endParaRPr>
        </a:p>
      </dgm:t>
    </dgm:pt>
    <dgm:pt modelId="{FEFE4009-76EB-4DD4-9AB3-7462D0A64155}" type="parTrans" cxnId="{C2D60955-8F7B-41F2-905E-DEC9DC609046}">
      <dgm:prSet/>
      <dgm:spPr/>
      <dgm:t>
        <a:bodyPr/>
        <a:lstStyle/>
        <a:p>
          <a:endParaRPr lang="zh-CN" altLang="en-US"/>
        </a:p>
      </dgm:t>
    </dgm:pt>
    <dgm:pt modelId="{8F018CF5-6E43-4753-B60C-C6E5441B7C09}" type="sibTrans" cxnId="{C2D60955-8F7B-41F2-905E-DEC9DC609046}">
      <dgm:prSet/>
      <dgm:spPr/>
      <dgm:t>
        <a:bodyPr/>
        <a:lstStyle/>
        <a:p>
          <a:endParaRPr lang="zh-CN" altLang="en-US"/>
        </a:p>
      </dgm:t>
    </dgm:pt>
    <dgm:pt modelId="{6533D62A-D402-47EE-9CF9-58C30300B2BF}" type="pres">
      <dgm:prSet presAssocID="{F9786AAE-9A94-4D57-AE83-6BC9DDC1E8D3}" presName="linearFlow" presStyleCnt="0">
        <dgm:presLayoutVars>
          <dgm:dir/>
          <dgm:animLvl val="lvl"/>
          <dgm:resizeHandles val="exact"/>
        </dgm:presLayoutVars>
      </dgm:prSet>
      <dgm:spPr/>
      <dgm:t>
        <a:bodyPr/>
        <a:lstStyle/>
        <a:p>
          <a:endParaRPr lang="zh-CN" altLang="en-US"/>
        </a:p>
      </dgm:t>
    </dgm:pt>
    <dgm:pt modelId="{381B47B2-8E7F-4D26-A2F2-D63A85F32373}" type="pres">
      <dgm:prSet presAssocID="{972A5698-2E83-44F0-8765-3816C6DAA68D}" presName="composite" presStyleCnt="0"/>
      <dgm:spPr/>
    </dgm:pt>
    <dgm:pt modelId="{3CC30CA6-5010-4388-9598-13FE603775F2}" type="pres">
      <dgm:prSet presAssocID="{972A5698-2E83-44F0-8765-3816C6DAA68D}" presName="parentText" presStyleLbl="alignNode1" presStyleIdx="0" presStyleCnt="3">
        <dgm:presLayoutVars>
          <dgm:chMax val="1"/>
          <dgm:bulletEnabled val="1"/>
        </dgm:presLayoutVars>
      </dgm:prSet>
      <dgm:spPr/>
      <dgm:t>
        <a:bodyPr/>
        <a:lstStyle/>
        <a:p>
          <a:endParaRPr lang="zh-CN" altLang="en-US"/>
        </a:p>
      </dgm:t>
    </dgm:pt>
    <dgm:pt modelId="{954D5523-2415-4E19-BFDB-6BE47DC4E3F4}" type="pres">
      <dgm:prSet presAssocID="{972A5698-2E83-44F0-8765-3816C6DAA68D}" presName="descendantText" presStyleLbl="alignAcc1" presStyleIdx="0" presStyleCnt="3">
        <dgm:presLayoutVars>
          <dgm:bulletEnabled val="1"/>
        </dgm:presLayoutVars>
      </dgm:prSet>
      <dgm:spPr/>
      <dgm:t>
        <a:bodyPr/>
        <a:lstStyle/>
        <a:p>
          <a:endParaRPr lang="zh-CN" altLang="en-US"/>
        </a:p>
      </dgm:t>
    </dgm:pt>
    <dgm:pt modelId="{B9A4257F-9998-49AB-AE15-1362E1C14D64}" type="pres">
      <dgm:prSet presAssocID="{00F4E8BA-A24D-4C7F-B331-76182D2E6FCE}" presName="sp" presStyleCnt="0"/>
      <dgm:spPr/>
    </dgm:pt>
    <dgm:pt modelId="{05FF00DC-81D7-48AD-9BE2-CFDE584260C6}" type="pres">
      <dgm:prSet presAssocID="{1EFEE6EB-0E4B-4AB3-A3CD-B0E86D5E4AA0}" presName="composite" presStyleCnt="0"/>
      <dgm:spPr/>
    </dgm:pt>
    <dgm:pt modelId="{2B0218BC-1F98-4983-A6C4-9B7076069E2B}" type="pres">
      <dgm:prSet presAssocID="{1EFEE6EB-0E4B-4AB3-A3CD-B0E86D5E4AA0}" presName="parentText" presStyleLbl="alignNode1" presStyleIdx="1" presStyleCnt="3">
        <dgm:presLayoutVars>
          <dgm:chMax val="1"/>
          <dgm:bulletEnabled val="1"/>
        </dgm:presLayoutVars>
      </dgm:prSet>
      <dgm:spPr/>
      <dgm:t>
        <a:bodyPr/>
        <a:lstStyle/>
        <a:p>
          <a:endParaRPr lang="zh-CN" altLang="en-US"/>
        </a:p>
      </dgm:t>
    </dgm:pt>
    <dgm:pt modelId="{39487B61-5564-4117-B528-B707AAA263C7}" type="pres">
      <dgm:prSet presAssocID="{1EFEE6EB-0E4B-4AB3-A3CD-B0E86D5E4AA0}" presName="descendantText" presStyleLbl="alignAcc1" presStyleIdx="1" presStyleCnt="3">
        <dgm:presLayoutVars>
          <dgm:bulletEnabled val="1"/>
        </dgm:presLayoutVars>
      </dgm:prSet>
      <dgm:spPr/>
      <dgm:t>
        <a:bodyPr/>
        <a:lstStyle/>
        <a:p>
          <a:endParaRPr lang="zh-CN" altLang="en-US"/>
        </a:p>
      </dgm:t>
    </dgm:pt>
    <dgm:pt modelId="{3ECCF5C9-58A9-4669-8AC8-5D8B75A4C7A9}" type="pres">
      <dgm:prSet presAssocID="{FDE417A7-BE43-400F-B5A5-C62E029E0BE1}" presName="sp" presStyleCnt="0"/>
      <dgm:spPr/>
    </dgm:pt>
    <dgm:pt modelId="{C5785283-7684-441D-B804-90D397546DD5}" type="pres">
      <dgm:prSet presAssocID="{C0DB9983-6750-41ED-806A-3A012B60AED5}" presName="composite" presStyleCnt="0"/>
      <dgm:spPr/>
    </dgm:pt>
    <dgm:pt modelId="{20FFC0E5-900B-4EA5-BB1D-BFE9558687A9}" type="pres">
      <dgm:prSet presAssocID="{C0DB9983-6750-41ED-806A-3A012B60AED5}" presName="parentText" presStyleLbl="alignNode1" presStyleIdx="2" presStyleCnt="3">
        <dgm:presLayoutVars>
          <dgm:chMax val="1"/>
          <dgm:bulletEnabled val="1"/>
        </dgm:presLayoutVars>
      </dgm:prSet>
      <dgm:spPr/>
      <dgm:t>
        <a:bodyPr/>
        <a:lstStyle/>
        <a:p>
          <a:endParaRPr lang="zh-CN" altLang="en-US"/>
        </a:p>
      </dgm:t>
    </dgm:pt>
    <dgm:pt modelId="{93703C1A-3758-4F26-9356-C6AEFF84BBC8}" type="pres">
      <dgm:prSet presAssocID="{C0DB9983-6750-41ED-806A-3A012B60AED5}" presName="descendantText" presStyleLbl="alignAcc1" presStyleIdx="2" presStyleCnt="3">
        <dgm:presLayoutVars>
          <dgm:bulletEnabled val="1"/>
        </dgm:presLayoutVars>
      </dgm:prSet>
      <dgm:spPr/>
      <dgm:t>
        <a:bodyPr/>
        <a:lstStyle/>
        <a:p>
          <a:endParaRPr lang="zh-CN" altLang="en-US"/>
        </a:p>
      </dgm:t>
    </dgm:pt>
  </dgm:ptLst>
  <dgm:cxnLst>
    <dgm:cxn modelId="{3DFF5A0C-BEBC-423F-9B46-CAD01275B274}" type="presOf" srcId="{F9786AAE-9A94-4D57-AE83-6BC9DDC1E8D3}" destId="{6533D62A-D402-47EE-9CF9-58C30300B2BF}" srcOrd="0" destOrd="0" presId="urn:microsoft.com/office/officeart/2005/8/layout/chevron2"/>
    <dgm:cxn modelId="{1AFA7637-B3CD-4FA8-8849-39B1EBCC3418}" srcId="{1EFEE6EB-0E4B-4AB3-A3CD-B0E86D5E4AA0}" destId="{0B933E46-D91A-49DD-8C38-FB637B136D80}" srcOrd="2" destOrd="0" parTransId="{A646BA79-9CE1-4F97-9D91-3B68F74FCB01}" sibTransId="{6416DE38-0202-47D9-AD42-6A53D893A115}"/>
    <dgm:cxn modelId="{D7A21644-4842-43AD-B0BB-EDA89519B8BD}" srcId="{972A5698-2E83-44F0-8765-3816C6DAA68D}" destId="{83C03E97-5674-4625-B8A6-96253A27FE78}" srcOrd="0" destOrd="0" parTransId="{DE102CED-BCE7-411D-84E8-EAB4EF14FA4D}" sibTransId="{2342693F-C736-42FE-98BF-7908D8E35F51}"/>
    <dgm:cxn modelId="{8AD6ACDA-E56C-4FCB-9F98-13DCA373081A}" type="presOf" srcId="{1EFEE6EB-0E4B-4AB3-A3CD-B0E86D5E4AA0}" destId="{2B0218BC-1F98-4983-A6C4-9B7076069E2B}" srcOrd="0" destOrd="0" presId="urn:microsoft.com/office/officeart/2005/8/layout/chevron2"/>
    <dgm:cxn modelId="{DCB85E6B-2793-4E58-B862-2B67A8C9B750}" type="presOf" srcId="{972A5698-2E83-44F0-8765-3816C6DAA68D}" destId="{3CC30CA6-5010-4388-9598-13FE603775F2}" srcOrd="0" destOrd="0" presId="urn:microsoft.com/office/officeart/2005/8/layout/chevron2"/>
    <dgm:cxn modelId="{FE08EC7A-FE1E-4D06-8DED-4650E896FBCF}" srcId="{F9786AAE-9A94-4D57-AE83-6BC9DDC1E8D3}" destId="{1EFEE6EB-0E4B-4AB3-A3CD-B0E86D5E4AA0}" srcOrd="1" destOrd="0" parTransId="{607C2F1F-2CAE-40CB-AEA8-597837144142}" sibTransId="{FDE417A7-BE43-400F-B5A5-C62E029E0BE1}"/>
    <dgm:cxn modelId="{6EC34882-1EDA-4938-AEE2-D7017528FB03}" srcId="{1EFEE6EB-0E4B-4AB3-A3CD-B0E86D5E4AA0}" destId="{03F2F9C2-5C30-477B-AAAB-E32F5B7DC579}" srcOrd="4" destOrd="0" parTransId="{CBE53A3D-D352-4254-A0D8-DCD516E1CF42}" sibTransId="{3BBA406B-5566-45DA-8FB0-9ECE5AFC0C94}"/>
    <dgm:cxn modelId="{020E58F2-93E2-44A5-9ED8-B5A63CB6151D}" type="presOf" srcId="{7E97001B-90EA-40E4-B4F3-8C76F25432E7}" destId="{93703C1A-3758-4F26-9356-C6AEFF84BBC8}" srcOrd="0" destOrd="1" presId="urn:microsoft.com/office/officeart/2005/8/layout/chevron2"/>
    <dgm:cxn modelId="{57AFDA62-17F7-45FB-9474-3EF507438977}" type="presOf" srcId="{8B17CFB8-07A0-432A-AE5D-CB26EBBE7CC2}" destId="{39487B61-5564-4117-B528-B707AAA263C7}" srcOrd="0" destOrd="1" presId="urn:microsoft.com/office/officeart/2005/8/layout/chevron2"/>
    <dgm:cxn modelId="{34D9CB34-7CDD-4595-99BB-BF61781BC09D}" srcId="{F9786AAE-9A94-4D57-AE83-6BC9DDC1E8D3}" destId="{972A5698-2E83-44F0-8765-3816C6DAA68D}" srcOrd="0" destOrd="0" parTransId="{526B98C5-17E6-4869-ADCA-AC740CC05B02}" sibTransId="{00F4E8BA-A24D-4C7F-B331-76182D2E6FCE}"/>
    <dgm:cxn modelId="{EC3BEEB5-6275-4804-B02F-56193782B337}" srcId="{1EFEE6EB-0E4B-4AB3-A3CD-B0E86D5E4AA0}" destId="{8FBC2D36-5578-41BC-AAAA-B044CDB9FD7E}" srcOrd="0" destOrd="0" parTransId="{C7755AC2-9D03-41DA-BC29-A6FC1DAA1161}" sibTransId="{AE402C4F-AFBB-4F4A-A994-F234903029E7}"/>
    <dgm:cxn modelId="{75F6F29B-4049-4C11-9531-EAF092748AB6}" type="presOf" srcId="{C0DB9983-6750-41ED-806A-3A012B60AED5}" destId="{20FFC0E5-900B-4EA5-BB1D-BFE9558687A9}" srcOrd="0" destOrd="0" presId="urn:microsoft.com/office/officeart/2005/8/layout/chevron2"/>
    <dgm:cxn modelId="{C7E09BE9-FED9-4AE7-B91C-73BA5C06B0D5}" type="presOf" srcId="{9DC2ECEA-63F2-4C5F-A98E-C229D3D1D7A4}" destId="{39487B61-5564-4117-B528-B707AAA263C7}" srcOrd="0" destOrd="3" presId="urn:microsoft.com/office/officeart/2005/8/layout/chevron2"/>
    <dgm:cxn modelId="{7BB2E098-F2F8-4AD1-885C-0A69EAA4BCCB}" type="presOf" srcId="{0B933E46-D91A-49DD-8C38-FB637B136D80}" destId="{39487B61-5564-4117-B528-B707AAA263C7}" srcOrd="0" destOrd="2" presId="urn:microsoft.com/office/officeart/2005/8/layout/chevron2"/>
    <dgm:cxn modelId="{C89F1021-DF32-4239-810B-3589C82928DD}" srcId="{1EFEE6EB-0E4B-4AB3-A3CD-B0E86D5E4AA0}" destId="{8B17CFB8-07A0-432A-AE5D-CB26EBBE7CC2}" srcOrd="1" destOrd="0" parTransId="{C76094BA-0430-4D40-A922-5D6555DD82AF}" sibTransId="{FF3F3DDA-0929-46FE-91AF-76A99F55D9C2}"/>
    <dgm:cxn modelId="{A8A0710A-D9E6-4C61-B602-A1AF0FDA27D5}" type="presOf" srcId="{8FBC2D36-5578-41BC-AAAA-B044CDB9FD7E}" destId="{39487B61-5564-4117-B528-B707AAA263C7}" srcOrd="0" destOrd="0" presId="urn:microsoft.com/office/officeart/2005/8/layout/chevron2"/>
    <dgm:cxn modelId="{801A8F11-998F-4419-ABB1-1831D7CA802C}" type="presOf" srcId="{F70578DC-060D-4A05-BE3E-D1E9E8C133DD}" destId="{93703C1A-3758-4F26-9356-C6AEFF84BBC8}" srcOrd="0" destOrd="2" presId="urn:microsoft.com/office/officeart/2005/8/layout/chevron2"/>
    <dgm:cxn modelId="{3EA0F53E-B9E3-4E49-9D1D-127955AF511E}" type="presOf" srcId="{83C03E97-5674-4625-B8A6-96253A27FE78}" destId="{954D5523-2415-4E19-BFDB-6BE47DC4E3F4}" srcOrd="0" destOrd="0" presId="urn:microsoft.com/office/officeart/2005/8/layout/chevron2"/>
    <dgm:cxn modelId="{92AE1C90-8793-4B7B-8388-49304B98A82E}" srcId="{C0DB9983-6750-41ED-806A-3A012B60AED5}" destId="{06BA598C-4D18-4E4F-8A1D-795C505B1266}" srcOrd="0" destOrd="0" parTransId="{8B181860-9522-4503-91FA-55A3F6F2186D}" sibTransId="{756F774D-7250-4464-929D-D65DD10D4A7D}"/>
    <dgm:cxn modelId="{F90D64B8-7A61-4C5E-8472-CE080F0C64EE}" srcId="{C0DB9983-6750-41ED-806A-3A012B60AED5}" destId="{7E97001B-90EA-40E4-B4F3-8C76F25432E7}" srcOrd="1" destOrd="0" parTransId="{46D6D50B-ED27-4CCA-A980-AC1461C69C41}" sibTransId="{382663EA-0A43-4C51-A510-4CEED2DCCF84}"/>
    <dgm:cxn modelId="{FC11E504-0F4E-40E3-ACC8-9C34451680F5}" srcId="{F9786AAE-9A94-4D57-AE83-6BC9DDC1E8D3}" destId="{C0DB9983-6750-41ED-806A-3A012B60AED5}" srcOrd="2" destOrd="0" parTransId="{FE450027-5E74-48DA-B8B5-990306723C6D}" sibTransId="{B6ECFB64-FB43-4E5E-852E-18C173626BB4}"/>
    <dgm:cxn modelId="{C6627951-DD97-4BE4-88D6-E0E786F86453}" srcId="{1EFEE6EB-0E4B-4AB3-A3CD-B0E86D5E4AA0}" destId="{9DC2ECEA-63F2-4C5F-A98E-C229D3D1D7A4}" srcOrd="3" destOrd="0" parTransId="{E8E2C9B2-0206-4453-A20A-7E06E37A0CEF}" sibTransId="{3B0E91A0-B9FD-45A0-99D1-EA5BE5AE82B4}"/>
    <dgm:cxn modelId="{C2D60955-8F7B-41F2-905E-DEC9DC609046}" srcId="{C0DB9983-6750-41ED-806A-3A012B60AED5}" destId="{F70578DC-060D-4A05-BE3E-D1E9E8C133DD}" srcOrd="2" destOrd="0" parTransId="{FEFE4009-76EB-4DD4-9AB3-7462D0A64155}" sibTransId="{8F018CF5-6E43-4753-B60C-C6E5441B7C09}"/>
    <dgm:cxn modelId="{1BBA500A-1393-4299-9FBF-D3139380B98D}" type="presOf" srcId="{03F2F9C2-5C30-477B-AAAB-E32F5B7DC579}" destId="{39487B61-5564-4117-B528-B707AAA263C7}" srcOrd="0" destOrd="4" presId="urn:microsoft.com/office/officeart/2005/8/layout/chevron2"/>
    <dgm:cxn modelId="{1F338A4B-B723-464C-9D06-B49BF49F61AF}" type="presOf" srcId="{06BA598C-4D18-4E4F-8A1D-795C505B1266}" destId="{93703C1A-3758-4F26-9356-C6AEFF84BBC8}" srcOrd="0" destOrd="0" presId="urn:microsoft.com/office/officeart/2005/8/layout/chevron2"/>
    <dgm:cxn modelId="{E4B8923F-77A2-4F9D-B27E-E6042720FB0C}" type="presParOf" srcId="{6533D62A-D402-47EE-9CF9-58C30300B2BF}" destId="{381B47B2-8E7F-4D26-A2F2-D63A85F32373}" srcOrd="0" destOrd="0" presId="urn:microsoft.com/office/officeart/2005/8/layout/chevron2"/>
    <dgm:cxn modelId="{EBD4E0D2-B8C8-4B12-8AB5-708234675D5B}" type="presParOf" srcId="{381B47B2-8E7F-4D26-A2F2-D63A85F32373}" destId="{3CC30CA6-5010-4388-9598-13FE603775F2}" srcOrd="0" destOrd="0" presId="urn:microsoft.com/office/officeart/2005/8/layout/chevron2"/>
    <dgm:cxn modelId="{963BCC64-3FE3-4B92-96C3-952B01101772}" type="presParOf" srcId="{381B47B2-8E7F-4D26-A2F2-D63A85F32373}" destId="{954D5523-2415-4E19-BFDB-6BE47DC4E3F4}" srcOrd="1" destOrd="0" presId="urn:microsoft.com/office/officeart/2005/8/layout/chevron2"/>
    <dgm:cxn modelId="{108A3CC1-DE55-4C17-90A0-09B002BCBF1B}" type="presParOf" srcId="{6533D62A-D402-47EE-9CF9-58C30300B2BF}" destId="{B9A4257F-9998-49AB-AE15-1362E1C14D64}" srcOrd="1" destOrd="0" presId="urn:microsoft.com/office/officeart/2005/8/layout/chevron2"/>
    <dgm:cxn modelId="{67B999E3-A479-43C1-AC09-38DB7BA8EABE}" type="presParOf" srcId="{6533D62A-D402-47EE-9CF9-58C30300B2BF}" destId="{05FF00DC-81D7-48AD-9BE2-CFDE584260C6}" srcOrd="2" destOrd="0" presId="urn:microsoft.com/office/officeart/2005/8/layout/chevron2"/>
    <dgm:cxn modelId="{DF081B0A-33D6-410C-91F4-B0E047783033}" type="presParOf" srcId="{05FF00DC-81D7-48AD-9BE2-CFDE584260C6}" destId="{2B0218BC-1F98-4983-A6C4-9B7076069E2B}" srcOrd="0" destOrd="0" presId="urn:microsoft.com/office/officeart/2005/8/layout/chevron2"/>
    <dgm:cxn modelId="{77BB16CC-33DB-4840-A216-CBC1A9F4D1F9}" type="presParOf" srcId="{05FF00DC-81D7-48AD-9BE2-CFDE584260C6}" destId="{39487B61-5564-4117-B528-B707AAA263C7}" srcOrd="1" destOrd="0" presId="urn:microsoft.com/office/officeart/2005/8/layout/chevron2"/>
    <dgm:cxn modelId="{E83918B5-0287-4CF3-B7C1-7F6B9969E293}" type="presParOf" srcId="{6533D62A-D402-47EE-9CF9-58C30300B2BF}" destId="{3ECCF5C9-58A9-4669-8AC8-5D8B75A4C7A9}" srcOrd="3" destOrd="0" presId="urn:microsoft.com/office/officeart/2005/8/layout/chevron2"/>
    <dgm:cxn modelId="{7F8DA1AF-9C6C-4E32-9003-F62887F30F83}" type="presParOf" srcId="{6533D62A-D402-47EE-9CF9-58C30300B2BF}" destId="{C5785283-7684-441D-B804-90D397546DD5}" srcOrd="4" destOrd="0" presId="urn:microsoft.com/office/officeart/2005/8/layout/chevron2"/>
    <dgm:cxn modelId="{3416A41E-5431-4530-90CE-545471992331}" type="presParOf" srcId="{C5785283-7684-441D-B804-90D397546DD5}" destId="{20FFC0E5-900B-4EA5-BB1D-BFE9558687A9}" srcOrd="0" destOrd="0" presId="urn:microsoft.com/office/officeart/2005/8/layout/chevron2"/>
    <dgm:cxn modelId="{145B93B3-B68E-4C2A-8367-B8418F8AE3BB}" type="presParOf" srcId="{C5785283-7684-441D-B804-90D397546DD5}" destId="{93703C1A-3758-4F26-9356-C6AEFF84BBC8}"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C46FB-5B22-4969-AF39-EBC801521977}">
      <dsp:nvSpPr>
        <dsp:cNvPr id="0" name=""/>
        <dsp:cNvSpPr/>
      </dsp:nvSpPr>
      <dsp:spPr>
        <a:xfrm>
          <a:off x="0" y="274018"/>
          <a:ext cx="6096000" cy="736312"/>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73117" tIns="354076" rIns="473117"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solidFill>
                <a:srgbClr val="000000"/>
              </a:solidFill>
            </a:rPr>
            <a:t>第</a:t>
          </a:r>
          <a:r>
            <a:rPr lang="en-US" altLang="zh-CN" sz="1700" b="1" kern="1200" dirty="0" smtClean="0">
              <a:solidFill>
                <a:srgbClr val="000000"/>
              </a:solidFill>
            </a:rPr>
            <a:t>3</a:t>
          </a:r>
          <a:r>
            <a:rPr lang="zh-CN" altLang="en-US" sz="1700" b="1" kern="1200" dirty="0" smtClean="0">
              <a:solidFill>
                <a:srgbClr val="000000"/>
              </a:solidFill>
            </a:rPr>
            <a:t>章部分</a:t>
          </a:r>
          <a:r>
            <a:rPr lang="en-US" altLang="zh-CN" sz="1700" b="1" kern="1200" dirty="0" smtClean="0">
              <a:solidFill>
                <a:srgbClr val="000000"/>
              </a:solidFill>
            </a:rPr>
            <a:t>+</a:t>
          </a:r>
          <a:r>
            <a:rPr lang="zh-CN" altLang="en-US" sz="1700" b="1" kern="1200" dirty="0" smtClean="0">
              <a:solidFill>
                <a:srgbClr val="000000"/>
              </a:solidFill>
            </a:rPr>
            <a:t>第</a:t>
          </a:r>
          <a:r>
            <a:rPr lang="en-US" altLang="zh-CN" sz="1700" b="1" kern="1200" dirty="0" smtClean="0">
              <a:solidFill>
                <a:srgbClr val="000000"/>
              </a:solidFill>
            </a:rPr>
            <a:t>4</a:t>
          </a:r>
          <a:r>
            <a:rPr lang="zh-CN" altLang="en-US" sz="1700" b="1" kern="1200" dirty="0" smtClean="0">
              <a:solidFill>
                <a:srgbClr val="000000"/>
              </a:solidFill>
            </a:rPr>
            <a:t>章</a:t>
          </a:r>
          <a:endParaRPr lang="zh-CN" altLang="en-US" sz="1700" b="1" kern="1200" dirty="0">
            <a:solidFill>
              <a:srgbClr val="000000"/>
            </a:solidFill>
          </a:endParaRPr>
        </a:p>
      </dsp:txBody>
      <dsp:txXfrm>
        <a:off x="0" y="274018"/>
        <a:ext cx="6096000" cy="736312"/>
      </dsp:txXfrm>
    </dsp:sp>
    <dsp:sp modelId="{BF619952-1104-40D4-8263-999A7D0879D6}">
      <dsp:nvSpPr>
        <dsp:cNvPr id="0" name=""/>
        <dsp:cNvSpPr/>
      </dsp:nvSpPr>
      <dsp:spPr>
        <a:xfrm>
          <a:off x="304800" y="23098"/>
          <a:ext cx="4243517" cy="50184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zh-CN" altLang="en-US" sz="1700" b="1" kern="1200" dirty="0" smtClean="0">
              <a:solidFill>
                <a:srgbClr val="000000"/>
              </a:solidFill>
            </a:rPr>
            <a:t>词法分析</a:t>
          </a:r>
          <a:endParaRPr lang="zh-CN" altLang="en-US" sz="1700" b="1" kern="1200" dirty="0">
            <a:solidFill>
              <a:srgbClr val="000000"/>
            </a:solidFill>
          </a:endParaRPr>
        </a:p>
      </dsp:txBody>
      <dsp:txXfrm>
        <a:off x="329298" y="47596"/>
        <a:ext cx="4194521" cy="452844"/>
      </dsp:txXfrm>
    </dsp:sp>
    <dsp:sp modelId="{EF028F18-1D0B-416D-9E16-96AC9114D3A9}">
      <dsp:nvSpPr>
        <dsp:cNvPr id="0" name=""/>
        <dsp:cNvSpPr/>
      </dsp:nvSpPr>
      <dsp:spPr>
        <a:xfrm>
          <a:off x="0" y="1353051"/>
          <a:ext cx="6096000" cy="736312"/>
        </a:xfrm>
        <a:prstGeom prst="rect">
          <a:avLst/>
        </a:prstGeom>
        <a:solidFill>
          <a:schemeClr val="lt1">
            <a:alpha val="90000"/>
            <a:hueOff val="0"/>
            <a:satOff val="0"/>
            <a:lumOff val="0"/>
            <a:alphaOff val="0"/>
          </a:schemeClr>
        </a:solidFill>
        <a:ln w="9525" cap="flat" cmpd="sng" algn="ctr">
          <a:solidFill>
            <a:schemeClr val="accent3">
              <a:hueOff val="-2760720"/>
              <a:satOff val="-7277"/>
              <a:lumOff val="-188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73117" tIns="354076" rIns="473117"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solidFill>
                <a:srgbClr val="000000"/>
              </a:solidFill>
            </a:rPr>
            <a:t>第</a:t>
          </a:r>
          <a:r>
            <a:rPr lang="en-US" altLang="zh-CN" sz="1700" b="1" kern="1200" dirty="0" smtClean="0">
              <a:solidFill>
                <a:srgbClr val="000000"/>
              </a:solidFill>
            </a:rPr>
            <a:t>3</a:t>
          </a:r>
          <a:r>
            <a:rPr lang="zh-CN" altLang="en-US" sz="1700" b="1" kern="1200" dirty="0" smtClean="0">
              <a:solidFill>
                <a:srgbClr val="000000"/>
              </a:solidFill>
            </a:rPr>
            <a:t>章部分</a:t>
          </a:r>
          <a:r>
            <a:rPr lang="en-US" altLang="zh-CN" sz="1700" b="1" kern="1200" dirty="0" smtClean="0">
              <a:solidFill>
                <a:srgbClr val="000000"/>
              </a:solidFill>
            </a:rPr>
            <a:t>+</a:t>
          </a:r>
          <a:r>
            <a:rPr lang="zh-CN" altLang="en-US" sz="1700" b="1" kern="1200" dirty="0" smtClean="0">
              <a:solidFill>
                <a:srgbClr val="000000"/>
              </a:solidFill>
            </a:rPr>
            <a:t>第</a:t>
          </a:r>
          <a:r>
            <a:rPr lang="en-US" altLang="zh-CN" sz="1700" b="1" kern="1200" dirty="0" smtClean="0">
              <a:solidFill>
                <a:srgbClr val="000000"/>
              </a:solidFill>
            </a:rPr>
            <a:t>5</a:t>
          </a:r>
          <a:r>
            <a:rPr lang="zh-CN" altLang="en-US" sz="1700" b="1" kern="1200" dirty="0" smtClean="0">
              <a:solidFill>
                <a:srgbClr val="000000"/>
              </a:solidFill>
            </a:rPr>
            <a:t>章</a:t>
          </a:r>
          <a:r>
            <a:rPr lang="en-US" altLang="zh-CN" sz="1700" b="1" kern="1200" dirty="0" smtClean="0">
              <a:solidFill>
                <a:srgbClr val="000000"/>
              </a:solidFill>
            </a:rPr>
            <a:t>+</a:t>
          </a:r>
          <a:r>
            <a:rPr lang="zh-CN" altLang="en-US" sz="1700" b="1" kern="1200" dirty="0" smtClean="0">
              <a:solidFill>
                <a:srgbClr val="000000"/>
              </a:solidFill>
            </a:rPr>
            <a:t>第</a:t>
          </a:r>
          <a:r>
            <a:rPr lang="en-US" altLang="zh-CN" sz="1700" b="1" kern="1200" dirty="0" smtClean="0">
              <a:solidFill>
                <a:srgbClr val="000000"/>
              </a:solidFill>
            </a:rPr>
            <a:t>6</a:t>
          </a:r>
          <a:r>
            <a:rPr lang="zh-CN" altLang="en-US" sz="1700" b="1" kern="1200" dirty="0" smtClean="0">
              <a:solidFill>
                <a:srgbClr val="000000"/>
              </a:solidFill>
            </a:rPr>
            <a:t>章</a:t>
          </a:r>
          <a:r>
            <a:rPr lang="en-US" altLang="zh-CN" sz="1700" b="1" kern="1200" dirty="0" smtClean="0">
              <a:solidFill>
                <a:srgbClr val="000000"/>
              </a:solidFill>
            </a:rPr>
            <a:t>+</a:t>
          </a:r>
          <a:r>
            <a:rPr lang="zh-CN" altLang="en-US" sz="1700" b="1" kern="1200" dirty="0" smtClean="0">
              <a:solidFill>
                <a:srgbClr val="000000"/>
              </a:solidFill>
            </a:rPr>
            <a:t>第</a:t>
          </a:r>
          <a:r>
            <a:rPr lang="en-US" altLang="zh-CN" sz="1700" b="1" kern="1200" dirty="0" smtClean="0">
              <a:solidFill>
                <a:srgbClr val="000000"/>
              </a:solidFill>
            </a:rPr>
            <a:t>7</a:t>
          </a:r>
          <a:r>
            <a:rPr lang="zh-CN" altLang="en-US" sz="1700" b="1" kern="1200" dirty="0" smtClean="0">
              <a:solidFill>
                <a:srgbClr val="000000"/>
              </a:solidFill>
            </a:rPr>
            <a:t>章</a:t>
          </a:r>
          <a:endParaRPr lang="zh-CN" altLang="en-US" sz="1700" b="1" kern="1200" dirty="0">
            <a:solidFill>
              <a:srgbClr val="000000"/>
            </a:solidFill>
          </a:endParaRPr>
        </a:p>
      </dsp:txBody>
      <dsp:txXfrm>
        <a:off x="0" y="1353051"/>
        <a:ext cx="6096000" cy="736312"/>
      </dsp:txXfrm>
    </dsp:sp>
    <dsp:sp modelId="{81D57F17-0565-4323-A4E4-58AFAEDC204E}">
      <dsp:nvSpPr>
        <dsp:cNvPr id="0" name=""/>
        <dsp:cNvSpPr/>
      </dsp:nvSpPr>
      <dsp:spPr>
        <a:xfrm>
          <a:off x="304800" y="1102131"/>
          <a:ext cx="4243517" cy="501840"/>
        </a:xfrm>
        <a:prstGeom prst="roundRect">
          <a:avLst/>
        </a:prstGeom>
        <a:gradFill rotWithShape="0">
          <a:gsLst>
            <a:gs pos="0">
              <a:schemeClr val="accent3">
                <a:hueOff val="-2760720"/>
                <a:satOff val="-7277"/>
                <a:lumOff val="-1882"/>
                <a:alphaOff val="0"/>
                <a:shade val="51000"/>
                <a:satMod val="130000"/>
              </a:schemeClr>
            </a:gs>
            <a:gs pos="80000">
              <a:schemeClr val="accent3">
                <a:hueOff val="-2760720"/>
                <a:satOff val="-7277"/>
                <a:lumOff val="-1882"/>
                <a:alphaOff val="0"/>
                <a:shade val="93000"/>
                <a:satMod val="130000"/>
              </a:schemeClr>
            </a:gs>
            <a:gs pos="100000">
              <a:schemeClr val="accent3">
                <a:hueOff val="-2760720"/>
                <a:satOff val="-7277"/>
                <a:lumOff val="-188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zh-CN" altLang="en-US" sz="1700" b="1" kern="1200" dirty="0" smtClean="0">
              <a:solidFill>
                <a:srgbClr val="000000"/>
              </a:solidFill>
            </a:rPr>
            <a:t>语法分析</a:t>
          </a:r>
          <a:endParaRPr lang="zh-CN" altLang="en-US" sz="1700" b="1" kern="1200" dirty="0">
            <a:solidFill>
              <a:srgbClr val="000000"/>
            </a:solidFill>
          </a:endParaRPr>
        </a:p>
      </dsp:txBody>
      <dsp:txXfrm>
        <a:off x="329298" y="1126629"/>
        <a:ext cx="4194521" cy="452844"/>
      </dsp:txXfrm>
    </dsp:sp>
    <dsp:sp modelId="{EA2EA735-636C-48DB-883E-E0AAF9170233}">
      <dsp:nvSpPr>
        <dsp:cNvPr id="0" name=""/>
        <dsp:cNvSpPr/>
      </dsp:nvSpPr>
      <dsp:spPr>
        <a:xfrm>
          <a:off x="0" y="2432083"/>
          <a:ext cx="6096000" cy="736312"/>
        </a:xfrm>
        <a:prstGeom prst="rect">
          <a:avLst/>
        </a:prstGeom>
        <a:solidFill>
          <a:schemeClr val="lt1">
            <a:alpha val="90000"/>
            <a:hueOff val="0"/>
            <a:satOff val="0"/>
            <a:lumOff val="0"/>
            <a:alphaOff val="0"/>
          </a:schemeClr>
        </a:solidFill>
        <a:ln w="9525" cap="flat" cmpd="sng" algn="ctr">
          <a:solidFill>
            <a:schemeClr val="accent3">
              <a:hueOff val="-5521439"/>
              <a:satOff val="-14554"/>
              <a:lumOff val="-376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73117" tIns="354076" rIns="473117"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solidFill>
                <a:srgbClr val="000000"/>
              </a:solidFill>
            </a:rPr>
            <a:t>第</a:t>
          </a:r>
          <a:r>
            <a:rPr lang="en-US" altLang="zh-CN" sz="1700" b="1" kern="1200" dirty="0" smtClean="0">
              <a:solidFill>
                <a:srgbClr val="000000"/>
              </a:solidFill>
            </a:rPr>
            <a:t>8</a:t>
          </a:r>
          <a:r>
            <a:rPr lang="zh-CN" altLang="en-US" sz="1700" b="1" kern="1200" dirty="0" smtClean="0">
              <a:solidFill>
                <a:srgbClr val="000000"/>
              </a:solidFill>
            </a:rPr>
            <a:t>章</a:t>
          </a:r>
          <a:endParaRPr lang="zh-CN" altLang="en-US" sz="1700" b="1" kern="1200" dirty="0">
            <a:solidFill>
              <a:srgbClr val="000000"/>
            </a:solidFill>
          </a:endParaRPr>
        </a:p>
      </dsp:txBody>
      <dsp:txXfrm>
        <a:off x="0" y="2432083"/>
        <a:ext cx="6096000" cy="736312"/>
      </dsp:txXfrm>
    </dsp:sp>
    <dsp:sp modelId="{954E3679-79C2-4018-B575-83D34783429C}">
      <dsp:nvSpPr>
        <dsp:cNvPr id="0" name=""/>
        <dsp:cNvSpPr/>
      </dsp:nvSpPr>
      <dsp:spPr>
        <a:xfrm>
          <a:off x="304800" y="2181163"/>
          <a:ext cx="4234385" cy="501840"/>
        </a:xfrm>
        <a:prstGeom prst="roundRect">
          <a:avLst/>
        </a:prstGeom>
        <a:gradFill rotWithShape="0">
          <a:gsLst>
            <a:gs pos="0">
              <a:schemeClr val="accent3">
                <a:hueOff val="-5521439"/>
                <a:satOff val="-14554"/>
                <a:lumOff val="-3765"/>
                <a:alphaOff val="0"/>
                <a:shade val="51000"/>
                <a:satMod val="130000"/>
              </a:schemeClr>
            </a:gs>
            <a:gs pos="80000">
              <a:schemeClr val="accent3">
                <a:hueOff val="-5521439"/>
                <a:satOff val="-14554"/>
                <a:lumOff val="-3765"/>
                <a:alphaOff val="0"/>
                <a:shade val="93000"/>
                <a:satMod val="130000"/>
              </a:schemeClr>
            </a:gs>
            <a:gs pos="100000">
              <a:schemeClr val="accent3">
                <a:hueOff val="-5521439"/>
                <a:satOff val="-14554"/>
                <a:lumOff val="-37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zh-CN" altLang="en-US" sz="1700" b="1" kern="1200" dirty="0" smtClean="0">
              <a:solidFill>
                <a:srgbClr val="000000"/>
              </a:solidFill>
            </a:rPr>
            <a:t>语义分析</a:t>
          </a:r>
          <a:r>
            <a:rPr lang="en-US" altLang="zh-CN" sz="1700" b="1" kern="1200" dirty="0" smtClean="0">
              <a:solidFill>
                <a:srgbClr val="000000"/>
              </a:solidFill>
            </a:rPr>
            <a:t>+</a:t>
          </a:r>
          <a:r>
            <a:rPr lang="zh-CN" altLang="en-US" sz="1700" b="1" kern="1200" dirty="0" smtClean="0">
              <a:solidFill>
                <a:srgbClr val="000000"/>
              </a:solidFill>
            </a:rPr>
            <a:t>中间代码生成</a:t>
          </a:r>
          <a:endParaRPr lang="zh-CN" altLang="en-US" sz="1700" b="1" kern="1200" dirty="0">
            <a:solidFill>
              <a:srgbClr val="000000"/>
            </a:solidFill>
          </a:endParaRPr>
        </a:p>
      </dsp:txBody>
      <dsp:txXfrm>
        <a:off x="329298" y="2205661"/>
        <a:ext cx="4185389" cy="452844"/>
      </dsp:txXfrm>
    </dsp:sp>
    <dsp:sp modelId="{2054D8EF-647D-4CFB-9CAC-B95569C9339B}">
      <dsp:nvSpPr>
        <dsp:cNvPr id="0" name=""/>
        <dsp:cNvSpPr/>
      </dsp:nvSpPr>
      <dsp:spPr>
        <a:xfrm>
          <a:off x="0" y="3511116"/>
          <a:ext cx="6096000" cy="428400"/>
        </a:xfrm>
        <a:prstGeom prst="rect">
          <a:avLst/>
        </a:prstGeom>
        <a:solidFill>
          <a:schemeClr val="lt1">
            <a:alpha val="90000"/>
            <a:hueOff val="0"/>
            <a:satOff val="0"/>
            <a:lumOff val="0"/>
            <a:alphaOff val="0"/>
          </a:schemeClr>
        </a:solidFill>
        <a:ln w="9525" cap="flat" cmpd="sng" algn="ctr">
          <a:solidFill>
            <a:schemeClr val="accent3">
              <a:hueOff val="-8282159"/>
              <a:satOff val="-21831"/>
              <a:lumOff val="-564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6D176BA-37D0-49F1-9BD3-A3B1238240AA}">
      <dsp:nvSpPr>
        <dsp:cNvPr id="0" name=""/>
        <dsp:cNvSpPr/>
      </dsp:nvSpPr>
      <dsp:spPr>
        <a:xfrm>
          <a:off x="304800" y="3260196"/>
          <a:ext cx="4267200" cy="501840"/>
        </a:xfrm>
        <a:prstGeom prst="roundRect">
          <a:avLst/>
        </a:prstGeom>
        <a:gradFill rotWithShape="0">
          <a:gsLst>
            <a:gs pos="0">
              <a:schemeClr val="accent3">
                <a:hueOff val="-8282159"/>
                <a:satOff val="-21831"/>
                <a:lumOff val="-5647"/>
                <a:alphaOff val="0"/>
                <a:shade val="51000"/>
                <a:satMod val="130000"/>
              </a:schemeClr>
            </a:gs>
            <a:gs pos="80000">
              <a:schemeClr val="accent3">
                <a:hueOff val="-8282159"/>
                <a:satOff val="-21831"/>
                <a:lumOff val="-5647"/>
                <a:alphaOff val="0"/>
                <a:shade val="93000"/>
                <a:satMod val="130000"/>
              </a:schemeClr>
            </a:gs>
            <a:gs pos="100000">
              <a:schemeClr val="accent3">
                <a:hueOff val="-8282159"/>
                <a:satOff val="-21831"/>
                <a:lumOff val="-5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zh-CN" altLang="en-US" sz="1700" b="1" kern="1200" dirty="0" smtClean="0">
              <a:solidFill>
                <a:srgbClr val="000000"/>
              </a:solidFill>
            </a:rPr>
            <a:t>中间代码生成</a:t>
          </a:r>
          <a:endParaRPr lang="zh-CN" altLang="en-US" sz="1700" b="1" kern="1200" dirty="0">
            <a:solidFill>
              <a:srgbClr val="000000"/>
            </a:solidFill>
          </a:endParaRPr>
        </a:p>
      </dsp:txBody>
      <dsp:txXfrm>
        <a:off x="329298" y="3284694"/>
        <a:ext cx="4218204" cy="452844"/>
      </dsp:txXfrm>
    </dsp:sp>
    <dsp:sp modelId="{A405D2F4-21B9-436D-8DD4-B33CB7F94BDD}">
      <dsp:nvSpPr>
        <dsp:cNvPr id="0" name=""/>
        <dsp:cNvSpPr/>
      </dsp:nvSpPr>
      <dsp:spPr>
        <a:xfrm>
          <a:off x="0" y="4282236"/>
          <a:ext cx="6096000" cy="736312"/>
        </a:xfrm>
        <a:prstGeom prst="rect">
          <a:avLst/>
        </a:prstGeom>
        <a:solidFill>
          <a:schemeClr val="lt1">
            <a:alpha val="90000"/>
            <a:hueOff val="0"/>
            <a:satOff val="0"/>
            <a:lumOff val="0"/>
            <a:alphaOff val="0"/>
          </a:schemeClr>
        </a:solidFill>
        <a:ln w="9525" cap="flat" cmpd="sng" algn="ctr">
          <a:solidFill>
            <a:schemeClr val="accent3">
              <a:hueOff val="-11042878"/>
              <a:satOff val="-29108"/>
              <a:lumOff val="-753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73117" tIns="354076" rIns="473117"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solidFill>
                <a:srgbClr val="000000"/>
              </a:solidFill>
            </a:rPr>
            <a:t>第</a:t>
          </a:r>
          <a:r>
            <a:rPr lang="en-US" altLang="zh-CN" sz="1700" b="1" kern="1200" dirty="0" smtClean="0">
              <a:solidFill>
                <a:srgbClr val="000000"/>
              </a:solidFill>
            </a:rPr>
            <a:t>9</a:t>
          </a:r>
          <a:r>
            <a:rPr lang="zh-CN" altLang="en-US" sz="1700" b="1" kern="1200" dirty="0" smtClean="0">
              <a:solidFill>
                <a:srgbClr val="000000"/>
              </a:solidFill>
            </a:rPr>
            <a:t>章</a:t>
          </a:r>
          <a:r>
            <a:rPr lang="en-US" altLang="zh-CN" sz="1700" b="1" kern="1200" dirty="0" smtClean="0">
              <a:solidFill>
                <a:srgbClr val="000000"/>
              </a:solidFill>
            </a:rPr>
            <a:t>+</a:t>
          </a:r>
          <a:r>
            <a:rPr lang="zh-CN" altLang="en-US" sz="1700" b="1" kern="1200" dirty="0" smtClean="0">
              <a:solidFill>
                <a:srgbClr val="000000"/>
              </a:solidFill>
            </a:rPr>
            <a:t>第</a:t>
          </a:r>
          <a:r>
            <a:rPr lang="en-US" altLang="zh-CN" sz="1700" b="1" kern="1200" dirty="0" smtClean="0">
              <a:solidFill>
                <a:srgbClr val="000000"/>
              </a:solidFill>
            </a:rPr>
            <a:t>10</a:t>
          </a:r>
          <a:r>
            <a:rPr lang="zh-CN" altLang="en-US" sz="1700" b="1" kern="1200" dirty="0" smtClean="0">
              <a:solidFill>
                <a:srgbClr val="000000"/>
              </a:solidFill>
            </a:rPr>
            <a:t>章</a:t>
          </a:r>
          <a:r>
            <a:rPr lang="en-US" altLang="zh-CN" sz="1700" b="1" kern="1200" dirty="0" smtClean="0">
              <a:solidFill>
                <a:srgbClr val="000000"/>
              </a:solidFill>
            </a:rPr>
            <a:t>+</a:t>
          </a:r>
          <a:r>
            <a:rPr lang="zh-CN" altLang="en-US" sz="1700" b="1" kern="1200" dirty="0" smtClean="0">
              <a:solidFill>
                <a:srgbClr val="000000"/>
              </a:solidFill>
            </a:rPr>
            <a:t>第</a:t>
          </a:r>
          <a:r>
            <a:rPr lang="en-US" altLang="zh-CN" sz="1700" b="1" kern="1200" dirty="0" smtClean="0">
              <a:solidFill>
                <a:srgbClr val="000000"/>
              </a:solidFill>
            </a:rPr>
            <a:t>11</a:t>
          </a:r>
          <a:r>
            <a:rPr lang="zh-CN" altLang="en-US" sz="1700" b="1" kern="1200" dirty="0" smtClean="0">
              <a:solidFill>
                <a:srgbClr val="000000"/>
              </a:solidFill>
            </a:rPr>
            <a:t>章</a:t>
          </a:r>
          <a:endParaRPr lang="zh-CN" altLang="en-US" sz="1700" b="1" kern="1200" dirty="0">
            <a:solidFill>
              <a:srgbClr val="000000"/>
            </a:solidFill>
          </a:endParaRPr>
        </a:p>
      </dsp:txBody>
      <dsp:txXfrm>
        <a:off x="0" y="4282236"/>
        <a:ext cx="6096000" cy="736312"/>
      </dsp:txXfrm>
    </dsp:sp>
    <dsp:sp modelId="{392BD339-06EC-4A57-9483-0E1D825D8D6D}">
      <dsp:nvSpPr>
        <dsp:cNvPr id="0" name=""/>
        <dsp:cNvSpPr/>
      </dsp:nvSpPr>
      <dsp:spPr>
        <a:xfrm>
          <a:off x="304800" y="4031316"/>
          <a:ext cx="4267200" cy="501840"/>
        </a:xfrm>
        <a:prstGeom prst="roundRect">
          <a:avLst/>
        </a:prstGeom>
        <a:gradFill rotWithShape="0">
          <a:gsLst>
            <a:gs pos="0">
              <a:schemeClr val="accent3">
                <a:hueOff val="-11042878"/>
                <a:satOff val="-29108"/>
                <a:lumOff val="-7530"/>
                <a:alphaOff val="0"/>
                <a:shade val="51000"/>
                <a:satMod val="130000"/>
              </a:schemeClr>
            </a:gs>
            <a:gs pos="80000">
              <a:schemeClr val="accent3">
                <a:hueOff val="-11042878"/>
                <a:satOff val="-29108"/>
                <a:lumOff val="-7530"/>
                <a:alphaOff val="0"/>
                <a:shade val="93000"/>
                <a:satMod val="130000"/>
              </a:schemeClr>
            </a:gs>
            <a:gs pos="100000">
              <a:schemeClr val="accent3">
                <a:hueOff val="-11042878"/>
                <a:satOff val="-29108"/>
                <a:lumOff val="-75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zh-CN" altLang="en-US" sz="1700" b="1" kern="1200" dirty="0" smtClean="0">
              <a:solidFill>
                <a:srgbClr val="000000"/>
              </a:solidFill>
            </a:rPr>
            <a:t>代码优化</a:t>
          </a:r>
          <a:endParaRPr lang="zh-CN" altLang="en-US" sz="1700" b="1" kern="1200" dirty="0">
            <a:solidFill>
              <a:srgbClr val="000000"/>
            </a:solidFill>
          </a:endParaRPr>
        </a:p>
      </dsp:txBody>
      <dsp:txXfrm>
        <a:off x="329298" y="4055814"/>
        <a:ext cx="4218204" cy="452844"/>
      </dsp:txXfrm>
    </dsp:sp>
    <dsp:sp modelId="{027B3F3A-7141-403A-A670-8B19F780BDA7}">
      <dsp:nvSpPr>
        <dsp:cNvPr id="0" name=""/>
        <dsp:cNvSpPr/>
      </dsp:nvSpPr>
      <dsp:spPr>
        <a:xfrm>
          <a:off x="0" y="5361268"/>
          <a:ext cx="6096000" cy="736312"/>
        </a:xfrm>
        <a:prstGeom prst="rect">
          <a:avLst/>
        </a:prstGeom>
        <a:solidFill>
          <a:schemeClr val="lt1">
            <a:alpha val="90000"/>
            <a:hueOff val="0"/>
            <a:satOff val="0"/>
            <a:lumOff val="0"/>
            <a:alphaOff val="0"/>
          </a:schemeClr>
        </a:solidFill>
        <a:ln w="9525" cap="flat" cmpd="sng" algn="ctr">
          <a:solidFill>
            <a:schemeClr val="accent3">
              <a:hueOff val="-13803598"/>
              <a:satOff val="-36385"/>
              <a:lumOff val="-941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73117" tIns="354076" rIns="473117"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b="1" kern="1200" dirty="0" smtClean="0">
              <a:solidFill>
                <a:srgbClr val="000000"/>
              </a:solidFill>
            </a:rPr>
            <a:t>第</a:t>
          </a:r>
          <a:r>
            <a:rPr lang="en-US" altLang="zh-CN" sz="1700" b="1" kern="1200" dirty="0" smtClean="0">
              <a:solidFill>
                <a:srgbClr val="000000"/>
              </a:solidFill>
            </a:rPr>
            <a:t>12</a:t>
          </a:r>
          <a:r>
            <a:rPr lang="zh-CN" altLang="en-US" sz="1700" b="1" kern="1200" dirty="0" smtClean="0">
              <a:solidFill>
                <a:srgbClr val="000000"/>
              </a:solidFill>
            </a:rPr>
            <a:t>章</a:t>
          </a:r>
          <a:endParaRPr lang="zh-CN" altLang="en-US" sz="1700" b="1" kern="1200" dirty="0">
            <a:solidFill>
              <a:srgbClr val="000000"/>
            </a:solidFill>
          </a:endParaRPr>
        </a:p>
      </dsp:txBody>
      <dsp:txXfrm>
        <a:off x="0" y="5361268"/>
        <a:ext cx="6096000" cy="736312"/>
      </dsp:txXfrm>
    </dsp:sp>
    <dsp:sp modelId="{47E5418B-D2E3-48EE-AFB0-D6897E160173}">
      <dsp:nvSpPr>
        <dsp:cNvPr id="0" name=""/>
        <dsp:cNvSpPr/>
      </dsp:nvSpPr>
      <dsp:spPr>
        <a:xfrm>
          <a:off x="304800" y="5110348"/>
          <a:ext cx="4267200" cy="501840"/>
        </a:xfrm>
        <a:prstGeom prst="roundRect">
          <a:avLst/>
        </a:prstGeom>
        <a:gradFill rotWithShape="0">
          <a:gsLst>
            <a:gs pos="0">
              <a:schemeClr val="accent3">
                <a:hueOff val="-13803598"/>
                <a:satOff val="-36385"/>
                <a:lumOff val="-9412"/>
                <a:alphaOff val="0"/>
                <a:shade val="51000"/>
                <a:satMod val="130000"/>
              </a:schemeClr>
            </a:gs>
            <a:gs pos="80000">
              <a:schemeClr val="accent3">
                <a:hueOff val="-13803598"/>
                <a:satOff val="-36385"/>
                <a:lumOff val="-9412"/>
                <a:alphaOff val="0"/>
                <a:shade val="93000"/>
                <a:satMod val="130000"/>
              </a:schemeClr>
            </a:gs>
            <a:gs pos="100000">
              <a:schemeClr val="accent3">
                <a:hueOff val="-13803598"/>
                <a:satOff val="-36385"/>
                <a:lumOff val="-941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zh-CN" altLang="en-US" sz="1700" b="1" kern="1200" dirty="0" smtClean="0">
              <a:solidFill>
                <a:srgbClr val="000000"/>
              </a:solidFill>
            </a:rPr>
            <a:t>目标代码生成</a:t>
          </a:r>
          <a:endParaRPr lang="zh-CN" altLang="en-US" sz="1700" b="1" kern="1200" dirty="0">
            <a:solidFill>
              <a:srgbClr val="000000"/>
            </a:solidFill>
          </a:endParaRPr>
        </a:p>
      </dsp:txBody>
      <dsp:txXfrm>
        <a:off x="329298" y="5134846"/>
        <a:ext cx="421820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D5EE4-3017-46AC-9D07-73C0B025C14F}">
      <dsp:nvSpPr>
        <dsp:cNvPr id="0" name=""/>
        <dsp:cNvSpPr/>
      </dsp:nvSpPr>
      <dsp:spPr>
        <a:xfrm>
          <a:off x="846327" y="0"/>
          <a:ext cx="1761744" cy="40640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529988-C12B-4A6F-96D5-71CC9D267261}">
      <dsp:nvSpPr>
        <dsp:cNvPr id="0" name=""/>
        <dsp:cNvSpPr/>
      </dsp:nvSpPr>
      <dsp:spPr>
        <a:xfrm>
          <a:off x="599738" y="447824"/>
          <a:ext cx="4879774" cy="57784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t>1.1 </a:t>
          </a:r>
          <a:r>
            <a:rPr lang="zh-CN" altLang="en-US" sz="2400" b="1" kern="1200" dirty="0" smtClean="0"/>
            <a:t>翻译 编译 解释（**）</a:t>
          </a:r>
          <a:endParaRPr lang="zh-CN" altLang="en-US" sz="2400" b="1" kern="1200" dirty="0"/>
        </a:p>
      </dsp:txBody>
      <dsp:txXfrm>
        <a:off x="627946" y="476032"/>
        <a:ext cx="4823358" cy="521433"/>
      </dsp:txXfrm>
    </dsp:sp>
    <dsp:sp modelId="{31499B6F-E0E9-48D9-A3BF-0658B7400740}">
      <dsp:nvSpPr>
        <dsp:cNvPr id="0" name=""/>
        <dsp:cNvSpPr/>
      </dsp:nvSpPr>
      <dsp:spPr>
        <a:xfrm>
          <a:off x="599725" y="1056878"/>
          <a:ext cx="4896549" cy="577849"/>
        </a:xfrm>
        <a:prstGeom prst="roundRect">
          <a:avLst/>
        </a:prstGeom>
        <a:solidFill>
          <a:schemeClr val="accent3">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t>1.2 </a:t>
          </a:r>
          <a:r>
            <a:rPr lang="zh-CN" altLang="en-US" sz="2400" b="1" kern="1200" dirty="0" smtClean="0"/>
            <a:t>编译的阶段和任务（*****）</a:t>
          </a:r>
          <a:endParaRPr lang="zh-CN" altLang="en-US" sz="2400" b="1" kern="1200" dirty="0"/>
        </a:p>
      </dsp:txBody>
      <dsp:txXfrm>
        <a:off x="627933" y="1085086"/>
        <a:ext cx="4840133" cy="521433"/>
      </dsp:txXfrm>
    </dsp:sp>
    <dsp:sp modelId="{9970FEE6-51DE-4EC2-8E82-A295F9593B29}">
      <dsp:nvSpPr>
        <dsp:cNvPr id="0" name=""/>
        <dsp:cNvSpPr/>
      </dsp:nvSpPr>
      <dsp:spPr>
        <a:xfrm>
          <a:off x="599725" y="1706959"/>
          <a:ext cx="4896549" cy="57784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t>1.3 </a:t>
          </a:r>
          <a:r>
            <a:rPr lang="zh-CN" altLang="en-US" sz="2400" b="1" kern="1200" dirty="0" smtClean="0"/>
            <a:t>编译有关的概念（***）</a:t>
          </a:r>
          <a:endParaRPr lang="zh-CN" altLang="en-US" sz="2400" b="1" kern="1200" dirty="0"/>
        </a:p>
      </dsp:txBody>
      <dsp:txXfrm>
        <a:off x="627933" y="1735167"/>
        <a:ext cx="4840133" cy="521433"/>
      </dsp:txXfrm>
    </dsp:sp>
    <dsp:sp modelId="{A9B5241F-9F9C-4E34-9FCB-D2B2B3FCF519}">
      <dsp:nvSpPr>
        <dsp:cNvPr id="0" name=""/>
        <dsp:cNvSpPr/>
      </dsp:nvSpPr>
      <dsp:spPr>
        <a:xfrm>
          <a:off x="599725" y="2357040"/>
          <a:ext cx="4896549" cy="57784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t>1.4 </a:t>
          </a:r>
          <a:r>
            <a:rPr lang="zh-CN" altLang="en-US" sz="2400" b="1" kern="1200" dirty="0" smtClean="0"/>
            <a:t>编译的应用（***）</a:t>
          </a:r>
          <a:endParaRPr lang="zh-CN" altLang="en-US" sz="2400" b="1" kern="1200" dirty="0"/>
        </a:p>
      </dsp:txBody>
      <dsp:txXfrm>
        <a:off x="627933" y="2385248"/>
        <a:ext cx="4840133" cy="521433"/>
      </dsp:txXfrm>
    </dsp:sp>
    <dsp:sp modelId="{C4B918A9-9E0C-49DA-BB93-B53B7417150E}">
      <dsp:nvSpPr>
        <dsp:cNvPr id="0" name=""/>
        <dsp:cNvSpPr/>
      </dsp:nvSpPr>
      <dsp:spPr>
        <a:xfrm>
          <a:off x="649017" y="2968104"/>
          <a:ext cx="4847256" cy="577849"/>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t>1.5 </a:t>
          </a:r>
          <a:r>
            <a:rPr lang="zh-CN" altLang="en-US" sz="2400" b="1" kern="1200" dirty="0" smtClean="0"/>
            <a:t>其他补充</a:t>
          </a:r>
          <a:endParaRPr lang="zh-CN" altLang="en-US" sz="2400" b="1" kern="1200" dirty="0"/>
        </a:p>
      </dsp:txBody>
      <dsp:txXfrm>
        <a:off x="677225" y="2996312"/>
        <a:ext cx="4790840" cy="521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30CA6-5010-4388-9598-13FE603775F2}">
      <dsp:nvSpPr>
        <dsp:cNvPr id="0" name=""/>
        <dsp:cNvSpPr/>
      </dsp:nvSpPr>
      <dsp:spPr>
        <a:xfrm rot="5400000">
          <a:off x="-213673" y="217392"/>
          <a:ext cx="1424492" cy="99714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程序</a:t>
          </a:r>
          <a:endParaRPr lang="zh-CN" altLang="en-US" sz="2400" kern="1200" dirty="0"/>
        </a:p>
      </dsp:txBody>
      <dsp:txXfrm rot="-5400000">
        <a:off x="1" y="502290"/>
        <a:ext cx="997144" cy="427348"/>
      </dsp:txXfrm>
    </dsp:sp>
    <dsp:sp modelId="{954D5523-2415-4E19-BFDB-6BE47DC4E3F4}">
      <dsp:nvSpPr>
        <dsp:cNvPr id="0" name=""/>
        <dsp:cNvSpPr/>
      </dsp:nvSpPr>
      <dsp:spPr>
        <a:xfrm rot="5400000">
          <a:off x="2807920" y="-1807056"/>
          <a:ext cx="925920" cy="454747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b="1" kern="1200" dirty="0" smtClean="0">
              <a:solidFill>
                <a:srgbClr val="00B0F0"/>
              </a:solidFill>
              <a:latin typeface="Times New Roman" pitchFamily="18" charset="0"/>
              <a:ea typeface="黑体" pitchFamily="49" charset="-122"/>
            </a:rPr>
            <a:t>a:=b+c*60</a:t>
          </a:r>
          <a:endParaRPr lang="zh-CN" altLang="en-US" sz="2400" kern="1200" dirty="0">
            <a:solidFill>
              <a:srgbClr val="00B0F0"/>
            </a:solidFill>
          </a:endParaRPr>
        </a:p>
      </dsp:txBody>
      <dsp:txXfrm rot="-5400000">
        <a:off x="997145" y="48919"/>
        <a:ext cx="4502271" cy="835520"/>
      </dsp:txXfrm>
    </dsp:sp>
    <dsp:sp modelId="{2B0218BC-1F98-4983-A6C4-9B7076069E2B}">
      <dsp:nvSpPr>
        <dsp:cNvPr id="0" name=""/>
        <dsp:cNvSpPr/>
      </dsp:nvSpPr>
      <dsp:spPr>
        <a:xfrm rot="5400000">
          <a:off x="-213673" y="1445643"/>
          <a:ext cx="1424492" cy="997144"/>
        </a:xfrm>
        <a:prstGeom prst="chevron">
          <a:avLst/>
        </a:prstGeom>
        <a:solidFill>
          <a:schemeClr val="accent2">
            <a:hueOff val="4765848"/>
            <a:satOff val="9751"/>
            <a:lumOff val="3725"/>
            <a:alphaOff val="0"/>
          </a:schemeClr>
        </a:solidFill>
        <a:ln w="25400" cap="flat" cmpd="sng" algn="ctr">
          <a:solidFill>
            <a:schemeClr val="accent2">
              <a:hueOff val="4765848"/>
              <a:satOff val="9751"/>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中间代码</a:t>
          </a:r>
          <a:endParaRPr lang="zh-CN" altLang="en-US" sz="2400" kern="1200" dirty="0"/>
        </a:p>
      </dsp:txBody>
      <dsp:txXfrm rot="-5400000">
        <a:off x="1" y="1730541"/>
        <a:ext cx="997144" cy="427348"/>
      </dsp:txXfrm>
    </dsp:sp>
    <dsp:sp modelId="{39487B61-5564-4117-B528-B707AAA263C7}">
      <dsp:nvSpPr>
        <dsp:cNvPr id="0" name=""/>
        <dsp:cNvSpPr/>
      </dsp:nvSpPr>
      <dsp:spPr>
        <a:xfrm rot="5400000">
          <a:off x="2807676" y="-578562"/>
          <a:ext cx="926407" cy="4547471"/>
        </a:xfrm>
        <a:prstGeom prst="round2SameRect">
          <a:avLst/>
        </a:prstGeom>
        <a:solidFill>
          <a:schemeClr val="lt1">
            <a:alpha val="90000"/>
            <a:hueOff val="0"/>
            <a:satOff val="0"/>
            <a:lumOff val="0"/>
            <a:alphaOff val="0"/>
          </a:schemeClr>
        </a:solidFill>
        <a:ln w="25400" cap="flat" cmpd="sng" algn="ctr">
          <a:solidFill>
            <a:schemeClr val="accent2">
              <a:hueOff val="4765848"/>
              <a:satOff val="9751"/>
              <a:lumOff val="37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solidFill>
                <a:srgbClr val="990099"/>
              </a:solidFill>
              <a:latin typeface="Times New Roman" pitchFamily="18" charset="0"/>
              <a:ea typeface="黑体" pitchFamily="49" charset="-122"/>
            </a:rPr>
            <a:t>（ </a:t>
          </a:r>
          <a:r>
            <a:rPr lang="en-US" altLang="en-US" sz="2400" kern="1200" dirty="0" err="1" smtClean="0">
              <a:solidFill>
                <a:srgbClr val="990099"/>
              </a:solidFill>
              <a:latin typeface="Times New Roman" pitchFamily="18" charset="0"/>
              <a:ea typeface="黑体" pitchFamily="49" charset="-122"/>
            </a:rPr>
            <a:t>inttoreal</a:t>
          </a:r>
          <a:r>
            <a:rPr lang="en-US" altLang="zh-CN" sz="2400" kern="1200" dirty="0" smtClean="0">
              <a:solidFill>
                <a:srgbClr val="990099"/>
              </a:solidFill>
              <a:latin typeface="Times New Roman" pitchFamily="18" charset="0"/>
              <a:ea typeface="黑体" pitchFamily="49" charset="-122"/>
            </a:rPr>
            <a:t>   </a:t>
          </a:r>
          <a:r>
            <a:rPr lang="en-US" altLang="en-US" sz="2400" kern="1200" dirty="0" smtClean="0">
              <a:solidFill>
                <a:srgbClr val="990099"/>
              </a:solidFill>
              <a:latin typeface="Times New Roman" pitchFamily="18" charset="0"/>
              <a:ea typeface="黑体" pitchFamily="49" charset="-122"/>
            </a:rPr>
            <a:t>60</a:t>
          </a:r>
          <a:r>
            <a:rPr lang="en-US" altLang="zh-CN" sz="2400" kern="1200" dirty="0" smtClean="0">
              <a:solidFill>
                <a:srgbClr val="990099"/>
              </a:solidFill>
              <a:latin typeface="Times New Roman" pitchFamily="18" charset="0"/>
              <a:ea typeface="黑体" pitchFamily="49" charset="-122"/>
            </a:rPr>
            <a:t>   —   </a:t>
          </a:r>
          <a:r>
            <a:rPr lang="en-US" altLang="en-US" sz="2400" kern="1200" dirty="0" smtClean="0">
              <a:solidFill>
                <a:srgbClr val="990099"/>
              </a:solidFill>
              <a:latin typeface="Times New Roman" pitchFamily="18" charset="0"/>
              <a:ea typeface="黑体" pitchFamily="49" charset="-122"/>
            </a:rPr>
            <a:t>t1 </a:t>
          </a:r>
          <a:r>
            <a:rPr lang="zh-CN" altLang="en-US" sz="2400" kern="1200" dirty="0" smtClean="0">
              <a:solidFill>
                <a:srgbClr val="990099"/>
              </a:solidFill>
              <a:latin typeface="Times New Roman" pitchFamily="18" charset="0"/>
              <a:ea typeface="黑体" pitchFamily="49" charset="-122"/>
            </a:rPr>
            <a:t>）</a:t>
          </a:r>
          <a:endParaRPr lang="zh-CN" altLang="en-US" sz="2400" kern="1200" dirty="0">
            <a:solidFill>
              <a:srgbClr val="990099"/>
            </a:solidFill>
            <a:latin typeface="Times New Roman" pitchFamily="18" charset="0"/>
            <a:ea typeface="黑体" pitchFamily="49" charset="-122"/>
          </a:endParaRPr>
        </a:p>
        <a:p>
          <a:pPr marL="228600" lvl="1" indent="-228600" algn="l" defTabSz="1066800">
            <a:lnSpc>
              <a:spcPct val="90000"/>
            </a:lnSpc>
            <a:spcBef>
              <a:spcPct val="0"/>
            </a:spcBef>
            <a:spcAft>
              <a:spcPct val="15000"/>
            </a:spcAft>
            <a:buChar char="••"/>
          </a:pPr>
          <a:r>
            <a:rPr lang="zh-CN" altLang="en-US" sz="2400" kern="1200" dirty="0" smtClean="0">
              <a:solidFill>
                <a:srgbClr val="990099"/>
              </a:solidFill>
              <a:latin typeface="Times New Roman" pitchFamily="18" charset="0"/>
              <a:ea typeface="黑体" pitchFamily="49" charset="-122"/>
            </a:rPr>
            <a:t>（     *     </a:t>
          </a:r>
          <a:r>
            <a:rPr lang="en-US" altLang="zh-CN" sz="2400" kern="1200" dirty="0" smtClean="0">
              <a:solidFill>
                <a:srgbClr val="990099"/>
              </a:solidFill>
              <a:latin typeface="Times New Roman" pitchFamily="18" charset="0"/>
              <a:ea typeface="黑体" pitchFamily="49" charset="-122"/>
            </a:rPr>
            <a:t>c     </a:t>
          </a:r>
          <a:r>
            <a:rPr lang="en-US" altLang="en-US" sz="2400" kern="1200" dirty="0" smtClean="0">
              <a:solidFill>
                <a:srgbClr val="990099"/>
              </a:solidFill>
              <a:latin typeface="Times New Roman" pitchFamily="18" charset="0"/>
              <a:ea typeface="黑体" pitchFamily="49" charset="-122"/>
            </a:rPr>
            <a:t>t1     t2</a:t>
          </a:r>
          <a:r>
            <a:rPr lang="en-US" altLang="zh-CN" sz="2400" kern="1200" dirty="0" smtClean="0">
              <a:solidFill>
                <a:srgbClr val="990099"/>
              </a:solidFill>
              <a:latin typeface="Times New Roman" pitchFamily="18" charset="0"/>
              <a:ea typeface="黑体" pitchFamily="49" charset="-122"/>
            </a:rPr>
            <a:t> </a:t>
          </a:r>
          <a:r>
            <a:rPr lang="zh-CN" altLang="en-US" sz="2400" kern="1200" dirty="0" smtClean="0">
              <a:solidFill>
                <a:srgbClr val="990099"/>
              </a:solidFill>
              <a:latin typeface="Times New Roman" pitchFamily="18" charset="0"/>
              <a:ea typeface="黑体" pitchFamily="49" charset="-122"/>
            </a:rPr>
            <a:t>）</a:t>
          </a:r>
          <a:endParaRPr lang="zh-CN" altLang="en-US" sz="2400" kern="1200" dirty="0">
            <a:solidFill>
              <a:srgbClr val="990099"/>
            </a:solidFill>
            <a:latin typeface="Times New Roman" pitchFamily="18" charset="0"/>
            <a:ea typeface="黑体" pitchFamily="49" charset="-122"/>
          </a:endParaRPr>
        </a:p>
        <a:p>
          <a:pPr marL="228600" lvl="1" indent="-228600" algn="l" defTabSz="1066800">
            <a:lnSpc>
              <a:spcPct val="90000"/>
            </a:lnSpc>
            <a:spcBef>
              <a:spcPct val="0"/>
            </a:spcBef>
            <a:spcAft>
              <a:spcPct val="15000"/>
            </a:spcAft>
            <a:buChar char="••"/>
          </a:pPr>
          <a:r>
            <a:rPr lang="zh-CN" altLang="en-US" sz="2400" kern="1200" dirty="0" smtClean="0">
              <a:solidFill>
                <a:srgbClr val="990099"/>
              </a:solidFill>
              <a:latin typeface="Times New Roman" pitchFamily="18" charset="0"/>
              <a:ea typeface="黑体" pitchFamily="49" charset="-122"/>
            </a:rPr>
            <a:t>（     </a:t>
          </a:r>
          <a:r>
            <a:rPr lang="en-US" altLang="zh-CN" sz="2400" kern="1200" dirty="0" smtClean="0">
              <a:solidFill>
                <a:srgbClr val="990099"/>
              </a:solidFill>
              <a:latin typeface="Times New Roman" pitchFamily="18" charset="0"/>
              <a:ea typeface="黑体" pitchFamily="49" charset="-122"/>
            </a:rPr>
            <a:t>+     b    t2     t3 </a:t>
          </a:r>
          <a:r>
            <a:rPr lang="zh-CN" altLang="en-US" sz="2400" kern="1200" dirty="0" smtClean="0">
              <a:solidFill>
                <a:srgbClr val="990099"/>
              </a:solidFill>
              <a:latin typeface="Times New Roman" pitchFamily="18" charset="0"/>
              <a:ea typeface="黑体" pitchFamily="49" charset="-122"/>
            </a:rPr>
            <a:t>）</a:t>
          </a:r>
          <a:endParaRPr lang="zh-CN" altLang="en-US" sz="2400" kern="1200" dirty="0">
            <a:solidFill>
              <a:srgbClr val="990099"/>
            </a:solidFill>
            <a:latin typeface="Times New Roman" pitchFamily="18" charset="0"/>
            <a:ea typeface="黑体" pitchFamily="49" charset="-122"/>
          </a:endParaRPr>
        </a:p>
        <a:p>
          <a:pPr marL="228600" lvl="1" indent="-228600" algn="l" defTabSz="1066800">
            <a:lnSpc>
              <a:spcPct val="90000"/>
            </a:lnSpc>
            <a:spcBef>
              <a:spcPct val="0"/>
            </a:spcBef>
            <a:spcAft>
              <a:spcPct val="15000"/>
            </a:spcAft>
            <a:buChar char="••"/>
          </a:pPr>
          <a:r>
            <a:rPr lang="zh-CN" altLang="en-US" sz="2400" kern="1200" dirty="0" smtClean="0">
              <a:solidFill>
                <a:srgbClr val="990099"/>
              </a:solidFill>
              <a:latin typeface="Times New Roman" pitchFamily="18" charset="0"/>
              <a:ea typeface="黑体" pitchFamily="49" charset="-122"/>
            </a:rPr>
            <a:t>（    </a:t>
          </a:r>
          <a:r>
            <a:rPr lang="en-US" altLang="zh-CN" sz="2400" kern="1200" dirty="0" smtClean="0">
              <a:solidFill>
                <a:srgbClr val="990099"/>
              </a:solidFill>
              <a:latin typeface="Times New Roman" pitchFamily="18" charset="0"/>
              <a:ea typeface="黑体" pitchFamily="49" charset="-122"/>
            </a:rPr>
            <a:t>:=      t2    —   a </a:t>
          </a:r>
          <a:r>
            <a:rPr lang="zh-CN" altLang="en-US" sz="2400" kern="1200" dirty="0" smtClean="0">
              <a:solidFill>
                <a:srgbClr val="990099"/>
              </a:solidFill>
              <a:latin typeface="Times New Roman" pitchFamily="18" charset="0"/>
              <a:ea typeface="黑体" pitchFamily="49" charset="-122"/>
            </a:rPr>
            <a:t>）</a:t>
          </a:r>
          <a:endParaRPr lang="zh-CN" altLang="en-US" sz="2400" kern="1200" dirty="0">
            <a:solidFill>
              <a:srgbClr val="990099"/>
            </a:solidFill>
          </a:endParaRPr>
        </a:p>
        <a:p>
          <a:pPr marL="228600" lvl="1" indent="-228600" algn="l" defTabSz="1066800">
            <a:lnSpc>
              <a:spcPct val="90000"/>
            </a:lnSpc>
            <a:spcBef>
              <a:spcPct val="0"/>
            </a:spcBef>
            <a:spcAft>
              <a:spcPct val="15000"/>
            </a:spcAft>
            <a:buChar char="••"/>
          </a:pPr>
          <a:endParaRPr lang="zh-CN" altLang="en-US" sz="2400" kern="1200" dirty="0"/>
        </a:p>
      </dsp:txBody>
      <dsp:txXfrm rot="-5400000">
        <a:off x="997145" y="1277192"/>
        <a:ext cx="4502248" cy="835961"/>
      </dsp:txXfrm>
    </dsp:sp>
    <dsp:sp modelId="{20FFC0E5-900B-4EA5-BB1D-BFE9558687A9}">
      <dsp:nvSpPr>
        <dsp:cNvPr id="0" name=""/>
        <dsp:cNvSpPr/>
      </dsp:nvSpPr>
      <dsp:spPr>
        <a:xfrm rot="5400000">
          <a:off x="-213673" y="2673894"/>
          <a:ext cx="1424492" cy="997144"/>
        </a:xfrm>
        <a:prstGeom prst="chevron">
          <a:avLst/>
        </a:prstGeom>
        <a:solidFill>
          <a:schemeClr val="accent2">
            <a:hueOff val="9531695"/>
            <a:satOff val="19501"/>
            <a:lumOff val="7451"/>
            <a:alphaOff val="0"/>
          </a:schemeClr>
        </a:solidFill>
        <a:ln w="25400" cap="flat" cmpd="sng" algn="ctr">
          <a:solidFill>
            <a:schemeClr val="accent2">
              <a:hueOff val="9531695"/>
              <a:satOff val="19501"/>
              <a:lumOff val="7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目标代码</a:t>
          </a:r>
          <a:endParaRPr lang="zh-CN" altLang="en-US" sz="2400" kern="1200" dirty="0"/>
        </a:p>
      </dsp:txBody>
      <dsp:txXfrm rot="-5400000">
        <a:off x="1" y="2958792"/>
        <a:ext cx="997144" cy="427348"/>
      </dsp:txXfrm>
    </dsp:sp>
    <dsp:sp modelId="{93703C1A-3758-4F26-9356-C6AEFF84BBC8}">
      <dsp:nvSpPr>
        <dsp:cNvPr id="0" name=""/>
        <dsp:cNvSpPr/>
      </dsp:nvSpPr>
      <dsp:spPr>
        <a:xfrm rot="5400000">
          <a:off x="2807920" y="649445"/>
          <a:ext cx="925920" cy="4547471"/>
        </a:xfrm>
        <a:prstGeom prst="round2SameRect">
          <a:avLst/>
        </a:prstGeom>
        <a:solidFill>
          <a:schemeClr val="lt1">
            <a:alpha val="90000"/>
            <a:hueOff val="0"/>
            <a:satOff val="0"/>
            <a:lumOff val="0"/>
            <a:alphaOff val="0"/>
          </a:schemeClr>
        </a:solidFill>
        <a:ln w="25400" cap="flat" cmpd="sng" algn="ctr">
          <a:solidFill>
            <a:schemeClr val="accent2">
              <a:hueOff val="9531695"/>
              <a:satOff val="19501"/>
              <a:lumOff val="7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en-US" sz="2400" kern="1200" dirty="0" err="1" smtClean="0">
              <a:solidFill>
                <a:schemeClr val="accent6">
                  <a:lumMod val="75000"/>
                </a:schemeClr>
              </a:solidFill>
              <a:latin typeface="Times New Roman" pitchFamily="18" charset="0"/>
              <a:ea typeface="黑体" pitchFamily="49" charset="-122"/>
            </a:rPr>
            <a:t>mov</a:t>
          </a:r>
          <a:r>
            <a:rPr lang="en-US" altLang="en-US" sz="2400" kern="1200" dirty="0" smtClean="0">
              <a:solidFill>
                <a:schemeClr val="accent6">
                  <a:lumMod val="75000"/>
                </a:schemeClr>
              </a:solidFill>
              <a:latin typeface="Times New Roman" pitchFamily="18" charset="0"/>
              <a:ea typeface="黑体" pitchFamily="49" charset="-122"/>
            </a:rPr>
            <a:t>  c , r2 ;   </a:t>
          </a:r>
          <a:r>
            <a:rPr lang="en-US" altLang="en-US" sz="2400" kern="1200" dirty="0" err="1" smtClean="0">
              <a:solidFill>
                <a:schemeClr val="accent6">
                  <a:lumMod val="75000"/>
                </a:schemeClr>
              </a:solidFill>
              <a:latin typeface="Times New Roman" pitchFamily="18" charset="0"/>
              <a:ea typeface="黑体" pitchFamily="49" charset="-122"/>
            </a:rPr>
            <a:t>mul</a:t>
          </a:r>
          <a:r>
            <a:rPr lang="en-US" altLang="en-US" sz="2400" kern="1200" dirty="0" smtClean="0">
              <a:solidFill>
                <a:schemeClr val="accent6">
                  <a:lumMod val="75000"/>
                </a:schemeClr>
              </a:solidFill>
              <a:latin typeface="Times New Roman" pitchFamily="18" charset="0"/>
              <a:ea typeface="黑体" pitchFamily="49" charset="-122"/>
            </a:rPr>
            <a:t>  #60.0 , r2 ;</a:t>
          </a:r>
          <a:endParaRPr lang="zh-CN" altLang="en-US" sz="2400" kern="1200" dirty="0">
            <a:solidFill>
              <a:schemeClr val="accent6">
                <a:lumMod val="75000"/>
              </a:schemeClr>
            </a:solidFill>
          </a:endParaRPr>
        </a:p>
        <a:p>
          <a:pPr marL="228600" lvl="1" indent="-228600" algn="l" defTabSz="1066800">
            <a:lnSpc>
              <a:spcPct val="90000"/>
            </a:lnSpc>
            <a:spcBef>
              <a:spcPct val="0"/>
            </a:spcBef>
            <a:spcAft>
              <a:spcPct val="15000"/>
            </a:spcAft>
            <a:buChar char="••"/>
          </a:pPr>
          <a:r>
            <a:rPr lang="en-US" altLang="zh-CN" sz="2400" kern="1200" dirty="0" err="1" smtClean="0">
              <a:solidFill>
                <a:schemeClr val="accent6">
                  <a:lumMod val="75000"/>
                </a:schemeClr>
              </a:solidFill>
              <a:latin typeface="Times New Roman" pitchFamily="18" charset="0"/>
              <a:ea typeface="黑体" pitchFamily="49" charset="-122"/>
            </a:rPr>
            <a:t>mov</a:t>
          </a:r>
          <a:r>
            <a:rPr lang="en-US" altLang="zh-CN" sz="2400" kern="1200" dirty="0" smtClean="0">
              <a:solidFill>
                <a:schemeClr val="accent6">
                  <a:lumMod val="75000"/>
                </a:schemeClr>
              </a:solidFill>
              <a:latin typeface="Times New Roman" pitchFamily="18" charset="0"/>
              <a:ea typeface="黑体" pitchFamily="49" charset="-122"/>
            </a:rPr>
            <a:t>  b, r1 ;    add    r2,    r1 ;</a:t>
          </a:r>
          <a:endParaRPr lang="zh-CN" altLang="en-US" sz="2400" kern="1200" dirty="0">
            <a:solidFill>
              <a:schemeClr val="accent6">
                <a:lumMod val="75000"/>
              </a:schemeClr>
            </a:solidFill>
          </a:endParaRPr>
        </a:p>
        <a:p>
          <a:pPr marL="228600" lvl="1" indent="-228600" algn="l" defTabSz="1066800">
            <a:lnSpc>
              <a:spcPct val="90000"/>
            </a:lnSpc>
            <a:spcBef>
              <a:spcPct val="0"/>
            </a:spcBef>
            <a:spcAft>
              <a:spcPct val="15000"/>
            </a:spcAft>
            <a:buChar char="••"/>
          </a:pPr>
          <a:r>
            <a:rPr lang="en-US" altLang="zh-CN" sz="2400" kern="1200" dirty="0" err="1" smtClean="0">
              <a:solidFill>
                <a:schemeClr val="accent6">
                  <a:lumMod val="75000"/>
                </a:schemeClr>
              </a:solidFill>
              <a:latin typeface="Times New Roman" pitchFamily="18" charset="0"/>
              <a:ea typeface="黑体" pitchFamily="49" charset="-122"/>
            </a:rPr>
            <a:t>mov</a:t>
          </a:r>
          <a:r>
            <a:rPr lang="en-US" altLang="zh-CN" sz="2400" kern="1200" dirty="0" smtClean="0">
              <a:solidFill>
                <a:schemeClr val="accent6">
                  <a:lumMod val="75000"/>
                </a:schemeClr>
              </a:solidFill>
              <a:latin typeface="Times New Roman" pitchFamily="18" charset="0"/>
              <a:ea typeface="黑体" pitchFamily="49" charset="-122"/>
            </a:rPr>
            <a:t>    r1,    a ;</a:t>
          </a:r>
          <a:endParaRPr lang="zh-CN" altLang="en-US" sz="2400" kern="1200" dirty="0">
            <a:solidFill>
              <a:schemeClr val="accent6">
                <a:lumMod val="75000"/>
              </a:schemeClr>
            </a:solidFill>
          </a:endParaRPr>
        </a:p>
      </dsp:txBody>
      <dsp:txXfrm rot="-5400000">
        <a:off x="997145" y="2505420"/>
        <a:ext cx="4502271" cy="8355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defRPr>
            </a:lvl1pPr>
          </a:lstStyle>
          <a:p>
            <a:endParaRPr lang="en-US" altLang="zh-CN"/>
          </a:p>
        </p:txBody>
      </p:sp>
      <p:sp>
        <p:nvSpPr>
          <p:cNvPr id="2560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defRPr>
            </a:lvl1pPr>
          </a:lstStyle>
          <a:p>
            <a:endParaRPr lang="en-US" altLang="zh-CN"/>
          </a:p>
        </p:txBody>
      </p:sp>
      <p:sp>
        <p:nvSpPr>
          <p:cNvPr id="2560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defRPr>
            </a:lvl1pPr>
          </a:lstStyle>
          <a:p>
            <a:endParaRPr lang="en-US" altLang="zh-CN"/>
          </a:p>
        </p:txBody>
      </p:sp>
      <p:sp>
        <p:nvSpPr>
          <p:cNvPr id="2560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defRPr>
            </a:lvl1pPr>
          </a:lstStyle>
          <a:p>
            <a:fld id="{88AC2C6D-C2F9-434F-93D1-454BFCC68749}" type="slidenum">
              <a:rPr lang="en-US" altLang="zh-CN"/>
              <a:pPr/>
              <a:t>‹#›</a:t>
            </a:fld>
            <a:endParaRPr lang="en-US" altLang="zh-CN"/>
          </a:p>
        </p:txBody>
      </p:sp>
    </p:spTree>
    <p:extLst>
      <p:ext uri="{BB962C8B-B14F-4D97-AF65-F5344CB8AC3E}">
        <p14:creationId xmlns:p14="http://schemas.microsoft.com/office/powerpoint/2010/main" xmlns="" val="2091507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defRPr>
            </a:lvl1pPr>
          </a:lstStyle>
          <a:p>
            <a:endParaRPr lang="en-US" altLang="zh-CN"/>
          </a:p>
        </p:txBody>
      </p:sp>
      <p:sp>
        <p:nvSpPr>
          <p:cNvPr id="2478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defRPr>
            </a:lvl1pPr>
          </a:lstStyle>
          <a:p>
            <a:endParaRPr lang="en-US" altLang="zh-CN"/>
          </a:p>
        </p:txBody>
      </p:sp>
      <p:sp>
        <p:nvSpPr>
          <p:cNvPr id="2478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478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78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defRPr>
            </a:lvl1pPr>
          </a:lstStyle>
          <a:p>
            <a:endParaRPr lang="en-US" altLang="zh-CN"/>
          </a:p>
        </p:txBody>
      </p:sp>
      <p:sp>
        <p:nvSpPr>
          <p:cNvPr id="2478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defRPr>
            </a:lvl1pPr>
          </a:lstStyle>
          <a:p>
            <a:fld id="{B97140C8-6D09-482D-B0F8-488BE036F355}" type="slidenum">
              <a:rPr lang="en-US" altLang="zh-CN"/>
              <a:pPr/>
              <a:t>‹#›</a:t>
            </a:fld>
            <a:endParaRPr lang="en-US" altLang="zh-CN"/>
          </a:p>
        </p:txBody>
      </p:sp>
    </p:spTree>
    <p:extLst>
      <p:ext uri="{BB962C8B-B14F-4D97-AF65-F5344CB8AC3E}">
        <p14:creationId xmlns:p14="http://schemas.microsoft.com/office/powerpoint/2010/main" xmlns="" val="29633501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495D8-1C53-4E29-A4B8-1DBB44BCA1DE}" type="slidenum">
              <a:rPr lang="en-US" altLang="zh-CN"/>
              <a:pPr/>
              <a:t>3</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zh-CN" altLang="en-US" sz="1400"/>
              <a:t>编译程序构造的基本原理和技术也广泛应用于一般软件的设计和实现。设计其它工具软件。</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495D8-1C53-4E29-A4B8-1DBB44BCA1DE}" type="slidenum">
              <a:rPr lang="en-US" altLang="zh-CN"/>
              <a:pPr/>
              <a:t>4</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zh-CN" altLang="en-US" sz="1400"/>
              <a:t>编译程序构造的基本原理和技术也广泛应用于一般软件的设计和实现。设计其它工具软件。</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495D8-1C53-4E29-A4B8-1DBB44BCA1DE}" type="slidenum">
              <a:rPr lang="en-US" altLang="zh-CN"/>
              <a:pPr/>
              <a:t>6</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r>
              <a:rPr lang="zh-CN" altLang="en-US" sz="1400"/>
              <a:t>编译程序构造的基本原理和技术也广泛应用于一般软件的设计和实现。设计其它工具软件。</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18383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888B7-8D4F-47BA-8749-EF577E9F2014}" type="slidenum">
              <a:rPr lang="en-US" altLang="zh-CN"/>
              <a:pPr/>
              <a:t>11</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zh-CN" altLang="en-US"/>
              <a:t>课本</a:t>
            </a:r>
            <a:r>
              <a:rPr lang="en-US" altLang="zh-CN"/>
              <a:t>P1</a:t>
            </a:r>
            <a:r>
              <a:rPr lang="zh-CN" altLang="en-US"/>
              <a:t>图</a:t>
            </a:r>
            <a:r>
              <a:rPr lang="en-US" altLang="zh-CN"/>
              <a:t>1.2</a:t>
            </a:r>
            <a:r>
              <a:rPr lang="zh-CN" altLang="en-US"/>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888B7-8D4F-47BA-8749-EF577E9F2014}" type="slidenum">
              <a:rPr lang="en-US" altLang="zh-CN"/>
              <a:pPr/>
              <a:t>12</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zh-CN" altLang="en-US"/>
              <a:t>课本</a:t>
            </a:r>
            <a:r>
              <a:rPr lang="en-US" altLang="zh-CN"/>
              <a:t>P1</a:t>
            </a:r>
            <a:r>
              <a:rPr lang="zh-CN" altLang="en-US"/>
              <a:t>图</a:t>
            </a:r>
            <a:r>
              <a:rPr lang="en-US" altLang="zh-CN"/>
              <a:t>1.2</a:t>
            </a:r>
            <a:r>
              <a:rPr lang="zh-CN" altLang="en-US"/>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888B7-8D4F-47BA-8749-EF577E9F2014}" type="slidenum">
              <a:rPr lang="en-US" altLang="zh-CN"/>
              <a:pPr/>
              <a:t>13</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r>
              <a:rPr lang="zh-CN" altLang="en-US"/>
              <a:t>课本</a:t>
            </a:r>
            <a:r>
              <a:rPr lang="en-US" altLang="zh-CN"/>
              <a:t>P1</a:t>
            </a:r>
            <a:r>
              <a:rPr lang="zh-CN" altLang="en-US"/>
              <a:t>图</a:t>
            </a:r>
            <a:r>
              <a:rPr lang="en-US" altLang="zh-CN"/>
              <a:t>1.2</a:t>
            </a:r>
            <a:r>
              <a:rPr lang="zh-CN" altLang="en-US"/>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6F5ED-EB9B-4652-9E9F-170CEEE250C2}" type="slidenum">
              <a:rPr lang="en-US" altLang="zh-CN"/>
              <a:pPr/>
              <a:t>21</a:t>
            </a:fld>
            <a:endParaRPr lang="en-US" altLang="zh-CN"/>
          </a:p>
        </p:txBody>
      </p:sp>
      <p:sp>
        <p:nvSpPr>
          <p:cNvPr id="2662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7140C8-6D09-482D-B0F8-488BE036F355}" type="slidenum">
              <a:rPr lang="en-US" altLang="zh-CN" smtClean="0"/>
              <a:pPr/>
              <a:t>31</a:t>
            </a:fld>
            <a:endParaRPr lang="en-US" altLang="zh-CN"/>
          </a:p>
        </p:txBody>
      </p:sp>
    </p:spTree>
    <p:extLst>
      <p:ext uri="{BB962C8B-B14F-4D97-AF65-F5344CB8AC3E}">
        <p14:creationId xmlns:p14="http://schemas.microsoft.com/office/powerpoint/2010/main" xmlns="" val="426895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EB3A859D-DE6A-4B20-8031-3B0B09381813}" type="datetime9">
              <a:rPr lang="zh-CN" altLang="en-US" smtClean="0"/>
              <a:pPr/>
              <a:t>2018年3月6日星期二10时0分27秒</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688B37C-FEDE-417B-B624-E57C93FD3609}" type="slidenum">
              <a:rPr lang="en-US" altLang="zh-CN" smtClean="0"/>
              <a:pPr/>
              <a:t>‹#›</a:t>
            </a:fld>
            <a:endParaRPr lang="en-US" altLang="zh-CN"/>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ABF2A63-A1C0-47EB-87F8-AEEC9849E04D}" type="datetime9">
              <a:rPr lang="zh-CN" altLang="en-US" smtClean="0"/>
              <a:pPr/>
              <a:t>2018年3月6日星期二10时0分27秒</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2088A52-7722-4ACF-95A4-038B81209826}" type="slidenum">
              <a:rPr lang="en-US" altLang="zh-CN" smtClean="0"/>
              <a:pPr/>
              <a:t>‹#›</a:t>
            </a:fld>
            <a:endParaRPr lang="en-US" altLang="zh-CN"/>
          </a:p>
        </p:txBody>
      </p:sp>
    </p:spTree>
  </p:cSld>
  <p:clrMapOvr>
    <a:masterClrMapping/>
  </p:clrMapOvr>
  <p:transition>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092011A-68C8-492A-95FF-7D939947ED94}" type="datetime9">
              <a:rPr lang="zh-CN" altLang="en-US" smtClean="0"/>
              <a:pPr/>
              <a:t>2018年3月6日星期二10时0分27秒</a:t>
            </a:fld>
            <a:endParaRPr lang="en-US" altLang="zh-CN"/>
          </a:p>
        </p:txBody>
      </p:sp>
      <p:sp>
        <p:nvSpPr>
          <p:cNvPr id="5" name="页脚占位符 4"/>
          <p:cNvSpPr>
            <a:spLocks noGrp="1"/>
          </p:cNvSpPr>
          <p:nvPr>
            <p:ph type="ftr" sz="quarter" idx="11"/>
          </p:nvPr>
        </p:nvSpPr>
        <p:spPr>
          <a:xfrm>
            <a:off x="2640597" y="6377459"/>
            <a:ext cx="3836404" cy="365125"/>
          </a:xfrm>
        </p:spPr>
        <p:txBody>
          <a:bodyPr/>
          <a:lstStyle/>
          <a:p>
            <a:endParaRPr lang="en-US" altLang="zh-CN"/>
          </a:p>
        </p:txBody>
      </p:sp>
      <p:sp>
        <p:nvSpPr>
          <p:cNvPr id="6" name="灯片编号占位符 5"/>
          <p:cNvSpPr>
            <a:spLocks noGrp="1"/>
          </p:cNvSpPr>
          <p:nvPr>
            <p:ph type="sldNum" sz="quarter" idx="12"/>
          </p:nvPr>
        </p:nvSpPr>
        <p:spPr/>
        <p:txBody>
          <a:bodyPr/>
          <a:lstStyle/>
          <a:p>
            <a:fld id="{AB0B3E09-B6BA-4286-A500-D47BE8A25757}" type="slidenum">
              <a:rPr lang="en-US" altLang="zh-CN" smtClean="0"/>
              <a:pPr/>
              <a:t>‹#›</a:t>
            </a:fld>
            <a:endParaRPr lang="en-US" altLang="zh-CN"/>
          </a:p>
        </p:txBody>
      </p:sp>
    </p:spTree>
  </p:cSld>
  <p:clrMapOvr>
    <a:masterClrMapping/>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89728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normAutofit/>
          </a:bodyPr>
          <a:lstStyle>
            <a:lvl1pPr>
              <a:defRPr sz="3200" b="1">
                <a:effectLst/>
              </a:defRPr>
            </a:lvl1pPr>
            <a:lvl2pPr>
              <a:defRPr sz="3200" b="1">
                <a:effectLst/>
              </a:defRPr>
            </a:lvl2pPr>
            <a:lvl3pPr>
              <a:defRPr sz="3200" b="1">
                <a:effectLst/>
              </a:defRPr>
            </a:lvl3pPr>
            <a:lvl4pPr>
              <a:defRPr sz="3200" b="1">
                <a:effectLst/>
              </a:defRPr>
            </a:lvl4pPr>
            <a:lvl5pPr>
              <a:defRPr sz="3200" b="1">
                <a:effectLst/>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A28433EF-1980-4EF5-BFCF-DCB3B37E09A9}" type="datetime9">
              <a:rPr lang="zh-CN" altLang="en-US" smtClean="0"/>
              <a:pPr/>
              <a:t>2018年3月6日星期二10时0分27秒</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D030AB1-5474-47A5-A279-899C5FA7F444}" type="slidenum">
              <a:rPr lang="en-US" altLang="zh-CN" smtClean="0"/>
              <a:pPr/>
              <a:t>‹#›</a:t>
            </a:fld>
            <a:endParaRPr lang="en-US" altLang="zh-CN" dirty="0"/>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687E132-AA82-453B-A599-3C7C149A654D}" type="datetime9">
              <a:rPr lang="zh-CN" altLang="en-US" smtClean="0"/>
              <a:pPr/>
              <a:t>2018年3月6日星期二10时0分27秒</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66D32BA-05F0-476D-89C4-A2CF9C7DD630}"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6467226-0FFC-4FF7-A94D-94248D900235}" type="datetime9">
              <a:rPr lang="zh-CN" altLang="en-US" smtClean="0"/>
              <a:pPr/>
              <a:t>2018年3月6日星期二10时0分27秒</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1D64DA53-8F11-4D74-A0BF-6DEAC23548D9}" type="slidenum">
              <a:rPr lang="en-US" altLang="zh-CN" smtClean="0"/>
              <a:pPr/>
              <a:t>‹#›</a:t>
            </a:fld>
            <a:endParaRPr lang="en-US" altLang="zh-CN"/>
          </a:p>
        </p:txBody>
      </p:sp>
    </p:spTree>
  </p:cSld>
  <p:clrMapOvr>
    <a:masterClrMapping/>
  </p:clrMapOvr>
  <p:transition>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C1ED187-0280-402E-82BA-6ED6D2D492A5}" type="datetime9">
              <a:rPr lang="zh-CN" altLang="en-US" smtClean="0"/>
              <a:pPr/>
              <a:t>2018年3月6日星期二10时0分27秒</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9EA45763-4B03-49F7-81F0-C4C788B66A8F}" type="slidenum">
              <a:rPr lang="en-US" altLang="zh-CN" smtClean="0"/>
              <a:pPr/>
              <a:t>‹#›</a:t>
            </a:fld>
            <a:endParaRPr lang="en-US" altLang="zh-CN"/>
          </a:p>
        </p:txBody>
      </p:sp>
    </p:spTree>
  </p:cSld>
  <p:clrMapOvr>
    <a:masterClrMapping/>
  </p:clrMapOvr>
  <p:transition>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328B50-87C3-458C-9B5B-9C0E4FC05A95}" type="datetime9">
              <a:rPr lang="zh-CN" altLang="en-US" smtClean="0"/>
              <a:pPr/>
              <a:t>2018年3月6日星期二10时0分27秒</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2A17F082-A06B-4A48-B52C-4D39EEA156C7}" type="slidenum">
              <a:rPr lang="en-US" altLang="zh-CN" smtClean="0"/>
              <a:pPr/>
              <a:t>‹#›</a:t>
            </a:fld>
            <a:endParaRPr lang="en-US" altLang="zh-CN"/>
          </a:p>
        </p:txBody>
      </p:sp>
    </p:spTree>
  </p:cSld>
  <p:clrMapOvr>
    <a:masterClrMapping/>
  </p:clrMapOvr>
  <p:transition>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3188EB-48B0-4CB8-B1C6-1665C5DB9BA4}" type="datetime9">
              <a:rPr lang="zh-CN" altLang="en-US" smtClean="0"/>
              <a:pPr/>
              <a:t>2018年3月6日星期二10时0分27秒</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6C67BBB0-9C09-4ECF-9E50-9A71193E2AF2}" type="slidenum">
              <a:rPr lang="en-US" altLang="zh-CN" smtClean="0"/>
              <a:pPr/>
              <a:t>‹#›</a:t>
            </a:fld>
            <a:endParaRPr lang="en-US" altLang="zh-CN"/>
          </a:p>
        </p:txBody>
      </p:sp>
    </p:spTree>
  </p:cSld>
  <p:clrMapOvr>
    <a:masterClrMapping/>
  </p:clrMapOvr>
  <p:transition>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9D06E845-2358-46FF-8123-26E89D7A08EF}" type="datetime9">
              <a:rPr lang="zh-CN" altLang="en-US" smtClean="0"/>
              <a:pPr/>
              <a:t>2018年3月6日星期二10时0分27秒</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6A1569-C57F-433A-9A52-DF73E422735E}" type="slidenum">
              <a:rPr lang="en-US" altLang="zh-CN" smtClean="0"/>
              <a:pPr/>
              <a:t>‹#›</a:t>
            </a:fld>
            <a:endParaRPr lang="en-US" altLang="zh-CN"/>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D85FFBB6-F81B-40DD-935F-233BF28FE4D9}" type="datetime9">
              <a:rPr lang="zh-CN" altLang="en-US" smtClean="0"/>
              <a:pPr/>
              <a:t>2018年3月6日星期二10时0分27秒</a:t>
            </a:fld>
            <a:endParaRPr lang="en-US" altLang="zh-CN"/>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ltLang="zh-CN"/>
          </a:p>
        </p:txBody>
      </p:sp>
      <p:sp>
        <p:nvSpPr>
          <p:cNvPr id="7" name="灯片编号占位符 6"/>
          <p:cNvSpPr>
            <a:spLocks noGrp="1"/>
          </p:cNvSpPr>
          <p:nvPr>
            <p:ph type="sldNum" sz="quarter" idx="12"/>
          </p:nvPr>
        </p:nvSpPr>
        <p:spPr>
          <a:xfrm>
            <a:off x="8339328" y="1170432"/>
            <a:ext cx="733864" cy="201168"/>
          </a:xfrm>
        </p:spPr>
        <p:txBody>
          <a:bodyPr/>
          <a:lstStyle/>
          <a:p>
            <a:fld id="{13F4C7F3-AFAC-406F-9209-1501C64120D1}"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B345155-5FA9-44D6-A89F-6CFC37329D24}" type="datetime9">
              <a:rPr lang="zh-CN" altLang="en-US" smtClean="0"/>
              <a:pPr/>
              <a:t>2018年3月6日星期二10时0分27秒</a:t>
            </a:fld>
            <a:endParaRPr lang="en-US" altLang="zh-CN"/>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ltLang="zh-CN"/>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D42BEA4-EE06-43E4-B0FC-67BF80639E6C}"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pull dir="rd"/>
  </p:transition>
  <p:timing>
    <p:tnLst>
      <p:par>
        <p:cTn id="1" dur="indefinite" restart="never" nodeType="tmRoot"/>
      </p:par>
    </p:tnLst>
  </p:timing>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xzy163.com/view/index5410.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268760"/>
            <a:ext cx="8077200" cy="1673352"/>
          </a:xfrm>
        </p:spPr>
        <p:txBody>
          <a:bodyPr>
            <a:normAutofit fontScale="90000"/>
          </a:bodyPr>
          <a:lstStyle/>
          <a:p>
            <a:r>
              <a:rPr lang="zh-CN" altLang="en-US" sz="4400" dirty="0" smtClean="0"/>
              <a:t>编译原理（</a:t>
            </a:r>
            <a:r>
              <a:rPr lang="zh-CN" altLang="en-US" sz="4400" dirty="0" smtClean="0"/>
              <a:t>第</a:t>
            </a:r>
            <a:r>
              <a:rPr lang="en-US" altLang="zh-CN" sz="4400" dirty="0" smtClean="0"/>
              <a:t>3</a:t>
            </a:r>
            <a:r>
              <a:rPr lang="zh-CN" altLang="en-US" sz="4400" dirty="0" smtClean="0"/>
              <a:t>版</a:t>
            </a:r>
            <a:r>
              <a:rPr lang="zh-CN" altLang="en-US" sz="4400" dirty="0" smtClean="0"/>
              <a:t>）</a:t>
            </a:r>
            <a:r>
              <a:rPr lang="en-US" altLang="zh-CN" sz="4000" dirty="0" smtClean="0"/>
              <a:t/>
            </a:r>
            <a:br>
              <a:rPr lang="en-US" altLang="zh-CN" sz="4000" dirty="0" smtClean="0"/>
            </a:br>
            <a:r>
              <a:rPr lang="en-US" altLang="zh-CN" sz="4000" dirty="0"/>
              <a:t> </a:t>
            </a:r>
            <a:r>
              <a:rPr lang="en-US" altLang="zh-CN" sz="4000" dirty="0" smtClean="0"/>
              <a:t>             </a:t>
            </a:r>
            <a:r>
              <a:rPr lang="zh-CN" altLang="en-US" sz="4000" dirty="0" smtClean="0">
                <a:latin typeface="楷体" panose="02010609060101010101" pitchFamily="49" charset="-122"/>
                <a:ea typeface="楷体" panose="02010609060101010101" pitchFamily="49" charset="-122"/>
              </a:rPr>
              <a:t>张素琴 编著</a:t>
            </a:r>
            <a:r>
              <a:rPr lang="en-US" altLang="zh-CN" sz="4000" dirty="0" smtClean="0">
                <a:latin typeface="楷体" panose="02010609060101010101" pitchFamily="49" charset="-122"/>
                <a:ea typeface="楷体" panose="02010609060101010101" pitchFamily="49" charset="-122"/>
              </a:rPr>
              <a:t/>
            </a:r>
            <a:br>
              <a:rPr lang="en-US" altLang="zh-CN" sz="4000" dirty="0" smtClean="0">
                <a:latin typeface="楷体" panose="02010609060101010101" pitchFamily="49" charset="-122"/>
                <a:ea typeface="楷体" panose="02010609060101010101" pitchFamily="49" charset="-122"/>
              </a:rPr>
            </a:br>
            <a:r>
              <a:rPr lang="en-US" altLang="zh-CN" sz="4000" dirty="0" smtClean="0">
                <a:latin typeface="楷体" panose="02010609060101010101" pitchFamily="49" charset="-122"/>
                <a:ea typeface="楷体" panose="02010609060101010101" pitchFamily="49" charset="-122"/>
              </a:rPr>
              <a:t>           </a:t>
            </a:r>
            <a:r>
              <a:rPr lang="zh-CN" altLang="en-US" sz="4000" dirty="0" smtClean="0">
                <a:latin typeface="楷体" panose="02010609060101010101" pitchFamily="49" charset="-122"/>
                <a:ea typeface="楷体" panose="02010609060101010101" pitchFamily="49" charset="-122"/>
              </a:rPr>
              <a:t>清华大学出版社</a:t>
            </a:r>
            <a:endParaRPr lang="zh-CN" altLang="en-US" sz="4000"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a:off x="755576" y="3573016"/>
            <a:ext cx="8077200" cy="1499616"/>
          </a:xfrm>
        </p:spPr>
        <p:txBody>
          <a:bodyPr>
            <a:normAutofit/>
          </a:bodyPr>
          <a:lstStyle/>
          <a:p>
            <a:r>
              <a:rPr lang="zh-CN" altLang="en-US" sz="2800" dirty="0" smtClean="0"/>
              <a:t>山东财经大学计算机学院     </a:t>
            </a:r>
            <a:r>
              <a:rPr lang="zh-CN" altLang="en-US" sz="2800" dirty="0" smtClean="0"/>
              <a:t>李</a:t>
            </a:r>
            <a:r>
              <a:rPr lang="zh-CN" altLang="en-US" sz="2800" dirty="0" smtClean="0"/>
              <a:t>防震</a:t>
            </a:r>
            <a:endParaRPr lang="en-US" altLang="zh-CN" sz="2800" dirty="0" smtClean="0"/>
          </a:p>
          <a:p>
            <a:r>
              <a:rPr lang="en-US" altLang="zh-CN" sz="2800" dirty="0" smtClean="0"/>
              <a:t>QQ</a:t>
            </a:r>
            <a:r>
              <a:rPr lang="zh-CN" altLang="en-US" sz="2800" dirty="0" smtClean="0"/>
              <a:t>：</a:t>
            </a:r>
            <a:r>
              <a:rPr lang="en-US" altLang="zh-CN" sz="2800" dirty="0" smtClean="0"/>
              <a:t> </a:t>
            </a:r>
            <a:r>
              <a:rPr lang="en-US" altLang="zh-CN" sz="2800" dirty="0" smtClean="0"/>
              <a:t>44396652</a:t>
            </a:r>
            <a:endParaRPr lang="en-US" altLang="zh-CN" sz="2800" dirty="0" smtClean="0"/>
          </a:p>
          <a:p>
            <a:r>
              <a:rPr lang="zh-CN" altLang="en-US" sz="2800" dirty="0" smtClean="0"/>
              <a:t>手机：</a:t>
            </a:r>
            <a:r>
              <a:rPr lang="en-US" altLang="zh-CN" sz="2800" dirty="0" smtClean="0"/>
              <a:t>15054126581</a:t>
            </a:r>
            <a:endParaRPr lang="en-US" altLang="zh-CN" sz="2800" dirty="0" smtClean="0"/>
          </a:p>
          <a:p>
            <a:endParaRPr lang="zh-CN" altLang="en-US" sz="2800" dirty="0"/>
          </a:p>
        </p:txBody>
      </p:sp>
    </p:spTree>
    <p:extLst>
      <p:ext uri="{BB962C8B-B14F-4D97-AF65-F5344CB8AC3E}">
        <p14:creationId xmlns:p14="http://schemas.microsoft.com/office/powerpoint/2010/main" xmlns="" val="1759887548"/>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D030AB1-5474-47A5-A279-899C5FA7F444}" type="slidenum">
              <a:rPr lang="en-US" altLang="zh-CN" smtClean="0"/>
              <a:pPr/>
              <a:t>10</a:t>
            </a:fld>
            <a:endParaRPr lang="en-US" altLang="zh-CN" dirty="0"/>
          </a:p>
        </p:txBody>
      </p:sp>
      <p:graphicFrame>
        <p:nvGraphicFramePr>
          <p:cNvPr id="5" name="图示 4"/>
          <p:cNvGraphicFramePr/>
          <p:nvPr>
            <p:extLst>
              <p:ext uri="{D42A27DB-BD31-4B8C-83A1-F6EECF244321}">
                <p14:modId xmlns:p14="http://schemas.microsoft.com/office/powerpoint/2010/main" xmlns="" val="2160063619"/>
              </p:ext>
            </p:extLst>
          </p:nvPr>
        </p:nvGraphicFramePr>
        <p:xfrm>
          <a:off x="1619672" y="14847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483768" y="692696"/>
            <a:ext cx="3816424" cy="523220"/>
          </a:xfrm>
          <a:prstGeom prst="rect">
            <a:avLst/>
          </a:prstGeom>
          <a:noFill/>
        </p:spPr>
        <p:txBody>
          <a:bodyPr wrap="square" rtlCol="0">
            <a:spAutoFit/>
          </a:bodyPr>
          <a:lstStyle/>
          <a:p>
            <a:pPr algn="ctr"/>
            <a:r>
              <a:rPr lang="zh-CN" altLang="en-US" sz="2800" b="1" dirty="0" smtClean="0"/>
              <a:t>本章内容安排</a:t>
            </a:r>
            <a:endParaRPr lang="zh-CN" altLang="en-US" sz="2800" b="1" dirty="0"/>
          </a:p>
        </p:txBody>
      </p:sp>
    </p:spTree>
    <p:extLst>
      <p:ext uri="{BB962C8B-B14F-4D97-AF65-F5344CB8AC3E}">
        <p14:creationId xmlns:p14="http://schemas.microsoft.com/office/powerpoint/2010/main" xmlns="" val="194534046"/>
      </p:ext>
    </p:extLst>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rrowheads="1"/>
          </p:cNvSpPr>
          <p:nvPr>
            <p:ph type="title"/>
          </p:nvPr>
        </p:nvSpPr>
        <p:spPr>
          <a:xfrm>
            <a:off x="395536" y="188640"/>
            <a:ext cx="8229600" cy="897288"/>
          </a:xfrm>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lstStyle/>
          <a:p>
            <a:r>
              <a:rPr kumimoji="1" lang="en-US" altLang="zh-CN" dirty="0">
                <a:solidFill>
                  <a:srgbClr val="FFFF66"/>
                </a:solidFill>
                <a:latin typeface="黑体" pitchFamily="49" charset="-122"/>
                <a:ea typeface="黑体" pitchFamily="49" charset="-122"/>
              </a:rPr>
              <a:t>1.1 </a:t>
            </a:r>
            <a:r>
              <a:rPr kumimoji="1" lang="zh-CN" altLang="en-US" dirty="0" smtClean="0">
                <a:solidFill>
                  <a:srgbClr val="FFFF66"/>
                </a:solidFill>
                <a:latin typeface="黑体" pitchFamily="49" charset="-122"/>
                <a:ea typeface="黑体" pitchFamily="49" charset="-122"/>
              </a:rPr>
              <a:t>翻译 编译 解释</a:t>
            </a:r>
            <a:endParaRPr kumimoji="1" lang="zh-CN" altLang="en-US" dirty="0">
              <a:solidFill>
                <a:srgbClr val="FFFF66"/>
              </a:solidFill>
              <a:latin typeface="黑体" pitchFamily="49" charset="-122"/>
              <a:ea typeface="黑体" pitchFamily="49" charset="-122"/>
            </a:endParaRPr>
          </a:p>
        </p:txBody>
      </p:sp>
      <p:sp>
        <p:nvSpPr>
          <p:cNvPr id="6" name="灯片编号占位符 5"/>
          <p:cNvSpPr>
            <a:spLocks noGrp="1"/>
          </p:cNvSpPr>
          <p:nvPr>
            <p:ph type="sldNum" sz="quarter" idx="12"/>
          </p:nvPr>
        </p:nvSpPr>
        <p:spPr/>
        <p:txBody>
          <a:bodyPr/>
          <a:lstStyle/>
          <a:p>
            <a:fld id="{C4AE27BC-C753-40C9-8FAC-B258BC59FFE2}" type="slidenum">
              <a:rPr lang="en-US" altLang="zh-CN"/>
              <a:pPr/>
              <a:t>11</a:t>
            </a:fld>
            <a:endParaRPr lang="en-US" altLang="zh-CN"/>
          </a:p>
        </p:txBody>
      </p:sp>
      <p:sp>
        <p:nvSpPr>
          <p:cNvPr id="3" name="椭圆 2"/>
          <p:cNvSpPr/>
          <p:nvPr/>
        </p:nvSpPr>
        <p:spPr>
          <a:xfrm>
            <a:off x="899592" y="2204864"/>
            <a:ext cx="1872208" cy="86409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社会</a:t>
            </a:r>
            <a:endParaRPr lang="en-US" altLang="zh-CN" sz="2400" b="1" dirty="0" smtClean="0">
              <a:solidFill>
                <a:srgbClr val="FF0000"/>
              </a:solidFill>
            </a:endParaRPr>
          </a:p>
          <a:p>
            <a:pPr algn="ctr"/>
            <a:r>
              <a:rPr lang="zh-CN" altLang="en-US" sz="2400" b="1" dirty="0" smtClean="0">
                <a:solidFill>
                  <a:srgbClr val="FF0000"/>
                </a:solidFill>
              </a:rPr>
              <a:t>生活中</a:t>
            </a:r>
            <a:endParaRPr lang="zh-CN" altLang="en-US" sz="2400" b="1" dirty="0">
              <a:solidFill>
                <a:srgbClr val="FF0000"/>
              </a:solidFill>
            </a:endParaRPr>
          </a:p>
        </p:txBody>
      </p:sp>
      <p:sp>
        <p:nvSpPr>
          <p:cNvPr id="4" name="TextBox 3"/>
          <p:cNvSpPr txBox="1"/>
          <p:nvPr/>
        </p:nvSpPr>
        <p:spPr>
          <a:xfrm>
            <a:off x="2962596" y="1737463"/>
            <a:ext cx="5857876" cy="461665"/>
          </a:xfrm>
          <a:prstGeom prst="rect">
            <a:avLst/>
          </a:prstGeom>
          <a:noFill/>
        </p:spPr>
        <p:txBody>
          <a:bodyPr wrap="square" rtlCol="0">
            <a:spAutoFit/>
          </a:bodyPr>
          <a:lstStyle/>
          <a:p>
            <a:r>
              <a:rPr lang="zh-CN" altLang="en-US" sz="2400" b="1" dirty="0" smtClean="0">
                <a:effectLst/>
              </a:rPr>
              <a:t>熟悉不同语言间的信息交流，要通过翻译</a:t>
            </a:r>
            <a:endParaRPr lang="zh-CN" altLang="en-US" sz="2400" b="1" dirty="0">
              <a:effectLst/>
            </a:endParaRPr>
          </a:p>
        </p:txBody>
      </p:sp>
      <p:sp>
        <p:nvSpPr>
          <p:cNvPr id="10" name="椭圆 9"/>
          <p:cNvSpPr/>
          <p:nvPr/>
        </p:nvSpPr>
        <p:spPr>
          <a:xfrm>
            <a:off x="975489" y="4653136"/>
            <a:ext cx="1872208" cy="86409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计算机领域</a:t>
            </a:r>
            <a:endParaRPr lang="zh-CN" altLang="en-US" sz="2400" b="1" dirty="0">
              <a:solidFill>
                <a:srgbClr val="FF0000"/>
              </a:solidFill>
            </a:endParaRPr>
          </a:p>
        </p:txBody>
      </p:sp>
      <p:sp>
        <p:nvSpPr>
          <p:cNvPr id="11" name="TextBox 10"/>
          <p:cNvSpPr txBox="1"/>
          <p:nvPr/>
        </p:nvSpPr>
        <p:spPr>
          <a:xfrm>
            <a:off x="3241834" y="4422303"/>
            <a:ext cx="5902165" cy="461665"/>
          </a:xfrm>
          <a:prstGeom prst="rect">
            <a:avLst/>
          </a:prstGeom>
          <a:noFill/>
        </p:spPr>
        <p:txBody>
          <a:bodyPr wrap="square" rtlCol="0">
            <a:spAutoFit/>
          </a:bodyPr>
          <a:lstStyle/>
          <a:p>
            <a:r>
              <a:rPr lang="zh-CN" altLang="en-US" sz="2400" b="1" dirty="0" smtClean="0">
                <a:effectLst/>
              </a:rPr>
              <a:t>人和计算机间的信息交流，也要通过翻译</a:t>
            </a:r>
            <a:endParaRPr lang="zh-CN" altLang="en-US" sz="2400" b="1" dirty="0">
              <a:effectLst/>
            </a:endParaRPr>
          </a:p>
        </p:txBody>
      </p:sp>
      <p:sp>
        <p:nvSpPr>
          <p:cNvPr id="12" name="椭圆 11"/>
          <p:cNvSpPr/>
          <p:nvPr/>
        </p:nvSpPr>
        <p:spPr>
          <a:xfrm>
            <a:off x="3635896" y="5085184"/>
            <a:ext cx="1872208" cy="86409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990099"/>
                </a:solidFill>
              </a:rPr>
              <a:t>编译</a:t>
            </a:r>
            <a:endParaRPr lang="zh-CN" altLang="en-US" sz="2400" b="1" dirty="0">
              <a:solidFill>
                <a:srgbClr val="990099"/>
              </a:solidFill>
            </a:endParaRPr>
          </a:p>
        </p:txBody>
      </p:sp>
      <p:sp>
        <p:nvSpPr>
          <p:cNvPr id="13" name="椭圆 12"/>
          <p:cNvSpPr/>
          <p:nvPr/>
        </p:nvSpPr>
        <p:spPr>
          <a:xfrm>
            <a:off x="5997458" y="5044190"/>
            <a:ext cx="1872208" cy="864096"/>
          </a:xfrm>
          <a:prstGeom prst="ellipse">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accent2">
                    <a:lumMod val="50000"/>
                  </a:schemeClr>
                </a:solidFill>
              </a:rPr>
              <a:t>解释</a:t>
            </a:r>
            <a:endParaRPr lang="zh-CN" altLang="en-US" sz="2400" b="1" dirty="0">
              <a:solidFill>
                <a:schemeClr val="accent2">
                  <a:lumMod val="50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33945" y="2492896"/>
            <a:ext cx="2674159" cy="15030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997458" y="2492896"/>
            <a:ext cx="2422199" cy="15017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2660108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1000"/>
                                        <p:tgtEl>
                                          <p:spTgt spid="4098"/>
                                        </p:tgtEl>
                                      </p:cBhvr>
                                    </p:animEffect>
                                    <p:anim calcmode="lin" valueType="num">
                                      <p:cBhvr>
                                        <p:cTn id="20" dur="1000" fill="hold"/>
                                        <p:tgtEl>
                                          <p:spTgt spid="4098"/>
                                        </p:tgtEl>
                                        <p:attrNameLst>
                                          <p:attrName>ppt_x</p:attrName>
                                        </p:attrNameLst>
                                      </p:cBhvr>
                                      <p:tavLst>
                                        <p:tav tm="0">
                                          <p:val>
                                            <p:strVal val="#ppt_x"/>
                                          </p:val>
                                        </p:tav>
                                        <p:tav tm="100000">
                                          <p:val>
                                            <p:strVal val="#ppt_x"/>
                                          </p:val>
                                        </p:tav>
                                      </p:tavLst>
                                    </p:anim>
                                    <p:anim calcmode="lin" valueType="num">
                                      <p:cBhvr>
                                        <p:cTn id="21"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099"/>
                                        </p:tgtEl>
                                        <p:attrNameLst>
                                          <p:attrName>style.visibility</p:attrName>
                                        </p:attrNameLst>
                                      </p:cBhvr>
                                      <p:to>
                                        <p:strVal val="visible"/>
                                      </p:to>
                                    </p:set>
                                    <p:anim calcmode="lin" valueType="num">
                                      <p:cBhvr additive="base">
                                        <p:cTn id="33" dur="500" fill="hold"/>
                                        <p:tgtEl>
                                          <p:spTgt spid="4099"/>
                                        </p:tgtEl>
                                        <p:attrNameLst>
                                          <p:attrName>ppt_x</p:attrName>
                                        </p:attrNameLst>
                                      </p:cBhvr>
                                      <p:tavLst>
                                        <p:tav tm="0">
                                          <p:val>
                                            <p:strVal val="#ppt_x"/>
                                          </p:val>
                                        </p:tav>
                                        <p:tav tm="100000">
                                          <p:val>
                                            <p:strVal val="#ppt_x"/>
                                          </p:val>
                                        </p:tav>
                                      </p:tavLst>
                                    </p:anim>
                                    <p:anim calcmode="lin" valueType="num">
                                      <p:cBhvr additive="base">
                                        <p:cTn id="3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4AE27BC-C753-40C9-8FAC-B258BC59FFE2}" type="slidenum">
              <a:rPr lang="en-US" altLang="zh-CN"/>
              <a:pPr/>
              <a:t>12</a:t>
            </a:fld>
            <a:endParaRPr lang="en-US" altLang="zh-CN"/>
          </a:p>
        </p:txBody>
      </p:sp>
      <p:sp>
        <p:nvSpPr>
          <p:cNvPr id="251906" name="Rectangle 2"/>
          <p:cNvSpPr>
            <a:spLocks noGrp="1" noRot="1" noChangeArrowheads="1"/>
          </p:cNvSpPr>
          <p:nvPr>
            <p:ph type="title" idx="4294967295"/>
          </p:nvPr>
        </p:nvSpPr>
        <p:spPr>
          <a:xfrm>
            <a:off x="46585" y="188640"/>
            <a:ext cx="8229600" cy="648072"/>
          </a:xfrm>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a:bodyPr>
          <a:lstStyle/>
          <a:p>
            <a:r>
              <a:rPr kumimoji="1" lang="zh-CN" altLang="en-US" sz="3200" dirty="0" smtClean="0">
                <a:solidFill>
                  <a:schemeClr val="tx1"/>
                </a:solidFill>
                <a:latin typeface="黑体" pitchFamily="49" charset="-122"/>
                <a:ea typeface="黑体" pitchFamily="49" charset="-122"/>
              </a:rPr>
              <a:t>一、复习：</a:t>
            </a:r>
            <a:endParaRPr kumimoji="1" lang="zh-CN" altLang="en-US" sz="3200" dirty="0">
              <a:solidFill>
                <a:schemeClr val="tx1"/>
              </a:solidFill>
              <a:latin typeface="黑体" pitchFamily="49" charset="-122"/>
              <a:ea typeface="黑体" pitchFamily="49" charset="-122"/>
            </a:endParaRPr>
          </a:p>
        </p:txBody>
      </p:sp>
      <p:sp>
        <p:nvSpPr>
          <p:cNvPr id="251909" name="Rectangle 5"/>
          <p:cNvSpPr>
            <a:spLocks noGrp="1" noChangeArrowheads="1"/>
          </p:cNvSpPr>
          <p:nvPr>
            <p:ph idx="4294967295"/>
          </p:nvPr>
        </p:nvSpPr>
        <p:spPr>
          <a:xfrm>
            <a:off x="733837" y="908720"/>
            <a:ext cx="8207375" cy="994048"/>
          </a:xfrm>
          <a:noFill/>
          <a:ln/>
        </p:spPr>
        <p:txBody>
          <a:bodyPr>
            <a:noAutofit/>
          </a:bodyPr>
          <a:lstStyle/>
          <a:p>
            <a:pPr>
              <a:buFont typeface="Wingdings" pitchFamily="2" charset="2"/>
              <a:buNone/>
            </a:pPr>
            <a:r>
              <a:rPr lang="zh-CN" altLang="en-US" sz="2800" b="1" dirty="0">
                <a:latin typeface="+mn-ea"/>
              </a:rPr>
              <a:t>机器语言（程序）</a:t>
            </a:r>
            <a:r>
              <a:rPr lang="zh-CN" altLang="en-US" sz="2800" b="1" dirty="0" smtClean="0">
                <a:latin typeface="+mn-ea"/>
              </a:rPr>
              <a:t>：用二进制表示的，能够被计算机直接识别并执行</a:t>
            </a:r>
            <a:r>
              <a:rPr lang="zh-CN" altLang="en-US" sz="2800" b="1" dirty="0">
                <a:latin typeface="+mn-ea"/>
              </a:rPr>
              <a:t>的</a:t>
            </a:r>
            <a:r>
              <a:rPr lang="zh-CN" altLang="en-US" sz="2800" b="1" dirty="0" smtClean="0">
                <a:latin typeface="+mn-ea"/>
              </a:rPr>
              <a:t>指令集合。</a:t>
            </a:r>
            <a:endParaRPr lang="en-US" altLang="zh-CN" sz="2800" b="1" dirty="0" smtClean="0">
              <a:latin typeface="+mn-ea"/>
            </a:endParaRPr>
          </a:p>
          <a:p>
            <a:pPr>
              <a:buFont typeface="Wingdings" pitchFamily="2" charset="2"/>
              <a:buNone/>
            </a:pPr>
            <a:r>
              <a:rPr lang="zh-CN" altLang="en-US" sz="2800" b="1" dirty="0" smtClean="0">
                <a:latin typeface="+mn-ea"/>
              </a:rPr>
              <a:t> </a:t>
            </a:r>
            <a:endParaRPr lang="zh-CN" altLang="en-US" sz="2800" b="1" dirty="0">
              <a:latin typeface="+mn-ea"/>
            </a:endParaRPr>
          </a:p>
        </p:txBody>
      </p:sp>
      <p:sp>
        <p:nvSpPr>
          <p:cNvPr id="10" name="Rectangle 5"/>
          <p:cNvSpPr txBox="1">
            <a:spLocks noChangeArrowheads="1"/>
          </p:cNvSpPr>
          <p:nvPr/>
        </p:nvSpPr>
        <p:spPr>
          <a:xfrm>
            <a:off x="1691681" y="2112690"/>
            <a:ext cx="6984776" cy="994048"/>
          </a:xfrm>
          <a:prstGeom prst="rect">
            <a:avLst/>
          </a:prstGeom>
          <a:no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spcAft>
                <a:spcPts val="0"/>
              </a:spcAft>
              <a:buFont typeface="Wingdings" pitchFamily="2" charset="2"/>
              <a:buNone/>
            </a:pPr>
            <a:r>
              <a:rPr lang="zh-CN" altLang="en-US" sz="2400" b="1" dirty="0" smtClean="0">
                <a:effectLst/>
                <a:latin typeface="+mn-ea"/>
              </a:rPr>
              <a:t>很不直观；难读、难写、易错；查错不易，修改也难；对机器的依赖性很强，移植性很差</a:t>
            </a:r>
            <a:endParaRPr lang="en-US" altLang="zh-CN" sz="2400" b="1" dirty="0" smtClean="0">
              <a:effectLst/>
              <a:latin typeface="+mn-ea"/>
            </a:endParaRPr>
          </a:p>
          <a:p>
            <a:pPr fontAlgn="auto">
              <a:spcAft>
                <a:spcPts val="0"/>
              </a:spcAft>
              <a:buFont typeface="Wingdings" pitchFamily="2" charset="2"/>
              <a:buNone/>
            </a:pPr>
            <a:r>
              <a:rPr lang="zh-CN" altLang="en-US" sz="2400" b="1" dirty="0" smtClean="0">
                <a:effectLst/>
                <a:latin typeface="+mn-ea"/>
              </a:rPr>
              <a:t> </a:t>
            </a:r>
            <a:endParaRPr lang="zh-CN" altLang="en-US" sz="2400" b="1" dirty="0">
              <a:effectLst/>
              <a:latin typeface="+mn-ea"/>
            </a:endParaRPr>
          </a:p>
        </p:txBody>
      </p:sp>
      <p:sp>
        <p:nvSpPr>
          <p:cNvPr id="11" name="Rectangle 5"/>
          <p:cNvSpPr txBox="1">
            <a:spLocks noChangeArrowheads="1"/>
          </p:cNvSpPr>
          <p:nvPr/>
        </p:nvSpPr>
        <p:spPr>
          <a:xfrm>
            <a:off x="500249" y="3284984"/>
            <a:ext cx="8207375" cy="1512168"/>
          </a:xfrm>
          <a:prstGeom prst="rect">
            <a:avLst/>
          </a:prstGeom>
          <a:no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fontAlgn="auto">
              <a:spcAft>
                <a:spcPts val="0"/>
              </a:spcAft>
              <a:buClr>
                <a:srgbClr val="F0AD00"/>
              </a:buClr>
            </a:pPr>
            <a:r>
              <a:rPr lang="zh-CN" altLang="en-US" sz="2800" b="1" dirty="0" smtClean="0">
                <a:solidFill>
                  <a:prstClr val="black"/>
                </a:solidFill>
                <a:effectLst/>
                <a:latin typeface="宋体"/>
              </a:rPr>
              <a:t>汇编语言（程序）：也称为符号语言，是用助记符代表操作指令，用地址符号或标号代替指令地址或操作数地址的一种低级的编程指令集合。</a:t>
            </a:r>
            <a:endParaRPr lang="zh-CN" altLang="en-US" sz="2800" b="1" dirty="0">
              <a:solidFill>
                <a:prstClr val="black"/>
              </a:solidFill>
              <a:effectLst/>
              <a:latin typeface="宋体"/>
            </a:endParaRPr>
          </a:p>
          <a:p>
            <a:pPr fontAlgn="auto">
              <a:spcAft>
                <a:spcPts val="0"/>
              </a:spcAft>
              <a:buFont typeface="Wingdings" pitchFamily="2" charset="2"/>
              <a:buNone/>
            </a:pPr>
            <a:r>
              <a:rPr lang="zh-CN" altLang="en-US" sz="2800" b="1" dirty="0" smtClean="0">
                <a:effectLst/>
                <a:latin typeface="+mn-ea"/>
              </a:rPr>
              <a:t> </a:t>
            </a:r>
            <a:endParaRPr lang="zh-CN" altLang="en-US" sz="2800" b="1" dirty="0">
              <a:effectLst/>
              <a:latin typeface="+mn-ea"/>
            </a:endParaRPr>
          </a:p>
        </p:txBody>
      </p:sp>
      <p:sp>
        <p:nvSpPr>
          <p:cNvPr id="12" name="Rectangle 5"/>
          <p:cNvSpPr txBox="1">
            <a:spLocks noChangeArrowheads="1"/>
          </p:cNvSpPr>
          <p:nvPr/>
        </p:nvSpPr>
        <p:spPr>
          <a:xfrm>
            <a:off x="1769203" y="5073400"/>
            <a:ext cx="6984776" cy="994048"/>
          </a:xfrm>
          <a:prstGeom prst="rect">
            <a:avLst/>
          </a:prstGeom>
          <a:no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spcAft>
                <a:spcPts val="0"/>
              </a:spcAft>
              <a:buFont typeface="Wingdings" pitchFamily="2" charset="2"/>
              <a:buNone/>
            </a:pPr>
            <a:r>
              <a:rPr lang="zh-CN" altLang="en-US" sz="2400" b="1" dirty="0" smtClean="0">
                <a:effectLst/>
                <a:latin typeface="+mn-ea"/>
              </a:rPr>
              <a:t>只是中间过渡；依赖机器，移植性较差</a:t>
            </a:r>
            <a:endParaRPr lang="en-US" altLang="zh-CN" sz="2400" b="1" dirty="0" smtClean="0">
              <a:effectLst/>
              <a:latin typeface="+mn-ea"/>
            </a:endParaRPr>
          </a:p>
          <a:p>
            <a:pPr fontAlgn="auto">
              <a:spcAft>
                <a:spcPts val="0"/>
              </a:spcAft>
              <a:buFont typeface="Wingdings" pitchFamily="2" charset="2"/>
              <a:buNone/>
            </a:pPr>
            <a:r>
              <a:rPr lang="zh-CN" altLang="en-US" sz="2400" b="1" dirty="0" smtClean="0">
                <a:effectLst/>
                <a:latin typeface="+mn-ea"/>
              </a:rPr>
              <a:t> </a:t>
            </a:r>
            <a:endParaRPr lang="zh-CN" altLang="en-US" sz="2400" b="1" dirty="0">
              <a:effectLst/>
              <a:latin typeface="+mn-ea"/>
            </a:endParaRPr>
          </a:p>
        </p:txBody>
      </p:sp>
      <p:sp>
        <p:nvSpPr>
          <p:cNvPr id="13" name="Rectangle 2"/>
          <p:cNvSpPr>
            <a:spLocks noRot="1" noChangeArrowheads="1"/>
          </p:cNvSpPr>
          <p:nvPr/>
        </p:nvSpPr>
        <p:spPr bwMode="auto">
          <a:xfrm>
            <a:off x="6705600" y="0"/>
            <a:ext cx="2438400"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a:solidFill>
                  <a:srgbClr val="FF0000"/>
                </a:solidFill>
                <a:effectLst/>
                <a:latin typeface="楷体_GB2312" pitchFamily="49" charset="-122"/>
                <a:ea typeface="楷体_GB2312" pitchFamily="49" charset="-122"/>
              </a:rPr>
              <a:t>1.1 </a:t>
            </a:r>
            <a:r>
              <a:rPr kumimoji="1" lang="zh-CN" altLang="en-US" sz="2400" b="1" dirty="0">
                <a:solidFill>
                  <a:srgbClr val="FF0000"/>
                </a:solidFill>
                <a:effectLst/>
                <a:latin typeface="楷体_GB2312" pitchFamily="49" charset="-122"/>
                <a:ea typeface="楷体_GB2312" pitchFamily="49" charset="-122"/>
              </a:rPr>
              <a:t>编译程序</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5917" y="2254238"/>
            <a:ext cx="725764" cy="7109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65917" y="5073400"/>
            <a:ext cx="725764" cy="7109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09">
                                            <p:bg/>
                                          </p:spTgt>
                                        </p:tgtEl>
                                        <p:attrNameLst>
                                          <p:attrName>style.visibility</p:attrName>
                                        </p:attrNameLst>
                                      </p:cBhvr>
                                      <p:to>
                                        <p:strVal val="visible"/>
                                      </p:to>
                                    </p:set>
                                    <p:anim calcmode="lin" valueType="num">
                                      <p:cBhvr additive="base">
                                        <p:cTn id="7" dur="500" fill="hold"/>
                                        <p:tgtEl>
                                          <p:spTgt spid="25190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190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1909">
                                            <p:txEl>
                                              <p:pRg st="0" end="0"/>
                                            </p:txEl>
                                          </p:spTgt>
                                        </p:tgtEl>
                                        <p:attrNameLst>
                                          <p:attrName>style.visibility</p:attrName>
                                        </p:attrNameLst>
                                      </p:cBhvr>
                                      <p:to>
                                        <p:strVal val="visible"/>
                                      </p:to>
                                    </p:set>
                                    <p:anim calcmode="lin" valueType="num">
                                      <p:cBhvr additive="base">
                                        <p:cTn id="13" dur="500" fill="hold"/>
                                        <p:tgtEl>
                                          <p:spTgt spid="25190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19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1909">
                                            <p:txEl>
                                              <p:pRg st="1" end="1"/>
                                            </p:txEl>
                                          </p:spTgt>
                                        </p:tgtEl>
                                        <p:attrNameLst>
                                          <p:attrName>style.visibility</p:attrName>
                                        </p:attrNameLst>
                                      </p:cBhvr>
                                      <p:to>
                                        <p:strVal val="visible"/>
                                      </p:to>
                                    </p:set>
                                    <p:anim calcmode="lin" valueType="num">
                                      <p:cBhvr additive="base">
                                        <p:cTn id="25" dur="500" fill="hold"/>
                                        <p:tgtEl>
                                          <p:spTgt spid="25190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19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bg/>
                                          </p:spTgt>
                                        </p:tgtEl>
                                        <p:attrNameLst>
                                          <p:attrName>style.visibility</p:attrName>
                                        </p:attrNameLst>
                                      </p:cBhvr>
                                      <p:to>
                                        <p:strVal val="visible"/>
                                      </p:to>
                                    </p:set>
                                    <p:anim calcmode="lin" valueType="num">
                                      <p:cBhvr additive="base">
                                        <p:cTn id="31"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 calcmode="lin" valueType="num">
                                      <p:cBhvr additive="base">
                                        <p:cTn id="3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anim calcmode="lin" valueType="num">
                                      <p:cBhvr additive="base">
                                        <p:cTn id="4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bg/>
                                          </p:spTgt>
                                        </p:tgtEl>
                                        <p:attrNameLst>
                                          <p:attrName>style.visibility</p:attrName>
                                        </p:attrNameLst>
                                      </p:cBhvr>
                                      <p:to>
                                        <p:strVal val="visible"/>
                                      </p:to>
                                    </p:set>
                                    <p:anim calcmode="lin" valueType="num">
                                      <p:cBhvr additive="base">
                                        <p:cTn id="49"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1" end="1"/>
                                            </p:txEl>
                                          </p:spTgt>
                                        </p:tgtEl>
                                        <p:attrNameLst>
                                          <p:attrName>style.visibility</p:attrName>
                                        </p:attrNameLst>
                                      </p:cBhvr>
                                      <p:to>
                                        <p:strVal val="visible"/>
                                      </p:to>
                                    </p:set>
                                    <p:anim calcmode="lin" valueType="num">
                                      <p:cBhvr additive="base">
                                        <p:cTn id="6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
                                            <p:bg/>
                                          </p:spTgt>
                                        </p:tgtEl>
                                        <p:attrNameLst>
                                          <p:attrName>style.visibility</p:attrName>
                                        </p:attrNameLst>
                                      </p:cBhvr>
                                      <p:to>
                                        <p:strVal val="visible"/>
                                      </p:to>
                                    </p:set>
                                    <p:anim calcmode="lin" valueType="num">
                                      <p:cBhvr additive="base">
                                        <p:cTn id="73"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
                                            <p:txEl>
                                              <p:pRg st="0" end="0"/>
                                            </p:txEl>
                                          </p:spTgt>
                                        </p:tgtEl>
                                        <p:attrNameLst>
                                          <p:attrName>style.visibility</p:attrName>
                                        </p:attrNameLst>
                                      </p:cBhvr>
                                      <p:to>
                                        <p:strVal val="visible"/>
                                      </p:to>
                                    </p:set>
                                    <p:anim calcmode="lin" valueType="num">
                                      <p:cBhvr additive="base">
                                        <p:cTn id="7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2">
                                            <p:txEl>
                                              <p:pRg st="1" end="1"/>
                                            </p:txEl>
                                          </p:spTgt>
                                        </p:tgtEl>
                                        <p:attrNameLst>
                                          <p:attrName>style.visibility</p:attrName>
                                        </p:attrNameLst>
                                      </p:cBhvr>
                                      <p:to>
                                        <p:strVal val="visible"/>
                                      </p:to>
                                    </p:set>
                                    <p:anim calcmode="lin" valueType="num">
                                      <p:cBhvr additive="base">
                                        <p:cTn id="8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uiExpand="1" build="p" animBg="1"/>
      <p:bldP spid="10" grpId="0" build="p" animBg="1"/>
      <p:bldP spid="11" grpId="0" uiExpand="1" build="p" animBg="1"/>
      <p:bldP spid="1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4AE27BC-C753-40C9-8FAC-B258BC59FFE2}" type="slidenum">
              <a:rPr lang="en-US" altLang="zh-CN"/>
              <a:pPr/>
              <a:t>13</a:t>
            </a:fld>
            <a:endParaRPr lang="en-US" altLang="zh-CN"/>
          </a:p>
        </p:txBody>
      </p:sp>
      <p:sp>
        <p:nvSpPr>
          <p:cNvPr id="251906" name="Rectangle 2"/>
          <p:cNvSpPr>
            <a:spLocks noGrp="1" noRot="1" noChangeArrowheads="1"/>
          </p:cNvSpPr>
          <p:nvPr>
            <p:ph type="title" idx="4294967295"/>
          </p:nvPr>
        </p:nvSpPr>
        <p:spPr>
          <a:xfrm>
            <a:off x="46585" y="188640"/>
            <a:ext cx="8229600" cy="648072"/>
          </a:xfrm>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normAutofit/>
          </a:bodyPr>
          <a:lstStyle/>
          <a:p>
            <a:r>
              <a:rPr kumimoji="1" lang="zh-CN" altLang="en-US" sz="3200" dirty="0" smtClean="0">
                <a:solidFill>
                  <a:schemeClr val="tx1"/>
                </a:solidFill>
                <a:latin typeface="黑体" pitchFamily="49" charset="-122"/>
                <a:ea typeface="黑体" pitchFamily="49" charset="-122"/>
              </a:rPr>
              <a:t>复习：</a:t>
            </a:r>
            <a:endParaRPr kumimoji="1" lang="zh-CN" altLang="en-US" sz="3200" dirty="0">
              <a:solidFill>
                <a:schemeClr val="tx1"/>
              </a:solidFill>
              <a:latin typeface="黑体" pitchFamily="49" charset="-122"/>
              <a:ea typeface="黑体" pitchFamily="49" charset="-122"/>
            </a:endParaRPr>
          </a:p>
        </p:txBody>
      </p:sp>
      <p:sp>
        <p:nvSpPr>
          <p:cNvPr id="251909" name="Rectangle 5"/>
          <p:cNvSpPr>
            <a:spLocks noGrp="1" noChangeArrowheads="1"/>
          </p:cNvSpPr>
          <p:nvPr>
            <p:ph idx="4294967295"/>
          </p:nvPr>
        </p:nvSpPr>
        <p:spPr>
          <a:xfrm>
            <a:off x="733837" y="908720"/>
            <a:ext cx="8207375" cy="994048"/>
          </a:xfrm>
          <a:noFill/>
          <a:ln/>
        </p:spPr>
        <p:txBody>
          <a:bodyPr>
            <a:noAutofit/>
          </a:bodyPr>
          <a:lstStyle/>
          <a:p>
            <a:pPr>
              <a:buFont typeface="Wingdings" pitchFamily="2" charset="2"/>
              <a:buNone/>
            </a:pPr>
            <a:r>
              <a:rPr lang="zh-CN" altLang="en-US" sz="2800" b="1" dirty="0" smtClean="0">
                <a:latin typeface="+mn-ea"/>
              </a:rPr>
              <a:t>高级语言</a:t>
            </a:r>
            <a:r>
              <a:rPr lang="zh-CN" altLang="en-US" sz="2800" b="1" dirty="0">
                <a:latin typeface="+mn-ea"/>
              </a:rPr>
              <a:t>（程序）</a:t>
            </a:r>
            <a:r>
              <a:rPr lang="zh-CN" altLang="en-US" sz="2800" b="1" dirty="0" smtClean="0">
                <a:latin typeface="+mn-ea"/>
              </a:rPr>
              <a:t>：是以人类日常语言为基础的，用易于接受的文字表示的指令集合。</a:t>
            </a:r>
            <a:endParaRPr lang="en-US" altLang="zh-CN" sz="2800" b="1" dirty="0" smtClean="0">
              <a:latin typeface="+mn-ea"/>
            </a:endParaRPr>
          </a:p>
          <a:p>
            <a:pPr>
              <a:buFont typeface="Wingdings" pitchFamily="2" charset="2"/>
              <a:buNone/>
            </a:pPr>
            <a:r>
              <a:rPr lang="zh-CN" altLang="en-US" sz="2800" b="1" dirty="0" smtClean="0">
                <a:latin typeface="+mn-ea"/>
              </a:rPr>
              <a:t> </a:t>
            </a:r>
            <a:endParaRPr lang="zh-CN" altLang="en-US" sz="2800" b="1" dirty="0">
              <a:latin typeface="+mn-ea"/>
            </a:endParaRPr>
          </a:p>
        </p:txBody>
      </p:sp>
      <p:sp>
        <p:nvSpPr>
          <p:cNvPr id="4" name="TextBox 3"/>
          <p:cNvSpPr txBox="1"/>
          <p:nvPr/>
        </p:nvSpPr>
        <p:spPr>
          <a:xfrm>
            <a:off x="2205563" y="2326420"/>
            <a:ext cx="6408712" cy="2308324"/>
          </a:xfrm>
          <a:prstGeom prst="rect">
            <a:avLst/>
          </a:prstGeom>
          <a:noFill/>
        </p:spPr>
        <p:txBody>
          <a:bodyPr wrap="square" rtlCol="0">
            <a:spAutoFit/>
          </a:bodyPr>
          <a:lstStyle/>
          <a:p>
            <a:pPr marL="457200" indent="-457200">
              <a:buFont typeface="+mj-lt"/>
              <a:buAutoNum type="arabicPeriod"/>
            </a:pPr>
            <a:r>
              <a:rPr lang="zh-CN" altLang="en-US" sz="2400" b="1" dirty="0" smtClean="0">
                <a:effectLst/>
              </a:rPr>
              <a:t>高级语言更接近与自然语言；</a:t>
            </a:r>
            <a:endParaRPr lang="en-US" altLang="zh-CN" sz="2400" b="1" dirty="0" smtClean="0">
              <a:effectLst/>
            </a:endParaRPr>
          </a:p>
          <a:p>
            <a:pPr marL="457200" indent="-457200">
              <a:buFont typeface="+mj-lt"/>
              <a:buAutoNum type="arabicPeriod"/>
            </a:pPr>
            <a:r>
              <a:rPr lang="zh-CN" altLang="en-US" sz="2400" b="1" dirty="0" smtClean="0">
                <a:effectLst/>
              </a:rPr>
              <a:t>高级语言独立于机器，对运行环境透明；</a:t>
            </a:r>
            <a:endParaRPr lang="en-US" altLang="zh-CN" sz="2400" b="1" dirty="0" smtClean="0">
              <a:effectLst/>
            </a:endParaRPr>
          </a:p>
          <a:p>
            <a:r>
              <a:rPr lang="zh-CN" altLang="en-US" sz="2400" b="1" dirty="0" smtClean="0">
                <a:effectLst/>
              </a:rPr>
              <a:t>      对变量、常量分配地址不必关注</a:t>
            </a:r>
            <a:endParaRPr lang="en-US" altLang="zh-CN" sz="2400" b="1" dirty="0" smtClean="0">
              <a:effectLst/>
            </a:endParaRPr>
          </a:p>
          <a:p>
            <a:r>
              <a:rPr lang="en-US" altLang="zh-CN" sz="2400" b="1" dirty="0" smtClean="0">
                <a:effectLst/>
              </a:rPr>
              <a:t>3.   </a:t>
            </a:r>
            <a:r>
              <a:rPr lang="zh-CN" altLang="en-US" sz="2400" b="1" dirty="0" smtClean="0">
                <a:effectLst/>
              </a:rPr>
              <a:t>高级语言已经形成丰富的数据结构和控制结构，编程效率高</a:t>
            </a:r>
            <a:endParaRPr lang="en-US" altLang="zh-CN" sz="2400" b="1" dirty="0" smtClean="0">
              <a:effectLst/>
            </a:endParaRPr>
          </a:p>
          <a:p>
            <a:pPr marL="457200" indent="-457200">
              <a:buFont typeface="+mj-lt"/>
              <a:buAutoNum type="arabicPeriod"/>
            </a:pPr>
            <a:endParaRPr lang="zh-CN" altLang="en-US" sz="2400" b="1" dirty="0">
              <a:effectLs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568" y="2542074"/>
            <a:ext cx="1359024" cy="13590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5320693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09">
                                            <p:bg/>
                                          </p:spTgt>
                                        </p:tgtEl>
                                        <p:attrNameLst>
                                          <p:attrName>style.visibility</p:attrName>
                                        </p:attrNameLst>
                                      </p:cBhvr>
                                      <p:to>
                                        <p:strVal val="visible"/>
                                      </p:to>
                                    </p:set>
                                    <p:anim calcmode="lin" valueType="num">
                                      <p:cBhvr additive="base">
                                        <p:cTn id="7" dur="500" fill="hold"/>
                                        <p:tgtEl>
                                          <p:spTgt spid="25190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190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1909">
                                            <p:txEl>
                                              <p:pRg st="0" end="0"/>
                                            </p:txEl>
                                          </p:spTgt>
                                        </p:tgtEl>
                                        <p:attrNameLst>
                                          <p:attrName>style.visibility</p:attrName>
                                        </p:attrNameLst>
                                      </p:cBhvr>
                                      <p:to>
                                        <p:strVal val="visible"/>
                                      </p:to>
                                    </p:set>
                                    <p:anim calcmode="lin" valueType="num">
                                      <p:cBhvr additive="base">
                                        <p:cTn id="13" dur="500" fill="hold"/>
                                        <p:tgtEl>
                                          <p:spTgt spid="25190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19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1909">
                                            <p:txEl>
                                              <p:pRg st="1" end="1"/>
                                            </p:txEl>
                                          </p:spTgt>
                                        </p:tgtEl>
                                        <p:attrNameLst>
                                          <p:attrName>style.visibility</p:attrName>
                                        </p:attrNameLst>
                                      </p:cBhvr>
                                      <p:to>
                                        <p:strVal val="visible"/>
                                      </p:to>
                                    </p:set>
                                    <p:anim calcmode="lin" valueType="num">
                                      <p:cBhvr additive="base">
                                        <p:cTn id="19" dur="500" fill="hold"/>
                                        <p:tgtEl>
                                          <p:spTgt spid="25190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19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9" grpId="0" build="p"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Rot="1" noChangeArrowheads="1"/>
          </p:cNvSpPr>
          <p:nvPr/>
        </p:nvSpPr>
        <p:spPr bwMode="auto">
          <a:xfrm>
            <a:off x="6705600" y="0"/>
            <a:ext cx="2438400"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a:solidFill>
                  <a:srgbClr val="FF0000"/>
                </a:solidFill>
                <a:effectLst/>
                <a:latin typeface="楷体_GB2312" pitchFamily="49" charset="-122"/>
                <a:ea typeface="楷体_GB2312" pitchFamily="49" charset="-122"/>
              </a:rPr>
              <a:t>1.1 </a:t>
            </a:r>
            <a:r>
              <a:rPr kumimoji="1" lang="zh-CN" altLang="en-US" sz="2400" b="1" dirty="0">
                <a:solidFill>
                  <a:srgbClr val="FF0000"/>
                </a:solidFill>
                <a:effectLst/>
                <a:latin typeface="楷体_GB2312" pitchFamily="49" charset="-122"/>
                <a:ea typeface="楷体_GB2312" pitchFamily="49" charset="-122"/>
              </a:rPr>
              <a:t>编译程序</a:t>
            </a:r>
          </a:p>
        </p:txBody>
      </p:sp>
      <p:sp>
        <p:nvSpPr>
          <p:cNvPr id="252931" name="Rectangle 3"/>
          <p:cNvSpPr>
            <a:spLocks noChangeArrowheads="1"/>
          </p:cNvSpPr>
          <p:nvPr/>
        </p:nvSpPr>
        <p:spPr bwMode="auto">
          <a:xfrm>
            <a:off x="663990" y="2330373"/>
            <a:ext cx="7772400"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20000"/>
              </a:spcBef>
              <a:buClr>
                <a:schemeClr val="hlink"/>
              </a:buClr>
              <a:buFont typeface="Wingdings" pitchFamily="2" charset="2"/>
              <a:buNone/>
            </a:pPr>
            <a:r>
              <a:rPr lang="en-US" altLang="zh-CN" sz="2400" b="1" dirty="0" smtClean="0">
                <a:solidFill>
                  <a:srgbClr val="FF0000"/>
                </a:solidFill>
                <a:effectLst/>
                <a:latin typeface="+mn-ea"/>
                <a:ea typeface="+mn-ea"/>
              </a:rPr>
              <a:t>1</a:t>
            </a:r>
            <a:r>
              <a:rPr lang="zh-CN" altLang="en-US" sz="2400" b="1" dirty="0" smtClean="0">
                <a:solidFill>
                  <a:srgbClr val="FF0000"/>
                </a:solidFill>
                <a:effectLst/>
                <a:latin typeface="+mn-ea"/>
                <a:ea typeface="+mn-ea"/>
              </a:rPr>
              <a:t>、编译：</a:t>
            </a:r>
            <a:r>
              <a:rPr lang="zh-CN" altLang="en-US" sz="2400" b="1" dirty="0" smtClean="0">
                <a:effectLst/>
                <a:latin typeface="+mn-ea"/>
                <a:ea typeface="+mn-ea"/>
              </a:rPr>
              <a:t>将用高级语言编写的源程序翻译成低级语言（汇编语言</a:t>
            </a:r>
            <a:r>
              <a:rPr lang="zh-CN" altLang="en-US" sz="2400" b="1" dirty="0">
                <a:effectLst/>
                <a:latin typeface="+mn-ea"/>
                <a:ea typeface="+mn-ea"/>
              </a:rPr>
              <a:t>或</a:t>
            </a:r>
            <a:r>
              <a:rPr lang="zh-CN" altLang="en-US" sz="2400" b="1" dirty="0" smtClean="0">
                <a:effectLst/>
                <a:latin typeface="+mn-ea"/>
                <a:ea typeface="+mn-ea"/>
              </a:rPr>
              <a:t>机器语言）编写的目标程序的过程称为编译；</a:t>
            </a:r>
            <a:endParaRPr lang="en-US" altLang="zh-CN" sz="2400" b="1" dirty="0" smtClean="0">
              <a:effectLst/>
              <a:latin typeface="+mn-ea"/>
              <a:ea typeface="+mn-ea"/>
            </a:endParaRPr>
          </a:p>
          <a:p>
            <a:pPr algn="just" eaLnBrk="1" hangingPunct="1">
              <a:spcBef>
                <a:spcPct val="20000"/>
              </a:spcBef>
              <a:buClr>
                <a:schemeClr val="hlink"/>
              </a:buClr>
              <a:buFont typeface="Wingdings" pitchFamily="2" charset="2"/>
              <a:buNone/>
            </a:pPr>
            <a:r>
              <a:rPr lang="zh-CN" altLang="en-US" sz="2400" b="1" dirty="0" smtClean="0">
                <a:effectLst/>
                <a:latin typeface="+mn-ea"/>
                <a:ea typeface="+mn-ea"/>
              </a:rPr>
              <a:t>能实现这一过程的程序称为编译程序（也称：编译器）。</a:t>
            </a:r>
            <a:endParaRPr lang="en-US" altLang="zh-CN" sz="2400" b="1" dirty="0" smtClean="0">
              <a:effectLst/>
              <a:latin typeface="+mn-ea"/>
              <a:ea typeface="+mn-ea"/>
            </a:endParaRPr>
          </a:p>
          <a:p>
            <a:pPr algn="just" eaLnBrk="1" hangingPunct="1">
              <a:spcBef>
                <a:spcPct val="20000"/>
              </a:spcBef>
              <a:buClr>
                <a:schemeClr val="hlink"/>
              </a:buClr>
              <a:buFont typeface="Wingdings" pitchFamily="2" charset="2"/>
              <a:buNone/>
            </a:pPr>
            <a:r>
              <a:rPr lang="zh-CN" altLang="en-US" sz="2400" b="1" dirty="0" smtClean="0">
                <a:solidFill>
                  <a:srgbClr val="FF0000"/>
                </a:solidFill>
                <a:effectLst/>
                <a:latin typeface="+mn-ea"/>
                <a:ea typeface="+mn-ea"/>
              </a:rPr>
              <a:t>大多数 高级语言都要经过编译。</a:t>
            </a:r>
            <a:endParaRPr lang="zh-CN" altLang="en-US" sz="2400" b="1" dirty="0">
              <a:solidFill>
                <a:srgbClr val="FF0000"/>
              </a:solidFill>
              <a:effectLst/>
              <a:latin typeface="+mn-ea"/>
              <a:ea typeface="+mn-ea"/>
            </a:endParaRPr>
          </a:p>
        </p:txBody>
      </p:sp>
      <p:sp>
        <p:nvSpPr>
          <p:cNvPr id="10" name="Rectangle 2"/>
          <p:cNvSpPr txBox="1">
            <a:spLocks noRot="1" noChangeArrowheads="1"/>
          </p:cNvSpPr>
          <p:nvPr/>
        </p:nvSpPr>
        <p:spPr>
          <a:xfrm>
            <a:off x="258522" y="296917"/>
            <a:ext cx="8229600" cy="648072"/>
          </a:xfrm>
          <a:prstGeom prst="rect">
            <a:avLst/>
          </a:prstGeom>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fontAlgn="auto">
              <a:spcAft>
                <a:spcPts val="0"/>
              </a:spcAft>
            </a:pPr>
            <a:r>
              <a:rPr kumimoji="1" lang="zh-CN" altLang="en-US" sz="2800" dirty="0" smtClean="0">
                <a:solidFill>
                  <a:schemeClr val="tx1"/>
                </a:solidFill>
                <a:latin typeface="黑体" pitchFamily="49" charset="-122"/>
                <a:ea typeface="黑体" pitchFamily="49" charset="-122"/>
              </a:rPr>
              <a:t>二、编译程序和解释程序的区别</a:t>
            </a:r>
            <a:endParaRPr kumimoji="1" lang="zh-CN" altLang="en-US" sz="2800" dirty="0">
              <a:solidFill>
                <a:schemeClr val="tx1"/>
              </a:solidFill>
              <a:latin typeface="黑体" pitchFamily="49" charset="-122"/>
              <a:ea typeface="黑体" pitchFamily="49" charset="-122"/>
            </a:endParaRPr>
          </a:p>
        </p:txBody>
      </p:sp>
      <p:sp>
        <p:nvSpPr>
          <p:cNvPr id="11" name="Rectangle 7"/>
          <p:cNvSpPr>
            <a:spLocks noChangeArrowheads="1"/>
          </p:cNvSpPr>
          <p:nvPr/>
        </p:nvSpPr>
        <p:spPr bwMode="auto">
          <a:xfrm>
            <a:off x="469230" y="1060505"/>
            <a:ext cx="22098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a:effectLst/>
                <a:latin typeface="黑体" pitchFamily="49" charset="-122"/>
                <a:ea typeface="黑体" pitchFamily="49" charset="-122"/>
              </a:rPr>
              <a:t>高级语言程序</a:t>
            </a:r>
          </a:p>
          <a:p>
            <a:pPr algn="ctr" eaLnBrk="1" hangingPunct="1"/>
            <a:r>
              <a:rPr kumimoji="1" lang="en-US" altLang="zh-CN" sz="2400" b="1" dirty="0">
                <a:effectLst/>
                <a:latin typeface="黑体" pitchFamily="49" charset="-122"/>
                <a:ea typeface="黑体" pitchFamily="49" charset="-122"/>
              </a:rPr>
              <a:t>(</a:t>
            </a:r>
            <a:r>
              <a:rPr kumimoji="1" lang="zh-CN" altLang="en-US" sz="2400" b="1" dirty="0">
                <a:effectLst/>
                <a:latin typeface="黑体" pitchFamily="49" charset="-122"/>
                <a:ea typeface="黑体" pitchFamily="49" charset="-122"/>
              </a:rPr>
              <a:t>源程序</a:t>
            </a:r>
            <a:r>
              <a:rPr kumimoji="1" lang="en-US" altLang="zh-CN" sz="2400" b="1" dirty="0">
                <a:effectLst/>
                <a:latin typeface="黑体" pitchFamily="49" charset="-122"/>
                <a:ea typeface="黑体" pitchFamily="49" charset="-122"/>
              </a:rPr>
              <a:t>)</a:t>
            </a:r>
          </a:p>
        </p:txBody>
      </p:sp>
      <p:sp>
        <p:nvSpPr>
          <p:cNvPr id="12" name="AutoShape 5"/>
          <p:cNvSpPr>
            <a:spLocks noChangeArrowheads="1"/>
          </p:cNvSpPr>
          <p:nvPr/>
        </p:nvSpPr>
        <p:spPr bwMode="auto">
          <a:xfrm>
            <a:off x="2555776" y="1543844"/>
            <a:ext cx="1346448" cy="152400"/>
          </a:xfrm>
          <a:prstGeom prst="rightArrow">
            <a:avLst>
              <a:gd name="adj1" fmla="val 50000"/>
              <a:gd name="adj2" fmla="val 150000"/>
            </a:avLst>
          </a:prstGeom>
          <a:solidFill>
            <a:schemeClr val="accent1">
              <a:alpha val="50000"/>
            </a:schemeClr>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3" name="Rectangle 4"/>
          <p:cNvSpPr>
            <a:spLocks noChangeArrowheads="1"/>
          </p:cNvSpPr>
          <p:nvPr/>
        </p:nvSpPr>
        <p:spPr bwMode="auto">
          <a:xfrm>
            <a:off x="4067944" y="1315244"/>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effectLst/>
                <a:latin typeface="黑体" pitchFamily="49" charset="-122"/>
                <a:ea typeface="黑体" pitchFamily="49" charset="-122"/>
              </a:rPr>
              <a:t>目标程序</a:t>
            </a:r>
            <a:endParaRPr kumimoji="1" lang="zh-CN" altLang="en-US" sz="2400" b="1" dirty="0">
              <a:effectLst/>
              <a:latin typeface="黑体" pitchFamily="49" charset="-122"/>
              <a:ea typeface="黑体" pitchFamily="49" charset="-122"/>
            </a:endParaRPr>
          </a:p>
        </p:txBody>
      </p:sp>
      <p:sp>
        <p:nvSpPr>
          <p:cNvPr id="14" name="Rectangle 4"/>
          <p:cNvSpPr>
            <a:spLocks noChangeArrowheads="1"/>
          </p:cNvSpPr>
          <p:nvPr/>
        </p:nvSpPr>
        <p:spPr bwMode="auto">
          <a:xfrm>
            <a:off x="2467744" y="870240"/>
            <a:ext cx="1600200" cy="609600"/>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a:solidFill>
                  <a:srgbClr val="FF0000"/>
                </a:solidFill>
                <a:effectLst/>
                <a:latin typeface="黑体" pitchFamily="49" charset="-122"/>
                <a:ea typeface="黑体" pitchFamily="49" charset="-122"/>
              </a:rPr>
              <a:t>编译程序</a:t>
            </a:r>
          </a:p>
        </p:txBody>
      </p:sp>
      <p:sp>
        <p:nvSpPr>
          <p:cNvPr id="15" name="AutoShape 5"/>
          <p:cNvSpPr>
            <a:spLocks noChangeArrowheads="1"/>
          </p:cNvSpPr>
          <p:nvPr/>
        </p:nvSpPr>
        <p:spPr bwMode="auto">
          <a:xfrm>
            <a:off x="5683910" y="1555805"/>
            <a:ext cx="1346448" cy="152400"/>
          </a:xfrm>
          <a:prstGeom prst="rightArrow">
            <a:avLst>
              <a:gd name="adj1" fmla="val 50000"/>
              <a:gd name="adj2" fmla="val 150000"/>
            </a:avLst>
          </a:prstGeom>
          <a:solidFill>
            <a:schemeClr val="accent1">
              <a:alpha val="50000"/>
            </a:schemeClr>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 name="Rectangle 4"/>
          <p:cNvSpPr>
            <a:spLocks noChangeArrowheads="1"/>
          </p:cNvSpPr>
          <p:nvPr/>
        </p:nvSpPr>
        <p:spPr bwMode="auto">
          <a:xfrm>
            <a:off x="2467744" y="1696244"/>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solidFill>
                  <a:srgbClr val="FF0000"/>
                </a:solidFill>
                <a:effectLst/>
                <a:latin typeface="黑体" pitchFamily="49" charset="-122"/>
                <a:ea typeface="黑体" pitchFamily="49" charset="-122"/>
              </a:rPr>
              <a:t>（编译</a:t>
            </a:r>
            <a:r>
              <a:rPr kumimoji="1" lang="zh-CN" altLang="en-US" sz="2400" b="1" dirty="0">
                <a:solidFill>
                  <a:srgbClr val="FF0000"/>
                </a:solidFill>
                <a:effectLst/>
                <a:latin typeface="黑体" pitchFamily="49" charset="-122"/>
                <a:ea typeface="黑体" pitchFamily="49" charset="-122"/>
              </a:rPr>
              <a:t>）</a:t>
            </a:r>
          </a:p>
        </p:txBody>
      </p:sp>
      <p:sp>
        <p:nvSpPr>
          <p:cNvPr id="18" name="Rectangle 4"/>
          <p:cNvSpPr>
            <a:spLocks noChangeArrowheads="1"/>
          </p:cNvSpPr>
          <p:nvPr/>
        </p:nvSpPr>
        <p:spPr bwMode="auto">
          <a:xfrm>
            <a:off x="5613400" y="873377"/>
            <a:ext cx="1600200" cy="609600"/>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solidFill>
                  <a:srgbClr val="FF0000"/>
                </a:solidFill>
                <a:effectLst/>
                <a:latin typeface="黑体" pitchFamily="49" charset="-122"/>
                <a:ea typeface="黑体" pitchFamily="49" charset="-122"/>
              </a:rPr>
              <a:t>计算机</a:t>
            </a:r>
            <a:endParaRPr kumimoji="1" lang="zh-CN" altLang="en-US" sz="2400" b="1" dirty="0">
              <a:solidFill>
                <a:srgbClr val="FF0000"/>
              </a:solidFill>
              <a:effectLst/>
              <a:latin typeface="黑体" pitchFamily="49" charset="-122"/>
              <a:ea typeface="黑体" pitchFamily="49" charset="-122"/>
            </a:endParaRPr>
          </a:p>
        </p:txBody>
      </p:sp>
      <p:sp>
        <p:nvSpPr>
          <p:cNvPr id="19" name="Rectangle 4"/>
          <p:cNvSpPr>
            <a:spLocks noChangeArrowheads="1"/>
          </p:cNvSpPr>
          <p:nvPr/>
        </p:nvSpPr>
        <p:spPr bwMode="auto">
          <a:xfrm>
            <a:off x="7213600" y="1353481"/>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effectLst/>
                <a:latin typeface="黑体" pitchFamily="49" charset="-122"/>
                <a:ea typeface="黑体" pitchFamily="49" charset="-122"/>
              </a:rPr>
              <a:t>输出结果</a:t>
            </a:r>
            <a:endParaRPr kumimoji="1" lang="zh-CN" altLang="en-US" sz="2400" b="1" dirty="0">
              <a:effectLst/>
              <a:latin typeface="黑体" pitchFamily="49" charset="-122"/>
              <a:ea typeface="黑体" pitchFamily="49" charset="-122"/>
            </a:endParaRPr>
          </a:p>
        </p:txBody>
      </p:sp>
      <p:sp>
        <p:nvSpPr>
          <p:cNvPr id="20" name="Rectangle 4"/>
          <p:cNvSpPr>
            <a:spLocks noChangeArrowheads="1"/>
          </p:cNvSpPr>
          <p:nvPr/>
        </p:nvSpPr>
        <p:spPr bwMode="auto">
          <a:xfrm>
            <a:off x="5652378" y="1696244"/>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solidFill>
                  <a:srgbClr val="FF0000"/>
                </a:solidFill>
                <a:effectLst/>
                <a:latin typeface="黑体" pitchFamily="49" charset="-122"/>
                <a:ea typeface="黑体" pitchFamily="49" charset="-122"/>
              </a:rPr>
              <a:t>（执行）</a:t>
            </a:r>
            <a:endParaRPr kumimoji="1" lang="zh-CN" altLang="en-US" sz="2400" b="1" dirty="0">
              <a:solidFill>
                <a:srgbClr val="FF0000"/>
              </a:solidFill>
              <a:effectLst/>
              <a:latin typeface="黑体" pitchFamily="49" charset="-122"/>
              <a:ea typeface="黑体" pitchFamily="49" charset="-122"/>
            </a:endParaRPr>
          </a:p>
        </p:txBody>
      </p:sp>
      <p:sp>
        <p:nvSpPr>
          <p:cNvPr id="21" name="Rectangle 3"/>
          <p:cNvSpPr>
            <a:spLocks noChangeArrowheads="1"/>
          </p:cNvSpPr>
          <p:nvPr/>
        </p:nvSpPr>
        <p:spPr bwMode="auto">
          <a:xfrm>
            <a:off x="647700" y="4533900"/>
            <a:ext cx="7772400" cy="5512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20000"/>
              </a:spcBef>
              <a:buClr>
                <a:schemeClr val="hlink"/>
              </a:buClr>
              <a:buFont typeface="Wingdings" pitchFamily="2" charset="2"/>
              <a:buNone/>
            </a:pPr>
            <a:r>
              <a:rPr lang="zh-CN" altLang="en-US" sz="2400" b="1" dirty="0" smtClean="0">
                <a:solidFill>
                  <a:srgbClr val="FF0000"/>
                </a:solidFill>
                <a:effectLst/>
                <a:latin typeface="+mn-ea"/>
                <a:ea typeface="+mn-ea"/>
              </a:rPr>
              <a:t>特别的：</a:t>
            </a:r>
            <a:endParaRPr lang="zh-CN" altLang="en-US" sz="2400" b="1" dirty="0">
              <a:effectLst/>
              <a:latin typeface="+mn-ea"/>
              <a:ea typeface="+mn-ea"/>
            </a:endParaRPr>
          </a:p>
        </p:txBody>
      </p:sp>
      <p:sp>
        <p:nvSpPr>
          <p:cNvPr id="22" name="Rectangle 7"/>
          <p:cNvSpPr>
            <a:spLocks noChangeArrowheads="1"/>
          </p:cNvSpPr>
          <p:nvPr/>
        </p:nvSpPr>
        <p:spPr bwMode="auto">
          <a:xfrm>
            <a:off x="251520" y="5085184"/>
            <a:ext cx="22098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a:effectLst/>
                <a:latin typeface="黑体" pitchFamily="49" charset="-122"/>
                <a:ea typeface="黑体" pitchFamily="49" charset="-122"/>
              </a:rPr>
              <a:t>高级语言程序</a:t>
            </a:r>
          </a:p>
          <a:p>
            <a:pPr algn="ctr" eaLnBrk="1" hangingPunct="1"/>
            <a:r>
              <a:rPr kumimoji="1" lang="en-US" altLang="zh-CN" sz="2400" b="1" dirty="0">
                <a:effectLst/>
                <a:latin typeface="黑体" pitchFamily="49" charset="-122"/>
                <a:ea typeface="黑体" pitchFamily="49" charset="-122"/>
              </a:rPr>
              <a:t>(</a:t>
            </a:r>
            <a:r>
              <a:rPr kumimoji="1" lang="zh-CN" altLang="en-US" sz="2400" b="1" dirty="0">
                <a:effectLst/>
                <a:latin typeface="黑体" pitchFamily="49" charset="-122"/>
                <a:ea typeface="黑体" pitchFamily="49" charset="-122"/>
              </a:rPr>
              <a:t>源程序</a:t>
            </a:r>
            <a:r>
              <a:rPr kumimoji="1" lang="en-US" altLang="zh-CN" sz="2400" b="1" dirty="0">
                <a:effectLst/>
                <a:latin typeface="黑体" pitchFamily="49" charset="-122"/>
                <a:ea typeface="黑体" pitchFamily="49" charset="-122"/>
              </a:rPr>
              <a:t>)</a:t>
            </a:r>
          </a:p>
        </p:txBody>
      </p:sp>
      <p:sp>
        <p:nvSpPr>
          <p:cNvPr id="23" name="AutoShape 5"/>
          <p:cNvSpPr>
            <a:spLocks noChangeArrowheads="1"/>
          </p:cNvSpPr>
          <p:nvPr/>
        </p:nvSpPr>
        <p:spPr bwMode="auto">
          <a:xfrm>
            <a:off x="2338066" y="5568523"/>
            <a:ext cx="1346448" cy="152400"/>
          </a:xfrm>
          <a:prstGeom prst="rightArrow">
            <a:avLst>
              <a:gd name="adj1" fmla="val 50000"/>
              <a:gd name="adj2" fmla="val 150000"/>
            </a:avLst>
          </a:prstGeom>
          <a:solidFill>
            <a:schemeClr val="accent1">
              <a:alpha val="50000"/>
            </a:schemeClr>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Rectangle 4"/>
          <p:cNvSpPr>
            <a:spLocks noChangeArrowheads="1"/>
          </p:cNvSpPr>
          <p:nvPr/>
        </p:nvSpPr>
        <p:spPr bwMode="auto">
          <a:xfrm>
            <a:off x="3850234" y="5339923"/>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effectLst/>
                <a:latin typeface="黑体" pitchFamily="49" charset="-122"/>
                <a:ea typeface="黑体" pitchFamily="49" charset="-122"/>
              </a:rPr>
              <a:t>汇编语言程序</a:t>
            </a:r>
            <a:endParaRPr kumimoji="1" lang="zh-CN" altLang="en-US" sz="2400" b="1" dirty="0">
              <a:effectLst/>
              <a:latin typeface="黑体" pitchFamily="49" charset="-122"/>
              <a:ea typeface="黑体" pitchFamily="49" charset="-122"/>
            </a:endParaRPr>
          </a:p>
        </p:txBody>
      </p:sp>
      <p:sp>
        <p:nvSpPr>
          <p:cNvPr id="25" name="Rectangle 4"/>
          <p:cNvSpPr>
            <a:spLocks noChangeArrowheads="1"/>
          </p:cNvSpPr>
          <p:nvPr/>
        </p:nvSpPr>
        <p:spPr bwMode="auto">
          <a:xfrm>
            <a:off x="2250034" y="4894919"/>
            <a:ext cx="1600200" cy="609600"/>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a:solidFill>
                  <a:srgbClr val="FF0000"/>
                </a:solidFill>
                <a:effectLst/>
                <a:latin typeface="黑体" pitchFamily="49" charset="-122"/>
                <a:ea typeface="黑体" pitchFamily="49" charset="-122"/>
              </a:rPr>
              <a:t>编译程序</a:t>
            </a:r>
          </a:p>
        </p:txBody>
      </p:sp>
      <p:sp>
        <p:nvSpPr>
          <p:cNvPr id="26" name="AutoShape 5"/>
          <p:cNvSpPr>
            <a:spLocks noChangeArrowheads="1"/>
          </p:cNvSpPr>
          <p:nvPr/>
        </p:nvSpPr>
        <p:spPr bwMode="auto">
          <a:xfrm>
            <a:off x="5765433" y="5580484"/>
            <a:ext cx="1346448" cy="152400"/>
          </a:xfrm>
          <a:prstGeom prst="rightArrow">
            <a:avLst>
              <a:gd name="adj1" fmla="val 50000"/>
              <a:gd name="adj2" fmla="val 150000"/>
            </a:avLst>
          </a:prstGeom>
          <a:solidFill>
            <a:schemeClr val="accent1">
              <a:alpha val="50000"/>
            </a:schemeClr>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7" name="Rectangle 4"/>
          <p:cNvSpPr>
            <a:spLocks noChangeArrowheads="1"/>
          </p:cNvSpPr>
          <p:nvPr/>
        </p:nvSpPr>
        <p:spPr bwMode="auto">
          <a:xfrm>
            <a:off x="2250034" y="5720923"/>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solidFill>
                  <a:srgbClr val="FF0000"/>
                </a:solidFill>
                <a:effectLst/>
                <a:latin typeface="黑体" pitchFamily="49" charset="-122"/>
                <a:ea typeface="黑体" pitchFamily="49" charset="-122"/>
              </a:rPr>
              <a:t>（编译</a:t>
            </a:r>
            <a:r>
              <a:rPr kumimoji="1" lang="zh-CN" altLang="en-US" sz="2400" b="1" dirty="0">
                <a:solidFill>
                  <a:srgbClr val="FF0000"/>
                </a:solidFill>
                <a:effectLst/>
                <a:latin typeface="黑体" pitchFamily="49" charset="-122"/>
                <a:ea typeface="黑体" pitchFamily="49" charset="-122"/>
              </a:rPr>
              <a:t>）</a:t>
            </a:r>
          </a:p>
        </p:txBody>
      </p:sp>
      <p:sp>
        <p:nvSpPr>
          <p:cNvPr id="28" name="Rectangle 4"/>
          <p:cNvSpPr>
            <a:spLocks noChangeArrowheads="1"/>
          </p:cNvSpPr>
          <p:nvPr/>
        </p:nvSpPr>
        <p:spPr bwMode="auto">
          <a:xfrm>
            <a:off x="5638557" y="4918568"/>
            <a:ext cx="1600200" cy="609600"/>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solidFill>
                  <a:srgbClr val="FF0000"/>
                </a:solidFill>
                <a:effectLst/>
                <a:latin typeface="黑体" pitchFamily="49" charset="-122"/>
                <a:ea typeface="黑体" pitchFamily="49" charset="-122"/>
              </a:rPr>
              <a:t>汇编程序</a:t>
            </a:r>
            <a:endParaRPr kumimoji="1" lang="zh-CN" altLang="en-US" sz="2400" b="1" dirty="0">
              <a:solidFill>
                <a:srgbClr val="FF0000"/>
              </a:solidFill>
              <a:effectLst/>
              <a:latin typeface="黑体" pitchFamily="49" charset="-122"/>
              <a:ea typeface="黑体" pitchFamily="49" charset="-122"/>
            </a:endParaRPr>
          </a:p>
        </p:txBody>
      </p:sp>
      <p:sp>
        <p:nvSpPr>
          <p:cNvPr id="29" name="Rectangle 4"/>
          <p:cNvSpPr>
            <a:spLocks noChangeArrowheads="1"/>
          </p:cNvSpPr>
          <p:nvPr/>
        </p:nvSpPr>
        <p:spPr bwMode="auto">
          <a:xfrm>
            <a:off x="7252578" y="5301208"/>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effectLst/>
                <a:latin typeface="黑体" pitchFamily="49" charset="-122"/>
                <a:ea typeface="黑体" pitchFamily="49" charset="-122"/>
              </a:rPr>
              <a:t>机器语言程序</a:t>
            </a:r>
            <a:endParaRPr kumimoji="1" lang="zh-CN" altLang="en-US" sz="2400" b="1" dirty="0">
              <a:effectLst/>
              <a:latin typeface="黑体" pitchFamily="49" charset="-122"/>
              <a:ea typeface="黑体" pitchFamily="49" charset="-122"/>
            </a:endParaRPr>
          </a:p>
        </p:txBody>
      </p:sp>
      <p:sp>
        <p:nvSpPr>
          <p:cNvPr id="30" name="Rectangle 4"/>
          <p:cNvSpPr>
            <a:spLocks noChangeArrowheads="1"/>
          </p:cNvSpPr>
          <p:nvPr/>
        </p:nvSpPr>
        <p:spPr bwMode="auto">
          <a:xfrm>
            <a:off x="5434668" y="5720923"/>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solidFill>
                  <a:srgbClr val="FF0000"/>
                </a:solidFill>
                <a:effectLst/>
                <a:latin typeface="黑体" pitchFamily="49" charset="-122"/>
                <a:ea typeface="黑体" pitchFamily="49" charset="-122"/>
              </a:rPr>
              <a:t>（汇编）</a:t>
            </a:r>
            <a:endParaRPr kumimoji="1" lang="zh-CN" altLang="en-US" sz="2400" b="1" dirty="0">
              <a:solidFill>
                <a:srgbClr val="FF0000"/>
              </a:solidFill>
              <a:effectLst/>
              <a:latin typeface="黑体" pitchFamily="49" charset="-122"/>
              <a:ea typeface="黑体" pitchFamily="49" charset="-122"/>
            </a:endParaRPr>
          </a:p>
        </p:txBody>
      </p:sp>
      <p:sp>
        <p:nvSpPr>
          <p:cNvPr id="2" name="灯片编号占位符 1"/>
          <p:cNvSpPr>
            <a:spLocks noGrp="1"/>
          </p:cNvSpPr>
          <p:nvPr>
            <p:ph type="sldNum" sz="quarter" idx="12"/>
          </p:nvPr>
        </p:nvSpPr>
        <p:spPr/>
        <p:txBody>
          <a:bodyPr/>
          <a:lstStyle/>
          <a:p>
            <a:fld id="{6C67BBB0-9C09-4ECF-9E50-9A71193E2AF2}" type="slidenum">
              <a:rPr lang="en-US" altLang="zh-CN" smtClean="0"/>
              <a:pPr/>
              <a:t>14</a:t>
            </a:fld>
            <a:endParaRPr lang="en-US" altLang="zh-CN"/>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52931"/>
                                        </p:tgtEl>
                                        <p:attrNameLst>
                                          <p:attrName>style.visibility</p:attrName>
                                        </p:attrNameLst>
                                      </p:cBhvr>
                                      <p:to>
                                        <p:strVal val="visible"/>
                                      </p:to>
                                    </p:set>
                                    <p:animEffect transition="in" filter="fade">
                                      <p:cBhvr>
                                        <p:cTn id="61" dur="1000"/>
                                        <p:tgtEl>
                                          <p:spTgt spid="252931"/>
                                        </p:tgtEl>
                                      </p:cBhvr>
                                    </p:animEffect>
                                    <p:anim calcmode="lin" valueType="num">
                                      <p:cBhvr>
                                        <p:cTn id="62" dur="1000" fill="hold"/>
                                        <p:tgtEl>
                                          <p:spTgt spid="252931"/>
                                        </p:tgtEl>
                                        <p:attrNameLst>
                                          <p:attrName>ppt_x</p:attrName>
                                        </p:attrNameLst>
                                      </p:cBhvr>
                                      <p:tavLst>
                                        <p:tav tm="0">
                                          <p:val>
                                            <p:strVal val="#ppt_x"/>
                                          </p:val>
                                        </p:tav>
                                        <p:tav tm="100000">
                                          <p:val>
                                            <p:strVal val="#ppt_x"/>
                                          </p:val>
                                        </p:tav>
                                      </p:tavLst>
                                    </p:anim>
                                    <p:anim calcmode="lin" valueType="num">
                                      <p:cBhvr>
                                        <p:cTn id="63" dur="1000" fill="hold"/>
                                        <p:tgtEl>
                                          <p:spTgt spid="252931"/>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1000"/>
                                        <p:tgtEl>
                                          <p:spTgt spid="21"/>
                                        </p:tgtEl>
                                      </p:cBhvr>
                                    </p:animEffect>
                                    <p:anim calcmode="lin" valueType="num">
                                      <p:cBhvr>
                                        <p:cTn id="69" dur="1000" fill="hold"/>
                                        <p:tgtEl>
                                          <p:spTgt spid="21"/>
                                        </p:tgtEl>
                                        <p:attrNameLst>
                                          <p:attrName>ppt_x</p:attrName>
                                        </p:attrNameLst>
                                      </p:cBhvr>
                                      <p:tavLst>
                                        <p:tav tm="0">
                                          <p:val>
                                            <p:strVal val="#ppt_x"/>
                                          </p:val>
                                        </p:tav>
                                        <p:tav tm="100000">
                                          <p:val>
                                            <p:strVal val="#ppt_x"/>
                                          </p:val>
                                        </p:tav>
                                      </p:tavLst>
                                    </p:anim>
                                    <p:anim calcmode="lin" valueType="num">
                                      <p:cBhvr>
                                        <p:cTn id="7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500" fill="hold"/>
                                        <p:tgtEl>
                                          <p:spTgt spid="25"/>
                                        </p:tgtEl>
                                        <p:attrNameLst>
                                          <p:attrName>ppt_x</p:attrName>
                                        </p:attrNameLst>
                                      </p:cBhvr>
                                      <p:tavLst>
                                        <p:tav tm="0">
                                          <p:val>
                                            <p:strVal val="#ppt_x"/>
                                          </p:val>
                                        </p:tav>
                                        <p:tav tm="100000">
                                          <p:val>
                                            <p:strVal val="#ppt_x"/>
                                          </p:val>
                                        </p:tav>
                                      </p:tavLst>
                                    </p:anim>
                                    <p:anim calcmode="lin" valueType="num">
                                      <p:cBhvr additive="base">
                                        <p:cTn id="8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anim calcmode="lin" valueType="num">
                                      <p:cBhvr additive="base">
                                        <p:cTn id="111" dur="500" fill="hold"/>
                                        <p:tgtEl>
                                          <p:spTgt spid="26"/>
                                        </p:tgtEl>
                                        <p:attrNameLst>
                                          <p:attrName>ppt_x</p:attrName>
                                        </p:attrNameLst>
                                      </p:cBhvr>
                                      <p:tavLst>
                                        <p:tav tm="0">
                                          <p:val>
                                            <p:strVal val="#ppt_x"/>
                                          </p:val>
                                        </p:tav>
                                        <p:tav tm="100000">
                                          <p:val>
                                            <p:strVal val="#ppt_x"/>
                                          </p:val>
                                        </p:tav>
                                      </p:tavLst>
                                    </p:anim>
                                    <p:anim calcmode="lin" valueType="num">
                                      <p:cBhvr additive="base">
                                        <p:cTn id="1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30"/>
                                        </p:tgtEl>
                                        <p:attrNameLst>
                                          <p:attrName>style.visibility</p:attrName>
                                        </p:attrNameLst>
                                      </p:cBhvr>
                                      <p:to>
                                        <p:strVal val="visible"/>
                                      </p:to>
                                    </p:set>
                                    <p:anim calcmode="lin" valueType="num">
                                      <p:cBhvr additive="base">
                                        <p:cTn id="123" dur="500" fill="hold"/>
                                        <p:tgtEl>
                                          <p:spTgt spid="30"/>
                                        </p:tgtEl>
                                        <p:attrNameLst>
                                          <p:attrName>ppt_x</p:attrName>
                                        </p:attrNameLst>
                                      </p:cBhvr>
                                      <p:tavLst>
                                        <p:tav tm="0">
                                          <p:val>
                                            <p:strVal val="#ppt_x"/>
                                          </p:val>
                                        </p:tav>
                                        <p:tav tm="100000">
                                          <p:val>
                                            <p:strVal val="#ppt_x"/>
                                          </p:val>
                                        </p:tav>
                                      </p:tavLst>
                                    </p:anim>
                                    <p:anim calcmode="lin" valueType="num">
                                      <p:cBhvr additive="base">
                                        <p:cTn id="12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p:bldP spid="11" grpId="0"/>
      <p:bldP spid="12" grpId="0" animBg="1"/>
      <p:bldP spid="13" grpId="0"/>
      <p:bldP spid="14" grpId="0" animBg="1"/>
      <p:bldP spid="15" grpId="0" animBg="1"/>
      <p:bldP spid="16" grpId="0"/>
      <p:bldP spid="18" grpId="0" animBg="1"/>
      <p:bldP spid="19" grpId="0"/>
      <p:bldP spid="20" grpId="0"/>
      <p:bldP spid="21" grpId="0"/>
      <p:bldP spid="22" grpId="0"/>
      <p:bldP spid="23" grpId="0" animBg="1"/>
      <p:bldP spid="24" grpId="0"/>
      <p:bldP spid="25" grpId="0" animBg="1"/>
      <p:bldP spid="26" grpId="0" animBg="1"/>
      <p:bldP spid="27" grpId="0"/>
      <p:bldP spid="28" grpId="0" animBg="1"/>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ChangeArrowheads="1"/>
          </p:cNvSpPr>
          <p:nvPr/>
        </p:nvSpPr>
        <p:spPr bwMode="auto">
          <a:xfrm>
            <a:off x="638754" y="2688279"/>
            <a:ext cx="7772400" cy="24791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20000"/>
              </a:spcBef>
              <a:buClr>
                <a:schemeClr val="hlink"/>
              </a:buClr>
              <a:buFont typeface="Wingdings" pitchFamily="2" charset="2"/>
              <a:buNone/>
            </a:pPr>
            <a:r>
              <a:rPr lang="en-US" altLang="zh-CN" sz="2400" b="1" dirty="0" smtClean="0">
                <a:solidFill>
                  <a:srgbClr val="FF0000"/>
                </a:solidFill>
                <a:effectLst/>
                <a:latin typeface="+mn-ea"/>
                <a:ea typeface="+mn-ea"/>
              </a:rPr>
              <a:t>2</a:t>
            </a:r>
            <a:r>
              <a:rPr lang="zh-CN" altLang="en-US" sz="2400" b="1" dirty="0" smtClean="0">
                <a:solidFill>
                  <a:srgbClr val="FF0000"/>
                </a:solidFill>
                <a:effectLst/>
                <a:latin typeface="+mn-ea"/>
                <a:ea typeface="+mn-ea"/>
              </a:rPr>
              <a:t>、解释：</a:t>
            </a:r>
            <a:r>
              <a:rPr lang="zh-CN" altLang="en-US" sz="2400" b="1" dirty="0" smtClean="0">
                <a:effectLst/>
                <a:latin typeface="+mn-ea"/>
                <a:ea typeface="+mn-ea"/>
              </a:rPr>
              <a:t>边解释边执行源程序，而</a:t>
            </a:r>
            <a:r>
              <a:rPr lang="zh-CN" altLang="en-US" sz="2400" b="1" dirty="0" smtClean="0">
                <a:solidFill>
                  <a:srgbClr val="FF0000"/>
                </a:solidFill>
                <a:effectLst/>
                <a:latin typeface="+mn-ea"/>
                <a:ea typeface="+mn-ea"/>
              </a:rPr>
              <a:t>不生产目标程序</a:t>
            </a:r>
            <a:r>
              <a:rPr lang="zh-CN" altLang="en-US" sz="2400" b="1" dirty="0" smtClean="0">
                <a:effectLst/>
                <a:latin typeface="+mn-ea"/>
                <a:ea typeface="+mn-ea"/>
              </a:rPr>
              <a:t>。</a:t>
            </a:r>
            <a:endParaRPr lang="en-US" altLang="zh-CN" sz="2400" b="1" dirty="0" smtClean="0">
              <a:effectLst/>
              <a:latin typeface="+mn-ea"/>
              <a:ea typeface="+mn-ea"/>
            </a:endParaRPr>
          </a:p>
          <a:p>
            <a:pPr algn="just" eaLnBrk="1" hangingPunct="1">
              <a:spcBef>
                <a:spcPct val="20000"/>
              </a:spcBef>
              <a:buClr>
                <a:schemeClr val="hlink"/>
              </a:buClr>
              <a:buFont typeface="Wingdings" pitchFamily="2" charset="2"/>
              <a:buNone/>
            </a:pPr>
            <a:r>
              <a:rPr lang="zh-CN" altLang="en-US" sz="2400" b="1" dirty="0" smtClean="0">
                <a:solidFill>
                  <a:srgbClr val="FF0000"/>
                </a:solidFill>
                <a:effectLst/>
                <a:latin typeface="+mn-ea"/>
                <a:ea typeface="+mn-ea"/>
              </a:rPr>
              <a:t>最新的</a:t>
            </a:r>
            <a:r>
              <a:rPr lang="zh-CN" altLang="en-US" sz="2400" b="1" dirty="0" smtClean="0">
                <a:effectLst/>
                <a:latin typeface="+mn-ea"/>
                <a:ea typeface="+mn-ea"/>
              </a:rPr>
              <a:t>：解释程序分成两个部分，第一部分是分析部分，包括通常的词法分析、语法分析、语义分析，最终翻译成中间代码；第二部分是解释部分，对第一部分产生的中间代码解释执行。</a:t>
            </a:r>
            <a:endParaRPr lang="en-US" altLang="zh-CN" sz="2400" b="1" dirty="0" smtClean="0">
              <a:effectLst/>
              <a:latin typeface="+mn-ea"/>
              <a:ea typeface="+mn-ea"/>
            </a:endParaRPr>
          </a:p>
          <a:p>
            <a:pPr algn="just" eaLnBrk="1" hangingPunct="1">
              <a:spcBef>
                <a:spcPct val="20000"/>
              </a:spcBef>
              <a:buClr>
                <a:schemeClr val="hlink"/>
              </a:buClr>
              <a:buFont typeface="Wingdings" pitchFamily="2" charset="2"/>
              <a:buNone/>
            </a:pPr>
            <a:r>
              <a:rPr lang="zh-CN" altLang="en-US" sz="2400" b="1" dirty="0" smtClean="0">
                <a:effectLst/>
                <a:latin typeface="+mn-ea"/>
                <a:ea typeface="+mn-ea"/>
              </a:rPr>
              <a:t>高级语言中的</a:t>
            </a:r>
            <a:r>
              <a:rPr lang="en-US" altLang="zh-CN" sz="2400" b="1" dirty="0" smtClean="0">
                <a:solidFill>
                  <a:srgbClr val="FF0000"/>
                </a:solidFill>
                <a:effectLst/>
                <a:latin typeface="+mn-ea"/>
                <a:ea typeface="+mn-ea"/>
              </a:rPr>
              <a:t>JAVA, VB</a:t>
            </a:r>
            <a:r>
              <a:rPr lang="zh-CN" altLang="en-US" sz="2400" b="1" dirty="0" smtClean="0">
                <a:effectLst/>
                <a:latin typeface="+mn-ea"/>
                <a:ea typeface="+mn-ea"/>
              </a:rPr>
              <a:t>采用解释程序</a:t>
            </a:r>
            <a:r>
              <a:rPr lang="zh-CN" altLang="en-US" sz="2400" b="1" dirty="0" smtClean="0">
                <a:solidFill>
                  <a:srgbClr val="FF0000"/>
                </a:solidFill>
                <a:effectLst/>
                <a:latin typeface="+mn-ea"/>
                <a:ea typeface="+mn-ea"/>
              </a:rPr>
              <a:t>。</a:t>
            </a:r>
            <a:endParaRPr lang="zh-CN" altLang="en-US" sz="2400" b="1" dirty="0">
              <a:solidFill>
                <a:srgbClr val="FF0000"/>
              </a:solidFill>
              <a:effectLst/>
              <a:latin typeface="+mn-ea"/>
              <a:ea typeface="+mn-ea"/>
            </a:endParaRPr>
          </a:p>
        </p:txBody>
      </p:sp>
      <p:sp>
        <p:nvSpPr>
          <p:cNvPr id="11" name="Rectangle 7"/>
          <p:cNvSpPr>
            <a:spLocks noChangeArrowheads="1"/>
          </p:cNvSpPr>
          <p:nvPr/>
        </p:nvSpPr>
        <p:spPr bwMode="auto">
          <a:xfrm>
            <a:off x="971600" y="565205"/>
            <a:ext cx="22098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a:effectLst/>
                <a:latin typeface="黑体" pitchFamily="49" charset="-122"/>
                <a:ea typeface="黑体" pitchFamily="49" charset="-122"/>
              </a:rPr>
              <a:t>高级语言程序</a:t>
            </a:r>
          </a:p>
          <a:p>
            <a:pPr algn="ctr" eaLnBrk="1" hangingPunct="1"/>
            <a:r>
              <a:rPr kumimoji="1" lang="en-US" altLang="zh-CN" sz="2400" b="1" dirty="0">
                <a:effectLst/>
                <a:latin typeface="黑体" pitchFamily="49" charset="-122"/>
                <a:ea typeface="黑体" pitchFamily="49" charset="-122"/>
              </a:rPr>
              <a:t>(</a:t>
            </a:r>
            <a:r>
              <a:rPr kumimoji="1" lang="zh-CN" altLang="en-US" sz="2400" b="1" dirty="0">
                <a:effectLst/>
                <a:latin typeface="黑体" pitchFamily="49" charset="-122"/>
                <a:ea typeface="黑体" pitchFamily="49" charset="-122"/>
              </a:rPr>
              <a:t>源程序</a:t>
            </a:r>
            <a:r>
              <a:rPr kumimoji="1" lang="en-US" altLang="zh-CN" sz="2400" b="1" dirty="0">
                <a:effectLst/>
                <a:latin typeface="黑体" pitchFamily="49" charset="-122"/>
                <a:ea typeface="黑体" pitchFamily="49" charset="-122"/>
              </a:rPr>
              <a:t>)</a:t>
            </a:r>
          </a:p>
        </p:txBody>
      </p:sp>
      <p:sp>
        <p:nvSpPr>
          <p:cNvPr id="15" name="AutoShape 5"/>
          <p:cNvSpPr>
            <a:spLocks noChangeArrowheads="1"/>
          </p:cNvSpPr>
          <p:nvPr/>
        </p:nvSpPr>
        <p:spPr bwMode="auto">
          <a:xfrm>
            <a:off x="3876965" y="1406777"/>
            <a:ext cx="2711259" cy="149028"/>
          </a:xfrm>
          <a:prstGeom prst="rightArrow">
            <a:avLst>
              <a:gd name="adj1" fmla="val 50000"/>
              <a:gd name="adj2" fmla="val 150000"/>
            </a:avLst>
          </a:prstGeom>
          <a:solidFill>
            <a:schemeClr val="accent1">
              <a:alpha val="50000"/>
            </a:schemeClr>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8" name="Rectangle 4"/>
          <p:cNvSpPr>
            <a:spLocks noChangeArrowheads="1"/>
          </p:cNvSpPr>
          <p:nvPr/>
        </p:nvSpPr>
        <p:spPr bwMode="auto">
          <a:xfrm>
            <a:off x="4172622" y="702858"/>
            <a:ext cx="2062146" cy="609600"/>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solidFill>
                  <a:srgbClr val="FF0000"/>
                </a:solidFill>
                <a:effectLst/>
                <a:latin typeface="黑体" pitchFamily="49" charset="-122"/>
                <a:ea typeface="黑体" pitchFamily="49" charset="-122"/>
              </a:rPr>
              <a:t>解释程序</a:t>
            </a:r>
            <a:endParaRPr kumimoji="1" lang="zh-CN" altLang="en-US" sz="2400" b="1" dirty="0">
              <a:solidFill>
                <a:srgbClr val="FF0000"/>
              </a:solidFill>
              <a:effectLst/>
              <a:latin typeface="黑体" pitchFamily="49" charset="-122"/>
              <a:ea typeface="黑体" pitchFamily="49" charset="-122"/>
            </a:endParaRPr>
          </a:p>
        </p:txBody>
      </p:sp>
      <p:sp>
        <p:nvSpPr>
          <p:cNvPr id="19" name="Rectangle 4"/>
          <p:cNvSpPr>
            <a:spLocks noChangeArrowheads="1"/>
          </p:cNvSpPr>
          <p:nvPr/>
        </p:nvSpPr>
        <p:spPr bwMode="auto">
          <a:xfrm>
            <a:off x="6808311" y="1098172"/>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effectLst/>
                <a:latin typeface="黑体" pitchFamily="49" charset="-122"/>
                <a:ea typeface="黑体" pitchFamily="49" charset="-122"/>
              </a:rPr>
              <a:t>输出结果</a:t>
            </a:r>
            <a:endParaRPr kumimoji="1" lang="zh-CN" altLang="en-US" sz="2400" b="1" dirty="0">
              <a:effectLst/>
              <a:latin typeface="黑体" pitchFamily="49" charset="-122"/>
              <a:ea typeface="黑体" pitchFamily="49" charset="-122"/>
            </a:endParaRPr>
          </a:p>
        </p:txBody>
      </p:sp>
      <p:sp>
        <p:nvSpPr>
          <p:cNvPr id="20" name="Rectangle 4"/>
          <p:cNvSpPr>
            <a:spLocks noChangeArrowheads="1"/>
          </p:cNvSpPr>
          <p:nvPr/>
        </p:nvSpPr>
        <p:spPr bwMode="auto">
          <a:xfrm>
            <a:off x="4186573" y="1624396"/>
            <a:ext cx="1600200" cy="609600"/>
          </a:xfrm>
          <a:prstGeom prst="rect">
            <a:avLst/>
          </a:prstGeom>
          <a:noFill/>
          <a:ln w="381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solidFill>
                  <a:srgbClr val="FF0000"/>
                </a:solidFill>
                <a:effectLst/>
                <a:latin typeface="黑体" pitchFamily="49" charset="-122"/>
                <a:ea typeface="黑体" pitchFamily="49" charset="-122"/>
              </a:rPr>
              <a:t>（执行）</a:t>
            </a:r>
            <a:endParaRPr kumimoji="1" lang="zh-CN" altLang="en-US" sz="2400" b="1" dirty="0">
              <a:solidFill>
                <a:srgbClr val="FF0000"/>
              </a:solidFill>
              <a:effectLst/>
              <a:latin typeface="黑体" pitchFamily="49" charset="-122"/>
              <a:ea typeface="黑体" pitchFamily="49" charset="-122"/>
            </a:endParaRPr>
          </a:p>
        </p:txBody>
      </p:sp>
      <p:sp>
        <p:nvSpPr>
          <p:cNvPr id="31" name="Rectangle 7"/>
          <p:cNvSpPr>
            <a:spLocks noChangeArrowheads="1"/>
          </p:cNvSpPr>
          <p:nvPr/>
        </p:nvSpPr>
        <p:spPr bwMode="auto">
          <a:xfrm>
            <a:off x="955911" y="1624396"/>
            <a:ext cx="2209800"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smtClean="0">
                <a:effectLst/>
                <a:latin typeface="黑体" pitchFamily="49" charset="-122"/>
                <a:ea typeface="黑体" pitchFamily="49" charset="-122"/>
              </a:rPr>
              <a:t>数据</a:t>
            </a:r>
            <a:endParaRPr kumimoji="1" lang="en-US" altLang="zh-CN" sz="2400" b="1" dirty="0">
              <a:effectLst/>
              <a:latin typeface="黑体" pitchFamily="49" charset="-122"/>
              <a:ea typeface="黑体" pitchFamily="49" charset="-122"/>
            </a:endParaRPr>
          </a:p>
        </p:txBody>
      </p:sp>
      <p:sp>
        <p:nvSpPr>
          <p:cNvPr id="2" name="右大括号 1"/>
          <p:cNvSpPr/>
          <p:nvPr/>
        </p:nvSpPr>
        <p:spPr>
          <a:xfrm>
            <a:off x="3347864" y="873377"/>
            <a:ext cx="648072" cy="1127667"/>
          </a:xfrm>
          <a:prstGeom prst="rightBrac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6C67BBB0-9C09-4ECF-9E50-9A71193E2AF2}" type="slidenum">
              <a:rPr lang="en-US" altLang="zh-CN" smtClean="0"/>
              <a:pPr/>
              <a:t>15</a:t>
            </a:fld>
            <a:endParaRPr lang="en-US" altLang="zh-CN"/>
          </a:p>
        </p:txBody>
      </p:sp>
    </p:spTree>
    <p:extLst>
      <p:ext uri="{BB962C8B-B14F-4D97-AF65-F5344CB8AC3E}">
        <p14:creationId xmlns:p14="http://schemas.microsoft.com/office/powerpoint/2010/main" xmlns="" val="154567882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52931"/>
                                        </p:tgtEl>
                                        <p:attrNameLst>
                                          <p:attrName>style.visibility</p:attrName>
                                        </p:attrNameLst>
                                      </p:cBhvr>
                                      <p:to>
                                        <p:strVal val="visible"/>
                                      </p:to>
                                    </p:set>
                                    <p:animEffect transition="in" filter="fade">
                                      <p:cBhvr>
                                        <p:cTn id="49" dur="1000"/>
                                        <p:tgtEl>
                                          <p:spTgt spid="252931"/>
                                        </p:tgtEl>
                                      </p:cBhvr>
                                    </p:animEffect>
                                    <p:anim calcmode="lin" valueType="num">
                                      <p:cBhvr>
                                        <p:cTn id="50" dur="1000" fill="hold"/>
                                        <p:tgtEl>
                                          <p:spTgt spid="252931"/>
                                        </p:tgtEl>
                                        <p:attrNameLst>
                                          <p:attrName>ppt_x</p:attrName>
                                        </p:attrNameLst>
                                      </p:cBhvr>
                                      <p:tavLst>
                                        <p:tav tm="0">
                                          <p:val>
                                            <p:strVal val="#ppt_x"/>
                                          </p:val>
                                        </p:tav>
                                        <p:tav tm="100000">
                                          <p:val>
                                            <p:strVal val="#ppt_x"/>
                                          </p:val>
                                        </p:tav>
                                      </p:tavLst>
                                    </p:anim>
                                    <p:anim calcmode="lin" valueType="num">
                                      <p:cBhvr>
                                        <p:cTn id="51" dur="1000" fill="hold"/>
                                        <p:tgtEl>
                                          <p:spTgt spid="2529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p:bldP spid="11" grpId="0"/>
      <p:bldP spid="15" grpId="0" animBg="1"/>
      <p:bldP spid="18" grpId="0" animBg="1"/>
      <p:bldP spid="19" grpId="0"/>
      <p:bldP spid="20" grpId="0"/>
      <p:bldP spid="31"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rrowheads="1"/>
          </p:cNvSpPr>
          <p:nvPr>
            <p:ph type="title"/>
          </p:nvPr>
        </p:nvSpPr>
        <p:spPr>
          <a:xfrm>
            <a:off x="301625" y="849313"/>
            <a:ext cx="8510588" cy="704850"/>
          </a:xfrm>
        </p:spPr>
        <p:txBody>
          <a:bodyPr>
            <a:normAutofit fontScale="90000"/>
          </a:bodyPr>
          <a:lstStyle/>
          <a:p>
            <a:r>
              <a:rPr lang="zh-CN" altLang="en-US" b="1" dirty="0" smtClean="0">
                <a:ea typeface="黑体" pitchFamily="49" charset="-122"/>
              </a:rPr>
              <a:t>编译程序的性质</a:t>
            </a:r>
            <a:endParaRPr lang="zh-CN" altLang="en-US" b="1" dirty="0">
              <a:ea typeface="黑体" pitchFamily="49" charset="-122"/>
            </a:endParaRPr>
          </a:p>
        </p:txBody>
      </p:sp>
      <p:sp>
        <p:nvSpPr>
          <p:cNvPr id="285699" name="Rectangle 3"/>
          <p:cNvSpPr>
            <a:spLocks noGrp="1" noChangeArrowheads="1"/>
          </p:cNvSpPr>
          <p:nvPr>
            <p:ph idx="1"/>
          </p:nvPr>
        </p:nvSpPr>
        <p:spPr>
          <a:xfrm>
            <a:off x="301625" y="1828800"/>
            <a:ext cx="3736975" cy="2819400"/>
          </a:xfrm>
          <a:noFill/>
          <a:ln/>
        </p:spPr>
        <p:txBody>
          <a:bodyPr/>
          <a:lstStyle/>
          <a:p>
            <a:r>
              <a:rPr lang="zh-CN" altLang="en-US" sz="3600" b="1"/>
              <a:t>分类</a:t>
            </a:r>
          </a:p>
          <a:p>
            <a:pPr lvl="1"/>
            <a:r>
              <a:rPr lang="zh-CN" altLang="en-US" sz="3600" b="1"/>
              <a:t>软件</a:t>
            </a:r>
          </a:p>
          <a:p>
            <a:pPr lvl="1"/>
            <a:r>
              <a:rPr lang="zh-CN" altLang="en-US" sz="3600" b="1"/>
              <a:t>系统软件</a:t>
            </a:r>
          </a:p>
          <a:p>
            <a:pPr lvl="1"/>
            <a:r>
              <a:rPr lang="zh-CN" altLang="en-US" sz="3600" b="1"/>
              <a:t>语言处理系统</a:t>
            </a:r>
          </a:p>
        </p:txBody>
      </p:sp>
      <p:sp>
        <p:nvSpPr>
          <p:cNvPr id="10" name="灯片编号占位符 5"/>
          <p:cNvSpPr>
            <a:spLocks noGrp="1"/>
          </p:cNvSpPr>
          <p:nvPr>
            <p:ph type="sldNum" sz="quarter" idx="12"/>
          </p:nvPr>
        </p:nvSpPr>
        <p:spPr/>
        <p:txBody>
          <a:bodyPr/>
          <a:lstStyle/>
          <a:p>
            <a:fld id="{801DDE8D-A56A-437C-BF90-1A1721182965}" type="slidenum">
              <a:rPr lang="en-US" altLang="zh-CN"/>
              <a:pPr/>
              <a:t>16</a:t>
            </a:fld>
            <a:endParaRPr lang="en-US" altLang="zh-CN"/>
          </a:p>
        </p:txBody>
      </p:sp>
      <p:sp>
        <p:nvSpPr>
          <p:cNvPr id="285701" name="Oval 5"/>
          <p:cNvSpPr>
            <a:spLocks noChangeArrowheads="1"/>
          </p:cNvSpPr>
          <p:nvPr/>
        </p:nvSpPr>
        <p:spPr bwMode="auto">
          <a:xfrm>
            <a:off x="4419600" y="1905000"/>
            <a:ext cx="4343400" cy="38862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5702" name="Oval 6"/>
          <p:cNvSpPr>
            <a:spLocks noChangeArrowheads="1"/>
          </p:cNvSpPr>
          <p:nvPr/>
        </p:nvSpPr>
        <p:spPr bwMode="auto">
          <a:xfrm>
            <a:off x="4884738" y="3048000"/>
            <a:ext cx="3490912" cy="25146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5703" name="Oval 7"/>
          <p:cNvSpPr>
            <a:spLocks noChangeArrowheads="1"/>
          </p:cNvSpPr>
          <p:nvPr/>
        </p:nvSpPr>
        <p:spPr bwMode="auto">
          <a:xfrm>
            <a:off x="5583238" y="4191000"/>
            <a:ext cx="2171700" cy="12573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85704" name="Text Box 8"/>
          <p:cNvSpPr txBox="1">
            <a:spLocks noChangeArrowheads="1"/>
          </p:cNvSpPr>
          <p:nvPr/>
        </p:nvSpPr>
        <p:spPr bwMode="auto">
          <a:xfrm>
            <a:off x="5715000" y="3414713"/>
            <a:ext cx="1803400" cy="5476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effectLst/>
                <a:latin typeface="Times New Roman" pitchFamily="18" charset="0"/>
              </a:rPr>
              <a:t>操作系统</a:t>
            </a:r>
          </a:p>
        </p:txBody>
      </p:sp>
      <p:sp>
        <p:nvSpPr>
          <p:cNvPr id="285705" name="Text Box 9"/>
          <p:cNvSpPr txBox="1">
            <a:spLocks noChangeArrowheads="1"/>
          </p:cNvSpPr>
          <p:nvPr/>
        </p:nvSpPr>
        <p:spPr bwMode="auto">
          <a:xfrm>
            <a:off x="5715000" y="2347913"/>
            <a:ext cx="1828800" cy="5476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effectLst/>
                <a:latin typeface="Times New Roman" pitchFamily="18" charset="0"/>
              </a:rPr>
              <a:t>编译系统</a:t>
            </a:r>
          </a:p>
        </p:txBody>
      </p:sp>
      <p:sp>
        <p:nvSpPr>
          <p:cNvPr id="285706" name="Text Box 10"/>
          <p:cNvSpPr txBox="1">
            <a:spLocks noChangeArrowheads="1"/>
          </p:cNvSpPr>
          <p:nvPr/>
        </p:nvSpPr>
        <p:spPr bwMode="auto">
          <a:xfrm>
            <a:off x="6203950" y="4533900"/>
            <a:ext cx="930275" cy="5476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effectLst/>
                <a:latin typeface="Times New Roman" pitchFamily="18" charset="0"/>
              </a:rPr>
              <a:t>裸机</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42" name="Rectangle 14"/>
          <p:cNvSpPr>
            <a:spLocks noGrp="1" noRot="1" noChangeArrowheads="1"/>
          </p:cNvSpPr>
          <p:nvPr>
            <p:ph type="title"/>
          </p:nvPr>
        </p:nvSpPr>
        <p:spPr>
          <a:xfrm>
            <a:off x="304800" y="46038"/>
            <a:ext cx="8507413" cy="1325562"/>
          </a:xfrm>
        </p:spPr>
        <p:txBody>
          <a:bodyPr/>
          <a:lstStyle/>
          <a:p>
            <a:r>
              <a:rPr kumimoji="1" lang="en-US" altLang="zh-CN" dirty="0" smtClean="0">
                <a:solidFill>
                  <a:srgbClr val="FFFF66"/>
                </a:solidFill>
                <a:latin typeface="黑体" pitchFamily="49" charset="-122"/>
                <a:ea typeface="黑体" pitchFamily="49" charset="-122"/>
              </a:rPr>
              <a:t>1.2 </a:t>
            </a:r>
            <a:r>
              <a:rPr kumimoji="1" lang="zh-CN" altLang="en-US" dirty="0" smtClean="0">
                <a:solidFill>
                  <a:srgbClr val="FFFF66"/>
                </a:solidFill>
                <a:latin typeface="黑体" pitchFamily="49" charset="-122"/>
                <a:ea typeface="黑体" pitchFamily="49" charset="-122"/>
              </a:rPr>
              <a:t>编译过程和编译程序</a:t>
            </a:r>
            <a:r>
              <a:rPr kumimoji="1" lang="zh-CN" altLang="en-US" dirty="0">
                <a:solidFill>
                  <a:srgbClr val="FFFF66"/>
                </a:solidFill>
                <a:latin typeface="黑体" pitchFamily="49" charset="-122"/>
                <a:ea typeface="黑体" pitchFamily="49" charset="-122"/>
              </a:rPr>
              <a:t>的结构</a:t>
            </a:r>
          </a:p>
        </p:txBody>
      </p:sp>
      <p:sp>
        <p:nvSpPr>
          <p:cNvPr id="18" name="灯片编号占位符 5"/>
          <p:cNvSpPr>
            <a:spLocks noGrp="1"/>
          </p:cNvSpPr>
          <p:nvPr>
            <p:ph type="sldNum" sz="quarter" idx="12"/>
          </p:nvPr>
        </p:nvSpPr>
        <p:spPr/>
        <p:txBody>
          <a:bodyPr/>
          <a:lstStyle/>
          <a:p>
            <a:fld id="{A611007F-B05A-43CF-B2BD-32F47ED689F4}" type="slidenum">
              <a:rPr lang="en-US" altLang="zh-CN"/>
              <a:pPr/>
              <a:t>17</a:t>
            </a:fld>
            <a:endParaRPr lang="en-US" altLang="zh-CN"/>
          </a:p>
        </p:txBody>
      </p:sp>
      <p:sp>
        <p:nvSpPr>
          <p:cNvPr id="278544" name="Rectangle 16"/>
          <p:cNvSpPr>
            <a:spLocks noChangeArrowheads="1"/>
          </p:cNvSpPr>
          <p:nvPr/>
        </p:nvSpPr>
        <p:spPr bwMode="auto">
          <a:xfrm>
            <a:off x="3632308" y="2386806"/>
            <a:ext cx="1422184" cy="461665"/>
          </a:xfrm>
          <a:prstGeom prst="rect">
            <a:avLst/>
          </a:prstGeom>
          <a:solidFill>
            <a:srgbClr val="FFFF99"/>
          </a:solidFill>
          <a:ln w="381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ffectLst/>
              </a:rPr>
              <a:t>词法分析</a:t>
            </a:r>
          </a:p>
        </p:txBody>
      </p:sp>
      <p:sp>
        <p:nvSpPr>
          <p:cNvPr id="278545" name="Rectangle 17"/>
          <p:cNvSpPr>
            <a:spLocks noChangeArrowheads="1"/>
          </p:cNvSpPr>
          <p:nvPr/>
        </p:nvSpPr>
        <p:spPr bwMode="auto">
          <a:xfrm>
            <a:off x="3632308" y="2848472"/>
            <a:ext cx="1422184" cy="461665"/>
          </a:xfrm>
          <a:prstGeom prst="rect">
            <a:avLst/>
          </a:prstGeom>
          <a:solidFill>
            <a:srgbClr val="FFFF99"/>
          </a:solidFill>
          <a:ln w="381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FF"/>
                </a:solidFill>
                <a:effectLst/>
              </a:rPr>
              <a:t>语法分析</a:t>
            </a:r>
          </a:p>
        </p:txBody>
      </p:sp>
      <p:sp>
        <p:nvSpPr>
          <p:cNvPr id="278547" name="Rectangle 19"/>
          <p:cNvSpPr>
            <a:spLocks noChangeArrowheads="1"/>
          </p:cNvSpPr>
          <p:nvPr/>
        </p:nvSpPr>
        <p:spPr bwMode="auto">
          <a:xfrm>
            <a:off x="3632308" y="3310137"/>
            <a:ext cx="1422184" cy="461665"/>
          </a:xfrm>
          <a:prstGeom prst="rect">
            <a:avLst/>
          </a:prstGeom>
          <a:solidFill>
            <a:srgbClr val="FFFF99"/>
          </a:solidFill>
          <a:ln w="381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ffectLst/>
              </a:rPr>
              <a:t>语义分析</a:t>
            </a:r>
          </a:p>
        </p:txBody>
      </p:sp>
      <p:sp>
        <p:nvSpPr>
          <p:cNvPr id="278548" name="Rectangle 20"/>
          <p:cNvSpPr>
            <a:spLocks noChangeArrowheads="1"/>
          </p:cNvSpPr>
          <p:nvPr/>
        </p:nvSpPr>
        <p:spPr bwMode="auto">
          <a:xfrm>
            <a:off x="3650355" y="4423531"/>
            <a:ext cx="2040943" cy="461665"/>
          </a:xfrm>
          <a:prstGeom prst="rect">
            <a:avLst/>
          </a:prstGeom>
          <a:solidFill>
            <a:srgbClr val="FFFF99"/>
          </a:solidFill>
          <a:ln w="381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ffectLst/>
              </a:rPr>
              <a:t>中间代码生成</a:t>
            </a:r>
          </a:p>
        </p:txBody>
      </p:sp>
      <p:sp>
        <p:nvSpPr>
          <p:cNvPr id="278549" name="Rectangle 21"/>
          <p:cNvSpPr>
            <a:spLocks noChangeArrowheads="1"/>
          </p:cNvSpPr>
          <p:nvPr/>
        </p:nvSpPr>
        <p:spPr bwMode="auto">
          <a:xfrm>
            <a:off x="3650355" y="4876241"/>
            <a:ext cx="1422184" cy="461665"/>
          </a:xfrm>
          <a:prstGeom prst="rect">
            <a:avLst/>
          </a:prstGeom>
          <a:solidFill>
            <a:srgbClr val="FFFF99"/>
          </a:solidFill>
          <a:ln w="381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ffectLst/>
              </a:rPr>
              <a:t>代码优化</a:t>
            </a:r>
          </a:p>
        </p:txBody>
      </p:sp>
      <p:sp>
        <p:nvSpPr>
          <p:cNvPr id="278550" name="Rectangle 22"/>
          <p:cNvSpPr>
            <a:spLocks noChangeArrowheads="1"/>
          </p:cNvSpPr>
          <p:nvPr/>
        </p:nvSpPr>
        <p:spPr bwMode="auto">
          <a:xfrm>
            <a:off x="3639051" y="5343599"/>
            <a:ext cx="2040943" cy="461665"/>
          </a:xfrm>
          <a:prstGeom prst="rect">
            <a:avLst/>
          </a:prstGeom>
          <a:solidFill>
            <a:srgbClr val="FFFF99"/>
          </a:solidFill>
          <a:ln w="38100">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FF"/>
                </a:solidFill>
                <a:effectLst/>
              </a:rPr>
              <a:t>目标代码生成</a:t>
            </a:r>
          </a:p>
        </p:txBody>
      </p:sp>
      <p:sp>
        <p:nvSpPr>
          <p:cNvPr id="278551" name="Rectangle 23"/>
          <p:cNvSpPr>
            <a:spLocks noChangeArrowheads="1"/>
          </p:cNvSpPr>
          <p:nvPr/>
        </p:nvSpPr>
        <p:spPr bwMode="auto">
          <a:xfrm>
            <a:off x="3601644" y="1310481"/>
            <a:ext cx="1408113" cy="579438"/>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a:solidFill>
                  <a:srgbClr val="0000FF"/>
                </a:solidFill>
                <a:effectLst/>
              </a:rPr>
              <a:t>源程序</a:t>
            </a:r>
          </a:p>
        </p:txBody>
      </p:sp>
      <p:sp>
        <p:nvSpPr>
          <p:cNvPr id="278552" name="Rectangle 24"/>
          <p:cNvSpPr>
            <a:spLocks noChangeArrowheads="1"/>
          </p:cNvSpPr>
          <p:nvPr/>
        </p:nvSpPr>
        <p:spPr bwMode="auto">
          <a:xfrm>
            <a:off x="3570248" y="6386365"/>
            <a:ext cx="1816100" cy="579438"/>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3200" b="1" dirty="0">
                <a:solidFill>
                  <a:srgbClr val="0000FF"/>
                </a:solidFill>
                <a:effectLst/>
              </a:rPr>
              <a:t>目标程序</a:t>
            </a:r>
          </a:p>
        </p:txBody>
      </p:sp>
      <p:sp>
        <p:nvSpPr>
          <p:cNvPr id="278557" name="AutoShape 29"/>
          <p:cNvSpPr>
            <a:spLocks noChangeArrowheads="1"/>
          </p:cNvSpPr>
          <p:nvPr/>
        </p:nvSpPr>
        <p:spPr bwMode="auto">
          <a:xfrm>
            <a:off x="4114800" y="1892300"/>
            <a:ext cx="228600" cy="424934"/>
          </a:xfrm>
          <a:prstGeom prst="downArrow">
            <a:avLst>
              <a:gd name="adj1" fmla="val 50000"/>
              <a:gd name="adj2" fmla="val 66667"/>
            </a:avLst>
          </a:prstGeom>
          <a:solidFill>
            <a:srgbClr val="0000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2805175" y="2318416"/>
            <a:ext cx="3412997" cy="1569660"/>
          </a:xfrm>
          <a:prstGeom prst="rect">
            <a:avLst/>
          </a:prstGeom>
          <a:noFill/>
          <a:ln w="9525">
            <a:solidFill>
              <a:srgbClr val="FF6600"/>
            </a:solidFill>
          </a:ln>
        </p:spPr>
        <p:txBody>
          <a:bodyPr wrap="square" rtlCol="0">
            <a:spAutoFit/>
          </a:bodyPr>
          <a:lstStyle/>
          <a:p>
            <a:r>
              <a:rPr lang="zh-CN" altLang="en-US" sz="2400" b="1" dirty="0" smtClean="0">
                <a:effectLst/>
              </a:rPr>
              <a:t>分</a:t>
            </a:r>
            <a:endParaRPr lang="en-US" altLang="zh-CN" sz="2400" b="1" dirty="0" smtClean="0">
              <a:effectLst/>
            </a:endParaRPr>
          </a:p>
          <a:p>
            <a:r>
              <a:rPr lang="zh-CN" altLang="en-US" sz="2400" b="1" dirty="0" smtClean="0">
                <a:effectLst/>
              </a:rPr>
              <a:t>析</a:t>
            </a:r>
            <a:endParaRPr lang="en-US" altLang="zh-CN" sz="2400" b="1" dirty="0" smtClean="0">
              <a:effectLst/>
            </a:endParaRPr>
          </a:p>
          <a:p>
            <a:r>
              <a:rPr lang="zh-CN" altLang="en-US" sz="2400" b="1" dirty="0" smtClean="0">
                <a:effectLst/>
              </a:rPr>
              <a:t>阶</a:t>
            </a:r>
            <a:endParaRPr lang="en-US" altLang="zh-CN" sz="2400" b="1" dirty="0" smtClean="0">
              <a:effectLst/>
            </a:endParaRPr>
          </a:p>
          <a:p>
            <a:r>
              <a:rPr lang="zh-CN" altLang="en-US" sz="2400" b="1" dirty="0" smtClean="0">
                <a:effectLst/>
              </a:rPr>
              <a:t>段</a:t>
            </a:r>
            <a:endParaRPr lang="zh-CN" altLang="en-US" sz="2400" b="1" dirty="0">
              <a:effectLst/>
            </a:endParaRPr>
          </a:p>
        </p:txBody>
      </p:sp>
      <p:sp>
        <p:nvSpPr>
          <p:cNvPr id="20" name="AutoShape 29"/>
          <p:cNvSpPr>
            <a:spLocks noChangeArrowheads="1"/>
          </p:cNvSpPr>
          <p:nvPr/>
        </p:nvSpPr>
        <p:spPr bwMode="auto">
          <a:xfrm>
            <a:off x="4110345" y="3888076"/>
            <a:ext cx="228600" cy="424934"/>
          </a:xfrm>
          <a:prstGeom prst="downArrow">
            <a:avLst>
              <a:gd name="adj1" fmla="val 50000"/>
              <a:gd name="adj2" fmla="val 66667"/>
            </a:avLst>
          </a:prstGeom>
          <a:solidFill>
            <a:srgbClr val="0000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TextBox 20"/>
          <p:cNvSpPr txBox="1"/>
          <p:nvPr/>
        </p:nvSpPr>
        <p:spPr>
          <a:xfrm>
            <a:off x="2771800" y="4390262"/>
            <a:ext cx="3412997" cy="1569660"/>
          </a:xfrm>
          <a:prstGeom prst="rect">
            <a:avLst/>
          </a:prstGeom>
          <a:noFill/>
          <a:ln w="9525">
            <a:solidFill>
              <a:srgbClr val="FF6600"/>
            </a:solidFill>
          </a:ln>
        </p:spPr>
        <p:txBody>
          <a:bodyPr wrap="square" rtlCol="0">
            <a:spAutoFit/>
          </a:bodyPr>
          <a:lstStyle/>
          <a:p>
            <a:r>
              <a:rPr lang="zh-CN" altLang="en-US" sz="2400" b="1" dirty="0" smtClean="0">
                <a:effectLst/>
              </a:rPr>
              <a:t>综</a:t>
            </a:r>
            <a:endParaRPr lang="en-US" altLang="zh-CN" sz="2400" b="1" dirty="0" smtClean="0">
              <a:effectLst/>
            </a:endParaRPr>
          </a:p>
          <a:p>
            <a:r>
              <a:rPr lang="zh-CN" altLang="en-US" sz="2400" b="1" dirty="0" smtClean="0">
                <a:effectLst/>
              </a:rPr>
              <a:t>合</a:t>
            </a:r>
            <a:endParaRPr lang="en-US" altLang="zh-CN" sz="2400" b="1" dirty="0" smtClean="0">
              <a:effectLst/>
            </a:endParaRPr>
          </a:p>
          <a:p>
            <a:r>
              <a:rPr lang="zh-CN" altLang="en-US" sz="2400" b="1" dirty="0" smtClean="0">
                <a:effectLst/>
              </a:rPr>
              <a:t>阶</a:t>
            </a:r>
            <a:endParaRPr lang="en-US" altLang="zh-CN" sz="2400" b="1" dirty="0" smtClean="0">
              <a:effectLst/>
            </a:endParaRPr>
          </a:p>
          <a:p>
            <a:r>
              <a:rPr lang="zh-CN" altLang="en-US" sz="2400" b="1" dirty="0" smtClean="0">
                <a:effectLst/>
              </a:rPr>
              <a:t>段</a:t>
            </a:r>
            <a:endParaRPr lang="zh-CN" altLang="en-US" sz="2400" b="1" dirty="0">
              <a:effectLst/>
            </a:endParaRPr>
          </a:p>
        </p:txBody>
      </p:sp>
      <p:sp>
        <p:nvSpPr>
          <p:cNvPr id="22" name="AutoShape 29"/>
          <p:cNvSpPr>
            <a:spLocks noChangeArrowheads="1"/>
          </p:cNvSpPr>
          <p:nvPr/>
        </p:nvSpPr>
        <p:spPr bwMode="auto">
          <a:xfrm>
            <a:off x="4191400" y="5961431"/>
            <a:ext cx="228600" cy="424934"/>
          </a:xfrm>
          <a:prstGeom prst="downArrow">
            <a:avLst>
              <a:gd name="adj1" fmla="val 50000"/>
              <a:gd name="adj2" fmla="val 66667"/>
            </a:avLst>
          </a:prstGeom>
          <a:solidFill>
            <a:srgbClr val="0000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左大括号 2"/>
          <p:cNvSpPr/>
          <p:nvPr/>
        </p:nvSpPr>
        <p:spPr>
          <a:xfrm>
            <a:off x="1475656" y="2719263"/>
            <a:ext cx="1296144" cy="2725961"/>
          </a:xfrm>
          <a:prstGeom prst="leftBrac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849276" y="3482078"/>
            <a:ext cx="626379" cy="1200329"/>
          </a:xfrm>
          <a:prstGeom prst="rect">
            <a:avLst/>
          </a:prstGeom>
          <a:noFill/>
          <a:ln w="9525">
            <a:solidFill>
              <a:srgbClr val="FF6600"/>
            </a:solidFill>
          </a:ln>
        </p:spPr>
        <p:txBody>
          <a:bodyPr wrap="square" rtlCol="0">
            <a:spAutoFit/>
          </a:bodyPr>
          <a:lstStyle/>
          <a:p>
            <a:r>
              <a:rPr lang="zh-CN" altLang="en-US" sz="2400" b="1" dirty="0" smtClean="0">
                <a:effectLst/>
              </a:rPr>
              <a:t>符号表</a:t>
            </a:r>
            <a:endParaRPr lang="zh-CN" altLang="en-US" sz="2400" b="1" dirty="0">
              <a:effectLst/>
            </a:endParaRPr>
          </a:p>
        </p:txBody>
      </p:sp>
      <p:sp>
        <p:nvSpPr>
          <p:cNvPr id="4" name="右大括号 3"/>
          <p:cNvSpPr/>
          <p:nvPr/>
        </p:nvSpPr>
        <p:spPr>
          <a:xfrm>
            <a:off x="6218172" y="2719263"/>
            <a:ext cx="730092" cy="2725961"/>
          </a:xfrm>
          <a:prstGeom prst="rightBrac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6948264" y="2866768"/>
            <a:ext cx="626379" cy="2308324"/>
          </a:xfrm>
          <a:prstGeom prst="rect">
            <a:avLst/>
          </a:prstGeom>
          <a:noFill/>
          <a:ln w="9525">
            <a:solidFill>
              <a:srgbClr val="FF6600"/>
            </a:solidFill>
          </a:ln>
        </p:spPr>
        <p:txBody>
          <a:bodyPr wrap="square" rtlCol="0">
            <a:spAutoFit/>
          </a:bodyPr>
          <a:lstStyle/>
          <a:p>
            <a:r>
              <a:rPr lang="zh-CN" altLang="en-US" sz="2400" b="1" dirty="0" smtClean="0">
                <a:effectLst/>
              </a:rPr>
              <a:t>错误处理程序</a:t>
            </a:r>
            <a:endParaRPr lang="zh-CN" altLang="en-US" sz="2400" b="1" dirty="0">
              <a:effectLst/>
            </a:endParaRPr>
          </a:p>
        </p:txBody>
      </p:sp>
    </p:spTree>
    <p:extLst>
      <p:ext uri="{BB962C8B-B14F-4D97-AF65-F5344CB8AC3E}">
        <p14:creationId xmlns:p14="http://schemas.microsoft.com/office/powerpoint/2010/main" xmlns="" val="367185612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8551"/>
                                        </p:tgtEl>
                                        <p:attrNameLst>
                                          <p:attrName>style.visibility</p:attrName>
                                        </p:attrNameLst>
                                      </p:cBhvr>
                                      <p:to>
                                        <p:strVal val="visible"/>
                                      </p:to>
                                    </p:set>
                                    <p:anim calcmode="lin" valueType="num">
                                      <p:cBhvr additive="base">
                                        <p:cTn id="7" dur="500" fill="hold"/>
                                        <p:tgtEl>
                                          <p:spTgt spid="278551"/>
                                        </p:tgtEl>
                                        <p:attrNameLst>
                                          <p:attrName>ppt_x</p:attrName>
                                        </p:attrNameLst>
                                      </p:cBhvr>
                                      <p:tavLst>
                                        <p:tav tm="0">
                                          <p:val>
                                            <p:strVal val="#ppt_x"/>
                                          </p:val>
                                        </p:tav>
                                        <p:tav tm="100000">
                                          <p:val>
                                            <p:strVal val="#ppt_x"/>
                                          </p:val>
                                        </p:tav>
                                      </p:tavLst>
                                    </p:anim>
                                    <p:anim calcmode="lin" valueType="num">
                                      <p:cBhvr additive="base">
                                        <p:cTn id="8" dur="500" fill="hold"/>
                                        <p:tgtEl>
                                          <p:spTgt spid="2785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78557"/>
                                        </p:tgtEl>
                                        <p:attrNameLst>
                                          <p:attrName>style.visibility</p:attrName>
                                        </p:attrNameLst>
                                      </p:cBhvr>
                                      <p:to>
                                        <p:strVal val="visible"/>
                                      </p:to>
                                    </p:set>
                                    <p:animEffect transition="in" filter="barn(inVertical)">
                                      <p:cBhvr>
                                        <p:cTn id="13" dur="500"/>
                                        <p:tgtEl>
                                          <p:spTgt spid="27855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78544"/>
                                        </p:tgtEl>
                                        <p:attrNameLst>
                                          <p:attrName>style.visibility</p:attrName>
                                        </p:attrNameLst>
                                      </p:cBhvr>
                                      <p:to>
                                        <p:strVal val="visible"/>
                                      </p:to>
                                    </p:set>
                                    <p:animEffect transition="in" filter="fade">
                                      <p:cBhvr>
                                        <p:cTn id="24" dur="1000"/>
                                        <p:tgtEl>
                                          <p:spTgt spid="278544"/>
                                        </p:tgtEl>
                                      </p:cBhvr>
                                    </p:animEffect>
                                    <p:anim calcmode="lin" valueType="num">
                                      <p:cBhvr>
                                        <p:cTn id="25" dur="1000" fill="hold"/>
                                        <p:tgtEl>
                                          <p:spTgt spid="278544"/>
                                        </p:tgtEl>
                                        <p:attrNameLst>
                                          <p:attrName>ppt_x</p:attrName>
                                        </p:attrNameLst>
                                      </p:cBhvr>
                                      <p:tavLst>
                                        <p:tav tm="0">
                                          <p:val>
                                            <p:strVal val="#ppt_x"/>
                                          </p:val>
                                        </p:tav>
                                        <p:tav tm="100000">
                                          <p:val>
                                            <p:strVal val="#ppt_x"/>
                                          </p:val>
                                        </p:tav>
                                      </p:tavLst>
                                    </p:anim>
                                    <p:anim calcmode="lin" valueType="num">
                                      <p:cBhvr>
                                        <p:cTn id="26" dur="1000" fill="hold"/>
                                        <p:tgtEl>
                                          <p:spTgt spid="278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78545"/>
                                        </p:tgtEl>
                                        <p:attrNameLst>
                                          <p:attrName>style.visibility</p:attrName>
                                        </p:attrNameLst>
                                      </p:cBhvr>
                                      <p:to>
                                        <p:strVal val="visible"/>
                                      </p:to>
                                    </p:set>
                                    <p:animEffect transition="in" filter="fade">
                                      <p:cBhvr>
                                        <p:cTn id="29" dur="1000"/>
                                        <p:tgtEl>
                                          <p:spTgt spid="278545"/>
                                        </p:tgtEl>
                                      </p:cBhvr>
                                    </p:animEffect>
                                    <p:anim calcmode="lin" valueType="num">
                                      <p:cBhvr>
                                        <p:cTn id="30" dur="1000" fill="hold"/>
                                        <p:tgtEl>
                                          <p:spTgt spid="278545"/>
                                        </p:tgtEl>
                                        <p:attrNameLst>
                                          <p:attrName>ppt_x</p:attrName>
                                        </p:attrNameLst>
                                      </p:cBhvr>
                                      <p:tavLst>
                                        <p:tav tm="0">
                                          <p:val>
                                            <p:strVal val="#ppt_x"/>
                                          </p:val>
                                        </p:tav>
                                        <p:tav tm="100000">
                                          <p:val>
                                            <p:strVal val="#ppt_x"/>
                                          </p:val>
                                        </p:tav>
                                      </p:tavLst>
                                    </p:anim>
                                    <p:anim calcmode="lin" valueType="num">
                                      <p:cBhvr>
                                        <p:cTn id="31" dur="1000" fill="hold"/>
                                        <p:tgtEl>
                                          <p:spTgt spid="27854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8547"/>
                                        </p:tgtEl>
                                        <p:attrNameLst>
                                          <p:attrName>style.visibility</p:attrName>
                                        </p:attrNameLst>
                                      </p:cBhvr>
                                      <p:to>
                                        <p:strVal val="visible"/>
                                      </p:to>
                                    </p:set>
                                    <p:animEffect transition="in" filter="fade">
                                      <p:cBhvr>
                                        <p:cTn id="34" dur="1000"/>
                                        <p:tgtEl>
                                          <p:spTgt spid="278547"/>
                                        </p:tgtEl>
                                      </p:cBhvr>
                                    </p:animEffect>
                                    <p:anim calcmode="lin" valueType="num">
                                      <p:cBhvr>
                                        <p:cTn id="35" dur="1000" fill="hold"/>
                                        <p:tgtEl>
                                          <p:spTgt spid="278547"/>
                                        </p:tgtEl>
                                        <p:attrNameLst>
                                          <p:attrName>ppt_x</p:attrName>
                                        </p:attrNameLst>
                                      </p:cBhvr>
                                      <p:tavLst>
                                        <p:tav tm="0">
                                          <p:val>
                                            <p:strVal val="#ppt_x"/>
                                          </p:val>
                                        </p:tav>
                                        <p:tav tm="100000">
                                          <p:val>
                                            <p:strVal val="#ppt_x"/>
                                          </p:val>
                                        </p:tav>
                                      </p:tavLst>
                                    </p:anim>
                                    <p:anim calcmode="lin" valueType="num">
                                      <p:cBhvr>
                                        <p:cTn id="36" dur="1000" fill="hold"/>
                                        <p:tgtEl>
                                          <p:spTgt spid="27854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inVertical)">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78548"/>
                                        </p:tgtEl>
                                        <p:attrNameLst>
                                          <p:attrName>style.visibility</p:attrName>
                                        </p:attrNameLst>
                                      </p:cBhvr>
                                      <p:to>
                                        <p:strVal val="visible"/>
                                      </p:to>
                                    </p:set>
                                    <p:animEffect transition="in" filter="fade">
                                      <p:cBhvr>
                                        <p:cTn id="52" dur="1000"/>
                                        <p:tgtEl>
                                          <p:spTgt spid="278548"/>
                                        </p:tgtEl>
                                      </p:cBhvr>
                                    </p:animEffect>
                                    <p:anim calcmode="lin" valueType="num">
                                      <p:cBhvr>
                                        <p:cTn id="53" dur="1000" fill="hold"/>
                                        <p:tgtEl>
                                          <p:spTgt spid="278548"/>
                                        </p:tgtEl>
                                        <p:attrNameLst>
                                          <p:attrName>ppt_x</p:attrName>
                                        </p:attrNameLst>
                                      </p:cBhvr>
                                      <p:tavLst>
                                        <p:tav tm="0">
                                          <p:val>
                                            <p:strVal val="#ppt_x"/>
                                          </p:val>
                                        </p:tav>
                                        <p:tav tm="100000">
                                          <p:val>
                                            <p:strVal val="#ppt_x"/>
                                          </p:val>
                                        </p:tav>
                                      </p:tavLst>
                                    </p:anim>
                                    <p:anim calcmode="lin" valueType="num">
                                      <p:cBhvr>
                                        <p:cTn id="54" dur="1000" fill="hold"/>
                                        <p:tgtEl>
                                          <p:spTgt spid="27854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8549"/>
                                        </p:tgtEl>
                                        <p:attrNameLst>
                                          <p:attrName>style.visibility</p:attrName>
                                        </p:attrNameLst>
                                      </p:cBhvr>
                                      <p:to>
                                        <p:strVal val="visible"/>
                                      </p:to>
                                    </p:set>
                                    <p:animEffect transition="in" filter="fade">
                                      <p:cBhvr>
                                        <p:cTn id="57" dur="1000"/>
                                        <p:tgtEl>
                                          <p:spTgt spid="278549"/>
                                        </p:tgtEl>
                                      </p:cBhvr>
                                    </p:animEffect>
                                    <p:anim calcmode="lin" valueType="num">
                                      <p:cBhvr>
                                        <p:cTn id="58" dur="1000" fill="hold"/>
                                        <p:tgtEl>
                                          <p:spTgt spid="278549"/>
                                        </p:tgtEl>
                                        <p:attrNameLst>
                                          <p:attrName>ppt_x</p:attrName>
                                        </p:attrNameLst>
                                      </p:cBhvr>
                                      <p:tavLst>
                                        <p:tav tm="0">
                                          <p:val>
                                            <p:strVal val="#ppt_x"/>
                                          </p:val>
                                        </p:tav>
                                        <p:tav tm="100000">
                                          <p:val>
                                            <p:strVal val="#ppt_x"/>
                                          </p:val>
                                        </p:tav>
                                      </p:tavLst>
                                    </p:anim>
                                    <p:anim calcmode="lin" valueType="num">
                                      <p:cBhvr>
                                        <p:cTn id="59" dur="1000" fill="hold"/>
                                        <p:tgtEl>
                                          <p:spTgt spid="2785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8550"/>
                                        </p:tgtEl>
                                        <p:attrNameLst>
                                          <p:attrName>style.visibility</p:attrName>
                                        </p:attrNameLst>
                                      </p:cBhvr>
                                      <p:to>
                                        <p:strVal val="visible"/>
                                      </p:to>
                                    </p:set>
                                    <p:animEffect transition="in" filter="fade">
                                      <p:cBhvr>
                                        <p:cTn id="62" dur="1000"/>
                                        <p:tgtEl>
                                          <p:spTgt spid="278550"/>
                                        </p:tgtEl>
                                      </p:cBhvr>
                                    </p:animEffect>
                                    <p:anim calcmode="lin" valueType="num">
                                      <p:cBhvr>
                                        <p:cTn id="63" dur="1000" fill="hold"/>
                                        <p:tgtEl>
                                          <p:spTgt spid="278550"/>
                                        </p:tgtEl>
                                        <p:attrNameLst>
                                          <p:attrName>ppt_x</p:attrName>
                                        </p:attrNameLst>
                                      </p:cBhvr>
                                      <p:tavLst>
                                        <p:tav tm="0">
                                          <p:val>
                                            <p:strVal val="#ppt_x"/>
                                          </p:val>
                                        </p:tav>
                                        <p:tav tm="100000">
                                          <p:val>
                                            <p:strVal val="#ppt_x"/>
                                          </p:val>
                                        </p:tav>
                                      </p:tavLst>
                                    </p:anim>
                                    <p:anim calcmode="lin" valueType="num">
                                      <p:cBhvr>
                                        <p:cTn id="64" dur="1000" fill="hold"/>
                                        <p:tgtEl>
                                          <p:spTgt spid="27855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barn(inVertical)">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78552"/>
                                        </p:tgtEl>
                                        <p:attrNameLst>
                                          <p:attrName>style.visibility</p:attrName>
                                        </p:attrNameLst>
                                      </p:cBhvr>
                                      <p:to>
                                        <p:strVal val="visible"/>
                                      </p:to>
                                    </p:set>
                                    <p:anim calcmode="lin" valueType="num">
                                      <p:cBhvr additive="base">
                                        <p:cTn id="74" dur="500" fill="hold"/>
                                        <p:tgtEl>
                                          <p:spTgt spid="278552"/>
                                        </p:tgtEl>
                                        <p:attrNameLst>
                                          <p:attrName>ppt_x</p:attrName>
                                        </p:attrNameLst>
                                      </p:cBhvr>
                                      <p:tavLst>
                                        <p:tav tm="0">
                                          <p:val>
                                            <p:strVal val="#ppt_x"/>
                                          </p:val>
                                        </p:tav>
                                        <p:tav tm="100000">
                                          <p:val>
                                            <p:strVal val="#ppt_x"/>
                                          </p:val>
                                        </p:tav>
                                      </p:tavLst>
                                    </p:anim>
                                    <p:anim calcmode="lin" valueType="num">
                                      <p:cBhvr additive="base">
                                        <p:cTn id="75" dur="500" fill="hold"/>
                                        <p:tgtEl>
                                          <p:spTgt spid="278552"/>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anim calcmode="lin" valueType="num">
                                      <p:cBhvr additive="base">
                                        <p:cTn id="80" dur="500" fill="hold"/>
                                        <p:tgtEl>
                                          <p:spTgt spid="3"/>
                                        </p:tgtEl>
                                        <p:attrNameLst>
                                          <p:attrName>ppt_x</p:attrName>
                                        </p:attrNameLst>
                                      </p:cBhvr>
                                      <p:tavLst>
                                        <p:tav tm="0">
                                          <p:val>
                                            <p:strVal val="#ppt_x"/>
                                          </p:val>
                                        </p:tav>
                                        <p:tav tm="100000">
                                          <p:val>
                                            <p:strVal val="#ppt_x"/>
                                          </p:val>
                                        </p:tav>
                                      </p:tavLst>
                                    </p:anim>
                                    <p:anim calcmode="lin" valueType="num">
                                      <p:cBhvr additive="base">
                                        <p:cTn id="8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 calcmode="lin" valueType="num">
                                      <p:cBhvr additive="base">
                                        <p:cTn id="92" dur="500" fill="hold"/>
                                        <p:tgtEl>
                                          <p:spTgt spid="4"/>
                                        </p:tgtEl>
                                        <p:attrNameLst>
                                          <p:attrName>ppt_x</p:attrName>
                                        </p:attrNameLst>
                                      </p:cBhvr>
                                      <p:tavLst>
                                        <p:tav tm="0">
                                          <p:val>
                                            <p:strVal val="#ppt_x"/>
                                          </p:val>
                                        </p:tav>
                                        <p:tav tm="100000">
                                          <p:val>
                                            <p:strVal val="#ppt_x"/>
                                          </p:val>
                                        </p:tav>
                                      </p:tavLst>
                                    </p:anim>
                                    <p:anim calcmode="lin" valueType="num">
                                      <p:cBhvr additive="base">
                                        <p:cTn id="9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6"/>
                                        </p:tgtEl>
                                        <p:attrNameLst>
                                          <p:attrName>style.visibility</p:attrName>
                                        </p:attrNameLst>
                                      </p:cBhvr>
                                      <p:to>
                                        <p:strVal val="visible"/>
                                      </p:to>
                                    </p:set>
                                    <p:anim calcmode="lin" valueType="num">
                                      <p:cBhvr additive="base">
                                        <p:cTn id="98" dur="500" fill="hold"/>
                                        <p:tgtEl>
                                          <p:spTgt spid="26"/>
                                        </p:tgtEl>
                                        <p:attrNameLst>
                                          <p:attrName>ppt_x</p:attrName>
                                        </p:attrNameLst>
                                      </p:cBhvr>
                                      <p:tavLst>
                                        <p:tav tm="0">
                                          <p:val>
                                            <p:strVal val="#ppt_x"/>
                                          </p:val>
                                        </p:tav>
                                        <p:tav tm="100000">
                                          <p:val>
                                            <p:strVal val="#ppt_x"/>
                                          </p:val>
                                        </p:tav>
                                      </p:tavLst>
                                    </p:anim>
                                    <p:anim calcmode="lin" valueType="num">
                                      <p:cBhvr additive="base">
                                        <p:cTn id="9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4" grpId="0" animBg="1"/>
      <p:bldP spid="278545" grpId="0" animBg="1"/>
      <p:bldP spid="278547" grpId="0" animBg="1"/>
      <p:bldP spid="278548" grpId="0" animBg="1"/>
      <p:bldP spid="278549" grpId="0" animBg="1"/>
      <p:bldP spid="278550" grpId="0" animBg="1"/>
      <p:bldP spid="278551" grpId="0" animBg="1"/>
      <p:bldP spid="278552" grpId="0" animBg="1"/>
      <p:bldP spid="278557" grpId="0" animBg="1"/>
      <p:bldP spid="2" grpId="0" animBg="1"/>
      <p:bldP spid="20" grpId="0" animBg="1"/>
      <p:bldP spid="21" grpId="0" animBg="1"/>
      <p:bldP spid="22" grpId="0" animBg="1"/>
      <p:bldP spid="3" grpId="0" animBg="1"/>
      <p:bldP spid="24" grpId="0" animBg="1"/>
      <p:bldP spid="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18</a:t>
            </a:fld>
            <a:endParaRPr lang="en-US" altLang="zh-CN"/>
          </a:p>
        </p:txBody>
      </p:sp>
      <p:sp>
        <p:nvSpPr>
          <p:cNvPr id="264197" name="Rectangle 5"/>
          <p:cNvSpPr>
            <a:spLocks noGrp="1" noChangeArrowheads="1"/>
          </p:cNvSpPr>
          <p:nvPr>
            <p:ph idx="4294967295"/>
          </p:nvPr>
        </p:nvSpPr>
        <p:spPr>
          <a:xfrm>
            <a:off x="1295400" y="3645024"/>
            <a:ext cx="7093024" cy="1368152"/>
          </a:xfrm>
          <a:noFill/>
          <a:ln/>
        </p:spPr>
        <p:txBody>
          <a:bodyPr>
            <a:noAutofit/>
          </a:bodyPr>
          <a:lstStyle/>
          <a:p>
            <a:pPr algn="just">
              <a:buFont typeface="Wingdings" pitchFamily="2" charset="2"/>
              <a:buNone/>
            </a:pPr>
            <a:r>
              <a:rPr lang="zh-CN" altLang="en-US" sz="2400" b="1" dirty="0" smtClean="0">
                <a:solidFill>
                  <a:srgbClr val="CC3300"/>
                </a:solidFill>
                <a:latin typeface="+mn-ea"/>
              </a:rPr>
              <a:t>？什么是独立意义</a:t>
            </a:r>
            <a:endParaRPr lang="zh-CN" altLang="en-US" sz="2400" b="1" dirty="0">
              <a:solidFill>
                <a:srgbClr val="CC3300"/>
              </a:solidFill>
              <a:latin typeface="+mn-ea"/>
            </a:endParaRPr>
          </a:p>
          <a:p>
            <a:pPr algn="just">
              <a:buFont typeface="Wingdings" pitchFamily="2" charset="2"/>
              <a:buNone/>
            </a:pPr>
            <a:r>
              <a:rPr lang="zh-CN" altLang="en-US" sz="2400" b="1" dirty="0" smtClean="0">
                <a:latin typeface="+mn-ea"/>
              </a:rPr>
              <a:t>把具有独立意义的字符串分成</a:t>
            </a:r>
            <a:r>
              <a:rPr lang="en-US" altLang="zh-CN" sz="2400" b="1" dirty="0" smtClean="0">
                <a:latin typeface="+mn-ea"/>
              </a:rPr>
              <a:t>5</a:t>
            </a:r>
            <a:r>
              <a:rPr lang="zh-CN" altLang="en-US" sz="2400" b="1" dirty="0" smtClean="0">
                <a:latin typeface="+mn-ea"/>
              </a:rPr>
              <a:t>类（单词），分别是：</a:t>
            </a:r>
            <a:r>
              <a:rPr lang="zh-CN" altLang="en-US" sz="2400" b="1" dirty="0" smtClean="0">
                <a:solidFill>
                  <a:srgbClr val="CC3300"/>
                </a:solidFill>
                <a:latin typeface="+mn-ea"/>
              </a:rPr>
              <a:t>关键字</a:t>
            </a:r>
            <a:r>
              <a:rPr lang="zh-CN" altLang="en-US" sz="2400" b="1" dirty="0">
                <a:solidFill>
                  <a:srgbClr val="CC3300"/>
                </a:solidFill>
                <a:latin typeface="+mn-ea"/>
              </a:rPr>
              <a:t>、</a:t>
            </a:r>
            <a:r>
              <a:rPr lang="zh-CN" altLang="en-US" sz="2400" b="1" dirty="0" smtClean="0">
                <a:solidFill>
                  <a:srgbClr val="CC3300"/>
                </a:solidFill>
                <a:latin typeface="+mn-ea"/>
              </a:rPr>
              <a:t>标识符</a:t>
            </a:r>
            <a:r>
              <a:rPr lang="zh-CN" altLang="en-US" sz="2400" b="1" dirty="0">
                <a:solidFill>
                  <a:srgbClr val="CC3300"/>
                </a:solidFill>
                <a:latin typeface="+mn-ea"/>
              </a:rPr>
              <a:t>、常数、运算符、</a:t>
            </a:r>
            <a:r>
              <a:rPr lang="zh-CN" altLang="en-US" sz="2400" b="1" dirty="0" smtClean="0">
                <a:solidFill>
                  <a:srgbClr val="CC3300"/>
                </a:solidFill>
                <a:latin typeface="+mn-ea"/>
              </a:rPr>
              <a:t>界符。</a:t>
            </a:r>
            <a:endParaRPr lang="zh-CN" altLang="en-US" sz="2400" b="1" dirty="0">
              <a:latin typeface="+mn-ea"/>
            </a:endParaRPr>
          </a:p>
        </p:txBody>
      </p:sp>
      <p:sp>
        <p:nvSpPr>
          <p:cNvPr id="2" name="TextBox 1"/>
          <p:cNvSpPr txBox="1"/>
          <p:nvPr/>
        </p:nvSpPr>
        <p:spPr>
          <a:xfrm>
            <a:off x="467544" y="332656"/>
            <a:ext cx="3600400" cy="584775"/>
          </a:xfrm>
          <a:prstGeom prst="rect">
            <a:avLst/>
          </a:prstGeom>
          <a:noFill/>
        </p:spPr>
        <p:txBody>
          <a:bodyPr wrap="square" rtlCol="0">
            <a:spAutoFit/>
          </a:bodyPr>
          <a:lstStyle/>
          <a:p>
            <a:r>
              <a:rPr lang="zh-CN" altLang="en-US" sz="3200" b="1" dirty="0" smtClean="0">
                <a:solidFill>
                  <a:srgbClr val="FF0000"/>
                </a:solidFill>
                <a:effectLst/>
              </a:rPr>
              <a:t>一、分析阶段</a:t>
            </a:r>
            <a:endParaRPr lang="zh-CN" altLang="en-US" sz="3200" b="1" dirty="0">
              <a:solidFill>
                <a:srgbClr val="FF0000"/>
              </a:solidFill>
              <a:effectLst/>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1.2 </a:t>
            </a:r>
            <a:r>
              <a:rPr kumimoji="1" lang="zh-CN" altLang="en-US" sz="2400" b="1" dirty="0" smtClean="0">
                <a:solidFill>
                  <a:srgbClr val="FF0000"/>
                </a:solidFill>
                <a:effectLst/>
                <a:latin typeface="楷体_GB2312" pitchFamily="49" charset="-122"/>
                <a:ea typeface="楷体_GB2312" pitchFamily="49" charset="-122"/>
              </a:rPr>
              <a:t>编译过程和编译程序的结构</a:t>
            </a:r>
            <a:endParaRPr kumimoji="1" lang="zh-CN" altLang="en-US" sz="2400" b="1" dirty="0">
              <a:solidFill>
                <a:srgbClr val="FF0000"/>
              </a:solidFill>
              <a:effectLst/>
              <a:latin typeface="楷体_GB2312" pitchFamily="49" charset="-122"/>
              <a:ea typeface="楷体_GB2312" pitchFamily="49" charset="-122"/>
            </a:endParaRPr>
          </a:p>
        </p:txBody>
      </p:sp>
      <p:sp>
        <p:nvSpPr>
          <p:cNvPr id="7" name="TextBox 6"/>
          <p:cNvSpPr txBox="1"/>
          <p:nvPr/>
        </p:nvSpPr>
        <p:spPr>
          <a:xfrm>
            <a:off x="1187624" y="917431"/>
            <a:ext cx="3600400" cy="523220"/>
          </a:xfrm>
          <a:prstGeom prst="rect">
            <a:avLst/>
          </a:prstGeom>
          <a:noFill/>
        </p:spPr>
        <p:txBody>
          <a:bodyPr wrap="square" rtlCol="0">
            <a:spAutoFit/>
          </a:bodyPr>
          <a:lstStyle/>
          <a:p>
            <a:r>
              <a:rPr lang="en-US" altLang="zh-CN" sz="2800" b="1" dirty="0" smtClean="0">
                <a:solidFill>
                  <a:srgbClr val="7030A0"/>
                </a:solidFill>
                <a:effectLst/>
              </a:rPr>
              <a:t>1</a:t>
            </a:r>
            <a:r>
              <a:rPr lang="zh-CN" altLang="en-US" sz="2800" b="1" dirty="0" smtClean="0">
                <a:solidFill>
                  <a:srgbClr val="7030A0"/>
                </a:solidFill>
                <a:effectLst/>
              </a:rPr>
              <a:t>、词法分析</a:t>
            </a:r>
            <a:endParaRPr lang="zh-CN" altLang="en-US" sz="2800" b="1" dirty="0">
              <a:solidFill>
                <a:srgbClr val="7030A0"/>
              </a:solidFill>
              <a:effectLst/>
            </a:endParaRPr>
          </a:p>
        </p:txBody>
      </p:sp>
      <p:sp>
        <p:nvSpPr>
          <p:cNvPr id="8" name="TextBox 7"/>
          <p:cNvSpPr txBox="1"/>
          <p:nvPr/>
        </p:nvSpPr>
        <p:spPr>
          <a:xfrm>
            <a:off x="1187624" y="1628799"/>
            <a:ext cx="7387783" cy="1200329"/>
          </a:xfrm>
          <a:prstGeom prst="rect">
            <a:avLst/>
          </a:prstGeom>
          <a:noFill/>
        </p:spPr>
        <p:txBody>
          <a:bodyPr wrap="square" rtlCol="0">
            <a:spAutoFit/>
          </a:bodyPr>
          <a:lstStyle/>
          <a:p>
            <a:r>
              <a:rPr lang="zh-CN" altLang="en-US" sz="2400" b="1" dirty="0" smtClean="0">
                <a:effectLst/>
              </a:rPr>
              <a:t>词法分析也称</a:t>
            </a:r>
            <a:r>
              <a:rPr lang="zh-CN" altLang="en-US" sz="2400" b="1" dirty="0" smtClean="0">
                <a:solidFill>
                  <a:srgbClr val="CC3300"/>
                </a:solidFill>
                <a:effectLst/>
              </a:rPr>
              <a:t>扫描，</a:t>
            </a:r>
            <a:r>
              <a:rPr lang="zh-CN" altLang="en-US" sz="2400" b="1" dirty="0" smtClean="0">
                <a:effectLst/>
              </a:rPr>
              <a:t>是将构成源程序的字符串进行分解，识别出具有独立意义的字符串（单词）作为记号，把需要的单词放到符号表中。</a:t>
            </a:r>
            <a:endParaRPr lang="zh-CN" altLang="en-US" sz="2400" b="1" dirty="0">
              <a:effectLst/>
            </a:endParaRPr>
          </a:p>
        </p:txBody>
      </p:sp>
      <p:sp>
        <p:nvSpPr>
          <p:cNvPr id="5" name="矩形 4"/>
          <p:cNvSpPr/>
          <p:nvPr/>
        </p:nvSpPr>
        <p:spPr>
          <a:xfrm>
            <a:off x="1331640" y="2996952"/>
            <a:ext cx="6912768" cy="461665"/>
          </a:xfrm>
          <a:prstGeom prst="rect">
            <a:avLst/>
          </a:prstGeom>
        </p:spPr>
        <p:txBody>
          <a:bodyPr wrap="square">
            <a:spAutoFit/>
          </a:bodyPr>
          <a:lstStyle/>
          <a:p>
            <a:pPr algn="just">
              <a:buFont typeface="Wingdings" pitchFamily="2" charset="2"/>
              <a:buNone/>
            </a:pPr>
            <a:r>
              <a:rPr lang="zh-CN" altLang="en-US" sz="2400" b="1" dirty="0">
                <a:solidFill>
                  <a:srgbClr val="CC3300"/>
                </a:solidFill>
                <a:effectLst/>
                <a:latin typeface="黑体" pitchFamily="49" charset="-122"/>
                <a:ea typeface="黑体" pitchFamily="49" charset="-122"/>
              </a:rPr>
              <a:t>输入</a:t>
            </a:r>
            <a:r>
              <a:rPr lang="zh-CN" altLang="en-US" sz="2400" b="1" dirty="0">
                <a:effectLst/>
                <a:latin typeface="黑体" pitchFamily="49" charset="-122"/>
                <a:ea typeface="黑体" pitchFamily="49" charset="-122"/>
              </a:rPr>
              <a:t>：源程序</a:t>
            </a:r>
            <a:r>
              <a:rPr lang="zh-CN" altLang="en-US" sz="2400" b="1" dirty="0" smtClean="0">
                <a:effectLst/>
                <a:latin typeface="黑体" pitchFamily="49" charset="-122"/>
                <a:ea typeface="黑体" pitchFamily="49" charset="-122"/>
              </a:rPr>
              <a:t>；</a:t>
            </a:r>
            <a:r>
              <a:rPr lang="zh-CN" altLang="en-US" sz="2400" dirty="0" smtClean="0">
                <a:solidFill>
                  <a:srgbClr val="CC3300"/>
                </a:solidFill>
                <a:effectLst/>
                <a:latin typeface="黑体" pitchFamily="49" charset="-122"/>
                <a:ea typeface="黑体" pitchFamily="49" charset="-122"/>
              </a:rPr>
              <a:t>输出</a:t>
            </a:r>
            <a:r>
              <a:rPr lang="zh-CN" altLang="en-US" sz="2400" dirty="0">
                <a:effectLst/>
                <a:latin typeface="黑体" pitchFamily="49" charset="-122"/>
                <a:ea typeface="黑体" pitchFamily="49" charset="-122"/>
              </a:rPr>
              <a:t>：</a:t>
            </a:r>
            <a:r>
              <a:rPr lang="zh-CN" altLang="en-US" sz="2400" dirty="0" smtClean="0">
                <a:effectLst/>
                <a:latin typeface="黑体" pitchFamily="49" charset="-122"/>
                <a:ea typeface="黑体" pitchFamily="49" charset="-122"/>
              </a:rPr>
              <a:t>字符流（符号流）；</a:t>
            </a:r>
            <a:endParaRPr lang="en-US" altLang="zh-CN" sz="2400" dirty="0">
              <a:effectLst/>
              <a:latin typeface="黑体" pitchFamily="49" charset="-122"/>
              <a:ea typeface="黑体" pitchFamily="49" charset="-122"/>
            </a:endParaRPr>
          </a:p>
        </p:txBody>
      </p:sp>
      <p:sp>
        <p:nvSpPr>
          <p:cNvPr id="11" name="Rectangle 5"/>
          <p:cNvSpPr txBox="1">
            <a:spLocks noChangeArrowheads="1"/>
          </p:cNvSpPr>
          <p:nvPr/>
        </p:nvSpPr>
        <p:spPr>
          <a:xfrm>
            <a:off x="1482383" y="5013176"/>
            <a:ext cx="7093024" cy="1656184"/>
          </a:xfrm>
          <a:prstGeom prst="rect">
            <a:avLst/>
          </a:prstGeom>
          <a:no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fontAlgn="auto">
              <a:spcAft>
                <a:spcPts val="0"/>
              </a:spcAft>
              <a:buFont typeface="Wingdings" pitchFamily="2" charset="2"/>
              <a:buNone/>
            </a:pPr>
            <a:r>
              <a:rPr lang="zh-CN" altLang="en-US" sz="2400" b="1" dirty="0" smtClean="0">
                <a:solidFill>
                  <a:srgbClr val="CC3300"/>
                </a:solidFill>
                <a:effectLst/>
                <a:latin typeface="+mn-ea"/>
              </a:rPr>
              <a:t>？怎样放到符号表</a:t>
            </a:r>
          </a:p>
          <a:p>
            <a:pPr algn="just" fontAlgn="auto">
              <a:spcAft>
                <a:spcPts val="0"/>
              </a:spcAft>
              <a:buFont typeface="Wingdings" pitchFamily="2" charset="2"/>
              <a:buNone/>
            </a:pPr>
            <a:r>
              <a:rPr lang="zh-CN" altLang="en-US" sz="2400" b="1" dirty="0" smtClean="0">
                <a:effectLst/>
                <a:latin typeface="+mn-ea"/>
              </a:rPr>
              <a:t>以标识符为例</a:t>
            </a:r>
            <a:r>
              <a:rPr lang="zh-CN" altLang="en-US" sz="2400" b="1" dirty="0">
                <a:effectLst/>
                <a:latin typeface="+mn-ea"/>
              </a:rPr>
              <a:t>，一个标识符在符号表中是一条记录，其</a:t>
            </a:r>
            <a:r>
              <a:rPr lang="zh-CN" altLang="en-US" sz="2400" b="1" dirty="0" smtClean="0">
                <a:effectLst/>
                <a:latin typeface="+mn-ea"/>
              </a:rPr>
              <a:t>名字为核心（最关键属性），有多个属性</a:t>
            </a:r>
            <a:endParaRPr lang="zh-CN" altLang="en-US" sz="2400" b="1" dirty="0">
              <a:effectLst/>
              <a:latin typeface="+mn-ea"/>
            </a:endParaRPr>
          </a:p>
        </p:txBody>
      </p:sp>
    </p:spTree>
    <p:extLst>
      <p:ext uri="{BB962C8B-B14F-4D97-AF65-F5344CB8AC3E}">
        <p14:creationId xmlns:p14="http://schemas.microsoft.com/office/powerpoint/2010/main" xmlns="" val="91683992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4197">
                                            <p:bg/>
                                          </p:spTgt>
                                        </p:tgtEl>
                                        <p:attrNameLst>
                                          <p:attrName>style.visibility</p:attrName>
                                        </p:attrNameLst>
                                      </p:cBhvr>
                                      <p:to>
                                        <p:strVal val="visible"/>
                                      </p:to>
                                    </p:set>
                                    <p:animEffect transition="in" filter="fade">
                                      <p:cBhvr>
                                        <p:cTn id="19" dur="1000"/>
                                        <p:tgtEl>
                                          <p:spTgt spid="264197">
                                            <p:bg/>
                                          </p:spTgt>
                                        </p:tgtEl>
                                      </p:cBhvr>
                                    </p:animEffect>
                                    <p:anim calcmode="lin" valueType="num">
                                      <p:cBhvr>
                                        <p:cTn id="20" dur="1000" fill="hold"/>
                                        <p:tgtEl>
                                          <p:spTgt spid="264197">
                                            <p:bg/>
                                          </p:spTgt>
                                        </p:tgtEl>
                                        <p:attrNameLst>
                                          <p:attrName>ppt_x</p:attrName>
                                        </p:attrNameLst>
                                      </p:cBhvr>
                                      <p:tavLst>
                                        <p:tav tm="0">
                                          <p:val>
                                            <p:strVal val="#ppt_x"/>
                                          </p:val>
                                        </p:tav>
                                        <p:tav tm="100000">
                                          <p:val>
                                            <p:strVal val="#ppt_x"/>
                                          </p:val>
                                        </p:tav>
                                      </p:tavLst>
                                    </p:anim>
                                    <p:anim calcmode="lin" valueType="num">
                                      <p:cBhvr>
                                        <p:cTn id="21" dur="1000" fill="hold"/>
                                        <p:tgtEl>
                                          <p:spTgt spid="264197">
                                            <p:bg/>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4197">
                                            <p:txEl>
                                              <p:pRg st="0" end="0"/>
                                            </p:txEl>
                                          </p:spTgt>
                                        </p:tgtEl>
                                        <p:attrNameLst>
                                          <p:attrName>style.visibility</p:attrName>
                                        </p:attrNameLst>
                                      </p:cBhvr>
                                      <p:to>
                                        <p:strVal val="visible"/>
                                      </p:to>
                                    </p:set>
                                    <p:animEffect transition="in" filter="fade">
                                      <p:cBhvr>
                                        <p:cTn id="26" dur="1000"/>
                                        <p:tgtEl>
                                          <p:spTgt spid="264197">
                                            <p:txEl>
                                              <p:pRg st="0" end="0"/>
                                            </p:txEl>
                                          </p:spTgt>
                                        </p:tgtEl>
                                      </p:cBhvr>
                                    </p:animEffect>
                                    <p:anim calcmode="lin" valueType="num">
                                      <p:cBhvr>
                                        <p:cTn id="27" dur="1000" fill="hold"/>
                                        <p:tgtEl>
                                          <p:spTgt spid="26419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641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64197">
                                            <p:txEl>
                                              <p:pRg st="1" end="1"/>
                                            </p:txEl>
                                          </p:spTgt>
                                        </p:tgtEl>
                                        <p:attrNameLst>
                                          <p:attrName>style.visibility</p:attrName>
                                        </p:attrNameLst>
                                      </p:cBhvr>
                                      <p:to>
                                        <p:strVal val="visible"/>
                                      </p:to>
                                    </p:set>
                                    <p:animEffect transition="in" filter="fade">
                                      <p:cBhvr>
                                        <p:cTn id="33" dur="1000"/>
                                        <p:tgtEl>
                                          <p:spTgt spid="264197">
                                            <p:txEl>
                                              <p:pRg st="1" end="1"/>
                                            </p:txEl>
                                          </p:spTgt>
                                        </p:tgtEl>
                                      </p:cBhvr>
                                    </p:animEffect>
                                    <p:anim calcmode="lin" valueType="num">
                                      <p:cBhvr>
                                        <p:cTn id="34" dur="1000" fill="hold"/>
                                        <p:tgtEl>
                                          <p:spTgt spid="264197">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2641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bg/>
                                          </p:spTgt>
                                        </p:tgtEl>
                                        <p:attrNameLst>
                                          <p:attrName>style.visibility</p:attrName>
                                        </p:attrNameLst>
                                      </p:cBhvr>
                                      <p:to>
                                        <p:strVal val="visible"/>
                                      </p:to>
                                    </p:set>
                                    <p:animEffect transition="in" filter="fade">
                                      <p:cBhvr>
                                        <p:cTn id="40" dur="1000"/>
                                        <p:tgtEl>
                                          <p:spTgt spid="11">
                                            <p:bg/>
                                          </p:spTgt>
                                        </p:tgtEl>
                                      </p:cBhvr>
                                    </p:animEffect>
                                    <p:anim calcmode="lin" valueType="num">
                                      <p:cBhvr>
                                        <p:cTn id="41" dur="1000" fill="hold"/>
                                        <p:tgtEl>
                                          <p:spTgt spid="11">
                                            <p:bg/>
                                          </p:spTgt>
                                        </p:tgtEl>
                                        <p:attrNameLst>
                                          <p:attrName>ppt_x</p:attrName>
                                        </p:attrNameLst>
                                      </p:cBhvr>
                                      <p:tavLst>
                                        <p:tav tm="0">
                                          <p:val>
                                            <p:strVal val="#ppt_x"/>
                                          </p:val>
                                        </p:tav>
                                        <p:tav tm="100000">
                                          <p:val>
                                            <p:strVal val="#ppt_x"/>
                                          </p:val>
                                        </p:tav>
                                      </p:tavLst>
                                    </p:anim>
                                    <p:anim calcmode="lin" valueType="num">
                                      <p:cBhvr>
                                        <p:cTn id="42" dur="1000" fill="hold"/>
                                        <p:tgtEl>
                                          <p:spTgt spid="11">
                                            <p:bg/>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fade">
                                      <p:cBhvr>
                                        <p:cTn id="47" dur="1000"/>
                                        <p:tgtEl>
                                          <p:spTgt spid="11">
                                            <p:txEl>
                                              <p:pRg st="0" end="0"/>
                                            </p:txEl>
                                          </p:spTgt>
                                        </p:tgtEl>
                                      </p:cBhvr>
                                    </p:animEffect>
                                    <p:anim calcmode="lin" valueType="num">
                                      <p:cBhvr>
                                        <p:cTn id="4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
                                            <p:txEl>
                                              <p:pRg st="1" end="1"/>
                                            </p:txEl>
                                          </p:spTgt>
                                        </p:tgtEl>
                                        <p:attrNameLst>
                                          <p:attrName>style.visibility</p:attrName>
                                        </p:attrNameLst>
                                      </p:cBhvr>
                                      <p:to>
                                        <p:strVal val="visible"/>
                                      </p:to>
                                    </p:set>
                                    <p:animEffect transition="in" filter="fade">
                                      <p:cBhvr>
                                        <p:cTn id="54" dur="1000"/>
                                        <p:tgtEl>
                                          <p:spTgt spid="11">
                                            <p:txEl>
                                              <p:pRg st="1" end="1"/>
                                            </p:txEl>
                                          </p:spTgt>
                                        </p:tgtEl>
                                      </p:cBhvr>
                                    </p:animEffect>
                                    <p:anim calcmode="lin" valueType="num">
                                      <p:cBhvr>
                                        <p:cTn id="5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build="p" animBg="1"/>
      <p:bldP spid="8" grpId="0"/>
      <p:bldP spid="5" grpId="0"/>
      <p:bldP spid="11"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rrowheads="1"/>
          </p:cNvSpPr>
          <p:nvPr>
            <p:ph type="title"/>
          </p:nvPr>
        </p:nvSpPr>
        <p:spPr>
          <a:xfrm>
            <a:off x="146538" y="156874"/>
            <a:ext cx="5217550" cy="868363"/>
          </a:xfrm>
        </p:spPr>
        <p:txBody>
          <a:bodyPr>
            <a:normAutofit/>
          </a:bodyPr>
          <a:lstStyle/>
          <a:p>
            <a:pPr algn="l"/>
            <a:r>
              <a:rPr lang="zh-CN" altLang="en-US" sz="3600" b="1" dirty="0">
                <a:solidFill>
                  <a:srgbClr val="FFE575"/>
                </a:solidFill>
                <a:ea typeface="楷体_GB2312" pitchFamily="49" charset="-122"/>
              </a:rPr>
              <a:t>例</a:t>
            </a:r>
            <a:r>
              <a:rPr lang="zh-CN" altLang="en-US" sz="3600" b="1" dirty="0" smtClean="0">
                <a:solidFill>
                  <a:srgbClr val="FFE575"/>
                </a:solidFill>
                <a:ea typeface="楷体_GB2312" pitchFamily="49" charset="-122"/>
              </a:rPr>
              <a:t>：某段</a:t>
            </a:r>
            <a:r>
              <a:rPr lang="en-US" altLang="zh-CN" sz="3600" dirty="0">
                <a:solidFill>
                  <a:srgbClr val="FFE575"/>
                </a:solidFill>
                <a:ea typeface="楷体_GB2312" pitchFamily="49" charset="-122"/>
              </a:rPr>
              <a:t>pascal</a:t>
            </a:r>
            <a:r>
              <a:rPr lang="zh-CN" altLang="en-US" sz="3600" b="1" dirty="0" smtClean="0">
                <a:solidFill>
                  <a:srgbClr val="FFE575"/>
                </a:solidFill>
                <a:ea typeface="楷体_GB2312" pitchFamily="49" charset="-122"/>
              </a:rPr>
              <a:t>源程序</a:t>
            </a:r>
            <a:endParaRPr lang="zh-CN" altLang="en-US" sz="3600" b="1" dirty="0">
              <a:solidFill>
                <a:srgbClr val="FFE575"/>
              </a:solidFill>
              <a:ea typeface="楷体_GB2312" pitchFamily="49" charset="-122"/>
            </a:endParaRPr>
          </a:p>
        </p:txBody>
      </p:sp>
      <p:sp>
        <p:nvSpPr>
          <p:cNvPr id="279555" name="Rectangle 3"/>
          <p:cNvSpPr>
            <a:spLocks noGrp="1" noRot="1" noChangeArrowheads="1"/>
          </p:cNvSpPr>
          <p:nvPr>
            <p:ph idx="1"/>
          </p:nvPr>
        </p:nvSpPr>
        <p:spPr>
          <a:xfrm>
            <a:off x="76200" y="1670521"/>
            <a:ext cx="2971800" cy="4422775"/>
          </a:xfrm>
        </p:spPr>
        <p:txBody>
          <a:bodyPr/>
          <a:lstStyle/>
          <a:p>
            <a:pPr>
              <a:buFont typeface="Wingdings" pitchFamily="2" charset="2"/>
              <a:buNone/>
            </a:pPr>
            <a:r>
              <a:rPr lang="en-US" altLang="zh-CN" sz="2800" b="1" dirty="0">
                <a:solidFill>
                  <a:srgbClr val="CC3300"/>
                </a:solidFill>
                <a:latin typeface="Microsoft Yi Baiti" panose="03000500000000000000" pitchFamily="66" charset="0"/>
                <a:ea typeface="Microsoft Yi Baiti" panose="03000500000000000000" pitchFamily="66" charset="0"/>
              </a:rPr>
              <a:t>PROGRAM    m; VAR  </a:t>
            </a:r>
            <a:r>
              <a:rPr lang="en-US" altLang="zh-CN" sz="2800" b="1" dirty="0" err="1" smtClean="0">
                <a:solidFill>
                  <a:srgbClr val="CC3300"/>
                </a:solidFill>
                <a:latin typeface="Microsoft Yi Baiti" panose="03000500000000000000" pitchFamily="66" charset="0"/>
                <a:ea typeface="Microsoft Yi Baiti" panose="03000500000000000000" pitchFamily="66" charset="0"/>
              </a:rPr>
              <a:t>a,b,c</a:t>
            </a:r>
            <a:r>
              <a:rPr lang="en-US" altLang="zh-CN" sz="2800" b="1" dirty="0" smtClean="0">
                <a:solidFill>
                  <a:srgbClr val="CC3300"/>
                </a:solidFill>
                <a:latin typeface="Microsoft Yi Baiti" panose="03000500000000000000" pitchFamily="66" charset="0"/>
                <a:ea typeface="Microsoft Yi Baiti" panose="03000500000000000000" pitchFamily="66" charset="0"/>
              </a:rPr>
              <a:t> : real</a:t>
            </a:r>
            <a:r>
              <a:rPr lang="en-US" altLang="zh-CN" sz="2800" b="1" dirty="0">
                <a:solidFill>
                  <a:srgbClr val="CC3300"/>
                </a:solidFill>
                <a:latin typeface="Microsoft Yi Baiti" panose="03000500000000000000" pitchFamily="66" charset="0"/>
                <a:ea typeface="Microsoft Yi Baiti" panose="03000500000000000000" pitchFamily="66" charset="0"/>
              </a:rPr>
              <a:t>;</a:t>
            </a:r>
          </a:p>
          <a:p>
            <a:pPr>
              <a:buFont typeface="Wingdings" pitchFamily="2" charset="2"/>
              <a:buNone/>
            </a:pPr>
            <a:r>
              <a:rPr lang="en-US" altLang="zh-CN" sz="2800" b="1" dirty="0">
                <a:solidFill>
                  <a:srgbClr val="CC3300"/>
                </a:solidFill>
                <a:latin typeface="Microsoft Yi Baiti" panose="03000500000000000000" pitchFamily="66" charset="0"/>
                <a:ea typeface="Microsoft Yi Baiti" panose="03000500000000000000" pitchFamily="66" charset="0"/>
              </a:rPr>
              <a:t>    BEGIN</a:t>
            </a:r>
          </a:p>
          <a:p>
            <a:pPr>
              <a:buFont typeface="Wingdings" pitchFamily="2" charset="2"/>
              <a:buNone/>
            </a:pPr>
            <a:r>
              <a:rPr lang="en-US" altLang="zh-CN" sz="2800" b="1" dirty="0">
                <a:solidFill>
                  <a:srgbClr val="CC3300"/>
                </a:solidFill>
                <a:latin typeface="Microsoft Yi Baiti" panose="03000500000000000000" pitchFamily="66" charset="0"/>
                <a:ea typeface="Microsoft Yi Baiti" panose="03000500000000000000" pitchFamily="66" charset="0"/>
              </a:rPr>
              <a:t>    </a:t>
            </a:r>
            <a:r>
              <a:rPr lang="en-US" altLang="zh-CN" sz="2800" b="1" dirty="0" smtClean="0">
                <a:solidFill>
                  <a:srgbClr val="CC3300"/>
                </a:solidFill>
                <a:latin typeface="Microsoft Yi Baiti" panose="03000500000000000000" pitchFamily="66" charset="0"/>
                <a:ea typeface="Microsoft Yi Baiti" panose="03000500000000000000" pitchFamily="66" charset="0"/>
              </a:rPr>
              <a:t>read(</a:t>
            </a:r>
            <a:r>
              <a:rPr lang="en-US" altLang="zh-CN" sz="2800" b="1" dirty="0" err="1" smtClean="0">
                <a:solidFill>
                  <a:srgbClr val="CC3300"/>
                </a:solidFill>
                <a:latin typeface="Microsoft Yi Baiti" panose="03000500000000000000" pitchFamily="66" charset="0"/>
                <a:ea typeface="Microsoft Yi Baiti" panose="03000500000000000000" pitchFamily="66" charset="0"/>
              </a:rPr>
              <a:t>b,c</a:t>
            </a:r>
            <a:r>
              <a:rPr lang="en-US" altLang="zh-CN" sz="2800" b="1" dirty="0">
                <a:solidFill>
                  <a:srgbClr val="CC3300"/>
                </a:solidFill>
                <a:latin typeface="Microsoft Yi Baiti" panose="03000500000000000000" pitchFamily="66" charset="0"/>
                <a:ea typeface="Microsoft Yi Baiti" panose="03000500000000000000" pitchFamily="66" charset="0"/>
              </a:rPr>
              <a:t>);</a:t>
            </a:r>
          </a:p>
          <a:p>
            <a:pPr>
              <a:buFont typeface="Wingdings" pitchFamily="2" charset="2"/>
              <a:buNone/>
            </a:pPr>
            <a:r>
              <a:rPr lang="en-US" altLang="zh-CN" sz="2800" b="1" dirty="0">
                <a:solidFill>
                  <a:srgbClr val="CC3300"/>
                </a:solidFill>
                <a:latin typeface="Microsoft Yi Baiti" panose="03000500000000000000" pitchFamily="66" charset="0"/>
                <a:ea typeface="Microsoft Yi Baiti" panose="03000500000000000000" pitchFamily="66" charset="0"/>
              </a:rPr>
              <a:t>   </a:t>
            </a:r>
            <a:r>
              <a:rPr lang="en-US" altLang="zh-CN" sz="2800" b="1" dirty="0" smtClean="0">
                <a:solidFill>
                  <a:srgbClr val="CC3300"/>
                </a:solidFill>
                <a:latin typeface="Microsoft Yi Baiti" panose="03000500000000000000" pitchFamily="66" charset="0"/>
                <a:ea typeface="Microsoft Yi Baiti" panose="03000500000000000000" pitchFamily="66" charset="0"/>
              </a:rPr>
              <a:t> </a:t>
            </a:r>
            <a:r>
              <a:rPr lang="en-US" altLang="zh-CN" sz="2800" b="1" dirty="0">
                <a:solidFill>
                  <a:srgbClr val="CC3300"/>
                </a:solidFill>
                <a:latin typeface="Microsoft Yi Baiti" panose="03000500000000000000" pitchFamily="66" charset="0"/>
                <a:ea typeface="Microsoft Yi Baiti" panose="03000500000000000000" pitchFamily="66" charset="0"/>
              </a:rPr>
              <a:t>a:=b+c*60;</a:t>
            </a:r>
          </a:p>
          <a:p>
            <a:pPr>
              <a:buFont typeface="Wingdings" pitchFamily="2" charset="2"/>
              <a:buNone/>
            </a:pPr>
            <a:r>
              <a:rPr lang="en-US" altLang="zh-CN" sz="2800" b="1" dirty="0">
                <a:solidFill>
                  <a:srgbClr val="CC3300"/>
                </a:solidFill>
                <a:latin typeface="Microsoft Yi Baiti" panose="03000500000000000000" pitchFamily="66" charset="0"/>
                <a:ea typeface="Microsoft Yi Baiti" panose="03000500000000000000" pitchFamily="66" charset="0"/>
              </a:rPr>
              <a:t>    </a:t>
            </a:r>
            <a:r>
              <a:rPr lang="en-US" altLang="zh-CN" sz="2800" b="1" dirty="0" smtClean="0">
                <a:solidFill>
                  <a:srgbClr val="CC3300"/>
                </a:solidFill>
                <a:latin typeface="Microsoft Yi Baiti" panose="03000500000000000000" pitchFamily="66" charset="0"/>
                <a:ea typeface="Microsoft Yi Baiti" panose="03000500000000000000" pitchFamily="66" charset="0"/>
              </a:rPr>
              <a:t>write(a</a:t>
            </a:r>
            <a:r>
              <a:rPr lang="en-US" altLang="zh-CN" sz="2800" b="1" dirty="0">
                <a:solidFill>
                  <a:srgbClr val="CC3300"/>
                </a:solidFill>
                <a:latin typeface="Microsoft Yi Baiti" panose="03000500000000000000" pitchFamily="66" charset="0"/>
                <a:ea typeface="Microsoft Yi Baiti" panose="03000500000000000000" pitchFamily="66" charset="0"/>
              </a:rPr>
              <a:t>)</a:t>
            </a:r>
            <a:r>
              <a:rPr lang="zh-CN" altLang="en-US" sz="2800" b="1" dirty="0">
                <a:solidFill>
                  <a:srgbClr val="CC3300"/>
                </a:solidFill>
                <a:latin typeface="Microsoft Yi Baiti" panose="03000500000000000000" pitchFamily="66" charset="0"/>
                <a:ea typeface="黑体" pitchFamily="49" charset="-122"/>
              </a:rPr>
              <a:t>；</a:t>
            </a:r>
          </a:p>
          <a:p>
            <a:pPr>
              <a:buFont typeface="Wingdings" pitchFamily="2" charset="2"/>
              <a:buNone/>
            </a:pPr>
            <a:r>
              <a:rPr lang="zh-CN" altLang="en-US" sz="2800" b="1" dirty="0">
                <a:solidFill>
                  <a:srgbClr val="CC3300"/>
                </a:solidFill>
                <a:latin typeface="Microsoft Yi Baiti" panose="03000500000000000000" pitchFamily="66" charset="0"/>
                <a:ea typeface="黑体" pitchFamily="49" charset="-122"/>
              </a:rPr>
              <a:t>    </a:t>
            </a:r>
            <a:r>
              <a:rPr lang="en-US" altLang="zh-CN" sz="2800" b="1" dirty="0">
                <a:solidFill>
                  <a:srgbClr val="CC3300"/>
                </a:solidFill>
                <a:latin typeface="Microsoft Yi Baiti" panose="03000500000000000000" pitchFamily="66" charset="0"/>
                <a:ea typeface="Microsoft Yi Baiti" panose="03000500000000000000" pitchFamily="66" charset="0"/>
              </a:rPr>
              <a:t>END.</a:t>
            </a:r>
          </a:p>
        </p:txBody>
      </p:sp>
      <p:sp>
        <p:nvSpPr>
          <p:cNvPr id="7" name="灯片编号占位符 5"/>
          <p:cNvSpPr>
            <a:spLocks noGrp="1"/>
          </p:cNvSpPr>
          <p:nvPr>
            <p:ph type="sldNum" sz="quarter" idx="12"/>
          </p:nvPr>
        </p:nvSpPr>
        <p:spPr/>
        <p:txBody>
          <a:bodyPr/>
          <a:lstStyle/>
          <a:p>
            <a:fld id="{5AEEB6A3-0D98-433E-BF27-C0EB30946FB2}" type="slidenum">
              <a:rPr lang="en-US" altLang="zh-CN"/>
              <a:pPr/>
              <a:t>19</a:t>
            </a:fld>
            <a:endParaRPr lang="en-US" altLang="zh-CN"/>
          </a:p>
        </p:txBody>
      </p:sp>
      <p:sp>
        <p:nvSpPr>
          <p:cNvPr id="279559" name="Rectangle 7"/>
          <p:cNvSpPr>
            <a:spLocks noRot="1" noChangeArrowheads="1"/>
          </p:cNvSpPr>
          <p:nvPr/>
        </p:nvSpPr>
        <p:spPr bwMode="auto">
          <a:xfrm>
            <a:off x="3048000" y="1676400"/>
            <a:ext cx="6096000" cy="36248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eaLnBrk="1" hangingPunct="1">
              <a:spcBef>
                <a:spcPct val="10000"/>
              </a:spcBef>
              <a:buClr>
                <a:schemeClr val="hlink"/>
              </a:buClr>
              <a:buFont typeface="Wingdings" pitchFamily="2" charset="2"/>
              <a:buNone/>
            </a:pPr>
            <a:r>
              <a:rPr lang="en-US"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关键字</a:t>
            </a:r>
            <a:r>
              <a:rPr lang="zh-CN" altLang="en-US" sz="2400" b="1" dirty="0">
                <a:effectLst/>
                <a:latin typeface="黑体" pitchFamily="49" charset="-122"/>
                <a:ea typeface="黑体" pitchFamily="49" charset="-122"/>
              </a:rPr>
              <a:t>，</a:t>
            </a:r>
            <a:r>
              <a:rPr lang="en-US" altLang="zh-CN" sz="2400" b="1" dirty="0">
                <a:effectLst/>
                <a:latin typeface="黑体" pitchFamily="49" charset="-122"/>
                <a:ea typeface="黑体" pitchFamily="49" charset="-122"/>
              </a:rPr>
              <a:t>PROGRAM&gt; &lt;</a:t>
            </a:r>
            <a:r>
              <a:rPr lang="zh-CN" altLang="zh-CN" sz="2400" b="1" dirty="0">
                <a:effectLst/>
                <a:latin typeface="黑体" pitchFamily="49" charset="-122"/>
                <a:ea typeface="黑体" pitchFamily="49" charset="-122"/>
              </a:rPr>
              <a:t>标识符，</a:t>
            </a:r>
            <a:r>
              <a:rPr lang="en-US" altLang="zh-CN" sz="2400" b="1" dirty="0">
                <a:effectLst/>
                <a:latin typeface="黑体" pitchFamily="49" charset="-122"/>
                <a:ea typeface="黑体" pitchFamily="49" charset="-122"/>
              </a:rPr>
              <a:t>m</a:t>
            </a:r>
            <a:r>
              <a:rPr lang="en-US" altLang="zh-CN" sz="2400" b="1" dirty="0" smtClean="0">
                <a:effectLst/>
                <a:latin typeface="黑体" pitchFamily="49" charset="-122"/>
                <a:ea typeface="黑体" pitchFamily="49" charset="-122"/>
              </a:rPr>
              <a:t>&gt; </a:t>
            </a: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界符</a:t>
            </a:r>
            <a:r>
              <a:rPr lang="zh-CN" altLang="zh-CN" sz="2400" b="1" dirty="0" smtClean="0">
                <a:effectLst/>
                <a:latin typeface="黑体" pitchFamily="49" charset="-122"/>
                <a:ea typeface="黑体" pitchFamily="49" charset="-122"/>
              </a:rPr>
              <a:t>,</a:t>
            </a:r>
            <a:r>
              <a:rPr lang="zh-CN" altLang="zh-CN" sz="2400" b="1" dirty="0">
                <a:effectLst/>
                <a:latin typeface="黑体" pitchFamily="49" charset="-122"/>
                <a:ea typeface="黑体" pitchFamily="49" charset="-122"/>
              </a:rPr>
              <a:t>;&gt; </a:t>
            </a:r>
            <a:endParaRPr lang="en-US" altLang="zh-CN" sz="2400" b="1" dirty="0" smtClean="0">
              <a:effectLst/>
              <a:latin typeface="黑体" pitchFamily="49" charset="-122"/>
              <a:ea typeface="黑体" pitchFamily="49" charset="-122"/>
            </a:endParaRPr>
          </a:p>
          <a:p>
            <a:pPr eaLnBrk="1" hangingPunct="1">
              <a:spcBef>
                <a:spcPct val="10000"/>
              </a:spcBef>
              <a:buClr>
                <a:schemeClr val="hlink"/>
              </a:buClr>
              <a:buFont typeface="Wingdings" pitchFamily="2" charset="2"/>
              <a:buNone/>
            </a:pP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关键字</a:t>
            </a:r>
            <a:r>
              <a:rPr lang="en-US" altLang="zh-CN" sz="2400" b="1" dirty="0">
                <a:effectLst/>
                <a:latin typeface="黑体" pitchFamily="49" charset="-122"/>
                <a:ea typeface="黑体" pitchFamily="49" charset="-122"/>
              </a:rPr>
              <a:t>,VAR</a:t>
            </a:r>
            <a:r>
              <a:rPr lang="en-US" altLang="zh-CN" sz="2400" b="1" dirty="0" smtClean="0">
                <a:effectLst/>
                <a:latin typeface="黑体" pitchFamily="49" charset="-122"/>
                <a:ea typeface="黑体" pitchFamily="49" charset="-122"/>
              </a:rPr>
              <a:t>&gt;&lt;</a:t>
            </a:r>
            <a:r>
              <a:rPr lang="zh-CN" altLang="zh-CN" sz="2400" b="1" dirty="0">
                <a:effectLst/>
                <a:latin typeface="黑体" pitchFamily="49" charset="-122"/>
                <a:ea typeface="黑体" pitchFamily="49" charset="-122"/>
              </a:rPr>
              <a:t>标识符,a</a:t>
            </a:r>
            <a:r>
              <a:rPr lang="zh-CN" altLang="zh-CN" sz="2400" b="1" dirty="0" smtClean="0">
                <a:effectLst/>
                <a:latin typeface="黑体" pitchFamily="49" charset="-122"/>
                <a:ea typeface="黑体" pitchFamily="49" charset="-122"/>
              </a:rPr>
              <a:t>&gt;&lt;</a:t>
            </a:r>
            <a:r>
              <a:rPr lang="zh-CN" altLang="zh-CN" sz="2400" b="1" dirty="0">
                <a:effectLst/>
                <a:latin typeface="黑体" pitchFamily="49" charset="-122"/>
                <a:ea typeface="黑体" pitchFamily="49" charset="-122"/>
              </a:rPr>
              <a:t>标识符,b&gt; &lt;标识符,c&gt; </a:t>
            </a: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界符</a:t>
            </a:r>
            <a:r>
              <a:rPr lang="zh-CN" altLang="zh-CN" sz="2400" b="1" dirty="0" smtClean="0">
                <a:effectLst/>
                <a:latin typeface="黑体" pitchFamily="49" charset="-122"/>
                <a:ea typeface="黑体" pitchFamily="49" charset="-122"/>
              </a:rPr>
              <a:t>,</a:t>
            </a:r>
            <a:r>
              <a:rPr lang="zh-CN" altLang="zh-CN" sz="2400" b="1" dirty="0">
                <a:effectLst/>
                <a:latin typeface="黑体" pitchFamily="49" charset="-122"/>
                <a:ea typeface="黑体" pitchFamily="49" charset="-122"/>
              </a:rPr>
              <a:t>:</a:t>
            </a:r>
            <a:r>
              <a:rPr lang="zh-CN" altLang="zh-CN" sz="2400" b="1" dirty="0" smtClean="0">
                <a:effectLst/>
                <a:latin typeface="黑体" pitchFamily="49" charset="-122"/>
                <a:ea typeface="黑体" pitchFamily="49" charset="-122"/>
              </a:rPr>
              <a:t>&gt;</a:t>
            </a:r>
            <a:r>
              <a:rPr lang="en-US" altLang="zh-CN" sz="2400" b="1" dirty="0" smtClean="0">
                <a:effectLst/>
                <a:latin typeface="黑体" pitchFamily="49" charset="-122"/>
                <a:ea typeface="黑体" pitchFamily="49" charset="-122"/>
              </a:rPr>
              <a:t>…</a:t>
            </a:r>
            <a:endParaRPr lang="zh-CN" altLang="zh-CN" sz="2400" b="1" dirty="0">
              <a:effectLst/>
              <a:latin typeface="黑体" pitchFamily="49" charset="-122"/>
              <a:ea typeface="黑体" pitchFamily="49" charset="-122"/>
            </a:endParaRPr>
          </a:p>
          <a:p>
            <a:pPr eaLnBrk="1" hangingPunct="1">
              <a:spcBef>
                <a:spcPct val="10000"/>
              </a:spcBef>
              <a:buClr>
                <a:schemeClr val="hlink"/>
              </a:buClr>
              <a:buFont typeface="Wingdings" pitchFamily="2" charset="2"/>
              <a:buNone/>
            </a:pP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关键字</a:t>
            </a:r>
            <a:r>
              <a:rPr lang="zh-CN" altLang="zh-CN" sz="2400" b="1" dirty="0" smtClean="0">
                <a:effectLst/>
                <a:latin typeface="黑体" pitchFamily="49" charset="-122"/>
                <a:ea typeface="黑体" pitchFamily="49" charset="-122"/>
              </a:rPr>
              <a:t>, </a:t>
            </a:r>
            <a:r>
              <a:rPr lang="zh-CN" altLang="zh-CN" sz="2400" b="1" dirty="0">
                <a:effectLst/>
                <a:latin typeface="黑体" pitchFamily="49" charset="-122"/>
                <a:ea typeface="黑体" pitchFamily="49" charset="-122"/>
              </a:rPr>
              <a:t>real&gt;</a:t>
            </a:r>
            <a:r>
              <a:rPr lang="en-US" altLang="zh-CN" sz="2400" b="1" dirty="0">
                <a:effectLst/>
                <a:latin typeface="黑体" pitchFamily="49" charset="-122"/>
                <a:ea typeface="黑体" pitchFamily="49" charset="-122"/>
              </a:rPr>
              <a:t> </a:t>
            </a: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界符</a:t>
            </a:r>
            <a:r>
              <a:rPr lang="zh-CN" altLang="zh-CN" sz="2400" b="1" dirty="0" smtClean="0">
                <a:effectLst/>
                <a:latin typeface="黑体" pitchFamily="49" charset="-122"/>
                <a:ea typeface="黑体" pitchFamily="49" charset="-122"/>
              </a:rPr>
              <a:t>,</a:t>
            </a:r>
            <a:r>
              <a:rPr lang="zh-CN" altLang="zh-CN" sz="2400" b="1" dirty="0">
                <a:effectLst/>
                <a:latin typeface="黑体" pitchFamily="49" charset="-122"/>
                <a:ea typeface="黑体" pitchFamily="49" charset="-122"/>
              </a:rPr>
              <a:t>;&gt;</a:t>
            </a:r>
          </a:p>
          <a:p>
            <a:pPr eaLnBrk="1" hangingPunct="1">
              <a:spcBef>
                <a:spcPct val="10000"/>
              </a:spcBef>
              <a:buClr>
                <a:schemeClr val="hlink"/>
              </a:buClr>
              <a:buFont typeface="Wingdings" pitchFamily="2" charset="2"/>
              <a:buNone/>
            </a:pP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关键字</a:t>
            </a:r>
            <a:r>
              <a:rPr lang="en-US" altLang="zh-CN" sz="2400" b="1" dirty="0">
                <a:effectLst/>
                <a:latin typeface="黑体" pitchFamily="49" charset="-122"/>
                <a:ea typeface="黑体" pitchFamily="49" charset="-122"/>
              </a:rPr>
              <a:t>,</a:t>
            </a:r>
            <a:r>
              <a:rPr lang="zh-CN" altLang="zh-CN" sz="2400" b="1" dirty="0">
                <a:effectLst/>
                <a:latin typeface="黑体" pitchFamily="49" charset="-122"/>
                <a:ea typeface="黑体" pitchFamily="49" charset="-122"/>
              </a:rPr>
              <a:t> </a:t>
            </a:r>
            <a:r>
              <a:rPr lang="en-US" altLang="zh-CN" sz="2400" b="1" dirty="0">
                <a:effectLst/>
                <a:latin typeface="黑体" pitchFamily="49" charset="-122"/>
                <a:ea typeface="黑体" pitchFamily="49" charset="-122"/>
              </a:rPr>
              <a:t>BEGIN&gt; </a:t>
            </a:r>
            <a:r>
              <a:rPr lang="en-US" altLang="zh-CN" sz="2400" b="1" dirty="0">
                <a:effectLst/>
                <a:latin typeface="Arial"/>
                <a:ea typeface="黑体" pitchFamily="49" charset="-122"/>
              </a:rPr>
              <a:t>…</a:t>
            </a:r>
            <a:r>
              <a:rPr lang="en-US" altLang="zh-CN" sz="2400" b="1" dirty="0">
                <a:effectLst/>
                <a:latin typeface="黑体" pitchFamily="49" charset="-122"/>
                <a:ea typeface="黑体" pitchFamily="49" charset="-122"/>
              </a:rPr>
              <a:t>... </a:t>
            </a:r>
            <a:endParaRPr lang="en-US" altLang="zh-CN" sz="2400" b="1" dirty="0" smtClean="0">
              <a:effectLst/>
              <a:latin typeface="黑体" pitchFamily="49" charset="-122"/>
              <a:ea typeface="黑体" pitchFamily="49" charset="-122"/>
            </a:endParaRPr>
          </a:p>
          <a:p>
            <a:pPr eaLnBrk="1" hangingPunct="1">
              <a:spcBef>
                <a:spcPct val="10000"/>
              </a:spcBef>
              <a:buClr>
                <a:schemeClr val="hlink"/>
              </a:buClr>
              <a:buFont typeface="Wingdings" pitchFamily="2" charset="2"/>
              <a:buNone/>
            </a:pPr>
            <a:r>
              <a:rPr lang="en-US" altLang="zh-CN" sz="2400" b="1" dirty="0" smtClean="0">
                <a:effectLst/>
                <a:latin typeface="黑体" pitchFamily="49" charset="-122"/>
                <a:ea typeface="黑体" pitchFamily="49" charset="-122"/>
              </a:rPr>
              <a:t>&lt;</a:t>
            </a:r>
            <a:r>
              <a:rPr lang="zh-CN" altLang="zh-CN" sz="2400" b="1" dirty="0">
                <a:effectLst/>
                <a:latin typeface="黑体" pitchFamily="49" charset="-122"/>
                <a:ea typeface="黑体" pitchFamily="49" charset="-122"/>
              </a:rPr>
              <a:t>标识符,a</a:t>
            </a:r>
            <a:r>
              <a:rPr lang="zh-CN" altLang="zh-CN" sz="2400" b="1" dirty="0" smtClean="0">
                <a:effectLst/>
                <a:latin typeface="黑体" pitchFamily="49" charset="-122"/>
                <a:ea typeface="黑体" pitchFamily="49" charset="-122"/>
              </a:rPr>
              <a:t>&gt;&lt; </a:t>
            </a:r>
            <a:r>
              <a:rPr lang="zh-CN" altLang="en-US" sz="2400" b="1" dirty="0" smtClean="0">
                <a:effectLst/>
                <a:latin typeface="黑体" pitchFamily="49" charset="-122"/>
                <a:ea typeface="黑体" pitchFamily="49" charset="-122"/>
              </a:rPr>
              <a:t>运</a:t>
            </a:r>
            <a:r>
              <a:rPr lang="zh-CN" altLang="zh-CN" sz="2400" b="1" dirty="0" smtClean="0">
                <a:effectLst/>
                <a:latin typeface="黑体" pitchFamily="49" charset="-122"/>
                <a:ea typeface="黑体" pitchFamily="49" charset="-122"/>
              </a:rPr>
              <a:t>算符 </a:t>
            </a:r>
            <a:r>
              <a:rPr lang="zh-CN" altLang="zh-CN" sz="2400" b="1" dirty="0">
                <a:effectLst/>
                <a:latin typeface="黑体" pitchFamily="49" charset="-122"/>
                <a:ea typeface="黑体" pitchFamily="49" charset="-122"/>
              </a:rPr>
              <a:t>,:=&gt; &lt;标识符,b&gt; &lt; </a:t>
            </a:r>
            <a:r>
              <a:rPr lang="zh-CN" altLang="en-US" sz="2400" b="1" dirty="0" smtClean="0">
                <a:effectLst/>
                <a:latin typeface="黑体" pitchFamily="49" charset="-122"/>
                <a:ea typeface="黑体" pitchFamily="49" charset="-122"/>
              </a:rPr>
              <a:t>运</a:t>
            </a:r>
            <a:r>
              <a:rPr lang="zh-CN" altLang="zh-CN" sz="2400" b="1" dirty="0" smtClean="0">
                <a:effectLst/>
                <a:latin typeface="黑体" pitchFamily="49" charset="-122"/>
                <a:ea typeface="黑体" pitchFamily="49" charset="-122"/>
              </a:rPr>
              <a:t>算符</a:t>
            </a:r>
            <a:r>
              <a:rPr lang="zh-CN" altLang="zh-CN" sz="2400" b="1" dirty="0">
                <a:effectLst/>
                <a:latin typeface="黑体" pitchFamily="49" charset="-122"/>
                <a:ea typeface="黑体" pitchFamily="49" charset="-122"/>
              </a:rPr>
              <a:t>,+&gt;  </a:t>
            </a:r>
            <a:r>
              <a:rPr lang="zh-CN" altLang="zh-CN" sz="2400" b="1" dirty="0" smtClean="0">
                <a:effectLst/>
                <a:latin typeface="黑体" pitchFamily="49" charset="-122"/>
                <a:ea typeface="黑体" pitchFamily="49" charset="-122"/>
              </a:rPr>
              <a:t>&lt;</a:t>
            </a:r>
            <a:r>
              <a:rPr lang="zh-CN" altLang="zh-CN" sz="2400" b="1" dirty="0">
                <a:effectLst/>
                <a:latin typeface="黑体" pitchFamily="49" charset="-122"/>
                <a:ea typeface="黑体" pitchFamily="49" charset="-122"/>
              </a:rPr>
              <a:t>标识符,c&gt; </a:t>
            </a: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运</a:t>
            </a:r>
            <a:r>
              <a:rPr lang="zh-CN" altLang="zh-CN" sz="2400" b="1" dirty="0" smtClean="0">
                <a:effectLst/>
                <a:latin typeface="黑体" pitchFamily="49" charset="-122"/>
                <a:ea typeface="黑体" pitchFamily="49" charset="-122"/>
              </a:rPr>
              <a:t>算符</a:t>
            </a:r>
            <a:r>
              <a:rPr lang="zh-CN" altLang="zh-CN" sz="2400" b="1" dirty="0">
                <a:effectLst/>
                <a:latin typeface="黑体" pitchFamily="49" charset="-122"/>
                <a:ea typeface="黑体" pitchFamily="49" charset="-122"/>
              </a:rPr>
              <a:t>,* &gt; </a:t>
            </a: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常</a:t>
            </a:r>
            <a:r>
              <a:rPr lang="zh-CN" altLang="zh-CN" sz="2400" b="1" dirty="0" smtClean="0">
                <a:effectLst/>
                <a:latin typeface="黑体" pitchFamily="49" charset="-122"/>
                <a:ea typeface="黑体" pitchFamily="49" charset="-122"/>
              </a:rPr>
              <a:t>数</a:t>
            </a:r>
            <a:r>
              <a:rPr lang="zh-CN" altLang="zh-CN" sz="2400" b="1" dirty="0">
                <a:effectLst/>
                <a:latin typeface="黑体" pitchFamily="49" charset="-122"/>
                <a:ea typeface="黑体" pitchFamily="49" charset="-122"/>
              </a:rPr>
              <a:t>,60&gt;</a:t>
            </a:r>
            <a:r>
              <a:rPr lang="zh-CN" altLang="zh-CN" sz="2400" b="1" dirty="0">
                <a:effectLst/>
                <a:latin typeface="Arial"/>
                <a:ea typeface="黑体" pitchFamily="49" charset="-122"/>
              </a:rPr>
              <a:t>……</a:t>
            </a:r>
            <a:endParaRPr lang="zh-CN" altLang="zh-CN" sz="2400" b="1" dirty="0">
              <a:effectLst/>
              <a:latin typeface="黑体" pitchFamily="49" charset="-122"/>
              <a:ea typeface="黑体" pitchFamily="49" charset="-122"/>
            </a:endParaRPr>
          </a:p>
          <a:p>
            <a:pPr eaLnBrk="1" hangingPunct="1">
              <a:spcBef>
                <a:spcPct val="10000"/>
              </a:spcBef>
              <a:buClr>
                <a:schemeClr val="hlink"/>
              </a:buClr>
              <a:buFont typeface="Wingdings" pitchFamily="2" charset="2"/>
              <a:buNone/>
            </a:pP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关键字</a:t>
            </a:r>
            <a:r>
              <a:rPr lang="en-US" altLang="zh-CN" sz="2400" b="1" dirty="0" smtClean="0">
                <a:effectLst/>
                <a:latin typeface="黑体" pitchFamily="49" charset="-122"/>
                <a:ea typeface="黑体" pitchFamily="49" charset="-122"/>
              </a:rPr>
              <a:t>,</a:t>
            </a:r>
            <a:r>
              <a:rPr lang="en-US" altLang="en-US" sz="2400" b="1" dirty="0">
                <a:effectLst/>
                <a:latin typeface="黑体" pitchFamily="49" charset="-122"/>
                <a:ea typeface="黑体" pitchFamily="49" charset="-122"/>
              </a:rPr>
              <a:t>END</a:t>
            </a:r>
            <a:r>
              <a:rPr lang="zh-CN" altLang="zh-CN" sz="2400" b="1" dirty="0">
                <a:effectLst/>
                <a:latin typeface="黑体" pitchFamily="49" charset="-122"/>
                <a:ea typeface="黑体" pitchFamily="49" charset="-122"/>
              </a:rPr>
              <a:t>&gt; </a:t>
            </a:r>
            <a:r>
              <a:rPr lang="zh-CN" altLang="zh-CN" sz="2400" b="1" dirty="0" smtClean="0">
                <a:effectLst/>
                <a:latin typeface="黑体" pitchFamily="49" charset="-122"/>
                <a:ea typeface="黑体" pitchFamily="49" charset="-122"/>
              </a:rPr>
              <a:t>&lt;</a:t>
            </a:r>
            <a:r>
              <a:rPr lang="zh-CN" altLang="en-US" sz="2400" b="1" dirty="0" smtClean="0">
                <a:effectLst/>
                <a:latin typeface="黑体" pitchFamily="49" charset="-122"/>
                <a:ea typeface="黑体" pitchFamily="49" charset="-122"/>
              </a:rPr>
              <a:t>界</a:t>
            </a:r>
            <a:r>
              <a:rPr lang="zh-CN" altLang="zh-CN" sz="2400" b="1" dirty="0" smtClean="0">
                <a:effectLst/>
                <a:latin typeface="黑体" pitchFamily="49" charset="-122"/>
                <a:ea typeface="黑体" pitchFamily="49" charset="-122"/>
              </a:rPr>
              <a:t>符</a:t>
            </a:r>
            <a:r>
              <a:rPr lang="zh-CN" altLang="zh-CN" sz="2400" b="1" dirty="0">
                <a:effectLst/>
                <a:latin typeface="黑体" pitchFamily="49" charset="-122"/>
                <a:ea typeface="黑体" pitchFamily="49" charset="-122"/>
              </a:rPr>
              <a:t>,.&gt;</a:t>
            </a:r>
            <a:endParaRPr lang="en-US" altLang="zh-CN" sz="2400" b="1" dirty="0">
              <a:effectLst/>
              <a:latin typeface="黑体" pitchFamily="49" charset="-122"/>
              <a:ea typeface="黑体" pitchFamily="49" charset="-122"/>
            </a:endParaRPr>
          </a:p>
        </p:txBody>
      </p:sp>
      <p:sp>
        <p:nvSpPr>
          <p:cNvPr id="279560" name="Rectangle 8"/>
          <p:cNvSpPr>
            <a:spLocks noRot="1" noChangeArrowheads="1"/>
          </p:cNvSpPr>
          <p:nvPr/>
        </p:nvSpPr>
        <p:spPr bwMode="auto">
          <a:xfrm>
            <a:off x="4427984" y="685800"/>
            <a:ext cx="4343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b="1" dirty="0">
                <a:solidFill>
                  <a:srgbClr val="FFE575"/>
                </a:solidFill>
                <a:effectLst>
                  <a:outerShdw blurRad="38100" dist="38100" dir="2700000" algn="tl">
                    <a:srgbClr val="000000"/>
                  </a:outerShdw>
                </a:effectLst>
                <a:latin typeface="黑体" pitchFamily="49" charset="-122"/>
                <a:ea typeface="黑体" pitchFamily="49" charset="-122"/>
              </a:rPr>
              <a:t>源程序被</a:t>
            </a:r>
            <a:r>
              <a:rPr lang="zh-CN" altLang="en-US" sz="3200" b="1" dirty="0" smtClean="0">
                <a:solidFill>
                  <a:srgbClr val="FFE575"/>
                </a:solidFill>
                <a:effectLst>
                  <a:outerShdw blurRad="38100" dist="38100" dir="2700000" algn="tl">
                    <a:srgbClr val="000000"/>
                  </a:outerShdw>
                </a:effectLst>
                <a:latin typeface="黑体" pitchFamily="49" charset="-122"/>
                <a:ea typeface="黑体" pitchFamily="49" charset="-122"/>
              </a:rPr>
              <a:t>分解成</a:t>
            </a:r>
            <a:r>
              <a:rPr lang="zh-CN" altLang="en-US" sz="3200" b="1" dirty="0">
                <a:solidFill>
                  <a:srgbClr val="FFE575"/>
                </a:solidFill>
                <a:effectLst>
                  <a:outerShdw blurRad="38100" dist="38100" dir="2700000" algn="tl">
                    <a:srgbClr val="000000"/>
                  </a:outerShdw>
                </a:effectLst>
                <a:latin typeface="黑体" pitchFamily="49" charset="-122"/>
                <a:ea typeface="黑体" pitchFamily="49" charset="-122"/>
              </a:rPr>
              <a:t>字符流</a:t>
            </a:r>
          </a:p>
        </p:txBody>
      </p:sp>
      <p:sp>
        <p:nvSpPr>
          <p:cNvPr id="8" name="Rectangle 2"/>
          <p:cNvSpPr txBox="1">
            <a:spLocks noRot="1" noChangeArrowheads="1"/>
          </p:cNvSpPr>
          <p:nvPr/>
        </p:nvSpPr>
        <p:spPr>
          <a:xfrm>
            <a:off x="5364088" y="64642"/>
            <a:ext cx="3581400" cy="685800"/>
          </a:xfrm>
          <a:prstGeom prst="rect">
            <a:avLst/>
          </a:prstGeom>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fontAlgn="auto">
              <a:spcAft>
                <a:spcPts val="0"/>
              </a:spcAft>
            </a:pPr>
            <a:r>
              <a:rPr kumimoji="1" lang="zh-CN" altLang="en-US" sz="3200" dirty="0" smtClean="0">
                <a:solidFill>
                  <a:schemeClr val="bg1"/>
                </a:solidFill>
                <a:latin typeface="黑体" panose="02010609060101010101" pitchFamily="49" charset="-122"/>
                <a:ea typeface="黑体" panose="02010609060101010101" pitchFamily="49" charset="-122"/>
              </a:rPr>
              <a:t>词法分析</a:t>
            </a:r>
            <a:endParaRPr kumimoji="1" lang="zh-CN" altLang="en-US" sz="3200" dirty="0">
              <a:solidFill>
                <a:schemeClr val="bg1"/>
              </a:solidFill>
              <a:latin typeface="黑体" panose="02010609060101010101" pitchFamily="49" charset="-122"/>
              <a:ea typeface="黑体" panose="02010609060101010101" pitchFamily="49" charset="-122"/>
            </a:endParaRPr>
          </a:p>
        </p:txBody>
      </p:sp>
      <p:sp>
        <p:nvSpPr>
          <p:cNvPr id="9" name="Rectangle 5"/>
          <p:cNvSpPr txBox="1">
            <a:spLocks noChangeArrowheads="1"/>
          </p:cNvSpPr>
          <p:nvPr/>
        </p:nvSpPr>
        <p:spPr>
          <a:xfrm>
            <a:off x="539552" y="5589240"/>
            <a:ext cx="7920880" cy="1039902"/>
          </a:xfrm>
          <a:prstGeom prst="rect">
            <a:avLst/>
          </a:prstGeom>
          <a:no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fontAlgn="auto">
              <a:spcAft>
                <a:spcPts val="0"/>
              </a:spcAft>
              <a:buFont typeface="Wingdings" pitchFamily="2" charset="2"/>
              <a:buNone/>
            </a:pPr>
            <a:r>
              <a:rPr lang="zh-CN" altLang="en-US" sz="2400" b="1" dirty="0" smtClean="0">
                <a:solidFill>
                  <a:srgbClr val="CC3300"/>
                </a:solidFill>
                <a:effectLst/>
                <a:latin typeface="+mn-ea"/>
              </a:rPr>
              <a:t>说明：</a:t>
            </a:r>
            <a:r>
              <a:rPr lang="zh-CN" altLang="en-US" sz="2400" b="1" dirty="0" smtClean="0">
                <a:effectLst/>
                <a:latin typeface="+mn-ea"/>
              </a:rPr>
              <a:t>关键字也称</a:t>
            </a:r>
            <a:r>
              <a:rPr lang="en-US" altLang="zh-CN" sz="2400" b="1" dirty="0" smtClean="0">
                <a:effectLst/>
                <a:latin typeface="+mn-ea"/>
              </a:rPr>
              <a:t>:</a:t>
            </a:r>
            <a:r>
              <a:rPr lang="zh-CN" altLang="en-US" sz="2400" b="1" dirty="0" smtClean="0">
                <a:effectLst/>
                <a:latin typeface="+mn-ea"/>
              </a:rPr>
              <a:t>保留字；界符也称：分隔符；运算符也称：算符</a:t>
            </a:r>
            <a:endParaRPr lang="zh-CN" altLang="en-US" sz="2400" b="1" dirty="0">
              <a:effectLst/>
              <a:latin typeface="+mn-ea"/>
            </a:endParaRPr>
          </a:p>
        </p:txBody>
      </p:sp>
    </p:spTree>
    <p:extLst>
      <p:ext uri="{BB962C8B-B14F-4D97-AF65-F5344CB8AC3E}">
        <p14:creationId xmlns:p14="http://schemas.microsoft.com/office/powerpoint/2010/main" xmlns="" val="22636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9555">
                                            <p:txEl>
                                              <p:pRg st="1" end="1"/>
                                            </p:txEl>
                                          </p:spTgt>
                                        </p:tgtEl>
                                        <p:attrNameLst>
                                          <p:attrName>style.visibility</p:attrName>
                                        </p:attrNameLst>
                                      </p:cBhvr>
                                      <p:to>
                                        <p:strVal val="visible"/>
                                      </p:to>
                                    </p:set>
                                    <p:anim calcmode="lin" valueType="num">
                                      <p:cBhvr additive="base">
                                        <p:cTn id="13" dur="500" fill="hold"/>
                                        <p:tgtEl>
                                          <p:spTgt spid="279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9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9555">
                                            <p:txEl>
                                              <p:pRg st="2" end="2"/>
                                            </p:txEl>
                                          </p:spTgt>
                                        </p:tgtEl>
                                        <p:attrNameLst>
                                          <p:attrName>style.visibility</p:attrName>
                                        </p:attrNameLst>
                                      </p:cBhvr>
                                      <p:to>
                                        <p:strVal val="visible"/>
                                      </p:to>
                                    </p:set>
                                    <p:anim calcmode="lin" valueType="num">
                                      <p:cBhvr additive="base">
                                        <p:cTn id="19" dur="500" fill="hold"/>
                                        <p:tgtEl>
                                          <p:spTgt spid="279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9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9555">
                                            <p:txEl>
                                              <p:pRg st="3" end="3"/>
                                            </p:txEl>
                                          </p:spTgt>
                                        </p:tgtEl>
                                        <p:attrNameLst>
                                          <p:attrName>style.visibility</p:attrName>
                                        </p:attrNameLst>
                                      </p:cBhvr>
                                      <p:to>
                                        <p:strVal val="visible"/>
                                      </p:to>
                                    </p:set>
                                    <p:anim calcmode="lin" valueType="num">
                                      <p:cBhvr additive="base">
                                        <p:cTn id="25" dur="500" fill="hold"/>
                                        <p:tgtEl>
                                          <p:spTgt spid="279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9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9555">
                                            <p:txEl>
                                              <p:pRg st="4" end="4"/>
                                            </p:txEl>
                                          </p:spTgt>
                                        </p:tgtEl>
                                        <p:attrNameLst>
                                          <p:attrName>style.visibility</p:attrName>
                                        </p:attrNameLst>
                                      </p:cBhvr>
                                      <p:to>
                                        <p:strVal val="visible"/>
                                      </p:to>
                                    </p:set>
                                    <p:anim calcmode="lin" valueType="num">
                                      <p:cBhvr additive="base">
                                        <p:cTn id="31" dur="500" fill="hold"/>
                                        <p:tgtEl>
                                          <p:spTgt spid="279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9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9555">
                                            <p:txEl>
                                              <p:pRg st="5" end="5"/>
                                            </p:txEl>
                                          </p:spTgt>
                                        </p:tgtEl>
                                        <p:attrNameLst>
                                          <p:attrName>style.visibility</p:attrName>
                                        </p:attrNameLst>
                                      </p:cBhvr>
                                      <p:to>
                                        <p:strVal val="visible"/>
                                      </p:to>
                                    </p:set>
                                    <p:anim calcmode="lin" valueType="num">
                                      <p:cBhvr additive="base">
                                        <p:cTn id="37" dur="500" fill="hold"/>
                                        <p:tgtEl>
                                          <p:spTgt spid="2795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9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9559"/>
                                        </p:tgtEl>
                                        <p:attrNameLst>
                                          <p:attrName>style.visibility</p:attrName>
                                        </p:attrNameLst>
                                      </p:cBhvr>
                                      <p:to>
                                        <p:strVal val="visible"/>
                                      </p:to>
                                    </p:set>
                                    <p:anim calcmode="lin" valueType="num">
                                      <p:cBhvr additive="base">
                                        <p:cTn id="43" dur="500" fill="hold"/>
                                        <p:tgtEl>
                                          <p:spTgt spid="279559"/>
                                        </p:tgtEl>
                                        <p:attrNameLst>
                                          <p:attrName>ppt_x</p:attrName>
                                        </p:attrNameLst>
                                      </p:cBhvr>
                                      <p:tavLst>
                                        <p:tav tm="0">
                                          <p:val>
                                            <p:strVal val="#ppt_x"/>
                                          </p:val>
                                        </p:tav>
                                        <p:tav tm="100000">
                                          <p:val>
                                            <p:strVal val="#ppt_x"/>
                                          </p:val>
                                        </p:tav>
                                      </p:tavLst>
                                    </p:anim>
                                    <p:anim calcmode="lin" valueType="num">
                                      <p:cBhvr additive="base">
                                        <p:cTn id="44" dur="500" fill="hold"/>
                                        <p:tgtEl>
                                          <p:spTgt spid="27955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bg/>
                                          </p:spTgt>
                                        </p:tgtEl>
                                        <p:attrNameLst>
                                          <p:attrName>style.visibility</p:attrName>
                                        </p:attrNameLst>
                                      </p:cBhvr>
                                      <p:to>
                                        <p:strVal val="visible"/>
                                      </p:to>
                                    </p:set>
                                    <p:animEffect transition="in" filter="fade">
                                      <p:cBhvr>
                                        <p:cTn id="49" dur="1000"/>
                                        <p:tgtEl>
                                          <p:spTgt spid="9">
                                            <p:bg/>
                                          </p:spTgt>
                                        </p:tgtEl>
                                      </p:cBhvr>
                                    </p:animEffect>
                                    <p:anim calcmode="lin" valueType="num">
                                      <p:cBhvr>
                                        <p:cTn id="50" dur="1000" fill="hold"/>
                                        <p:tgtEl>
                                          <p:spTgt spid="9">
                                            <p:bg/>
                                          </p:spTgt>
                                        </p:tgtEl>
                                        <p:attrNameLst>
                                          <p:attrName>ppt_x</p:attrName>
                                        </p:attrNameLst>
                                      </p:cBhvr>
                                      <p:tavLst>
                                        <p:tav tm="0">
                                          <p:val>
                                            <p:strVal val="#ppt_x"/>
                                          </p:val>
                                        </p:tav>
                                        <p:tav tm="100000">
                                          <p:val>
                                            <p:strVal val="#ppt_x"/>
                                          </p:val>
                                        </p:tav>
                                      </p:tavLst>
                                    </p:anim>
                                    <p:anim calcmode="lin" valueType="num">
                                      <p:cBhvr>
                                        <p:cTn id="51" dur="10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xEl>
                                              <p:pRg st="0" end="0"/>
                                            </p:txEl>
                                          </p:spTgt>
                                        </p:tgtEl>
                                        <p:attrNameLst>
                                          <p:attrName>style.visibility</p:attrName>
                                        </p:attrNameLst>
                                      </p:cBhvr>
                                      <p:to>
                                        <p:strVal val="visible"/>
                                      </p:to>
                                    </p:set>
                                    <p:animEffect transition="in" filter="fade">
                                      <p:cBhvr>
                                        <p:cTn id="56" dur="1000"/>
                                        <p:tgtEl>
                                          <p:spTgt spid="9">
                                            <p:txEl>
                                              <p:pRg st="0" end="0"/>
                                            </p:txEl>
                                          </p:spTgt>
                                        </p:tgtEl>
                                      </p:cBhvr>
                                    </p:animEffect>
                                    <p:anim calcmode="lin" valueType="num">
                                      <p:cBhvr>
                                        <p:cTn id="5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P spid="279559" grpId="0"/>
      <p:bldP spid="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开场白</a:t>
            </a:r>
            <a:endParaRPr lang="zh-CN" altLang="en-US" dirty="0"/>
          </a:p>
        </p:txBody>
      </p:sp>
      <p:sp>
        <p:nvSpPr>
          <p:cNvPr id="3" name="内容占位符 2"/>
          <p:cNvSpPr>
            <a:spLocks noGrp="1"/>
          </p:cNvSpPr>
          <p:nvPr>
            <p:ph idx="1"/>
          </p:nvPr>
        </p:nvSpPr>
        <p:spPr/>
        <p:txBody>
          <a:bodyPr/>
          <a:lstStyle/>
          <a:p>
            <a:r>
              <a:rPr lang="zh-CN" altLang="en-US" dirty="0" smtClean="0"/>
              <a:t>本人介绍</a:t>
            </a:r>
            <a:endParaRPr lang="en-US" altLang="zh-CN" dirty="0" smtClean="0"/>
          </a:p>
          <a:p>
            <a:r>
              <a:rPr lang="zh-CN" altLang="en-US" dirty="0" smtClean="0"/>
              <a:t>课程介绍</a:t>
            </a:r>
            <a:endParaRPr lang="en-US" altLang="zh-CN" dirty="0" smtClean="0"/>
          </a:p>
          <a:p>
            <a:r>
              <a:rPr lang="zh-CN" altLang="en-US" dirty="0" smtClean="0"/>
              <a:t>教学介绍</a:t>
            </a:r>
            <a:endParaRPr lang="en-US" altLang="zh-CN" dirty="0" smtClean="0"/>
          </a:p>
          <a:p>
            <a:r>
              <a:rPr lang="zh-CN" altLang="en-US" dirty="0" smtClean="0"/>
              <a:t>考核介绍</a:t>
            </a:r>
            <a:endParaRPr lang="zh-CN" altLang="en-US" dirty="0"/>
          </a:p>
        </p:txBody>
      </p:sp>
      <p:sp>
        <p:nvSpPr>
          <p:cNvPr id="4" name="灯片编号占位符 3"/>
          <p:cNvSpPr>
            <a:spLocks noGrp="1"/>
          </p:cNvSpPr>
          <p:nvPr>
            <p:ph type="sldNum" sz="quarter" idx="12"/>
          </p:nvPr>
        </p:nvSpPr>
        <p:spPr/>
        <p:txBody>
          <a:bodyPr/>
          <a:lstStyle/>
          <a:p>
            <a:fld id="{ED030AB1-5474-47A5-A279-899C5FA7F444}" type="slidenum">
              <a:rPr lang="en-US" altLang="zh-CN" smtClean="0"/>
              <a:pPr/>
              <a:t>2</a:t>
            </a:fld>
            <a:endParaRPr lang="en-US" altLang="zh-CN"/>
          </a:p>
        </p:txBody>
      </p:sp>
    </p:spTree>
    <p:extLst>
      <p:ext uri="{BB962C8B-B14F-4D97-AF65-F5344CB8AC3E}">
        <p14:creationId xmlns:p14="http://schemas.microsoft.com/office/powerpoint/2010/main" xmlns="" val="1238957499"/>
      </p:ext>
    </p:extLst>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20</a:t>
            </a:fld>
            <a:endParaRPr lang="en-US" altLang="zh-CN"/>
          </a:p>
        </p:txBody>
      </p:sp>
      <p:sp>
        <p:nvSpPr>
          <p:cNvPr id="264197" name="Rectangle 5"/>
          <p:cNvSpPr>
            <a:spLocks noGrp="1" noChangeArrowheads="1"/>
          </p:cNvSpPr>
          <p:nvPr>
            <p:ph idx="4294967295"/>
          </p:nvPr>
        </p:nvSpPr>
        <p:spPr>
          <a:xfrm>
            <a:off x="1241512" y="2996952"/>
            <a:ext cx="7093024" cy="2448272"/>
          </a:xfrm>
          <a:noFill/>
          <a:ln/>
        </p:spPr>
        <p:txBody>
          <a:bodyPr>
            <a:noAutofit/>
          </a:bodyPr>
          <a:lstStyle/>
          <a:p>
            <a:pPr algn="just">
              <a:buFont typeface="Wingdings" pitchFamily="2" charset="2"/>
              <a:buNone/>
            </a:pPr>
            <a:r>
              <a:rPr lang="zh-CN" altLang="en-US" sz="2400" b="1" dirty="0" smtClean="0">
                <a:solidFill>
                  <a:srgbClr val="CC3300"/>
                </a:solidFill>
                <a:latin typeface="+mn-ea"/>
              </a:rPr>
              <a:t>例：表达式的定义</a:t>
            </a:r>
            <a:endParaRPr lang="en-US" altLang="zh-CN" sz="2400" b="1" dirty="0" smtClean="0">
              <a:solidFill>
                <a:srgbClr val="CC3300"/>
              </a:solidFill>
              <a:latin typeface="+mn-ea"/>
            </a:endParaRPr>
          </a:p>
          <a:p>
            <a:pPr algn="just">
              <a:buFont typeface="Wingdings" pitchFamily="2" charset="2"/>
              <a:buNone/>
            </a:pPr>
            <a:r>
              <a:rPr lang="en-US" altLang="zh-CN" sz="2400" b="1" dirty="0" smtClean="0">
                <a:latin typeface="+mn-ea"/>
              </a:rPr>
              <a:t>1</a:t>
            </a:r>
            <a:r>
              <a:rPr lang="zh-CN" altLang="en-US" sz="2400" b="1" dirty="0" smtClean="0">
                <a:latin typeface="+mn-ea"/>
              </a:rPr>
              <a:t>）任何一个标识符都是表达式；</a:t>
            </a:r>
            <a:endParaRPr lang="en-US" altLang="zh-CN" sz="2400" b="1" dirty="0" smtClean="0">
              <a:latin typeface="+mn-ea"/>
            </a:endParaRPr>
          </a:p>
          <a:p>
            <a:pPr algn="just">
              <a:buFont typeface="Wingdings" pitchFamily="2" charset="2"/>
              <a:buNone/>
            </a:pPr>
            <a:r>
              <a:rPr lang="en-US" altLang="zh-CN" sz="2400" b="1" dirty="0" smtClean="0">
                <a:latin typeface="+mn-ea"/>
              </a:rPr>
              <a:t>2</a:t>
            </a:r>
            <a:r>
              <a:rPr lang="zh-CN" altLang="en-US" sz="2400" b="1" dirty="0" smtClean="0">
                <a:latin typeface="+mn-ea"/>
              </a:rPr>
              <a:t>）任何一个数都是表达式；</a:t>
            </a:r>
            <a:endParaRPr lang="en-US" altLang="zh-CN" sz="2400" b="1" dirty="0" smtClean="0">
              <a:latin typeface="+mn-ea"/>
            </a:endParaRPr>
          </a:p>
          <a:p>
            <a:pPr algn="just">
              <a:buFont typeface="Wingdings" pitchFamily="2" charset="2"/>
              <a:buNone/>
            </a:pPr>
            <a:r>
              <a:rPr lang="en-US" altLang="zh-CN" sz="2400" b="1" dirty="0" smtClean="0">
                <a:latin typeface="+mn-ea"/>
              </a:rPr>
              <a:t>3</a:t>
            </a:r>
            <a:r>
              <a:rPr lang="zh-CN" altLang="en-US" sz="2400" b="1" dirty="0" smtClean="0">
                <a:latin typeface="+mn-ea"/>
              </a:rPr>
              <a:t>）如果</a:t>
            </a:r>
            <a:r>
              <a:rPr lang="en-US" altLang="zh-CN" sz="2400" b="1" dirty="0" smtClean="0">
                <a:latin typeface="+mn-ea"/>
              </a:rPr>
              <a:t>expr1</a:t>
            </a:r>
            <a:r>
              <a:rPr lang="zh-CN" altLang="en-US" sz="2400" b="1" dirty="0" smtClean="0">
                <a:latin typeface="+mn-ea"/>
              </a:rPr>
              <a:t>和</a:t>
            </a:r>
            <a:r>
              <a:rPr lang="en-US" altLang="zh-CN" sz="2400" b="1" dirty="0" smtClean="0">
                <a:latin typeface="+mn-ea"/>
              </a:rPr>
              <a:t>expr2</a:t>
            </a:r>
            <a:r>
              <a:rPr lang="zh-CN" altLang="en-US" sz="2400" b="1" dirty="0" smtClean="0">
                <a:latin typeface="+mn-ea"/>
              </a:rPr>
              <a:t>是表达式，则</a:t>
            </a:r>
            <a:r>
              <a:rPr lang="en-US" altLang="zh-CN" sz="2400" b="1" dirty="0" smtClean="0">
                <a:latin typeface="+mn-ea"/>
              </a:rPr>
              <a:t>expr1+expr2,expr1*expr2,(expr1)</a:t>
            </a:r>
            <a:r>
              <a:rPr lang="zh-CN" altLang="en-US" sz="2400" b="1" dirty="0" smtClean="0">
                <a:latin typeface="+mn-ea"/>
              </a:rPr>
              <a:t>也都是表达式。</a:t>
            </a:r>
            <a:endParaRPr lang="zh-CN" altLang="en-US" sz="2400" b="1" dirty="0">
              <a:latin typeface="+mn-ea"/>
            </a:endParaRPr>
          </a:p>
        </p:txBody>
      </p:sp>
      <p:sp>
        <p:nvSpPr>
          <p:cNvPr id="2" name="TextBox 1"/>
          <p:cNvSpPr txBox="1"/>
          <p:nvPr/>
        </p:nvSpPr>
        <p:spPr>
          <a:xfrm>
            <a:off x="467544" y="332656"/>
            <a:ext cx="3600400" cy="584775"/>
          </a:xfrm>
          <a:prstGeom prst="rect">
            <a:avLst/>
          </a:prstGeom>
          <a:noFill/>
        </p:spPr>
        <p:txBody>
          <a:bodyPr wrap="square" rtlCol="0">
            <a:spAutoFit/>
          </a:bodyPr>
          <a:lstStyle/>
          <a:p>
            <a:r>
              <a:rPr lang="zh-CN" altLang="en-US" sz="3200" b="1" dirty="0" smtClean="0">
                <a:solidFill>
                  <a:srgbClr val="FF0000"/>
                </a:solidFill>
                <a:effectLst/>
              </a:rPr>
              <a:t>一、分析阶段</a:t>
            </a:r>
            <a:endParaRPr lang="zh-CN" altLang="en-US" sz="3200" b="1" dirty="0">
              <a:solidFill>
                <a:srgbClr val="FF0000"/>
              </a:solidFill>
              <a:effectLst/>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1.2 </a:t>
            </a:r>
            <a:r>
              <a:rPr kumimoji="1" lang="zh-CN" altLang="en-US" sz="2400" b="1" dirty="0" smtClean="0">
                <a:solidFill>
                  <a:srgbClr val="FF0000"/>
                </a:solidFill>
                <a:effectLst/>
                <a:latin typeface="楷体_GB2312" pitchFamily="49" charset="-122"/>
                <a:ea typeface="楷体_GB2312" pitchFamily="49" charset="-122"/>
              </a:rPr>
              <a:t>编译过程和编译程序的结构</a:t>
            </a:r>
            <a:endParaRPr kumimoji="1" lang="zh-CN" altLang="en-US" sz="2400" b="1" dirty="0">
              <a:solidFill>
                <a:srgbClr val="FF0000"/>
              </a:solidFill>
              <a:effectLst/>
              <a:latin typeface="楷体_GB2312" pitchFamily="49" charset="-122"/>
              <a:ea typeface="楷体_GB2312" pitchFamily="49" charset="-122"/>
            </a:endParaRPr>
          </a:p>
        </p:txBody>
      </p:sp>
      <p:sp>
        <p:nvSpPr>
          <p:cNvPr id="7" name="TextBox 6"/>
          <p:cNvSpPr txBox="1"/>
          <p:nvPr/>
        </p:nvSpPr>
        <p:spPr>
          <a:xfrm>
            <a:off x="1187624" y="917431"/>
            <a:ext cx="3600400" cy="523220"/>
          </a:xfrm>
          <a:prstGeom prst="rect">
            <a:avLst/>
          </a:prstGeom>
          <a:noFill/>
        </p:spPr>
        <p:txBody>
          <a:bodyPr wrap="square" rtlCol="0">
            <a:spAutoFit/>
          </a:bodyPr>
          <a:lstStyle/>
          <a:p>
            <a:r>
              <a:rPr lang="en-US" altLang="zh-CN" sz="2800" b="1" dirty="0" smtClean="0">
                <a:solidFill>
                  <a:srgbClr val="7030A0"/>
                </a:solidFill>
                <a:effectLst/>
              </a:rPr>
              <a:t>2</a:t>
            </a:r>
            <a:r>
              <a:rPr lang="zh-CN" altLang="en-US" sz="2800" b="1" dirty="0" smtClean="0">
                <a:solidFill>
                  <a:srgbClr val="7030A0"/>
                </a:solidFill>
                <a:effectLst/>
              </a:rPr>
              <a:t>、语法分析</a:t>
            </a:r>
            <a:endParaRPr lang="zh-CN" altLang="en-US" sz="2800" b="1" dirty="0">
              <a:solidFill>
                <a:srgbClr val="7030A0"/>
              </a:solidFill>
              <a:effectLst/>
            </a:endParaRPr>
          </a:p>
        </p:txBody>
      </p:sp>
      <p:sp>
        <p:nvSpPr>
          <p:cNvPr id="8" name="TextBox 7"/>
          <p:cNvSpPr txBox="1"/>
          <p:nvPr/>
        </p:nvSpPr>
        <p:spPr>
          <a:xfrm>
            <a:off x="1187624" y="1628799"/>
            <a:ext cx="7387783" cy="1200329"/>
          </a:xfrm>
          <a:prstGeom prst="rect">
            <a:avLst/>
          </a:prstGeom>
          <a:noFill/>
        </p:spPr>
        <p:txBody>
          <a:bodyPr wrap="square" rtlCol="0">
            <a:spAutoFit/>
          </a:bodyPr>
          <a:lstStyle/>
          <a:p>
            <a:r>
              <a:rPr lang="zh-CN" altLang="en-US" sz="2400" b="1" dirty="0" smtClean="0">
                <a:effectLst/>
              </a:rPr>
              <a:t>语法分析是一种</a:t>
            </a:r>
            <a:r>
              <a:rPr lang="zh-CN" altLang="en-US" sz="2400" b="1" dirty="0" smtClean="0">
                <a:solidFill>
                  <a:srgbClr val="CC3300"/>
                </a:solidFill>
                <a:effectLst/>
              </a:rPr>
              <a:t>层次结构</a:t>
            </a:r>
            <a:r>
              <a:rPr lang="zh-CN" altLang="en-US" sz="2400" b="1" dirty="0" smtClean="0">
                <a:effectLst/>
              </a:rPr>
              <a:t>的分析。它根据源语言的语法规则，将符号流按层次分组，形成</a:t>
            </a:r>
            <a:r>
              <a:rPr lang="zh-CN" altLang="en-US" sz="2400" b="1" dirty="0" smtClean="0">
                <a:solidFill>
                  <a:srgbClr val="CC3300"/>
                </a:solidFill>
                <a:effectLst/>
              </a:rPr>
              <a:t>短语</a:t>
            </a:r>
            <a:r>
              <a:rPr lang="zh-CN" altLang="en-US" sz="2400" b="1" dirty="0" smtClean="0">
                <a:effectLst/>
              </a:rPr>
              <a:t>。（表达式就是一个短语）短语的定义通常用</a:t>
            </a:r>
            <a:r>
              <a:rPr lang="zh-CN" altLang="en-US" sz="2400" b="1" dirty="0" smtClean="0">
                <a:solidFill>
                  <a:srgbClr val="CC3300"/>
                </a:solidFill>
                <a:effectLst/>
              </a:rPr>
              <a:t>递归</a:t>
            </a:r>
            <a:r>
              <a:rPr lang="zh-CN" altLang="en-US" sz="2400" b="1" dirty="0" smtClean="0">
                <a:effectLst/>
              </a:rPr>
              <a:t>的方式定义。</a:t>
            </a:r>
            <a:endParaRPr lang="zh-CN" altLang="en-US" sz="2400" b="1" dirty="0">
              <a:effectLst/>
            </a:endParaRPr>
          </a:p>
        </p:txBody>
      </p:sp>
      <p:sp>
        <p:nvSpPr>
          <p:cNvPr id="11" name="Rectangle 5"/>
          <p:cNvSpPr txBox="1">
            <a:spLocks noChangeArrowheads="1"/>
          </p:cNvSpPr>
          <p:nvPr/>
        </p:nvSpPr>
        <p:spPr>
          <a:xfrm>
            <a:off x="1335003" y="5370391"/>
            <a:ext cx="7093024" cy="1010937"/>
          </a:xfrm>
          <a:prstGeom prst="rect">
            <a:avLst/>
          </a:prstGeom>
          <a:noFill/>
          <a:ln/>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fontAlgn="auto">
              <a:spcAft>
                <a:spcPts val="0"/>
              </a:spcAft>
              <a:buFont typeface="Wingdings" pitchFamily="2" charset="2"/>
              <a:buNone/>
            </a:pPr>
            <a:r>
              <a:rPr lang="zh-CN" altLang="en-US" sz="2400" b="1" dirty="0" smtClean="0">
                <a:solidFill>
                  <a:srgbClr val="CC3300"/>
                </a:solidFill>
                <a:effectLst/>
                <a:latin typeface="+mn-ea"/>
              </a:rPr>
              <a:t>。语法分析的结果</a:t>
            </a:r>
            <a:endParaRPr lang="en-US" altLang="zh-CN" sz="2400" b="1" dirty="0" smtClean="0">
              <a:solidFill>
                <a:srgbClr val="CC3300"/>
              </a:solidFill>
              <a:effectLst/>
              <a:latin typeface="+mn-ea"/>
            </a:endParaRPr>
          </a:p>
          <a:p>
            <a:pPr algn="just" fontAlgn="auto">
              <a:spcAft>
                <a:spcPts val="0"/>
              </a:spcAft>
              <a:buFont typeface="Wingdings" pitchFamily="2" charset="2"/>
              <a:buNone/>
            </a:pPr>
            <a:r>
              <a:rPr lang="zh-CN" altLang="en-US" sz="2400" b="1" dirty="0" smtClean="0">
                <a:effectLst/>
                <a:latin typeface="+mn-ea"/>
              </a:rPr>
              <a:t>      通常用分析树表述。</a:t>
            </a:r>
            <a:endParaRPr lang="zh-CN" altLang="en-US" sz="2400" b="1" dirty="0">
              <a:effectLst/>
              <a:latin typeface="+mn-ea"/>
            </a:endParaRPr>
          </a:p>
        </p:txBody>
      </p:sp>
    </p:spTree>
    <p:extLst>
      <p:ext uri="{BB962C8B-B14F-4D97-AF65-F5344CB8AC3E}">
        <p14:creationId xmlns:p14="http://schemas.microsoft.com/office/powerpoint/2010/main" xmlns="" val="420246443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64197">
                                            <p:bg/>
                                          </p:spTgt>
                                        </p:tgtEl>
                                        <p:attrNameLst>
                                          <p:attrName>style.visibility</p:attrName>
                                        </p:attrNameLst>
                                      </p:cBhvr>
                                      <p:to>
                                        <p:strVal val="visible"/>
                                      </p:to>
                                    </p:set>
                                    <p:animEffect transition="in" filter="fade">
                                      <p:cBhvr>
                                        <p:cTn id="13" dur="1000"/>
                                        <p:tgtEl>
                                          <p:spTgt spid="264197">
                                            <p:bg/>
                                          </p:spTgt>
                                        </p:tgtEl>
                                      </p:cBhvr>
                                    </p:animEffect>
                                    <p:anim calcmode="lin" valueType="num">
                                      <p:cBhvr>
                                        <p:cTn id="14" dur="1000" fill="hold"/>
                                        <p:tgtEl>
                                          <p:spTgt spid="264197">
                                            <p:bg/>
                                          </p:spTgt>
                                        </p:tgtEl>
                                        <p:attrNameLst>
                                          <p:attrName>ppt_x</p:attrName>
                                        </p:attrNameLst>
                                      </p:cBhvr>
                                      <p:tavLst>
                                        <p:tav tm="0">
                                          <p:val>
                                            <p:strVal val="#ppt_x"/>
                                          </p:val>
                                        </p:tav>
                                        <p:tav tm="100000">
                                          <p:val>
                                            <p:strVal val="#ppt_x"/>
                                          </p:val>
                                        </p:tav>
                                      </p:tavLst>
                                    </p:anim>
                                    <p:anim calcmode="lin" valueType="num">
                                      <p:cBhvr>
                                        <p:cTn id="15" dur="1000" fill="hold"/>
                                        <p:tgtEl>
                                          <p:spTgt spid="264197">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4197">
                                            <p:txEl>
                                              <p:pRg st="0" end="0"/>
                                            </p:txEl>
                                          </p:spTgt>
                                        </p:tgtEl>
                                        <p:attrNameLst>
                                          <p:attrName>style.visibility</p:attrName>
                                        </p:attrNameLst>
                                      </p:cBhvr>
                                      <p:to>
                                        <p:strVal val="visible"/>
                                      </p:to>
                                    </p:set>
                                    <p:animEffect transition="in" filter="fade">
                                      <p:cBhvr>
                                        <p:cTn id="20" dur="1000"/>
                                        <p:tgtEl>
                                          <p:spTgt spid="264197">
                                            <p:txEl>
                                              <p:pRg st="0" end="0"/>
                                            </p:txEl>
                                          </p:spTgt>
                                        </p:tgtEl>
                                      </p:cBhvr>
                                    </p:animEffect>
                                    <p:anim calcmode="lin" valueType="num">
                                      <p:cBhvr>
                                        <p:cTn id="21" dur="1000" fill="hold"/>
                                        <p:tgtEl>
                                          <p:spTgt spid="26419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641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4197">
                                            <p:txEl>
                                              <p:pRg st="1" end="1"/>
                                            </p:txEl>
                                          </p:spTgt>
                                        </p:tgtEl>
                                        <p:attrNameLst>
                                          <p:attrName>style.visibility</p:attrName>
                                        </p:attrNameLst>
                                      </p:cBhvr>
                                      <p:to>
                                        <p:strVal val="visible"/>
                                      </p:to>
                                    </p:set>
                                    <p:animEffect transition="in" filter="fade">
                                      <p:cBhvr>
                                        <p:cTn id="27" dur="1000"/>
                                        <p:tgtEl>
                                          <p:spTgt spid="264197">
                                            <p:txEl>
                                              <p:pRg st="1" end="1"/>
                                            </p:txEl>
                                          </p:spTgt>
                                        </p:tgtEl>
                                      </p:cBhvr>
                                    </p:animEffect>
                                    <p:anim calcmode="lin" valueType="num">
                                      <p:cBhvr>
                                        <p:cTn id="28" dur="1000" fill="hold"/>
                                        <p:tgtEl>
                                          <p:spTgt spid="264197">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641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4197">
                                            <p:txEl>
                                              <p:pRg st="2" end="2"/>
                                            </p:txEl>
                                          </p:spTgt>
                                        </p:tgtEl>
                                        <p:attrNameLst>
                                          <p:attrName>style.visibility</p:attrName>
                                        </p:attrNameLst>
                                      </p:cBhvr>
                                      <p:to>
                                        <p:strVal val="visible"/>
                                      </p:to>
                                    </p:set>
                                    <p:animEffect transition="in" filter="fade">
                                      <p:cBhvr>
                                        <p:cTn id="34" dur="1000"/>
                                        <p:tgtEl>
                                          <p:spTgt spid="264197">
                                            <p:txEl>
                                              <p:pRg st="2" end="2"/>
                                            </p:txEl>
                                          </p:spTgt>
                                        </p:tgtEl>
                                      </p:cBhvr>
                                    </p:animEffect>
                                    <p:anim calcmode="lin" valueType="num">
                                      <p:cBhvr>
                                        <p:cTn id="35" dur="1000" fill="hold"/>
                                        <p:tgtEl>
                                          <p:spTgt spid="264197">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2641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4197">
                                            <p:txEl>
                                              <p:pRg st="3" end="3"/>
                                            </p:txEl>
                                          </p:spTgt>
                                        </p:tgtEl>
                                        <p:attrNameLst>
                                          <p:attrName>style.visibility</p:attrName>
                                        </p:attrNameLst>
                                      </p:cBhvr>
                                      <p:to>
                                        <p:strVal val="visible"/>
                                      </p:to>
                                    </p:set>
                                    <p:animEffect transition="in" filter="fade">
                                      <p:cBhvr>
                                        <p:cTn id="41" dur="1000"/>
                                        <p:tgtEl>
                                          <p:spTgt spid="264197">
                                            <p:txEl>
                                              <p:pRg st="3" end="3"/>
                                            </p:txEl>
                                          </p:spTgt>
                                        </p:tgtEl>
                                      </p:cBhvr>
                                    </p:animEffect>
                                    <p:anim calcmode="lin" valueType="num">
                                      <p:cBhvr>
                                        <p:cTn id="42" dur="1000" fill="hold"/>
                                        <p:tgtEl>
                                          <p:spTgt spid="264197">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2641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1">
                                            <p:bg/>
                                          </p:spTgt>
                                        </p:tgtEl>
                                        <p:attrNameLst>
                                          <p:attrName>style.visibility</p:attrName>
                                        </p:attrNameLst>
                                      </p:cBhvr>
                                      <p:to>
                                        <p:strVal val="visible"/>
                                      </p:to>
                                    </p:set>
                                    <p:animEffect transition="in" filter="fade">
                                      <p:cBhvr>
                                        <p:cTn id="48" dur="1000"/>
                                        <p:tgtEl>
                                          <p:spTgt spid="11">
                                            <p:bg/>
                                          </p:spTgt>
                                        </p:tgtEl>
                                      </p:cBhvr>
                                    </p:animEffect>
                                    <p:anim calcmode="lin" valueType="num">
                                      <p:cBhvr>
                                        <p:cTn id="49" dur="1000" fill="hold"/>
                                        <p:tgtEl>
                                          <p:spTgt spid="11">
                                            <p:bg/>
                                          </p:spTgt>
                                        </p:tgtEl>
                                        <p:attrNameLst>
                                          <p:attrName>ppt_x</p:attrName>
                                        </p:attrNameLst>
                                      </p:cBhvr>
                                      <p:tavLst>
                                        <p:tav tm="0">
                                          <p:val>
                                            <p:strVal val="#ppt_x"/>
                                          </p:val>
                                        </p:tav>
                                        <p:tav tm="100000">
                                          <p:val>
                                            <p:strVal val="#ppt_x"/>
                                          </p:val>
                                        </p:tav>
                                      </p:tavLst>
                                    </p:anim>
                                    <p:anim calcmode="lin" valueType="num">
                                      <p:cBhvr>
                                        <p:cTn id="50" dur="1000" fill="hold"/>
                                        <p:tgtEl>
                                          <p:spTgt spid="11">
                                            <p:bg/>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Effect transition="in" filter="fade">
                                      <p:cBhvr>
                                        <p:cTn id="55" dur="1000"/>
                                        <p:tgtEl>
                                          <p:spTgt spid="11">
                                            <p:txEl>
                                              <p:pRg st="0" end="0"/>
                                            </p:txEl>
                                          </p:spTgt>
                                        </p:tgtEl>
                                      </p:cBhvr>
                                    </p:animEffect>
                                    <p:anim calcmode="lin" valueType="num">
                                      <p:cBhvr>
                                        <p:cTn id="5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1000"/>
                                        <p:tgtEl>
                                          <p:spTgt spid="11">
                                            <p:txEl>
                                              <p:pRg st="1" end="1"/>
                                            </p:txEl>
                                          </p:spTgt>
                                        </p:tgtEl>
                                      </p:cBhvr>
                                    </p:animEffect>
                                    <p:anim calcmode="lin" valueType="num">
                                      <p:cBhvr>
                                        <p:cTn id="6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6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build="p" animBg="1"/>
      <p:bldP spid="8" grpId="0"/>
      <p:bldP spid="11"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rrowheads="1"/>
          </p:cNvSpPr>
          <p:nvPr>
            <p:ph type="title"/>
          </p:nvPr>
        </p:nvSpPr>
        <p:spPr>
          <a:xfrm>
            <a:off x="457200" y="609600"/>
            <a:ext cx="7772400" cy="762000"/>
          </a:xfrm>
        </p:spPr>
        <p:txBody>
          <a:bodyPr>
            <a:normAutofit/>
          </a:bodyPr>
          <a:lstStyle/>
          <a:p>
            <a:r>
              <a:rPr lang="zh-CN" altLang="en-US" sz="3200" b="1" dirty="0" smtClean="0">
                <a:solidFill>
                  <a:srgbClr val="FFFF66"/>
                </a:solidFill>
                <a:latin typeface="黑体" pitchFamily="49" charset="-122"/>
                <a:ea typeface="黑体" pitchFamily="49" charset="-122"/>
              </a:rPr>
              <a:t>例：</a:t>
            </a:r>
            <a:r>
              <a:rPr lang="en-US" altLang="zh-CN" sz="3200" b="1" dirty="0" smtClean="0">
                <a:solidFill>
                  <a:srgbClr val="FFFF66"/>
                </a:solidFill>
                <a:latin typeface="黑体" pitchFamily="49" charset="-122"/>
                <a:ea typeface="黑体" pitchFamily="49" charset="-122"/>
              </a:rPr>
              <a:t>a</a:t>
            </a:r>
            <a:r>
              <a:rPr lang="en-US" altLang="zh-CN" sz="3200" b="1" dirty="0">
                <a:solidFill>
                  <a:srgbClr val="FFFF66"/>
                </a:solidFill>
                <a:latin typeface="黑体" pitchFamily="49" charset="-122"/>
                <a:ea typeface="黑体" pitchFamily="49" charset="-122"/>
              </a:rPr>
              <a:t>:=b+c*60 </a:t>
            </a:r>
            <a:r>
              <a:rPr lang="zh-CN" altLang="en-US" sz="3200" b="1" dirty="0">
                <a:solidFill>
                  <a:srgbClr val="FFFF66"/>
                </a:solidFill>
                <a:ea typeface="黑体" pitchFamily="49" charset="-122"/>
              </a:rPr>
              <a:t>经语法分析得到的语法树</a:t>
            </a:r>
          </a:p>
        </p:txBody>
      </p:sp>
      <p:sp>
        <p:nvSpPr>
          <p:cNvPr id="38" name="灯片编号占位符 5"/>
          <p:cNvSpPr>
            <a:spLocks noGrp="1"/>
          </p:cNvSpPr>
          <p:nvPr>
            <p:ph type="sldNum" sz="quarter" idx="12"/>
          </p:nvPr>
        </p:nvSpPr>
        <p:spPr/>
        <p:txBody>
          <a:bodyPr/>
          <a:lstStyle/>
          <a:p>
            <a:fld id="{9C5B9150-6019-4142-9E37-83216DD89802}" type="slidenum">
              <a:rPr lang="en-US" altLang="zh-CN" sz="2400">
                <a:effectLst/>
              </a:rPr>
              <a:pPr/>
              <a:t>21</a:t>
            </a:fld>
            <a:endParaRPr lang="en-US" altLang="zh-CN" sz="2400">
              <a:effectLst/>
            </a:endParaRPr>
          </a:p>
        </p:txBody>
      </p:sp>
      <p:sp>
        <p:nvSpPr>
          <p:cNvPr id="265220" name="Text Box 4"/>
          <p:cNvSpPr txBox="1">
            <a:spLocks noChangeArrowheads="1"/>
          </p:cNvSpPr>
          <p:nvPr/>
        </p:nvSpPr>
        <p:spPr bwMode="auto">
          <a:xfrm>
            <a:off x="5486400" y="3429000"/>
            <a:ext cx="15240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effectLst/>
                <a:latin typeface="黑体" pitchFamily="49" charset="-122"/>
                <a:ea typeface="黑体" pitchFamily="49" charset="-122"/>
              </a:rPr>
              <a:t>表达式</a:t>
            </a:r>
            <a:r>
              <a:rPr kumimoji="1" lang="en-US" altLang="zh-CN" sz="2400" b="1">
                <a:effectLst/>
                <a:latin typeface="黑体" pitchFamily="49" charset="-122"/>
                <a:ea typeface="黑体" pitchFamily="49" charset="-122"/>
              </a:rPr>
              <a:t>3</a:t>
            </a:r>
          </a:p>
        </p:txBody>
      </p:sp>
      <p:sp>
        <p:nvSpPr>
          <p:cNvPr id="265221" name="Rectangle 5"/>
          <p:cNvSpPr>
            <a:spLocks noChangeArrowheads="1"/>
          </p:cNvSpPr>
          <p:nvPr/>
        </p:nvSpPr>
        <p:spPr bwMode="auto">
          <a:xfrm>
            <a:off x="1905000" y="1676400"/>
            <a:ext cx="16764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r>
              <a:rPr kumimoji="1" lang="zh-CN" altLang="en-US" sz="2400" b="1" dirty="0">
                <a:effectLst/>
                <a:latin typeface="黑体" pitchFamily="49" charset="-122"/>
                <a:ea typeface="黑体" pitchFamily="49" charset="-122"/>
              </a:rPr>
              <a:t>赋值语句</a:t>
            </a:r>
          </a:p>
        </p:txBody>
      </p:sp>
      <p:sp>
        <p:nvSpPr>
          <p:cNvPr id="265222" name="Text Box 6"/>
          <p:cNvSpPr txBox="1">
            <a:spLocks noChangeArrowheads="1"/>
          </p:cNvSpPr>
          <p:nvPr/>
        </p:nvSpPr>
        <p:spPr bwMode="auto">
          <a:xfrm>
            <a:off x="457200" y="2595563"/>
            <a:ext cx="13716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r>
              <a:rPr kumimoji="1" lang="zh-CN" altLang="en-US" sz="2400" b="1">
                <a:effectLst/>
                <a:latin typeface="黑体" pitchFamily="49" charset="-122"/>
                <a:ea typeface="黑体" pitchFamily="49" charset="-122"/>
              </a:rPr>
              <a:t>标识符</a:t>
            </a:r>
          </a:p>
        </p:txBody>
      </p:sp>
      <p:sp>
        <p:nvSpPr>
          <p:cNvPr id="265223" name="Text Box 7"/>
          <p:cNvSpPr txBox="1">
            <a:spLocks noChangeArrowheads="1"/>
          </p:cNvSpPr>
          <p:nvPr/>
        </p:nvSpPr>
        <p:spPr bwMode="auto">
          <a:xfrm>
            <a:off x="2133600" y="2595563"/>
            <a:ext cx="10668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dirty="0">
                <a:effectLst/>
                <a:latin typeface="黑体" pitchFamily="49" charset="-122"/>
                <a:ea typeface="黑体" pitchFamily="49" charset="-122"/>
              </a:rPr>
              <a:t>∶=</a:t>
            </a:r>
          </a:p>
        </p:txBody>
      </p:sp>
      <p:sp>
        <p:nvSpPr>
          <p:cNvPr id="265224" name="Text Box 8"/>
          <p:cNvSpPr txBox="1">
            <a:spLocks noChangeArrowheads="1"/>
          </p:cNvSpPr>
          <p:nvPr/>
        </p:nvSpPr>
        <p:spPr bwMode="auto">
          <a:xfrm>
            <a:off x="3886200" y="2590800"/>
            <a:ext cx="15240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b="1" dirty="0">
                <a:effectLst/>
                <a:latin typeface="黑体" pitchFamily="49" charset="-122"/>
                <a:ea typeface="黑体" pitchFamily="49" charset="-122"/>
              </a:rPr>
              <a:t>表达式</a:t>
            </a:r>
            <a:r>
              <a:rPr kumimoji="1" lang="en-US" altLang="zh-CN" sz="2400" b="1" dirty="0">
                <a:effectLst/>
                <a:latin typeface="黑体" pitchFamily="49" charset="-122"/>
                <a:ea typeface="黑体" pitchFamily="49" charset="-122"/>
              </a:rPr>
              <a:t>1</a:t>
            </a:r>
          </a:p>
        </p:txBody>
      </p:sp>
      <p:sp>
        <p:nvSpPr>
          <p:cNvPr id="265225" name="Line 9"/>
          <p:cNvSpPr>
            <a:spLocks noChangeShapeType="1"/>
          </p:cNvSpPr>
          <p:nvPr/>
        </p:nvSpPr>
        <p:spPr bwMode="auto">
          <a:xfrm flipH="1">
            <a:off x="914400" y="2209800"/>
            <a:ext cx="1219200" cy="385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26" name="Line 10"/>
          <p:cNvSpPr>
            <a:spLocks noChangeShapeType="1"/>
          </p:cNvSpPr>
          <p:nvPr/>
        </p:nvSpPr>
        <p:spPr bwMode="auto">
          <a:xfrm>
            <a:off x="2667000" y="2209800"/>
            <a:ext cx="0" cy="3810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27" name="Line 11"/>
          <p:cNvSpPr>
            <a:spLocks noChangeShapeType="1"/>
          </p:cNvSpPr>
          <p:nvPr/>
        </p:nvSpPr>
        <p:spPr bwMode="auto">
          <a:xfrm>
            <a:off x="3276600" y="2209800"/>
            <a:ext cx="11430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28" name="Text Box 12"/>
          <p:cNvSpPr txBox="1">
            <a:spLocks noChangeArrowheads="1"/>
          </p:cNvSpPr>
          <p:nvPr/>
        </p:nvSpPr>
        <p:spPr bwMode="auto">
          <a:xfrm>
            <a:off x="2133600" y="3429000"/>
            <a:ext cx="19050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a:effectLst/>
                <a:latin typeface="黑体" pitchFamily="49" charset="-122"/>
                <a:ea typeface="黑体" pitchFamily="49" charset="-122"/>
              </a:rPr>
              <a:t>表达式</a:t>
            </a:r>
            <a:r>
              <a:rPr kumimoji="1" lang="en-US" altLang="zh-CN" sz="2400" b="1">
                <a:effectLst/>
                <a:latin typeface="黑体" pitchFamily="49" charset="-122"/>
                <a:ea typeface="黑体" pitchFamily="49" charset="-122"/>
              </a:rPr>
              <a:t>2</a:t>
            </a:r>
          </a:p>
        </p:txBody>
      </p:sp>
      <p:sp>
        <p:nvSpPr>
          <p:cNvPr id="265229" name="Text Box 13"/>
          <p:cNvSpPr txBox="1">
            <a:spLocks noChangeArrowheads="1"/>
          </p:cNvSpPr>
          <p:nvPr/>
        </p:nvSpPr>
        <p:spPr bwMode="auto">
          <a:xfrm>
            <a:off x="4419600" y="3429000"/>
            <a:ext cx="4572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zh-CN" sz="2400" b="1">
                <a:effectLst/>
                <a:latin typeface="黑体" pitchFamily="49" charset="-122"/>
                <a:ea typeface="黑体" pitchFamily="49" charset="-122"/>
              </a:rPr>
              <a:t>+</a:t>
            </a:r>
          </a:p>
        </p:txBody>
      </p:sp>
      <p:sp>
        <p:nvSpPr>
          <p:cNvPr id="265230" name="Text Box 14"/>
          <p:cNvSpPr txBox="1">
            <a:spLocks noChangeArrowheads="1"/>
          </p:cNvSpPr>
          <p:nvPr/>
        </p:nvSpPr>
        <p:spPr bwMode="auto">
          <a:xfrm>
            <a:off x="6705600" y="4267200"/>
            <a:ext cx="16764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b="1" dirty="0">
                <a:effectLst/>
                <a:latin typeface="黑体" pitchFamily="49" charset="-122"/>
                <a:ea typeface="黑体" pitchFamily="49" charset="-122"/>
              </a:rPr>
              <a:t>表达式</a:t>
            </a:r>
            <a:r>
              <a:rPr kumimoji="1" lang="en-US" altLang="zh-CN" sz="2400" b="1" dirty="0">
                <a:effectLst/>
                <a:latin typeface="黑体" pitchFamily="49" charset="-122"/>
                <a:ea typeface="黑体" pitchFamily="49" charset="-122"/>
              </a:rPr>
              <a:t>5</a:t>
            </a:r>
          </a:p>
        </p:txBody>
      </p:sp>
      <p:sp>
        <p:nvSpPr>
          <p:cNvPr id="265231" name="Line 15"/>
          <p:cNvSpPr>
            <a:spLocks noChangeShapeType="1"/>
          </p:cNvSpPr>
          <p:nvPr/>
        </p:nvSpPr>
        <p:spPr bwMode="auto">
          <a:xfrm flipH="1">
            <a:off x="3048000" y="3124200"/>
            <a:ext cx="1219200" cy="2619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32" name="Line 16"/>
          <p:cNvSpPr>
            <a:spLocks noChangeShapeType="1"/>
          </p:cNvSpPr>
          <p:nvPr/>
        </p:nvSpPr>
        <p:spPr bwMode="auto">
          <a:xfrm flipH="1">
            <a:off x="4648200" y="3124200"/>
            <a:ext cx="0" cy="3206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33" name="Line 17"/>
          <p:cNvSpPr>
            <a:spLocks noChangeShapeType="1"/>
          </p:cNvSpPr>
          <p:nvPr/>
        </p:nvSpPr>
        <p:spPr bwMode="auto">
          <a:xfrm>
            <a:off x="4953000" y="3124200"/>
            <a:ext cx="12192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34" name="Line 18"/>
          <p:cNvSpPr>
            <a:spLocks noChangeShapeType="1"/>
          </p:cNvSpPr>
          <p:nvPr/>
        </p:nvSpPr>
        <p:spPr bwMode="auto">
          <a:xfrm>
            <a:off x="3276600" y="3962400"/>
            <a:ext cx="0" cy="30638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35" name="Line 19"/>
          <p:cNvSpPr>
            <a:spLocks noChangeShapeType="1"/>
          </p:cNvSpPr>
          <p:nvPr/>
        </p:nvSpPr>
        <p:spPr bwMode="auto">
          <a:xfrm flipH="1">
            <a:off x="5181600" y="3962400"/>
            <a:ext cx="762000" cy="3079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36" name="Line 20"/>
          <p:cNvSpPr>
            <a:spLocks noChangeShapeType="1"/>
          </p:cNvSpPr>
          <p:nvPr/>
        </p:nvSpPr>
        <p:spPr bwMode="auto">
          <a:xfrm>
            <a:off x="6553200" y="3962400"/>
            <a:ext cx="9144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37" name="Line 21"/>
          <p:cNvSpPr>
            <a:spLocks noChangeShapeType="1"/>
          </p:cNvSpPr>
          <p:nvPr/>
        </p:nvSpPr>
        <p:spPr bwMode="auto">
          <a:xfrm>
            <a:off x="5181600" y="4800600"/>
            <a:ext cx="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38" name="Line 22"/>
          <p:cNvSpPr>
            <a:spLocks noChangeShapeType="1"/>
          </p:cNvSpPr>
          <p:nvPr/>
        </p:nvSpPr>
        <p:spPr bwMode="auto">
          <a:xfrm>
            <a:off x="6172200" y="3962400"/>
            <a:ext cx="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39" name="Text Box 23"/>
          <p:cNvSpPr txBox="1">
            <a:spLocks noChangeArrowheads="1"/>
          </p:cNvSpPr>
          <p:nvPr/>
        </p:nvSpPr>
        <p:spPr bwMode="auto">
          <a:xfrm>
            <a:off x="457200" y="3352800"/>
            <a:ext cx="13716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en-US" altLang="zh-CN" sz="2400" b="1" dirty="0">
                <a:effectLst/>
                <a:latin typeface="黑体" pitchFamily="49" charset="-122"/>
                <a:ea typeface="黑体" pitchFamily="49" charset="-122"/>
              </a:rPr>
              <a:t>a</a:t>
            </a:r>
          </a:p>
        </p:txBody>
      </p:sp>
      <p:sp>
        <p:nvSpPr>
          <p:cNvPr id="265240" name="Line 24"/>
          <p:cNvSpPr>
            <a:spLocks noChangeShapeType="1"/>
          </p:cNvSpPr>
          <p:nvPr/>
        </p:nvSpPr>
        <p:spPr bwMode="auto">
          <a:xfrm>
            <a:off x="1143000" y="3143250"/>
            <a:ext cx="0" cy="20955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42" name="Text Box 26"/>
          <p:cNvSpPr txBox="1">
            <a:spLocks noChangeArrowheads="1"/>
          </p:cNvSpPr>
          <p:nvPr/>
        </p:nvSpPr>
        <p:spPr bwMode="auto">
          <a:xfrm>
            <a:off x="2590800" y="5029200"/>
            <a:ext cx="12954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en-US" altLang="zh-CN" sz="2400" b="1">
                <a:effectLst/>
                <a:latin typeface="黑体" pitchFamily="49" charset="-122"/>
                <a:ea typeface="黑体" pitchFamily="49" charset="-122"/>
              </a:rPr>
              <a:t>b</a:t>
            </a:r>
          </a:p>
        </p:txBody>
      </p:sp>
      <p:sp>
        <p:nvSpPr>
          <p:cNvPr id="265243" name="Line 27"/>
          <p:cNvSpPr>
            <a:spLocks noChangeShapeType="1"/>
          </p:cNvSpPr>
          <p:nvPr/>
        </p:nvSpPr>
        <p:spPr bwMode="auto">
          <a:xfrm flipH="1">
            <a:off x="3276600" y="4800600"/>
            <a:ext cx="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44" name="Text Box 28"/>
          <p:cNvSpPr txBox="1">
            <a:spLocks noChangeArrowheads="1"/>
          </p:cNvSpPr>
          <p:nvPr/>
        </p:nvSpPr>
        <p:spPr bwMode="auto">
          <a:xfrm>
            <a:off x="2590800" y="4267200"/>
            <a:ext cx="12954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b="1">
                <a:effectLst/>
                <a:latin typeface="黑体" pitchFamily="49" charset="-122"/>
                <a:ea typeface="黑体" pitchFamily="49" charset="-122"/>
              </a:rPr>
              <a:t>标识符</a:t>
            </a:r>
          </a:p>
        </p:txBody>
      </p:sp>
      <p:sp>
        <p:nvSpPr>
          <p:cNvPr id="265245" name="Text Box 29"/>
          <p:cNvSpPr txBox="1">
            <a:spLocks noChangeArrowheads="1"/>
          </p:cNvSpPr>
          <p:nvPr/>
        </p:nvSpPr>
        <p:spPr bwMode="auto">
          <a:xfrm>
            <a:off x="4267200" y="4267200"/>
            <a:ext cx="15240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b="1" dirty="0">
                <a:effectLst/>
                <a:latin typeface="黑体" pitchFamily="49" charset="-122"/>
                <a:ea typeface="黑体" pitchFamily="49" charset="-122"/>
              </a:rPr>
              <a:t>表达式</a:t>
            </a:r>
            <a:r>
              <a:rPr kumimoji="1" lang="en-US" altLang="zh-CN" sz="2400" b="1" dirty="0">
                <a:effectLst/>
                <a:latin typeface="黑体" pitchFamily="49" charset="-122"/>
                <a:ea typeface="黑体" pitchFamily="49" charset="-122"/>
              </a:rPr>
              <a:t>4</a:t>
            </a:r>
          </a:p>
        </p:txBody>
      </p:sp>
      <p:sp>
        <p:nvSpPr>
          <p:cNvPr id="265246" name="Text Box 30"/>
          <p:cNvSpPr txBox="1">
            <a:spLocks noChangeArrowheads="1"/>
          </p:cNvSpPr>
          <p:nvPr/>
        </p:nvSpPr>
        <p:spPr bwMode="auto">
          <a:xfrm>
            <a:off x="5943600" y="4267200"/>
            <a:ext cx="5334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en-US" altLang="zh-CN" sz="2400" b="1" dirty="0">
                <a:effectLst/>
                <a:latin typeface="黑体" pitchFamily="49" charset="-122"/>
                <a:ea typeface="黑体" pitchFamily="49" charset="-122"/>
              </a:rPr>
              <a:t>*</a:t>
            </a:r>
          </a:p>
        </p:txBody>
      </p:sp>
      <p:grpSp>
        <p:nvGrpSpPr>
          <p:cNvPr id="265247" name="Group 31"/>
          <p:cNvGrpSpPr>
            <a:grpSpLocks/>
          </p:cNvGrpSpPr>
          <p:nvPr/>
        </p:nvGrpSpPr>
        <p:grpSpPr bwMode="auto">
          <a:xfrm>
            <a:off x="7010400" y="5029200"/>
            <a:ext cx="1295400" cy="1223963"/>
            <a:chOff x="2016" y="2832"/>
            <a:chExt cx="816" cy="771"/>
          </a:xfrm>
        </p:grpSpPr>
        <p:sp>
          <p:nvSpPr>
            <p:cNvPr id="265248" name="Text Box 32"/>
            <p:cNvSpPr txBox="1">
              <a:spLocks noChangeArrowheads="1"/>
            </p:cNvSpPr>
            <p:nvPr/>
          </p:nvSpPr>
          <p:spPr bwMode="auto">
            <a:xfrm>
              <a:off x="2016" y="3312"/>
              <a:ext cx="816" cy="291"/>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en-US" altLang="zh-CN" sz="2400" b="1">
                  <a:effectLst/>
                  <a:latin typeface="黑体" pitchFamily="49" charset="-122"/>
                  <a:ea typeface="黑体" pitchFamily="49" charset="-122"/>
                </a:rPr>
                <a:t>60</a:t>
              </a:r>
            </a:p>
          </p:txBody>
        </p:sp>
        <p:sp>
          <p:nvSpPr>
            <p:cNvPr id="265249" name="Line 33"/>
            <p:cNvSpPr>
              <a:spLocks noChangeShapeType="1"/>
            </p:cNvSpPr>
            <p:nvPr/>
          </p:nvSpPr>
          <p:spPr bwMode="auto">
            <a:xfrm flipH="1">
              <a:off x="2448" y="3168"/>
              <a:ext cx="0" cy="144"/>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50" name="Text Box 34"/>
            <p:cNvSpPr txBox="1">
              <a:spLocks noChangeArrowheads="1"/>
            </p:cNvSpPr>
            <p:nvPr/>
          </p:nvSpPr>
          <p:spPr bwMode="auto">
            <a:xfrm>
              <a:off x="2016" y="2832"/>
              <a:ext cx="816" cy="291"/>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b="1" dirty="0" smtClean="0">
                  <a:effectLst/>
                  <a:latin typeface="黑体" pitchFamily="49" charset="-122"/>
                  <a:ea typeface="黑体" pitchFamily="49" charset="-122"/>
                </a:rPr>
                <a:t>常数</a:t>
              </a:r>
              <a:endParaRPr kumimoji="1" lang="zh-CN" altLang="en-US" sz="2400" b="1" dirty="0">
                <a:effectLst/>
                <a:latin typeface="黑体" pitchFamily="49" charset="-122"/>
                <a:ea typeface="黑体" pitchFamily="49" charset="-122"/>
              </a:endParaRPr>
            </a:p>
          </p:txBody>
        </p:sp>
      </p:grpSp>
      <p:sp>
        <p:nvSpPr>
          <p:cNvPr id="265252" name="Text Box 36"/>
          <p:cNvSpPr txBox="1">
            <a:spLocks noChangeArrowheads="1"/>
          </p:cNvSpPr>
          <p:nvPr/>
        </p:nvSpPr>
        <p:spPr bwMode="auto">
          <a:xfrm>
            <a:off x="4495800" y="5791200"/>
            <a:ext cx="12954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en-US" altLang="zh-CN" sz="2400" b="1">
                <a:effectLst/>
                <a:latin typeface="黑体" pitchFamily="49" charset="-122"/>
                <a:ea typeface="黑体" pitchFamily="49" charset="-122"/>
              </a:rPr>
              <a:t>c</a:t>
            </a:r>
          </a:p>
        </p:txBody>
      </p:sp>
      <p:sp>
        <p:nvSpPr>
          <p:cNvPr id="265253" name="Line 37"/>
          <p:cNvSpPr>
            <a:spLocks noChangeShapeType="1"/>
          </p:cNvSpPr>
          <p:nvPr/>
        </p:nvSpPr>
        <p:spPr bwMode="auto">
          <a:xfrm flipH="1">
            <a:off x="5181600" y="5562600"/>
            <a:ext cx="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265254" name="Text Box 38"/>
          <p:cNvSpPr txBox="1">
            <a:spLocks noChangeArrowheads="1"/>
          </p:cNvSpPr>
          <p:nvPr/>
        </p:nvSpPr>
        <p:spPr bwMode="auto">
          <a:xfrm>
            <a:off x="4495800" y="5029200"/>
            <a:ext cx="1295400" cy="461665"/>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tx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spcBef>
                <a:spcPct val="50000"/>
              </a:spcBef>
            </a:pPr>
            <a:r>
              <a:rPr kumimoji="1" lang="zh-CN" altLang="en-US" sz="2400" b="1">
                <a:effectLst/>
                <a:latin typeface="黑体" pitchFamily="49" charset="-122"/>
                <a:ea typeface="黑体" pitchFamily="49" charset="-122"/>
              </a:rPr>
              <a:t>标识符</a:t>
            </a:r>
          </a:p>
        </p:txBody>
      </p:sp>
      <p:sp>
        <p:nvSpPr>
          <p:cNvPr id="265255" name="Line 39"/>
          <p:cNvSpPr>
            <a:spLocks noChangeShapeType="1"/>
          </p:cNvSpPr>
          <p:nvPr/>
        </p:nvSpPr>
        <p:spPr bwMode="auto">
          <a:xfrm>
            <a:off x="7620000" y="4800600"/>
            <a:ext cx="0" cy="2286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effectLst/>
            </a:endParaRPr>
          </a:p>
        </p:txBody>
      </p:sp>
      <p:sp>
        <p:nvSpPr>
          <p:cNvPr id="39" name="Rectangle 2"/>
          <p:cNvSpPr txBox="1">
            <a:spLocks noRot="1" noChangeArrowheads="1"/>
          </p:cNvSpPr>
          <p:nvPr/>
        </p:nvSpPr>
        <p:spPr>
          <a:xfrm>
            <a:off x="5486400" y="0"/>
            <a:ext cx="3581400" cy="685800"/>
          </a:xfrm>
          <a:prstGeom prst="rect">
            <a:avLst/>
          </a:prstGeom>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fontAlgn="auto">
              <a:spcAft>
                <a:spcPts val="0"/>
              </a:spcAft>
            </a:pPr>
            <a:r>
              <a:rPr kumimoji="1" lang="zh-CN" altLang="en-US" sz="3200" dirty="0" smtClean="0">
                <a:solidFill>
                  <a:schemeClr val="bg1"/>
                </a:solidFill>
                <a:latin typeface="黑体" panose="02010609060101010101" pitchFamily="49" charset="-122"/>
                <a:ea typeface="黑体" panose="02010609060101010101" pitchFamily="49" charset="-122"/>
              </a:rPr>
              <a:t>语法分析</a:t>
            </a:r>
            <a:endParaRPr kumimoji="1" lang="zh-CN" altLang="en-US" sz="32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648258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22</a:t>
            </a:fld>
            <a:endParaRPr lang="en-US" altLang="zh-CN"/>
          </a:p>
        </p:txBody>
      </p:sp>
      <p:sp>
        <p:nvSpPr>
          <p:cNvPr id="264197" name="Rectangle 5"/>
          <p:cNvSpPr>
            <a:spLocks noGrp="1" noChangeArrowheads="1"/>
          </p:cNvSpPr>
          <p:nvPr>
            <p:ph idx="4294967295"/>
          </p:nvPr>
        </p:nvSpPr>
        <p:spPr>
          <a:xfrm>
            <a:off x="1241512" y="3140968"/>
            <a:ext cx="7093024" cy="3384376"/>
          </a:xfrm>
          <a:noFill/>
          <a:ln/>
        </p:spPr>
        <p:txBody>
          <a:bodyPr>
            <a:noAutofit/>
          </a:bodyPr>
          <a:lstStyle/>
          <a:p>
            <a:pPr algn="just">
              <a:buFont typeface="Wingdings" pitchFamily="2" charset="2"/>
              <a:buNone/>
            </a:pPr>
            <a:r>
              <a:rPr lang="zh-CN" altLang="en-US" sz="2400" b="1" dirty="0" smtClean="0">
                <a:solidFill>
                  <a:srgbClr val="CC3300"/>
                </a:solidFill>
                <a:latin typeface="+mn-ea"/>
              </a:rPr>
              <a:t>。主要任务</a:t>
            </a:r>
            <a:endParaRPr lang="en-US" altLang="zh-CN" sz="2400" b="1" dirty="0" smtClean="0">
              <a:solidFill>
                <a:srgbClr val="CC3300"/>
              </a:solidFill>
              <a:latin typeface="+mn-ea"/>
            </a:endParaRPr>
          </a:p>
          <a:p>
            <a:pPr algn="just">
              <a:buFont typeface="Wingdings" pitchFamily="2" charset="2"/>
              <a:buNone/>
            </a:pPr>
            <a:r>
              <a:rPr lang="zh-CN" altLang="en-US" sz="2400" b="1" dirty="0" smtClean="0">
                <a:latin typeface="+mn-ea"/>
              </a:rPr>
              <a:t>语义分析的一个重要任务是类型检查，如：</a:t>
            </a:r>
            <a:endParaRPr lang="en-US" altLang="zh-CN" sz="2400" b="1" dirty="0" smtClean="0">
              <a:latin typeface="+mn-ea"/>
            </a:endParaRPr>
          </a:p>
          <a:p>
            <a:pPr algn="just"/>
            <a:r>
              <a:rPr lang="zh-CN" altLang="en-US" sz="2400" b="1" dirty="0" smtClean="0">
                <a:latin typeface="+mn-ea"/>
              </a:rPr>
              <a:t>运算符的相关运算对象的类型是否合法；</a:t>
            </a:r>
            <a:endParaRPr lang="en-US" altLang="zh-CN" sz="2400" b="1" dirty="0" smtClean="0">
              <a:latin typeface="+mn-ea"/>
            </a:endParaRPr>
          </a:p>
          <a:p>
            <a:pPr algn="just"/>
            <a:r>
              <a:rPr lang="zh-CN" altLang="en-US" sz="2400" b="1" dirty="0" smtClean="0">
                <a:latin typeface="+mn-ea"/>
              </a:rPr>
              <a:t>用作数组下标的变量类型是否正确；</a:t>
            </a:r>
            <a:endParaRPr lang="en-US" altLang="zh-CN" sz="2400" b="1" dirty="0" smtClean="0">
              <a:latin typeface="+mn-ea"/>
            </a:endParaRPr>
          </a:p>
          <a:p>
            <a:pPr algn="just"/>
            <a:r>
              <a:rPr lang="zh-CN" altLang="en-US" sz="2400" b="1" dirty="0" smtClean="0">
                <a:latin typeface="+mn-ea"/>
              </a:rPr>
              <a:t>取值是否合理；</a:t>
            </a:r>
            <a:endParaRPr lang="en-US" altLang="zh-CN" sz="2400" b="1" dirty="0" smtClean="0">
              <a:latin typeface="+mn-ea"/>
            </a:endParaRPr>
          </a:p>
          <a:p>
            <a:pPr algn="just"/>
            <a:r>
              <a:rPr lang="zh-CN" altLang="en-US" sz="2400" b="1" dirty="0" smtClean="0">
                <a:latin typeface="+mn-ea"/>
              </a:rPr>
              <a:t>二元运算符的运算对象的类型是否一致，可否进行类型转换。</a:t>
            </a:r>
            <a:endParaRPr lang="en-US" altLang="zh-CN" sz="2400" b="1" dirty="0" smtClean="0">
              <a:latin typeface="+mn-ea"/>
            </a:endParaRPr>
          </a:p>
          <a:p>
            <a:pPr algn="just"/>
            <a:r>
              <a:rPr lang="zh-CN" altLang="en-US" sz="2400" b="1" dirty="0" smtClean="0">
                <a:latin typeface="+mn-ea"/>
              </a:rPr>
              <a:t>上下文的相关性问题</a:t>
            </a:r>
            <a:endParaRPr lang="zh-CN" altLang="en-US" sz="2400" b="1" dirty="0">
              <a:latin typeface="+mn-ea"/>
            </a:endParaRPr>
          </a:p>
        </p:txBody>
      </p:sp>
      <p:sp>
        <p:nvSpPr>
          <p:cNvPr id="2" name="TextBox 1"/>
          <p:cNvSpPr txBox="1"/>
          <p:nvPr/>
        </p:nvSpPr>
        <p:spPr>
          <a:xfrm>
            <a:off x="467544" y="332656"/>
            <a:ext cx="3600400" cy="584775"/>
          </a:xfrm>
          <a:prstGeom prst="rect">
            <a:avLst/>
          </a:prstGeom>
          <a:noFill/>
        </p:spPr>
        <p:txBody>
          <a:bodyPr wrap="square" rtlCol="0">
            <a:spAutoFit/>
          </a:bodyPr>
          <a:lstStyle/>
          <a:p>
            <a:r>
              <a:rPr lang="zh-CN" altLang="en-US" sz="3200" b="1" dirty="0" smtClean="0">
                <a:solidFill>
                  <a:srgbClr val="FF0000"/>
                </a:solidFill>
                <a:effectLst/>
              </a:rPr>
              <a:t>一、分析阶段</a:t>
            </a:r>
            <a:endParaRPr lang="zh-CN" altLang="en-US" sz="3200" b="1" dirty="0">
              <a:solidFill>
                <a:srgbClr val="FF0000"/>
              </a:solidFill>
              <a:effectLst/>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1.2 </a:t>
            </a:r>
            <a:r>
              <a:rPr kumimoji="1" lang="zh-CN" altLang="en-US" sz="2400" b="1" dirty="0" smtClean="0">
                <a:solidFill>
                  <a:srgbClr val="FF0000"/>
                </a:solidFill>
                <a:effectLst/>
                <a:latin typeface="楷体_GB2312" pitchFamily="49" charset="-122"/>
                <a:ea typeface="楷体_GB2312" pitchFamily="49" charset="-122"/>
              </a:rPr>
              <a:t>编译过程和编译程序的结构</a:t>
            </a:r>
            <a:endParaRPr kumimoji="1" lang="zh-CN" altLang="en-US" sz="2400" b="1" dirty="0">
              <a:solidFill>
                <a:srgbClr val="FF0000"/>
              </a:solidFill>
              <a:effectLst/>
              <a:latin typeface="楷体_GB2312" pitchFamily="49" charset="-122"/>
              <a:ea typeface="楷体_GB2312" pitchFamily="49" charset="-122"/>
            </a:endParaRPr>
          </a:p>
        </p:txBody>
      </p:sp>
      <p:sp>
        <p:nvSpPr>
          <p:cNvPr id="7" name="TextBox 6"/>
          <p:cNvSpPr txBox="1"/>
          <p:nvPr/>
        </p:nvSpPr>
        <p:spPr>
          <a:xfrm>
            <a:off x="1187624" y="917431"/>
            <a:ext cx="3600400" cy="523220"/>
          </a:xfrm>
          <a:prstGeom prst="rect">
            <a:avLst/>
          </a:prstGeom>
          <a:noFill/>
        </p:spPr>
        <p:txBody>
          <a:bodyPr wrap="square" rtlCol="0">
            <a:spAutoFit/>
          </a:bodyPr>
          <a:lstStyle/>
          <a:p>
            <a:r>
              <a:rPr lang="en-US" altLang="zh-CN" sz="2800" b="1" dirty="0" smtClean="0">
                <a:solidFill>
                  <a:srgbClr val="7030A0"/>
                </a:solidFill>
                <a:effectLst/>
              </a:rPr>
              <a:t>3</a:t>
            </a:r>
            <a:r>
              <a:rPr lang="zh-CN" altLang="en-US" sz="2800" b="1" dirty="0" smtClean="0">
                <a:solidFill>
                  <a:srgbClr val="7030A0"/>
                </a:solidFill>
                <a:effectLst/>
              </a:rPr>
              <a:t>、语义分析</a:t>
            </a:r>
            <a:endParaRPr lang="zh-CN" altLang="en-US" sz="2800" b="1" dirty="0">
              <a:solidFill>
                <a:srgbClr val="7030A0"/>
              </a:solidFill>
              <a:effectLst/>
            </a:endParaRPr>
          </a:p>
        </p:txBody>
      </p:sp>
      <p:sp>
        <p:nvSpPr>
          <p:cNvPr id="8" name="TextBox 7"/>
          <p:cNvSpPr txBox="1"/>
          <p:nvPr/>
        </p:nvSpPr>
        <p:spPr>
          <a:xfrm>
            <a:off x="1187624" y="1628799"/>
            <a:ext cx="7387783" cy="1200329"/>
          </a:xfrm>
          <a:prstGeom prst="rect">
            <a:avLst/>
          </a:prstGeom>
          <a:noFill/>
        </p:spPr>
        <p:txBody>
          <a:bodyPr wrap="square" rtlCol="0">
            <a:spAutoFit/>
          </a:bodyPr>
          <a:lstStyle/>
          <a:p>
            <a:r>
              <a:rPr lang="zh-CN" altLang="en-US" sz="2400" b="1" dirty="0" smtClean="0">
                <a:effectLst/>
              </a:rPr>
              <a:t>语义分析是对语句的含义进行分析，以确保程序各部分能有机结合在一起，并为以后的目标代码生成收集（单词类型，目标地址等）信息。</a:t>
            </a:r>
            <a:endParaRPr lang="zh-CN" altLang="en-US" sz="2400" b="1" dirty="0">
              <a:effectLst/>
            </a:endParaRPr>
          </a:p>
        </p:txBody>
      </p:sp>
    </p:spTree>
    <p:extLst>
      <p:ext uri="{BB962C8B-B14F-4D97-AF65-F5344CB8AC3E}">
        <p14:creationId xmlns:p14="http://schemas.microsoft.com/office/powerpoint/2010/main" xmlns="" val="420246443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64197">
                                            <p:bg/>
                                          </p:spTgt>
                                        </p:tgtEl>
                                        <p:attrNameLst>
                                          <p:attrName>style.visibility</p:attrName>
                                        </p:attrNameLst>
                                      </p:cBhvr>
                                      <p:to>
                                        <p:strVal val="visible"/>
                                      </p:to>
                                    </p:set>
                                    <p:animEffect transition="in" filter="fade">
                                      <p:cBhvr>
                                        <p:cTn id="13" dur="1000"/>
                                        <p:tgtEl>
                                          <p:spTgt spid="264197">
                                            <p:bg/>
                                          </p:spTgt>
                                        </p:tgtEl>
                                      </p:cBhvr>
                                    </p:animEffect>
                                    <p:anim calcmode="lin" valueType="num">
                                      <p:cBhvr>
                                        <p:cTn id="14" dur="1000" fill="hold"/>
                                        <p:tgtEl>
                                          <p:spTgt spid="264197">
                                            <p:bg/>
                                          </p:spTgt>
                                        </p:tgtEl>
                                        <p:attrNameLst>
                                          <p:attrName>ppt_x</p:attrName>
                                        </p:attrNameLst>
                                      </p:cBhvr>
                                      <p:tavLst>
                                        <p:tav tm="0">
                                          <p:val>
                                            <p:strVal val="#ppt_x"/>
                                          </p:val>
                                        </p:tav>
                                        <p:tav tm="100000">
                                          <p:val>
                                            <p:strVal val="#ppt_x"/>
                                          </p:val>
                                        </p:tav>
                                      </p:tavLst>
                                    </p:anim>
                                    <p:anim calcmode="lin" valueType="num">
                                      <p:cBhvr>
                                        <p:cTn id="15" dur="1000" fill="hold"/>
                                        <p:tgtEl>
                                          <p:spTgt spid="264197">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4197">
                                            <p:txEl>
                                              <p:pRg st="0" end="0"/>
                                            </p:txEl>
                                          </p:spTgt>
                                        </p:tgtEl>
                                        <p:attrNameLst>
                                          <p:attrName>style.visibility</p:attrName>
                                        </p:attrNameLst>
                                      </p:cBhvr>
                                      <p:to>
                                        <p:strVal val="visible"/>
                                      </p:to>
                                    </p:set>
                                    <p:animEffect transition="in" filter="fade">
                                      <p:cBhvr>
                                        <p:cTn id="20" dur="1000"/>
                                        <p:tgtEl>
                                          <p:spTgt spid="264197">
                                            <p:txEl>
                                              <p:pRg st="0" end="0"/>
                                            </p:txEl>
                                          </p:spTgt>
                                        </p:tgtEl>
                                      </p:cBhvr>
                                    </p:animEffect>
                                    <p:anim calcmode="lin" valueType="num">
                                      <p:cBhvr>
                                        <p:cTn id="21" dur="1000" fill="hold"/>
                                        <p:tgtEl>
                                          <p:spTgt spid="26419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641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4197">
                                            <p:txEl>
                                              <p:pRg st="1" end="1"/>
                                            </p:txEl>
                                          </p:spTgt>
                                        </p:tgtEl>
                                        <p:attrNameLst>
                                          <p:attrName>style.visibility</p:attrName>
                                        </p:attrNameLst>
                                      </p:cBhvr>
                                      <p:to>
                                        <p:strVal val="visible"/>
                                      </p:to>
                                    </p:set>
                                    <p:animEffect transition="in" filter="fade">
                                      <p:cBhvr>
                                        <p:cTn id="27" dur="1000"/>
                                        <p:tgtEl>
                                          <p:spTgt spid="264197">
                                            <p:txEl>
                                              <p:pRg st="1" end="1"/>
                                            </p:txEl>
                                          </p:spTgt>
                                        </p:tgtEl>
                                      </p:cBhvr>
                                    </p:animEffect>
                                    <p:anim calcmode="lin" valueType="num">
                                      <p:cBhvr>
                                        <p:cTn id="28" dur="1000" fill="hold"/>
                                        <p:tgtEl>
                                          <p:spTgt spid="264197">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641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4197">
                                            <p:txEl>
                                              <p:pRg st="2" end="2"/>
                                            </p:txEl>
                                          </p:spTgt>
                                        </p:tgtEl>
                                        <p:attrNameLst>
                                          <p:attrName>style.visibility</p:attrName>
                                        </p:attrNameLst>
                                      </p:cBhvr>
                                      <p:to>
                                        <p:strVal val="visible"/>
                                      </p:to>
                                    </p:set>
                                    <p:animEffect transition="in" filter="fade">
                                      <p:cBhvr>
                                        <p:cTn id="34" dur="1000"/>
                                        <p:tgtEl>
                                          <p:spTgt spid="264197">
                                            <p:txEl>
                                              <p:pRg st="2" end="2"/>
                                            </p:txEl>
                                          </p:spTgt>
                                        </p:tgtEl>
                                      </p:cBhvr>
                                    </p:animEffect>
                                    <p:anim calcmode="lin" valueType="num">
                                      <p:cBhvr>
                                        <p:cTn id="35" dur="1000" fill="hold"/>
                                        <p:tgtEl>
                                          <p:spTgt spid="264197">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2641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4197">
                                            <p:txEl>
                                              <p:pRg st="3" end="3"/>
                                            </p:txEl>
                                          </p:spTgt>
                                        </p:tgtEl>
                                        <p:attrNameLst>
                                          <p:attrName>style.visibility</p:attrName>
                                        </p:attrNameLst>
                                      </p:cBhvr>
                                      <p:to>
                                        <p:strVal val="visible"/>
                                      </p:to>
                                    </p:set>
                                    <p:animEffect transition="in" filter="fade">
                                      <p:cBhvr>
                                        <p:cTn id="41" dur="1000"/>
                                        <p:tgtEl>
                                          <p:spTgt spid="264197">
                                            <p:txEl>
                                              <p:pRg st="3" end="3"/>
                                            </p:txEl>
                                          </p:spTgt>
                                        </p:tgtEl>
                                      </p:cBhvr>
                                    </p:animEffect>
                                    <p:anim calcmode="lin" valueType="num">
                                      <p:cBhvr>
                                        <p:cTn id="42" dur="1000" fill="hold"/>
                                        <p:tgtEl>
                                          <p:spTgt spid="264197">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2641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64197">
                                            <p:txEl>
                                              <p:pRg st="4" end="4"/>
                                            </p:txEl>
                                          </p:spTgt>
                                        </p:tgtEl>
                                        <p:attrNameLst>
                                          <p:attrName>style.visibility</p:attrName>
                                        </p:attrNameLst>
                                      </p:cBhvr>
                                      <p:to>
                                        <p:strVal val="visible"/>
                                      </p:to>
                                    </p:set>
                                    <p:animEffect transition="in" filter="fade">
                                      <p:cBhvr>
                                        <p:cTn id="48" dur="1000"/>
                                        <p:tgtEl>
                                          <p:spTgt spid="264197">
                                            <p:txEl>
                                              <p:pRg st="4" end="4"/>
                                            </p:txEl>
                                          </p:spTgt>
                                        </p:tgtEl>
                                      </p:cBhvr>
                                    </p:animEffect>
                                    <p:anim calcmode="lin" valueType="num">
                                      <p:cBhvr>
                                        <p:cTn id="49" dur="1000" fill="hold"/>
                                        <p:tgtEl>
                                          <p:spTgt spid="264197">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26419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64197">
                                            <p:txEl>
                                              <p:pRg st="5" end="5"/>
                                            </p:txEl>
                                          </p:spTgt>
                                        </p:tgtEl>
                                        <p:attrNameLst>
                                          <p:attrName>style.visibility</p:attrName>
                                        </p:attrNameLst>
                                      </p:cBhvr>
                                      <p:to>
                                        <p:strVal val="visible"/>
                                      </p:to>
                                    </p:set>
                                    <p:animEffect transition="in" filter="fade">
                                      <p:cBhvr>
                                        <p:cTn id="55" dur="1000"/>
                                        <p:tgtEl>
                                          <p:spTgt spid="264197">
                                            <p:txEl>
                                              <p:pRg st="5" end="5"/>
                                            </p:txEl>
                                          </p:spTgt>
                                        </p:tgtEl>
                                      </p:cBhvr>
                                    </p:animEffect>
                                    <p:anim calcmode="lin" valueType="num">
                                      <p:cBhvr>
                                        <p:cTn id="56" dur="1000" fill="hold"/>
                                        <p:tgtEl>
                                          <p:spTgt spid="264197">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26419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64197">
                                            <p:txEl>
                                              <p:pRg st="6" end="6"/>
                                            </p:txEl>
                                          </p:spTgt>
                                        </p:tgtEl>
                                        <p:attrNameLst>
                                          <p:attrName>style.visibility</p:attrName>
                                        </p:attrNameLst>
                                      </p:cBhvr>
                                      <p:to>
                                        <p:strVal val="visible"/>
                                      </p:to>
                                    </p:set>
                                    <p:animEffect transition="in" filter="fade">
                                      <p:cBhvr>
                                        <p:cTn id="62" dur="1000"/>
                                        <p:tgtEl>
                                          <p:spTgt spid="264197">
                                            <p:txEl>
                                              <p:pRg st="6" end="6"/>
                                            </p:txEl>
                                          </p:spTgt>
                                        </p:tgtEl>
                                      </p:cBhvr>
                                    </p:animEffect>
                                    <p:anim calcmode="lin" valueType="num">
                                      <p:cBhvr>
                                        <p:cTn id="63" dur="1000" fill="hold"/>
                                        <p:tgtEl>
                                          <p:spTgt spid="264197">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26419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build="p"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39F644-20E4-48EF-887C-C333C5322DE0}" type="slidenum">
              <a:rPr lang="en-US" altLang="zh-CN"/>
              <a:pPr/>
              <a:t>23</a:t>
            </a:fld>
            <a:endParaRPr lang="en-US" altLang="zh-CN"/>
          </a:p>
        </p:txBody>
      </p:sp>
      <p:sp>
        <p:nvSpPr>
          <p:cNvPr id="292868" name="Text Box 1028"/>
          <p:cNvSpPr txBox="1">
            <a:spLocks noChangeArrowheads="1"/>
          </p:cNvSpPr>
          <p:nvPr/>
        </p:nvSpPr>
        <p:spPr bwMode="auto">
          <a:xfrm>
            <a:off x="181274" y="1556792"/>
            <a:ext cx="8077200" cy="2681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50000"/>
              </a:lnSpc>
              <a:spcBef>
                <a:spcPct val="40000"/>
              </a:spcBef>
            </a:pPr>
            <a:r>
              <a:rPr kumimoji="1" lang="en-US" altLang="zh-CN" sz="2800" b="1" dirty="0">
                <a:effectLst/>
                <a:latin typeface="Times New Roman" pitchFamily="18" charset="0"/>
              </a:rPr>
              <a:t>	program p();</a:t>
            </a:r>
          </a:p>
          <a:p>
            <a:pPr eaLnBrk="1" hangingPunct="1">
              <a:lnSpc>
                <a:spcPct val="50000"/>
              </a:lnSpc>
              <a:spcBef>
                <a:spcPct val="40000"/>
              </a:spcBef>
            </a:pPr>
            <a:r>
              <a:rPr kumimoji="1" lang="en-US" altLang="zh-CN" sz="2800" b="1" dirty="0">
                <a:effectLst/>
                <a:latin typeface="Times New Roman" pitchFamily="18" charset="0"/>
              </a:rPr>
              <a:t>	</a:t>
            </a:r>
            <a:r>
              <a:rPr kumimoji="1" lang="en-US" altLang="zh-CN" sz="2800" b="1" dirty="0" err="1">
                <a:effectLst/>
                <a:latin typeface="Times New Roman" pitchFamily="18" charset="0"/>
              </a:rPr>
              <a:t>var</a:t>
            </a:r>
            <a:r>
              <a:rPr kumimoji="1" lang="en-US" altLang="zh-CN" sz="2800" b="1" dirty="0">
                <a:effectLst/>
                <a:latin typeface="Times New Roman" pitchFamily="18" charset="0"/>
              </a:rPr>
              <a:t>  </a:t>
            </a:r>
            <a:r>
              <a:rPr kumimoji="1" lang="en-US" altLang="zh-CN" sz="2800" b="1" dirty="0" err="1">
                <a:effectLst/>
                <a:latin typeface="Times New Roman" pitchFamily="18" charset="0"/>
              </a:rPr>
              <a:t>rate:real</a:t>
            </a:r>
            <a:r>
              <a:rPr kumimoji="1" lang="en-US" altLang="zh-CN" sz="2800" b="1" dirty="0">
                <a:effectLst/>
                <a:latin typeface="Times New Roman" pitchFamily="18" charset="0"/>
              </a:rPr>
              <a:t>;</a:t>
            </a:r>
          </a:p>
          <a:p>
            <a:pPr eaLnBrk="1" hangingPunct="1">
              <a:lnSpc>
                <a:spcPct val="50000"/>
              </a:lnSpc>
              <a:spcBef>
                <a:spcPct val="40000"/>
              </a:spcBef>
            </a:pPr>
            <a:r>
              <a:rPr kumimoji="1" lang="en-US" altLang="zh-CN" sz="2800" b="1" dirty="0">
                <a:effectLst/>
                <a:latin typeface="Times New Roman" pitchFamily="18" charset="0"/>
              </a:rPr>
              <a:t>	procedure initial;</a:t>
            </a:r>
          </a:p>
          <a:p>
            <a:pPr eaLnBrk="1" hangingPunct="1">
              <a:lnSpc>
                <a:spcPct val="50000"/>
              </a:lnSpc>
              <a:spcBef>
                <a:spcPct val="40000"/>
              </a:spcBef>
            </a:pPr>
            <a:r>
              <a:rPr kumimoji="1" lang="en-US" altLang="zh-CN" sz="2800" b="1" dirty="0">
                <a:effectLst/>
                <a:latin typeface="Times New Roman" pitchFamily="18" charset="0"/>
              </a:rPr>
              <a:t>	…</a:t>
            </a:r>
          </a:p>
          <a:p>
            <a:pPr eaLnBrk="1" hangingPunct="1">
              <a:lnSpc>
                <a:spcPct val="50000"/>
              </a:lnSpc>
              <a:spcBef>
                <a:spcPct val="40000"/>
              </a:spcBef>
            </a:pPr>
            <a:r>
              <a:rPr kumimoji="1" lang="en-US" altLang="zh-CN" sz="2800" b="1" dirty="0">
                <a:effectLst/>
                <a:latin typeface="Times New Roman" pitchFamily="18" charset="0"/>
              </a:rPr>
              <a:t>	position := initial </a:t>
            </a:r>
            <a:r>
              <a:rPr kumimoji="1" lang="en-US" altLang="zh-CN" sz="2800" b="1" dirty="0" smtClean="0">
                <a:effectLst/>
                <a:latin typeface="Times New Roman" pitchFamily="18" charset="0"/>
              </a:rPr>
              <a:t>+   </a:t>
            </a:r>
            <a:r>
              <a:rPr kumimoji="1" lang="en-US" altLang="zh-CN" sz="2800" b="1" dirty="0">
                <a:effectLst/>
                <a:latin typeface="Times New Roman" pitchFamily="18" charset="0"/>
              </a:rPr>
              <a:t>rate * 60 ;</a:t>
            </a:r>
          </a:p>
          <a:p>
            <a:pPr eaLnBrk="1" hangingPunct="1">
              <a:lnSpc>
                <a:spcPct val="50000"/>
              </a:lnSpc>
              <a:spcBef>
                <a:spcPct val="40000"/>
              </a:spcBef>
            </a:pPr>
            <a:r>
              <a:rPr kumimoji="1" lang="en-US" altLang="zh-CN" sz="2800" b="1" dirty="0">
                <a:effectLst/>
                <a:latin typeface="Times New Roman" pitchFamily="18" charset="0"/>
              </a:rPr>
              <a:t>        </a:t>
            </a:r>
            <a:r>
              <a:rPr kumimoji="1" lang="en-US" altLang="zh-CN" sz="2800" b="1" dirty="0">
                <a:solidFill>
                  <a:srgbClr val="FF0000"/>
                </a:solidFill>
                <a:effectLst/>
                <a:latin typeface="Times New Roman" pitchFamily="18" charset="0"/>
              </a:rPr>
              <a:t>/* error */   /* error */           /* warning */</a:t>
            </a:r>
          </a:p>
          <a:p>
            <a:pPr eaLnBrk="1" hangingPunct="1">
              <a:lnSpc>
                <a:spcPct val="50000"/>
              </a:lnSpc>
              <a:spcBef>
                <a:spcPct val="40000"/>
              </a:spcBef>
            </a:pPr>
            <a:r>
              <a:rPr kumimoji="1" lang="en-US" altLang="zh-CN" sz="2800" b="1" dirty="0">
                <a:effectLst/>
                <a:latin typeface="Times New Roman" pitchFamily="18" charset="0"/>
              </a:rPr>
              <a:t>	…</a:t>
            </a:r>
          </a:p>
        </p:txBody>
      </p:sp>
      <p:sp>
        <p:nvSpPr>
          <p:cNvPr id="9" name="Rectangle 2"/>
          <p:cNvSpPr txBox="1">
            <a:spLocks noRot="1" noChangeArrowheads="1"/>
          </p:cNvSpPr>
          <p:nvPr/>
        </p:nvSpPr>
        <p:spPr>
          <a:xfrm>
            <a:off x="5364088" y="188640"/>
            <a:ext cx="3581400" cy="685800"/>
          </a:xfrm>
          <a:prstGeom prst="rect">
            <a:avLst/>
          </a:prstGeom>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fontAlgn="auto">
              <a:spcAft>
                <a:spcPts val="0"/>
              </a:spcAft>
            </a:pPr>
            <a:r>
              <a:rPr kumimoji="1" lang="zh-CN" altLang="en-US" sz="3200" dirty="0" smtClean="0">
                <a:solidFill>
                  <a:schemeClr val="bg1"/>
                </a:solidFill>
                <a:latin typeface="黑体" panose="02010609060101010101" pitchFamily="49" charset="-122"/>
                <a:ea typeface="黑体" panose="02010609060101010101" pitchFamily="49" charset="-122"/>
              </a:rPr>
              <a:t>语义分析</a:t>
            </a:r>
            <a:endParaRPr kumimoji="1" lang="zh-CN" altLang="en-US" sz="3200" dirty="0">
              <a:solidFill>
                <a:schemeClr val="bg1"/>
              </a:solidFill>
              <a:latin typeface="黑体" panose="02010609060101010101" pitchFamily="49" charset="-122"/>
              <a:ea typeface="黑体" panose="02010609060101010101" pitchFamily="49" charset="-122"/>
            </a:endParaRPr>
          </a:p>
        </p:txBody>
      </p:sp>
      <p:sp>
        <p:nvSpPr>
          <p:cNvPr id="4" name="TextBox 3"/>
          <p:cNvSpPr txBox="1"/>
          <p:nvPr/>
        </p:nvSpPr>
        <p:spPr>
          <a:xfrm>
            <a:off x="3995936" y="1683175"/>
            <a:ext cx="4680520" cy="523220"/>
          </a:xfrm>
          <a:prstGeom prst="rect">
            <a:avLst/>
          </a:prstGeom>
          <a:noFill/>
        </p:spPr>
        <p:txBody>
          <a:bodyPr wrap="square" rtlCol="0">
            <a:spAutoFit/>
          </a:bodyPr>
          <a:lstStyle/>
          <a:p>
            <a:r>
              <a:rPr lang="zh-CN" altLang="en-US" sz="2800" dirty="0" smtClean="0">
                <a:solidFill>
                  <a:srgbClr val="FF0000"/>
                </a:solidFill>
              </a:rPr>
              <a:t>错误原因：类型不匹配</a:t>
            </a:r>
            <a:endParaRPr lang="zh-CN" altLang="en-US" sz="2800" dirty="0">
              <a:solidFill>
                <a:srgbClr val="FF0000"/>
              </a:solidFill>
            </a:endParaRPr>
          </a:p>
        </p:txBody>
      </p:sp>
      <p:sp>
        <p:nvSpPr>
          <p:cNvPr id="11" name="Rectangle 1026"/>
          <p:cNvSpPr>
            <a:spLocks noGrp="1" noRot="1" noChangeArrowheads="1"/>
          </p:cNvSpPr>
          <p:nvPr>
            <p:ph idx="1"/>
          </p:nvPr>
        </p:nvSpPr>
        <p:spPr>
          <a:xfrm>
            <a:off x="899592" y="4509120"/>
            <a:ext cx="7924800" cy="1704199"/>
          </a:xfrm>
        </p:spPr>
        <p:txBody>
          <a:bodyPr>
            <a:normAutofit/>
          </a:bodyPr>
          <a:lstStyle/>
          <a:p>
            <a:pPr>
              <a:lnSpc>
                <a:spcPct val="50000"/>
              </a:lnSpc>
              <a:spcBef>
                <a:spcPct val="50000"/>
              </a:spcBef>
            </a:pPr>
            <a:r>
              <a:rPr lang="en-US" altLang="zh-CN" sz="2400" b="1" dirty="0" smtClean="0">
                <a:latin typeface="+mn-ea"/>
              </a:rPr>
              <a:t>position </a:t>
            </a:r>
            <a:r>
              <a:rPr lang="zh-CN" altLang="en-US" sz="2400" b="1" dirty="0" smtClean="0">
                <a:latin typeface="+mn-ea"/>
              </a:rPr>
              <a:t>使用前未定义；</a:t>
            </a:r>
            <a:endParaRPr lang="en-US" altLang="zh-CN" sz="2400" b="1" dirty="0" smtClean="0">
              <a:latin typeface="+mn-ea"/>
            </a:endParaRPr>
          </a:p>
          <a:p>
            <a:pPr>
              <a:lnSpc>
                <a:spcPct val="50000"/>
              </a:lnSpc>
              <a:spcBef>
                <a:spcPct val="50000"/>
              </a:spcBef>
            </a:pPr>
            <a:r>
              <a:rPr lang="en-US" altLang="zh-CN" sz="2400" dirty="0" smtClean="0">
                <a:latin typeface="+mn-ea"/>
              </a:rPr>
              <a:t>initial </a:t>
            </a:r>
            <a:r>
              <a:rPr lang="zh-CN" altLang="en-US" sz="2400" dirty="0" smtClean="0">
                <a:latin typeface="+mn-ea"/>
              </a:rPr>
              <a:t>的类型定义错误；</a:t>
            </a:r>
            <a:endParaRPr lang="en-US" altLang="zh-CN" sz="2400" dirty="0" smtClean="0">
              <a:latin typeface="+mn-ea"/>
            </a:endParaRPr>
          </a:p>
          <a:p>
            <a:pPr>
              <a:lnSpc>
                <a:spcPct val="50000"/>
              </a:lnSpc>
              <a:spcBef>
                <a:spcPct val="50000"/>
              </a:spcBef>
            </a:pPr>
            <a:r>
              <a:rPr lang="zh-CN" altLang="en-US" sz="2400" b="1" dirty="0" smtClean="0">
                <a:latin typeface="+mn-ea"/>
              </a:rPr>
              <a:t>警告：</a:t>
            </a:r>
            <a:r>
              <a:rPr lang="en-US" altLang="zh-CN" sz="2400" b="1" dirty="0" smtClean="0">
                <a:latin typeface="+mn-ea"/>
              </a:rPr>
              <a:t>rate</a:t>
            </a:r>
            <a:r>
              <a:rPr lang="zh-CN" altLang="en-US" sz="2400" b="1" dirty="0" smtClean="0">
                <a:latin typeface="+mn-ea"/>
              </a:rPr>
              <a:t>的类型和常数</a:t>
            </a:r>
            <a:r>
              <a:rPr lang="en-US" altLang="zh-CN" sz="2400" b="1" dirty="0" smtClean="0">
                <a:latin typeface="+mn-ea"/>
              </a:rPr>
              <a:t>60</a:t>
            </a:r>
            <a:r>
              <a:rPr lang="zh-CN" altLang="en-US" sz="2400" b="1" dirty="0" smtClean="0">
                <a:latin typeface="+mn-ea"/>
              </a:rPr>
              <a:t>的类型不一致，需要转换</a:t>
            </a:r>
            <a:endParaRPr lang="en-US" altLang="zh-CN" sz="2400" b="1" dirty="0">
              <a:latin typeface="+mn-ea"/>
            </a:endParaRPr>
          </a:p>
          <a:p>
            <a:pPr>
              <a:lnSpc>
                <a:spcPct val="50000"/>
              </a:lnSpc>
              <a:spcBef>
                <a:spcPct val="50000"/>
              </a:spcBef>
            </a:pPr>
            <a:r>
              <a:rPr lang="en-US" altLang="zh-CN" sz="2400" b="1" dirty="0">
                <a:latin typeface="+mn-ea"/>
              </a:rPr>
              <a:t>	</a:t>
            </a:r>
          </a:p>
        </p:txBody>
      </p:sp>
      <p:sp>
        <p:nvSpPr>
          <p:cNvPr id="2" name="TextBox 1"/>
          <p:cNvSpPr txBox="1"/>
          <p:nvPr/>
        </p:nvSpPr>
        <p:spPr>
          <a:xfrm>
            <a:off x="395536" y="772897"/>
            <a:ext cx="5904656" cy="523220"/>
          </a:xfrm>
          <a:prstGeom prst="rect">
            <a:avLst/>
          </a:prstGeom>
          <a:noFill/>
        </p:spPr>
        <p:txBody>
          <a:bodyPr wrap="square" rtlCol="0">
            <a:spAutoFit/>
          </a:bodyPr>
          <a:lstStyle/>
          <a:p>
            <a:r>
              <a:rPr lang="zh-CN" altLang="en-US" sz="2800" b="1" dirty="0" smtClean="0">
                <a:solidFill>
                  <a:srgbClr val="FFFF00"/>
                </a:solidFill>
              </a:rPr>
              <a:t>例：下列程序段是否有语义错误？</a:t>
            </a:r>
            <a:endParaRPr lang="zh-CN" altLang="en-US" sz="2800" b="1" dirty="0">
              <a:solidFill>
                <a:srgbClr val="FFFF00"/>
              </a:solidFill>
            </a:endParaRPr>
          </a:p>
        </p:txBody>
      </p:sp>
    </p:spTree>
    <p:extLst>
      <p:ext uri="{BB962C8B-B14F-4D97-AF65-F5344CB8AC3E}">
        <p14:creationId xmlns:p14="http://schemas.microsoft.com/office/powerpoint/2010/main" xmlns="" val="1457574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2868">
                                            <p:txEl>
                                              <p:pRg st="0" end="0"/>
                                            </p:txEl>
                                          </p:spTgt>
                                        </p:tgtEl>
                                        <p:attrNameLst>
                                          <p:attrName>style.visibility</p:attrName>
                                        </p:attrNameLst>
                                      </p:cBhvr>
                                      <p:to>
                                        <p:strVal val="visible"/>
                                      </p:to>
                                    </p:set>
                                    <p:anim calcmode="lin" valueType="num">
                                      <p:cBhvr additive="base">
                                        <p:cTn id="7" dur="500" fill="hold"/>
                                        <p:tgtEl>
                                          <p:spTgt spid="2928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286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2868">
                                            <p:txEl>
                                              <p:pRg st="1" end="1"/>
                                            </p:txEl>
                                          </p:spTgt>
                                        </p:tgtEl>
                                        <p:attrNameLst>
                                          <p:attrName>style.visibility</p:attrName>
                                        </p:attrNameLst>
                                      </p:cBhvr>
                                      <p:to>
                                        <p:strVal val="visible"/>
                                      </p:to>
                                    </p:set>
                                    <p:anim calcmode="lin" valueType="num">
                                      <p:cBhvr additive="base">
                                        <p:cTn id="13" dur="500" fill="hold"/>
                                        <p:tgtEl>
                                          <p:spTgt spid="29286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286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92868">
                                            <p:txEl>
                                              <p:pRg st="2" end="2"/>
                                            </p:txEl>
                                          </p:spTgt>
                                        </p:tgtEl>
                                        <p:attrNameLst>
                                          <p:attrName>style.visibility</p:attrName>
                                        </p:attrNameLst>
                                      </p:cBhvr>
                                      <p:to>
                                        <p:strVal val="visible"/>
                                      </p:to>
                                    </p:set>
                                    <p:anim calcmode="lin" valueType="num">
                                      <p:cBhvr additive="base">
                                        <p:cTn id="19" dur="500" fill="hold"/>
                                        <p:tgtEl>
                                          <p:spTgt spid="29286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286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2868">
                                            <p:txEl>
                                              <p:pRg st="3" end="3"/>
                                            </p:txEl>
                                          </p:spTgt>
                                        </p:tgtEl>
                                        <p:attrNameLst>
                                          <p:attrName>style.visibility</p:attrName>
                                        </p:attrNameLst>
                                      </p:cBhvr>
                                      <p:to>
                                        <p:strVal val="visible"/>
                                      </p:to>
                                    </p:set>
                                    <p:anim calcmode="lin" valueType="num">
                                      <p:cBhvr additive="base">
                                        <p:cTn id="25" dur="500" fill="hold"/>
                                        <p:tgtEl>
                                          <p:spTgt spid="29286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286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92868">
                                            <p:txEl>
                                              <p:pRg st="4" end="4"/>
                                            </p:txEl>
                                          </p:spTgt>
                                        </p:tgtEl>
                                        <p:attrNameLst>
                                          <p:attrName>style.visibility</p:attrName>
                                        </p:attrNameLst>
                                      </p:cBhvr>
                                      <p:to>
                                        <p:strVal val="visible"/>
                                      </p:to>
                                    </p:set>
                                    <p:anim calcmode="lin" valueType="num">
                                      <p:cBhvr additive="base">
                                        <p:cTn id="31" dur="500" fill="hold"/>
                                        <p:tgtEl>
                                          <p:spTgt spid="29286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9286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2868">
                                            <p:txEl>
                                              <p:pRg st="5" end="5"/>
                                            </p:txEl>
                                          </p:spTgt>
                                        </p:tgtEl>
                                        <p:attrNameLst>
                                          <p:attrName>style.visibility</p:attrName>
                                        </p:attrNameLst>
                                      </p:cBhvr>
                                      <p:to>
                                        <p:strVal val="visible"/>
                                      </p:to>
                                    </p:set>
                                    <p:anim calcmode="lin" valueType="num">
                                      <p:cBhvr additive="base">
                                        <p:cTn id="37" dur="500" fill="hold"/>
                                        <p:tgtEl>
                                          <p:spTgt spid="29286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9286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RBRAK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92868">
                                            <p:txEl>
                                              <p:pRg st="6" end="6"/>
                                            </p:txEl>
                                          </p:spTgt>
                                        </p:tgtEl>
                                        <p:attrNameLst>
                                          <p:attrName>style.visibility</p:attrName>
                                        </p:attrNameLst>
                                      </p:cBhvr>
                                      <p:to>
                                        <p:strVal val="visible"/>
                                      </p:to>
                                    </p:set>
                                    <p:anim calcmode="lin" valueType="num">
                                      <p:cBhvr additive="base">
                                        <p:cTn id="43" dur="500" fill="hold"/>
                                        <p:tgtEl>
                                          <p:spTgt spid="29286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2868">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RBRAKE.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 calcmode="lin" valueType="num">
                                      <p:cBhvr additive="base">
                                        <p:cTn id="4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 end="1"/>
                                            </p:txEl>
                                          </p:spTgt>
                                        </p:tgtEl>
                                        <p:attrNameLst>
                                          <p:attrName>style.visibility</p:attrName>
                                        </p:attrNameLst>
                                      </p:cBhvr>
                                      <p:to>
                                        <p:strVal val="visible"/>
                                      </p:to>
                                    </p:set>
                                    <p:anim calcmode="lin" valueType="num">
                                      <p:cBhvr additive="base">
                                        <p:cTn id="5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2" end="2"/>
                                            </p:txEl>
                                          </p:spTgt>
                                        </p:tgtEl>
                                        <p:attrNameLst>
                                          <p:attrName>style.visibility</p:attrName>
                                        </p:attrNameLst>
                                      </p:cBhvr>
                                      <p:to>
                                        <p:strVal val="visible"/>
                                      </p:to>
                                    </p:set>
                                    <p:anim calcmode="lin" valueType="num">
                                      <p:cBhvr additive="base">
                                        <p:cTn id="6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
                                            <p:txEl>
                                              <p:pRg st="3" end="3"/>
                                            </p:txEl>
                                          </p:spTgt>
                                        </p:tgtEl>
                                        <p:attrNameLst>
                                          <p:attrName>style.visibility</p:attrName>
                                        </p:attrNameLst>
                                      </p:cBhvr>
                                      <p:to>
                                        <p:strVal val="visible"/>
                                      </p:to>
                                    </p:set>
                                    <p:anim calcmode="lin" valueType="num">
                                      <p:cBhvr additive="base">
                                        <p:cTn id="6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fade">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autoUpdateAnimBg="0"/>
      <p:bldP spid="4" grpId="0"/>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24</a:t>
            </a:fld>
            <a:endParaRPr lang="en-US" altLang="zh-CN"/>
          </a:p>
        </p:txBody>
      </p:sp>
      <p:sp>
        <p:nvSpPr>
          <p:cNvPr id="264197" name="Rectangle 5"/>
          <p:cNvSpPr>
            <a:spLocks noGrp="1" noChangeArrowheads="1"/>
          </p:cNvSpPr>
          <p:nvPr>
            <p:ph idx="4294967295"/>
          </p:nvPr>
        </p:nvSpPr>
        <p:spPr>
          <a:xfrm>
            <a:off x="1277524" y="3140968"/>
            <a:ext cx="7093024" cy="3384376"/>
          </a:xfrm>
          <a:noFill/>
          <a:ln/>
        </p:spPr>
        <p:txBody>
          <a:bodyPr>
            <a:noAutofit/>
          </a:bodyPr>
          <a:lstStyle/>
          <a:p>
            <a:pPr algn="just">
              <a:buFont typeface="Wingdings" pitchFamily="2" charset="2"/>
              <a:buNone/>
            </a:pPr>
            <a:r>
              <a:rPr lang="zh-CN" altLang="en-US" sz="2400" b="1" dirty="0" smtClean="0">
                <a:solidFill>
                  <a:srgbClr val="CC3300"/>
                </a:solidFill>
                <a:latin typeface="+mn-ea"/>
              </a:rPr>
              <a:t>例：某一条语句 </a:t>
            </a:r>
            <a:r>
              <a:rPr lang="en-US" altLang="zh-CN" sz="2400" b="1" dirty="0">
                <a:latin typeface="Times New Roman" pitchFamily="18" charset="0"/>
                <a:ea typeface="黑体" pitchFamily="49" charset="-122"/>
              </a:rPr>
              <a:t>a:=</a:t>
            </a:r>
            <a:r>
              <a:rPr lang="en-US" altLang="zh-CN" sz="2400" b="1" dirty="0" smtClean="0">
                <a:latin typeface="Times New Roman" pitchFamily="18" charset="0"/>
                <a:ea typeface="黑体" pitchFamily="49" charset="-122"/>
              </a:rPr>
              <a:t>b+c*60</a:t>
            </a:r>
          </a:p>
          <a:p>
            <a:pPr algn="just">
              <a:buFont typeface="Wingdings" pitchFamily="2" charset="2"/>
              <a:buNone/>
            </a:pPr>
            <a:r>
              <a:rPr lang="zh-CN" altLang="en-US" sz="2400" b="1" dirty="0" smtClean="0">
                <a:latin typeface="Times New Roman" pitchFamily="18" charset="0"/>
                <a:ea typeface="黑体" pitchFamily="49" charset="-122"/>
              </a:rPr>
              <a:t>其中间代码可能为：</a:t>
            </a:r>
            <a:endParaRPr lang="en-US" altLang="zh-CN" sz="2400" b="1" dirty="0" smtClean="0">
              <a:latin typeface="+mn-ea"/>
            </a:endParaRPr>
          </a:p>
          <a:p>
            <a:pPr>
              <a:buFont typeface="Wingdings" pitchFamily="2" charset="2"/>
              <a:buNone/>
            </a:pPr>
            <a:r>
              <a:rPr lang="zh-CN" altLang="en-US" sz="2400" b="1" dirty="0">
                <a:latin typeface="Times New Roman" pitchFamily="18" charset="0"/>
              </a:rPr>
              <a:t>（ </a:t>
            </a:r>
            <a:r>
              <a:rPr lang="en-US" altLang="en-US" sz="2400" b="1" dirty="0" err="1">
                <a:latin typeface="Times New Roman" pitchFamily="18" charset="0"/>
              </a:rPr>
              <a:t>inttoreal</a:t>
            </a:r>
            <a:r>
              <a:rPr lang="en-US" altLang="zh-CN" sz="2400" b="1" dirty="0">
                <a:latin typeface="Times New Roman" pitchFamily="18" charset="0"/>
              </a:rPr>
              <a:t>   </a:t>
            </a:r>
            <a:r>
              <a:rPr lang="en-US" altLang="en-US" sz="2400" b="1" dirty="0">
                <a:latin typeface="Times New Roman" pitchFamily="18" charset="0"/>
              </a:rPr>
              <a:t>60</a:t>
            </a:r>
            <a:r>
              <a:rPr lang="en-US" altLang="zh-CN" sz="2400" b="1" dirty="0">
                <a:latin typeface="Times New Roman" pitchFamily="18" charset="0"/>
              </a:rPr>
              <a:t>      </a:t>
            </a:r>
            <a:r>
              <a:rPr lang="en-US" altLang="zh-CN" sz="2400" b="1" dirty="0">
                <a:latin typeface="Arial"/>
              </a:rPr>
              <a:t>—</a:t>
            </a:r>
            <a:r>
              <a:rPr lang="en-US" altLang="zh-CN" sz="2400" b="1" dirty="0">
                <a:latin typeface="Times New Roman" pitchFamily="18" charset="0"/>
              </a:rPr>
              <a:t>      </a:t>
            </a:r>
            <a:r>
              <a:rPr lang="en-US" altLang="en-US" sz="2400" b="1" dirty="0">
                <a:latin typeface="Times New Roman" pitchFamily="18" charset="0"/>
              </a:rPr>
              <a:t>t1 </a:t>
            </a:r>
            <a:r>
              <a:rPr lang="zh-CN" altLang="en-US" sz="2400" b="1" dirty="0">
                <a:latin typeface="Times New Roman" pitchFamily="18" charset="0"/>
              </a:rPr>
              <a:t>）</a:t>
            </a:r>
            <a:endParaRPr lang="en-US" altLang="en-US" sz="2400" b="1" dirty="0">
              <a:latin typeface="Times New Roman" pitchFamily="18" charset="0"/>
            </a:endParaRPr>
          </a:p>
          <a:p>
            <a:pPr>
              <a:buFont typeface="Wingdings" pitchFamily="2" charset="2"/>
              <a:buNone/>
            </a:pPr>
            <a:r>
              <a:rPr lang="zh-CN" altLang="en-US" sz="2400" b="1" dirty="0">
                <a:latin typeface="Times New Roman" pitchFamily="18" charset="0"/>
              </a:rPr>
              <a:t>（     *            </a:t>
            </a:r>
            <a:r>
              <a:rPr lang="en-US" altLang="zh-CN" sz="2400" b="1" dirty="0">
                <a:latin typeface="Times New Roman" pitchFamily="18" charset="0"/>
              </a:rPr>
              <a:t>c        </a:t>
            </a:r>
            <a:r>
              <a:rPr lang="en-US" altLang="en-US" sz="2400" b="1" dirty="0">
                <a:latin typeface="Times New Roman" pitchFamily="18" charset="0"/>
              </a:rPr>
              <a:t>t1       t2</a:t>
            </a:r>
            <a:r>
              <a:rPr lang="en-US" altLang="zh-CN" sz="2400" b="1" dirty="0">
                <a:latin typeface="Times New Roman" pitchFamily="18" charset="0"/>
              </a:rPr>
              <a:t> </a:t>
            </a:r>
            <a:r>
              <a:rPr lang="zh-CN" altLang="en-US" sz="2400" b="1" dirty="0">
                <a:latin typeface="Times New Roman" pitchFamily="18" charset="0"/>
              </a:rPr>
              <a:t>）</a:t>
            </a:r>
          </a:p>
          <a:p>
            <a:pPr>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            b       t2       t3 </a:t>
            </a:r>
            <a:r>
              <a:rPr lang="zh-CN" altLang="en-US" sz="2400" b="1" dirty="0">
                <a:latin typeface="Times New Roman" pitchFamily="18" charset="0"/>
              </a:rPr>
              <a:t>）</a:t>
            </a:r>
          </a:p>
          <a:p>
            <a:pPr>
              <a:buFont typeface="Wingdings" pitchFamily="2" charset="2"/>
              <a:buNone/>
            </a:pPr>
            <a:r>
              <a:rPr lang="zh-CN" altLang="en-US" sz="2400" b="1" dirty="0">
                <a:latin typeface="Times New Roman" pitchFamily="18" charset="0"/>
              </a:rPr>
              <a:t>（     </a:t>
            </a:r>
            <a:r>
              <a:rPr lang="en-US" altLang="zh-CN" sz="2400" b="1" dirty="0">
                <a:latin typeface="Times New Roman" pitchFamily="18" charset="0"/>
              </a:rPr>
              <a:t>:=          t3       </a:t>
            </a:r>
            <a:r>
              <a:rPr lang="en-US" altLang="zh-CN" sz="2400" b="1" dirty="0">
                <a:latin typeface="Arial"/>
              </a:rPr>
              <a:t>—</a:t>
            </a:r>
            <a:r>
              <a:rPr lang="en-US" altLang="zh-CN" sz="2400" b="1" dirty="0">
                <a:latin typeface="Times New Roman" pitchFamily="18" charset="0"/>
              </a:rPr>
              <a:t>       a </a:t>
            </a:r>
            <a:r>
              <a:rPr lang="zh-CN" altLang="en-US" sz="2400" b="1" dirty="0">
                <a:latin typeface="Times New Roman" pitchFamily="18" charset="0"/>
              </a:rPr>
              <a:t>）</a:t>
            </a:r>
          </a:p>
        </p:txBody>
      </p:sp>
      <p:sp>
        <p:nvSpPr>
          <p:cNvPr id="2" name="TextBox 1"/>
          <p:cNvSpPr txBox="1"/>
          <p:nvPr/>
        </p:nvSpPr>
        <p:spPr>
          <a:xfrm>
            <a:off x="467544" y="332656"/>
            <a:ext cx="3600400" cy="584775"/>
          </a:xfrm>
          <a:prstGeom prst="rect">
            <a:avLst/>
          </a:prstGeom>
          <a:noFill/>
        </p:spPr>
        <p:txBody>
          <a:bodyPr wrap="square" rtlCol="0">
            <a:spAutoFit/>
          </a:bodyPr>
          <a:lstStyle/>
          <a:p>
            <a:r>
              <a:rPr lang="zh-CN" altLang="en-US" sz="3200" b="1" dirty="0" smtClean="0">
                <a:solidFill>
                  <a:srgbClr val="FF0000"/>
                </a:solidFill>
                <a:effectLst/>
              </a:rPr>
              <a:t>二、综合阶段</a:t>
            </a:r>
            <a:endParaRPr lang="zh-CN" altLang="en-US" sz="3200" b="1" dirty="0">
              <a:solidFill>
                <a:srgbClr val="FF0000"/>
              </a:solidFill>
              <a:effectLst/>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1.2 </a:t>
            </a:r>
            <a:r>
              <a:rPr kumimoji="1" lang="zh-CN" altLang="en-US" sz="2400" b="1" dirty="0" smtClean="0">
                <a:solidFill>
                  <a:srgbClr val="FF0000"/>
                </a:solidFill>
                <a:effectLst/>
                <a:latin typeface="楷体_GB2312" pitchFamily="49" charset="-122"/>
                <a:ea typeface="楷体_GB2312" pitchFamily="49" charset="-122"/>
              </a:rPr>
              <a:t>编译过程和编译程序的结构</a:t>
            </a:r>
            <a:endParaRPr kumimoji="1" lang="zh-CN" altLang="en-US" sz="2400" b="1" dirty="0">
              <a:solidFill>
                <a:srgbClr val="FF0000"/>
              </a:solidFill>
              <a:effectLst/>
              <a:latin typeface="楷体_GB2312" pitchFamily="49" charset="-122"/>
              <a:ea typeface="楷体_GB2312" pitchFamily="49" charset="-122"/>
            </a:endParaRPr>
          </a:p>
        </p:txBody>
      </p:sp>
      <p:sp>
        <p:nvSpPr>
          <p:cNvPr id="7" name="TextBox 6"/>
          <p:cNvSpPr txBox="1"/>
          <p:nvPr/>
        </p:nvSpPr>
        <p:spPr>
          <a:xfrm>
            <a:off x="1187624" y="917431"/>
            <a:ext cx="3600400" cy="523220"/>
          </a:xfrm>
          <a:prstGeom prst="rect">
            <a:avLst/>
          </a:prstGeom>
          <a:noFill/>
        </p:spPr>
        <p:txBody>
          <a:bodyPr wrap="square" rtlCol="0">
            <a:spAutoFit/>
          </a:bodyPr>
          <a:lstStyle/>
          <a:p>
            <a:r>
              <a:rPr lang="en-US" altLang="zh-CN" sz="2800" b="1" dirty="0" smtClean="0">
                <a:solidFill>
                  <a:srgbClr val="7030A0"/>
                </a:solidFill>
                <a:effectLst/>
              </a:rPr>
              <a:t>1</a:t>
            </a:r>
            <a:r>
              <a:rPr lang="zh-CN" altLang="en-US" sz="2800" b="1" dirty="0" smtClean="0">
                <a:solidFill>
                  <a:srgbClr val="7030A0"/>
                </a:solidFill>
                <a:effectLst/>
              </a:rPr>
              <a:t>、中间代码生成</a:t>
            </a:r>
            <a:endParaRPr lang="zh-CN" altLang="en-US" sz="2800" b="1" dirty="0">
              <a:solidFill>
                <a:srgbClr val="7030A0"/>
              </a:solidFill>
              <a:effectLst/>
            </a:endParaRPr>
          </a:p>
        </p:txBody>
      </p:sp>
      <p:sp>
        <p:nvSpPr>
          <p:cNvPr id="8" name="TextBox 7"/>
          <p:cNvSpPr txBox="1"/>
          <p:nvPr/>
        </p:nvSpPr>
        <p:spPr>
          <a:xfrm>
            <a:off x="1187624" y="1628799"/>
            <a:ext cx="7387783" cy="1200329"/>
          </a:xfrm>
          <a:prstGeom prst="rect">
            <a:avLst/>
          </a:prstGeom>
          <a:noFill/>
        </p:spPr>
        <p:txBody>
          <a:bodyPr wrap="square" rtlCol="0">
            <a:spAutoFit/>
          </a:bodyPr>
          <a:lstStyle/>
          <a:p>
            <a:r>
              <a:rPr lang="zh-CN" altLang="en-US" sz="2400" b="1" dirty="0" smtClean="0">
                <a:effectLst/>
              </a:rPr>
              <a:t>完成分析阶段后，编译程序通常将源程序生成一种中间表达形式（中间代码）。中间代码应具有两个重要的特点：易于产生和易于翻译成目标代码。</a:t>
            </a:r>
            <a:endParaRPr lang="zh-CN" altLang="en-US" sz="2400" b="1" dirty="0">
              <a:effectLst/>
            </a:endParaRPr>
          </a:p>
        </p:txBody>
      </p:sp>
    </p:spTree>
    <p:extLst>
      <p:ext uri="{BB962C8B-B14F-4D97-AF65-F5344CB8AC3E}">
        <p14:creationId xmlns:p14="http://schemas.microsoft.com/office/powerpoint/2010/main" xmlns="" val="229593903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64197">
                                            <p:bg/>
                                          </p:spTgt>
                                        </p:tgtEl>
                                        <p:attrNameLst>
                                          <p:attrName>style.visibility</p:attrName>
                                        </p:attrNameLst>
                                      </p:cBhvr>
                                      <p:to>
                                        <p:strVal val="visible"/>
                                      </p:to>
                                    </p:set>
                                    <p:animEffect transition="in" filter="fade">
                                      <p:cBhvr>
                                        <p:cTn id="13" dur="1000"/>
                                        <p:tgtEl>
                                          <p:spTgt spid="264197">
                                            <p:bg/>
                                          </p:spTgt>
                                        </p:tgtEl>
                                      </p:cBhvr>
                                    </p:animEffect>
                                    <p:anim calcmode="lin" valueType="num">
                                      <p:cBhvr>
                                        <p:cTn id="14" dur="1000" fill="hold"/>
                                        <p:tgtEl>
                                          <p:spTgt spid="264197">
                                            <p:bg/>
                                          </p:spTgt>
                                        </p:tgtEl>
                                        <p:attrNameLst>
                                          <p:attrName>ppt_x</p:attrName>
                                        </p:attrNameLst>
                                      </p:cBhvr>
                                      <p:tavLst>
                                        <p:tav tm="0">
                                          <p:val>
                                            <p:strVal val="#ppt_x"/>
                                          </p:val>
                                        </p:tav>
                                        <p:tav tm="100000">
                                          <p:val>
                                            <p:strVal val="#ppt_x"/>
                                          </p:val>
                                        </p:tav>
                                      </p:tavLst>
                                    </p:anim>
                                    <p:anim calcmode="lin" valueType="num">
                                      <p:cBhvr>
                                        <p:cTn id="15" dur="1000" fill="hold"/>
                                        <p:tgtEl>
                                          <p:spTgt spid="264197">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4197">
                                            <p:txEl>
                                              <p:pRg st="0" end="0"/>
                                            </p:txEl>
                                          </p:spTgt>
                                        </p:tgtEl>
                                        <p:attrNameLst>
                                          <p:attrName>style.visibility</p:attrName>
                                        </p:attrNameLst>
                                      </p:cBhvr>
                                      <p:to>
                                        <p:strVal val="visible"/>
                                      </p:to>
                                    </p:set>
                                    <p:animEffect transition="in" filter="fade">
                                      <p:cBhvr>
                                        <p:cTn id="20" dur="1000"/>
                                        <p:tgtEl>
                                          <p:spTgt spid="264197">
                                            <p:txEl>
                                              <p:pRg st="0" end="0"/>
                                            </p:txEl>
                                          </p:spTgt>
                                        </p:tgtEl>
                                      </p:cBhvr>
                                    </p:animEffect>
                                    <p:anim calcmode="lin" valueType="num">
                                      <p:cBhvr>
                                        <p:cTn id="21" dur="1000" fill="hold"/>
                                        <p:tgtEl>
                                          <p:spTgt spid="26419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641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4197">
                                            <p:txEl>
                                              <p:pRg st="1" end="1"/>
                                            </p:txEl>
                                          </p:spTgt>
                                        </p:tgtEl>
                                        <p:attrNameLst>
                                          <p:attrName>style.visibility</p:attrName>
                                        </p:attrNameLst>
                                      </p:cBhvr>
                                      <p:to>
                                        <p:strVal val="visible"/>
                                      </p:to>
                                    </p:set>
                                    <p:animEffect transition="in" filter="fade">
                                      <p:cBhvr>
                                        <p:cTn id="27" dur="1000"/>
                                        <p:tgtEl>
                                          <p:spTgt spid="264197">
                                            <p:txEl>
                                              <p:pRg st="1" end="1"/>
                                            </p:txEl>
                                          </p:spTgt>
                                        </p:tgtEl>
                                      </p:cBhvr>
                                    </p:animEffect>
                                    <p:anim calcmode="lin" valueType="num">
                                      <p:cBhvr>
                                        <p:cTn id="28" dur="1000" fill="hold"/>
                                        <p:tgtEl>
                                          <p:spTgt spid="264197">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641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64197">
                                            <p:txEl>
                                              <p:pRg st="2" end="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64197">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64197">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641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build="p"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25</a:t>
            </a:fld>
            <a:endParaRPr lang="en-US" altLang="zh-CN"/>
          </a:p>
        </p:txBody>
      </p:sp>
      <p:sp>
        <p:nvSpPr>
          <p:cNvPr id="2" name="TextBox 1"/>
          <p:cNvSpPr txBox="1"/>
          <p:nvPr/>
        </p:nvSpPr>
        <p:spPr>
          <a:xfrm>
            <a:off x="467544" y="332656"/>
            <a:ext cx="3600400" cy="584775"/>
          </a:xfrm>
          <a:prstGeom prst="rect">
            <a:avLst/>
          </a:prstGeom>
          <a:noFill/>
        </p:spPr>
        <p:txBody>
          <a:bodyPr wrap="square" rtlCol="0">
            <a:spAutoFit/>
          </a:bodyPr>
          <a:lstStyle/>
          <a:p>
            <a:r>
              <a:rPr lang="zh-CN" altLang="en-US" sz="3200" b="1" dirty="0" smtClean="0">
                <a:solidFill>
                  <a:srgbClr val="FF0000"/>
                </a:solidFill>
                <a:effectLst/>
              </a:rPr>
              <a:t>二、综合阶段</a:t>
            </a:r>
            <a:endParaRPr lang="zh-CN" altLang="en-US" sz="3200" b="1" dirty="0">
              <a:solidFill>
                <a:srgbClr val="FF0000"/>
              </a:solidFill>
              <a:effectLst/>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1.2 </a:t>
            </a:r>
            <a:r>
              <a:rPr kumimoji="1" lang="zh-CN" altLang="en-US" sz="2400" b="1" dirty="0" smtClean="0">
                <a:solidFill>
                  <a:srgbClr val="FF0000"/>
                </a:solidFill>
                <a:effectLst/>
                <a:latin typeface="楷体_GB2312" pitchFamily="49" charset="-122"/>
                <a:ea typeface="楷体_GB2312" pitchFamily="49" charset="-122"/>
              </a:rPr>
              <a:t>编译过程和编译程序的结构</a:t>
            </a:r>
            <a:endParaRPr kumimoji="1" lang="zh-CN" altLang="en-US" sz="2400" b="1" dirty="0">
              <a:solidFill>
                <a:srgbClr val="FF0000"/>
              </a:solidFill>
              <a:effectLst/>
              <a:latin typeface="楷体_GB2312" pitchFamily="49" charset="-122"/>
              <a:ea typeface="楷体_GB2312" pitchFamily="49" charset="-122"/>
            </a:endParaRPr>
          </a:p>
        </p:txBody>
      </p:sp>
      <p:sp>
        <p:nvSpPr>
          <p:cNvPr id="7" name="TextBox 6"/>
          <p:cNvSpPr txBox="1"/>
          <p:nvPr/>
        </p:nvSpPr>
        <p:spPr>
          <a:xfrm>
            <a:off x="1187624" y="917431"/>
            <a:ext cx="3600400" cy="523220"/>
          </a:xfrm>
          <a:prstGeom prst="rect">
            <a:avLst/>
          </a:prstGeom>
          <a:noFill/>
        </p:spPr>
        <p:txBody>
          <a:bodyPr wrap="square" rtlCol="0">
            <a:spAutoFit/>
          </a:bodyPr>
          <a:lstStyle/>
          <a:p>
            <a:r>
              <a:rPr lang="en-US" altLang="zh-CN" sz="2800" b="1" dirty="0" smtClean="0">
                <a:solidFill>
                  <a:srgbClr val="7030A0"/>
                </a:solidFill>
                <a:effectLst/>
              </a:rPr>
              <a:t>2</a:t>
            </a:r>
            <a:r>
              <a:rPr lang="zh-CN" altLang="en-US" sz="2800" b="1" dirty="0" smtClean="0">
                <a:solidFill>
                  <a:srgbClr val="7030A0"/>
                </a:solidFill>
                <a:effectLst/>
              </a:rPr>
              <a:t>、（中间）代码优化</a:t>
            </a:r>
            <a:endParaRPr lang="zh-CN" altLang="en-US" sz="2800" b="1" dirty="0">
              <a:solidFill>
                <a:srgbClr val="7030A0"/>
              </a:solidFill>
              <a:effectLst/>
            </a:endParaRPr>
          </a:p>
        </p:txBody>
      </p:sp>
      <p:sp>
        <p:nvSpPr>
          <p:cNvPr id="8" name="TextBox 7"/>
          <p:cNvSpPr txBox="1"/>
          <p:nvPr/>
        </p:nvSpPr>
        <p:spPr>
          <a:xfrm>
            <a:off x="1187624" y="1628799"/>
            <a:ext cx="7387783" cy="830997"/>
          </a:xfrm>
          <a:prstGeom prst="rect">
            <a:avLst/>
          </a:prstGeom>
          <a:noFill/>
        </p:spPr>
        <p:txBody>
          <a:bodyPr wrap="square" rtlCol="0">
            <a:spAutoFit/>
          </a:bodyPr>
          <a:lstStyle/>
          <a:p>
            <a:r>
              <a:rPr lang="zh-CN" altLang="en-US" sz="2400" b="1" dirty="0" smtClean="0">
                <a:effectLst/>
              </a:rPr>
              <a:t>代码优化就是对代码进行改进，使之占用的空间少，运行速度快。</a:t>
            </a:r>
            <a:endParaRPr lang="en-US" altLang="zh-CN" sz="2400" b="1" dirty="0" smtClean="0">
              <a:effectLst/>
            </a:endParaRPr>
          </a:p>
        </p:txBody>
      </p:sp>
      <p:sp>
        <p:nvSpPr>
          <p:cNvPr id="9" name="TextBox 8"/>
          <p:cNvSpPr txBox="1"/>
          <p:nvPr/>
        </p:nvSpPr>
        <p:spPr>
          <a:xfrm>
            <a:off x="1187623" y="2780928"/>
            <a:ext cx="7387783" cy="830997"/>
          </a:xfrm>
          <a:prstGeom prst="rect">
            <a:avLst/>
          </a:prstGeom>
          <a:noFill/>
        </p:spPr>
        <p:txBody>
          <a:bodyPr wrap="square" rtlCol="0">
            <a:spAutoFit/>
          </a:bodyPr>
          <a:lstStyle/>
          <a:p>
            <a:r>
              <a:rPr lang="zh-CN" altLang="en-US" sz="2400" b="1" dirty="0" smtClean="0">
                <a:effectLst/>
              </a:rPr>
              <a:t>因编译程序的代码优化工作首先是在中间代码上进行，所以常称为中间代码优化。</a:t>
            </a:r>
            <a:endParaRPr lang="en-US" altLang="zh-CN" sz="2400" b="1" dirty="0" smtClean="0">
              <a:effectLst/>
            </a:endParaRPr>
          </a:p>
        </p:txBody>
      </p:sp>
      <p:sp>
        <p:nvSpPr>
          <p:cNvPr id="10" name="TextBox 9"/>
          <p:cNvSpPr txBox="1"/>
          <p:nvPr/>
        </p:nvSpPr>
        <p:spPr>
          <a:xfrm>
            <a:off x="1094132" y="3924733"/>
            <a:ext cx="7387783" cy="461665"/>
          </a:xfrm>
          <a:prstGeom prst="rect">
            <a:avLst/>
          </a:prstGeom>
          <a:noFill/>
        </p:spPr>
        <p:txBody>
          <a:bodyPr wrap="square" rtlCol="0">
            <a:spAutoFit/>
          </a:bodyPr>
          <a:lstStyle/>
          <a:p>
            <a:r>
              <a:rPr lang="zh-CN" altLang="en-US" sz="2400" b="1" dirty="0" smtClean="0">
                <a:solidFill>
                  <a:srgbClr val="CC3300"/>
                </a:solidFill>
                <a:effectLst/>
              </a:rPr>
              <a:t>编译的大部分时间花费在代码优化阶段。</a:t>
            </a:r>
            <a:endParaRPr lang="en-US" altLang="zh-CN" sz="2400" b="1" dirty="0" smtClean="0">
              <a:solidFill>
                <a:srgbClr val="CC3300"/>
              </a:solidFill>
              <a:effectLst/>
            </a:endParaRPr>
          </a:p>
        </p:txBody>
      </p:sp>
      <p:sp>
        <p:nvSpPr>
          <p:cNvPr id="11" name="TextBox 10"/>
          <p:cNvSpPr txBox="1"/>
          <p:nvPr/>
        </p:nvSpPr>
        <p:spPr>
          <a:xfrm>
            <a:off x="1216665" y="4653136"/>
            <a:ext cx="7387783" cy="830997"/>
          </a:xfrm>
          <a:prstGeom prst="rect">
            <a:avLst/>
          </a:prstGeom>
          <a:noFill/>
        </p:spPr>
        <p:txBody>
          <a:bodyPr wrap="square" rtlCol="0">
            <a:spAutoFit/>
          </a:bodyPr>
          <a:lstStyle/>
          <a:p>
            <a:r>
              <a:rPr lang="zh-CN" altLang="en-US" sz="2400" b="1" dirty="0" smtClean="0">
                <a:effectLst/>
              </a:rPr>
              <a:t>代码优化的重点主要集中在：局部优化；循环优化；全局优化；与机器有关的优化</a:t>
            </a:r>
            <a:endParaRPr lang="en-US" altLang="zh-CN" sz="2400" b="1" dirty="0" smtClean="0">
              <a:effectLst/>
            </a:endParaRPr>
          </a:p>
        </p:txBody>
      </p:sp>
    </p:spTree>
    <p:extLst>
      <p:ext uri="{BB962C8B-B14F-4D97-AF65-F5344CB8AC3E}">
        <p14:creationId xmlns:p14="http://schemas.microsoft.com/office/powerpoint/2010/main" xmlns="" val="102459940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26</a:t>
            </a:fld>
            <a:endParaRPr lang="en-US" altLang="zh-CN"/>
          </a:p>
        </p:txBody>
      </p:sp>
      <p:sp>
        <p:nvSpPr>
          <p:cNvPr id="2" name="TextBox 1"/>
          <p:cNvSpPr txBox="1"/>
          <p:nvPr/>
        </p:nvSpPr>
        <p:spPr>
          <a:xfrm>
            <a:off x="467544" y="332656"/>
            <a:ext cx="3600400" cy="584775"/>
          </a:xfrm>
          <a:prstGeom prst="rect">
            <a:avLst/>
          </a:prstGeom>
          <a:noFill/>
        </p:spPr>
        <p:txBody>
          <a:bodyPr wrap="square" rtlCol="0">
            <a:spAutoFit/>
          </a:bodyPr>
          <a:lstStyle/>
          <a:p>
            <a:r>
              <a:rPr lang="zh-CN" altLang="en-US" sz="3200" b="1" dirty="0" smtClean="0">
                <a:solidFill>
                  <a:srgbClr val="FF0000"/>
                </a:solidFill>
                <a:effectLst/>
              </a:rPr>
              <a:t>二、综合阶段</a:t>
            </a:r>
            <a:endParaRPr lang="zh-CN" altLang="en-US" sz="3200" b="1" dirty="0">
              <a:solidFill>
                <a:srgbClr val="FF0000"/>
              </a:solidFill>
              <a:effectLst/>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1.2 </a:t>
            </a:r>
            <a:r>
              <a:rPr kumimoji="1" lang="zh-CN" altLang="en-US" sz="2400" b="1" dirty="0" smtClean="0">
                <a:solidFill>
                  <a:srgbClr val="FF0000"/>
                </a:solidFill>
                <a:effectLst/>
                <a:latin typeface="楷体_GB2312" pitchFamily="49" charset="-122"/>
                <a:ea typeface="楷体_GB2312" pitchFamily="49" charset="-122"/>
              </a:rPr>
              <a:t>编译过程和编译程序的结构</a:t>
            </a:r>
            <a:endParaRPr kumimoji="1" lang="zh-CN" altLang="en-US" sz="2400" b="1" dirty="0">
              <a:solidFill>
                <a:srgbClr val="FF0000"/>
              </a:solidFill>
              <a:effectLst/>
              <a:latin typeface="楷体_GB2312" pitchFamily="49" charset="-122"/>
              <a:ea typeface="楷体_GB2312" pitchFamily="49" charset="-122"/>
            </a:endParaRPr>
          </a:p>
        </p:txBody>
      </p:sp>
      <p:sp>
        <p:nvSpPr>
          <p:cNvPr id="7" name="TextBox 6"/>
          <p:cNvSpPr txBox="1"/>
          <p:nvPr/>
        </p:nvSpPr>
        <p:spPr>
          <a:xfrm>
            <a:off x="1187624" y="917431"/>
            <a:ext cx="3600400" cy="523220"/>
          </a:xfrm>
          <a:prstGeom prst="rect">
            <a:avLst/>
          </a:prstGeom>
          <a:noFill/>
        </p:spPr>
        <p:txBody>
          <a:bodyPr wrap="square" rtlCol="0">
            <a:spAutoFit/>
          </a:bodyPr>
          <a:lstStyle/>
          <a:p>
            <a:r>
              <a:rPr lang="en-US" altLang="zh-CN" sz="2800" b="1" dirty="0" smtClean="0">
                <a:solidFill>
                  <a:srgbClr val="7030A0"/>
                </a:solidFill>
                <a:effectLst/>
              </a:rPr>
              <a:t>3</a:t>
            </a:r>
            <a:r>
              <a:rPr lang="zh-CN" altLang="en-US" sz="2800" b="1" dirty="0" smtClean="0">
                <a:solidFill>
                  <a:srgbClr val="7030A0"/>
                </a:solidFill>
                <a:effectLst/>
              </a:rPr>
              <a:t>、目标代码生成</a:t>
            </a:r>
            <a:endParaRPr lang="zh-CN" altLang="en-US" sz="2800" b="1" dirty="0">
              <a:solidFill>
                <a:srgbClr val="7030A0"/>
              </a:solidFill>
              <a:effectLst/>
            </a:endParaRPr>
          </a:p>
        </p:txBody>
      </p:sp>
      <p:sp>
        <p:nvSpPr>
          <p:cNvPr id="8" name="TextBox 7"/>
          <p:cNvSpPr txBox="1"/>
          <p:nvPr/>
        </p:nvSpPr>
        <p:spPr>
          <a:xfrm>
            <a:off x="1187624" y="1628799"/>
            <a:ext cx="7387783" cy="830997"/>
          </a:xfrm>
          <a:prstGeom prst="rect">
            <a:avLst/>
          </a:prstGeom>
          <a:noFill/>
        </p:spPr>
        <p:txBody>
          <a:bodyPr wrap="square" rtlCol="0">
            <a:spAutoFit/>
          </a:bodyPr>
          <a:lstStyle/>
          <a:p>
            <a:r>
              <a:rPr lang="zh-CN" altLang="en-US" sz="2400" b="1" dirty="0" smtClean="0">
                <a:effectLst/>
              </a:rPr>
              <a:t>这是编译的最后一个步骤，生成的目标代码一般是可重定位的机器代码或汇编语言代码。</a:t>
            </a:r>
            <a:endParaRPr lang="en-US" altLang="zh-CN" sz="2400" b="1" dirty="0" smtClean="0">
              <a:effectLst/>
            </a:endParaRPr>
          </a:p>
        </p:txBody>
      </p:sp>
      <p:graphicFrame>
        <p:nvGraphicFramePr>
          <p:cNvPr id="3" name="图示 2"/>
          <p:cNvGraphicFramePr/>
          <p:nvPr>
            <p:extLst>
              <p:ext uri="{D42A27DB-BD31-4B8C-83A1-F6EECF244321}">
                <p14:modId xmlns:p14="http://schemas.microsoft.com/office/powerpoint/2010/main" xmlns="" val="215493892"/>
              </p:ext>
            </p:extLst>
          </p:nvPr>
        </p:nvGraphicFramePr>
        <p:xfrm>
          <a:off x="2051720" y="2636912"/>
          <a:ext cx="554461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71359461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3"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27</a:t>
            </a:fld>
            <a:endParaRPr lang="en-US" altLang="zh-CN"/>
          </a:p>
        </p:txBody>
      </p:sp>
      <p:sp>
        <p:nvSpPr>
          <p:cNvPr id="264197" name="Rectangle 5"/>
          <p:cNvSpPr>
            <a:spLocks noGrp="1" noChangeArrowheads="1"/>
          </p:cNvSpPr>
          <p:nvPr>
            <p:ph idx="4294967295"/>
          </p:nvPr>
        </p:nvSpPr>
        <p:spPr>
          <a:xfrm>
            <a:off x="1183448" y="2204864"/>
            <a:ext cx="7093024" cy="2088232"/>
          </a:xfrm>
          <a:noFill/>
          <a:ln/>
        </p:spPr>
        <p:txBody>
          <a:bodyPr>
            <a:noAutofit/>
          </a:bodyPr>
          <a:lstStyle/>
          <a:p>
            <a:pPr algn="just">
              <a:buFont typeface="Wingdings" pitchFamily="2" charset="2"/>
              <a:buNone/>
            </a:pPr>
            <a:r>
              <a:rPr lang="zh-CN" altLang="en-US" sz="2400" b="1" dirty="0" smtClean="0">
                <a:solidFill>
                  <a:srgbClr val="CC3300"/>
                </a:solidFill>
                <a:latin typeface="+mn-ea"/>
              </a:rPr>
              <a:t>例：不同的标识符，记录内容大不同：</a:t>
            </a:r>
            <a:endParaRPr lang="en-US" altLang="zh-CN" sz="2400" b="1" dirty="0" smtClean="0">
              <a:solidFill>
                <a:srgbClr val="CC3300"/>
              </a:solidFill>
              <a:latin typeface="+mn-ea"/>
            </a:endParaRPr>
          </a:p>
          <a:p>
            <a:pPr algn="just">
              <a:buFont typeface="Wingdings" panose="05000000000000000000" pitchFamily="2" charset="2"/>
              <a:buChar char="p"/>
            </a:pPr>
            <a:r>
              <a:rPr lang="zh-CN" altLang="en-US" sz="2400" b="1" dirty="0" smtClean="0">
                <a:latin typeface="+mn-ea"/>
                <a:ea typeface="黑体" pitchFamily="49" charset="-122"/>
              </a:rPr>
              <a:t>变量名：类型</a:t>
            </a:r>
            <a:endParaRPr lang="en-US" altLang="zh-CN" sz="2400" b="1" dirty="0" smtClean="0">
              <a:latin typeface="+mn-ea"/>
              <a:ea typeface="黑体" pitchFamily="49" charset="-122"/>
            </a:endParaRPr>
          </a:p>
          <a:p>
            <a:pPr algn="just">
              <a:buFont typeface="Wingdings" panose="05000000000000000000" pitchFamily="2" charset="2"/>
              <a:buChar char="p"/>
            </a:pPr>
            <a:r>
              <a:rPr lang="zh-CN" altLang="en-US" sz="2400" b="1" dirty="0" smtClean="0">
                <a:latin typeface="Times New Roman" pitchFamily="18" charset="0"/>
                <a:ea typeface="黑体" pitchFamily="49" charset="-122"/>
              </a:rPr>
              <a:t>函数名：参数有几个，是什么类型</a:t>
            </a:r>
            <a:endParaRPr lang="en-US" altLang="zh-CN" sz="2400" b="1" dirty="0" smtClean="0">
              <a:latin typeface="Times New Roman" pitchFamily="18" charset="0"/>
              <a:ea typeface="黑体" pitchFamily="49" charset="-122"/>
            </a:endParaRPr>
          </a:p>
          <a:p>
            <a:pPr algn="just">
              <a:buFont typeface="Wingdings" panose="05000000000000000000" pitchFamily="2" charset="2"/>
              <a:buChar char="p"/>
            </a:pPr>
            <a:r>
              <a:rPr lang="zh-CN" altLang="en-US" sz="2400" b="1" dirty="0">
                <a:latin typeface="Times New Roman" pitchFamily="18" charset="0"/>
                <a:ea typeface="黑体" pitchFamily="49" charset="-122"/>
              </a:rPr>
              <a:t>过程</a:t>
            </a:r>
            <a:r>
              <a:rPr lang="zh-CN" altLang="en-US" sz="2400" b="1" dirty="0" smtClean="0">
                <a:latin typeface="Times New Roman" pitchFamily="18" charset="0"/>
                <a:ea typeface="黑体" pitchFamily="49" charset="-122"/>
              </a:rPr>
              <a:t>名：包含的变量及类型</a:t>
            </a:r>
            <a:endParaRPr lang="en-US" altLang="zh-CN" sz="2400" b="1" dirty="0" smtClean="0">
              <a:latin typeface="Times New Roman" pitchFamily="18" charset="0"/>
              <a:ea typeface="黑体" pitchFamily="49" charset="-122"/>
            </a:endParaRPr>
          </a:p>
          <a:p>
            <a:pPr algn="just">
              <a:buFont typeface="Wingdings" panose="05000000000000000000" pitchFamily="2" charset="2"/>
              <a:buChar char="p"/>
            </a:pPr>
            <a:r>
              <a:rPr lang="zh-CN" altLang="en-US" sz="2400" b="1" dirty="0">
                <a:latin typeface="Times New Roman" pitchFamily="18" charset="0"/>
                <a:ea typeface="黑体" pitchFamily="49" charset="-122"/>
              </a:rPr>
              <a:t>形参</a:t>
            </a:r>
            <a:r>
              <a:rPr lang="zh-CN" altLang="en-US" sz="2400" b="1" dirty="0" smtClean="0">
                <a:latin typeface="Times New Roman" pitchFamily="18" charset="0"/>
                <a:ea typeface="黑体" pitchFamily="49" charset="-122"/>
              </a:rPr>
              <a:t>名：类型？传递什么？</a:t>
            </a:r>
            <a:endParaRPr lang="en-US" altLang="zh-CN" sz="2400" b="1" dirty="0" smtClean="0">
              <a:latin typeface="Times New Roman" pitchFamily="18" charset="0"/>
              <a:ea typeface="黑体" pitchFamily="49" charset="-122"/>
            </a:endParaRPr>
          </a:p>
        </p:txBody>
      </p:sp>
      <p:sp>
        <p:nvSpPr>
          <p:cNvPr id="2" name="TextBox 1"/>
          <p:cNvSpPr txBox="1"/>
          <p:nvPr/>
        </p:nvSpPr>
        <p:spPr>
          <a:xfrm>
            <a:off x="467544" y="332656"/>
            <a:ext cx="3600400" cy="584775"/>
          </a:xfrm>
          <a:prstGeom prst="rect">
            <a:avLst/>
          </a:prstGeom>
          <a:noFill/>
        </p:spPr>
        <p:txBody>
          <a:bodyPr wrap="square" rtlCol="0">
            <a:spAutoFit/>
          </a:bodyPr>
          <a:lstStyle/>
          <a:p>
            <a:r>
              <a:rPr lang="zh-CN" altLang="en-US" sz="3200" b="1" dirty="0" smtClean="0">
                <a:solidFill>
                  <a:srgbClr val="FF0000"/>
                </a:solidFill>
                <a:effectLst/>
              </a:rPr>
              <a:t>三、符号表管理</a:t>
            </a:r>
            <a:endParaRPr lang="zh-CN" altLang="en-US" sz="3200" b="1" dirty="0">
              <a:solidFill>
                <a:srgbClr val="FF0000"/>
              </a:solidFill>
              <a:effectLst/>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1.2 </a:t>
            </a:r>
            <a:r>
              <a:rPr kumimoji="1" lang="zh-CN" altLang="en-US" sz="2400" b="1" dirty="0" smtClean="0">
                <a:solidFill>
                  <a:srgbClr val="FF0000"/>
                </a:solidFill>
                <a:effectLst/>
                <a:latin typeface="楷体_GB2312" pitchFamily="49" charset="-122"/>
                <a:ea typeface="楷体_GB2312" pitchFamily="49" charset="-122"/>
              </a:rPr>
              <a:t>编译过程和编译程序的结构</a:t>
            </a:r>
            <a:endParaRPr kumimoji="1" lang="zh-CN" altLang="en-US" sz="2400" b="1" dirty="0">
              <a:solidFill>
                <a:srgbClr val="FF0000"/>
              </a:solidFill>
              <a:effectLst/>
              <a:latin typeface="楷体_GB2312" pitchFamily="49" charset="-122"/>
              <a:ea typeface="楷体_GB2312" pitchFamily="49" charset="-122"/>
            </a:endParaRPr>
          </a:p>
        </p:txBody>
      </p:sp>
      <p:sp>
        <p:nvSpPr>
          <p:cNvPr id="8" name="TextBox 7"/>
          <p:cNvSpPr txBox="1"/>
          <p:nvPr/>
        </p:nvSpPr>
        <p:spPr>
          <a:xfrm>
            <a:off x="1193639" y="1033585"/>
            <a:ext cx="7387783" cy="830997"/>
          </a:xfrm>
          <a:prstGeom prst="rect">
            <a:avLst/>
          </a:prstGeom>
          <a:noFill/>
        </p:spPr>
        <p:txBody>
          <a:bodyPr wrap="square" rtlCol="0">
            <a:spAutoFit/>
          </a:bodyPr>
          <a:lstStyle/>
          <a:p>
            <a:r>
              <a:rPr lang="zh-CN" altLang="en-US" sz="2400" b="1" dirty="0" smtClean="0">
                <a:effectLst/>
              </a:rPr>
              <a:t>编译程序的一项重要工作是记录源程序中使用的标识符，并收集每一个标识符的各种属性信息。</a:t>
            </a:r>
            <a:endParaRPr lang="zh-CN" altLang="en-US" sz="2400" b="1" dirty="0">
              <a:effectLst/>
            </a:endParaRPr>
          </a:p>
        </p:txBody>
      </p:sp>
      <p:sp>
        <p:nvSpPr>
          <p:cNvPr id="9" name="TextBox 8"/>
          <p:cNvSpPr txBox="1"/>
          <p:nvPr/>
        </p:nvSpPr>
        <p:spPr>
          <a:xfrm>
            <a:off x="1331640" y="4365104"/>
            <a:ext cx="7387783" cy="830997"/>
          </a:xfrm>
          <a:prstGeom prst="rect">
            <a:avLst/>
          </a:prstGeom>
          <a:noFill/>
        </p:spPr>
        <p:txBody>
          <a:bodyPr wrap="square" rtlCol="0">
            <a:spAutoFit/>
          </a:bodyPr>
          <a:lstStyle/>
          <a:p>
            <a:r>
              <a:rPr lang="zh-CN" altLang="en-US" sz="2400" b="1" dirty="0" smtClean="0">
                <a:effectLst/>
              </a:rPr>
              <a:t>符号表中针对每一个标识符都是一条记录，保存标识符的相应属性。</a:t>
            </a:r>
            <a:endParaRPr lang="zh-CN" altLang="en-US" sz="2400" b="1" dirty="0">
              <a:effectLst/>
            </a:endParaRPr>
          </a:p>
        </p:txBody>
      </p:sp>
      <p:sp>
        <p:nvSpPr>
          <p:cNvPr id="10" name="TextBox 9"/>
          <p:cNvSpPr txBox="1"/>
          <p:nvPr/>
        </p:nvSpPr>
        <p:spPr>
          <a:xfrm>
            <a:off x="1347482" y="5354625"/>
            <a:ext cx="7387783" cy="830997"/>
          </a:xfrm>
          <a:prstGeom prst="rect">
            <a:avLst/>
          </a:prstGeom>
          <a:noFill/>
        </p:spPr>
        <p:txBody>
          <a:bodyPr wrap="square" rtlCol="0">
            <a:spAutoFit/>
          </a:bodyPr>
          <a:lstStyle/>
          <a:p>
            <a:r>
              <a:rPr lang="zh-CN" altLang="en-US" sz="2400" b="1" dirty="0" smtClean="0">
                <a:effectLst/>
              </a:rPr>
              <a:t>标识符的各个属性值是在编译的不同阶段写入符号表的。</a:t>
            </a:r>
            <a:endParaRPr lang="zh-CN" altLang="en-US" sz="2400" b="1" dirty="0">
              <a:effectLst/>
            </a:endParaRPr>
          </a:p>
        </p:txBody>
      </p:sp>
    </p:spTree>
    <p:extLst>
      <p:ext uri="{BB962C8B-B14F-4D97-AF65-F5344CB8AC3E}">
        <p14:creationId xmlns:p14="http://schemas.microsoft.com/office/powerpoint/2010/main" xmlns="" val="6980004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64197">
                                            <p:bg/>
                                          </p:spTgt>
                                        </p:tgtEl>
                                        <p:attrNameLst>
                                          <p:attrName>style.visibility</p:attrName>
                                        </p:attrNameLst>
                                      </p:cBhvr>
                                      <p:to>
                                        <p:strVal val="visible"/>
                                      </p:to>
                                    </p:set>
                                    <p:animEffect transition="in" filter="fade">
                                      <p:cBhvr>
                                        <p:cTn id="13" dur="1000"/>
                                        <p:tgtEl>
                                          <p:spTgt spid="264197">
                                            <p:bg/>
                                          </p:spTgt>
                                        </p:tgtEl>
                                      </p:cBhvr>
                                    </p:animEffect>
                                    <p:anim calcmode="lin" valueType="num">
                                      <p:cBhvr>
                                        <p:cTn id="14" dur="1000" fill="hold"/>
                                        <p:tgtEl>
                                          <p:spTgt spid="264197">
                                            <p:bg/>
                                          </p:spTgt>
                                        </p:tgtEl>
                                        <p:attrNameLst>
                                          <p:attrName>ppt_x</p:attrName>
                                        </p:attrNameLst>
                                      </p:cBhvr>
                                      <p:tavLst>
                                        <p:tav tm="0">
                                          <p:val>
                                            <p:strVal val="#ppt_x"/>
                                          </p:val>
                                        </p:tav>
                                        <p:tav tm="100000">
                                          <p:val>
                                            <p:strVal val="#ppt_x"/>
                                          </p:val>
                                        </p:tav>
                                      </p:tavLst>
                                    </p:anim>
                                    <p:anim calcmode="lin" valueType="num">
                                      <p:cBhvr>
                                        <p:cTn id="15" dur="1000" fill="hold"/>
                                        <p:tgtEl>
                                          <p:spTgt spid="264197">
                                            <p:bg/>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4197">
                                            <p:txEl>
                                              <p:pRg st="0" end="0"/>
                                            </p:txEl>
                                          </p:spTgt>
                                        </p:tgtEl>
                                        <p:attrNameLst>
                                          <p:attrName>style.visibility</p:attrName>
                                        </p:attrNameLst>
                                      </p:cBhvr>
                                      <p:to>
                                        <p:strVal val="visible"/>
                                      </p:to>
                                    </p:set>
                                    <p:animEffect transition="in" filter="fade">
                                      <p:cBhvr>
                                        <p:cTn id="20" dur="1000"/>
                                        <p:tgtEl>
                                          <p:spTgt spid="264197">
                                            <p:txEl>
                                              <p:pRg st="0" end="0"/>
                                            </p:txEl>
                                          </p:spTgt>
                                        </p:tgtEl>
                                      </p:cBhvr>
                                    </p:animEffect>
                                    <p:anim calcmode="lin" valueType="num">
                                      <p:cBhvr>
                                        <p:cTn id="21" dur="1000" fill="hold"/>
                                        <p:tgtEl>
                                          <p:spTgt spid="264197">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641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4197">
                                            <p:txEl>
                                              <p:pRg st="1" end="1"/>
                                            </p:txEl>
                                          </p:spTgt>
                                        </p:tgtEl>
                                        <p:attrNameLst>
                                          <p:attrName>style.visibility</p:attrName>
                                        </p:attrNameLst>
                                      </p:cBhvr>
                                      <p:to>
                                        <p:strVal val="visible"/>
                                      </p:to>
                                    </p:set>
                                    <p:animEffect transition="in" filter="fade">
                                      <p:cBhvr>
                                        <p:cTn id="27" dur="1000"/>
                                        <p:tgtEl>
                                          <p:spTgt spid="264197">
                                            <p:txEl>
                                              <p:pRg st="1" end="1"/>
                                            </p:txEl>
                                          </p:spTgt>
                                        </p:tgtEl>
                                      </p:cBhvr>
                                    </p:animEffect>
                                    <p:anim calcmode="lin" valueType="num">
                                      <p:cBhvr>
                                        <p:cTn id="28" dur="1000" fill="hold"/>
                                        <p:tgtEl>
                                          <p:spTgt spid="264197">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641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4197">
                                            <p:txEl>
                                              <p:pRg st="2" end="2"/>
                                            </p:txEl>
                                          </p:spTgt>
                                        </p:tgtEl>
                                        <p:attrNameLst>
                                          <p:attrName>style.visibility</p:attrName>
                                        </p:attrNameLst>
                                      </p:cBhvr>
                                      <p:to>
                                        <p:strVal val="visible"/>
                                      </p:to>
                                    </p:set>
                                    <p:animEffect transition="in" filter="fade">
                                      <p:cBhvr>
                                        <p:cTn id="34" dur="1000"/>
                                        <p:tgtEl>
                                          <p:spTgt spid="264197">
                                            <p:txEl>
                                              <p:pRg st="2" end="2"/>
                                            </p:txEl>
                                          </p:spTgt>
                                        </p:tgtEl>
                                      </p:cBhvr>
                                    </p:animEffect>
                                    <p:anim calcmode="lin" valueType="num">
                                      <p:cBhvr>
                                        <p:cTn id="35" dur="1000" fill="hold"/>
                                        <p:tgtEl>
                                          <p:spTgt spid="264197">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2641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4197">
                                            <p:txEl>
                                              <p:pRg st="3" end="3"/>
                                            </p:txEl>
                                          </p:spTgt>
                                        </p:tgtEl>
                                        <p:attrNameLst>
                                          <p:attrName>style.visibility</p:attrName>
                                        </p:attrNameLst>
                                      </p:cBhvr>
                                      <p:to>
                                        <p:strVal val="visible"/>
                                      </p:to>
                                    </p:set>
                                    <p:animEffect transition="in" filter="fade">
                                      <p:cBhvr>
                                        <p:cTn id="41" dur="1000"/>
                                        <p:tgtEl>
                                          <p:spTgt spid="264197">
                                            <p:txEl>
                                              <p:pRg st="3" end="3"/>
                                            </p:txEl>
                                          </p:spTgt>
                                        </p:tgtEl>
                                      </p:cBhvr>
                                    </p:animEffect>
                                    <p:anim calcmode="lin" valueType="num">
                                      <p:cBhvr>
                                        <p:cTn id="42" dur="1000" fill="hold"/>
                                        <p:tgtEl>
                                          <p:spTgt spid="264197">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2641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64197">
                                            <p:txEl>
                                              <p:pRg st="4" end="4"/>
                                            </p:txEl>
                                          </p:spTgt>
                                        </p:tgtEl>
                                        <p:attrNameLst>
                                          <p:attrName>style.visibility</p:attrName>
                                        </p:attrNameLst>
                                      </p:cBhvr>
                                      <p:to>
                                        <p:strVal val="visible"/>
                                      </p:to>
                                    </p:set>
                                    <p:animEffect transition="in" filter="fade">
                                      <p:cBhvr>
                                        <p:cTn id="48" dur="1000"/>
                                        <p:tgtEl>
                                          <p:spTgt spid="264197">
                                            <p:txEl>
                                              <p:pRg st="4" end="4"/>
                                            </p:txEl>
                                          </p:spTgt>
                                        </p:tgtEl>
                                      </p:cBhvr>
                                    </p:animEffect>
                                    <p:anim calcmode="lin" valueType="num">
                                      <p:cBhvr>
                                        <p:cTn id="49" dur="1000" fill="hold"/>
                                        <p:tgtEl>
                                          <p:spTgt spid="264197">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26419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build="p" animBg="1"/>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rrowheads="1"/>
          </p:cNvSpPr>
          <p:nvPr>
            <p:ph type="title"/>
          </p:nvPr>
        </p:nvSpPr>
        <p:spPr>
          <a:xfrm>
            <a:off x="395536" y="404664"/>
            <a:ext cx="3889375" cy="685800"/>
          </a:xfrm>
        </p:spPr>
        <p:txBody>
          <a:bodyPr>
            <a:normAutofit fontScale="90000"/>
          </a:bodyPr>
          <a:lstStyle/>
          <a:p>
            <a:r>
              <a:rPr lang="zh-CN" altLang="en-US" b="1" dirty="0" smtClean="0">
                <a:solidFill>
                  <a:srgbClr val="FFFF66"/>
                </a:solidFill>
                <a:ea typeface="黑体" pitchFamily="49" charset="-122"/>
              </a:rPr>
              <a:t>例：某个符号</a:t>
            </a:r>
            <a:r>
              <a:rPr lang="zh-CN" altLang="en-US" b="1" dirty="0">
                <a:solidFill>
                  <a:srgbClr val="FFFF66"/>
                </a:solidFill>
                <a:ea typeface="黑体" pitchFamily="49" charset="-122"/>
              </a:rPr>
              <a:t>表</a:t>
            </a:r>
          </a:p>
        </p:txBody>
      </p:sp>
      <p:sp>
        <p:nvSpPr>
          <p:cNvPr id="42" name="灯片编号占位符 5"/>
          <p:cNvSpPr>
            <a:spLocks noGrp="1"/>
          </p:cNvSpPr>
          <p:nvPr>
            <p:ph type="sldNum" sz="quarter" idx="12"/>
          </p:nvPr>
        </p:nvSpPr>
        <p:spPr/>
        <p:txBody>
          <a:bodyPr/>
          <a:lstStyle/>
          <a:p>
            <a:fld id="{1F81C56E-E897-4197-BDB0-4E0ADE881E05}" type="slidenum">
              <a:rPr lang="en-US" altLang="zh-CN"/>
              <a:pPr/>
              <a:t>28</a:t>
            </a:fld>
            <a:endParaRPr lang="en-US" altLang="zh-CN"/>
          </a:p>
        </p:txBody>
      </p:sp>
      <p:graphicFrame>
        <p:nvGraphicFramePr>
          <p:cNvPr id="276483" name="Group 3"/>
          <p:cNvGraphicFramePr>
            <a:graphicFrameLocks noGrp="1"/>
          </p:cNvGraphicFramePr>
          <p:nvPr>
            <p:extLst>
              <p:ext uri="{D42A27DB-BD31-4B8C-83A1-F6EECF244321}">
                <p14:modId xmlns:p14="http://schemas.microsoft.com/office/powerpoint/2010/main" xmlns="" val="2705349861"/>
              </p:ext>
            </p:extLst>
          </p:nvPr>
        </p:nvGraphicFramePr>
        <p:xfrm>
          <a:off x="1259632" y="1844824"/>
          <a:ext cx="6245695" cy="3040360"/>
        </p:xfrm>
        <a:graphic>
          <a:graphicData uri="http://schemas.openxmlformats.org/drawingml/2006/table">
            <a:tbl>
              <a:tblPr/>
              <a:tblGrid>
                <a:gridCol w="1249405"/>
                <a:gridCol w="1249404"/>
                <a:gridCol w="1248077"/>
                <a:gridCol w="1249405"/>
                <a:gridCol w="1249404"/>
              </a:tblGrid>
              <a:tr h="608072">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名字</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种类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类型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层次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偏移量</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8072">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过程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8072">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变量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real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8072">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变量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real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d+4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8072">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变量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real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黑体" pitchFamily="49" charset="-122"/>
                          <a:ea typeface="黑体" pitchFamily="49"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pitchFamily="34" charset="0"/>
                          <a:ea typeface="宋体" pitchFamily="2" charset="-122"/>
                        </a:defRPr>
                      </a:lvl1pPr>
                      <a:lvl2pPr>
                        <a:spcBef>
                          <a:spcPct val="20000"/>
                        </a:spcBef>
                        <a:defRPr sz="2400">
                          <a:solidFill>
                            <a:schemeClr val="tx1"/>
                          </a:solidFill>
                          <a:effectLst>
                            <a:outerShdw blurRad="38100" dist="38100" dir="2700000" algn="tl">
                              <a:srgbClr val="000000"/>
                            </a:outerShdw>
                          </a:effectLst>
                          <a:latin typeface="Arial" pitchFamily="34" charset="0"/>
                          <a:ea typeface="宋体" pitchFamily="2" charset="-122"/>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pitchFamily="34" charset="0"/>
                          <a:ea typeface="宋体" pitchFamily="2" charset="-122"/>
                        </a:defRPr>
                      </a:lvl3pPr>
                      <a:lvl4pPr>
                        <a:spcBef>
                          <a:spcPct val="20000"/>
                        </a:spcBef>
                        <a:defRPr>
                          <a:solidFill>
                            <a:schemeClr val="tx1"/>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黑体" pitchFamily="49" charset="-122"/>
                          <a:ea typeface="黑体" pitchFamily="49" charset="-122"/>
                        </a:rPr>
                        <a:t>d+8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646777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29</a:t>
            </a:fld>
            <a:endParaRPr lang="en-US" altLang="zh-CN"/>
          </a:p>
        </p:txBody>
      </p:sp>
      <p:sp>
        <p:nvSpPr>
          <p:cNvPr id="2" name="TextBox 1"/>
          <p:cNvSpPr txBox="1"/>
          <p:nvPr/>
        </p:nvSpPr>
        <p:spPr>
          <a:xfrm>
            <a:off x="467544" y="332656"/>
            <a:ext cx="3600400" cy="584775"/>
          </a:xfrm>
          <a:prstGeom prst="rect">
            <a:avLst/>
          </a:prstGeom>
          <a:noFill/>
        </p:spPr>
        <p:txBody>
          <a:bodyPr wrap="square" rtlCol="0">
            <a:spAutoFit/>
          </a:bodyPr>
          <a:lstStyle/>
          <a:p>
            <a:r>
              <a:rPr lang="zh-CN" altLang="en-US" sz="3200" b="1" dirty="0" smtClean="0">
                <a:solidFill>
                  <a:srgbClr val="FF0000"/>
                </a:solidFill>
                <a:effectLst/>
              </a:rPr>
              <a:t>四、错误处理</a:t>
            </a:r>
            <a:endParaRPr lang="zh-CN" altLang="en-US" sz="3200" b="1" dirty="0">
              <a:solidFill>
                <a:srgbClr val="FF0000"/>
              </a:solidFill>
              <a:effectLst/>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1.2 </a:t>
            </a:r>
            <a:r>
              <a:rPr kumimoji="1" lang="zh-CN" altLang="en-US" sz="2400" b="1" dirty="0" smtClean="0">
                <a:solidFill>
                  <a:srgbClr val="FF0000"/>
                </a:solidFill>
                <a:effectLst/>
                <a:latin typeface="楷体_GB2312" pitchFamily="49" charset="-122"/>
                <a:ea typeface="楷体_GB2312" pitchFamily="49" charset="-122"/>
              </a:rPr>
              <a:t>编译过程和编译程序的结构</a:t>
            </a:r>
            <a:endParaRPr kumimoji="1" lang="zh-CN" altLang="en-US" sz="2400" b="1" dirty="0">
              <a:solidFill>
                <a:srgbClr val="FF0000"/>
              </a:solidFill>
              <a:effectLst/>
              <a:latin typeface="楷体_GB2312" pitchFamily="49" charset="-122"/>
              <a:ea typeface="楷体_GB2312" pitchFamily="49" charset="-122"/>
            </a:endParaRPr>
          </a:p>
        </p:txBody>
      </p:sp>
      <p:sp>
        <p:nvSpPr>
          <p:cNvPr id="8" name="TextBox 7"/>
          <p:cNvSpPr txBox="1"/>
          <p:nvPr/>
        </p:nvSpPr>
        <p:spPr>
          <a:xfrm>
            <a:off x="1193639" y="1033585"/>
            <a:ext cx="7387783" cy="1938992"/>
          </a:xfrm>
          <a:prstGeom prst="rect">
            <a:avLst/>
          </a:prstGeom>
          <a:noFill/>
        </p:spPr>
        <p:txBody>
          <a:bodyPr wrap="square" rtlCol="0">
            <a:spAutoFit/>
          </a:bodyPr>
          <a:lstStyle/>
          <a:p>
            <a:r>
              <a:rPr lang="zh-CN" altLang="en-US" sz="2400" b="1" dirty="0">
                <a:effectLst/>
                <a:latin typeface="+mn-ea"/>
                <a:ea typeface="+mn-ea"/>
              </a:rPr>
              <a:t>在</a:t>
            </a:r>
            <a:r>
              <a:rPr lang="zh-CN" altLang="en-US" sz="2400" b="1" dirty="0" smtClean="0">
                <a:effectLst/>
                <a:latin typeface="+mn-ea"/>
                <a:ea typeface="+mn-ea"/>
              </a:rPr>
              <a:t>编译程序的每个阶段都可能检测到源程序中存在的错误。发现错误应当做适当的处理。</a:t>
            </a:r>
            <a:endParaRPr lang="en-US" altLang="zh-CN" sz="2400" b="1" dirty="0" smtClean="0">
              <a:effectLst/>
              <a:latin typeface="+mn-ea"/>
              <a:ea typeface="+mn-ea"/>
            </a:endParaRPr>
          </a:p>
          <a:p>
            <a:endParaRPr lang="en-US" altLang="zh-CN" sz="2400" b="1" dirty="0">
              <a:effectLst/>
              <a:latin typeface="+mn-ea"/>
              <a:ea typeface="+mn-ea"/>
            </a:endParaRPr>
          </a:p>
          <a:p>
            <a:r>
              <a:rPr lang="zh-CN" altLang="en-US" sz="2400" b="1" dirty="0" smtClean="0">
                <a:effectLst/>
                <a:latin typeface="+mn-ea"/>
                <a:ea typeface="+mn-ea"/>
              </a:rPr>
              <a:t>通常，在编译过程中确定错误的性质，并记录下来，以便编译程序执行完了，向用户提示。</a:t>
            </a:r>
            <a:endParaRPr lang="zh-CN" altLang="en-US" sz="2400" b="1" dirty="0">
              <a:effectLst/>
              <a:latin typeface="+mn-ea"/>
              <a:ea typeface="+mn-ea"/>
            </a:endParaRPr>
          </a:p>
        </p:txBody>
      </p:sp>
    </p:spTree>
    <p:extLst>
      <p:ext uri="{BB962C8B-B14F-4D97-AF65-F5344CB8AC3E}">
        <p14:creationId xmlns:p14="http://schemas.microsoft.com/office/powerpoint/2010/main" xmlns="" val="60122227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rrowheads="1"/>
          </p:cNvSpPr>
          <p:nvPr>
            <p:ph type="title"/>
          </p:nvPr>
        </p:nvSpPr>
        <p:spPr>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lstStyle/>
          <a:p>
            <a:r>
              <a:rPr kumimoji="1" lang="zh-CN" altLang="en-US" dirty="0" smtClean="0">
                <a:solidFill>
                  <a:srgbClr val="FFFF66"/>
                </a:solidFill>
                <a:latin typeface="黑体" pitchFamily="49" charset="-122"/>
                <a:ea typeface="黑体" pitchFamily="49" charset="-122"/>
              </a:rPr>
              <a:t>课程介绍</a:t>
            </a:r>
            <a:endParaRPr kumimoji="1" lang="zh-CN" altLang="en-US" dirty="0">
              <a:solidFill>
                <a:srgbClr val="FFFF66"/>
              </a:solidFill>
              <a:latin typeface="黑体" pitchFamily="49" charset="-122"/>
              <a:ea typeface="黑体" pitchFamily="49" charset="-122"/>
            </a:endParaRPr>
          </a:p>
        </p:txBody>
      </p:sp>
      <p:sp>
        <p:nvSpPr>
          <p:cNvPr id="4" name="灯片编号占位符 5"/>
          <p:cNvSpPr>
            <a:spLocks noGrp="1"/>
          </p:cNvSpPr>
          <p:nvPr>
            <p:ph type="sldNum" sz="quarter" idx="12"/>
          </p:nvPr>
        </p:nvSpPr>
        <p:spPr/>
        <p:txBody>
          <a:bodyPr/>
          <a:lstStyle/>
          <a:p>
            <a:fld id="{C1962875-3B68-45EF-8E09-B60BBC48E241}" type="slidenum">
              <a:rPr lang="en-US" altLang="zh-CN"/>
              <a:pPr/>
              <a:t>3</a:t>
            </a:fld>
            <a:endParaRPr lang="en-US" altLang="zh-CN"/>
          </a:p>
        </p:txBody>
      </p:sp>
      <p:sp>
        <p:nvSpPr>
          <p:cNvPr id="246788" name="Rectangle 4"/>
          <p:cNvSpPr>
            <a:spLocks noChangeArrowheads="1"/>
          </p:cNvSpPr>
          <p:nvPr/>
        </p:nvSpPr>
        <p:spPr bwMode="auto">
          <a:xfrm>
            <a:off x="381000" y="1484784"/>
            <a:ext cx="8458200" cy="54168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SzPct val="90000"/>
            </a:pPr>
            <a:r>
              <a:rPr kumimoji="1" lang="zh-CN" altLang="en-US" sz="3200" b="1" dirty="0" smtClean="0">
                <a:solidFill>
                  <a:schemeClr val="folHlink"/>
                </a:solidFill>
                <a:effectLst/>
                <a:latin typeface="Tahoma" pitchFamily="34" charset="0"/>
                <a:ea typeface="黑体" pitchFamily="49" charset="-122"/>
              </a:rPr>
              <a:t>一</a:t>
            </a:r>
            <a:r>
              <a:rPr kumimoji="1" lang="en-US" altLang="zh-CN" sz="3200" b="1" dirty="0" smtClean="0">
                <a:solidFill>
                  <a:schemeClr val="folHlink"/>
                </a:solidFill>
                <a:effectLst/>
                <a:latin typeface="Tahoma" pitchFamily="34" charset="0"/>
                <a:ea typeface="黑体" pitchFamily="49" charset="-122"/>
              </a:rPr>
              <a:t>. </a:t>
            </a:r>
            <a:r>
              <a:rPr kumimoji="1" lang="zh-CN" altLang="en-US" sz="3200" b="1" dirty="0" smtClean="0">
                <a:solidFill>
                  <a:schemeClr val="folHlink"/>
                </a:solidFill>
                <a:effectLst/>
                <a:latin typeface="Tahoma" pitchFamily="34" charset="0"/>
                <a:ea typeface="黑体" pitchFamily="49" charset="-122"/>
              </a:rPr>
              <a:t>性质</a:t>
            </a:r>
            <a:endParaRPr kumimoji="1" lang="en-US" altLang="zh-CN" sz="3200" b="1" dirty="0" smtClean="0">
              <a:solidFill>
                <a:schemeClr val="folHlink"/>
              </a:solidFill>
              <a:effectLst/>
              <a:latin typeface="Tahoma" pitchFamily="34" charset="0"/>
              <a:ea typeface="黑体" pitchFamily="49" charset="-122"/>
            </a:endParaRPr>
          </a:p>
          <a:p>
            <a:pPr eaLnBrk="1" hangingPunct="1">
              <a:spcBef>
                <a:spcPct val="50000"/>
              </a:spcBef>
              <a:buSzPct val="90000"/>
            </a:pPr>
            <a:r>
              <a:rPr kumimoji="1" lang="zh-CN" altLang="en-US" sz="2800" b="1" dirty="0">
                <a:solidFill>
                  <a:srgbClr val="000000"/>
                </a:solidFill>
                <a:effectLst/>
                <a:latin typeface="+mn-ea"/>
                <a:ea typeface="+mn-ea"/>
              </a:rPr>
              <a:t>本</a:t>
            </a:r>
            <a:r>
              <a:rPr kumimoji="1" lang="zh-CN" altLang="en-US" sz="2800" b="1" dirty="0" smtClean="0">
                <a:solidFill>
                  <a:srgbClr val="000000"/>
                </a:solidFill>
                <a:effectLst/>
                <a:latin typeface="+mn-ea"/>
                <a:ea typeface="+mn-ea"/>
              </a:rPr>
              <a:t>课程属于理论性较强的专业必修课，没有实验。</a:t>
            </a:r>
            <a:endParaRPr kumimoji="1" lang="en-US" altLang="zh-CN" sz="2800" b="1" dirty="0" smtClean="0">
              <a:solidFill>
                <a:srgbClr val="000000"/>
              </a:solidFill>
              <a:effectLst/>
              <a:latin typeface="+mn-ea"/>
              <a:ea typeface="+mn-ea"/>
            </a:endParaRPr>
          </a:p>
          <a:p>
            <a:pPr eaLnBrk="1" hangingPunct="1">
              <a:spcBef>
                <a:spcPct val="50000"/>
              </a:spcBef>
              <a:buSzPct val="90000"/>
            </a:pPr>
            <a:r>
              <a:rPr kumimoji="1" lang="zh-CN" altLang="en-US" sz="3200" b="1" dirty="0" smtClean="0">
                <a:solidFill>
                  <a:schemeClr val="folHlink"/>
                </a:solidFill>
                <a:effectLst/>
                <a:latin typeface="Tahoma" pitchFamily="34" charset="0"/>
                <a:ea typeface="黑体" pitchFamily="49" charset="-122"/>
              </a:rPr>
              <a:t>二</a:t>
            </a:r>
            <a:r>
              <a:rPr kumimoji="1" lang="en-US" altLang="zh-CN" sz="3200" b="1" dirty="0" smtClean="0">
                <a:solidFill>
                  <a:schemeClr val="folHlink"/>
                </a:solidFill>
                <a:effectLst/>
                <a:latin typeface="Tahoma" pitchFamily="34" charset="0"/>
                <a:ea typeface="黑体" pitchFamily="49" charset="-122"/>
              </a:rPr>
              <a:t>. </a:t>
            </a:r>
            <a:r>
              <a:rPr kumimoji="1" lang="zh-CN" altLang="en-US" sz="3200" b="1" dirty="0" smtClean="0">
                <a:solidFill>
                  <a:schemeClr val="folHlink"/>
                </a:solidFill>
                <a:effectLst/>
                <a:latin typeface="Tahoma" pitchFamily="34" charset="0"/>
                <a:ea typeface="黑体" pitchFamily="49" charset="-122"/>
              </a:rPr>
              <a:t>友情提示</a:t>
            </a:r>
            <a:r>
              <a:rPr kumimoji="1" lang="zh-CN" altLang="en-US" sz="3200" b="1" dirty="0" smtClean="0">
                <a:effectLst/>
                <a:latin typeface="宋体" pitchFamily="2" charset="-122"/>
              </a:rPr>
              <a:t> </a:t>
            </a:r>
            <a:endParaRPr kumimoji="1" lang="en-US" altLang="zh-CN" sz="3200" b="1" dirty="0" smtClean="0">
              <a:effectLst/>
              <a:latin typeface="宋体" pitchFamily="2" charset="-122"/>
            </a:endParaRPr>
          </a:p>
          <a:p>
            <a:pPr eaLnBrk="1" hangingPunct="1">
              <a:spcBef>
                <a:spcPct val="50000"/>
              </a:spcBef>
              <a:buSzPct val="90000"/>
            </a:pPr>
            <a:r>
              <a:rPr kumimoji="1" lang="zh-CN" altLang="en-US" sz="2800" b="1" dirty="0">
                <a:solidFill>
                  <a:srgbClr val="000000"/>
                </a:solidFill>
                <a:effectLst/>
                <a:latin typeface="+mn-ea"/>
                <a:ea typeface="+mn-ea"/>
              </a:rPr>
              <a:t>掌握了编译的原理和方法，将有助于理解和编写程序。</a:t>
            </a:r>
            <a:endParaRPr kumimoji="1" lang="en-US" altLang="zh-CN" sz="2800" b="1" dirty="0">
              <a:solidFill>
                <a:srgbClr val="000000"/>
              </a:solidFill>
              <a:effectLst/>
              <a:latin typeface="+mn-ea"/>
              <a:ea typeface="+mn-ea"/>
            </a:endParaRPr>
          </a:p>
          <a:p>
            <a:pPr eaLnBrk="1" hangingPunct="1">
              <a:spcBef>
                <a:spcPct val="50000"/>
              </a:spcBef>
              <a:buSzPct val="90000"/>
            </a:pPr>
            <a:r>
              <a:rPr kumimoji="1" lang="zh-CN" altLang="en-US" sz="2800" b="1" dirty="0" smtClean="0">
                <a:solidFill>
                  <a:srgbClr val="000000"/>
                </a:solidFill>
                <a:effectLst/>
                <a:latin typeface="+mn-ea"/>
                <a:ea typeface="+mn-ea"/>
              </a:rPr>
              <a:t>教材中可能与</a:t>
            </a:r>
            <a:r>
              <a:rPr kumimoji="1" lang="en-US" altLang="zh-CN" sz="2800" b="1" dirty="0" smtClean="0">
                <a:solidFill>
                  <a:srgbClr val="000000"/>
                </a:solidFill>
                <a:effectLst/>
                <a:latin typeface="+mn-ea"/>
                <a:ea typeface="+mn-ea"/>
              </a:rPr>
              <a:t>《</a:t>
            </a:r>
            <a:r>
              <a:rPr kumimoji="1" lang="zh-CN" altLang="en-US" sz="2800" b="1" dirty="0" smtClean="0">
                <a:solidFill>
                  <a:srgbClr val="000000"/>
                </a:solidFill>
                <a:effectLst/>
                <a:latin typeface="+mn-ea"/>
                <a:ea typeface="+mn-ea"/>
              </a:rPr>
              <a:t>离散数学</a:t>
            </a:r>
            <a:r>
              <a:rPr kumimoji="1" lang="en-US" altLang="zh-CN" sz="2800" b="1" dirty="0" smtClean="0">
                <a:solidFill>
                  <a:srgbClr val="000000"/>
                </a:solidFill>
                <a:effectLst/>
                <a:latin typeface="+mn-ea"/>
                <a:ea typeface="+mn-ea"/>
              </a:rPr>
              <a:t>》</a:t>
            </a:r>
            <a:r>
              <a:rPr kumimoji="1" lang="zh-CN" altLang="en-US" sz="2800" b="1" dirty="0" smtClean="0">
                <a:solidFill>
                  <a:srgbClr val="000000"/>
                </a:solidFill>
                <a:effectLst/>
                <a:latin typeface="+mn-ea"/>
                <a:ea typeface="+mn-ea"/>
              </a:rPr>
              <a:t>、</a:t>
            </a:r>
            <a:r>
              <a:rPr kumimoji="1" lang="en-US" altLang="zh-CN" sz="2800" b="1" dirty="0" smtClean="0">
                <a:solidFill>
                  <a:srgbClr val="000000"/>
                </a:solidFill>
                <a:effectLst/>
                <a:latin typeface="+mn-ea"/>
                <a:ea typeface="+mn-ea"/>
              </a:rPr>
              <a:t>《</a:t>
            </a:r>
            <a:r>
              <a:rPr kumimoji="1" lang="zh-CN" altLang="en-US" sz="2800" b="1" dirty="0" smtClean="0">
                <a:effectLst/>
                <a:latin typeface="Tahoma" pitchFamily="34" charset="0"/>
              </a:rPr>
              <a:t>数据结构</a:t>
            </a:r>
            <a:r>
              <a:rPr kumimoji="1" lang="en-US" altLang="zh-CN" sz="2800" b="1" dirty="0" smtClean="0">
                <a:effectLst/>
                <a:latin typeface="Tahoma" pitchFamily="34" charset="0"/>
              </a:rPr>
              <a:t>》</a:t>
            </a:r>
            <a:r>
              <a:rPr kumimoji="1" lang="zh-CN" altLang="en-US" sz="2800" b="1" dirty="0" smtClean="0">
                <a:effectLst/>
                <a:latin typeface="Tahoma" pitchFamily="34" charset="0"/>
              </a:rPr>
              <a:t>、</a:t>
            </a:r>
            <a:r>
              <a:rPr kumimoji="1" lang="en-US" altLang="zh-CN" sz="2800" b="1" dirty="0" smtClean="0">
                <a:effectLst/>
                <a:latin typeface="Tahoma" pitchFamily="34" charset="0"/>
              </a:rPr>
              <a:t>《C</a:t>
            </a:r>
            <a:r>
              <a:rPr kumimoji="1" lang="zh-CN" altLang="en-US" sz="2800" b="1" dirty="0" smtClean="0">
                <a:effectLst/>
                <a:latin typeface="Tahoma" pitchFamily="34" charset="0"/>
              </a:rPr>
              <a:t>程序设计</a:t>
            </a:r>
            <a:r>
              <a:rPr kumimoji="1" lang="en-US" altLang="zh-CN" sz="2800" b="1" dirty="0" smtClean="0">
                <a:effectLst/>
                <a:latin typeface="Tahoma" pitchFamily="34" charset="0"/>
              </a:rPr>
              <a:t>》</a:t>
            </a:r>
            <a:r>
              <a:rPr kumimoji="1" lang="zh-CN" altLang="en-US" sz="2800" b="1" dirty="0" smtClean="0">
                <a:effectLst/>
                <a:latin typeface="Tahoma" pitchFamily="34" charset="0"/>
              </a:rPr>
              <a:t>相关，不过相关度并不十分高；</a:t>
            </a:r>
            <a:endParaRPr kumimoji="1" lang="en-US" altLang="zh-CN" sz="2800" b="1" dirty="0" smtClean="0">
              <a:effectLst/>
              <a:latin typeface="Tahoma" pitchFamily="34" charset="0"/>
            </a:endParaRPr>
          </a:p>
          <a:p>
            <a:pPr eaLnBrk="1" hangingPunct="1">
              <a:spcBef>
                <a:spcPct val="50000"/>
              </a:spcBef>
              <a:buSzPct val="90000"/>
            </a:pPr>
            <a:r>
              <a:rPr kumimoji="1" lang="zh-CN" altLang="en-US" sz="2800" b="1" dirty="0" smtClean="0">
                <a:solidFill>
                  <a:srgbClr val="000000"/>
                </a:solidFill>
                <a:effectLst/>
                <a:latin typeface="+mn-ea"/>
                <a:ea typeface="+mn-ea"/>
              </a:rPr>
              <a:t>教材</a:t>
            </a:r>
            <a:r>
              <a:rPr kumimoji="1" lang="zh-CN" altLang="en-US" sz="2800" b="1" dirty="0">
                <a:solidFill>
                  <a:srgbClr val="000000"/>
                </a:solidFill>
                <a:effectLst/>
                <a:latin typeface="+mn-ea"/>
                <a:ea typeface="+mn-ea"/>
              </a:rPr>
              <a:t>中会有部分形式语言内容，看起来麻烦，学懂了就容易。</a:t>
            </a:r>
            <a:endParaRPr kumimoji="1" lang="en-US" altLang="zh-CN" sz="2800" b="1" dirty="0">
              <a:solidFill>
                <a:srgbClr val="000000"/>
              </a:solidFill>
              <a:effectLst/>
              <a:latin typeface="+mn-ea"/>
              <a:ea typeface="+mn-ea"/>
            </a:endParaRPr>
          </a:p>
          <a:p>
            <a:pPr eaLnBrk="1" hangingPunct="1">
              <a:spcBef>
                <a:spcPct val="50000"/>
              </a:spcBef>
              <a:buSzPct val="90000"/>
            </a:pPr>
            <a:endParaRPr kumimoji="1" lang="zh-CN" altLang="en-US" sz="2800" b="1" dirty="0">
              <a:effectLst/>
              <a:latin typeface="Tahoma" pitchFamily="34" charset="0"/>
            </a:endParaRPr>
          </a:p>
        </p:txBody>
      </p:sp>
    </p:spTree>
    <p:extLst>
      <p:ext uri="{BB962C8B-B14F-4D97-AF65-F5344CB8AC3E}">
        <p14:creationId xmlns:p14="http://schemas.microsoft.com/office/powerpoint/2010/main" xmlns="" val="410810438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6788">
                                            <p:txEl>
                                              <p:pRg st="1" end="1"/>
                                            </p:txEl>
                                          </p:spTgt>
                                        </p:tgtEl>
                                        <p:attrNameLst>
                                          <p:attrName>style.visibility</p:attrName>
                                        </p:attrNameLst>
                                      </p:cBhvr>
                                      <p:to>
                                        <p:strVal val="visible"/>
                                      </p:to>
                                    </p:set>
                                    <p:animEffect transition="in" filter="fade">
                                      <p:cBhvr>
                                        <p:cTn id="7" dur="1000"/>
                                        <p:tgtEl>
                                          <p:spTgt spid="246788">
                                            <p:txEl>
                                              <p:pRg st="1" end="1"/>
                                            </p:txEl>
                                          </p:spTgt>
                                        </p:tgtEl>
                                      </p:cBhvr>
                                    </p:animEffect>
                                    <p:anim calcmode="lin" valueType="num">
                                      <p:cBhvr>
                                        <p:cTn id="8" dur="1000" fill="hold"/>
                                        <p:tgtEl>
                                          <p:spTgt spid="24678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4678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6788">
                                            <p:txEl>
                                              <p:pRg st="4" end="4"/>
                                            </p:txEl>
                                          </p:spTgt>
                                        </p:tgtEl>
                                        <p:attrNameLst>
                                          <p:attrName>style.visibility</p:attrName>
                                        </p:attrNameLst>
                                      </p:cBhvr>
                                      <p:to>
                                        <p:strVal val="visible"/>
                                      </p:to>
                                    </p:set>
                                    <p:animEffect transition="in" filter="fade">
                                      <p:cBhvr>
                                        <p:cTn id="14" dur="1000"/>
                                        <p:tgtEl>
                                          <p:spTgt spid="246788">
                                            <p:txEl>
                                              <p:pRg st="4" end="4"/>
                                            </p:txEl>
                                          </p:spTgt>
                                        </p:tgtEl>
                                      </p:cBhvr>
                                    </p:animEffect>
                                    <p:anim calcmode="lin" valueType="num">
                                      <p:cBhvr>
                                        <p:cTn id="15" dur="1000" fill="hold"/>
                                        <p:tgtEl>
                                          <p:spTgt spid="246788">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4678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6788">
                                            <p:txEl>
                                              <p:pRg st="5" end="5"/>
                                            </p:txEl>
                                          </p:spTgt>
                                        </p:tgtEl>
                                        <p:attrNameLst>
                                          <p:attrName>style.visibility</p:attrName>
                                        </p:attrNameLst>
                                      </p:cBhvr>
                                      <p:to>
                                        <p:strVal val="visible"/>
                                      </p:to>
                                    </p:set>
                                    <p:animEffect transition="in" filter="fade">
                                      <p:cBhvr>
                                        <p:cTn id="21" dur="1000"/>
                                        <p:tgtEl>
                                          <p:spTgt spid="246788">
                                            <p:txEl>
                                              <p:pRg st="5" end="5"/>
                                            </p:txEl>
                                          </p:spTgt>
                                        </p:tgtEl>
                                      </p:cBhvr>
                                    </p:animEffect>
                                    <p:anim calcmode="lin" valueType="num">
                                      <p:cBhvr>
                                        <p:cTn id="22" dur="1000" fill="hold"/>
                                        <p:tgtEl>
                                          <p:spTgt spid="246788">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4678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6788">
                                            <p:txEl>
                                              <p:pRg st="3" end="3"/>
                                            </p:txEl>
                                          </p:spTgt>
                                        </p:tgtEl>
                                        <p:attrNameLst>
                                          <p:attrName>style.visibility</p:attrName>
                                        </p:attrNameLst>
                                      </p:cBhvr>
                                      <p:to>
                                        <p:strVal val="visible"/>
                                      </p:to>
                                    </p:set>
                                    <p:animEffect transition="in" filter="fade">
                                      <p:cBhvr>
                                        <p:cTn id="28" dur="1000"/>
                                        <p:tgtEl>
                                          <p:spTgt spid="246788">
                                            <p:txEl>
                                              <p:pRg st="3" end="3"/>
                                            </p:txEl>
                                          </p:spTgt>
                                        </p:tgtEl>
                                      </p:cBhvr>
                                    </p:animEffect>
                                    <p:anim calcmode="lin" valueType="num">
                                      <p:cBhvr>
                                        <p:cTn id="29" dur="1000" fill="hold"/>
                                        <p:tgtEl>
                                          <p:spTgt spid="24678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678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Rot="1" noChangeArrowheads="1"/>
          </p:cNvSpPr>
          <p:nvPr>
            <p:ph idx="1"/>
          </p:nvPr>
        </p:nvSpPr>
        <p:spPr>
          <a:xfrm>
            <a:off x="467544" y="1556792"/>
            <a:ext cx="7772400" cy="4495800"/>
          </a:xfrm>
        </p:spPr>
        <p:txBody>
          <a:bodyPr>
            <a:normAutofit/>
          </a:bodyPr>
          <a:lstStyle/>
          <a:p>
            <a:pPr>
              <a:lnSpc>
                <a:spcPct val="90000"/>
              </a:lnSpc>
              <a:buFont typeface="Wingdings" pitchFamily="2" charset="2"/>
              <a:buNone/>
            </a:pPr>
            <a:r>
              <a:rPr lang="zh-CN" altLang="en-US" sz="2800" b="1" dirty="0" smtClean="0">
                <a:solidFill>
                  <a:srgbClr val="CC3300"/>
                </a:solidFill>
                <a:latin typeface="黑体" pitchFamily="49" charset="-122"/>
                <a:ea typeface="黑体" pitchFamily="49" charset="-122"/>
              </a:rPr>
              <a:t>熟练掌握： </a:t>
            </a:r>
            <a:endParaRPr lang="en-US" altLang="zh-CN" sz="2800" b="1" dirty="0" smtClean="0">
              <a:solidFill>
                <a:srgbClr val="CC3300"/>
              </a:solidFill>
              <a:latin typeface="黑体" pitchFamily="49" charset="-122"/>
              <a:ea typeface="黑体" pitchFamily="49" charset="-122"/>
            </a:endParaRPr>
          </a:p>
          <a:p>
            <a:pPr>
              <a:lnSpc>
                <a:spcPct val="90000"/>
              </a:lnSpc>
              <a:buFont typeface="Wingdings" pitchFamily="2" charset="2"/>
              <a:buNone/>
            </a:pPr>
            <a:r>
              <a:rPr lang="zh-CN" altLang="en-US" sz="2800" b="1" dirty="0" smtClean="0">
                <a:latin typeface="+mn-ea"/>
              </a:rPr>
              <a:t>一般的编译过程包括几个阶段，分别是什么？每个阶段的主要工作是什么？</a:t>
            </a:r>
            <a:endParaRPr lang="en-US" altLang="zh-CN" sz="2800" b="1" dirty="0" smtClean="0">
              <a:latin typeface="+mn-ea"/>
            </a:endParaRPr>
          </a:p>
          <a:p>
            <a:pPr>
              <a:lnSpc>
                <a:spcPct val="90000"/>
              </a:lnSpc>
              <a:buFont typeface="Wingdings" pitchFamily="2" charset="2"/>
              <a:buNone/>
            </a:pPr>
            <a:r>
              <a:rPr lang="zh-CN" altLang="en-US" sz="2800" b="1" dirty="0" smtClean="0">
                <a:latin typeface="黑体" pitchFamily="49" charset="-122"/>
                <a:ea typeface="黑体" pitchFamily="49" charset="-122"/>
              </a:rPr>
              <a:t> </a:t>
            </a:r>
            <a:endParaRPr lang="zh-CN" altLang="en-US" sz="2800" b="1" dirty="0">
              <a:latin typeface="黑体" pitchFamily="49" charset="-122"/>
              <a:ea typeface="黑体" pitchFamily="49" charset="-122"/>
            </a:endParaRPr>
          </a:p>
          <a:p>
            <a:pPr>
              <a:lnSpc>
                <a:spcPct val="90000"/>
              </a:lnSpc>
              <a:buFont typeface="Wingdings" pitchFamily="2" charset="2"/>
              <a:buNone/>
            </a:pPr>
            <a:r>
              <a:rPr lang="zh-CN" altLang="en-US" sz="2800" b="1" dirty="0" smtClean="0">
                <a:solidFill>
                  <a:srgbClr val="CC3300"/>
                </a:solidFill>
                <a:latin typeface="黑体" pitchFamily="49" charset="-122"/>
                <a:ea typeface="黑体" pitchFamily="49" charset="-122"/>
              </a:rPr>
              <a:t>掌握：</a:t>
            </a:r>
            <a:endParaRPr lang="en-US" altLang="zh-CN" sz="2800" b="1" dirty="0" smtClean="0">
              <a:solidFill>
                <a:srgbClr val="CC3300"/>
              </a:solidFill>
              <a:latin typeface="黑体" pitchFamily="49" charset="-122"/>
              <a:ea typeface="黑体" pitchFamily="49" charset="-122"/>
            </a:endParaRPr>
          </a:p>
          <a:p>
            <a:pPr>
              <a:lnSpc>
                <a:spcPct val="90000"/>
              </a:lnSpc>
              <a:buFont typeface="Wingdings" pitchFamily="2" charset="2"/>
              <a:buNone/>
            </a:pPr>
            <a:r>
              <a:rPr lang="zh-CN" altLang="en-US" sz="2800" b="1" dirty="0" smtClean="0">
                <a:latin typeface="黑体" pitchFamily="49" charset="-122"/>
                <a:ea typeface="黑体" pitchFamily="49" charset="-122"/>
              </a:rPr>
              <a:t> </a:t>
            </a:r>
            <a:r>
              <a:rPr lang="zh-CN" altLang="en-US" sz="2800" b="1" dirty="0" smtClean="0">
                <a:latin typeface="+mn-ea"/>
              </a:rPr>
              <a:t>  在理解的基础上解释，符号表和错误处理程序的主要工作，为什么它们是编译程序在必不可少的组成部分</a:t>
            </a:r>
            <a:r>
              <a:rPr lang="zh-CN" altLang="zh-CN" sz="2800" b="1" dirty="0" smtClean="0">
                <a:latin typeface="+mn-ea"/>
              </a:rPr>
              <a:t>。</a:t>
            </a:r>
            <a:endParaRPr lang="zh-CN" altLang="en-US" sz="2800" b="1" dirty="0">
              <a:latin typeface="+mn-ea"/>
            </a:endParaRPr>
          </a:p>
        </p:txBody>
      </p:sp>
      <p:sp>
        <p:nvSpPr>
          <p:cNvPr id="4" name="灯片编号占位符 5"/>
          <p:cNvSpPr>
            <a:spLocks noGrp="1"/>
          </p:cNvSpPr>
          <p:nvPr>
            <p:ph type="sldNum" sz="quarter" idx="12"/>
          </p:nvPr>
        </p:nvSpPr>
        <p:spPr/>
        <p:txBody>
          <a:bodyPr/>
          <a:lstStyle/>
          <a:p>
            <a:fld id="{3ADF7E3D-92DB-4376-A79F-4F7B455340A6}" type="slidenum">
              <a:rPr lang="en-US" altLang="zh-CN"/>
              <a:pPr/>
              <a:t>30</a:t>
            </a:fld>
            <a:endParaRPr lang="en-US" altLang="zh-CN"/>
          </a:p>
        </p:txBody>
      </p:sp>
      <p:sp>
        <p:nvSpPr>
          <p:cNvPr id="5" name="Rectangle 2"/>
          <p:cNvSpPr txBox="1">
            <a:spLocks noRot="1" noChangeArrowheads="1"/>
          </p:cNvSpPr>
          <p:nvPr/>
        </p:nvSpPr>
        <p:spPr>
          <a:xfrm>
            <a:off x="2339752" y="307427"/>
            <a:ext cx="3581400" cy="685800"/>
          </a:xfrm>
          <a:prstGeom prst="rect">
            <a:avLst/>
          </a:prstGeom>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fontAlgn="auto">
              <a:spcAft>
                <a:spcPts val="0"/>
              </a:spcAft>
            </a:pPr>
            <a:r>
              <a:rPr kumimoji="1" lang="en-US" altLang="zh-CN" sz="3200" dirty="0" smtClean="0">
                <a:solidFill>
                  <a:schemeClr val="bg1"/>
                </a:solidFill>
                <a:latin typeface="黑体" panose="02010609060101010101" pitchFamily="49" charset="-122"/>
                <a:ea typeface="黑体" panose="02010609060101010101" pitchFamily="49" charset="-122"/>
              </a:rPr>
              <a:t>1.2</a:t>
            </a:r>
            <a:r>
              <a:rPr kumimoji="1" lang="zh-CN" altLang="en-US" sz="3200" dirty="0" smtClean="0">
                <a:solidFill>
                  <a:schemeClr val="bg1"/>
                </a:solidFill>
                <a:latin typeface="黑体" panose="02010609060101010101" pitchFamily="49" charset="-122"/>
                <a:ea typeface="黑体" panose="02010609060101010101" pitchFamily="49" charset="-122"/>
              </a:rPr>
              <a:t>节  本节重点</a:t>
            </a:r>
            <a:endParaRPr kumimoji="1" lang="zh-CN" altLang="en-US" sz="32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4036495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编译程序的结构</a:t>
            </a:r>
            <a:endParaRPr lang="zh-CN" altLang="en-US" dirty="0"/>
          </a:p>
        </p:txBody>
      </p:sp>
      <p:sp>
        <p:nvSpPr>
          <p:cNvPr id="28" name="灯片编号占位符 3"/>
          <p:cNvSpPr>
            <a:spLocks noGrp="1"/>
          </p:cNvSpPr>
          <p:nvPr>
            <p:ph type="sldNum" sz="quarter" idx="12"/>
          </p:nvPr>
        </p:nvSpPr>
        <p:spPr>
          <a:xfrm>
            <a:off x="8015367" y="6489087"/>
            <a:ext cx="733864" cy="274320"/>
          </a:xfrm>
        </p:spPr>
        <p:txBody>
          <a:bodyPr/>
          <a:lstStyle/>
          <a:p>
            <a:fld id="{EF2688C4-8A15-47A0-95F3-5397445B31A1}" type="slidenum">
              <a:rPr lang="en-US" altLang="zh-CN" sz="1800"/>
              <a:pPr/>
              <a:t>31</a:t>
            </a:fld>
            <a:endParaRPr lang="en-US" altLang="zh-CN" sz="1800" dirty="0"/>
          </a:p>
        </p:txBody>
      </p:sp>
      <p:sp>
        <p:nvSpPr>
          <p:cNvPr id="295938" name="Rectangle 2"/>
          <p:cNvSpPr>
            <a:spLocks noChangeArrowheads="1"/>
          </p:cNvSpPr>
          <p:nvPr/>
        </p:nvSpPr>
        <p:spPr bwMode="auto">
          <a:xfrm>
            <a:off x="7467600" y="1865705"/>
            <a:ext cx="533400" cy="426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b="1">
                <a:effectLst/>
                <a:latin typeface="Times New Roman" pitchFamily="18" charset="0"/>
              </a:rPr>
              <a:t>出</a:t>
            </a:r>
          </a:p>
          <a:p>
            <a:pPr algn="ctr" eaLnBrk="1" hangingPunct="1"/>
            <a:endParaRPr kumimoji="1" lang="zh-CN" altLang="en-US" b="1">
              <a:effectLst/>
              <a:latin typeface="Times New Roman" pitchFamily="18" charset="0"/>
            </a:endParaRPr>
          </a:p>
          <a:p>
            <a:pPr algn="ctr" eaLnBrk="1" hangingPunct="1"/>
            <a:r>
              <a:rPr kumimoji="1" lang="zh-CN" altLang="en-US" b="1">
                <a:effectLst/>
                <a:latin typeface="Times New Roman" pitchFamily="18" charset="0"/>
              </a:rPr>
              <a:t>错</a:t>
            </a:r>
          </a:p>
          <a:p>
            <a:pPr algn="ctr" eaLnBrk="1" hangingPunct="1"/>
            <a:endParaRPr kumimoji="1" lang="zh-CN" altLang="en-US" b="1">
              <a:effectLst/>
              <a:latin typeface="Times New Roman" pitchFamily="18" charset="0"/>
            </a:endParaRPr>
          </a:p>
          <a:p>
            <a:pPr algn="ctr" eaLnBrk="1" hangingPunct="1"/>
            <a:r>
              <a:rPr kumimoji="1" lang="zh-CN" altLang="en-US" b="1">
                <a:effectLst/>
                <a:latin typeface="Times New Roman" pitchFamily="18" charset="0"/>
              </a:rPr>
              <a:t>处</a:t>
            </a:r>
          </a:p>
          <a:p>
            <a:pPr algn="ctr" eaLnBrk="1" hangingPunct="1"/>
            <a:endParaRPr kumimoji="1" lang="zh-CN" altLang="en-US" b="1">
              <a:effectLst/>
              <a:latin typeface="Times New Roman" pitchFamily="18" charset="0"/>
            </a:endParaRPr>
          </a:p>
          <a:p>
            <a:pPr algn="ctr" eaLnBrk="1" hangingPunct="1"/>
            <a:r>
              <a:rPr kumimoji="1" lang="zh-CN" altLang="en-US" b="1">
                <a:effectLst/>
                <a:latin typeface="Times New Roman" pitchFamily="18" charset="0"/>
              </a:rPr>
              <a:t>理</a:t>
            </a:r>
          </a:p>
        </p:txBody>
      </p:sp>
      <p:grpSp>
        <p:nvGrpSpPr>
          <p:cNvPr id="3" name="组合 2"/>
          <p:cNvGrpSpPr/>
          <p:nvPr/>
        </p:nvGrpSpPr>
        <p:grpSpPr>
          <a:xfrm>
            <a:off x="2438400" y="1332305"/>
            <a:ext cx="5029200" cy="5181600"/>
            <a:chOff x="2438400" y="1332305"/>
            <a:chExt cx="5029200" cy="5181600"/>
          </a:xfrm>
        </p:grpSpPr>
        <p:sp>
          <p:nvSpPr>
            <p:cNvPr id="295940" name="Rectangle 4"/>
            <p:cNvSpPr>
              <a:spLocks noChangeArrowheads="1"/>
            </p:cNvSpPr>
            <p:nvPr/>
          </p:nvSpPr>
          <p:spPr bwMode="auto">
            <a:xfrm>
              <a:off x="3505200" y="2246705"/>
              <a:ext cx="2895600" cy="533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b="1">
                  <a:effectLst/>
                  <a:latin typeface="Times New Roman" pitchFamily="18" charset="0"/>
                </a:rPr>
                <a:t>语法分析程序</a:t>
              </a:r>
            </a:p>
          </p:txBody>
        </p:sp>
        <p:sp>
          <p:nvSpPr>
            <p:cNvPr id="295941" name="Line 5"/>
            <p:cNvSpPr>
              <a:spLocks noChangeShapeType="1"/>
            </p:cNvSpPr>
            <p:nvPr/>
          </p:nvSpPr>
          <p:spPr bwMode="auto">
            <a:xfrm flipH="1">
              <a:off x="2438400" y="2551505"/>
              <a:ext cx="1066800" cy="685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42" name="Line 6"/>
            <p:cNvSpPr>
              <a:spLocks noChangeShapeType="1"/>
            </p:cNvSpPr>
            <p:nvPr/>
          </p:nvSpPr>
          <p:spPr bwMode="auto">
            <a:xfrm flipH="1" flipV="1">
              <a:off x="6400800" y="2475305"/>
              <a:ext cx="1066800" cy="838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44" name="Rectangle 8"/>
            <p:cNvSpPr>
              <a:spLocks noChangeArrowheads="1"/>
            </p:cNvSpPr>
            <p:nvPr/>
          </p:nvSpPr>
          <p:spPr bwMode="auto">
            <a:xfrm>
              <a:off x="3505200" y="3161105"/>
              <a:ext cx="2895600" cy="533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b="1">
                  <a:effectLst/>
                  <a:latin typeface="Times New Roman" pitchFamily="18" charset="0"/>
                </a:rPr>
                <a:t>语义分析程序</a:t>
              </a:r>
            </a:p>
          </p:txBody>
        </p:sp>
        <p:sp>
          <p:nvSpPr>
            <p:cNvPr id="295945" name="Line 9"/>
            <p:cNvSpPr>
              <a:spLocks noChangeShapeType="1"/>
            </p:cNvSpPr>
            <p:nvPr/>
          </p:nvSpPr>
          <p:spPr bwMode="auto">
            <a:xfrm flipH="1">
              <a:off x="2438400" y="3389705"/>
              <a:ext cx="10668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46" name="Line 10"/>
            <p:cNvSpPr>
              <a:spLocks noChangeShapeType="1"/>
            </p:cNvSpPr>
            <p:nvPr/>
          </p:nvSpPr>
          <p:spPr bwMode="auto">
            <a:xfrm flipH="1" flipV="1">
              <a:off x="6400800" y="3389705"/>
              <a:ext cx="106680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48" name="Rectangle 12"/>
            <p:cNvSpPr>
              <a:spLocks noChangeArrowheads="1"/>
            </p:cNvSpPr>
            <p:nvPr/>
          </p:nvSpPr>
          <p:spPr bwMode="auto">
            <a:xfrm>
              <a:off x="3505200" y="5980505"/>
              <a:ext cx="2895600" cy="533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b="1">
                  <a:effectLst/>
                  <a:latin typeface="Times New Roman" pitchFamily="18" charset="0"/>
                </a:rPr>
                <a:t>目标代码生成程序</a:t>
              </a:r>
            </a:p>
          </p:txBody>
        </p:sp>
        <p:sp>
          <p:nvSpPr>
            <p:cNvPr id="295949" name="Line 13"/>
            <p:cNvSpPr>
              <a:spLocks noChangeShapeType="1"/>
            </p:cNvSpPr>
            <p:nvPr/>
          </p:nvSpPr>
          <p:spPr bwMode="auto">
            <a:xfrm flipH="1" flipV="1">
              <a:off x="2438400" y="4989905"/>
              <a:ext cx="1066800" cy="1295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50" name="Line 14"/>
            <p:cNvSpPr>
              <a:spLocks noChangeShapeType="1"/>
            </p:cNvSpPr>
            <p:nvPr/>
          </p:nvSpPr>
          <p:spPr bwMode="auto">
            <a:xfrm flipH="1">
              <a:off x="6400800" y="5142305"/>
              <a:ext cx="1066800" cy="11430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52" name="Rectangle 16"/>
            <p:cNvSpPr>
              <a:spLocks noChangeArrowheads="1"/>
            </p:cNvSpPr>
            <p:nvPr/>
          </p:nvSpPr>
          <p:spPr bwMode="auto">
            <a:xfrm>
              <a:off x="3505200" y="1332305"/>
              <a:ext cx="2895600" cy="533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b="1">
                  <a:effectLst/>
                  <a:latin typeface="Times New Roman" pitchFamily="18" charset="0"/>
                </a:rPr>
                <a:t>词法分析程序</a:t>
              </a:r>
            </a:p>
          </p:txBody>
        </p:sp>
        <p:sp>
          <p:nvSpPr>
            <p:cNvPr id="295953" name="Line 17"/>
            <p:cNvSpPr>
              <a:spLocks noChangeShapeType="1"/>
            </p:cNvSpPr>
            <p:nvPr/>
          </p:nvSpPr>
          <p:spPr bwMode="auto">
            <a:xfrm flipH="1">
              <a:off x="2438400" y="1560905"/>
              <a:ext cx="1066800" cy="11430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54" name="Line 18"/>
            <p:cNvSpPr>
              <a:spLocks noChangeShapeType="1"/>
            </p:cNvSpPr>
            <p:nvPr/>
          </p:nvSpPr>
          <p:spPr bwMode="auto">
            <a:xfrm flipH="1" flipV="1">
              <a:off x="6400800" y="1560905"/>
              <a:ext cx="1066800" cy="1295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56" name="Rectangle 20"/>
            <p:cNvSpPr>
              <a:spLocks noChangeArrowheads="1"/>
            </p:cNvSpPr>
            <p:nvPr/>
          </p:nvSpPr>
          <p:spPr bwMode="auto">
            <a:xfrm>
              <a:off x="3505200" y="4075505"/>
              <a:ext cx="2895600" cy="533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b="1" dirty="0">
                  <a:effectLst/>
                  <a:latin typeface="Times New Roman" pitchFamily="18" charset="0"/>
                </a:rPr>
                <a:t>中间代码生成程序</a:t>
              </a:r>
            </a:p>
          </p:txBody>
        </p:sp>
        <p:sp>
          <p:nvSpPr>
            <p:cNvPr id="295957" name="Line 21"/>
            <p:cNvSpPr>
              <a:spLocks noChangeShapeType="1"/>
            </p:cNvSpPr>
            <p:nvPr/>
          </p:nvSpPr>
          <p:spPr bwMode="auto">
            <a:xfrm flipH="1" flipV="1">
              <a:off x="2438400" y="4075505"/>
              <a:ext cx="106680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58" name="Line 22"/>
            <p:cNvSpPr>
              <a:spLocks noChangeShapeType="1"/>
            </p:cNvSpPr>
            <p:nvPr/>
          </p:nvSpPr>
          <p:spPr bwMode="auto">
            <a:xfrm flipH="1">
              <a:off x="6400800" y="3999305"/>
              <a:ext cx="10668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60" name="Rectangle 24"/>
            <p:cNvSpPr>
              <a:spLocks noChangeArrowheads="1"/>
            </p:cNvSpPr>
            <p:nvPr/>
          </p:nvSpPr>
          <p:spPr bwMode="auto">
            <a:xfrm>
              <a:off x="3505200" y="5066105"/>
              <a:ext cx="2895600" cy="533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b="1" dirty="0" smtClean="0">
                  <a:effectLst/>
                  <a:latin typeface="Times New Roman" pitchFamily="18" charset="0"/>
                </a:rPr>
                <a:t>（中间）代码优化</a:t>
              </a:r>
              <a:r>
                <a:rPr kumimoji="1" lang="zh-CN" altLang="en-US" b="1" dirty="0">
                  <a:effectLst/>
                  <a:latin typeface="Times New Roman" pitchFamily="18" charset="0"/>
                </a:rPr>
                <a:t>程序</a:t>
              </a:r>
            </a:p>
          </p:txBody>
        </p:sp>
        <p:sp>
          <p:nvSpPr>
            <p:cNvPr id="295961" name="Line 25"/>
            <p:cNvSpPr>
              <a:spLocks noChangeShapeType="1"/>
            </p:cNvSpPr>
            <p:nvPr/>
          </p:nvSpPr>
          <p:spPr bwMode="auto">
            <a:xfrm flipH="1" flipV="1">
              <a:off x="2438400" y="4532705"/>
              <a:ext cx="1066800" cy="838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95962" name="Line 26"/>
            <p:cNvSpPr>
              <a:spLocks noChangeShapeType="1"/>
            </p:cNvSpPr>
            <p:nvPr/>
          </p:nvSpPr>
          <p:spPr bwMode="auto">
            <a:xfrm flipH="1">
              <a:off x="6400800" y="4685105"/>
              <a:ext cx="1066800" cy="685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95963" name="Rectangle 27"/>
          <p:cNvSpPr>
            <a:spLocks noChangeArrowheads="1"/>
          </p:cNvSpPr>
          <p:nvPr/>
        </p:nvSpPr>
        <p:spPr bwMode="auto">
          <a:xfrm>
            <a:off x="1905000" y="1865705"/>
            <a:ext cx="533400" cy="426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b="1">
                <a:effectLst/>
                <a:latin typeface="Times New Roman" pitchFamily="18" charset="0"/>
              </a:rPr>
              <a:t>表</a:t>
            </a:r>
          </a:p>
          <a:p>
            <a:pPr algn="ctr" eaLnBrk="1" hangingPunct="1"/>
            <a:endParaRPr kumimoji="1" lang="zh-CN" altLang="en-US" b="1">
              <a:effectLst/>
              <a:latin typeface="Times New Roman" pitchFamily="18" charset="0"/>
            </a:endParaRPr>
          </a:p>
          <a:p>
            <a:pPr algn="ctr" eaLnBrk="1" hangingPunct="1"/>
            <a:r>
              <a:rPr kumimoji="1" lang="zh-CN" altLang="en-US" b="1">
                <a:effectLst/>
                <a:latin typeface="Times New Roman" pitchFamily="18" charset="0"/>
              </a:rPr>
              <a:t>格</a:t>
            </a:r>
          </a:p>
          <a:p>
            <a:pPr algn="ctr" eaLnBrk="1" hangingPunct="1"/>
            <a:endParaRPr kumimoji="1" lang="zh-CN" altLang="en-US" b="1">
              <a:effectLst/>
              <a:latin typeface="Times New Roman" pitchFamily="18" charset="0"/>
            </a:endParaRPr>
          </a:p>
          <a:p>
            <a:pPr algn="ctr" eaLnBrk="1" hangingPunct="1"/>
            <a:r>
              <a:rPr kumimoji="1" lang="zh-CN" altLang="en-US" b="1">
                <a:effectLst/>
                <a:latin typeface="Times New Roman" pitchFamily="18" charset="0"/>
              </a:rPr>
              <a:t>管</a:t>
            </a:r>
          </a:p>
          <a:p>
            <a:pPr algn="ctr" eaLnBrk="1" hangingPunct="1"/>
            <a:endParaRPr kumimoji="1" lang="zh-CN" altLang="en-US" b="1">
              <a:effectLst/>
              <a:latin typeface="Times New Roman" pitchFamily="18" charset="0"/>
            </a:endParaRPr>
          </a:p>
          <a:p>
            <a:pPr algn="ctr" eaLnBrk="1" hangingPunct="1"/>
            <a:r>
              <a:rPr kumimoji="1" lang="zh-CN" altLang="en-US" b="1">
                <a:effectLst/>
                <a:latin typeface="Times New Roman" pitchFamily="18" charset="0"/>
              </a:rPr>
              <a:t>理</a:t>
            </a:r>
          </a:p>
        </p:txBody>
      </p:sp>
    </p:spTree>
    <p:extLst>
      <p:ext uri="{BB962C8B-B14F-4D97-AF65-F5344CB8AC3E}">
        <p14:creationId xmlns:p14="http://schemas.microsoft.com/office/powerpoint/2010/main" xmlns="" val="315549644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latin typeface="宋体" charset="-122"/>
              </a:rPr>
              <a:t>1.3  </a:t>
            </a:r>
            <a:r>
              <a:rPr lang="zh-CN" altLang="en-US" dirty="0" smtClean="0">
                <a:latin typeface="宋体" charset="-122"/>
              </a:rPr>
              <a:t>编译有关的其他概念</a:t>
            </a:r>
            <a:endParaRPr lang="zh-CN" altLang="en-US" dirty="0">
              <a:latin typeface="宋体" charset="-122"/>
            </a:endParaRPr>
          </a:p>
        </p:txBody>
      </p:sp>
      <p:sp>
        <p:nvSpPr>
          <p:cNvPr id="30726" name="Text Box 6"/>
          <p:cNvSpPr txBox="1">
            <a:spLocks noChangeArrowheads="1"/>
          </p:cNvSpPr>
          <p:nvPr/>
        </p:nvSpPr>
        <p:spPr bwMode="auto">
          <a:xfrm>
            <a:off x="685771" y="1558923"/>
            <a:ext cx="792088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800" b="1" dirty="0" smtClean="0">
                <a:effectLst/>
              </a:rPr>
              <a:t>若根据编译是否和目标机有关，将编译阶段的划分为</a:t>
            </a:r>
            <a:r>
              <a:rPr lang="zh-CN" altLang="en-US" sz="2800" b="1" dirty="0" smtClean="0">
                <a:solidFill>
                  <a:srgbClr val="CC3300"/>
                </a:solidFill>
                <a:effectLst/>
              </a:rPr>
              <a:t>前端</a:t>
            </a:r>
            <a:r>
              <a:rPr lang="zh-CN" altLang="en-US" sz="2800" b="1" dirty="0" smtClean="0">
                <a:effectLst/>
              </a:rPr>
              <a:t>和</a:t>
            </a:r>
            <a:r>
              <a:rPr lang="zh-CN" altLang="en-US" sz="2800" b="1" dirty="0" smtClean="0">
                <a:solidFill>
                  <a:srgbClr val="CC3300"/>
                </a:solidFill>
                <a:effectLst/>
              </a:rPr>
              <a:t>后端</a:t>
            </a:r>
            <a:r>
              <a:rPr lang="zh-CN" altLang="en-US" sz="2800" b="1" dirty="0" smtClean="0">
                <a:effectLst/>
              </a:rPr>
              <a:t>。</a:t>
            </a:r>
            <a:endParaRPr lang="zh-CN" altLang="en-US" sz="2800" b="1" dirty="0">
              <a:effectLst/>
            </a:endParaRPr>
          </a:p>
        </p:txBody>
      </p:sp>
      <p:sp>
        <p:nvSpPr>
          <p:cNvPr id="8" name="Rectangle 3"/>
          <p:cNvSpPr txBox="1">
            <a:spLocks noChangeArrowheads="1"/>
          </p:cNvSpPr>
          <p:nvPr/>
        </p:nvSpPr>
        <p:spPr>
          <a:xfrm>
            <a:off x="353508" y="3789040"/>
            <a:ext cx="8229600" cy="136539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609600" indent="-609600" algn="just" fontAlgn="auto">
              <a:spcAft>
                <a:spcPts val="0"/>
              </a:spcAft>
              <a:buFont typeface="Wingdings" pitchFamily="2" charset="2"/>
              <a:buChar char="Ø"/>
            </a:pPr>
            <a:r>
              <a:rPr lang="zh-CN" altLang="en-US" sz="2800" dirty="0" smtClean="0">
                <a:solidFill>
                  <a:srgbClr val="CC3300"/>
                </a:solidFill>
              </a:rPr>
              <a:t>后端：</a:t>
            </a:r>
            <a:r>
              <a:rPr lang="zh-CN" altLang="en-US" sz="2600" dirty="0" smtClean="0"/>
              <a:t>编译中与目标机有关的部分，</a:t>
            </a:r>
            <a:r>
              <a:rPr lang="zh-CN" altLang="en-US" sz="2600" dirty="0" smtClean="0">
                <a:solidFill>
                  <a:srgbClr val="CC3300"/>
                </a:solidFill>
              </a:rPr>
              <a:t>一般而言，后端与源程序无关而仅仅依赖中间语言。</a:t>
            </a:r>
            <a:r>
              <a:rPr lang="zh-CN" altLang="en-US" sz="2600" dirty="0" smtClean="0"/>
              <a:t>它包括：目标代码生成，还包含部分与机器相关的代码优化，错误处理及符号表</a:t>
            </a:r>
            <a:r>
              <a:rPr lang="en-US" altLang="zh-CN" sz="2600" dirty="0" smtClean="0">
                <a:latin typeface="宋体" charset="-122"/>
              </a:rPr>
              <a:t>;</a:t>
            </a:r>
            <a:endParaRPr lang="en-US" altLang="zh-CN" sz="2600" dirty="0">
              <a:latin typeface="宋体" charset="-122"/>
            </a:endParaRPr>
          </a:p>
        </p:txBody>
      </p:sp>
      <p:sp>
        <p:nvSpPr>
          <p:cNvPr id="9" name="灯片编号占位符 4"/>
          <p:cNvSpPr>
            <a:spLocks noGrp="1"/>
          </p:cNvSpPr>
          <p:nvPr>
            <p:ph type="sldNum" sz="quarter" idx="12"/>
          </p:nvPr>
        </p:nvSpPr>
        <p:spPr>
          <a:xfrm>
            <a:off x="8204396" y="6476999"/>
            <a:ext cx="733864" cy="274320"/>
          </a:xfrm>
        </p:spPr>
        <p:txBody>
          <a:bodyPr/>
          <a:lstStyle/>
          <a:p>
            <a:fld id="{E9B6C830-63E6-4751-A07F-16B309DD2850}" type="slidenum">
              <a:rPr lang="en-US" altLang="zh-CN"/>
              <a:pPr/>
              <a:t>32</a:t>
            </a:fld>
            <a:endParaRPr lang="en-US" altLang="zh-CN"/>
          </a:p>
        </p:txBody>
      </p:sp>
      <p:sp>
        <p:nvSpPr>
          <p:cNvPr id="3" name="矩形 2"/>
          <p:cNvSpPr/>
          <p:nvPr/>
        </p:nvSpPr>
        <p:spPr>
          <a:xfrm>
            <a:off x="503769" y="5809828"/>
            <a:ext cx="8102882" cy="461665"/>
          </a:xfrm>
          <a:prstGeom prst="rect">
            <a:avLst/>
          </a:prstGeom>
        </p:spPr>
        <p:txBody>
          <a:bodyPr wrap="square">
            <a:spAutoFit/>
          </a:bodyPr>
          <a:lstStyle/>
          <a:p>
            <a:pPr marL="609600" indent="-609600" fontAlgn="auto">
              <a:spcAft>
                <a:spcPts val="0"/>
              </a:spcAft>
              <a:buFont typeface="Wingdings" pitchFamily="2" charset="2"/>
              <a:buChar char="Ø"/>
            </a:pPr>
            <a:r>
              <a:rPr lang="zh-CN" altLang="en-US" sz="2400" dirty="0">
                <a:latin typeface="黑体" pitchFamily="49" charset="-122"/>
                <a:ea typeface="黑体" pitchFamily="49" charset="-122"/>
              </a:rPr>
              <a:t>源程序         </a:t>
            </a:r>
            <a:r>
              <a:rPr lang="zh-CN" altLang="en-US" sz="2400" dirty="0" smtClean="0">
                <a:latin typeface="黑体" pitchFamily="49" charset="-122"/>
                <a:ea typeface="黑体" pitchFamily="49" charset="-122"/>
              </a:rPr>
              <a:t>    中间代码        </a:t>
            </a:r>
            <a:r>
              <a:rPr lang="zh-CN" altLang="en-US" sz="2400" dirty="0">
                <a:latin typeface="黑体" pitchFamily="49" charset="-122"/>
                <a:ea typeface="黑体" pitchFamily="49" charset="-122"/>
              </a:rPr>
              <a:t>目标程序</a:t>
            </a:r>
            <a:endParaRPr lang="en-US" altLang="zh-CN" sz="2400" dirty="0">
              <a:latin typeface="宋体" charset="-122"/>
            </a:endParaRPr>
          </a:p>
        </p:txBody>
      </p:sp>
      <p:sp>
        <p:nvSpPr>
          <p:cNvPr id="10" name="AutoShape 5"/>
          <p:cNvSpPr>
            <a:spLocks noChangeArrowheads="1"/>
          </p:cNvSpPr>
          <p:nvPr/>
        </p:nvSpPr>
        <p:spPr bwMode="auto">
          <a:xfrm>
            <a:off x="2019300" y="5695528"/>
            <a:ext cx="609600" cy="152400"/>
          </a:xfrm>
          <a:prstGeom prst="rightArrow">
            <a:avLst>
              <a:gd name="adj1" fmla="val 50000"/>
              <a:gd name="adj2" fmla="val 100000"/>
            </a:avLst>
          </a:prstGeom>
          <a:solidFill>
            <a:schemeClr val="accent1">
              <a:alpha val="50000"/>
            </a:schemeClr>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AutoShape 6"/>
          <p:cNvSpPr>
            <a:spLocks noChangeArrowheads="1"/>
          </p:cNvSpPr>
          <p:nvPr/>
        </p:nvSpPr>
        <p:spPr bwMode="auto">
          <a:xfrm>
            <a:off x="3086100" y="5695528"/>
            <a:ext cx="609600" cy="152400"/>
          </a:xfrm>
          <a:prstGeom prst="rightArrow">
            <a:avLst>
              <a:gd name="adj1" fmla="val 50000"/>
              <a:gd name="adj2" fmla="val 100000"/>
            </a:avLst>
          </a:prstGeom>
          <a:solidFill>
            <a:schemeClr val="accent1">
              <a:alpha val="50000"/>
            </a:schemeClr>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Rectangle 7"/>
          <p:cNvSpPr>
            <a:spLocks noChangeArrowheads="1"/>
          </p:cNvSpPr>
          <p:nvPr/>
        </p:nvSpPr>
        <p:spPr bwMode="auto">
          <a:xfrm>
            <a:off x="2628900" y="5238328"/>
            <a:ext cx="533400" cy="1143000"/>
          </a:xfrm>
          <a:prstGeom prst="rect">
            <a:avLst/>
          </a:prstGeom>
          <a:solidFill>
            <a:schemeClr val="accent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800" b="1" dirty="0">
                <a:effectLst>
                  <a:outerShdw blurRad="38100" dist="38100" dir="2700000" algn="tl">
                    <a:srgbClr val="000000"/>
                  </a:outerShdw>
                </a:effectLst>
                <a:latin typeface="Times New Roman" pitchFamily="18" charset="0"/>
                <a:ea typeface="黑体" pitchFamily="49" charset="-122"/>
              </a:rPr>
              <a:t>前</a:t>
            </a:r>
          </a:p>
          <a:p>
            <a:pPr algn="ctr" eaLnBrk="1" hangingPunct="1"/>
            <a:r>
              <a:rPr kumimoji="1" lang="zh-CN" altLang="en-US" sz="2800" b="1" dirty="0">
                <a:effectLst>
                  <a:outerShdw blurRad="38100" dist="38100" dir="2700000" algn="tl">
                    <a:srgbClr val="000000"/>
                  </a:outerShdw>
                </a:effectLst>
                <a:latin typeface="Times New Roman" pitchFamily="18" charset="0"/>
                <a:ea typeface="黑体" pitchFamily="49" charset="-122"/>
              </a:rPr>
              <a:t>端</a:t>
            </a:r>
          </a:p>
        </p:txBody>
      </p:sp>
      <p:sp>
        <p:nvSpPr>
          <p:cNvPr id="13" name="AutoShape 9"/>
          <p:cNvSpPr>
            <a:spLocks noChangeArrowheads="1"/>
          </p:cNvSpPr>
          <p:nvPr/>
        </p:nvSpPr>
        <p:spPr bwMode="auto">
          <a:xfrm>
            <a:off x="5372100" y="5695528"/>
            <a:ext cx="609600" cy="152400"/>
          </a:xfrm>
          <a:prstGeom prst="rightArrow">
            <a:avLst>
              <a:gd name="adj1" fmla="val 50000"/>
              <a:gd name="adj2" fmla="val 100000"/>
            </a:avLst>
          </a:prstGeom>
          <a:solidFill>
            <a:schemeClr val="accent1">
              <a:alpha val="50000"/>
            </a:schemeClr>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AutoShape 10"/>
          <p:cNvSpPr>
            <a:spLocks noChangeArrowheads="1"/>
          </p:cNvSpPr>
          <p:nvPr/>
        </p:nvSpPr>
        <p:spPr bwMode="auto">
          <a:xfrm>
            <a:off x="6438900" y="5695528"/>
            <a:ext cx="609600" cy="152400"/>
          </a:xfrm>
          <a:prstGeom prst="rightArrow">
            <a:avLst>
              <a:gd name="adj1" fmla="val 50000"/>
              <a:gd name="adj2" fmla="val 100000"/>
            </a:avLst>
          </a:prstGeom>
          <a:solidFill>
            <a:schemeClr val="accent1">
              <a:alpha val="50000"/>
            </a:schemeClr>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Rectangle 11"/>
          <p:cNvSpPr>
            <a:spLocks noChangeArrowheads="1"/>
          </p:cNvSpPr>
          <p:nvPr/>
        </p:nvSpPr>
        <p:spPr bwMode="auto">
          <a:xfrm>
            <a:off x="5981700" y="5238328"/>
            <a:ext cx="533400" cy="1143000"/>
          </a:xfrm>
          <a:prstGeom prst="rect">
            <a:avLst/>
          </a:prstGeom>
          <a:solidFill>
            <a:schemeClr val="accent1"/>
          </a:solidFill>
          <a:ln w="381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800" b="1" dirty="0">
                <a:effectLst>
                  <a:outerShdw blurRad="38100" dist="38100" dir="2700000" algn="tl">
                    <a:srgbClr val="000000"/>
                  </a:outerShdw>
                </a:effectLst>
                <a:latin typeface="Times New Roman" pitchFamily="18" charset="0"/>
                <a:ea typeface="黑体" pitchFamily="49" charset="-122"/>
              </a:rPr>
              <a:t>后</a:t>
            </a:r>
          </a:p>
          <a:p>
            <a:pPr algn="ctr" eaLnBrk="1" hangingPunct="1"/>
            <a:r>
              <a:rPr kumimoji="1" lang="zh-CN" altLang="en-US" sz="2800" b="1" dirty="0">
                <a:effectLst>
                  <a:outerShdw blurRad="38100" dist="38100" dir="2700000" algn="tl">
                    <a:srgbClr val="000000"/>
                  </a:outerShdw>
                </a:effectLst>
                <a:latin typeface="Times New Roman" pitchFamily="18" charset="0"/>
                <a:ea typeface="黑体" pitchFamily="49" charset="-122"/>
              </a:rPr>
              <a:t>端</a:t>
            </a:r>
          </a:p>
        </p:txBody>
      </p:sp>
      <p:sp>
        <p:nvSpPr>
          <p:cNvPr id="4" name="矩形 3"/>
          <p:cNvSpPr/>
          <p:nvPr/>
        </p:nvSpPr>
        <p:spPr>
          <a:xfrm>
            <a:off x="367664" y="2534362"/>
            <a:ext cx="8215444" cy="1261884"/>
          </a:xfrm>
          <a:prstGeom prst="rect">
            <a:avLst/>
          </a:prstGeom>
        </p:spPr>
        <p:txBody>
          <a:bodyPr wrap="square">
            <a:spAutoFit/>
          </a:bodyPr>
          <a:lstStyle/>
          <a:p>
            <a:pPr marL="609600" lvl="0" indent="-609600" fontAlgn="auto">
              <a:spcAft>
                <a:spcPts val="0"/>
              </a:spcAft>
              <a:buFont typeface="Wingdings" pitchFamily="2" charset="2"/>
              <a:buChar char="Ø"/>
            </a:pPr>
            <a:r>
              <a:rPr lang="zh-CN" altLang="en-US" sz="2800" b="1" dirty="0">
                <a:solidFill>
                  <a:srgbClr val="CC3300"/>
                </a:solidFill>
                <a:effectLst/>
              </a:rPr>
              <a:t>前端：</a:t>
            </a:r>
            <a:r>
              <a:rPr lang="zh-CN" altLang="en-US" sz="2400" b="1" dirty="0">
                <a:solidFill>
                  <a:srgbClr val="CC3300"/>
                </a:solidFill>
                <a:effectLst/>
              </a:rPr>
              <a:t>编译中</a:t>
            </a:r>
            <a:r>
              <a:rPr lang="zh-CN" altLang="en-US" sz="2400" b="1" dirty="0">
                <a:solidFill>
                  <a:prstClr val="black"/>
                </a:solidFill>
                <a:effectLst/>
                <a:latin typeface="宋体" charset="-122"/>
              </a:rPr>
              <a:t>依赖于源语言而与</a:t>
            </a:r>
            <a:r>
              <a:rPr lang="zh-CN" altLang="en-US" sz="2400" b="1" dirty="0">
                <a:solidFill>
                  <a:prstClr val="black"/>
                </a:solidFill>
                <a:effectLst/>
              </a:rPr>
              <a:t>目标机无关的部分，包括：词法分析、语法分析、语义分析和中间代码的生成，符号表的建立，以及与机器无关的中间代码优化</a:t>
            </a:r>
            <a:r>
              <a:rPr lang="en-US" altLang="zh-CN" sz="2400" b="1" dirty="0">
                <a:solidFill>
                  <a:prstClr val="black"/>
                </a:solidFill>
                <a:effectLst/>
                <a:latin typeface="宋体" charset="-122"/>
              </a:rPr>
              <a:t>;</a:t>
            </a:r>
          </a:p>
        </p:txBody>
      </p:sp>
    </p:spTree>
    <p:extLst>
      <p:ext uri="{BB962C8B-B14F-4D97-AF65-F5344CB8AC3E}">
        <p14:creationId xmlns:p14="http://schemas.microsoft.com/office/powerpoint/2010/main" xmlns="" val="117192915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3" grpId="0"/>
      <p:bldP spid="10" grpId="0" animBg="1"/>
      <p:bldP spid="11" grpId="0" animBg="1"/>
      <p:bldP spid="12" grpId="0" animBg="1"/>
      <p:bldP spid="13" grpId="0" animBg="1"/>
      <p:bldP spid="14" grpId="0" animBg="1"/>
      <p:bldP spid="15"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4F9AC7-67B2-4A25-9750-949BC4D9D2DB}" type="slidenum">
              <a:rPr lang="en-US" altLang="zh-CN"/>
              <a:pPr/>
              <a:t>33</a:t>
            </a:fld>
            <a:endParaRPr lang="en-US" altLang="zh-CN"/>
          </a:p>
        </p:txBody>
      </p:sp>
      <p:sp>
        <p:nvSpPr>
          <p:cNvPr id="2" name="TextBox 1"/>
          <p:cNvSpPr txBox="1"/>
          <p:nvPr/>
        </p:nvSpPr>
        <p:spPr>
          <a:xfrm>
            <a:off x="467544" y="332656"/>
            <a:ext cx="7920880" cy="584775"/>
          </a:xfrm>
          <a:prstGeom prst="rect">
            <a:avLst/>
          </a:prstGeom>
          <a:noFill/>
        </p:spPr>
        <p:txBody>
          <a:bodyPr wrap="square" rtlCol="0">
            <a:spAutoFit/>
          </a:bodyPr>
          <a:lstStyle/>
          <a:p>
            <a:r>
              <a:rPr lang="zh-CN" altLang="en-US" sz="3200" b="1" dirty="0" smtClean="0">
                <a:solidFill>
                  <a:srgbClr val="FF0000"/>
                </a:solidFill>
                <a:effectLst/>
              </a:rPr>
              <a:t>？区分前端和后端的好处</a:t>
            </a:r>
            <a:endParaRPr lang="zh-CN" altLang="en-US" sz="3200" b="1" dirty="0">
              <a:solidFill>
                <a:srgbClr val="FF0000"/>
              </a:solidFill>
              <a:effectLst/>
            </a:endParaRPr>
          </a:p>
        </p:txBody>
      </p:sp>
      <p:sp>
        <p:nvSpPr>
          <p:cNvPr id="8" name="TextBox 7"/>
          <p:cNvSpPr txBox="1"/>
          <p:nvPr/>
        </p:nvSpPr>
        <p:spPr>
          <a:xfrm>
            <a:off x="1000641" y="1223119"/>
            <a:ext cx="7387783" cy="461665"/>
          </a:xfrm>
          <a:prstGeom prst="rect">
            <a:avLst/>
          </a:prstGeom>
          <a:noFill/>
        </p:spPr>
        <p:txBody>
          <a:bodyPr wrap="square" rtlCol="0">
            <a:spAutoFit/>
          </a:bodyPr>
          <a:lstStyle/>
          <a:p>
            <a:r>
              <a:rPr lang="zh-CN" altLang="en-US" sz="2400" b="1" dirty="0" smtClean="0">
                <a:effectLst/>
                <a:latin typeface="+mn-ea"/>
                <a:ea typeface="+mn-ea"/>
              </a:rPr>
              <a:t>有利于程序的移植，也便于编译程序的构造。</a:t>
            </a:r>
            <a:endParaRPr lang="zh-CN" altLang="en-US" sz="2400" b="1" dirty="0">
              <a:effectLst/>
              <a:latin typeface="+mn-ea"/>
              <a:ea typeface="+mn-ea"/>
            </a:endParaRPr>
          </a:p>
        </p:txBody>
      </p:sp>
      <p:sp>
        <p:nvSpPr>
          <p:cNvPr id="7" name="TextBox 6"/>
          <p:cNvSpPr txBox="1"/>
          <p:nvPr/>
        </p:nvSpPr>
        <p:spPr>
          <a:xfrm>
            <a:off x="968746" y="1916832"/>
            <a:ext cx="7387783" cy="2308324"/>
          </a:xfrm>
          <a:prstGeom prst="rect">
            <a:avLst/>
          </a:prstGeom>
          <a:noFill/>
        </p:spPr>
        <p:txBody>
          <a:bodyPr wrap="square" rtlCol="0">
            <a:spAutoFit/>
          </a:bodyPr>
          <a:lstStyle/>
          <a:p>
            <a:r>
              <a:rPr lang="zh-CN" altLang="en-US" sz="2400" b="1" dirty="0" smtClean="0">
                <a:effectLst/>
                <a:latin typeface="+mn-ea"/>
                <a:ea typeface="+mn-ea"/>
              </a:rPr>
              <a:t>例：基于安卓系统 </a:t>
            </a:r>
            <a:r>
              <a:rPr lang="en-US" altLang="zh-CN" sz="2400" b="1" dirty="0" smtClean="0">
                <a:effectLst/>
                <a:latin typeface="+mn-ea"/>
                <a:ea typeface="+mn-ea"/>
              </a:rPr>
              <a:t>App</a:t>
            </a:r>
            <a:r>
              <a:rPr lang="zh-CN" altLang="en-US" sz="2400" b="1" dirty="0" smtClean="0">
                <a:effectLst/>
                <a:latin typeface="+mn-ea"/>
                <a:ea typeface="+mn-ea"/>
              </a:rPr>
              <a:t>，即使可以应用与不同型号的安卓手机，依然需要重写其后端编译程序。</a:t>
            </a:r>
            <a:endParaRPr lang="en-US" altLang="zh-CN" sz="2400" b="1" dirty="0" smtClean="0">
              <a:effectLst/>
              <a:latin typeface="+mn-ea"/>
              <a:ea typeface="+mn-ea"/>
            </a:endParaRPr>
          </a:p>
          <a:p>
            <a:endParaRPr lang="en-US" altLang="zh-CN" sz="2400" b="1" dirty="0">
              <a:effectLst/>
              <a:latin typeface="+mn-ea"/>
              <a:ea typeface="+mn-ea"/>
            </a:endParaRPr>
          </a:p>
          <a:p>
            <a:r>
              <a:rPr lang="zh-CN" altLang="en-US" sz="2400" b="1" dirty="0" smtClean="0">
                <a:effectLst/>
                <a:latin typeface="+mn-ea"/>
                <a:ea typeface="+mn-ea"/>
              </a:rPr>
              <a:t>同一个安卓系统的手机，为了服务不同功能的</a:t>
            </a:r>
            <a:r>
              <a:rPr lang="en-US" altLang="zh-CN" sz="2400" b="1" dirty="0" smtClean="0">
                <a:effectLst/>
                <a:latin typeface="+mn-ea"/>
                <a:ea typeface="+mn-ea"/>
              </a:rPr>
              <a:t>App</a:t>
            </a:r>
            <a:r>
              <a:rPr lang="zh-CN" altLang="en-US" sz="2400" b="1" dirty="0" smtClean="0">
                <a:effectLst/>
                <a:latin typeface="+mn-ea"/>
                <a:ea typeface="+mn-ea"/>
              </a:rPr>
              <a:t>，后端程序可以是一个，只是链接能编译不同功能的前端而已。</a:t>
            </a:r>
            <a:endParaRPr lang="zh-CN" altLang="en-US" sz="2400" b="1" dirty="0">
              <a:effectLst/>
              <a:latin typeface="+mn-ea"/>
              <a:ea typeface="+mn-ea"/>
            </a:endParaRPr>
          </a:p>
        </p:txBody>
      </p:sp>
    </p:spTree>
    <p:extLst>
      <p:ext uri="{BB962C8B-B14F-4D97-AF65-F5344CB8AC3E}">
        <p14:creationId xmlns:p14="http://schemas.microsoft.com/office/powerpoint/2010/main" xmlns="" val="133703222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E9B6C830-63E6-4751-A07F-16B309DD2850}" type="slidenum">
              <a:rPr lang="en-US" altLang="zh-CN"/>
              <a:pPr/>
              <a:t>34</a:t>
            </a:fld>
            <a:endParaRPr lang="en-US" altLang="zh-CN"/>
          </a:p>
        </p:txBody>
      </p:sp>
      <p:sp>
        <p:nvSpPr>
          <p:cNvPr id="4" name="Rectangle 2"/>
          <p:cNvSpPr>
            <a:spLocks noGrp="1" noRot="1" noChangeArrowheads="1"/>
          </p:cNvSpPr>
          <p:nvPr>
            <p:ph type="title" idx="4294967295"/>
          </p:nvPr>
        </p:nvSpPr>
        <p:spPr>
          <a:xfrm>
            <a:off x="251520" y="260648"/>
            <a:ext cx="6291263" cy="762000"/>
          </a:xfrm>
        </p:spPr>
        <p:txBody>
          <a:bodyPr>
            <a:normAutofit/>
          </a:bodyPr>
          <a:lstStyle/>
          <a:p>
            <a:r>
              <a:rPr lang="zh-CN" altLang="en-US" sz="3200" dirty="0" smtClean="0">
                <a:solidFill>
                  <a:srgbClr val="CC3300"/>
                </a:solidFill>
                <a:latin typeface="+mj-ea"/>
              </a:rPr>
              <a:t>遍</a:t>
            </a:r>
            <a:r>
              <a:rPr lang="zh-CN" altLang="en-US" sz="3200" dirty="0">
                <a:solidFill>
                  <a:srgbClr val="CC3300"/>
                </a:solidFill>
                <a:latin typeface="+mj-ea"/>
              </a:rPr>
              <a:t>（趟，</a:t>
            </a:r>
            <a:r>
              <a:rPr lang="en-US" altLang="zh-CN" sz="3200" dirty="0">
                <a:solidFill>
                  <a:srgbClr val="CC3300"/>
                </a:solidFill>
                <a:latin typeface="+mj-ea"/>
              </a:rPr>
              <a:t>pass</a:t>
            </a:r>
            <a:r>
              <a:rPr lang="zh-CN" altLang="en-US" sz="3200" dirty="0" smtClean="0">
                <a:solidFill>
                  <a:srgbClr val="CC3300"/>
                </a:solidFill>
                <a:latin typeface="+mj-ea"/>
              </a:rPr>
              <a:t>）</a:t>
            </a:r>
            <a:endParaRPr lang="zh-CN" altLang="en-US" sz="3200" dirty="0">
              <a:solidFill>
                <a:srgbClr val="CC3300"/>
              </a:solidFill>
              <a:latin typeface="+mj-ea"/>
            </a:endParaRPr>
          </a:p>
        </p:txBody>
      </p:sp>
      <p:sp>
        <p:nvSpPr>
          <p:cNvPr id="6"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1.3 </a:t>
            </a:r>
            <a:r>
              <a:rPr kumimoji="1" lang="zh-CN" altLang="en-US" sz="2400" b="1" dirty="0" smtClean="0">
                <a:solidFill>
                  <a:srgbClr val="FF0000"/>
                </a:solidFill>
                <a:effectLst/>
                <a:latin typeface="楷体_GB2312" pitchFamily="49" charset="-122"/>
                <a:ea typeface="楷体_GB2312" pitchFamily="49" charset="-122"/>
              </a:rPr>
              <a:t>编译有关的其他概念</a:t>
            </a:r>
            <a:endParaRPr kumimoji="1" lang="zh-CN" altLang="en-US" sz="2400" b="1" dirty="0">
              <a:solidFill>
                <a:srgbClr val="FF0000"/>
              </a:solidFill>
              <a:effectLst/>
              <a:latin typeface="楷体_GB2312" pitchFamily="49" charset="-122"/>
              <a:ea typeface="楷体_GB2312" pitchFamily="49" charset="-122"/>
            </a:endParaRPr>
          </a:p>
        </p:txBody>
      </p:sp>
      <p:sp>
        <p:nvSpPr>
          <p:cNvPr id="3" name="矩形 2"/>
          <p:cNvSpPr/>
          <p:nvPr/>
        </p:nvSpPr>
        <p:spPr>
          <a:xfrm>
            <a:off x="611560" y="1124744"/>
            <a:ext cx="7920880" cy="892552"/>
          </a:xfrm>
          <a:prstGeom prst="rect">
            <a:avLst/>
          </a:prstGeom>
        </p:spPr>
        <p:txBody>
          <a:bodyPr wrap="square">
            <a:spAutoFit/>
          </a:bodyPr>
          <a:lstStyle/>
          <a:p>
            <a:r>
              <a:rPr lang="zh-CN" altLang="en-US" sz="2800" b="1" dirty="0" smtClean="0">
                <a:solidFill>
                  <a:prstClr val="black"/>
                </a:solidFill>
                <a:effectLst/>
                <a:latin typeface="宋体"/>
                <a:ea typeface="宋体"/>
              </a:rPr>
              <a:t>遍</a:t>
            </a:r>
            <a:r>
              <a:rPr lang="en-US" altLang="zh-CN" sz="2800" b="1" dirty="0" smtClean="0">
                <a:solidFill>
                  <a:prstClr val="black"/>
                </a:solidFill>
                <a:effectLst/>
                <a:latin typeface="宋体"/>
                <a:ea typeface="宋体"/>
              </a:rPr>
              <a:t> </a:t>
            </a:r>
            <a:r>
              <a:rPr lang="en-US" altLang="zh-CN" sz="2400" b="1" dirty="0">
                <a:solidFill>
                  <a:prstClr val="black"/>
                </a:solidFill>
                <a:effectLst/>
                <a:latin typeface="宋体"/>
                <a:ea typeface="宋体"/>
              </a:rPr>
              <a:t>:</a:t>
            </a:r>
            <a:r>
              <a:rPr lang="zh-CN" altLang="en-US" sz="2400" b="1" dirty="0">
                <a:solidFill>
                  <a:prstClr val="black"/>
                </a:solidFill>
                <a:effectLst/>
                <a:latin typeface="宋体"/>
                <a:ea typeface="宋体"/>
              </a:rPr>
              <a:t>对源程序</a:t>
            </a:r>
            <a:r>
              <a:rPr lang="zh-CN" altLang="en-US" sz="2400" b="1" dirty="0" smtClean="0">
                <a:solidFill>
                  <a:prstClr val="black"/>
                </a:solidFill>
                <a:effectLst/>
                <a:latin typeface="宋体"/>
                <a:ea typeface="宋体"/>
              </a:rPr>
              <a:t>或其中间代码从头到尾扫描一遍并</a:t>
            </a:r>
            <a:r>
              <a:rPr lang="zh-CN" altLang="en-US" sz="2400" b="1" dirty="0">
                <a:solidFill>
                  <a:prstClr val="black"/>
                </a:solidFill>
                <a:effectLst/>
                <a:latin typeface="宋体"/>
                <a:ea typeface="宋体"/>
              </a:rPr>
              <a:t>完成规定任务的</a:t>
            </a:r>
            <a:r>
              <a:rPr lang="zh-CN" altLang="en-US" sz="2400" b="1" dirty="0" smtClean="0">
                <a:solidFill>
                  <a:prstClr val="black"/>
                </a:solidFill>
                <a:effectLst/>
                <a:latin typeface="宋体"/>
                <a:ea typeface="宋体"/>
              </a:rPr>
              <a:t>过程。</a:t>
            </a:r>
            <a:endParaRPr lang="zh-CN" altLang="en-US" b="1" dirty="0"/>
          </a:p>
        </p:txBody>
      </p:sp>
      <p:sp>
        <p:nvSpPr>
          <p:cNvPr id="8" name="矩形 7"/>
          <p:cNvSpPr/>
          <p:nvPr/>
        </p:nvSpPr>
        <p:spPr>
          <a:xfrm>
            <a:off x="597116" y="2103239"/>
            <a:ext cx="7920880" cy="461665"/>
          </a:xfrm>
          <a:prstGeom prst="rect">
            <a:avLst/>
          </a:prstGeom>
        </p:spPr>
        <p:txBody>
          <a:bodyPr wrap="square">
            <a:spAutoFit/>
          </a:bodyPr>
          <a:lstStyle/>
          <a:p>
            <a:r>
              <a:rPr lang="zh-CN" altLang="en-US" sz="2400" b="1" dirty="0" smtClean="0">
                <a:effectLst/>
              </a:rPr>
              <a:t>一个编译</a:t>
            </a:r>
            <a:r>
              <a:rPr lang="zh-CN" altLang="en-US" sz="2400" b="1" dirty="0">
                <a:latin typeface="+mn-ea"/>
              </a:rPr>
              <a:t>可以由一遍</a:t>
            </a:r>
            <a:r>
              <a:rPr lang="zh-CN" altLang="en-US" sz="2400" b="1" dirty="0" smtClean="0">
                <a:latin typeface="+mn-ea"/>
              </a:rPr>
              <a:t>、也可以多</a:t>
            </a:r>
            <a:r>
              <a:rPr lang="zh-CN" altLang="en-US" sz="2400" b="1" dirty="0">
                <a:latin typeface="+mn-ea"/>
              </a:rPr>
              <a:t>遍</a:t>
            </a:r>
            <a:r>
              <a:rPr lang="zh-CN" altLang="en-US" sz="2400" b="1" dirty="0" smtClean="0">
                <a:latin typeface="+mn-ea"/>
              </a:rPr>
              <a:t>完成</a:t>
            </a:r>
            <a:endParaRPr lang="zh-CN" altLang="en-US" sz="2400" b="1" dirty="0">
              <a:effectLst/>
            </a:endParaRPr>
          </a:p>
        </p:txBody>
      </p:sp>
      <p:sp>
        <p:nvSpPr>
          <p:cNvPr id="10" name="矩形 9"/>
          <p:cNvSpPr/>
          <p:nvPr/>
        </p:nvSpPr>
        <p:spPr>
          <a:xfrm>
            <a:off x="611560" y="2690618"/>
            <a:ext cx="7920880" cy="830997"/>
          </a:xfrm>
          <a:prstGeom prst="rect">
            <a:avLst/>
          </a:prstGeom>
        </p:spPr>
        <p:txBody>
          <a:bodyPr wrap="square">
            <a:spAutoFit/>
          </a:bodyPr>
          <a:lstStyle/>
          <a:p>
            <a:r>
              <a:rPr lang="zh-CN" altLang="en-US" sz="2400" b="1" dirty="0" smtClean="0">
                <a:effectLst/>
              </a:rPr>
              <a:t>编译</a:t>
            </a:r>
            <a:r>
              <a:rPr lang="zh-CN" altLang="en-US" sz="2400" b="1" dirty="0" smtClean="0">
                <a:effectLst/>
                <a:latin typeface="+mn-ea"/>
              </a:rPr>
              <a:t>一遍完成各项任务。这种结构通常以语法分析为核心没有中间代码生成。</a:t>
            </a:r>
            <a:endParaRPr lang="zh-CN" altLang="en-US" sz="2400" b="1" dirty="0">
              <a:effectLst/>
            </a:endParaRPr>
          </a:p>
        </p:txBody>
      </p:sp>
      <p:sp>
        <p:nvSpPr>
          <p:cNvPr id="11" name="矩形 10"/>
          <p:cNvSpPr/>
          <p:nvPr/>
        </p:nvSpPr>
        <p:spPr>
          <a:xfrm>
            <a:off x="610215" y="5373216"/>
            <a:ext cx="7920880" cy="461665"/>
          </a:xfrm>
          <a:prstGeom prst="rect">
            <a:avLst/>
          </a:prstGeom>
        </p:spPr>
        <p:txBody>
          <a:bodyPr wrap="square">
            <a:spAutoFit/>
          </a:bodyPr>
          <a:lstStyle/>
          <a:p>
            <a:r>
              <a:rPr lang="zh-CN" altLang="en-US" sz="2400" b="1" dirty="0" smtClean="0">
                <a:effectLst/>
              </a:rPr>
              <a:t>编译的</a:t>
            </a:r>
            <a:r>
              <a:rPr lang="en-US" altLang="zh-CN" sz="2400" b="1" dirty="0" smtClean="0">
                <a:effectLst/>
              </a:rPr>
              <a:t>6</a:t>
            </a:r>
            <a:r>
              <a:rPr lang="zh-CN" altLang="en-US" sz="2400" b="1" dirty="0" smtClean="0">
                <a:effectLst/>
              </a:rPr>
              <a:t>个任务分</a:t>
            </a:r>
            <a:r>
              <a:rPr lang="zh-CN" altLang="en-US" sz="2400" b="1" dirty="0" smtClean="0">
                <a:effectLst/>
                <a:latin typeface="+mn-ea"/>
              </a:rPr>
              <a:t>遍进行，每遍只完成一个相关的工作。</a:t>
            </a:r>
            <a:endParaRPr lang="zh-CN" altLang="en-US" sz="2400" b="1" dirty="0">
              <a:effectLst/>
            </a:endParaRPr>
          </a:p>
        </p:txBody>
      </p:sp>
      <p:sp>
        <p:nvSpPr>
          <p:cNvPr id="12" name="矩形 11"/>
          <p:cNvSpPr/>
          <p:nvPr/>
        </p:nvSpPr>
        <p:spPr>
          <a:xfrm>
            <a:off x="611560" y="6021288"/>
            <a:ext cx="7920880" cy="461665"/>
          </a:xfrm>
          <a:prstGeom prst="rect">
            <a:avLst/>
          </a:prstGeom>
        </p:spPr>
        <p:txBody>
          <a:bodyPr wrap="square">
            <a:spAutoFit/>
          </a:bodyPr>
          <a:lstStyle/>
          <a:p>
            <a:r>
              <a:rPr lang="zh-CN" altLang="en-US" sz="2400" b="1" dirty="0" smtClean="0">
                <a:effectLst/>
              </a:rPr>
              <a:t>编译的</a:t>
            </a:r>
            <a:r>
              <a:rPr lang="en-US" altLang="zh-CN" sz="2400" b="1" dirty="0" smtClean="0">
                <a:effectLst/>
              </a:rPr>
              <a:t>6</a:t>
            </a:r>
            <a:r>
              <a:rPr lang="zh-CN" altLang="en-US" sz="2400" b="1" dirty="0" smtClean="0">
                <a:effectLst/>
              </a:rPr>
              <a:t>个任务分</a:t>
            </a:r>
            <a:r>
              <a:rPr lang="zh-CN" altLang="en-US" sz="2400" b="1" dirty="0" smtClean="0">
                <a:effectLst/>
                <a:latin typeface="+mn-ea"/>
              </a:rPr>
              <a:t>遍进行，每遍只完成几个相关的工作。</a:t>
            </a:r>
            <a:endParaRPr lang="zh-CN" altLang="en-US" sz="2400" b="1" dirty="0">
              <a:effectLst/>
            </a:endParaRPr>
          </a:p>
        </p:txBody>
      </p:sp>
      <p:graphicFrame>
        <p:nvGraphicFramePr>
          <p:cNvPr id="9" name="对象 8"/>
          <p:cNvGraphicFramePr>
            <a:graphicFrameLocks noChangeAspect="1"/>
          </p:cNvGraphicFramePr>
          <p:nvPr>
            <p:extLst>
              <p:ext uri="{D42A27DB-BD31-4B8C-83A1-F6EECF244321}">
                <p14:modId xmlns:p14="http://schemas.microsoft.com/office/powerpoint/2010/main" xmlns="" val="2145537090"/>
              </p:ext>
            </p:extLst>
          </p:nvPr>
        </p:nvGraphicFramePr>
        <p:xfrm>
          <a:off x="2067562" y="2103239"/>
          <a:ext cx="7076438" cy="5865505"/>
        </p:xfrm>
        <a:graphic>
          <a:graphicData uri="http://schemas.openxmlformats.org/presentationml/2006/ole">
            <p:oleObj spid="_x0000_s1058" name="Visio" r:id="rId3" imgW="9439892" imgH="6673800" progId="">
              <p:embed/>
            </p:oleObj>
          </a:graphicData>
        </a:graphic>
      </p:graphicFrame>
    </p:spTree>
    <p:extLst>
      <p:ext uri="{BB962C8B-B14F-4D97-AF65-F5344CB8AC3E}">
        <p14:creationId xmlns:p14="http://schemas.microsoft.com/office/powerpoint/2010/main" xmlns="" val="310653961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rrowheads="1"/>
          </p:cNvSpPr>
          <p:nvPr>
            <p:ph type="title"/>
          </p:nvPr>
        </p:nvSpPr>
        <p:spPr>
          <a:xfrm>
            <a:off x="683568" y="188640"/>
            <a:ext cx="6291263" cy="762000"/>
          </a:xfrm>
        </p:spPr>
        <p:txBody>
          <a:bodyPr>
            <a:normAutofit/>
          </a:bodyPr>
          <a:lstStyle/>
          <a:p>
            <a:r>
              <a:rPr lang="zh-CN" altLang="en-US" sz="3200" dirty="0">
                <a:latin typeface="黑体" pitchFamily="49" charset="-122"/>
                <a:ea typeface="黑体" pitchFamily="49" charset="-122"/>
              </a:rPr>
              <a:t>分</a:t>
            </a:r>
            <a:r>
              <a:rPr lang="zh-CN" altLang="en-US" sz="3200" dirty="0" smtClean="0">
                <a:latin typeface="黑体" pitchFamily="49" charset="-122"/>
                <a:ea typeface="黑体" pitchFamily="49" charset="-122"/>
              </a:rPr>
              <a:t>遍的优缺点</a:t>
            </a:r>
            <a:endParaRPr lang="zh-CN" altLang="en-US" sz="3200" dirty="0">
              <a:latin typeface="黑体" pitchFamily="49" charset="-122"/>
              <a:ea typeface="黑体" pitchFamily="49" charset="-122"/>
            </a:endParaRPr>
          </a:p>
        </p:txBody>
      </p:sp>
      <p:sp>
        <p:nvSpPr>
          <p:cNvPr id="4" name="灯片编号占位符 4"/>
          <p:cNvSpPr>
            <a:spLocks noGrp="1"/>
          </p:cNvSpPr>
          <p:nvPr>
            <p:ph type="sldNum" sz="quarter" idx="12"/>
          </p:nvPr>
        </p:nvSpPr>
        <p:spPr/>
        <p:txBody>
          <a:bodyPr/>
          <a:lstStyle/>
          <a:p>
            <a:fld id="{E9B6C830-63E6-4751-A07F-16B309DD2850}" type="slidenum">
              <a:rPr lang="en-US" altLang="zh-CN"/>
              <a:pPr/>
              <a:t>35</a:t>
            </a:fld>
            <a:endParaRPr lang="en-US" altLang="zh-CN"/>
          </a:p>
        </p:txBody>
      </p:sp>
      <p:sp>
        <p:nvSpPr>
          <p:cNvPr id="297987" name="Text Box 3"/>
          <p:cNvSpPr txBox="1">
            <a:spLocks noChangeArrowheads="1"/>
          </p:cNvSpPr>
          <p:nvPr/>
        </p:nvSpPr>
        <p:spPr bwMode="auto">
          <a:xfrm>
            <a:off x="251520" y="1556792"/>
            <a:ext cx="8712968"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eaLnBrk="1" hangingPunct="1">
              <a:spcBef>
                <a:spcPct val="30000"/>
              </a:spcBef>
            </a:pPr>
            <a:r>
              <a:rPr kumimoji="1" lang="zh-CN" altLang="en-US" sz="2400" b="1" dirty="0" smtClean="0">
                <a:effectLst/>
                <a:latin typeface="+mn-ea"/>
                <a:ea typeface="+mn-ea"/>
              </a:rPr>
              <a:t>一个编译程序是否分遍，以及分几遍，要根据源语言特点及目标机内存大小而定。</a:t>
            </a:r>
            <a:endParaRPr kumimoji="1" lang="en-US" altLang="zh-CN" sz="2400" b="1" dirty="0" smtClean="0">
              <a:effectLst/>
              <a:latin typeface="+mn-ea"/>
              <a:ea typeface="+mn-ea"/>
            </a:endParaRPr>
          </a:p>
        </p:txBody>
      </p:sp>
      <p:sp>
        <p:nvSpPr>
          <p:cNvPr id="7" name="Text Box 2"/>
          <p:cNvSpPr txBox="1">
            <a:spLocks noChangeArrowheads="1"/>
          </p:cNvSpPr>
          <p:nvPr/>
        </p:nvSpPr>
        <p:spPr bwMode="auto">
          <a:xfrm>
            <a:off x="1403648" y="2540189"/>
            <a:ext cx="7128792" cy="1569660"/>
          </a:xfrm>
          <a:prstGeom prst="rect">
            <a:avLst/>
          </a:prstGeom>
          <a:solidFill>
            <a:srgbClr val="CCFFFF"/>
          </a:solidFill>
          <a:ln>
            <a:noFill/>
          </a:ln>
          <a:effectLst/>
          <a:extLst/>
        </p:spPr>
        <p:txBody>
          <a:bodyPr wrap="square">
            <a:spAutoFit/>
          </a:bodyPr>
          <a:lstStyle/>
          <a:p>
            <a:pPr algn="just" eaLnBrk="1" hangingPunct="1">
              <a:spcBef>
                <a:spcPts val="20"/>
              </a:spcBef>
            </a:pPr>
            <a:r>
              <a:rPr kumimoji="1" lang="zh-CN" altLang="en-US" sz="2400" b="1" dirty="0" smtClean="0">
                <a:effectLst/>
                <a:latin typeface="Verdana" pitchFamily="34" charset="0"/>
              </a:rPr>
              <a:t>首先，可以减少对主存容量的要求；</a:t>
            </a:r>
            <a:endParaRPr kumimoji="1" lang="en-US" altLang="zh-CN" sz="2400" b="1" dirty="0" smtClean="0">
              <a:effectLst/>
              <a:latin typeface="Verdana" pitchFamily="34" charset="0"/>
            </a:endParaRPr>
          </a:p>
          <a:p>
            <a:pPr algn="just" eaLnBrk="1" hangingPunct="1">
              <a:spcBef>
                <a:spcPts val="20"/>
              </a:spcBef>
            </a:pPr>
            <a:r>
              <a:rPr kumimoji="1" lang="zh-CN" altLang="en-US" sz="2400" b="1" dirty="0" smtClean="0">
                <a:effectLst/>
                <a:latin typeface="Verdana" pitchFamily="34" charset="0"/>
              </a:rPr>
              <a:t>其次，</a:t>
            </a:r>
            <a:r>
              <a:rPr kumimoji="1" lang="zh-CN" altLang="en-US" sz="2400" b="1" dirty="0">
                <a:effectLst/>
                <a:latin typeface="Verdana" pitchFamily="34" charset="0"/>
              </a:rPr>
              <a:t>各</a:t>
            </a:r>
            <a:r>
              <a:rPr kumimoji="1" lang="zh-CN" altLang="en-US" sz="2400" b="1" dirty="0" smtClean="0">
                <a:effectLst/>
                <a:latin typeface="Verdana" pitchFamily="34" charset="0"/>
              </a:rPr>
              <a:t>遍的功能独立简单，结构清晰；</a:t>
            </a:r>
            <a:endParaRPr kumimoji="1" lang="en-US" altLang="zh-CN" sz="2400" b="1" dirty="0" smtClean="0">
              <a:effectLst/>
              <a:latin typeface="Verdana" pitchFamily="34" charset="0"/>
            </a:endParaRPr>
          </a:p>
          <a:p>
            <a:pPr algn="just" eaLnBrk="1" hangingPunct="1">
              <a:spcBef>
                <a:spcPts val="20"/>
              </a:spcBef>
            </a:pPr>
            <a:r>
              <a:rPr kumimoji="1" lang="zh-CN" altLang="en-US" sz="2400" b="1" dirty="0" smtClean="0">
                <a:effectLst/>
                <a:latin typeface="Verdana" pitchFamily="34" charset="0"/>
              </a:rPr>
              <a:t>再次，便于优化；</a:t>
            </a:r>
            <a:endParaRPr kumimoji="1" lang="en-US" altLang="zh-CN" sz="2400" b="1" dirty="0" smtClean="0">
              <a:effectLst/>
              <a:latin typeface="Verdana" pitchFamily="34" charset="0"/>
            </a:endParaRPr>
          </a:p>
          <a:p>
            <a:pPr algn="just" eaLnBrk="1" hangingPunct="1">
              <a:spcBef>
                <a:spcPts val="20"/>
              </a:spcBef>
            </a:pPr>
            <a:r>
              <a:rPr kumimoji="1" lang="zh-CN" altLang="en-US" sz="2400" b="1" dirty="0" smtClean="0">
                <a:effectLst/>
                <a:latin typeface="Verdana" pitchFamily="34" charset="0"/>
              </a:rPr>
              <a:t>最后，分遍可以分离前端和后端，便于移植程序。，</a:t>
            </a:r>
            <a:endParaRPr kumimoji="1" lang="zh-CN" altLang="en-US" sz="2400" b="1" dirty="0">
              <a:effectLst/>
              <a:latin typeface="Verdana" pitchFamily="34" charset="0"/>
            </a:endParaRPr>
          </a:p>
        </p:txBody>
      </p:sp>
      <p:sp>
        <p:nvSpPr>
          <p:cNvPr id="8" name="Text Box 3"/>
          <p:cNvSpPr txBox="1">
            <a:spLocks noChangeArrowheads="1"/>
          </p:cNvSpPr>
          <p:nvPr/>
        </p:nvSpPr>
        <p:spPr bwMode="auto">
          <a:xfrm>
            <a:off x="239445" y="3001854"/>
            <a:ext cx="1008112"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eaLnBrk="1" hangingPunct="1">
              <a:spcBef>
                <a:spcPct val="30000"/>
              </a:spcBef>
            </a:pPr>
            <a:r>
              <a:rPr kumimoji="1" lang="zh-CN" altLang="en-US" sz="2400" b="1" dirty="0" smtClean="0">
                <a:effectLst/>
                <a:latin typeface="+mn-ea"/>
                <a:ea typeface="+mn-ea"/>
              </a:rPr>
              <a:t>优点：</a:t>
            </a:r>
            <a:endParaRPr kumimoji="1" lang="en-US" altLang="zh-CN" sz="2400" b="1" dirty="0" smtClean="0">
              <a:effectLst/>
              <a:latin typeface="+mn-ea"/>
              <a:ea typeface="+mn-ea"/>
            </a:endParaRPr>
          </a:p>
        </p:txBody>
      </p:sp>
      <p:sp>
        <p:nvSpPr>
          <p:cNvPr id="9" name="Text Box 3"/>
          <p:cNvSpPr txBox="1">
            <a:spLocks noChangeArrowheads="1"/>
          </p:cNvSpPr>
          <p:nvPr/>
        </p:nvSpPr>
        <p:spPr bwMode="auto">
          <a:xfrm>
            <a:off x="251520" y="4956199"/>
            <a:ext cx="1008112"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eaLnBrk="1" hangingPunct="1">
              <a:spcBef>
                <a:spcPct val="30000"/>
              </a:spcBef>
            </a:pPr>
            <a:r>
              <a:rPr kumimoji="1" lang="zh-CN" altLang="en-US" sz="2400" b="1" dirty="0" smtClean="0">
                <a:effectLst/>
                <a:latin typeface="+mn-ea"/>
                <a:ea typeface="+mn-ea"/>
              </a:rPr>
              <a:t>缺点：</a:t>
            </a:r>
            <a:endParaRPr kumimoji="1" lang="en-US" altLang="zh-CN" sz="2400" b="1" dirty="0" smtClean="0">
              <a:effectLst/>
              <a:latin typeface="+mn-ea"/>
              <a:ea typeface="+mn-ea"/>
            </a:endParaRPr>
          </a:p>
        </p:txBody>
      </p:sp>
      <p:sp>
        <p:nvSpPr>
          <p:cNvPr id="11" name="Text Box 2"/>
          <p:cNvSpPr txBox="1">
            <a:spLocks noChangeArrowheads="1"/>
          </p:cNvSpPr>
          <p:nvPr/>
        </p:nvSpPr>
        <p:spPr bwMode="auto">
          <a:xfrm>
            <a:off x="1403648" y="5013176"/>
            <a:ext cx="7128792" cy="461665"/>
          </a:xfrm>
          <a:prstGeom prst="rect">
            <a:avLst/>
          </a:prstGeom>
          <a:solidFill>
            <a:srgbClr val="CCFFFF"/>
          </a:solidFill>
          <a:ln>
            <a:noFill/>
          </a:ln>
          <a:effectLst/>
          <a:extLst/>
        </p:spPr>
        <p:txBody>
          <a:bodyPr wrap="square">
            <a:spAutoFit/>
          </a:bodyPr>
          <a:lstStyle/>
          <a:p>
            <a:pPr algn="just" eaLnBrk="1" hangingPunct="1">
              <a:spcBef>
                <a:spcPts val="20"/>
              </a:spcBef>
            </a:pPr>
            <a:r>
              <a:rPr kumimoji="1" lang="zh-CN" altLang="en-US" sz="2400" b="1" dirty="0" smtClean="0">
                <a:effectLst/>
                <a:latin typeface="Verdana" pitchFamily="34" charset="0"/>
              </a:rPr>
              <a:t>重复</a:t>
            </a:r>
            <a:r>
              <a:rPr kumimoji="1" lang="zh-CN" altLang="en-US" sz="2400" b="1" dirty="0">
                <a:effectLst/>
                <a:latin typeface="Verdana" pitchFamily="34" charset="0"/>
              </a:rPr>
              <a:t>工作多</a:t>
            </a:r>
            <a:r>
              <a:rPr kumimoji="1" lang="zh-CN" altLang="en-US" sz="2400" b="1" dirty="0" smtClean="0">
                <a:effectLst/>
                <a:latin typeface="Verdana" pitchFamily="34" charset="0"/>
              </a:rPr>
              <a:t>，编译</a:t>
            </a:r>
            <a:r>
              <a:rPr kumimoji="1" lang="zh-CN" altLang="en-US" sz="2400" b="1" dirty="0">
                <a:effectLst/>
                <a:latin typeface="Verdana" pitchFamily="34" charset="0"/>
              </a:rPr>
              <a:t>速度</a:t>
            </a:r>
            <a:r>
              <a:rPr kumimoji="1" lang="zh-CN" altLang="en-US" sz="2400" b="1" dirty="0" smtClean="0">
                <a:effectLst/>
                <a:latin typeface="Verdana" pitchFamily="34" charset="0"/>
              </a:rPr>
              <a:t>慢</a:t>
            </a:r>
            <a:endParaRPr kumimoji="1" lang="zh-CN" altLang="en-US" sz="2400" b="1" dirty="0">
              <a:effectLst/>
              <a:latin typeface="Verdana" pitchFamily="34" charset="0"/>
            </a:endParaRPr>
          </a:p>
        </p:txBody>
      </p:sp>
    </p:spTree>
    <p:extLst>
      <p:ext uri="{BB962C8B-B14F-4D97-AF65-F5344CB8AC3E}">
        <p14:creationId xmlns:p14="http://schemas.microsoft.com/office/powerpoint/2010/main" xmlns="" val="329778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latin typeface="宋体" charset="-122"/>
              </a:rPr>
              <a:t>1.4  </a:t>
            </a:r>
            <a:r>
              <a:rPr lang="zh-CN" altLang="en-US" dirty="0" smtClean="0">
                <a:latin typeface="宋体" charset="-122"/>
              </a:rPr>
              <a:t>编译原理的应用</a:t>
            </a:r>
            <a:endParaRPr lang="zh-CN" altLang="en-US" dirty="0">
              <a:latin typeface="宋体" charset="-122"/>
            </a:endParaRPr>
          </a:p>
        </p:txBody>
      </p:sp>
      <p:sp>
        <p:nvSpPr>
          <p:cNvPr id="30726" name="Text Box 6"/>
          <p:cNvSpPr txBox="1">
            <a:spLocks noChangeArrowheads="1"/>
          </p:cNvSpPr>
          <p:nvPr/>
        </p:nvSpPr>
        <p:spPr bwMode="auto">
          <a:xfrm>
            <a:off x="685771" y="1558923"/>
            <a:ext cx="7920880"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smtClean="0">
                <a:effectLst/>
              </a:rPr>
              <a:t>为了提高软件开发的效率和质量，公认必须采用工业化的开发方法。这种开发方法，必须有相应的软件工具支持。</a:t>
            </a:r>
            <a:endParaRPr lang="en-US" altLang="zh-CN" sz="2400" b="1" dirty="0" smtClean="0">
              <a:effectLst/>
            </a:endParaRPr>
          </a:p>
          <a:p>
            <a:r>
              <a:rPr lang="zh-CN" altLang="en-US" sz="2400" b="1" dirty="0" smtClean="0">
                <a:effectLst/>
              </a:rPr>
              <a:t>这些软件工具很多地方都要用的编译的原理和方法。（</a:t>
            </a:r>
            <a:r>
              <a:rPr lang="zh-CN" altLang="en-US" sz="2400" b="1" dirty="0" smtClean="0">
                <a:solidFill>
                  <a:srgbClr val="CC3300"/>
                </a:solidFill>
                <a:effectLst/>
              </a:rPr>
              <a:t>换句话，掌握编译能更好的分析和理解程序</a:t>
            </a:r>
            <a:r>
              <a:rPr lang="zh-CN" altLang="en-US" sz="2400" b="1" dirty="0" smtClean="0">
                <a:effectLst/>
              </a:rPr>
              <a:t>）</a:t>
            </a:r>
            <a:endParaRPr lang="zh-CN" altLang="en-US" sz="2400" b="1" dirty="0">
              <a:effectLst/>
            </a:endParaRPr>
          </a:p>
        </p:txBody>
      </p:sp>
      <p:sp>
        <p:nvSpPr>
          <p:cNvPr id="8" name="Rectangle 3"/>
          <p:cNvSpPr txBox="1">
            <a:spLocks noChangeArrowheads="1"/>
          </p:cNvSpPr>
          <p:nvPr/>
        </p:nvSpPr>
        <p:spPr>
          <a:xfrm>
            <a:off x="440410" y="3356992"/>
            <a:ext cx="8229600" cy="136539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just" fontAlgn="auto">
              <a:spcBef>
                <a:spcPts val="20"/>
              </a:spcBef>
              <a:spcAft>
                <a:spcPts val="0"/>
              </a:spcAft>
              <a:buNone/>
            </a:pPr>
            <a:r>
              <a:rPr lang="en-US" altLang="zh-CN" sz="2800" dirty="0" smtClean="0">
                <a:solidFill>
                  <a:srgbClr val="CC3300"/>
                </a:solidFill>
              </a:rPr>
              <a:t>1</a:t>
            </a:r>
            <a:r>
              <a:rPr lang="zh-CN" altLang="en-US" sz="2800" dirty="0" smtClean="0">
                <a:solidFill>
                  <a:srgbClr val="CC3300"/>
                </a:solidFill>
              </a:rPr>
              <a:t>、结构化的编程器：</a:t>
            </a:r>
            <a:endParaRPr lang="en-US" altLang="zh-CN" sz="2800" dirty="0" smtClean="0">
              <a:solidFill>
                <a:srgbClr val="CC3300"/>
              </a:solidFill>
            </a:endParaRPr>
          </a:p>
          <a:p>
            <a:pPr marL="0" indent="0" algn="just" fontAlgn="auto">
              <a:spcBef>
                <a:spcPts val="20"/>
              </a:spcBef>
              <a:spcAft>
                <a:spcPts val="0"/>
              </a:spcAft>
              <a:buNone/>
            </a:pPr>
            <a:r>
              <a:rPr lang="en-US" altLang="zh-CN" sz="2800" dirty="0">
                <a:solidFill>
                  <a:srgbClr val="CC3300"/>
                </a:solidFill>
              </a:rPr>
              <a:t> </a:t>
            </a:r>
            <a:r>
              <a:rPr lang="en-US" altLang="zh-CN" sz="2800" dirty="0" smtClean="0">
                <a:solidFill>
                  <a:srgbClr val="CC3300"/>
                </a:solidFill>
              </a:rPr>
              <a:t>      </a:t>
            </a:r>
            <a:r>
              <a:rPr lang="zh-CN" altLang="en-US" sz="2400" dirty="0" smtClean="0"/>
              <a:t>结构化的编程器是在编程语言的语法制导下编程。它不仅具有通常的正文编辑和修改功能，而且能够像编译程序那样对源程序进行分析。</a:t>
            </a:r>
            <a:endParaRPr lang="en-US" altLang="zh-CN" sz="2400" dirty="0">
              <a:latin typeface="宋体" charset="-122"/>
            </a:endParaRPr>
          </a:p>
        </p:txBody>
      </p:sp>
      <p:sp>
        <p:nvSpPr>
          <p:cNvPr id="9" name="灯片编号占位符 4"/>
          <p:cNvSpPr>
            <a:spLocks noGrp="1"/>
          </p:cNvSpPr>
          <p:nvPr>
            <p:ph type="sldNum" sz="quarter" idx="12"/>
          </p:nvPr>
        </p:nvSpPr>
        <p:spPr>
          <a:xfrm>
            <a:off x="8204396" y="6476999"/>
            <a:ext cx="733864" cy="274320"/>
          </a:xfrm>
        </p:spPr>
        <p:txBody>
          <a:bodyPr/>
          <a:lstStyle/>
          <a:p>
            <a:fld id="{E9B6C830-63E6-4751-A07F-16B309DD2850}" type="slidenum">
              <a:rPr lang="en-US" altLang="zh-CN"/>
              <a:pPr/>
              <a:t>36</a:t>
            </a:fld>
            <a:endParaRPr lang="en-US" altLang="zh-CN"/>
          </a:p>
        </p:txBody>
      </p:sp>
      <p:sp>
        <p:nvSpPr>
          <p:cNvPr id="16" name="Rectangle 3"/>
          <p:cNvSpPr txBox="1">
            <a:spLocks noChangeArrowheads="1"/>
          </p:cNvSpPr>
          <p:nvPr/>
        </p:nvSpPr>
        <p:spPr>
          <a:xfrm>
            <a:off x="440410" y="4941168"/>
            <a:ext cx="8229600" cy="1365390"/>
          </a:xfrm>
          <a:prstGeom prst="rect">
            <a:avLst/>
          </a:prstGeom>
        </p:spPr>
        <p:txBody>
          <a:bodyPr vert="horz" lIns="54864" tIns="91440" rtlCol="0">
            <a:normAutofit fontScale="85000" lnSpcReduction="20000"/>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just" fontAlgn="auto">
              <a:spcBef>
                <a:spcPts val="20"/>
              </a:spcBef>
              <a:spcAft>
                <a:spcPts val="0"/>
              </a:spcAft>
              <a:buNone/>
            </a:pPr>
            <a:r>
              <a:rPr lang="zh-CN" altLang="en-US" sz="2800" dirty="0" smtClean="0">
                <a:solidFill>
                  <a:srgbClr val="CC3300"/>
                </a:solidFill>
              </a:rPr>
              <a:t>例：</a:t>
            </a:r>
            <a:endParaRPr lang="en-US" altLang="zh-CN" sz="2800" dirty="0" smtClean="0">
              <a:solidFill>
                <a:srgbClr val="CC3300"/>
              </a:solidFill>
            </a:endParaRPr>
          </a:p>
          <a:p>
            <a:pPr marL="0" indent="0" algn="just" fontAlgn="auto">
              <a:spcBef>
                <a:spcPts val="20"/>
              </a:spcBef>
              <a:spcAft>
                <a:spcPts val="0"/>
              </a:spcAft>
              <a:buNone/>
            </a:pPr>
            <a:r>
              <a:rPr lang="en-US" altLang="zh-CN" sz="2600" dirty="0"/>
              <a:t> </a:t>
            </a:r>
            <a:r>
              <a:rPr lang="en-US" altLang="zh-CN" sz="2600" dirty="0" smtClean="0"/>
              <a:t>      </a:t>
            </a:r>
            <a:r>
              <a:rPr lang="zh-CN" altLang="en-US" sz="2600" dirty="0" smtClean="0"/>
              <a:t>输入</a:t>
            </a:r>
            <a:r>
              <a:rPr lang="en-US" altLang="zh-CN" sz="2600" dirty="0" smtClean="0"/>
              <a:t>I</a:t>
            </a:r>
            <a:r>
              <a:rPr lang="zh-CN" altLang="en-US" sz="2600" dirty="0" smtClean="0"/>
              <a:t>，会提示关键字</a:t>
            </a:r>
            <a:r>
              <a:rPr lang="en-US" altLang="zh-CN" sz="2600" dirty="0" smtClean="0"/>
              <a:t>IF</a:t>
            </a:r>
            <a:r>
              <a:rPr lang="zh-CN" altLang="en-US" sz="2600" dirty="0" smtClean="0"/>
              <a:t>；输入</a:t>
            </a:r>
            <a:r>
              <a:rPr lang="en-US" altLang="zh-CN" sz="2600" dirty="0" smtClean="0"/>
              <a:t>IF</a:t>
            </a:r>
            <a:r>
              <a:rPr lang="zh-CN" altLang="en-US" sz="2600" dirty="0" smtClean="0"/>
              <a:t>，会提示</a:t>
            </a:r>
            <a:r>
              <a:rPr lang="en-US" altLang="zh-CN" sz="2600" dirty="0" smtClean="0"/>
              <a:t>IF</a:t>
            </a:r>
            <a:r>
              <a:rPr lang="zh-CN" altLang="en-US" sz="2600" dirty="0" smtClean="0"/>
              <a:t>的语句格式；输入</a:t>
            </a:r>
            <a:r>
              <a:rPr lang="en-US" altLang="zh-CN" sz="2600" dirty="0" smtClean="0"/>
              <a:t>SUM</a:t>
            </a:r>
            <a:r>
              <a:rPr lang="zh-CN" altLang="en-US" sz="2600" dirty="0" smtClean="0"/>
              <a:t>，会提示</a:t>
            </a:r>
            <a:r>
              <a:rPr lang="en-US" altLang="zh-CN" sz="2600" dirty="0" smtClean="0"/>
              <a:t>SUM</a:t>
            </a:r>
            <a:r>
              <a:rPr lang="zh-CN" altLang="en-US" sz="2600" dirty="0" smtClean="0"/>
              <a:t>函数的格式。</a:t>
            </a:r>
            <a:r>
              <a:rPr lang="en-US" altLang="zh-CN" sz="2600" dirty="0" smtClean="0"/>
              <a:t>Visual studio</a:t>
            </a:r>
            <a:r>
              <a:rPr lang="zh-CN" altLang="en-US" sz="2600" dirty="0"/>
              <a:t> </a:t>
            </a:r>
            <a:r>
              <a:rPr lang="en-US" altLang="zh-CN" sz="2600" dirty="0" smtClean="0"/>
              <a:t>2013</a:t>
            </a:r>
            <a:r>
              <a:rPr lang="zh-CN" altLang="en-US" sz="2600" dirty="0" smtClean="0"/>
              <a:t>系列以上版本都具备上述功能。</a:t>
            </a:r>
            <a:endParaRPr lang="en-US" altLang="zh-CN" sz="2400" dirty="0">
              <a:latin typeface="宋体" charset="-122"/>
            </a:endParaRPr>
          </a:p>
        </p:txBody>
      </p:sp>
    </p:spTree>
    <p:extLst>
      <p:ext uri="{BB962C8B-B14F-4D97-AF65-F5344CB8AC3E}">
        <p14:creationId xmlns:p14="http://schemas.microsoft.com/office/powerpoint/2010/main" xmlns="" val="250882824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4"/>
          <p:cNvSpPr>
            <a:spLocks noGrp="1"/>
          </p:cNvSpPr>
          <p:nvPr>
            <p:ph type="sldNum" sz="quarter" idx="12"/>
          </p:nvPr>
        </p:nvSpPr>
        <p:spPr/>
        <p:txBody>
          <a:bodyPr/>
          <a:lstStyle/>
          <a:p>
            <a:fld id="{E9B6C830-63E6-4751-A07F-16B309DD2850}" type="slidenum">
              <a:rPr lang="en-US" altLang="zh-CN"/>
              <a:pPr/>
              <a:t>37</a:t>
            </a:fld>
            <a:endParaRPr lang="en-US" altLang="zh-CN"/>
          </a:p>
        </p:txBody>
      </p:sp>
      <p:sp>
        <p:nvSpPr>
          <p:cNvPr id="8" name="Rectangle 3"/>
          <p:cNvSpPr txBox="1">
            <a:spLocks noChangeArrowheads="1"/>
          </p:cNvSpPr>
          <p:nvPr/>
        </p:nvSpPr>
        <p:spPr>
          <a:xfrm>
            <a:off x="440410" y="764704"/>
            <a:ext cx="8229600" cy="1656184"/>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just" fontAlgn="auto">
              <a:spcBef>
                <a:spcPts val="20"/>
              </a:spcBef>
              <a:spcAft>
                <a:spcPts val="0"/>
              </a:spcAft>
              <a:buNone/>
            </a:pPr>
            <a:r>
              <a:rPr lang="en-US" altLang="zh-CN" sz="2800" dirty="0" smtClean="0">
                <a:solidFill>
                  <a:srgbClr val="CC3300"/>
                </a:solidFill>
              </a:rPr>
              <a:t>2</a:t>
            </a:r>
            <a:r>
              <a:rPr lang="zh-CN" altLang="en-US" sz="2800" dirty="0" smtClean="0">
                <a:solidFill>
                  <a:srgbClr val="CC3300"/>
                </a:solidFill>
              </a:rPr>
              <a:t>、程序格式化工具：</a:t>
            </a:r>
            <a:endParaRPr lang="en-US" altLang="zh-CN" sz="2800" dirty="0" smtClean="0">
              <a:solidFill>
                <a:srgbClr val="CC3300"/>
              </a:solidFill>
            </a:endParaRPr>
          </a:p>
          <a:p>
            <a:pPr marL="0" indent="0" algn="just" fontAlgn="auto">
              <a:spcBef>
                <a:spcPts val="20"/>
              </a:spcBef>
              <a:spcAft>
                <a:spcPts val="0"/>
              </a:spcAft>
              <a:buNone/>
            </a:pPr>
            <a:r>
              <a:rPr lang="en-US" altLang="zh-CN" sz="2800" dirty="0">
                <a:solidFill>
                  <a:srgbClr val="CC3300"/>
                </a:solidFill>
              </a:rPr>
              <a:t> </a:t>
            </a:r>
            <a:r>
              <a:rPr lang="en-US" altLang="zh-CN" sz="2800" dirty="0" smtClean="0">
                <a:solidFill>
                  <a:srgbClr val="CC3300"/>
                </a:solidFill>
              </a:rPr>
              <a:t>      </a:t>
            </a:r>
            <a:r>
              <a:rPr lang="zh-CN" altLang="en-US" sz="2400" dirty="0" smtClean="0"/>
              <a:t>目前编程环境都对语句的格式自动调整。例如：程序的嵌套格式，程序格式化工具会自动采用缩进的方式表示。还用一些特殊颜色和字体区分关键字和注释等。</a:t>
            </a:r>
            <a:endParaRPr lang="en-US" altLang="zh-CN" sz="2400" dirty="0">
              <a:latin typeface="宋体" charset="-122"/>
            </a:endParaRPr>
          </a:p>
        </p:txBody>
      </p:sp>
      <p:sp>
        <p:nvSpPr>
          <p:cNvPr id="7" name="Rectangle 2"/>
          <p:cNvSpPr>
            <a:spLocks noRot="1" noChangeArrowheads="1"/>
          </p:cNvSpPr>
          <p:nvPr/>
        </p:nvSpPr>
        <p:spPr bwMode="auto">
          <a:xfrm>
            <a:off x="4283968" y="0"/>
            <a:ext cx="4860032" cy="533400"/>
          </a:xfrm>
          <a:prstGeom prst="rect">
            <a:avLst/>
          </a:prstGeom>
          <a:solidFill>
            <a:schemeClr val="accent2">
              <a:lumMod val="20000"/>
              <a:lumOff val="80000"/>
            </a:schemeClr>
          </a:solidFill>
          <a:ln>
            <a:noFill/>
          </a:ln>
          <a:effectLst/>
          <a:extLst/>
        </p:spPr>
        <p:txBody>
          <a:bodyPr anchor="ct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b="1" dirty="0" smtClean="0">
                <a:solidFill>
                  <a:srgbClr val="FF0000"/>
                </a:solidFill>
                <a:effectLst/>
                <a:latin typeface="楷体_GB2312" pitchFamily="49" charset="-122"/>
                <a:ea typeface="楷体_GB2312" pitchFamily="49" charset="-122"/>
              </a:rPr>
              <a:t>1.3 </a:t>
            </a:r>
            <a:r>
              <a:rPr kumimoji="1" lang="zh-CN" altLang="en-US" sz="2400" b="1" dirty="0" smtClean="0">
                <a:solidFill>
                  <a:srgbClr val="FF0000"/>
                </a:solidFill>
                <a:effectLst/>
                <a:latin typeface="楷体_GB2312" pitchFamily="49" charset="-122"/>
                <a:ea typeface="楷体_GB2312" pitchFamily="49" charset="-122"/>
              </a:rPr>
              <a:t>编译有关的其他概念</a:t>
            </a:r>
            <a:endParaRPr kumimoji="1" lang="zh-CN" altLang="en-US" sz="2400" b="1" dirty="0">
              <a:solidFill>
                <a:srgbClr val="FF0000"/>
              </a:solidFill>
              <a:effectLst/>
              <a:latin typeface="楷体_GB2312" pitchFamily="49" charset="-122"/>
              <a:ea typeface="楷体_GB2312" pitchFamily="49" charset="-122"/>
            </a:endParaRPr>
          </a:p>
        </p:txBody>
      </p:sp>
      <p:sp>
        <p:nvSpPr>
          <p:cNvPr id="10" name="Rectangle 3"/>
          <p:cNvSpPr txBox="1">
            <a:spLocks noChangeArrowheads="1"/>
          </p:cNvSpPr>
          <p:nvPr/>
        </p:nvSpPr>
        <p:spPr>
          <a:xfrm>
            <a:off x="444489" y="2636912"/>
            <a:ext cx="8229600" cy="187220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just" fontAlgn="auto">
              <a:spcBef>
                <a:spcPts val="20"/>
              </a:spcBef>
              <a:spcAft>
                <a:spcPts val="0"/>
              </a:spcAft>
              <a:buNone/>
            </a:pPr>
            <a:r>
              <a:rPr lang="en-US" altLang="zh-CN" sz="2800" dirty="0" smtClean="0">
                <a:solidFill>
                  <a:srgbClr val="CC3300"/>
                </a:solidFill>
              </a:rPr>
              <a:t>3</a:t>
            </a:r>
            <a:r>
              <a:rPr lang="zh-CN" altLang="en-US" sz="2800" dirty="0" smtClean="0">
                <a:solidFill>
                  <a:srgbClr val="CC3300"/>
                </a:solidFill>
              </a:rPr>
              <a:t>、程序测试工具：</a:t>
            </a:r>
            <a:endParaRPr lang="en-US" altLang="zh-CN" sz="2800" dirty="0" smtClean="0">
              <a:solidFill>
                <a:srgbClr val="CC3300"/>
              </a:solidFill>
            </a:endParaRPr>
          </a:p>
          <a:p>
            <a:pPr marL="0" indent="0" algn="just" fontAlgn="auto">
              <a:spcBef>
                <a:spcPts val="20"/>
              </a:spcBef>
              <a:spcAft>
                <a:spcPts val="0"/>
              </a:spcAft>
              <a:buNone/>
            </a:pPr>
            <a:r>
              <a:rPr lang="zh-CN" altLang="en-US" sz="2400" dirty="0" smtClean="0">
                <a:latin typeface="宋体" charset="-122"/>
              </a:rPr>
              <a:t>   程序测试分为静态测试和动态测试。静态测试（编译），读入源程序，不运行程序，检查程序是否有错。动态测试，在一些应用实例下，实际执行程序，检测输出结果是否正确。</a:t>
            </a:r>
            <a:endParaRPr lang="en-US" altLang="zh-CN" sz="2400" dirty="0">
              <a:latin typeface="宋体" charset="-122"/>
            </a:endParaRPr>
          </a:p>
        </p:txBody>
      </p:sp>
      <p:sp>
        <p:nvSpPr>
          <p:cNvPr id="11" name="Rectangle 3"/>
          <p:cNvSpPr txBox="1">
            <a:spLocks noChangeArrowheads="1"/>
          </p:cNvSpPr>
          <p:nvPr/>
        </p:nvSpPr>
        <p:spPr>
          <a:xfrm>
            <a:off x="478160" y="4725144"/>
            <a:ext cx="8229600" cy="187220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just" fontAlgn="auto">
              <a:spcBef>
                <a:spcPts val="20"/>
              </a:spcBef>
              <a:spcAft>
                <a:spcPts val="0"/>
              </a:spcAft>
              <a:buNone/>
            </a:pPr>
            <a:r>
              <a:rPr lang="en-US" altLang="zh-CN" sz="2800" dirty="0" smtClean="0">
                <a:solidFill>
                  <a:srgbClr val="CC3300"/>
                </a:solidFill>
              </a:rPr>
              <a:t>4</a:t>
            </a:r>
            <a:r>
              <a:rPr lang="zh-CN" altLang="en-US" sz="2800" dirty="0" smtClean="0">
                <a:solidFill>
                  <a:srgbClr val="CC3300"/>
                </a:solidFill>
              </a:rPr>
              <a:t>、高级语言翻译工具：</a:t>
            </a:r>
            <a:endParaRPr lang="en-US" altLang="zh-CN" sz="2800" dirty="0" smtClean="0">
              <a:solidFill>
                <a:srgbClr val="CC3300"/>
              </a:solidFill>
            </a:endParaRPr>
          </a:p>
          <a:p>
            <a:pPr marL="0" indent="0" algn="just" fontAlgn="auto">
              <a:spcBef>
                <a:spcPts val="20"/>
              </a:spcBef>
              <a:spcAft>
                <a:spcPts val="0"/>
              </a:spcAft>
              <a:buNone/>
            </a:pPr>
            <a:r>
              <a:rPr lang="zh-CN" altLang="en-US" sz="2400" dirty="0" smtClean="0">
                <a:latin typeface="宋体" charset="-122"/>
              </a:rPr>
              <a:t>   在开发过程中，需要将某种高级语言转变成另外一种高级语言，就用到了编译的原理和方法。</a:t>
            </a:r>
            <a:endParaRPr lang="en-US" altLang="zh-CN" sz="2400" dirty="0">
              <a:latin typeface="宋体" charset="-122"/>
            </a:endParaRPr>
          </a:p>
        </p:txBody>
      </p:sp>
    </p:spTree>
    <p:extLst>
      <p:ext uri="{BB962C8B-B14F-4D97-AF65-F5344CB8AC3E}">
        <p14:creationId xmlns:p14="http://schemas.microsoft.com/office/powerpoint/2010/main" xmlns="" val="162543638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0" grpId="0" build="p" autoUpdateAnimBg="0"/>
      <p:bldP spid="1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smtClean="0">
                <a:latin typeface="宋体" charset="-122"/>
              </a:rPr>
              <a:t>1.5  </a:t>
            </a:r>
            <a:r>
              <a:rPr lang="zh-CN" altLang="en-US" dirty="0" smtClean="0">
                <a:latin typeface="宋体" charset="-122"/>
              </a:rPr>
              <a:t>其他</a:t>
            </a:r>
            <a:r>
              <a:rPr lang="en-US" altLang="zh-CN" dirty="0" smtClean="0">
                <a:latin typeface="宋体" charset="-122"/>
              </a:rPr>
              <a:t>-</a:t>
            </a:r>
            <a:r>
              <a:rPr lang="zh-CN" altLang="en-US" dirty="0" smtClean="0">
                <a:latin typeface="宋体" charset="-122"/>
              </a:rPr>
              <a:t>编译程序的伙伴</a:t>
            </a:r>
            <a:endParaRPr lang="zh-CN" altLang="en-US" dirty="0">
              <a:latin typeface="宋体" charset="-122"/>
            </a:endParaRPr>
          </a:p>
        </p:txBody>
      </p:sp>
      <p:sp>
        <p:nvSpPr>
          <p:cNvPr id="30726" name="Text Box 6"/>
          <p:cNvSpPr txBox="1">
            <a:spLocks noChangeArrowheads="1"/>
          </p:cNvSpPr>
          <p:nvPr/>
        </p:nvSpPr>
        <p:spPr bwMode="auto">
          <a:xfrm>
            <a:off x="685771" y="1412776"/>
            <a:ext cx="792088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smtClean="0">
                <a:effectLst/>
              </a:rPr>
              <a:t>为了将源程序转换为目标程序，除了编译程序外，还必须和其他程序配合使用。</a:t>
            </a:r>
            <a:endParaRPr lang="zh-CN" altLang="en-US" sz="2400" b="1" dirty="0">
              <a:effectLst/>
            </a:endParaRPr>
          </a:p>
        </p:txBody>
      </p:sp>
      <p:sp>
        <p:nvSpPr>
          <p:cNvPr id="8" name="Rectangle 3"/>
          <p:cNvSpPr txBox="1">
            <a:spLocks noChangeArrowheads="1"/>
          </p:cNvSpPr>
          <p:nvPr/>
        </p:nvSpPr>
        <p:spPr>
          <a:xfrm>
            <a:off x="440410" y="2204864"/>
            <a:ext cx="8229600" cy="136539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just" fontAlgn="auto">
              <a:spcBef>
                <a:spcPts val="20"/>
              </a:spcBef>
              <a:spcAft>
                <a:spcPts val="0"/>
              </a:spcAft>
              <a:buNone/>
            </a:pPr>
            <a:r>
              <a:rPr lang="en-US" altLang="zh-CN" sz="2800" dirty="0" smtClean="0">
                <a:solidFill>
                  <a:srgbClr val="CC3300"/>
                </a:solidFill>
              </a:rPr>
              <a:t>1</a:t>
            </a:r>
            <a:r>
              <a:rPr lang="zh-CN" altLang="en-US" sz="2800" dirty="0" smtClean="0">
                <a:solidFill>
                  <a:srgbClr val="CC3300"/>
                </a:solidFill>
              </a:rPr>
              <a:t>、预处理器</a:t>
            </a:r>
            <a:r>
              <a:rPr lang="en-US" altLang="zh-CN" sz="2800" dirty="0" smtClean="0">
                <a:solidFill>
                  <a:srgbClr val="CC3300"/>
                </a:solidFill>
              </a:rPr>
              <a:t>       </a:t>
            </a:r>
            <a:r>
              <a:rPr lang="zh-CN" altLang="en-US" sz="2400" dirty="0" smtClean="0"/>
              <a:t>编译之前先用预处理器对源程序进行处理。预处理器主要完成宏处理，文件包含，语言扩充等功能。</a:t>
            </a:r>
            <a:endParaRPr lang="en-US" altLang="zh-CN" sz="2400" dirty="0">
              <a:latin typeface="宋体" charset="-122"/>
            </a:endParaRPr>
          </a:p>
        </p:txBody>
      </p:sp>
      <p:sp>
        <p:nvSpPr>
          <p:cNvPr id="9" name="灯片编号占位符 4"/>
          <p:cNvSpPr>
            <a:spLocks noGrp="1"/>
          </p:cNvSpPr>
          <p:nvPr>
            <p:ph type="sldNum" sz="quarter" idx="12"/>
          </p:nvPr>
        </p:nvSpPr>
        <p:spPr>
          <a:xfrm>
            <a:off x="8204396" y="6476999"/>
            <a:ext cx="733864" cy="274320"/>
          </a:xfrm>
        </p:spPr>
        <p:txBody>
          <a:bodyPr/>
          <a:lstStyle/>
          <a:p>
            <a:fld id="{E9B6C830-63E6-4751-A07F-16B309DD2850}" type="slidenum">
              <a:rPr lang="en-US" altLang="zh-CN"/>
              <a:pPr/>
              <a:t>38</a:t>
            </a:fld>
            <a:endParaRPr lang="en-US" altLang="zh-CN"/>
          </a:p>
        </p:txBody>
      </p:sp>
      <p:sp>
        <p:nvSpPr>
          <p:cNvPr id="7" name="Rectangle 3"/>
          <p:cNvSpPr txBox="1">
            <a:spLocks noChangeArrowheads="1"/>
          </p:cNvSpPr>
          <p:nvPr/>
        </p:nvSpPr>
        <p:spPr>
          <a:xfrm>
            <a:off x="405612" y="3212976"/>
            <a:ext cx="8229600" cy="136539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just" fontAlgn="auto">
              <a:spcBef>
                <a:spcPts val="20"/>
              </a:spcBef>
              <a:spcAft>
                <a:spcPts val="0"/>
              </a:spcAft>
              <a:buNone/>
            </a:pPr>
            <a:r>
              <a:rPr lang="en-US" altLang="zh-CN" sz="2800" dirty="0" smtClean="0">
                <a:solidFill>
                  <a:srgbClr val="CC3300"/>
                </a:solidFill>
              </a:rPr>
              <a:t>2</a:t>
            </a:r>
            <a:r>
              <a:rPr lang="zh-CN" altLang="en-US" sz="2800" dirty="0" smtClean="0">
                <a:solidFill>
                  <a:srgbClr val="CC3300"/>
                </a:solidFill>
              </a:rPr>
              <a:t>、汇编程序</a:t>
            </a:r>
            <a:r>
              <a:rPr lang="en-US" altLang="zh-CN" sz="2800" dirty="0" smtClean="0">
                <a:solidFill>
                  <a:srgbClr val="CC3300"/>
                </a:solidFill>
              </a:rPr>
              <a:t> </a:t>
            </a:r>
            <a:r>
              <a:rPr lang="en-US" altLang="zh-CN" sz="2400" dirty="0" smtClean="0"/>
              <a:t>      </a:t>
            </a:r>
            <a:r>
              <a:rPr lang="zh-CN" altLang="en-US" sz="2400" dirty="0" smtClean="0"/>
              <a:t>有些编译产生的汇编语言的目标代码，必须再经由汇编程序做进一步处理，才能生成可重定位的机器代码。</a:t>
            </a:r>
            <a:endParaRPr lang="en-US" altLang="zh-CN" sz="2400" dirty="0">
              <a:latin typeface="宋体" charset="-122"/>
            </a:endParaRPr>
          </a:p>
        </p:txBody>
      </p:sp>
      <p:sp>
        <p:nvSpPr>
          <p:cNvPr id="10" name="Rectangle 3"/>
          <p:cNvSpPr txBox="1">
            <a:spLocks noChangeArrowheads="1"/>
          </p:cNvSpPr>
          <p:nvPr/>
        </p:nvSpPr>
        <p:spPr>
          <a:xfrm>
            <a:off x="405612" y="4581128"/>
            <a:ext cx="8229600" cy="1872208"/>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smtClean="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0" indent="0" algn="just" fontAlgn="auto">
              <a:spcBef>
                <a:spcPts val="20"/>
              </a:spcBef>
              <a:spcAft>
                <a:spcPts val="0"/>
              </a:spcAft>
              <a:buNone/>
            </a:pPr>
            <a:r>
              <a:rPr lang="en-US" altLang="zh-CN" sz="2800" dirty="0" smtClean="0">
                <a:solidFill>
                  <a:srgbClr val="CC3300"/>
                </a:solidFill>
              </a:rPr>
              <a:t>3</a:t>
            </a:r>
            <a:r>
              <a:rPr lang="zh-CN" altLang="en-US" sz="2800" dirty="0" smtClean="0">
                <a:solidFill>
                  <a:srgbClr val="CC3300"/>
                </a:solidFill>
              </a:rPr>
              <a:t>、连接装配程序</a:t>
            </a:r>
            <a:r>
              <a:rPr lang="en-US" altLang="zh-CN" sz="2800" dirty="0" smtClean="0">
                <a:solidFill>
                  <a:srgbClr val="CC3300"/>
                </a:solidFill>
              </a:rPr>
              <a:t> </a:t>
            </a:r>
            <a:r>
              <a:rPr lang="en-US" altLang="zh-CN" sz="2400" dirty="0" smtClean="0"/>
              <a:t>      </a:t>
            </a:r>
            <a:r>
              <a:rPr lang="zh-CN" altLang="en-US" sz="2400" dirty="0" smtClean="0"/>
              <a:t>连接装配程序要完成</a:t>
            </a:r>
            <a:r>
              <a:rPr lang="zh-CN" altLang="en-US" sz="2400" dirty="0" smtClean="0">
                <a:solidFill>
                  <a:srgbClr val="CC3300"/>
                </a:solidFill>
              </a:rPr>
              <a:t>装入和连接</a:t>
            </a:r>
            <a:r>
              <a:rPr lang="zh-CN" altLang="en-US" sz="2400" dirty="0" smtClean="0"/>
              <a:t>两个任务。  </a:t>
            </a:r>
            <a:r>
              <a:rPr lang="zh-CN" altLang="en-US" sz="2400" dirty="0" smtClean="0">
                <a:solidFill>
                  <a:srgbClr val="CC3300"/>
                </a:solidFill>
              </a:rPr>
              <a:t>连接</a:t>
            </a:r>
            <a:r>
              <a:rPr lang="zh-CN" altLang="en-US" sz="2400" dirty="0" smtClean="0"/>
              <a:t>：把几个可重定位的机器代码文件连接成一个可执行程序； </a:t>
            </a:r>
            <a:r>
              <a:rPr lang="zh-CN" altLang="en-US" sz="2400" dirty="0" smtClean="0">
                <a:solidFill>
                  <a:srgbClr val="CC3300"/>
                </a:solidFill>
              </a:rPr>
              <a:t>装入</a:t>
            </a:r>
            <a:r>
              <a:rPr lang="zh-CN" altLang="en-US" sz="2400" dirty="0" smtClean="0"/>
              <a:t>：读入可重定位的机器代码，修改需要重定位的地址，把修改后的指令和数据放在内存中适当的地方形成可执行文件。</a:t>
            </a:r>
            <a:endParaRPr lang="en-US" altLang="zh-CN" sz="2400" dirty="0">
              <a:latin typeface="宋体" charset="-122"/>
            </a:endParaRPr>
          </a:p>
        </p:txBody>
      </p:sp>
    </p:spTree>
    <p:extLst>
      <p:ext uri="{BB962C8B-B14F-4D97-AF65-F5344CB8AC3E}">
        <p14:creationId xmlns:p14="http://schemas.microsoft.com/office/powerpoint/2010/main" xmlns="" val="401421307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7" grpId="0" build="p" autoUpdateAnimBg="0"/>
      <p:bldP spid="1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Rot="1" noChangeArrowheads="1"/>
          </p:cNvSpPr>
          <p:nvPr>
            <p:ph type="title"/>
          </p:nvPr>
        </p:nvSpPr>
        <p:spPr>
          <a:xfrm>
            <a:off x="539552" y="548680"/>
            <a:ext cx="8104188" cy="704850"/>
          </a:xfrm>
        </p:spPr>
        <p:txBody>
          <a:bodyPr>
            <a:normAutofit fontScale="90000"/>
          </a:bodyPr>
          <a:lstStyle/>
          <a:p>
            <a:r>
              <a:rPr lang="zh-CN" altLang="en-US" dirty="0" smtClean="0">
                <a:ea typeface="黑体" pitchFamily="49" charset="-122"/>
              </a:rPr>
              <a:t>本章术语</a:t>
            </a:r>
            <a:endParaRPr lang="zh-CN" altLang="en-US" dirty="0">
              <a:ea typeface="黑体" pitchFamily="49" charset="-122"/>
            </a:endParaRPr>
          </a:p>
        </p:txBody>
      </p:sp>
      <p:sp>
        <p:nvSpPr>
          <p:cNvPr id="291843" name="Rectangle 1027"/>
          <p:cNvSpPr>
            <a:spLocks noGrp="1" noRot="1" noChangeArrowheads="1"/>
          </p:cNvSpPr>
          <p:nvPr>
            <p:ph idx="1"/>
          </p:nvPr>
        </p:nvSpPr>
        <p:spPr>
          <a:xfrm>
            <a:off x="0" y="1628800"/>
            <a:ext cx="9144000" cy="4176464"/>
          </a:xfrm>
        </p:spPr>
        <p:txBody>
          <a:bodyPr>
            <a:normAutofit/>
          </a:bodyPr>
          <a:lstStyle/>
          <a:p>
            <a:r>
              <a:rPr lang="zh-CN" altLang="en-US" b="1" dirty="0" smtClean="0"/>
              <a:t>编译程序</a:t>
            </a:r>
            <a:endParaRPr lang="en-US" altLang="zh-CN" b="1" dirty="0" smtClean="0"/>
          </a:p>
          <a:p>
            <a:endParaRPr lang="en-US" altLang="zh-CN" dirty="0"/>
          </a:p>
          <a:p>
            <a:r>
              <a:rPr lang="zh-CN" altLang="en-US" dirty="0" smtClean="0"/>
              <a:t>解释程序</a:t>
            </a:r>
            <a:endParaRPr lang="en-US" altLang="zh-CN" dirty="0" smtClean="0"/>
          </a:p>
          <a:p>
            <a:endParaRPr lang="en-US" altLang="zh-CN" b="1" dirty="0"/>
          </a:p>
          <a:p>
            <a:r>
              <a:rPr lang="zh-CN" altLang="en-US" b="1" dirty="0" smtClean="0"/>
              <a:t>编译程序的</a:t>
            </a:r>
            <a:r>
              <a:rPr lang="zh-CN" altLang="en-US" dirty="0" smtClean="0"/>
              <a:t>前端、后端、遍</a:t>
            </a:r>
            <a:endParaRPr lang="en-US" altLang="zh-CN" b="1" dirty="0"/>
          </a:p>
        </p:txBody>
      </p:sp>
      <p:sp>
        <p:nvSpPr>
          <p:cNvPr id="4" name="灯片编号占位符 5"/>
          <p:cNvSpPr>
            <a:spLocks noGrp="1"/>
          </p:cNvSpPr>
          <p:nvPr>
            <p:ph type="sldNum" sz="quarter" idx="12"/>
          </p:nvPr>
        </p:nvSpPr>
        <p:spPr/>
        <p:txBody>
          <a:bodyPr/>
          <a:lstStyle/>
          <a:p>
            <a:fld id="{D33E1F37-B3D4-44AF-8EE0-F7DEE7C97573}" type="slidenum">
              <a:rPr lang="en-US" altLang="zh-CN"/>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rrowheads="1"/>
          </p:cNvSpPr>
          <p:nvPr>
            <p:ph type="title"/>
          </p:nvPr>
        </p:nvSpPr>
        <p:spPr>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lstStyle/>
          <a:p>
            <a:r>
              <a:rPr kumimoji="1" lang="zh-CN" altLang="en-US" dirty="0" smtClean="0">
                <a:solidFill>
                  <a:srgbClr val="FFFF66"/>
                </a:solidFill>
                <a:latin typeface="黑体" pitchFamily="49" charset="-122"/>
                <a:ea typeface="黑体" pitchFamily="49" charset="-122"/>
              </a:rPr>
              <a:t>课程介绍</a:t>
            </a:r>
            <a:endParaRPr kumimoji="1" lang="zh-CN" altLang="en-US" dirty="0">
              <a:solidFill>
                <a:srgbClr val="FFFF66"/>
              </a:solidFill>
              <a:latin typeface="黑体" pitchFamily="49" charset="-122"/>
              <a:ea typeface="黑体" pitchFamily="49" charset="-122"/>
            </a:endParaRPr>
          </a:p>
        </p:txBody>
      </p:sp>
      <p:sp>
        <p:nvSpPr>
          <p:cNvPr id="2" name="内容占位符 1"/>
          <p:cNvSpPr>
            <a:spLocks noGrp="1"/>
          </p:cNvSpPr>
          <p:nvPr>
            <p:ph sz="half" idx="1"/>
          </p:nvPr>
        </p:nvSpPr>
        <p:spPr>
          <a:xfrm>
            <a:off x="401535" y="2569124"/>
            <a:ext cx="5554960" cy="4100235"/>
          </a:xfrm>
        </p:spPr>
        <p:txBody>
          <a:bodyPr>
            <a:noAutofit/>
          </a:bodyPr>
          <a:lstStyle/>
          <a:p>
            <a:r>
              <a:rPr lang="zh-CN" altLang="en-US" sz="2400" b="1" dirty="0" smtClean="0"/>
              <a:t>第</a:t>
            </a:r>
            <a:r>
              <a:rPr lang="en-US" altLang="zh-CN" sz="2400" b="1" dirty="0" smtClean="0"/>
              <a:t>1</a:t>
            </a:r>
            <a:r>
              <a:rPr lang="zh-CN" altLang="en-US" sz="2400" b="1" dirty="0" smtClean="0"/>
              <a:t>章 编译概述</a:t>
            </a:r>
            <a:endParaRPr lang="en-US" altLang="zh-CN" sz="2400" b="1" dirty="0" smtClean="0"/>
          </a:p>
          <a:p>
            <a:r>
              <a:rPr lang="zh-CN" altLang="en-US" sz="2400" b="1" dirty="0"/>
              <a:t>第</a:t>
            </a:r>
            <a:r>
              <a:rPr lang="en-US" altLang="zh-CN" sz="2400" b="1" dirty="0"/>
              <a:t>3</a:t>
            </a:r>
            <a:r>
              <a:rPr lang="zh-CN" altLang="en-US" sz="2400" b="1" dirty="0"/>
              <a:t>章 文法和语言</a:t>
            </a:r>
          </a:p>
          <a:p>
            <a:r>
              <a:rPr lang="zh-CN" altLang="en-US" sz="2400" b="1" dirty="0">
                <a:solidFill>
                  <a:srgbClr val="FF0000"/>
                </a:solidFill>
              </a:rPr>
              <a:t>第</a:t>
            </a:r>
            <a:r>
              <a:rPr lang="en-US" altLang="zh-CN" sz="2400" b="1" dirty="0">
                <a:solidFill>
                  <a:srgbClr val="FF0000"/>
                </a:solidFill>
              </a:rPr>
              <a:t>4</a:t>
            </a:r>
            <a:r>
              <a:rPr lang="zh-CN" altLang="en-US" sz="2400" b="1" dirty="0">
                <a:solidFill>
                  <a:srgbClr val="FF0000"/>
                </a:solidFill>
              </a:rPr>
              <a:t>章 词法分析</a:t>
            </a:r>
          </a:p>
          <a:p>
            <a:r>
              <a:rPr lang="zh-CN" altLang="en-US" sz="2400" b="1" dirty="0">
                <a:solidFill>
                  <a:srgbClr val="002060"/>
                </a:solidFill>
              </a:rPr>
              <a:t>第</a:t>
            </a:r>
            <a:r>
              <a:rPr lang="en-US" altLang="zh-CN" sz="2400" b="1" dirty="0">
                <a:solidFill>
                  <a:srgbClr val="002060"/>
                </a:solidFill>
              </a:rPr>
              <a:t>5</a:t>
            </a:r>
            <a:r>
              <a:rPr lang="zh-CN" altLang="en-US" sz="2400" b="1" dirty="0">
                <a:solidFill>
                  <a:srgbClr val="002060"/>
                </a:solidFill>
              </a:rPr>
              <a:t>章 自顶向下语法分析</a:t>
            </a:r>
          </a:p>
          <a:p>
            <a:r>
              <a:rPr lang="zh-CN" altLang="en-US" sz="2400" b="1" dirty="0">
                <a:solidFill>
                  <a:srgbClr val="002060"/>
                </a:solidFill>
              </a:rPr>
              <a:t>第</a:t>
            </a:r>
            <a:r>
              <a:rPr lang="en-US" altLang="zh-CN" sz="2400" b="1" dirty="0">
                <a:solidFill>
                  <a:srgbClr val="002060"/>
                </a:solidFill>
              </a:rPr>
              <a:t>6</a:t>
            </a:r>
            <a:r>
              <a:rPr lang="zh-CN" altLang="en-US" sz="2400" b="1" dirty="0">
                <a:solidFill>
                  <a:srgbClr val="002060"/>
                </a:solidFill>
              </a:rPr>
              <a:t>章 自底向上语法分析</a:t>
            </a:r>
          </a:p>
          <a:p>
            <a:r>
              <a:rPr lang="zh-CN" altLang="en-US" sz="2400" b="1" dirty="0">
                <a:solidFill>
                  <a:srgbClr val="002060"/>
                </a:solidFill>
              </a:rPr>
              <a:t>第</a:t>
            </a:r>
            <a:r>
              <a:rPr lang="en-US" altLang="zh-CN" sz="2400" b="1" dirty="0">
                <a:solidFill>
                  <a:srgbClr val="002060"/>
                </a:solidFill>
              </a:rPr>
              <a:t>7</a:t>
            </a:r>
            <a:r>
              <a:rPr lang="zh-CN" altLang="en-US" sz="2400" b="1" dirty="0">
                <a:solidFill>
                  <a:srgbClr val="002060"/>
                </a:solidFill>
              </a:rPr>
              <a:t>章 </a:t>
            </a:r>
            <a:r>
              <a:rPr lang="en-US" altLang="zh-CN" sz="2400" b="1" dirty="0">
                <a:solidFill>
                  <a:srgbClr val="002060"/>
                </a:solidFill>
              </a:rPr>
              <a:t>LR</a:t>
            </a:r>
            <a:r>
              <a:rPr lang="zh-CN" altLang="en-US" sz="2400" b="1" dirty="0" smtClean="0">
                <a:solidFill>
                  <a:srgbClr val="002060"/>
                </a:solidFill>
              </a:rPr>
              <a:t>分析</a:t>
            </a:r>
            <a:endParaRPr lang="en-US" altLang="zh-CN" sz="2400" b="1" dirty="0" smtClean="0">
              <a:solidFill>
                <a:srgbClr val="002060"/>
              </a:solidFill>
            </a:endParaRPr>
          </a:p>
          <a:p>
            <a:r>
              <a:rPr lang="zh-CN" altLang="en-US" sz="2400" b="1" dirty="0">
                <a:solidFill>
                  <a:srgbClr val="990099"/>
                </a:solidFill>
              </a:rPr>
              <a:t>第</a:t>
            </a:r>
            <a:r>
              <a:rPr lang="en-US" altLang="zh-CN" sz="2400" b="1" dirty="0">
                <a:solidFill>
                  <a:srgbClr val="990099"/>
                </a:solidFill>
              </a:rPr>
              <a:t>8</a:t>
            </a:r>
            <a:r>
              <a:rPr lang="zh-CN" altLang="en-US" sz="2400" b="1" dirty="0">
                <a:solidFill>
                  <a:srgbClr val="990099"/>
                </a:solidFill>
              </a:rPr>
              <a:t>章 语法制导翻译</a:t>
            </a:r>
            <a:r>
              <a:rPr lang="zh-CN" altLang="en-US" sz="2400" b="1" dirty="0" smtClean="0">
                <a:solidFill>
                  <a:srgbClr val="990099"/>
                </a:solidFill>
              </a:rPr>
              <a:t>和中间代码</a:t>
            </a:r>
            <a:r>
              <a:rPr lang="zh-CN" altLang="en-US" sz="2400" b="1" dirty="0">
                <a:solidFill>
                  <a:srgbClr val="990099"/>
                </a:solidFill>
              </a:rPr>
              <a:t>生成</a:t>
            </a:r>
          </a:p>
          <a:p>
            <a:r>
              <a:rPr lang="zh-CN" altLang="en-US" sz="2400" b="1" dirty="0">
                <a:solidFill>
                  <a:schemeClr val="accent4">
                    <a:lumMod val="50000"/>
                  </a:schemeClr>
                </a:solidFill>
              </a:rPr>
              <a:t>第</a:t>
            </a:r>
            <a:r>
              <a:rPr lang="en-US" altLang="zh-CN" sz="2400" b="1" dirty="0">
                <a:solidFill>
                  <a:schemeClr val="accent4">
                    <a:lumMod val="50000"/>
                  </a:schemeClr>
                </a:solidFill>
              </a:rPr>
              <a:t>9</a:t>
            </a:r>
            <a:r>
              <a:rPr lang="zh-CN" altLang="en-US" sz="2400" b="1" dirty="0">
                <a:solidFill>
                  <a:schemeClr val="accent4">
                    <a:lumMod val="50000"/>
                  </a:schemeClr>
                </a:solidFill>
              </a:rPr>
              <a:t>章 符号表</a:t>
            </a:r>
          </a:p>
          <a:p>
            <a:r>
              <a:rPr lang="zh-CN" altLang="en-US" sz="2400" b="1" dirty="0">
                <a:solidFill>
                  <a:schemeClr val="accent4">
                    <a:lumMod val="50000"/>
                  </a:schemeClr>
                </a:solidFill>
              </a:rPr>
              <a:t>第</a:t>
            </a:r>
            <a:r>
              <a:rPr lang="en-US" altLang="zh-CN" sz="2400" b="1" dirty="0">
                <a:solidFill>
                  <a:schemeClr val="accent4">
                    <a:lumMod val="50000"/>
                  </a:schemeClr>
                </a:solidFill>
              </a:rPr>
              <a:t>10</a:t>
            </a:r>
            <a:r>
              <a:rPr lang="zh-CN" altLang="en-US" sz="2400" b="1" dirty="0">
                <a:solidFill>
                  <a:schemeClr val="accent4">
                    <a:lumMod val="50000"/>
                  </a:schemeClr>
                </a:solidFill>
              </a:rPr>
              <a:t>章 运行时的</a:t>
            </a:r>
            <a:r>
              <a:rPr lang="zh-CN" altLang="en-US" sz="2400" b="1" dirty="0" smtClean="0">
                <a:solidFill>
                  <a:schemeClr val="accent4">
                    <a:lumMod val="50000"/>
                  </a:schemeClr>
                </a:solidFill>
              </a:rPr>
              <a:t>存储组织</a:t>
            </a:r>
            <a:r>
              <a:rPr lang="zh-CN" altLang="en-US" sz="2400" b="1" dirty="0">
                <a:solidFill>
                  <a:schemeClr val="accent4">
                    <a:lumMod val="50000"/>
                  </a:schemeClr>
                </a:solidFill>
              </a:rPr>
              <a:t>和管理 </a:t>
            </a:r>
          </a:p>
          <a:p>
            <a:r>
              <a:rPr lang="zh-CN" altLang="en-US" sz="2400" b="1" dirty="0">
                <a:solidFill>
                  <a:schemeClr val="accent4">
                    <a:lumMod val="50000"/>
                  </a:schemeClr>
                </a:solidFill>
              </a:rPr>
              <a:t>第</a:t>
            </a:r>
            <a:r>
              <a:rPr lang="en-US" altLang="zh-CN" sz="2400" b="1" dirty="0">
                <a:solidFill>
                  <a:schemeClr val="accent4">
                    <a:lumMod val="50000"/>
                  </a:schemeClr>
                </a:solidFill>
              </a:rPr>
              <a:t>11</a:t>
            </a:r>
            <a:r>
              <a:rPr lang="zh-CN" altLang="en-US" sz="2400" b="1" dirty="0">
                <a:solidFill>
                  <a:schemeClr val="accent4">
                    <a:lumMod val="50000"/>
                  </a:schemeClr>
                </a:solidFill>
              </a:rPr>
              <a:t>章 代码优化</a:t>
            </a:r>
          </a:p>
          <a:p>
            <a:r>
              <a:rPr lang="zh-CN" altLang="en-US" sz="2400" b="1" dirty="0"/>
              <a:t>第</a:t>
            </a:r>
            <a:r>
              <a:rPr lang="en-US" altLang="zh-CN" sz="2400" b="1" dirty="0"/>
              <a:t>12</a:t>
            </a:r>
            <a:r>
              <a:rPr lang="zh-CN" altLang="en-US" sz="2400" b="1" dirty="0"/>
              <a:t>章 代码生成</a:t>
            </a:r>
          </a:p>
          <a:p>
            <a:endParaRPr lang="en-US" altLang="zh-CN" sz="2400" b="1" dirty="0" smtClean="0">
              <a:solidFill>
                <a:srgbClr val="002060"/>
              </a:solidFill>
            </a:endParaRPr>
          </a:p>
          <a:p>
            <a:endParaRPr lang="zh-CN" altLang="en-US" sz="2400" b="1" dirty="0">
              <a:solidFill>
                <a:srgbClr val="002060"/>
              </a:solidFill>
            </a:endParaRPr>
          </a:p>
        </p:txBody>
      </p:sp>
      <p:sp>
        <p:nvSpPr>
          <p:cNvPr id="3" name="内容占位符 2"/>
          <p:cNvSpPr>
            <a:spLocks noGrp="1"/>
          </p:cNvSpPr>
          <p:nvPr>
            <p:ph sz="half" idx="2"/>
          </p:nvPr>
        </p:nvSpPr>
        <p:spPr>
          <a:xfrm>
            <a:off x="6156176" y="2715890"/>
            <a:ext cx="2683024" cy="3832848"/>
          </a:xfrm>
        </p:spPr>
        <p:txBody>
          <a:bodyPr>
            <a:normAutofit/>
          </a:bodyPr>
          <a:lstStyle/>
          <a:p>
            <a:pPr marL="457200" indent="-457200">
              <a:spcBef>
                <a:spcPct val="50000"/>
              </a:spcBef>
              <a:buSzPct val="90000"/>
              <a:buFont typeface="Wingdings" panose="05000000000000000000" pitchFamily="2" charset="2"/>
              <a:buChar char="ü"/>
            </a:pPr>
            <a:r>
              <a:rPr kumimoji="1" lang="zh-CN" altLang="en-US" sz="2400" b="1" dirty="0">
                <a:solidFill>
                  <a:srgbClr val="FF0000"/>
                </a:solidFill>
                <a:latin typeface="宋体" pitchFamily="2" charset="-122"/>
              </a:rPr>
              <a:t>词法分析</a:t>
            </a:r>
            <a:endParaRPr kumimoji="1" lang="en-US" altLang="zh-CN" sz="2400" b="1" dirty="0">
              <a:solidFill>
                <a:srgbClr val="FF0000"/>
              </a:solidFill>
              <a:latin typeface="宋体" pitchFamily="2" charset="-122"/>
            </a:endParaRPr>
          </a:p>
          <a:p>
            <a:pPr marL="457200" indent="-457200">
              <a:spcBef>
                <a:spcPct val="50000"/>
              </a:spcBef>
              <a:buSzPct val="90000"/>
              <a:buFont typeface="Wingdings" panose="05000000000000000000" pitchFamily="2" charset="2"/>
              <a:buChar char="ü"/>
            </a:pPr>
            <a:r>
              <a:rPr kumimoji="1" lang="zh-CN" altLang="en-US" sz="2400" b="1" dirty="0">
                <a:solidFill>
                  <a:srgbClr val="002060"/>
                </a:solidFill>
                <a:latin typeface="宋体" pitchFamily="2" charset="-122"/>
              </a:rPr>
              <a:t>语法分析</a:t>
            </a:r>
            <a:endParaRPr kumimoji="1" lang="en-US" altLang="zh-CN" sz="2400" b="1" dirty="0">
              <a:solidFill>
                <a:srgbClr val="002060"/>
              </a:solidFill>
              <a:latin typeface="宋体" pitchFamily="2" charset="-122"/>
            </a:endParaRPr>
          </a:p>
          <a:p>
            <a:pPr marL="457200" indent="-457200">
              <a:spcBef>
                <a:spcPct val="50000"/>
              </a:spcBef>
              <a:buSzPct val="90000"/>
              <a:buFont typeface="Wingdings" panose="05000000000000000000" pitchFamily="2" charset="2"/>
              <a:buChar char="ü"/>
            </a:pPr>
            <a:r>
              <a:rPr kumimoji="1" lang="zh-CN" altLang="en-US" sz="2400" b="1" dirty="0">
                <a:solidFill>
                  <a:srgbClr val="990099"/>
                </a:solidFill>
                <a:latin typeface="宋体" pitchFamily="2" charset="-122"/>
              </a:rPr>
              <a:t>语义分析</a:t>
            </a:r>
            <a:endParaRPr kumimoji="1" lang="en-US" altLang="zh-CN" sz="2400" b="1" dirty="0">
              <a:solidFill>
                <a:srgbClr val="990099"/>
              </a:solidFill>
              <a:latin typeface="宋体" pitchFamily="2" charset="-122"/>
            </a:endParaRPr>
          </a:p>
          <a:p>
            <a:pPr marL="457200" indent="-457200">
              <a:spcBef>
                <a:spcPct val="50000"/>
              </a:spcBef>
              <a:buSzPct val="90000"/>
              <a:buFont typeface="Wingdings" panose="05000000000000000000" pitchFamily="2" charset="2"/>
              <a:buChar char="ü"/>
            </a:pPr>
            <a:r>
              <a:rPr kumimoji="1" lang="zh-CN" altLang="en-US" sz="2400" b="1" dirty="0">
                <a:solidFill>
                  <a:srgbClr val="990099"/>
                </a:solidFill>
                <a:latin typeface="宋体" pitchFamily="2" charset="-122"/>
              </a:rPr>
              <a:t>中间代码生成</a:t>
            </a:r>
            <a:endParaRPr kumimoji="1" lang="en-US" altLang="zh-CN" sz="2400" b="1" dirty="0">
              <a:solidFill>
                <a:srgbClr val="990099"/>
              </a:solidFill>
              <a:latin typeface="宋体" pitchFamily="2" charset="-122"/>
            </a:endParaRPr>
          </a:p>
          <a:p>
            <a:pPr marL="457200" indent="-457200">
              <a:spcBef>
                <a:spcPct val="50000"/>
              </a:spcBef>
              <a:buSzPct val="90000"/>
              <a:buFont typeface="Wingdings" panose="05000000000000000000" pitchFamily="2" charset="2"/>
              <a:buChar char="ü"/>
            </a:pPr>
            <a:r>
              <a:rPr kumimoji="1" lang="zh-CN" altLang="en-US" sz="2400" b="1" dirty="0">
                <a:solidFill>
                  <a:schemeClr val="accent4">
                    <a:lumMod val="50000"/>
                  </a:schemeClr>
                </a:solidFill>
                <a:latin typeface="宋体" pitchFamily="2" charset="-122"/>
              </a:rPr>
              <a:t>代码优化</a:t>
            </a:r>
            <a:endParaRPr kumimoji="1" lang="en-US" altLang="zh-CN" sz="2400" b="1" dirty="0">
              <a:solidFill>
                <a:schemeClr val="accent4">
                  <a:lumMod val="50000"/>
                </a:schemeClr>
              </a:solidFill>
              <a:latin typeface="宋体" pitchFamily="2" charset="-122"/>
            </a:endParaRPr>
          </a:p>
          <a:p>
            <a:pPr marL="457200" indent="-457200">
              <a:spcBef>
                <a:spcPct val="50000"/>
              </a:spcBef>
              <a:buSzPct val="90000"/>
              <a:buFont typeface="Wingdings" panose="05000000000000000000" pitchFamily="2" charset="2"/>
              <a:buChar char="ü"/>
            </a:pPr>
            <a:r>
              <a:rPr kumimoji="1" lang="zh-CN" altLang="en-US" sz="2400" b="1" dirty="0">
                <a:latin typeface="宋体" pitchFamily="2" charset="-122"/>
              </a:rPr>
              <a:t>目标代码生成</a:t>
            </a:r>
            <a:endParaRPr kumimoji="1" lang="zh-CN" altLang="en-US" sz="2400" b="1" dirty="0">
              <a:latin typeface="Tahoma" pitchFamily="34" charset="0"/>
            </a:endParaRPr>
          </a:p>
          <a:p>
            <a:endParaRPr lang="zh-CN" altLang="en-US" sz="2400" dirty="0"/>
          </a:p>
        </p:txBody>
      </p:sp>
      <p:sp>
        <p:nvSpPr>
          <p:cNvPr id="4" name="灯片编号占位符 5"/>
          <p:cNvSpPr>
            <a:spLocks noGrp="1"/>
          </p:cNvSpPr>
          <p:nvPr>
            <p:ph type="sldNum" sz="quarter" idx="12"/>
          </p:nvPr>
        </p:nvSpPr>
        <p:spPr/>
        <p:txBody>
          <a:bodyPr/>
          <a:lstStyle/>
          <a:p>
            <a:fld id="{C1962875-3B68-45EF-8E09-B60BBC48E241}" type="slidenum">
              <a:rPr lang="en-US" altLang="zh-CN"/>
              <a:pPr/>
              <a:t>4</a:t>
            </a:fld>
            <a:endParaRPr lang="en-US" altLang="zh-CN"/>
          </a:p>
        </p:txBody>
      </p:sp>
      <p:sp>
        <p:nvSpPr>
          <p:cNvPr id="246788" name="Rectangle 4"/>
          <p:cNvSpPr>
            <a:spLocks noChangeArrowheads="1"/>
          </p:cNvSpPr>
          <p:nvPr/>
        </p:nvSpPr>
        <p:spPr bwMode="auto">
          <a:xfrm>
            <a:off x="381000" y="1340768"/>
            <a:ext cx="8458200"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SzPct val="90000"/>
            </a:pPr>
            <a:r>
              <a:rPr kumimoji="1" lang="zh-CN" altLang="en-US" sz="3200" b="1" dirty="0" smtClean="0">
                <a:solidFill>
                  <a:schemeClr val="folHlink"/>
                </a:solidFill>
                <a:effectLst/>
                <a:latin typeface="Tahoma" pitchFamily="34" charset="0"/>
                <a:ea typeface="黑体" pitchFamily="49" charset="-122"/>
              </a:rPr>
              <a:t>三</a:t>
            </a:r>
            <a:r>
              <a:rPr kumimoji="1" lang="en-US" altLang="zh-CN" sz="3200" b="1" dirty="0" smtClean="0">
                <a:solidFill>
                  <a:schemeClr val="folHlink"/>
                </a:solidFill>
                <a:effectLst/>
                <a:latin typeface="Tahoma" pitchFamily="34" charset="0"/>
                <a:ea typeface="黑体" pitchFamily="49" charset="-122"/>
              </a:rPr>
              <a:t>. </a:t>
            </a:r>
            <a:r>
              <a:rPr kumimoji="1" lang="zh-CN" altLang="en-US" sz="3200" b="1" dirty="0" smtClean="0">
                <a:solidFill>
                  <a:schemeClr val="folHlink"/>
                </a:solidFill>
                <a:effectLst/>
                <a:latin typeface="Tahoma" pitchFamily="34" charset="0"/>
                <a:ea typeface="黑体" pitchFamily="49" charset="-122"/>
              </a:rPr>
              <a:t>内容</a:t>
            </a:r>
            <a:r>
              <a:rPr kumimoji="1" lang="zh-CN" altLang="en-US" sz="3200" b="1" dirty="0" smtClean="0">
                <a:effectLst/>
                <a:latin typeface="宋体" pitchFamily="2" charset="-122"/>
              </a:rPr>
              <a:t> </a:t>
            </a:r>
            <a:endParaRPr kumimoji="1" lang="en-US" altLang="zh-CN" sz="3200" b="1" dirty="0" smtClean="0">
              <a:effectLst/>
              <a:latin typeface="宋体" pitchFamily="2" charset="-122"/>
            </a:endParaRPr>
          </a:p>
          <a:p>
            <a:pPr eaLnBrk="1" hangingPunct="1">
              <a:spcBef>
                <a:spcPct val="50000"/>
              </a:spcBef>
              <a:buSzPct val="90000"/>
            </a:pPr>
            <a:r>
              <a:rPr kumimoji="1" lang="zh-CN" altLang="en-US" sz="2800" b="1" dirty="0" smtClean="0">
                <a:effectLst/>
                <a:latin typeface="宋体" pitchFamily="2" charset="-122"/>
              </a:rPr>
              <a:t>围绕编译过程的六个阶段进行内容介绍。</a:t>
            </a:r>
            <a:endParaRPr kumimoji="1" lang="en-US" altLang="zh-CN" sz="2800" b="1" dirty="0" smtClean="0">
              <a:effectLst/>
              <a:latin typeface="宋体" pitchFamily="2" charset="-122"/>
            </a:endParaRPr>
          </a:p>
        </p:txBody>
      </p:sp>
    </p:spTree>
    <p:extLst>
      <p:ext uri="{BB962C8B-B14F-4D97-AF65-F5344CB8AC3E}">
        <p14:creationId xmlns:p14="http://schemas.microsoft.com/office/powerpoint/2010/main" xmlns="" val="311336420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6788">
                                            <p:txEl>
                                              <p:pRg st="1" end="1"/>
                                            </p:txEl>
                                          </p:spTgt>
                                        </p:tgtEl>
                                        <p:attrNameLst>
                                          <p:attrName>style.visibility</p:attrName>
                                        </p:attrNameLst>
                                      </p:cBhvr>
                                      <p:to>
                                        <p:strVal val="visible"/>
                                      </p:to>
                                    </p:set>
                                    <p:animEffect transition="in" filter="fade">
                                      <p:cBhvr>
                                        <p:cTn id="7" dur="1000"/>
                                        <p:tgtEl>
                                          <p:spTgt spid="246788">
                                            <p:txEl>
                                              <p:pRg st="1" end="1"/>
                                            </p:txEl>
                                          </p:spTgt>
                                        </p:tgtEl>
                                      </p:cBhvr>
                                    </p:animEffect>
                                    <p:anim calcmode="lin" valueType="num">
                                      <p:cBhvr>
                                        <p:cTn id="8" dur="1000" fill="hold"/>
                                        <p:tgtEl>
                                          <p:spTgt spid="24678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4678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Rot="1" noChangeArrowheads="1"/>
          </p:cNvSpPr>
          <p:nvPr>
            <p:ph type="title"/>
          </p:nvPr>
        </p:nvSpPr>
        <p:spPr>
          <a:xfrm>
            <a:off x="539552" y="548680"/>
            <a:ext cx="8104188" cy="704850"/>
          </a:xfrm>
        </p:spPr>
        <p:txBody>
          <a:bodyPr>
            <a:normAutofit fontScale="90000"/>
          </a:bodyPr>
          <a:lstStyle/>
          <a:p>
            <a:r>
              <a:rPr lang="zh-CN" altLang="en-US" dirty="0" smtClean="0">
                <a:ea typeface="黑体" pitchFamily="49" charset="-122"/>
              </a:rPr>
              <a:t>本章习题        </a:t>
            </a:r>
            <a:r>
              <a:rPr lang="zh-CN" altLang="en-US" sz="3600" dirty="0" smtClean="0">
                <a:ea typeface="黑体" pitchFamily="49" charset="-122"/>
              </a:rPr>
              <a:t>概念类</a:t>
            </a:r>
            <a:endParaRPr lang="zh-CN" altLang="en-US" sz="3600" dirty="0">
              <a:ea typeface="黑体" pitchFamily="49" charset="-122"/>
            </a:endParaRPr>
          </a:p>
        </p:txBody>
      </p:sp>
      <p:sp>
        <p:nvSpPr>
          <p:cNvPr id="291843" name="Rectangle 1027"/>
          <p:cNvSpPr>
            <a:spLocks noGrp="1" noRot="1" noChangeArrowheads="1"/>
          </p:cNvSpPr>
          <p:nvPr>
            <p:ph idx="1"/>
          </p:nvPr>
        </p:nvSpPr>
        <p:spPr>
          <a:xfrm>
            <a:off x="683568" y="1700808"/>
            <a:ext cx="7920880" cy="4176464"/>
          </a:xfrm>
        </p:spPr>
        <p:txBody>
          <a:bodyPr>
            <a:normAutofit/>
          </a:bodyPr>
          <a:lstStyle/>
          <a:p>
            <a:pPr marL="118872" indent="0">
              <a:buNone/>
            </a:pPr>
            <a:r>
              <a:rPr lang="en-US" altLang="zh-CN" sz="2400" b="1" dirty="0" smtClean="0"/>
              <a:t>1</a:t>
            </a:r>
            <a:r>
              <a:rPr lang="zh-CN" altLang="en-US" sz="2400" b="1" dirty="0" smtClean="0"/>
              <a:t>、什么是编译（程序）？和解释的最根本区别是？</a:t>
            </a:r>
            <a:endParaRPr lang="en-US" altLang="zh-CN" sz="2400" b="1" dirty="0" smtClean="0"/>
          </a:p>
          <a:p>
            <a:pPr marL="118872" indent="0">
              <a:buNone/>
            </a:pPr>
            <a:r>
              <a:rPr lang="en-US" altLang="zh-CN" sz="2400" b="1" dirty="0" smtClean="0"/>
              <a:t>2</a:t>
            </a:r>
            <a:r>
              <a:rPr lang="zh-CN" altLang="en-US" sz="2400" b="1" dirty="0" smtClean="0"/>
              <a:t>、前端和后端是依据什么划分的？（什么是前端？什么是后端？）区分前端和后端的好处是？</a:t>
            </a:r>
            <a:endParaRPr lang="en-US" altLang="zh-CN" sz="2400" b="1" dirty="0" smtClean="0"/>
          </a:p>
          <a:p>
            <a:pPr marL="118872" indent="0">
              <a:buNone/>
            </a:pPr>
            <a:r>
              <a:rPr lang="en-US" altLang="zh-CN" sz="2400" dirty="0" smtClean="0"/>
              <a:t>3</a:t>
            </a:r>
            <a:r>
              <a:rPr lang="zh-CN" altLang="en-US" sz="2400" dirty="0" smtClean="0"/>
              <a:t>、什么是遍？（一遍好，还是多遍好？）</a:t>
            </a:r>
            <a:endParaRPr lang="en-US" altLang="zh-CN" sz="2400" dirty="0" smtClean="0"/>
          </a:p>
          <a:p>
            <a:pPr marL="118872" indent="0">
              <a:buNone/>
            </a:pPr>
            <a:endParaRPr lang="en-US" altLang="zh-CN" sz="2400" b="1" dirty="0" smtClean="0"/>
          </a:p>
          <a:p>
            <a:r>
              <a:rPr lang="zh-CN" altLang="en-US" sz="2400" b="1" dirty="0" smtClean="0"/>
              <a:t>论述题：</a:t>
            </a:r>
            <a:r>
              <a:rPr lang="en-US" altLang="zh-CN" sz="2400" b="1" dirty="0" smtClean="0"/>
              <a:t>1</a:t>
            </a:r>
            <a:r>
              <a:rPr lang="zh-CN" altLang="en-US" sz="2400" b="1" dirty="0" smtClean="0"/>
              <a:t>、典型的编译过程分成哪几个部分（六个阶段）</a:t>
            </a:r>
            <a:r>
              <a:rPr lang="en-US" altLang="zh-CN" sz="2400" b="1" dirty="0" smtClean="0"/>
              <a:t> </a:t>
            </a:r>
            <a:r>
              <a:rPr lang="zh-CN" altLang="en-US" sz="2400" b="1" dirty="0" smtClean="0"/>
              <a:t>？每个阶段的任务？</a:t>
            </a:r>
            <a:endParaRPr lang="en-US" altLang="zh-CN" sz="2400" b="1" dirty="0" smtClean="0"/>
          </a:p>
          <a:p>
            <a:r>
              <a:rPr lang="en-US" altLang="zh-CN" sz="2400" dirty="0"/>
              <a:t> </a:t>
            </a:r>
            <a:r>
              <a:rPr lang="en-US" altLang="zh-CN" sz="2400" dirty="0" smtClean="0"/>
              <a:t> </a:t>
            </a:r>
            <a:r>
              <a:rPr lang="zh-CN" altLang="en-US" sz="2400" dirty="0" smtClean="0"/>
              <a:t>除此之外，编译程序还需要符号表和错误处理程序，为什么？</a:t>
            </a:r>
            <a:endParaRPr lang="en-US" altLang="zh-CN" sz="2400" dirty="0" smtClean="0"/>
          </a:p>
          <a:p>
            <a:r>
              <a:rPr lang="en-US" altLang="zh-CN" sz="2400" b="1" dirty="0" smtClean="0"/>
              <a:t>2</a:t>
            </a:r>
            <a:r>
              <a:rPr lang="zh-CN" altLang="en-US" sz="2400" b="1" dirty="0" smtClean="0"/>
              <a:t>、结合自己的体会讲讲，编译的原理和方法有哪些应用？</a:t>
            </a:r>
            <a:r>
              <a:rPr lang="en-US" altLang="zh-CN" sz="2400" b="1" dirty="0" smtClean="0"/>
              <a:t>   </a:t>
            </a:r>
          </a:p>
        </p:txBody>
      </p:sp>
      <p:sp>
        <p:nvSpPr>
          <p:cNvPr id="4" name="灯片编号占位符 5"/>
          <p:cNvSpPr>
            <a:spLocks noGrp="1"/>
          </p:cNvSpPr>
          <p:nvPr>
            <p:ph type="sldNum" sz="quarter" idx="12"/>
          </p:nvPr>
        </p:nvSpPr>
        <p:spPr/>
        <p:txBody>
          <a:bodyPr/>
          <a:lstStyle/>
          <a:p>
            <a:fld id="{D33E1F37-B3D4-44AF-8EE0-F7DEE7C97573}" type="slidenum">
              <a:rPr lang="en-US" altLang="zh-CN"/>
              <a:pPr/>
              <a:t>40</a:t>
            </a:fld>
            <a:endParaRPr lang="en-US" altLang="zh-CN"/>
          </a:p>
        </p:txBody>
      </p:sp>
    </p:spTree>
    <p:extLst>
      <p:ext uri="{BB962C8B-B14F-4D97-AF65-F5344CB8AC3E}">
        <p14:creationId xmlns:p14="http://schemas.microsoft.com/office/powerpoint/2010/main" xmlns="" val="3699629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Rot="1" noChangeArrowheads="1"/>
          </p:cNvSpPr>
          <p:nvPr>
            <p:ph type="title"/>
          </p:nvPr>
        </p:nvSpPr>
        <p:spPr>
          <a:xfrm>
            <a:off x="539552" y="548680"/>
            <a:ext cx="8104188" cy="704850"/>
          </a:xfrm>
        </p:spPr>
        <p:txBody>
          <a:bodyPr>
            <a:normAutofit fontScale="90000"/>
          </a:bodyPr>
          <a:lstStyle/>
          <a:p>
            <a:r>
              <a:rPr lang="zh-CN" altLang="en-US" dirty="0" smtClean="0">
                <a:ea typeface="黑体" pitchFamily="49" charset="-122"/>
              </a:rPr>
              <a:t>本章习题       </a:t>
            </a:r>
            <a:r>
              <a:rPr lang="zh-CN" altLang="en-US" sz="3600" dirty="0" smtClean="0">
                <a:ea typeface="黑体" pitchFamily="49" charset="-122"/>
              </a:rPr>
              <a:t> 应用类</a:t>
            </a:r>
            <a:endParaRPr lang="zh-CN" altLang="en-US" sz="3600" dirty="0">
              <a:ea typeface="黑体" pitchFamily="49" charset="-122"/>
            </a:endParaRPr>
          </a:p>
        </p:txBody>
      </p:sp>
      <p:sp>
        <p:nvSpPr>
          <p:cNvPr id="291843" name="Rectangle 1027"/>
          <p:cNvSpPr>
            <a:spLocks noGrp="1" noRot="1" noChangeArrowheads="1"/>
          </p:cNvSpPr>
          <p:nvPr>
            <p:ph idx="1"/>
          </p:nvPr>
        </p:nvSpPr>
        <p:spPr>
          <a:xfrm>
            <a:off x="683568" y="1700808"/>
            <a:ext cx="7920880" cy="4176464"/>
          </a:xfrm>
        </p:spPr>
        <p:txBody>
          <a:bodyPr>
            <a:normAutofit/>
          </a:bodyPr>
          <a:lstStyle/>
          <a:p>
            <a:pPr marL="118872" indent="0">
              <a:buNone/>
            </a:pPr>
            <a:r>
              <a:rPr lang="en-US" altLang="zh-CN" sz="2400" b="1" dirty="0" smtClean="0"/>
              <a:t>1</a:t>
            </a:r>
            <a:r>
              <a:rPr lang="zh-CN" altLang="en-US" sz="2400" b="1" dirty="0" smtClean="0"/>
              <a:t>、指出下列错误是编译的那个阶段发现的？</a:t>
            </a:r>
            <a:endParaRPr lang="en-US" altLang="zh-CN" sz="2400" b="1" dirty="0" smtClean="0"/>
          </a:p>
          <a:p>
            <a:r>
              <a:rPr lang="zh-CN" altLang="en-US" sz="2400" dirty="0" smtClean="0"/>
              <a:t>关键字拼写错误；</a:t>
            </a:r>
            <a:r>
              <a:rPr lang="en-US" altLang="zh-CN" sz="2400" dirty="0" smtClean="0"/>
              <a:t>  </a:t>
            </a:r>
          </a:p>
          <a:p>
            <a:r>
              <a:rPr lang="zh-CN" altLang="en-US" sz="2400" b="1" dirty="0" smtClean="0"/>
              <a:t>缺少运算对象；</a:t>
            </a:r>
            <a:endParaRPr lang="en-US" altLang="zh-CN" sz="2400" b="1" dirty="0" smtClean="0"/>
          </a:p>
          <a:p>
            <a:r>
              <a:rPr lang="zh-CN" altLang="en-US" sz="2400" dirty="0" smtClean="0"/>
              <a:t>实参和形参的类型不一样；</a:t>
            </a:r>
            <a:endParaRPr lang="en-US" altLang="zh-CN" sz="2400" dirty="0" smtClean="0"/>
          </a:p>
          <a:p>
            <a:r>
              <a:rPr lang="zh-CN" altLang="en-US" sz="2400" b="1" dirty="0"/>
              <a:t>所</a:t>
            </a:r>
            <a:r>
              <a:rPr lang="zh-CN" altLang="en-US" sz="2400" b="1" dirty="0" smtClean="0"/>
              <a:t>引用的变量没有定义；</a:t>
            </a:r>
            <a:endParaRPr lang="en-US" altLang="zh-CN" sz="2400" b="1" dirty="0" smtClean="0"/>
          </a:p>
          <a:p>
            <a:r>
              <a:rPr lang="zh-CN" altLang="en-US" sz="2400" dirty="0" smtClean="0"/>
              <a:t>数组下标越界；</a:t>
            </a:r>
            <a:endParaRPr lang="en-US" altLang="zh-CN" sz="2400" dirty="0" smtClean="0"/>
          </a:p>
          <a:p>
            <a:r>
              <a:rPr lang="zh-CN" altLang="en-US" sz="2400" b="1" dirty="0"/>
              <a:t>本应</a:t>
            </a:r>
            <a:r>
              <a:rPr lang="zh-CN" altLang="en-US" sz="2400" b="1" dirty="0" smtClean="0"/>
              <a:t>为常数，但在数中出现了非数字字符</a:t>
            </a:r>
            <a:endParaRPr lang="en-US" altLang="zh-CN" sz="2400" b="1" dirty="0" smtClean="0"/>
          </a:p>
        </p:txBody>
      </p:sp>
      <p:sp>
        <p:nvSpPr>
          <p:cNvPr id="4" name="灯片编号占位符 5"/>
          <p:cNvSpPr>
            <a:spLocks noGrp="1"/>
          </p:cNvSpPr>
          <p:nvPr>
            <p:ph type="sldNum" sz="quarter" idx="12"/>
          </p:nvPr>
        </p:nvSpPr>
        <p:spPr/>
        <p:txBody>
          <a:bodyPr/>
          <a:lstStyle/>
          <a:p>
            <a:fld id="{D33E1F37-B3D4-44AF-8EE0-F7DEE7C97573}" type="slidenum">
              <a:rPr lang="en-US" altLang="zh-CN"/>
              <a:pPr/>
              <a:t>41</a:t>
            </a:fld>
            <a:endParaRPr lang="en-US" altLang="zh-CN"/>
          </a:p>
        </p:txBody>
      </p:sp>
    </p:spTree>
    <p:extLst>
      <p:ext uri="{BB962C8B-B14F-4D97-AF65-F5344CB8AC3E}">
        <p14:creationId xmlns:p14="http://schemas.microsoft.com/office/powerpoint/2010/main" xmlns="" val="42550692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Rot="1" noChangeArrowheads="1"/>
          </p:cNvSpPr>
          <p:nvPr>
            <p:ph type="title"/>
          </p:nvPr>
        </p:nvSpPr>
        <p:spPr>
          <a:xfrm>
            <a:off x="539552" y="548680"/>
            <a:ext cx="8104188" cy="704850"/>
          </a:xfrm>
        </p:spPr>
        <p:txBody>
          <a:bodyPr>
            <a:normAutofit fontScale="90000"/>
          </a:bodyPr>
          <a:lstStyle/>
          <a:p>
            <a:r>
              <a:rPr lang="zh-CN" altLang="en-US" dirty="0" smtClean="0">
                <a:ea typeface="黑体" pitchFamily="49" charset="-122"/>
              </a:rPr>
              <a:t>本章作业</a:t>
            </a:r>
            <a:endParaRPr lang="zh-CN" altLang="en-US" sz="3600" dirty="0">
              <a:ea typeface="黑体" pitchFamily="49" charset="-122"/>
            </a:endParaRPr>
          </a:p>
        </p:txBody>
      </p:sp>
      <p:sp>
        <p:nvSpPr>
          <p:cNvPr id="291843" name="Rectangle 1027"/>
          <p:cNvSpPr>
            <a:spLocks noGrp="1" noRot="1" noChangeArrowheads="1"/>
          </p:cNvSpPr>
          <p:nvPr>
            <p:ph idx="1"/>
          </p:nvPr>
        </p:nvSpPr>
        <p:spPr>
          <a:xfrm>
            <a:off x="683568" y="1700808"/>
            <a:ext cx="7920880" cy="4176464"/>
          </a:xfrm>
        </p:spPr>
        <p:txBody>
          <a:bodyPr>
            <a:normAutofit/>
          </a:bodyPr>
          <a:lstStyle/>
          <a:p>
            <a:r>
              <a:rPr lang="en-US" altLang="zh-CN" sz="2400" b="1" dirty="0" smtClean="0"/>
              <a:t>1</a:t>
            </a:r>
            <a:r>
              <a:rPr lang="zh-CN" altLang="en-US" sz="2400" b="1" dirty="0" smtClean="0"/>
              <a:t>、</a:t>
            </a:r>
            <a:r>
              <a:rPr lang="zh-CN" altLang="en-US" sz="2400" dirty="0" smtClean="0"/>
              <a:t>典型</a:t>
            </a:r>
            <a:r>
              <a:rPr lang="zh-CN" altLang="en-US" sz="2400" dirty="0"/>
              <a:t>的编译过程分成哪几个部分（六个阶段）</a:t>
            </a:r>
            <a:r>
              <a:rPr lang="en-US" altLang="zh-CN" sz="2400" dirty="0"/>
              <a:t> </a:t>
            </a:r>
            <a:r>
              <a:rPr lang="zh-CN" altLang="en-US" sz="2400" dirty="0"/>
              <a:t>？每个阶段的任务？</a:t>
            </a:r>
            <a:endParaRPr lang="en-US" altLang="zh-CN" sz="2400" dirty="0"/>
          </a:p>
          <a:p>
            <a:r>
              <a:rPr lang="en-US" altLang="zh-CN" sz="2400" dirty="0"/>
              <a:t>  </a:t>
            </a:r>
            <a:r>
              <a:rPr lang="zh-CN" altLang="en-US" sz="2400" dirty="0"/>
              <a:t>除此之外，编译程序还需要符号表和错误处理程序，为什么？</a:t>
            </a:r>
            <a:endParaRPr lang="en-US" altLang="zh-CN" sz="2400" dirty="0"/>
          </a:p>
        </p:txBody>
      </p:sp>
      <p:sp>
        <p:nvSpPr>
          <p:cNvPr id="4" name="灯片编号占位符 5"/>
          <p:cNvSpPr>
            <a:spLocks noGrp="1"/>
          </p:cNvSpPr>
          <p:nvPr>
            <p:ph type="sldNum" sz="quarter" idx="12"/>
          </p:nvPr>
        </p:nvSpPr>
        <p:spPr/>
        <p:txBody>
          <a:bodyPr/>
          <a:lstStyle/>
          <a:p>
            <a:fld id="{D33E1F37-B3D4-44AF-8EE0-F7DEE7C97573}" type="slidenum">
              <a:rPr lang="en-US" altLang="zh-CN"/>
              <a:pPr/>
              <a:t>42</a:t>
            </a:fld>
            <a:endParaRPr lang="en-US" altLang="zh-CN"/>
          </a:p>
        </p:txBody>
      </p:sp>
    </p:spTree>
    <p:extLst>
      <p:ext uri="{BB962C8B-B14F-4D97-AF65-F5344CB8AC3E}">
        <p14:creationId xmlns:p14="http://schemas.microsoft.com/office/powerpoint/2010/main" xmlns="" val="1448796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Rot="1" noChangeArrowheads="1"/>
          </p:cNvSpPr>
          <p:nvPr>
            <p:ph type="title"/>
          </p:nvPr>
        </p:nvSpPr>
        <p:spPr>
          <a:xfrm>
            <a:off x="539552" y="548680"/>
            <a:ext cx="8104188" cy="704850"/>
          </a:xfrm>
        </p:spPr>
        <p:txBody>
          <a:bodyPr>
            <a:normAutofit fontScale="90000"/>
          </a:bodyPr>
          <a:lstStyle/>
          <a:p>
            <a:r>
              <a:rPr lang="zh-CN" altLang="en-US" dirty="0" smtClean="0">
                <a:ea typeface="黑体" pitchFamily="49" charset="-122"/>
              </a:rPr>
              <a:t>本章小结</a:t>
            </a:r>
            <a:endParaRPr lang="zh-CN" altLang="en-US" dirty="0">
              <a:ea typeface="黑体" pitchFamily="49" charset="-122"/>
            </a:endParaRPr>
          </a:p>
        </p:txBody>
      </p:sp>
      <p:sp>
        <p:nvSpPr>
          <p:cNvPr id="291843" name="Rectangle 1027"/>
          <p:cNvSpPr>
            <a:spLocks noGrp="1" noRot="1" noChangeArrowheads="1"/>
          </p:cNvSpPr>
          <p:nvPr>
            <p:ph idx="1"/>
          </p:nvPr>
        </p:nvSpPr>
        <p:spPr>
          <a:xfrm>
            <a:off x="827584" y="1628800"/>
            <a:ext cx="8316416" cy="4176464"/>
          </a:xfrm>
        </p:spPr>
        <p:txBody>
          <a:bodyPr>
            <a:normAutofit/>
          </a:bodyPr>
          <a:lstStyle/>
          <a:p>
            <a:pPr>
              <a:buFont typeface="Wingdings" panose="05000000000000000000" pitchFamily="2" charset="2"/>
              <a:buChar char="u"/>
            </a:pPr>
            <a:r>
              <a:rPr lang="zh-CN" altLang="en-US" sz="2800" b="1" dirty="0" smtClean="0"/>
              <a:t>什么是翻译，编译，解释？</a:t>
            </a:r>
            <a:endParaRPr lang="en-US" altLang="zh-CN" sz="2800" b="1" dirty="0" smtClean="0"/>
          </a:p>
          <a:p>
            <a:pPr>
              <a:buFont typeface="Wingdings" panose="05000000000000000000" pitchFamily="2" charset="2"/>
              <a:buChar char="u"/>
            </a:pPr>
            <a:endParaRPr lang="en-US" altLang="zh-CN" sz="2800" b="1" dirty="0" smtClean="0"/>
          </a:p>
          <a:p>
            <a:pPr>
              <a:buFont typeface="Wingdings" panose="05000000000000000000" pitchFamily="2" charset="2"/>
              <a:buChar char="u"/>
            </a:pPr>
            <a:r>
              <a:rPr lang="zh-CN" altLang="en-US" sz="2800" b="1" dirty="0" smtClean="0"/>
              <a:t>编译过程的六个阶段</a:t>
            </a:r>
            <a:r>
              <a:rPr lang="en-US" altLang="zh-CN" sz="2800" b="1" dirty="0" smtClean="0"/>
              <a:t> </a:t>
            </a:r>
            <a:r>
              <a:rPr lang="zh-CN" altLang="en-US" sz="2800" b="1" dirty="0" smtClean="0"/>
              <a:t>？每个阶段的任务？</a:t>
            </a:r>
            <a:r>
              <a:rPr lang="en-US" altLang="zh-CN" sz="2800" b="1" dirty="0" smtClean="0"/>
              <a:t>   </a:t>
            </a:r>
          </a:p>
          <a:p>
            <a:pPr>
              <a:buFont typeface="Wingdings" panose="05000000000000000000" pitchFamily="2" charset="2"/>
              <a:buChar char="u"/>
            </a:pPr>
            <a:endParaRPr lang="en-US" altLang="zh-CN" sz="2800" dirty="0"/>
          </a:p>
          <a:p>
            <a:pPr>
              <a:buFont typeface="Wingdings" panose="05000000000000000000" pitchFamily="2" charset="2"/>
              <a:buChar char="u"/>
            </a:pPr>
            <a:r>
              <a:rPr lang="zh-CN" altLang="en-US" sz="2800" b="1" dirty="0" smtClean="0"/>
              <a:t>编译程序的原理和方法有哪些应用？</a:t>
            </a:r>
            <a:endParaRPr lang="en-US" altLang="zh-CN" sz="2800" b="1" dirty="0" smtClean="0"/>
          </a:p>
          <a:p>
            <a:pPr>
              <a:buFont typeface="Wingdings" panose="05000000000000000000" pitchFamily="2" charset="2"/>
              <a:buChar char="u"/>
            </a:pPr>
            <a:endParaRPr lang="en-US" altLang="zh-CN" sz="2800" dirty="0"/>
          </a:p>
          <a:p>
            <a:pPr>
              <a:buFont typeface="Wingdings" panose="05000000000000000000" pitchFamily="2" charset="2"/>
              <a:buChar char="u"/>
            </a:pPr>
            <a:r>
              <a:rPr lang="zh-CN" altLang="en-US" sz="2800" b="1" dirty="0" smtClean="0"/>
              <a:t>完成作业</a:t>
            </a:r>
            <a:endParaRPr lang="en-US" altLang="zh-CN" sz="2800" b="1" dirty="0"/>
          </a:p>
        </p:txBody>
      </p:sp>
      <p:sp>
        <p:nvSpPr>
          <p:cNvPr id="4" name="灯片编号占位符 5"/>
          <p:cNvSpPr>
            <a:spLocks noGrp="1"/>
          </p:cNvSpPr>
          <p:nvPr>
            <p:ph type="sldNum" sz="quarter" idx="12"/>
          </p:nvPr>
        </p:nvSpPr>
        <p:spPr/>
        <p:txBody>
          <a:bodyPr/>
          <a:lstStyle/>
          <a:p>
            <a:fld id="{D33E1F37-B3D4-44AF-8EE0-F7DEE7C97573}" type="slidenum">
              <a:rPr lang="en-US" altLang="zh-CN"/>
              <a:pPr/>
              <a:t>43</a:t>
            </a:fld>
            <a:endParaRPr lang="en-US" altLang="zh-CN"/>
          </a:p>
        </p:txBody>
      </p:sp>
    </p:spTree>
    <p:extLst>
      <p:ext uri="{BB962C8B-B14F-4D97-AF65-F5344CB8AC3E}">
        <p14:creationId xmlns:p14="http://schemas.microsoft.com/office/powerpoint/2010/main" xmlns="" val="30161790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rrowheads="1"/>
          </p:cNvSpPr>
          <p:nvPr>
            <p:ph type="title"/>
          </p:nvPr>
        </p:nvSpPr>
        <p:spPr>
          <a:xfrm>
            <a:off x="301625" y="325438"/>
            <a:ext cx="6718300" cy="704850"/>
          </a:xfrm>
        </p:spPr>
        <p:txBody>
          <a:bodyPr>
            <a:normAutofit fontScale="90000"/>
          </a:bodyPr>
          <a:lstStyle/>
          <a:p>
            <a:r>
              <a:rPr lang="en-US" altLang="zh-CN" b="1">
                <a:ea typeface="黑体" pitchFamily="49" charset="-122"/>
              </a:rPr>
              <a:t>《</a:t>
            </a:r>
            <a:r>
              <a:rPr lang="zh-CN" altLang="en-US" b="1">
                <a:ea typeface="黑体" pitchFamily="49" charset="-122"/>
              </a:rPr>
              <a:t>编译原理</a:t>
            </a:r>
            <a:r>
              <a:rPr lang="en-US" altLang="zh-CN" b="1">
                <a:ea typeface="黑体" pitchFamily="49" charset="-122"/>
              </a:rPr>
              <a:t>》</a:t>
            </a:r>
            <a:r>
              <a:rPr lang="zh-CN" altLang="en-US" b="1">
                <a:ea typeface="黑体" pitchFamily="49" charset="-122"/>
              </a:rPr>
              <a:t>教材内容</a:t>
            </a:r>
          </a:p>
        </p:txBody>
      </p:sp>
      <p:sp>
        <p:nvSpPr>
          <p:cNvPr id="283651" name="Rectangle 3"/>
          <p:cNvSpPr>
            <a:spLocks noGrp="1" noRot="1" noChangeArrowheads="1"/>
          </p:cNvSpPr>
          <p:nvPr>
            <p:ph sz="half" idx="1"/>
          </p:nvPr>
        </p:nvSpPr>
        <p:spPr>
          <a:xfrm>
            <a:off x="323528" y="1474259"/>
            <a:ext cx="4343400" cy="3957638"/>
          </a:xfrm>
        </p:spPr>
        <p:txBody>
          <a:bodyPr/>
          <a:lstStyle/>
          <a:p>
            <a:pPr marL="0" indent="0"/>
            <a:r>
              <a:rPr lang="zh-CN" altLang="en-US" b="1" dirty="0"/>
              <a:t>第</a:t>
            </a:r>
            <a:r>
              <a:rPr lang="en-US" altLang="zh-CN" b="1" dirty="0"/>
              <a:t>1</a:t>
            </a:r>
            <a:r>
              <a:rPr lang="zh-CN" altLang="en-US" b="1" dirty="0"/>
              <a:t>章 概述</a:t>
            </a:r>
            <a:endParaRPr lang="zh-CN" altLang="en-US" b="1" dirty="0">
              <a:solidFill>
                <a:schemeClr val="accent1"/>
              </a:solidFill>
            </a:endParaRPr>
          </a:p>
          <a:p>
            <a:pPr marL="0" indent="0"/>
            <a:r>
              <a:rPr lang="zh-CN" altLang="en-US" b="1" dirty="0" smtClean="0">
                <a:solidFill>
                  <a:srgbClr val="FF0000"/>
                </a:solidFill>
              </a:rPr>
              <a:t>第</a:t>
            </a:r>
            <a:r>
              <a:rPr lang="en-US" altLang="zh-CN" b="1" dirty="0">
                <a:solidFill>
                  <a:srgbClr val="FF0000"/>
                </a:solidFill>
              </a:rPr>
              <a:t>3</a:t>
            </a:r>
            <a:r>
              <a:rPr lang="zh-CN" altLang="en-US" b="1" dirty="0">
                <a:solidFill>
                  <a:srgbClr val="FF0000"/>
                </a:solidFill>
              </a:rPr>
              <a:t>章 文法和语言</a:t>
            </a:r>
          </a:p>
          <a:p>
            <a:pPr marL="0" indent="0"/>
            <a:r>
              <a:rPr lang="zh-CN" altLang="en-US" b="1" dirty="0">
                <a:solidFill>
                  <a:srgbClr val="FF0000"/>
                </a:solidFill>
              </a:rPr>
              <a:t>第</a:t>
            </a:r>
            <a:r>
              <a:rPr lang="en-US" altLang="zh-CN" b="1" dirty="0">
                <a:solidFill>
                  <a:srgbClr val="FF0000"/>
                </a:solidFill>
              </a:rPr>
              <a:t>4</a:t>
            </a:r>
            <a:r>
              <a:rPr lang="zh-CN" altLang="en-US" b="1" dirty="0">
                <a:solidFill>
                  <a:srgbClr val="FF0000"/>
                </a:solidFill>
              </a:rPr>
              <a:t>章 词法分析</a:t>
            </a:r>
          </a:p>
          <a:p>
            <a:pPr marL="0" indent="0"/>
            <a:r>
              <a:rPr lang="zh-CN" altLang="en-US" b="1" dirty="0">
                <a:solidFill>
                  <a:srgbClr val="FF0000"/>
                </a:solidFill>
              </a:rPr>
              <a:t>第</a:t>
            </a:r>
            <a:r>
              <a:rPr lang="en-US" altLang="zh-CN" b="1" dirty="0">
                <a:solidFill>
                  <a:srgbClr val="FF0000"/>
                </a:solidFill>
              </a:rPr>
              <a:t>5</a:t>
            </a:r>
            <a:r>
              <a:rPr lang="zh-CN" altLang="en-US" b="1" dirty="0">
                <a:solidFill>
                  <a:srgbClr val="FF0000"/>
                </a:solidFill>
              </a:rPr>
              <a:t>章 自顶向下语法分析</a:t>
            </a:r>
          </a:p>
          <a:p>
            <a:pPr marL="0" indent="0"/>
            <a:r>
              <a:rPr lang="zh-CN" altLang="en-US" b="1" dirty="0">
                <a:solidFill>
                  <a:srgbClr val="FF0000"/>
                </a:solidFill>
              </a:rPr>
              <a:t>第</a:t>
            </a:r>
            <a:r>
              <a:rPr lang="en-US" altLang="zh-CN" b="1" dirty="0">
                <a:solidFill>
                  <a:srgbClr val="FF0000"/>
                </a:solidFill>
              </a:rPr>
              <a:t>6</a:t>
            </a:r>
            <a:r>
              <a:rPr lang="zh-CN" altLang="en-US" b="1" dirty="0">
                <a:solidFill>
                  <a:srgbClr val="FF0000"/>
                </a:solidFill>
              </a:rPr>
              <a:t>章 自底向上语法分析</a:t>
            </a:r>
          </a:p>
          <a:p>
            <a:pPr marL="0" indent="0"/>
            <a:r>
              <a:rPr lang="zh-CN" altLang="en-US" b="1" dirty="0">
                <a:solidFill>
                  <a:srgbClr val="FF0000"/>
                </a:solidFill>
              </a:rPr>
              <a:t>第</a:t>
            </a:r>
            <a:r>
              <a:rPr lang="en-US" altLang="zh-CN" b="1" dirty="0">
                <a:solidFill>
                  <a:srgbClr val="FF0000"/>
                </a:solidFill>
              </a:rPr>
              <a:t>7</a:t>
            </a:r>
            <a:r>
              <a:rPr lang="zh-CN" altLang="en-US" b="1" dirty="0">
                <a:solidFill>
                  <a:srgbClr val="FF0000"/>
                </a:solidFill>
              </a:rPr>
              <a:t>章 </a:t>
            </a:r>
            <a:r>
              <a:rPr lang="en-US" altLang="zh-CN" b="1" dirty="0">
                <a:solidFill>
                  <a:srgbClr val="FF0000"/>
                </a:solidFill>
              </a:rPr>
              <a:t>LR</a:t>
            </a:r>
            <a:r>
              <a:rPr lang="zh-CN" altLang="en-US" b="1" dirty="0">
                <a:solidFill>
                  <a:srgbClr val="FF0000"/>
                </a:solidFill>
              </a:rPr>
              <a:t>分析</a:t>
            </a:r>
          </a:p>
        </p:txBody>
      </p:sp>
      <p:sp>
        <p:nvSpPr>
          <p:cNvPr id="283652" name="Rectangle 4"/>
          <p:cNvSpPr>
            <a:spLocks noGrp="1" noRot="1" noChangeArrowheads="1"/>
          </p:cNvSpPr>
          <p:nvPr>
            <p:ph sz="half" idx="2"/>
          </p:nvPr>
        </p:nvSpPr>
        <p:spPr>
          <a:xfrm>
            <a:off x="4860032" y="1431925"/>
            <a:ext cx="4114800" cy="3581251"/>
          </a:xfrm>
        </p:spPr>
        <p:txBody>
          <a:bodyPr/>
          <a:lstStyle/>
          <a:p>
            <a:pPr marL="0" indent="0"/>
            <a:r>
              <a:rPr lang="zh-CN" altLang="en-US" b="1" dirty="0"/>
              <a:t>第</a:t>
            </a:r>
            <a:r>
              <a:rPr lang="en-US" altLang="zh-CN" b="1" dirty="0"/>
              <a:t>8</a:t>
            </a:r>
            <a:r>
              <a:rPr lang="zh-CN" altLang="en-US" b="1" dirty="0"/>
              <a:t>章 语法制导翻译和</a:t>
            </a:r>
          </a:p>
          <a:p>
            <a:pPr marL="0" indent="0">
              <a:buFont typeface="Wingdings" pitchFamily="2" charset="2"/>
              <a:buNone/>
            </a:pPr>
            <a:r>
              <a:rPr lang="zh-CN" altLang="en-US" b="1" dirty="0"/>
              <a:t>            中间代码生成</a:t>
            </a:r>
          </a:p>
          <a:p>
            <a:pPr marL="0" indent="0"/>
            <a:r>
              <a:rPr lang="zh-CN" altLang="en-US" b="1" dirty="0"/>
              <a:t>第</a:t>
            </a:r>
            <a:r>
              <a:rPr lang="en-US" altLang="zh-CN" b="1" dirty="0"/>
              <a:t>9</a:t>
            </a:r>
            <a:r>
              <a:rPr lang="zh-CN" altLang="en-US" b="1" dirty="0"/>
              <a:t>章 符号表</a:t>
            </a:r>
          </a:p>
          <a:p>
            <a:pPr marL="0" indent="0"/>
            <a:r>
              <a:rPr lang="zh-CN" altLang="en-US" b="1" dirty="0"/>
              <a:t>第</a:t>
            </a:r>
            <a:r>
              <a:rPr lang="en-US" altLang="zh-CN" b="1" dirty="0"/>
              <a:t>10</a:t>
            </a:r>
            <a:r>
              <a:rPr lang="zh-CN" altLang="en-US" b="1" dirty="0"/>
              <a:t>章 运行时的存储</a:t>
            </a:r>
          </a:p>
          <a:p>
            <a:pPr marL="0" indent="0">
              <a:buFont typeface="Wingdings" pitchFamily="2" charset="2"/>
              <a:buNone/>
            </a:pPr>
            <a:r>
              <a:rPr lang="zh-CN" altLang="en-US" b="1" dirty="0"/>
              <a:t>             组织和管理 </a:t>
            </a:r>
          </a:p>
          <a:p>
            <a:pPr marL="0" indent="0"/>
            <a:r>
              <a:rPr lang="zh-CN" altLang="en-US" b="1" dirty="0"/>
              <a:t>第</a:t>
            </a:r>
            <a:r>
              <a:rPr lang="en-US" altLang="zh-CN" b="1" dirty="0"/>
              <a:t>11</a:t>
            </a:r>
            <a:r>
              <a:rPr lang="zh-CN" altLang="en-US" b="1" dirty="0"/>
              <a:t>章 代码优化</a:t>
            </a:r>
          </a:p>
          <a:p>
            <a:pPr marL="0" indent="0"/>
            <a:r>
              <a:rPr lang="zh-CN" altLang="en-US" b="1" dirty="0"/>
              <a:t>第</a:t>
            </a:r>
            <a:r>
              <a:rPr lang="en-US" altLang="zh-CN" b="1" dirty="0"/>
              <a:t>12</a:t>
            </a:r>
            <a:r>
              <a:rPr lang="zh-CN" altLang="en-US" b="1" dirty="0"/>
              <a:t>章 代码生成</a:t>
            </a:r>
          </a:p>
        </p:txBody>
      </p:sp>
      <p:sp>
        <p:nvSpPr>
          <p:cNvPr id="6" name="灯片编号占位符 6"/>
          <p:cNvSpPr>
            <a:spLocks noGrp="1"/>
          </p:cNvSpPr>
          <p:nvPr>
            <p:ph type="sldNum" sz="quarter" idx="12"/>
          </p:nvPr>
        </p:nvSpPr>
        <p:spPr/>
        <p:txBody>
          <a:bodyPr/>
          <a:lstStyle/>
          <a:p>
            <a:fld id="{56CABB4B-EB05-4442-A349-103404773F81}" type="slidenum">
              <a:rPr lang="en-US" altLang="zh-CN"/>
              <a:pPr/>
              <a:t>44</a:t>
            </a:fld>
            <a:endParaRPr lang="en-US" altLang="zh-CN"/>
          </a:p>
        </p:txBody>
      </p:sp>
      <p:sp>
        <p:nvSpPr>
          <p:cNvPr id="283653" name="Text Box 5"/>
          <p:cNvSpPr txBox="1">
            <a:spLocks noChangeArrowheads="1"/>
          </p:cNvSpPr>
          <p:nvPr/>
        </p:nvSpPr>
        <p:spPr bwMode="auto">
          <a:xfrm>
            <a:off x="755650" y="5408613"/>
            <a:ext cx="7416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dirty="0">
                <a:effectLst/>
                <a:latin typeface="Verdana" pitchFamily="34" charset="0"/>
              </a:rPr>
              <a:t>学时：授课</a:t>
            </a:r>
            <a:r>
              <a:rPr kumimoji="1" lang="en-US" altLang="zh-CN" sz="2800" b="1" dirty="0" smtClean="0">
                <a:effectLst/>
                <a:latin typeface="Verdana" pitchFamily="34" charset="0"/>
              </a:rPr>
              <a:t>51    2017</a:t>
            </a:r>
            <a:r>
              <a:rPr kumimoji="1" lang="zh-CN" altLang="en-US" sz="2800" b="1" dirty="0" smtClean="0">
                <a:effectLst/>
                <a:latin typeface="Verdana" pitchFamily="34" charset="0"/>
              </a:rPr>
              <a:t>年</a:t>
            </a:r>
            <a:r>
              <a:rPr kumimoji="1" lang="en-US" altLang="zh-CN" sz="2800" b="1" dirty="0" smtClean="0">
                <a:effectLst/>
                <a:latin typeface="Verdana" pitchFamily="34" charset="0"/>
              </a:rPr>
              <a:t>1</a:t>
            </a:r>
            <a:r>
              <a:rPr kumimoji="1" lang="zh-CN" altLang="en-US" sz="2800" b="1" dirty="0" smtClean="0">
                <a:effectLst/>
                <a:latin typeface="Verdana" pitchFamily="34" charset="0"/>
              </a:rPr>
              <a:t>月结束课程</a:t>
            </a:r>
            <a:endParaRPr kumimoji="1" lang="zh-CN" altLang="en-US" sz="2800" b="1" dirty="0">
              <a:effectLst/>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C67BBB0-9C09-4ECF-9E50-9A71193E2AF2}" type="slidenum">
              <a:rPr lang="en-US" altLang="zh-CN" smtClean="0"/>
              <a:pPr/>
              <a:t>5</a:t>
            </a:fld>
            <a:endParaRPr lang="en-US" altLang="zh-CN"/>
          </a:p>
        </p:txBody>
      </p:sp>
      <p:graphicFrame>
        <p:nvGraphicFramePr>
          <p:cNvPr id="3" name="图示 2"/>
          <p:cNvGraphicFramePr/>
          <p:nvPr>
            <p:extLst>
              <p:ext uri="{D42A27DB-BD31-4B8C-83A1-F6EECF244321}">
                <p14:modId xmlns:p14="http://schemas.microsoft.com/office/powerpoint/2010/main" xmlns="" val="100589072"/>
              </p:ext>
            </p:extLst>
          </p:nvPr>
        </p:nvGraphicFramePr>
        <p:xfrm>
          <a:off x="1524000" y="260648"/>
          <a:ext cx="6096000"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428290997"/>
      </p:ext>
    </p:extLst>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rrowheads="1"/>
          </p:cNvSpPr>
          <p:nvPr>
            <p:ph type="title"/>
          </p:nvPr>
        </p:nvSpPr>
        <p:spPr>
          <a:noFill/>
          <a:ln/>
          <a:extLst>
            <a:ext uri="{91240B29-F687-4F45-9708-019B960494DF}">
              <a14:hiddenLine xmlns:a14="http://schemas.microsoft.com/office/drawing/2010/main" xmlns="" w="9525" cap="flat" cmpd="sng">
                <a:solidFill>
                  <a:schemeClr val="tx1"/>
                </a:solidFill>
                <a:prstDash val="solid"/>
                <a:miter lim="800000"/>
                <a:headEnd/>
                <a:tailEnd/>
              </a14:hiddenLine>
            </a:ext>
          </a:extLst>
        </p:spPr>
        <p:txBody>
          <a:bodyPr/>
          <a:lstStyle/>
          <a:p>
            <a:r>
              <a:rPr kumimoji="1" lang="zh-CN" altLang="en-US" dirty="0" smtClean="0">
                <a:solidFill>
                  <a:srgbClr val="FFFF66"/>
                </a:solidFill>
                <a:latin typeface="黑体" pitchFamily="49" charset="-122"/>
                <a:ea typeface="黑体" pitchFamily="49" charset="-122"/>
              </a:rPr>
              <a:t>教学介绍</a:t>
            </a:r>
            <a:endParaRPr kumimoji="1" lang="zh-CN" altLang="en-US" dirty="0">
              <a:solidFill>
                <a:srgbClr val="FFFF66"/>
              </a:solidFill>
              <a:latin typeface="黑体" pitchFamily="49" charset="-122"/>
              <a:ea typeface="黑体" pitchFamily="49" charset="-122"/>
            </a:endParaRPr>
          </a:p>
        </p:txBody>
      </p:sp>
      <p:sp>
        <p:nvSpPr>
          <p:cNvPr id="4" name="灯片编号占位符 5"/>
          <p:cNvSpPr>
            <a:spLocks noGrp="1"/>
          </p:cNvSpPr>
          <p:nvPr>
            <p:ph type="sldNum" sz="quarter" idx="12"/>
          </p:nvPr>
        </p:nvSpPr>
        <p:spPr/>
        <p:txBody>
          <a:bodyPr/>
          <a:lstStyle/>
          <a:p>
            <a:fld id="{C1962875-3B68-45EF-8E09-B60BBC48E241}" type="slidenum">
              <a:rPr lang="en-US" altLang="zh-CN"/>
              <a:pPr/>
              <a:t>6</a:t>
            </a:fld>
            <a:endParaRPr lang="en-US" altLang="zh-CN"/>
          </a:p>
        </p:txBody>
      </p:sp>
      <p:sp>
        <p:nvSpPr>
          <p:cNvPr id="246788" name="Rectangle 4"/>
          <p:cNvSpPr>
            <a:spLocks noChangeArrowheads="1"/>
          </p:cNvSpPr>
          <p:nvPr/>
        </p:nvSpPr>
        <p:spPr bwMode="auto">
          <a:xfrm>
            <a:off x="381000" y="1676400"/>
            <a:ext cx="8458200" cy="33855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buSzPct val="90000"/>
            </a:pPr>
            <a:r>
              <a:rPr kumimoji="1" lang="zh-CN" altLang="en-US" sz="3200" b="1" dirty="0">
                <a:solidFill>
                  <a:schemeClr val="folHlink"/>
                </a:solidFill>
                <a:effectLst/>
                <a:latin typeface="Tahoma" pitchFamily="34" charset="0"/>
                <a:ea typeface="黑体" pitchFamily="49" charset="-122"/>
              </a:rPr>
              <a:t>一</a:t>
            </a:r>
            <a:r>
              <a:rPr kumimoji="1" lang="en-US" altLang="zh-CN" sz="3200" b="1" dirty="0">
                <a:solidFill>
                  <a:schemeClr val="folHlink"/>
                </a:solidFill>
                <a:effectLst/>
                <a:latin typeface="Tahoma" pitchFamily="34" charset="0"/>
                <a:ea typeface="黑体" pitchFamily="49" charset="-122"/>
              </a:rPr>
              <a:t>. </a:t>
            </a:r>
            <a:r>
              <a:rPr kumimoji="1" lang="zh-CN" altLang="en-US" sz="3200" b="1" dirty="0" smtClean="0">
                <a:solidFill>
                  <a:schemeClr val="folHlink"/>
                </a:solidFill>
                <a:effectLst/>
                <a:latin typeface="Tahoma" pitchFamily="34" charset="0"/>
                <a:ea typeface="黑体" pitchFamily="49" charset="-122"/>
              </a:rPr>
              <a:t>教学目的</a:t>
            </a:r>
            <a:endParaRPr kumimoji="1" lang="zh-CN" altLang="en-US" sz="3200" b="1" dirty="0">
              <a:solidFill>
                <a:schemeClr val="folHlink"/>
              </a:solidFill>
              <a:effectLst/>
              <a:latin typeface="Tahoma" pitchFamily="34" charset="0"/>
            </a:endParaRPr>
          </a:p>
          <a:p>
            <a:pPr eaLnBrk="1" hangingPunct="1">
              <a:spcBef>
                <a:spcPct val="50000"/>
              </a:spcBef>
              <a:buClr>
                <a:srgbClr val="FF0000"/>
              </a:buClr>
              <a:buSzPct val="90000"/>
              <a:buFont typeface="Wingdings" pitchFamily="2" charset="2"/>
              <a:buChar char="Ø"/>
            </a:pPr>
            <a:r>
              <a:rPr kumimoji="1" lang="zh-CN" altLang="en-US" sz="2800" b="1" dirty="0">
                <a:effectLst/>
                <a:latin typeface="宋体" pitchFamily="2" charset="-122"/>
              </a:rPr>
              <a:t> </a:t>
            </a:r>
            <a:r>
              <a:rPr kumimoji="1" lang="en-US" altLang="zh-CN" sz="2800" b="1" dirty="0" smtClean="0">
                <a:effectLst/>
                <a:latin typeface="宋体" pitchFamily="2" charset="-122"/>
              </a:rPr>
              <a:t>《</a:t>
            </a:r>
            <a:r>
              <a:rPr kumimoji="1" lang="zh-CN" altLang="en-US" sz="2800" b="1" dirty="0" smtClean="0">
                <a:effectLst/>
                <a:latin typeface="宋体" pitchFamily="2" charset="-122"/>
              </a:rPr>
              <a:t>编译原理</a:t>
            </a:r>
            <a:r>
              <a:rPr kumimoji="1" lang="en-US" altLang="zh-CN" sz="2800" b="1" dirty="0" smtClean="0">
                <a:effectLst/>
                <a:latin typeface="宋体" pitchFamily="2" charset="-122"/>
              </a:rPr>
              <a:t>》</a:t>
            </a:r>
            <a:r>
              <a:rPr kumimoji="1" lang="zh-CN" altLang="en-US" sz="2800" b="1" dirty="0" smtClean="0">
                <a:effectLst/>
                <a:latin typeface="宋体" pitchFamily="2" charset="-122"/>
              </a:rPr>
              <a:t>讲解程序设计语言在编译中使用的基本原理</a:t>
            </a:r>
            <a:r>
              <a:rPr kumimoji="1" lang="zh-CN" altLang="en-US" sz="2800" b="1" dirty="0">
                <a:effectLst/>
                <a:latin typeface="宋体" pitchFamily="2" charset="-122"/>
              </a:rPr>
              <a:t>和实现</a:t>
            </a:r>
            <a:r>
              <a:rPr kumimoji="1" lang="zh-CN" altLang="en-US" sz="2800" b="1" dirty="0" smtClean="0">
                <a:effectLst/>
                <a:latin typeface="宋体" pitchFamily="2" charset="-122"/>
              </a:rPr>
              <a:t>方法，这是软件设计的</a:t>
            </a:r>
            <a:r>
              <a:rPr kumimoji="1" lang="zh-CN" altLang="en-US" sz="2800" b="1" dirty="0">
                <a:effectLst/>
                <a:latin typeface="宋体" pitchFamily="2" charset="-122"/>
              </a:rPr>
              <a:t>核心技术之一。</a:t>
            </a:r>
          </a:p>
          <a:p>
            <a:pPr eaLnBrk="1" hangingPunct="1">
              <a:spcBef>
                <a:spcPct val="50000"/>
              </a:spcBef>
              <a:buClr>
                <a:srgbClr val="FF0000"/>
              </a:buClr>
              <a:buSzPct val="90000"/>
              <a:buFont typeface="Wingdings" pitchFamily="2" charset="2"/>
              <a:buChar char="Ø"/>
            </a:pPr>
            <a:r>
              <a:rPr kumimoji="1" lang="zh-CN" altLang="en-US" sz="2800" b="1" dirty="0" smtClean="0">
                <a:effectLst/>
                <a:latin typeface="宋体" pitchFamily="2" charset="-122"/>
              </a:rPr>
              <a:t>能提高学生对</a:t>
            </a:r>
            <a:r>
              <a:rPr kumimoji="1" lang="zh-CN" altLang="en-US" sz="2800" b="1" dirty="0">
                <a:effectLst/>
                <a:latin typeface="宋体" pitchFamily="2" charset="-122"/>
              </a:rPr>
              <a:t>高级程序设计语言的理解</a:t>
            </a:r>
            <a:r>
              <a:rPr kumimoji="1" lang="zh-CN" altLang="en-US" sz="2800" b="1" dirty="0" smtClean="0">
                <a:effectLst/>
                <a:latin typeface="宋体" pitchFamily="2" charset="-122"/>
              </a:rPr>
              <a:t>和编写能力</a:t>
            </a:r>
            <a:r>
              <a:rPr kumimoji="1" lang="zh-CN" altLang="en-US" sz="2800" b="1" dirty="0">
                <a:effectLst/>
                <a:latin typeface="宋体" pitchFamily="2" charset="-122"/>
              </a:rPr>
              <a:t>。</a:t>
            </a:r>
          </a:p>
          <a:p>
            <a:pPr eaLnBrk="1" hangingPunct="1">
              <a:spcBef>
                <a:spcPct val="50000"/>
              </a:spcBef>
              <a:buClr>
                <a:srgbClr val="FF0000"/>
              </a:buClr>
              <a:buSzPct val="90000"/>
              <a:buFont typeface="Wingdings" pitchFamily="2" charset="2"/>
              <a:buChar char="Ø"/>
            </a:pPr>
            <a:r>
              <a:rPr kumimoji="1" lang="zh-CN" altLang="en-US" sz="2800" b="1" dirty="0">
                <a:effectLst/>
                <a:latin typeface="宋体" pitchFamily="2" charset="-122"/>
              </a:rPr>
              <a:t> 通过正则式、自动机和形式语言的学习，</a:t>
            </a:r>
            <a:r>
              <a:rPr kumimoji="1" lang="zh-CN" altLang="en-US" sz="2800" b="1" dirty="0" smtClean="0">
                <a:effectLst/>
                <a:latin typeface="宋体" pitchFamily="2" charset="-122"/>
              </a:rPr>
              <a:t>培养计算思维的</a:t>
            </a:r>
            <a:r>
              <a:rPr kumimoji="1" lang="zh-CN" altLang="en-US" sz="2800" b="1" dirty="0">
                <a:effectLst/>
                <a:latin typeface="宋体" pitchFamily="2" charset="-122"/>
              </a:rPr>
              <a:t>能力。</a:t>
            </a:r>
            <a:r>
              <a:rPr kumimoji="1" lang="zh-CN" altLang="en-US" sz="2800" b="1" dirty="0">
                <a:effectLst/>
                <a:latin typeface="Tahoma" pitchFamily="34" charset="0"/>
              </a:rPr>
              <a:t> </a:t>
            </a:r>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02C2DE41-E3E5-410E-8E5A-1C01743A95C9}" type="slidenum">
              <a:rPr lang="en-US" altLang="zh-CN"/>
              <a:pPr/>
              <a:t>7</a:t>
            </a:fld>
            <a:endParaRPr lang="en-US" altLang="zh-CN"/>
          </a:p>
        </p:txBody>
      </p:sp>
      <p:sp>
        <p:nvSpPr>
          <p:cNvPr id="249858" name="Rectangle 2"/>
          <p:cNvSpPr>
            <a:spLocks noChangeArrowheads="1"/>
          </p:cNvSpPr>
          <p:nvPr/>
        </p:nvSpPr>
        <p:spPr bwMode="auto">
          <a:xfrm>
            <a:off x="533400" y="762000"/>
            <a:ext cx="81534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20000"/>
              </a:spcBef>
              <a:buClr>
                <a:schemeClr val="hlink"/>
              </a:buClr>
              <a:buFont typeface="Wingdings" pitchFamily="2" charset="2"/>
              <a:buNone/>
            </a:pPr>
            <a:r>
              <a:rPr kumimoji="1" lang="zh-CN" altLang="en-US" sz="3200" b="1" dirty="0">
                <a:solidFill>
                  <a:schemeClr val="folHlink"/>
                </a:solidFill>
                <a:effectLst/>
                <a:latin typeface="Tahoma" pitchFamily="34" charset="0"/>
                <a:ea typeface="黑体" pitchFamily="49" charset="-122"/>
              </a:rPr>
              <a:t>二</a:t>
            </a:r>
            <a:r>
              <a:rPr kumimoji="1" lang="zh-CN" altLang="en-US" sz="3200" b="1" dirty="0" smtClean="0">
                <a:solidFill>
                  <a:schemeClr val="folHlink"/>
                </a:solidFill>
                <a:effectLst/>
                <a:latin typeface="Tahoma" pitchFamily="34" charset="0"/>
                <a:ea typeface="黑体" pitchFamily="49" charset="-122"/>
              </a:rPr>
              <a:t>、学习方法</a:t>
            </a:r>
            <a:endParaRPr lang="zh-CN" altLang="en-US" sz="3200" b="1" dirty="0">
              <a:effectLst/>
              <a:latin typeface="宋体" pitchFamily="2" charset="-122"/>
            </a:endParaRPr>
          </a:p>
          <a:p>
            <a:pPr algn="just" eaLnBrk="1" hangingPunct="1">
              <a:spcBef>
                <a:spcPct val="20000"/>
              </a:spcBef>
              <a:buClr>
                <a:schemeClr val="hlink"/>
              </a:buClr>
              <a:buFont typeface="Wingdings" pitchFamily="2" charset="2"/>
              <a:buNone/>
            </a:pPr>
            <a:r>
              <a:rPr lang="en-US" altLang="zh-CN" sz="3200" b="1" dirty="0" smtClean="0">
                <a:effectLst/>
                <a:latin typeface="宋体" pitchFamily="2" charset="-122"/>
              </a:rPr>
              <a:t>1</a:t>
            </a:r>
            <a:r>
              <a:rPr lang="zh-CN" altLang="en-US" sz="3200" b="1" dirty="0" smtClean="0">
                <a:effectLst/>
                <a:latin typeface="宋体" pitchFamily="2" charset="-122"/>
              </a:rPr>
              <a:t>、上课认真听；</a:t>
            </a:r>
            <a:endParaRPr lang="en-US" altLang="zh-CN" sz="3200" b="1" dirty="0" smtClean="0">
              <a:effectLst/>
              <a:latin typeface="宋体" pitchFamily="2" charset="-122"/>
            </a:endParaRPr>
          </a:p>
          <a:p>
            <a:pPr algn="just" eaLnBrk="1" hangingPunct="1">
              <a:spcBef>
                <a:spcPct val="20000"/>
              </a:spcBef>
              <a:buClr>
                <a:schemeClr val="hlink"/>
              </a:buClr>
              <a:buFont typeface="Wingdings" pitchFamily="2" charset="2"/>
              <a:buNone/>
            </a:pPr>
            <a:r>
              <a:rPr lang="en-US" altLang="zh-CN" sz="3200" b="1" dirty="0" smtClean="0">
                <a:effectLst/>
                <a:latin typeface="宋体" pitchFamily="2" charset="-122"/>
              </a:rPr>
              <a:t>2</a:t>
            </a:r>
            <a:r>
              <a:rPr lang="zh-CN" altLang="en-US" sz="3200" b="1" dirty="0" smtClean="0">
                <a:effectLst/>
                <a:latin typeface="宋体" pitchFamily="2" charset="-122"/>
              </a:rPr>
              <a:t>、认真做笔记；（记录在教材上）</a:t>
            </a:r>
            <a:endParaRPr lang="en-US" altLang="zh-CN" sz="3200" b="1" dirty="0" smtClean="0">
              <a:effectLst/>
              <a:latin typeface="宋体" pitchFamily="2" charset="-122"/>
            </a:endParaRPr>
          </a:p>
          <a:p>
            <a:pPr algn="just" eaLnBrk="1" hangingPunct="1">
              <a:spcBef>
                <a:spcPct val="20000"/>
              </a:spcBef>
              <a:buClr>
                <a:schemeClr val="hlink"/>
              </a:buClr>
              <a:buFont typeface="Wingdings" pitchFamily="2" charset="2"/>
              <a:buNone/>
            </a:pPr>
            <a:r>
              <a:rPr lang="en-US" altLang="zh-CN" sz="3200" b="1" dirty="0" smtClean="0">
                <a:effectLst/>
                <a:latin typeface="宋体" pitchFamily="2" charset="-122"/>
              </a:rPr>
              <a:t>3</a:t>
            </a:r>
            <a:r>
              <a:rPr lang="zh-CN" altLang="en-US" sz="3200" b="1" dirty="0" smtClean="0">
                <a:effectLst/>
                <a:latin typeface="宋体" pitchFamily="2" charset="-122"/>
              </a:rPr>
              <a:t>、课堂作业认真完成；</a:t>
            </a:r>
            <a:endParaRPr lang="en-US" altLang="zh-CN" sz="3200" b="1" dirty="0" smtClean="0">
              <a:effectLst/>
              <a:latin typeface="宋体" pitchFamily="2" charset="-122"/>
            </a:endParaRPr>
          </a:p>
          <a:p>
            <a:pPr algn="just" eaLnBrk="1" hangingPunct="1">
              <a:spcBef>
                <a:spcPct val="20000"/>
              </a:spcBef>
              <a:buClr>
                <a:schemeClr val="hlink"/>
              </a:buClr>
              <a:buFont typeface="Wingdings" pitchFamily="2" charset="2"/>
              <a:buNone/>
            </a:pPr>
            <a:r>
              <a:rPr lang="en-US" altLang="zh-CN" sz="3200" b="1" dirty="0" smtClean="0">
                <a:effectLst/>
                <a:latin typeface="宋体" pitchFamily="2" charset="-122"/>
              </a:rPr>
              <a:t>4</a:t>
            </a:r>
            <a:r>
              <a:rPr lang="zh-CN" altLang="en-US" sz="3200" b="1" dirty="0" smtClean="0">
                <a:effectLst/>
                <a:latin typeface="宋体" pitchFamily="2" charset="-122"/>
              </a:rPr>
              <a:t>、课后作业认真完成。（作业本）</a:t>
            </a:r>
            <a:endParaRPr lang="en-US" altLang="zh-CN" sz="3200" b="1" dirty="0" smtClean="0">
              <a:effectLst/>
              <a:latin typeface="宋体" pitchFamily="2" charset="-122"/>
            </a:endParaRPr>
          </a:p>
          <a:p>
            <a:pPr algn="just" eaLnBrk="1" hangingPunct="1">
              <a:spcBef>
                <a:spcPct val="20000"/>
              </a:spcBef>
              <a:buClr>
                <a:schemeClr val="hlink"/>
              </a:buClr>
              <a:buFont typeface="Wingdings" pitchFamily="2" charset="2"/>
              <a:buNone/>
            </a:pPr>
            <a:endParaRPr lang="en-US" altLang="zh-CN" sz="3200" b="1" dirty="0">
              <a:effectLst/>
              <a:latin typeface="宋体" pitchFamily="2" charset="-122"/>
            </a:endParaRPr>
          </a:p>
          <a:p>
            <a:pPr algn="just" eaLnBrk="1" hangingPunct="1">
              <a:spcBef>
                <a:spcPct val="20000"/>
              </a:spcBef>
              <a:buClr>
                <a:schemeClr val="hlink"/>
              </a:buClr>
              <a:buFont typeface="Wingdings" pitchFamily="2" charset="2"/>
              <a:buNone/>
            </a:pPr>
            <a:r>
              <a:rPr lang="zh-CN" altLang="en-US" sz="2800" b="1" dirty="0" smtClean="0">
                <a:solidFill>
                  <a:srgbClr val="C00000"/>
                </a:solidFill>
                <a:effectLst/>
                <a:latin typeface="宋体" pitchFamily="2" charset="-122"/>
              </a:rPr>
              <a:t>推荐教学视频</a:t>
            </a:r>
            <a:r>
              <a:rPr lang="zh-CN" altLang="en-US" sz="2800" b="1" dirty="0">
                <a:solidFill>
                  <a:srgbClr val="C00000"/>
                </a:solidFill>
                <a:effectLst/>
                <a:latin typeface="宋体" pitchFamily="2" charset="-122"/>
                <a:sym typeface="Wingdings" panose="05000000000000000000" pitchFamily="2" charset="2"/>
              </a:rPr>
              <a:t> </a:t>
            </a:r>
            <a:r>
              <a:rPr lang="zh-CN" altLang="en-US" sz="2800" b="1" dirty="0" smtClean="0">
                <a:effectLst/>
                <a:latin typeface="宋体" pitchFamily="2" charset="-122"/>
                <a:sym typeface="Wingdings" panose="05000000000000000000" pitchFamily="2" charset="2"/>
              </a:rPr>
              <a:t>（冯博琴  编译原理）</a:t>
            </a:r>
            <a:endParaRPr lang="en-US" altLang="zh-CN" sz="2800" b="1" dirty="0" smtClean="0">
              <a:effectLst/>
              <a:latin typeface="宋体" pitchFamily="2" charset="-122"/>
            </a:endParaRPr>
          </a:p>
          <a:p>
            <a:pPr algn="just" eaLnBrk="1" hangingPunct="1">
              <a:spcBef>
                <a:spcPct val="20000"/>
              </a:spcBef>
              <a:buClr>
                <a:schemeClr val="hlink"/>
              </a:buClr>
              <a:buFont typeface="Wingdings" pitchFamily="2" charset="2"/>
              <a:buNone/>
            </a:pPr>
            <a:r>
              <a:rPr lang="en-US" altLang="zh-CN" sz="2800" b="1" dirty="0" smtClean="0">
                <a:effectLst/>
                <a:latin typeface="宋体" pitchFamily="2" charset="-122"/>
                <a:hlinkClick r:id="rId2"/>
              </a:rPr>
              <a:t>http</a:t>
            </a:r>
            <a:r>
              <a:rPr lang="en-US" altLang="zh-CN" sz="2800" b="1" dirty="0">
                <a:effectLst/>
                <a:latin typeface="宋体" pitchFamily="2" charset="-122"/>
                <a:hlinkClick r:id="rId2"/>
              </a:rPr>
              <a:t>://</a:t>
            </a:r>
            <a:r>
              <a:rPr lang="en-US" altLang="zh-CN" sz="2800" b="1" dirty="0" smtClean="0">
                <a:effectLst/>
                <a:latin typeface="宋体" pitchFamily="2" charset="-122"/>
                <a:hlinkClick r:id="rId2"/>
              </a:rPr>
              <a:t>www.dxzy163.com/view/index5410.html</a:t>
            </a:r>
            <a:endParaRPr lang="en-US" altLang="zh-CN" sz="2800" b="1" dirty="0" smtClean="0">
              <a:effectLst/>
              <a:latin typeface="宋体" pitchFamily="2" charset="-122"/>
            </a:endParaRPr>
          </a:p>
          <a:p>
            <a:pPr algn="just" eaLnBrk="1" hangingPunct="1">
              <a:spcBef>
                <a:spcPct val="20000"/>
              </a:spcBef>
              <a:buClr>
                <a:schemeClr val="hlink"/>
              </a:buClr>
              <a:buFont typeface="Wingdings" pitchFamily="2" charset="2"/>
              <a:buNone/>
            </a:pPr>
            <a:r>
              <a:rPr lang="zh-CN" altLang="en-US" sz="2800" b="1" dirty="0" smtClean="0">
                <a:solidFill>
                  <a:srgbClr val="C00000"/>
                </a:solidFill>
                <a:effectLst/>
                <a:latin typeface="宋体" pitchFamily="2" charset="-122"/>
              </a:rPr>
              <a:t>推荐教材</a:t>
            </a:r>
            <a:r>
              <a:rPr lang="zh-CN" altLang="en-US" sz="2800" b="1" dirty="0" smtClean="0">
                <a:effectLst/>
                <a:latin typeface="宋体" pitchFamily="2" charset="-122"/>
                <a:sym typeface="Wingdings" panose="05000000000000000000" pitchFamily="2" charset="2"/>
              </a:rPr>
              <a:t>（李文生  </a:t>
            </a:r>
            <a:r>
              <a:rPr lang="en-US" altLang="zh-CN" sz="2800" b="1" dirty="0" smtClean="0">
                <a:effectLst/>
                <a:latin typeface="宋体" pitchFamily="2" charset="-122"/>
                <a:sym typeface="Wingdings" panose="05000000000000000000" pitchFamily="2" charset="2"/>
              </a:rPr>
              <a:t>《</a:t>
            </a:r>
            <a:r>
              <a:rPr lang="zh-CN" altLang="en-US" sz="2800" b="1" dirty="0" smtClean="0">
                <a:effectLst/>
                <a:latin typeface="宋体" pitchFamily="2" charset="-122"/>
                <a:sym typeface="Wingdings" panose="05000000000000000000" pitchFamily="2" charset="2"/>
              </a:rPr>
              <a:t>编译原理与技术</a:t>
            </a:r>
            <a:r>
              <a:rPr lang="en-US" altLang="zh-CN" sz="2800" b="1" dirty="0" smtClean="0">
                <a:effectLst/>
                <a:latin typeface="宋体" pitchFamily="2" charset="-122"/>
                <a:sym typeface="Wingdings" panose="05000000000000000000" pitchFamily="2" charset="2"/>
              </a:rPr>
              <a:t>》</a:t>
            </a:r>
            <a:r>
              <a:rPr lang="zh-CN" altLang="en-US" sz="2800" b="1" dirty="0" smtClean="0">
                <a:effectLst/>
                <a:latin typeface="宋体" pitchFamily="2" charset="-122"/>
                <a:sym typeface="Wingdings" panose="05000000000000000000" pitchFamily="2" charset="2"/>
              </a:rPr>
              <a:t>）</a:t>
            </a:r>
            <a:endParaRPr lang="en-US" altLang="zh-CN" sz="2800" b="1" dirty="0">
              <a:effectLst/>
              <a:latin typeface="宋体" pitchFamily="2" charset="-122"/>
            </a:endParaRPr>
          </a:p>
          <a:p>
            <a:pPr algn="just" eaLnBrk="1" hangingPunct="1">
              <a:spcBef>
                <a:spcPct val="20000"/>
              </a:spcBef>
              <a:buClr>
                <a:schemeClr val="hlink"/>
              </a:buClr>
              <a:buFont typeface="Wingdings" pitchFamily="2" charset="2"/>
              <a:buNone/>
            </a:pPr>
            <a:r>
              <a:rPr lang="zh-CN" altLang="en-US" sz="2800" b="1" dirty="0" smtClean="0">
                <a:effectLst/>
                <a:latin typeface="宋体" pitchFamily="2" charset="-122"/>
              </a:rPr>
              <a:t>清华大学出版社 与美国</a:t>
            </a:r>
            <a:r>
              <a:rPr lang="en-US" altLang="zh-CN" sz="2800" b="1" dirty="0" smtClean="0">
                <a:effectLst/>
                <a:latin typeface="宋体" pitchFamily="2" charset="-122"/>
              </a:rPr>
              <a:t>ACM</a:t>
            </a:r>
            <a:r>
              <a:rPr lang="zh-CN" altLang="en-US" sz="2800" b="1" dirty="0" smtClean="0">
                <a:effectLst/>
                <a:latin typeface="宋体" pitchFamily="2" charset="-122"/>
              </a:rPr>
              <a:t>和</a:t>
            </a:r>
            <a:r>
              <a:rPr lang="en-US" altLang="zh-CN" sz="2800" b="1" dirty="0" smtClean="0">
                <a:effectLst/>
                <a:latin typeface="宋体" pitchFamily="2" charset="-122"/>
              </a:rPr>
              <a:t>IEEE</a:t>
            </a:r>
            <a:r>
              <a:rPr lang="zh-CN" altLang="en-US" sz="2800" b="1" dirty="0" smtClean="0">
                <a:effectLst/>
                <a:latin typeface="宋体" pitchFamily="2" charset="-122"/>
              </a:rPr>
              <a:t>计算机课程同步</a:t>
            </a:r>
            <a:endParaRPr lang="zh-CN" altLang="en-US" sz="2800" b="1" dirty="0">
              <a:effectLst/>
              <a:latin typeface="宋体"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858">
                                            <p:txEl>
                                              <p:pRg st="6" end="6"/>
                                            </p:txEl>
                                          </p:spTgt>
                                        </p:tgtEl>
                                        <p:attrNameLst>
                                          <p:attrName>style.visibility</p:attrName>
                                        </p:attrNameLst>
                                      </p:cBhvr>
                                      <p:to>
                                        <p:strVal val="visible"/>
                                      </p:to>
                                    </p:set>
                                    <p:anim calcmode="lin" valueType="num">
                                      <p:cBhvr additive="base">
                                        <p:cTn id="7" dur="500" fill="hold"/>
                                        <p:tgtEl>
                                          <p:spTgt spid="24985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9858">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9858">
                                            <p:txEl>
                                              <p:pRg st="7" end="7"/>
                                            </p:txEl>
                                          </p:spTgt>
                                        </p:tgtEl>
                                        <p:attrNameLst>
                                          <p:attrName>style.visibility</p:attrName>
                                        </p:attrNameLst>
                                      </p:cBhvr>
                                      <p:to>
                                        <p:strVal val="visible"/>
                                      </p:to>
                                    </p:set>
                                    <p:anim calcmode="lin" valueType="num">
                                      <p:cBhvr additive="base">
                                        <p:cTn id="11" dur="500" fill="hold"/>
                                        <p:tgtEl>
                                          <p:spTgt spid="249858">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98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9858">
                                            <p:txEl>
                                              <p:pRg st="8" end="8"/>
                                            </p:txEl>
                                          </p:spTgt>
                                        </p:tgtEl>
                                        <p:attrNameLst>
                                          <p:attrName>style.visibility</p:attrName>
                                        </p:attrNameLst>
                                      </p:cBhvr>
                                      <p:to>
                                        <p:strVal val="visible"/>
                                      </p:to>
                                    </p:set>
                                    <p:anim calcmode="lin" valueType="num">
                                      <p:cBhvr additive="base">
                                        <p:cTn id="17" dur="500" fill="hold"/>
                                        <p:tgtEl>
                                          <p:spTgt spid="249858">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98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9858">
                                            <p:txEl>
                                              <p:pRg st="9" end="9"/>
                                            </p:txEl>
                                          </p:spTgt>
                                        </p:tgtEl>
                                        <p:attrNameLst>
                                          <p:attrName>style.visibility</p:attrName>
                                        </p:attrNameLst>
                                      </p:cBhvr>
                                      <p:to>
                                        <p:strVal val="visible"/>
                                      </p:to>
                                    </p:set>
                                    <p:anim calcmode="lin" valueType="num">
                                      <p:cBhvr additive="base">
                                        <p:cTn id="23" dur="500" fill="hold"/>
                                        <p:tgtEl>
                                          <p:spTgt spid="249858">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985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考核介绍</a:t>
            </a:r>
            <a:endParaRPr lang="zh-CN" altLang="en-US" dirty="0"/>
          </a:p>
        </p:txBody>
      </p:sp>
      <p:sp>
        <p:nvSpPr>
          <p:cNvPr id="4" name="内容占位符 3"/>
          <p:cNvSpPr>
            <a:spLocks noGrp="1"/>
          </p:cNvSpPr>
          <p:nvPr>
            <p:ph idx="1"/>
          </p:nvPr>
        </p:nvSpPr>
        <p:spPr/>
        <p:txBody>
          <a:bodyPr/>
          <a:lstStyle/>
          <a:p>
            <a:r>
              <a:rPr lang="zh-CN" altLang="en-US" dirty="0" smtClean="0"/>
              <a:t>期末总评成绩</a:t>
            </a:r>
            <a:endParaRPr lang="en-US" altLang="zh-CN" dirty="0" smtClean="0"/>
          </a:p>
          <a:p>
            <a:r>
              <a:rPr lang="en-US" altLang="zh-CN" dirty="0"/>
              <a:t> </a:t>
            </a:r>
            <a:r>
              <a:rPr lang="en-US" altLang="zh-CN" dirty="0" smtClean="0"/>
              <a:t>    =</a:t>
            </a:r>
            <a:r>
              <a:rPr lang="zh-CN" altLang="en-US" dirty="0" smtClean="0"/>
              <a:t>平时成绩</a:t>
            </a:r>
            <a:r>
              <a:rPr lang="en-US" altLang="zh-CN" dirty="0" smtClean="0"/>
              <a:t>*20%+</a:t>
            </a:r>
            <a:r>
              <a:rPr lang="zh-CN" altLang="en-US" dirty="0" smtClean="0"/>
              <a:t>期末卷面成绩</a:t>
            </a:r>
            <a:r>
              <a:rPr lang="en-US" altLang="zh-CN" dirty="0" smtClean="0"/>
              <a:t>*80%</a:t>
            </a:r>
          </a:p>
          <a:p>
            <a:endParaRPr lang="en-US" altLang="zh-CN" dirty="0"/>
          </a:p>
          <a:p>
            <a:r>
              <a:rPr lang="zh-CN" altLang="en-US" dirty="0" smtClean="0"/>
              <a:t>平时成绩</a:t>
            </a:r>
            <a:endParaRPr lang="en-US" altLang="zh-CN" dirty="0" smtClean="0"/>
          </a:p>
          <a:p>
            <a:r>
              <a:rPr lang="en-US" altLang="zh-CN" dirty="0"/>
              <a:t> </a:t>
            </a:r>
            <a:r>
              <a:rPr lang="en-US" altLang="zh-CN" dirty="0" smtClean="0"/>
              <a:t>    =</a:t>
            </a:r>
            <a:r>
              <a:rPr lang="zh-CN" altLang="en-US" dirty="0" smtClean="0"/>
              <a:t>考勤</a:t>
            </a:r>
            <a:r>
              <a:rPr lang="en-US" altLang="zh-CN" dirty="0" smtClean="0"/>
              <a:t>+</a:t>
            </a:r>
            <a:r>
              <a:rPr lang="zh-CN" altLang="en-US" dirty="0" smtClean="0"/>
              <a:t>课堂表现</a:t>
            </a:r>
            <a:r>
              <a:rPr lang="en-US" altLang="zh-CN" dirty="0" smtClean="0"/>
              <a:t>+</a:t>
            </a:r>
            <a:r>
              <a:rPr lang="zh-CN" altLang="en-US" dirty="0" smtClean="0"/>
              <a:t>课堂测试</a:t>
            </a:r>
            <a:r>
              <a:rPr lang="en-US" altLang="zh-CN" dirty="0" smtClean="0"/>
              <a:t>+</a:t>
            </a:r>
            <a:r>
              <a:rPr lang="zh-CN" altLang="en-US" dirty="0" smtClean="0"/>
              <a:t>作业</a:t>
            </a:r>
            <a:endParaRPr lang="en-US" altLang="zh-CN" dirty="0" smtClean="0"/>
          </a:p>
          <a:p>
            <a:endParaRPr lang="en-US" altLang="zh-CN" dirty="0" smtClean="0"/>
          </a:p>
          <a:p>
            <a:endParaRPr lang="zh-CN" altLang="en-US" dirty="0"/>
          </a:p>
        </p:txBody>
      </p:sp>
      <p:sp>
        <p:nvSpPr>
          <p:cNvPr id="3" name="灯片编号占位符 3"/>
          <p:cNvSpPr>
            <a:spLocks noGrp="1"/>
          </p:cNvSpPr>
          <p:nvPr>
            <p:ph type="sldNum" sz="quarter" idx="12"/>
          </p:nvPr>
        </p:nvSpPr>
        <p:spPr/>
        <p:txBody>
          <a:bodyPr/>
          <a:lstStyle/>
          <a:p>
            <a:fld id="{AEECD54C-BF54-42AC-BB75-1618AB2063FC}" type="slidenum">
              <a:rPr lang="en-US" altLang="zh-CN"/>
              <a:pPr/>
              <a:t>8</a:t>
            </a:fld>
            <a:endParaRPr lang="en-US" altLang="zh-CN"/>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Rot="1" noChangeArrowheads="1"/>
          </p:cNvSpPr>
          <p:nvPr>
            <p:ph type="title"/>
          </p:nvPr>
        </p:nvSpPr>
        <p:spPr>
          <a:xfrm>
            <a:off x="304800" y="228600"/>
            <a:ext cx="8510588" cy="1325563"/>
          </a:xfrm>
        </p:spPr>
        <p:txBody>
          <a:bodyPr/>
          <a:lstStyle/>
          <a:p>
            <a:r>
              <a:rPr kumimoji="1" lang="zh-CN" altLang="en-US" dirty="0">
                <a:solidFill>
                  <a:srgbClr val="FFFF66"/>
                </a:solidFill>
                <a:latin typeface="黑体" pitchFamily="49" charset="-122"/>
                <a:ea typeface="黑体" pitchFamily="49" charset="-122"/>
              </a:rPr>
              <a:t>第</a:t>
            </a:r>
            <a:r>
              <a:rPr kumimoji="1" lang="en-US" altLang="zh-CN" dirty="0">
                <a:solidFill>
                  <a:srgbClr val="FFFF66"/>
                </a:solidFill>
                <a:latin typeface="黑体" pitchFamily="49" charset="-122"/>
                <a:ea typeface="黑体" pitchFamily="49" charset="-122"/>
              </a:rPr>
              <a:t>1</a:t>
            </a:r>
            <a:r>
              <a:rPr kumimoji="1" lang="zh-CN" altLang="en-US" dirty="0">
                <a:solidFill>
                  <a:srgbClr val="FFFF66"/>
                </a:solidFill>
                <a:latin typeface="黑体" pitchFamily="49" charset="-122"/>
                <a:ea typeface="黑体" pitchFamily="49" charset="-122"/>
              </a:rPr>
              <a:t>章   </a:t>
            </a:r>
            <a:r>
              <a:rPr kumimoji="1" lang="zh-CN" altLang="en-US" dirty="0" smtClean="0">
                <a:solidFill>
                  <a:srgbClr val="FFFF66"/>
                </a:solidFill>
                <a:latin typeface="黑体" pitchFamily="49" charset="-122"/>
                <a:ea typeface="黑体" pitchFamily="49" charset="-122"/>
              </a:rPr>
              <a:t>引论</a:t>
            </a:r>
            <a:endParaRPr lang="zh-CN" altLang="en-US" dirty="0">
              <a:solidFill>
                <a:srgbClr val="FFFF66"/>
              </a:solidFill>
              <a:latin typeface="黑体" pitchFamily="49" charset="-122"/>
              <a:ea typeface="黑体" pitchFamily="49" charset="-122"/>
            </a:endParaRPr>
          </a:p>
        </p:txBody>
      </p:sp>
      <p:sp>
        <p:nvSpPr>
          <p:cNvPr id="3088" name="Rectangle 16"/>
          <p:cNvSpPr>
            <a:spLocks noGrp="1" noRot="1" noChangeArrowheads="1"/>
          </p:cNvSpPr>
          <p:nvPr>
            <p:ph idx="1"/>
          </p:nvPr>
        </p:nvSpPr>
        <p:spPr>
          <a:xfrm>
            <a:off x="1619672" y="3789040"/>
            <a:ext cx="5943600" cy="2299320"/>
          </a:xfrm>
        </p:spPr>
        <p:txBody>
          <a:bodyPr>
            <a:normAutofit/>
          </a:bodyPr>
          <a:lstStyle/>
          <a:p>
            <a:r>
              <a:rPr lang="en-US" altLang="zh-CN" b="1" dirty="0">
                <a:latin typeface="黑体" pitchFamily="49" charset="-122"/>
                <a:ea typeface="黑体" pitchFamily="49" charset="-122"/>
              </a:rPr>
              <a:t>1.1 </a:t>
            </a:r>
            <a:r>
              <a:rPr lang="zh-CN" altLang="en-US" b="1" dirty="0" smtClean="0">
                <a:latin typeface="黑体" pitchFamily="49" charset="-122"/>
                <a:ea typeface="黑体" pitchFamily="49" charset="-122"/>
              </a:rPr>
              <a:t>什么是编译程序 </a:t>
            </a:r>
            <a:endParaRPr lang="zh-CN" altLang="en-US" b="1" dirty="0">
              <a:latin typeface="黑体" pitchFamily="49" charset="-122"/>
              <a:ea typeface="黑体" pitchFamily="49" charset="-122"/>
            </a:endParaRPr>
          </a:p>
          <a:p>
            <a:r>
              <a:rPr lang="en-US" altLang="zh-CN" b="1" dirty="0" smtClean="0">
                <a:latin typeface="黑体" pitchFamily="49" charset="-122"/>
                <a:ea typeface="黑体" pitchFamily="49" charset="-122"/>
              </a:rPr>
              <a:t>1.2 </a:t>
            </a:r>
            <a:r>
              <a:rPr lang="zh-CN" altLang="en-US" dirty="0" smtClean="0">
                <a:latin typeface="黑体" pitchFamily="49" charset="-122"/>
                <a:ea typeface="黑体" pitchFamily="49" charset="-122"/>
              </a:rPr>
              <a:t>编译程序</a:t>
            </a:r>
            <a:r>
              <a:rPr lang="zh-CN" altLang="en-US" dirty="0">
                <a:latin typeface="黑体" pitchFamily="49" charset="-122"/>
                <a:ea typeface="黑体" pitchFamily="49" charset="-122"/>
              </a:rPr>
              <a:t>的</a:t>
            </a:r>
            <a:r>
              <a:rPr lang="zh-CN" altLang="en-US" dirty="0" smtClean="0">
                <a:latin typeface="黑体" pitchFamily="49" charset="-122"/>
                <a:ea typeface="黑体" pitchFamily="49" charset="-122"/>
              </a:rPr>
              <a:t>结构</a:t>
            </a:r>
            <a:endParaRPr lang="en-US" altLang="zh-CN" dirty="0" smtClean="0">
              <a:latin typeface="黑体" pitchFamily="49" charset="-122"/>
              <a:ea typeface="黑体" pitchFamily="49" charset="-122"/>
            </a:endParaRPr>
          </a:p>
          <a:p>
            <a:r>
              <a:rPr lang="en-US" altLang="zh-CN" b="1" dirty="0" smtClean="0">
                <a:latin typeface="黑体" pitchFamily="49" charset="-122"/>
                <a:ea typeface="黑体" pitchFamily="49" charset="-122"/>
              </a:rPr>
              <a:t>1.3 </a:t>
            </a:r>
            <a:r>
              <a:rPr lang="zh-CN" altLang="en-US" dirty="0" smtClean="0">
                <a:latin typeface="黑体" pitchFamily="49" charset="-122"/>
                <a:ea typeface="黑体" pitchFamily="49" charset="-122"/>
              </a:rPr>
              <a:t>解释程序 </a:t>
            </a:r>
            <a:endParaRPr lang="zh-CN" altLang="en-US" dirty="0">
              <a:latin typeface="黑体" pitchFamily="49" charset="-122"/>
              <a:ea typeface="黑体" pitchFamily="49" charset="-122"/>
            </a:endParaRPr>
          </a:p>
          <a:p>
            <a:r>
              <a:rPr lang="en-US" altLang="zh-CN" b="0" dirty="0">
                <a:latin typeface="黑体" pitchFamily="49" charset="-122"/>
                <a:ea typeface="黑体" pitchFamily="49" charset="-122"/>
              </a:rPr>
              <a:t>1.4 </a:t>
            </a:r>
            <a:r>
              <a:rPr lang="zh-CN" altLang="en-US" b="0" dirty="0" smtClean="0">
                <a:latin typeface="黑体" pitchFamily="49" charset="-122"/>
                <a:ea typeface="黑体" pitchFamily="49" charset="-122"/>
              </a:rPr>
              <a:t>程序设计语言范型（略）</a:t>
            </a:r>
            <a:endParaRPr lang="zh-CN" altLang="en-US" b="0" dirty="0">
              <a:latin typeface="黑体" pitchFamily="49" charset="-122"/>
              <a:ea typeface="黑体" pitchFamily="49" charset="-122"/>
            </a:endParaRPr>
          </a:p>
        </p:txBody>
      </p:sp>
      <p:sp>
        <p:nvSpPr>
          <p:cNvPr id="4" name="灯片编号占位符 5"/>
          <p:cNvSpPr>
            <a:spLocks noGrp="1"/>
          </p:cNvSpPr>
          <p:nvPr>
            <p:ph type="sldNum" sz="quarter" idx="12"/>
          </p:nvPr>
        </p:nvSpPr>
        <p:spPr/>
        <p:txBody>
          <a:bodyPr/>
          <a:lstStyle/>
          <a:p>
            <a:fld id="{9C8FA97A-DB5E-4A81-899D-D0F31A480BD8}" type="slidenum">
              <a:rPr lang="en-US" altLang="zh-CN"/>
              <a:pPr/>
              <a:t>9</a:t>
            </a:fld>
            <a:endParaRPr lang="en-US" altLang="zh-CN"/>
          </a:p>
        </p:txBody>
      </p:sp>
      <p:sp>
        <p:nvSpPr>
          <p:cNvPr id="5" name="Rectangle 16"/>
          <p:cNvSpPr txBox="1">
            <a:spLocks noRot="1" noChangeArrowheads="1"/>
          </p:cNvSpPr>
          <p:nvPr/>
        </p:nvSpPr>
        <p:spPr>
          <a:xfrm>
            <a:off x="827584" y="1484784"/>
            <a:ext cx="7416824" cy="229932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b="1" kern="1200">
                <a:solidFill>
                  <a:schemeClr val="tx1"/>
                </a:solidFill>
                <a:effectLst/>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3200" b="1" kern="1200">
                <a:solidFill>
                  <a:schemeClr val="tx1"/>
                </a:solidFill>
                <a:effectLst/>
                <a:latin typeface="+mn-lt"/>
                <a:ea typeface="+mn-ea"/>
                <a:cs typeface="+mn-cs"/>
              </a:defRPr>
            </a:lvl2pPr>
            <a:lvl3pPr marL="996696" indent="-228600" algn="l" rtl="0" eaLnBrk="1" latinLnBrk="0" hangingPunct="1">
              <a:spcBef>
                <a:spcPct val="20000"/>
              </a:spcBef>
              <a:buClr>
                <a:schemeClr val="accent3"/>
              </a:buClr>
              <a:buFont typeface="Arial"/>
              <a:buChar char="▪"/>
              <a:defRPr kumimoji="0" sz="3200" b="1" kern="1200">
                <a:solidFill>
                  <a:schemeClr val="tx1"/>
                </a:solidFill>
                <a:effectLst/>
                <a:latin typeface="+mn-lt"/>
                <a:ea typeface="+mn-ea"/>
                <a:cs typeface="+mn-cs"/>
              </a:defRPr>
            </a:lvl3pPr>
            <a:lvl4pPr marL="1216152" indent="-182880" algn="l" rtl="0" eaLnBrk="1" latinLnBrk="0" hangingPunct="1">
              <a:spcBef>
                <a:spcPct val="20000"/>
              </a:spcBef>
              <a:buClr>
                <a:schemeClr val="accent4"/>
              </a:buClr>
              <a:buFont typeface="Arial"/>
              <a:buChar char="▪"/>
              <a:defRPr kumimoji="0" sz="3200" b="1" kern="1200">
                <a:solidFill>
                  <a:schemeClr val="tx1"/>
                </a:solidFill>
                <a:effectLst/>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3200" b="1" kern="1200">
                <a:solidFill>
                  <a:schemeClr val="tx1"/>
                </a:solidFill>
                <a:effectLst/>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fontAlgn="auto">
              <a:spcAft>
                <a:spcPts val="0"/>
              </a:spcAft>
              <a:buNone/>
            </a:pPr>
            <a:r>
              <a:rPr lang="zh-CN" altLang="en-US" sz="2800" b="0" dirty="0" smtClean="0">
                <a:solidFill>
                  <a:srgbClr val="990099"/>
                </a:solidFill>
                <a:latin typeface="华文新魏" panose="02010800040101010101" pitchFamily="2" charset="-122"/>
                <a:ea typeface="华文新魏" panose="02010800040101010101" pitchFamily="2" charset="-122"/>
              </a:rPr>
              <a:t>本章提要</a:t>
            </a:r>
            <a:endParaRPr lang="en-US" altLang="zh-CN" sz="2800" b="0" dirty="0" smtClean="0">
              <a:solidFill>
                <a:srgbClr val="990099"/>
              </a:solidFill>
              <a:latin typeface="华文新魏" panose="02010800040101010101" pitchFamily="2" charset="-122"/>
              <a:ea typeface="华文新魏" panose="02010800040101010101" pitchFamily="2" charset="-122"/>
            </a:endParaRPr>
          </a:p>
          <a:p>
            <a:pPr marL="118872" indent="0" fontAlgn="auto">
              <a:spcAft>
                <a:spcPts val="0"/>
              </a:spcAft>
              <a:buNone/>
            </a:pPr>
            <a:r>
              <a:rPr lang="en-US" altLang="zh-CN" sz="2800" b="0" dirty="0" smtClean="0">
                <a:latin typeface="+mn-ea"/>
              </a:rPr>
              <a:t>    </a:t>
            </a:r>
            <a:r>
              <a:rPr lang="zh-CN" altLang="en-US" sz="2400" dirty="0" smtClean="0">
                <a:latin typeface="+mn-ea"/>
              </a:rPr>
              <a:t>本章主要讲述了</a:t>
            </a:r>
            <a:r>
              <a:rPr lang="zh-CN" altLang="en-US" sz="2400" dirty="0" smtClean="0">
                <a:solidFill>
                  <a:srgbClr val="CC3300"/>
                </a:solidFill>
                <a:latin typeface="+mn-ea"/>
              </a:rPr>
              <a:t>编译的</a:t>
            </a:r>
            <a:r>
              <a:rPr lang="en-US" altLang="zh-CN" sz="2400" dirty="0" smtClean="0">
                <a:solidFill>
                  <a:srgbClr val="CC3300"/>
                </a:solidFill>
                <a:latin typeface="+mn-ea"/>
              </a:rPr>
              <a:t>6</a:t>
            </a:r>
            <a:r>
              <a:rPr lang="zh-CN" altLang="en-US" sz="2400" dirty="0" smtClean="0">
                <a:solidFill>
                  <a:srgbClr val="CC3300"/>
                </a:solidFill>
                <a:latin typeface="+mn-ea"/>
              </a:rPr>
              <a:t>个主要阶段及每个阶段的任务</a:t>
            </a:r>
            <a:r>
              <a:rPr lang="zh-CN" altLang="en-US" sz="2400" dirty="0" smtClean="0">
                <a:latin typeface="+mn-ea"/>
              </a:rPr>
              <a:t>，并简单介绍了编译程序和解释程序的区别，以及前端、后端、遍的概念，表明编译的基本原理和方法有助于理解和编写程序。</a:t>
            </a:r>
            <a:endParaRPr lang="zh-CN" altLang="en-US" sz="2400" dirty="0">
              <a:latin typeface="+mn-ea"/>
            </a:endParaRPr>
          </a:p>
        </p:txBody>
      </p:sp>
    </p:spTree>
  </p:cSld>
  <p:clrMapOvr>
    <a:masterClrMapping/>
  </p:clrMapOvr>
  <p:transition>
    <p:pull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4601</TotalTime>
  <Words>3315</Words>
  <Application>Microsoft Office PowerPoint</Application>
  <PresentationFormat>全屏显示(4:3)</PresentationFormat>
  <Paragraphs>495</Paragraphs>
  <Slides>44</Slides>
  <Notes>9</Notes>
  <HiddenSlides>0</HiddenSlides>
  <MMClips>0</MMClips>
  <ScaleCrop>false</ScaleCrop>
  <HeadingPairs>
    <vt:vector size="8" baseType="variant">
      <vt:variant>
        <vt:lpstr>主题</vt:lpstr>
      </vt:variant>
      <vt:variant>
        <vt:i4>1</vt:i4>
      </vt:variant>
      <vt:variant>
        <vt:lpstr>嵌入 OLE 服务器</vt:lpstr>
      </vt:variant>
      <vt:variant>
        <vt:i4>1</vt:i4>
      </vt:variant>
      <vt:variant>
        <vt:lpstr>幻灯片标题</vt:lpstr>
      </vt:variant>
      <vt:variant>
        <vt:i4>44</vt:i4>
      </vt:variant>
      <vt:variant>
        <vt:lpstr>自定义放映</vt:lpstr>
      </vt:variant>
      <vt:variant>
        <vt:i4>1</vt:i4>
      </vt:variant>
    </vt:vector>
  </HeadingPairs>
  <TitlesOfParts>
    <vt:vector size="47" baseType="lpstr">
      <vt:lpstr>模块</vt:lpstr>
      <vt:lpstr>Visio</vt:lpstr>
      <vt:lpstr>编译原理（第3版）               张素琴 编著            清华大学出版社</vt:lpstr>
      <vt:lpstr>开场白</vt:lpstr>
      <vt:lpstr>课程介绍</vt:lpstr>
      <vt:lpstr>课程介绍</vt:lpstr>
      <vt:lpstr>幻灯片 5</vt:lpstr>
      <vt:lpstr>教学介绍</vt:lpstr>
      <vt:lpstr>幻灯片 7</vt:lpstr>
      <vt:lpstr>考核介绍</vt:lpstr>
      <vt:lpstr>第1章   引论</vt:lpstr>
      <vt:lpstr>幻灯片 10</vt:lpstr>
      <vt:lpstr>1.1 翻译 编译 解释</vt:lpstr>
      <vt:lpstr>一、复习：</vt:lpstr>
      <vt:lpstr>复习：</vt:lpstr>
      <vt:lpstr>幻灯片 14</vt:lpstr>
      <vt:lpstr>幻灯片 15</vt:lpstr>
      <vt:lpstr>编译程序的性质</vt:lpstr>
      <vt:lpstr>1.2 编译过程和编译程序的结构</vt:lpstr>
      <vt:lpstr>幻灯片 18</vt:lpstr>
      <vt:lpstr>例：某段pascal源程序</vt:lpstr>
      <vt:lpstr>幻灯片 20</vt:lpstr>
      <vt:lpstr>例：a:=b+c*60 经语法分析得到的语法树</vt:lpstr>
      <vt:lpstr>幻灯片 22</vt:lpstr>
      <vt:lpstr>幻灯片 23</vt:lpstr>
      <vt:lpstr>幻灯片 24</vt:lpstr>
      <vt:lpstr>幻灯片 25</vt:lpstr>
      <vt:lpstr>幻灯片 26</vt:lpstr>
      <vt:lpstr>幻灯片 27</vt:lpstr>
      <vt:lpstr>例：某个符号表</vt:lpstr>
      <vt:lpstr>幻灯片 29</vt:lpstr>
      <vt:lpstr>幻灯片 30</vt:lpstr>
      <vt:lpstr>编译程序的结构</vt:lpstr>
      <vt:lpstr>1.3  编译有关的其他概念</vt:lpstr>
      <vt:lpstr>幻灯片 33</vt:lpstr>
      <vt:lpstr>遍（趟，pass）</vt:lpstr>
      <vt:lpstr>分遍的优缺点</vt:lpstr>
      <vt:lpstr>1.4  编译原理的应用</vt:lpstr>
      <vt:lpstr>幻灯片 37</vt:lpstr>
      <vt:lpstr>1.5  其他-编译程序的伙伴</vt:lpstr>
      <vt:lpstr>本章术语</vt:lpstr>
      <vt:lpstr>本章习题        概念类</vt:lpstr>
      <vt:lpstr>本章习题        应用类</vt:lpstr>
      <vt:lpstr>本章作业</vt:lpstr>
      <vt:lpstr>本章小结</vt:lpstr>
      <vt:lpstr>《编译原理》教材内容</vt:lpstr>
      <vt:lpstr>自定义放映1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排序</dc:title>
  <dc:creator>杨劲涛</dc:creator>
  <cp:lastModifiedBy>lenovo</cp:lastModifiedBy>
  <cp:revision>1474</cp:revision>
  <dcterms:created xsi:type="dcterms:W3CDTF">2003-11-20T09:16:27Z</dcterms:created>
  <dcterms:modified xsi:type="dcterms:W3CDTF">2018-03-06T14:02:38Z</dcterms:modified>
</cp:coreProperties>
</file>