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14281929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48666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104284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EB3A859D-DE6A-4B20-8031-3B0B09381813}" type="datetime9">
              <a:rPr lang="zh-CN" altLang="en-US" smtClean="0">
                <a:solidFill>
                  <a:prstClr val="white">
                    <a:tint val="95000"/>
                  </a:prstClr>
                </a:solidFill>
              </a:rPr>
              <a:pPr/>
              <a:t>2016年9月13日星期二9时53分13秒</a:t>
            </a:fld>
            <a:endParaRPr lang="en-US" altLang="zh-CN">
              <a:solidFill>
                <a:prstClr val="white">
                  <a:tint val="95000"/>
                </a:prstClr>
              </a:solidFill>
            </a:endParaRPr>
          </a:p>
        </p:txBody>
      </p:sp>
      <p:sp>
        <p:nvSpPr>
          <p:cNvPr id="5" name="页脚占位符 4"/>
          <p:cNvSpPr>
            <a:spLocks noGrp="1"/>
          </p:cNvSpPr>
          <p:nvPr>
            <p:ph type="ftr" sz="quarter" idx="11"/>
          </p:nvPr>
        </p:nvSpPr>
        <p:spPr/>
        <p:txBody>
          <a:bodyPr/>
          <a:lstStyle/>
          <a:p>
            <a:endParaRPr lang="en-US" altLang="zh-CN">
              <a:solidFill>
                <a:prstClr val="white">
                  <a:tint val="95000"/>
                </a:prstClr>
              </a:solidFill>
            </a:endParaRPr>
          </a:p>
        </p:txBody>
      </p:sp>
      <p:sp>
        <p:nvSpPr>
          <p:cNvPr id="6" name="灯片编号占位符 5"/>
          <p:cNvSpPr>
            <a:spLocks noGrp="1"/>
          </p:cNvSpPr>
          <p:nvPr>
            <p:ph type="sldNum" sz="quarter" idx="12"/>
          </p:nvPr>
        </p:nvSpPr>
        <p:spPr/>
        <p:txBody>
          <a:bodyPr/>
          <a:lstStyle/>
          <a:p>
            <a:fld id="{8688B37C-FEDE-417B-B624-E57C93FD3609}" type="slidenum">
              <a:rPr lang="en-US" altLang="zh-CN" smtClean="0">
                <a:solidFill>
                  <a:prstClr val="white">
                    <a:tint val="95000"/>
                  </a:prstClr>
                </a:solidFill>
              </a:rPr>
              <a:pPr/>
              <a:t>‹#›</a:t>
            </a:fld>
            <a:endParaRPr lang="en-US" altLang="zh-CN">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7132758"/>
      </p:ext>
    </p:extLst>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89728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normAutofit/>
          </a:bodyPr>
          <a:lstStyle>
            <a:lvl1pPr>
              <a:defRPr sz="3200" b="1">
                <a:effectLst/>
              </a:defRPr>
            </a:lvl1pPr>
            <a:lvl2pPr>
              <a:defRPr sz="3200" b="1">
                <a:effectLst/>
              </a:defRPr>
            </a:lvl2pPr>
            <a:lvl3pPr>
              <a:defRPr sz="3200" b="1">
                <a:effectLst/>
              </a:defRPr>
            </a:lvl3pPr>
            <a:lvl4pPr>
              <a:defRPr sz="3200" b="1">
                <a:effectLst/>
              </a:defRPr>
            </a:lvl4pPr>
            <a:lvl5pPr>
              <a:defRPr sz="3200" b="1">
                <a:effectLst/>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A28433EF-1980-4EF5-BFCF-DCB3B37E09A9}"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95000"/>
                </a:prstClr>
              </a:solidFill>
            </a:endParaRPr>
          </a:p>
        </p:txBody>
      </p:sp>
      <p:sp>
        <p:nvSpPr>
          <p:cNvPr id="6" name="灯片编号占位符 5"/>
          <p:cNvSpPr>
            <a:spLocks noGrp="1"/>
          </p:cNvSpPr>
          <p:nvPr>
            <p:ph type="sldNum" sz="quarter" idx="12"/>
          </p:nvPr>
        </p:nvSpPr>
        <p:spPr/>
        <p:txBody>
          <a:bodyPr/>
          <a:lstStyle/>
          <a:p>
            <a:fld id="{ED030AB1-5474-47A5-A279-899C5FA7F444}" type="slidenum">
              <a:rPr lang="en-US" altLang="zh-CN" smtClean="0">
                <a:solidFill>
                  <a:prstClr val="black">
                    <a:tint val="95000"/>
                  </a:prstClr>
                </a:solidFill>
              </a:rPr>
              <a:pPr/>
              <a:t>‹#›</a:t>
            </a:fld>
            <a:endParaRPr lang="en-US" altLang="zh-CN" dirty="0">
              <a:solidFill>
                <a:prstClr val="black">
                  <a:tint val="95000"/>
                </a:prstClr>
              </a:solidFill>
            </a:endParaRPr>
          </a:p>
        </p:txBody>
      </p:sp>
    </p:spTree>
    <p:extLst>
      <p:ext uri="{BB962C8B-B14F-4D97-AF65-F5344CB8AC3E}">
        <p14:creationId xmlns:p14="http://schemas.microsoft.com/office/powerpoint/2010/main" val="159597875"/>
      </p:ext>
    </p:extLst>
  </p:cSld>
  <p:clrMapOvr>
    <a:masterClrMapping/>
  </p:clrMapOvr>
  <p:transition>
    <p:pull dir="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687E132-AA82-453B-A599-3C7C149A654D}" type="datetime9">
              <a:rPr lang="zh-CN" altLang="en-US" smtClean="0">
                <a:solidFill>
                  <a:prstClr val="white">
                    <a:tint val="95000"/>
                  </a:prstClr>
                </a:solidFill>
              </a:rPr>
              <a:pPr/>
              <a:t>2016年9月13日星期二9时53分13秒</a:t>
            </a:fld>
            <a:endParaRPr lang="en-US" altLang="zh-CN">
              <a:solidFill>
                <a:prstClr val="white">
                  <a:tint val="95000"/>
                </a:prstClr>
              </a:solidFill>
            </a:endParaRPr>
          </a:p>
        </p:txBody>
      </p:sp>
      <p:sp>
        <p:nvSpPr>
          <p:cNvPr id="5" name="页脚占位符 4"/>
          <p:cNvSpPr>
            <a:spLocks noGrp="1"/>
          </p:cNvSpPr>
          <p:nvPr>
            <p:ph type="ftr" sz="quarter" idx="11"/>
          </p:nvPr>
        </p:nvSpPr>
        <p:spPr/>
        <p:txBody>
          <a:bodyPr/>
          <a:lstStyle/>
          <a:p>
            <a:endParaRPr lang="en-US" altLang="zh-CN">
              <a:solidFill>
                <a:prstClr val="white">
                  <a:tint val="95000"/>
                </a:prstClr>
              </a:solidFill>
            </a:endParaRPr>
          </a:p>
        </p:txBody>
      </p:sp>
      <p:sp>
        <p:nvSpPr>
          <p:cNvPr id="6" name="灯片编号占位符 5"/>
          <p:cNvSpPr>
            <a:spLocks noGrp="1"/>
          </p:cNvSpPr>
          <p:nvPr>
            <p:ph type="sldNum" sz="quarter" idx="12"/>
          </p:nvPr>
        </p:nvSpPr>
        <p:spPr/>
        <p:txBody>
          <a:bodyPr/>
          <a:lstStyle/>
          <a:p>
            <a:fld id="{A66D32BA-05F0-476D-89C4-A2CF9C7DD630}" type="slidenum">
              <a:rPr lang="en-US" altLang="zh-CN" smtClean="0">
                <a:solidFill>
                  <a:prstClr val="white">
                    <a:tint val="95000"/>
                  </a:prstClr>
                </a:solidFill>
              </a:rPr>
              <a:pPr/>
              <a:t>‹#›</a:t>
            </a:fld>
            <a:endParaRPr lang="en-US" altLang="zh-CN">
              <a:solidFill>
                <a:prstClr val="white">
                  <a:tint val="95000"/>
                </a:prstClr>
              </a:solidFill>
            </a:endParaRPr>
          </a:p>
        </p:txBody>
      </p:sp>
    </p:spTree>
    <p:extLst>
      <p:ext uri="{BB962C8B-B14F-4D97-AF65-F5344CB8AC3E}">
        <p14:creationId xmlns:p14="http://schemas.microsoft.com/office/powerpoint/2010/main" val="2333109121"/>
      </p:ext>
    </p:extLst>
  </p:cSld>
  <p:clrMapOvr>
    <a:overrideClrMapping bg1="dk1" tx1="lt1" bg2="dk2" tx2="lt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C6467226-0FFC-4FF7-A94D-94248D900235}"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95000"/>
                </a:prstClr>
              </a:solidFill>
            </a:endParaRPr>
          </a:p>
        </p:txBody>
      </p:sp>
      <p:sp>
        <p:nvSpPr>
          <p:cNvPr id="7" name="灯片编号占位符 6"/>
          <p:cNvSpPr>
            <a:spLocks noGrp="1"/>
          </p:cNvSpPr>
          <p:nvPr>
            <p:ph type="sldNum" sz="quarter" idx="12"/>
          </p:nvPr>
        </p:nvSpPr>
        <p:spPr/>
        <p:txBody>
          <a:bodyPr/>
          <a:lstStyle/>
          <a:p>
            <a:fld id="{1D64DA53-8F11-4D74-A0BF-6DEAC23548D9}" type="slidenum">
              <a:rPr lang="en-US" altLang="zh-CN" smtClean="0">
                <a:solidFill>
                  <a:prstClr val="black">
                    <a:tint val="95000"/>
                  </a:prstClr>
                </a:solidFill>
              </a:rPr>
              <a:pPr/>
              <a:t>‹#›</a:t>
            </a:fld>
            <a:endParaRPr lang="en-US" altLang="zh-CN">
              <a:solidFill>
                <a:prstClr val="black">
                  <a:tint val="95000"/>
                </a:prstClr>
              </a:solidFill>
            </a:endParaRPr>
          </a:p>
        </p:txBody>
      </p:sp>
    </p:spTree>
    <p:extLst>
      <p:ext uri="{BB962C8B-B14F-4D97-AF65-F5344CB8AC3E}">
        <p14:creationId xmlns:p14="http://schemas.microsoft.com/office/powerpoint/2010/main" val="3535841998"/>
      </p:ext>
    </p:extLst>
  </p:cSld>
  <p:clrMapOvr>
    <a:masterClrMapping/>
  </p:clrMapOvr>
  <p:transition>
    <p:pull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C1ED187-0280-402E-82BA-6ED6D2D492A5}"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8" name="页脚占位符 7"/>
          <p:cNvSpPr>
            <a:spLocks noGrp="1"/>
          </p:cNvSpPr>
          <p:nvPr>
            <p:ph type="ftr" sz="quarter" idx="11"/>
          </p:nvPr>
        </p:nvSpPr>
        <p:spPr/>
        <p:txBody>
          <a:bodyPr/>
          <a:lstStyle/>
          <a:p>
            <a:endParaRPr lang="en-US" altLang="zh-CN">
              <a:solidFill>
                <a:prstClr val="black">
                  <a:tint val="95000"/>
                </a:prstClr>
              </a:solidFill>
            </a:endParaRPr>
          </a:p>
        </p:txBody>
      </p:sp>
      <p:sp>
        <p:nvSpPr>
          <p:cNvPr id="9" name="灯片编号占位符 8"/>
          <p:cNvSpPr>
            <a:spLocks noGrp="1"/>
          </p:cNvSpPr>
          <p:nvPr>
            <p:ph type="sldNum" sz="quarter" idx="12"/>
          </p:nvPr>
        </p:nvSpPr>
        <p:spPr/>
        <p:txBody>
          <a:bodyPr/>
          <a:lstStyle/>
          <a:p>
            <a:fld id="{9EA45763-4B03-49F7-81F0-C4C788B66A8F}" type="slidenum">
              <a:rPr lang="en-US" altLang="zh-CN" smtClean="0">
                <a:solidFill>
                  <a:prstClr val="black">
                    <a:tint val="95000"/>
                  </a:prstClr>
                </a:solidFill>
              </a:rPr>
              <a:pPr/>
              <a:t>‹#›</a:t>
            </a:fld>
            <a:endParaRPr lang="en-US" altLang="zh-CN">
              <a:solidFill>
                <a:prstClr val="black">
                  <a:tint val="95000"/>
                </a:prstClr>
              </a:solidFill>
            </a:endParaRPr>
          </a:p>
        </p:txBody>
      </p:sp>
    </p:spTree>
    <p:extLst>
      <p:ext uri="{BB962C8B-B14F-4D97-AF65-F5344CB8AC3E}">
        <p14:creationId xmlns:p14="http://schemas.microsoft.com/office/powerpoint/2010/main" val="3709366478"/>
      </p:ext>
    </p:extLst>
  </p:cSld>
  <p:clrMapOvr>
    <a:masterClrMapping/>
  </p:clrMapOvr>
  <p:transition>
    <p:pull dir="rd"/>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328B50-87C3-458C-9B5B-9C0E4FC05A95}"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4" name="页脚占位符 3"/>
          <p:cNvSpPr>
            <a:spLocks noGrp="1"/>
          </p:cNvSpPr>
          <p:nvPr>
            <p:ph type="ftr" sz="quarter" idx="11"/>
          </p:nvPr>
        </p:nvSpPr>
        <p:spPr/>
        <p:txBody>
          <a:bodyPr/>
          <a:lstStyle/>
          <a:p>
            <a:endParaRPr lang="en-US" altLang="zh-CN">
              <a:solidFill>
                <a:prstClr val="black">
                  <a:tint val="95000"/>
                </a:prstClr>
              </a:solidFill>
            </a:endParaRPr>
          </a:p>
        </p:txBody>
      </p:sp>
      <p:sp>
        <p:nvSpPr>
          <p:cNvPr id="5" name="灯片编号占位符 4"/>
          <p:cNvSpPr>
            <a:spLocks noGrp="1"/>
          </p:cNvSpPr>
          <p:nvPr>
            <p:ph type="sldNum" sz="quarter" idx="12"/>
          </p:nvPr>
        </p:nvSpPr>
        <p:spPr/>
        <p:txBody>
          <a:bodyPr/>
          <a:lstStyle/>
          <a:p>
            <a:fld id="{2A17F082-A06B-4A48-B52C-4D39EEA156C7}" type="slidenum">
              <a:rPr lang="en-US" altLang="zh-CN" smtClean="0">
                <a:solidFill>
                  <a:prstClr val="black">
                    <a:tint val="95000"/>
                  </a:prstClr>
                </a:solidFill>
              </a:rPr>
              <a:pPr/>
              <a:t>‹#›</a:t>
            </a:fld>
            <a:endParaRPr lang="en-US" altLang="zh-CN">
              <a:solidFill>
                <a:prstClr val="black">
                  <a:tint val="95000"/>
                </a:prstClr>
              </a:solidFill>
            </a:endParaRPr>
          </a:p>
        </p:txBody>
      </p:sp>
    </p:spTree>
    <p:extLst>
      <p:ext uri="{BB962C8B-B14F-4D97-AF65-F5344CB8AC3E}">
        <p14:creationId xmlns:p14="http://schemas.microsoft.com/office/powerpoint/2010/main" val="521066681"/>
      </p:ext>
    </p:extLst>
  </p:cSld>
  <p:clrMapOvr>
    <a:masterClrMapping/>
  </p:clrMapOvr>
  <p:transition>
    <p:pull dir="rd"/>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3188EB-48B0-4CB8-B1C6-1665C5DB9BA4}"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95000"/>
                </a:prstClr>
              </a:solidFill>
            </a:endParaRPr>
          </a:p>
        </p:txBody>
      </p:sp>
      <p:sp>
        <p:nvSpPr>
          <p:cNvPr id="4" name="灯片编号占位符 3"/>
          <p:cNvSpPr>
            <a:spLocks noGrp="1"/>
          </p:cNvSpPr>
          <p:nvPr>
            <p:ph type="sldNum" sz="quarter" idx="12"/>
          </p:nvPr>
        </p:nvSpPr>
        <p:spPr/>
        <p:txBody>
          <a:bodyPr/>
          <a:lstStyle/>
          <a:p>
            <a:fld id="{6C67BBB0-9C09-4ECF-9E50-9A71193E2AF2}" type="slidenum">
              <a:rPr lang="en-US" altLang="zh-CN" smtClean="0">
                <a:solidFill>
                  <a:prstClr val="black">
                    <a:tint val="95000"/>
                  </a:prstClr>
                </a:solidFill>
              </a:rPr>
              <a:pPr/>
              <a:t>‹#›</a:t>
            </a:fld>
            <a:endParaRPr lang="en-US" altLang="zh-CN">
              <a:solidFill>
                <a:prstClr val="black">
                  <a:tint val="95000"/>
                </a:prstClr>
              </a:solidFill>
            </a:endParaRPr>
          </a:p>
        </p:txBody>
      </p:sp>
    </p:spTree>
    <p:extLst>
      <p:ext uri="{BB962C8B-B14F-4D97-AF65-F5344CB8AC3E}">
        <p14:creationId xmlns:p14="http://schemas.microsoft.com/office/powerpoint/2010/main" val="1628624001"/>
      </p:ext>
    </p:extLst>
  </p:cSld>
  <p:clrMapOvr>
    <a:masterClrMapping/>
  </p:clrMapOvr>
  <p:transition>
    <p:pull dir="rd"/>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D06E845-2358-46FF-8123-26E89D7A08EF}"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95000"/>
                </a:prstClr>
              </a:solidFill>
            </a:endParaRPr>
          </a:p>
        </p:txBody>
      </p:sp>
      <p:sp>
        <p:nvSpPr>
          <p:cNvPr id="7" name="灯片编号占位符 6"/>
          <p:cNvSpPr>
            <a:spLocks noGrp="1"/>
          </p:cNvSpPr>
          <p:nvPr>
            <p:ph type="sldNum" sz="quarter" idx="12"/>
          </p:nvPr>
        </p:nvSpPr>
        <p:spPr/>
        <p:txBody>
          <a:bodyPr/>
          <a:lstStyle/>
          <a:p>
            <a:fld id="{BA6A1569-C57F-433A-9A52-DF73E422735E}" type="slidenum">
              <a:rPr lang="en-US" altLang="zh-CN" smtClean="0">
                <a:solidFill>
                  <a:prstClr val="black">
                    <a:tint val="95000"/>
                  </a:prstClr>
                </a:solidFill>
              </a:rPr>
              <a:pPr/>
              <a:t>‹#›</a:t>
            </a:fld>
            <a:endParaRPr lang="en-US" altLang="zh-CN">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3517715"/>
      </p:ext>
    </p:extLst>
  </p:cSld>
  <p:clrMapOvr>
    <a:masterClrMapping/>
  </p:clrMapOvr>
  <p:transition>
    <p:pull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51024171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D85FFBB6-F81B-40DD-935F-233BF28FE4D9}"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ltLang="zh-CN">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13F4C7F3-AFAC-406F-9209-1501C64120D1}" type="slidenum">
              <a:rPr lang="en-US" altLang="zh-CN" smtClean="0">
                <a:solidFill>
                  <a:prstClr val="black">
                    <a:tint val="95000"/>
                  </a:prstClr>
                </a:solidFill>
              </a:rPr>
              <a:pPr/>
              <a:t>‹#›</a:t>
            </a:fld>
            <a:endParaRPr lang="en-US" altLang="zh-CN">
              <a:solidFill>
                <a:prstClr val="black">
                  <a:tint val="95000"/>
                </a:prstClr>
              </a:solidFill>
            </a:endParaRPr>
          </a:p>
        </p:txBody>
      </p:sp>
    </p:spTree>
    <p:extLst>
      <p:ext uri="{BB962C8B-B14F-4D97-AF65-F5344CB8AC3E}">
        <p14:creationId xmlns:p14="http://schemas.microsoft.com/office/powerpoint/2010/main" val="1974693317"/>
      </p:ext>
    </p:extLst>
  </p:cSld>
  <p:clrMapOvr>
    <a:overrideClrMapping bg1="lt1" tx1="dk1" bg2="lt2" tx2="dk2" accent1="accent1" accent2="accent2" accent3="accent3" accent4="accent4" accent5="accent5" accent6="accent6" hlink="hlink" folHlink="folHlink"/>
  </p:clrMapOvr>
  <p:transition>
    <p:pull dir="rd"/>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ABF2A63-A1C0-47EB-87F8-AEEC9849E04D}"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95000"/>
                </a:prstClr>
              </a:solidFill>
            </a:endParaRPr>
          </a:p>
        </p:txBody>
      </p:sp>
      <p:sp>
        <p:nvSpPr>
          <p:cNvPr id="6" name="灯片编号占位符 5"/>
          <p:cNvSpPr>
            <a:spLocks noGrp="1"/>
          </p:cNvSpPr>
          <p:nvPr>
            <p:ph type="sldNum" sz="quarter" idx="12"/>
          </p:nvPr>
        </p:nvSpPr>
        <p:spPr/>
        <p:txBody>
          <a:bodyPr/>
          <a:lstStyle/>
          <a:p>
            <a:fld id="{F2088A52-7722-4ACF-95A4-038B81209826}" type="slidenum">
              <a:rPr lang="en-US" altLang="zh-CN" smtClean="0">
                <a:solidFill>
                  <a:prstClr val="black">
                    <a:tint val="95000"/>
                  </a:prstClr>
                </a:solidFill>
              </a:rPr>
              <a:pPr/>
              <a:t>‹#›</a:t>
            </a:fld>
            <a:endParaRPr lang="en-US" altLang="zh-CN">
              <a:solidFill>
                <a:prstClr val="black">
                  <a:tint val="95000"/>
                </a:prstClr>
              </a:solidFill>
            </a:endParaRPr>
          </a:p>
        </p:txBody>
      </p:sp>
    </p:spTree>
    <p:extLst>
      <p:ext uri="{BB962C8B-B14F-4D97-AF65-F5344CB8AC3E}">
        <p14:creationId xmlns:p14="http://schemas.microsoft.com/office/powerpoint/2010/main" val="716648580"/>
      </p:ext>
    </p:extLst>
  </p:cSld>
  <p:clrMapOvr>
    <a:masterClrMapping/>
  </p:clrMapOvr>
  <p:transition>
    <p:pull dir="rd"/>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092011A-68C8-492A-95FF-7D939947ED94}" type="datetime9">
              <a:rPr lang="zh-CN" altLang="en-US" smtClean="0">
                <a:solidFill>
                  <a:prstClr val="black">
                    <a:tint val="95000"/>
                  </a:prstClr>
                </a:solidFill>
              </a:rPr>
              <a:pPr/>
              <a:t>2016年9月13日星期二9时53分13秒</a:t>
            </a:fld>
            <a:endParaRPr lang="en-US" altLang="zh-CN">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ltLang="zh-CN">
              <a:solidFill>
                <a:prstClr val="black">
                  <a:tint val="95000"/>
                </a:prstClr>
              </a:solidFill>
            </a:endParaRPr>
          </a:p>
        </p:txBody>
      </p:sp>
      <p:sp>
        <p:nvSpPr>
          <p:cNvPr id="6" name="灯片编号占位符 5"/>
          <p:cNvSpPr>
            <a:spLocks noGrp="1"/>
          </p:cNvSpPr>
          <p:nvPr>
            <p:ph type="sldNum" sz="quarter" idx="12"/>
          </p:nvPr>
        </p:nvSpPr>
        <p:spPr/>
        <p:txBody>
          <a:bodyPr/>
          <a:lstStyle/>
          <a:p>
            <a:fld id="{AB0B3E09-B6BA-4286-A500-D47BE8A25757}" type="slidenum">
              <a:rPr lang="en-US" altLang="zh-CN" smtClean="0">
                <a:solidFill>
                  <a:prstClr val="black">
                    <a:tint val="95000"/>
                  </a:prstClr>
                </a:solidFill>
              </a:rPr>
              <a:pPr/>
              <a:t>‹#›</a:t>
            </a:fld>
            <a:endParaRPr lang="en-US" altLang="zh-CN">
              <a:solidFill>
                <a:prstClr val="black">
                  <a:tint val="95000"/>
                </a:prstClr>
              </a:solidFill>
            </a:endParaRPr>
          </a:p>
        </p:txBody>
      </p:sp>
    </p:spTree>
    <p:extLst>
      <p:ext uri="{BB962C8B-B14F-4D97-AF65-F5344CB8AC3E}">
        <p14:creationId xmlns:p14="http://schemas.microsoft.com/office/powerpoint/2010/main" val="2286976573"/>
      </p:ext>
    </p:extLst>
  </p:cSld>
  <p:clrMapOvr>
    <a:masterClrMapping/>
  </p:clrMapOvr>
  <p:transition>
    <p:pull dir="rd"/>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344231188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01149849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262732474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642615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9/13/2016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52506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9/13/2016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646853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9/13/2016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58170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9/13/2016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607047116"/>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1673025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9/13/2016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25353944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145071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9/13/2016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82667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5184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9/13/2016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24032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9/13/2016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91375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9/13/2016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56164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9/13/2016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158520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9/13/2016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0205348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9/13/2016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946051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a:solidFill>
                <a:prstClr val="white"/>
              </a:solidFill>
              <a:effectLst>
                <a:outerShdw blurRad="38100" dist="38100" dir="2700000" algn="tl">
                  <a:srgbClr val="000000">
                    <a:alpha val="43137"/>
                  </a:srgbClr>
                </a:outerShdw>
              </a:effectLst>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45155-5FA9-44D6-A89F-6CFC37329D24}" type="datetime9">
              <a:rPr lang="zh-CN" altLang="en-US" smtClean="0">
                <a:solidFill>
                  <a:prstClr val="black">
                    <a:tint val="95000"/>
                  </a:prstClr>
                </a:solidFill>
                <a:effectLst>
                  <a:outerShdw blurRad="38100" dist="38100" dir="2700000" algn="tl">
                    <a:srgbClr val="000000">
                      <a:alpha val="43137"/>
                    </a:srgbClr>
                  </a:outerShdw>
                </a:effectLst>
                <a:latin typeface="Arial" pitchFamily="34" charset="0"/>
              </a:rPr>
              <a:pPr fontAlgn="base">
                <a:spcBef>
                  <a:spcPct val="0"/>
                </a:spcBef>
                <a:spcAft>
                  <a:spcPct val="0"/>
                </a:spcAft>
              </a:pPr>
              <a:t>2016年9月13日星期二9时53分13秒</a:t>
            </a:fld>
            <a:endParaRPr lang="en-US" altLang="zh-CN">
              <a:solidFill>
                <a:prstClr val="black">
                  <a:tint val="95000"/>
                </a:prstClr>
              </a:solidFill>
              <a:effectLst>
                <a:outerShdw blurRad="38100" dist="38100" dir="2700000" algn="tl">
                  <a:srgbClr val="000000">
                    <a:alpha val="43137"/>
                  </a:srgbClr>
                </a:outerShdw>
              </a:effectLst>
              <a:latin typeface="Arial" pitchFamily="34" charset="0"/>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altLang="zh-CN">
              <a:solidFill>
                <a:prstClr val="black">
                  <a:tint val="95000"/>
                </a:prstClr>
              </a:solidFill>
              <a:effectLst>
                <a:outerShdw blurRad="38100" dist="38100" dir="2700000" algn="tl">
                  <a:srgbClr val="000000">
                    <a:alpha val="43137"/>
                  </a:srgbClr>
                </a:outerShdw>
              </a:effectLst>
              <a:latin typeface="Arial" pitchFamily="34" charset="0"/>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7D42BEA4-EE06-43E4-B0FC-67BF80639E6C}" type="slidenum">
              <a:rPr lang="en-US" altLang="zh-CN" smtClean="0">
                <a:solidFill>
                  <a:prstClr val="black">
                    <a:tint val="95000"/>
                  </a:prstClr>
                </a:solidFill>
                <a:effectLst>
                  <a:outerShdw blurRad="38100" dist="38100" dir="2700000" algn="tl">
                    <a:srgbClr val="000000">
                      <a:alpha val="43137"/>
                    </a:srgbClr>
                  </a:outerShdw>
                </a:effectLst>
                <a:latin typeface="Arial" pitchFamily="34" charset="0"/>
              </a:rPr>
              <a:pPr fontAlgn="base">
                <a:spcBef>
                  <a:spcPct val="0"/>
                </a:spcBef>
                <a:spcAft>
                  <a:spcPct val="0"/>
                </a:spcAft>
              </a:pPr>
              <a:t>‹#›</a:t>
            </a:fld>
            <a:endParaRPr lang="en-US" altLang="zh-CN">
              <a:solidFill>
                <a:prstClr val="black">
                  <a:tint val="95000"/>
                </a:prstClr>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39791621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pull dir="rd"/>
  </p:transition>
  <p:timing>
    <p:tnLst>
      <p:par>
        <p:cTn id="1" dur="indefinite" restart="never" nodeType="tmRoot"/>
      </p:par>
    </p:tnLst>
  </p:timing>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9/13/2016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29282936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        </a:t>
            </a:r>
            <a:endParaRPr lang="zh-CN" altLang="en-US" dirty="0"/>
          </a:p>
        </p:txBody>
      </p:sp>
      <p:sp>
        <p:nvSpPr>
          <p:cNvPr id="3" name="副标题 2"/>
          <p:cNvSpPr>
            <a:spLocks noGrp="1"/>
          </p:cNvSpPr>
          <p:nvPr>
            <p:ph type="subTitle" idx="1"/>
          </p:nvPr>
        </p:nvSpPr>
        <p:spPr/>
        <p:txBody>
          <a:bodyPr>
            <a:normAutofit/>
          </a:bodyPr>
          <a:lstStyle/>
          <a:p>
            <a:r>
              <a:rPr lang="en-US" altLang="zh-CN" sz="3600" dirty="0" smtClean="0">
                <a:solidFill>
                  <a:srgbClr val="FFC000"/>
                </a:solidFill>
                <a:latin typeface="+mj-ea"/>
                <a:ea typeface="+mj-ea"/>
              </a:rPr>
              <a:t>     </a:t>
            </a:r>
            <a:r>
              <a:rPr lang="en-US" altLang="zh-CN" sz="3600" dirty="0" smtClean="0">
                <a:solidFill>
                  <a:srgbClr val="FFC000"/>
                </a:solidFill>
                <a:latin typeface="+mj-ea"/>
                <a:ea typeface="+mj-ea"/>
              </a:rPr>
              <a:t>02-2      </a:t>
            </a:r>
            <a:r>
              <a:rPr lang="zh-CN" altLang="en-US" sz="3600" dirty="0" smtClean="0">
                <a:solidFill>
                  <a:srgbClr val="FFC000"/>
                </a:solidFill>
                <a:latin typeface="+mj-ea"/>
                <a:ea typeface="+mj-ea"/>
              </a:rPr>
              <a:t>文法的形式化定义</a:t>
            </a:r>
            <a:endParaRPr lang="zh-CN" altLang="en-US" sz="3600" dirty="0">
              <a:solidFill>
                <a:srgbClr val="FFC000"/>
              </a:solidFill>
              <a:latin typeface="+mj-ea"/>
              <a:ea typeface="+mj-ea"/>
            </a:endParaRPr>
          </a:p>
        </p:txBody>
      </p:sp>
    </p:spTree>
    <p:extLst>
      <p:ext uri="{BB962C8B-B14F-4D97-AF65-F5344CB8AC3E}">
        <p14:creationId xmlns:p14="http://schemas.microsoft.com/office/powerpoint/2010/main" val="3897876215"/>
      </p:ext>
    </p:extLst>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620688"/>
            <a:ext cx="756084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1</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已知</a:t>
            </a:r>
            <a:r>
              <a:rPr lang="zh-CN" altLang="en-US" sz="2400" b="1" dirty="0" smtClean="0">
                <a:solidFill>
                  <a:prstClr val="black"/>
                </a:solidFill>
                <a:latin typeface="Arial Narrow" pitchFamily="34" charset="0"/>
                <a:ea typeface="宋体" pitchFamily="2" charset="-122"/>
              </a:rPr>
              <a:t>：文法</a:t>
            </a:r>
            <a:r>
              <a:rPr lang="en-US" altLang="zh-CN" sz="2400" b="1" dirty="0" smtClean="0">
                <a:solidFill>
                  <a:prstClr val="black"/>
                </a:solidFill>
                <a:latin typeface="Arial Narrow" pitchFamily="34" charset="0"/>
                <a:ea typeface="宋体" pitchFamily="2" charset="-122"/>
              </a:rPr>
              <a:t>G</a:t>
            </a: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：看懂文法，了解其语言特点</a:t>
            </a:r>
            <a:endParaRPr lang="zh-CN" altLang="en-US" sz="2400" b="1" dirty="0">
              <a:solidFill>
                <a:prstClr val="black"/>
              </a:solidFill>
              <a:latin typeface="Arial Narrow" pitchFamily="34" charset="0"/>
              <a:ea typeface="宋体" pitchFamily="2" charset="-122"/>
            </a:endParaRPr>
          </a:p>
        </p:txBody>
      </p:sp>
      <p:sp>
        <p:nvSpPr>
          <p:cNvPr id="3" name="TextBox 2"/>
          <p:cNvSpPr txBox="1"/>
          <p:nvPr/>
        </p:nvSpPr>
        <p:spPr>
          <a:xfrm>
            <a:off x="827584" y="2204864"/>
            <a:ext cx="756084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2</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已知</a:t>
            </a:r>
            <a:r>
              <a:rPr lang="zh-CN" altLang="en-US" sz="2400" b="1" dirty="0" smtClean="0">
                <a:solidFill>
                  <a:prstClr val="black"/>
                </a:solidFill>
                <a:latin typeface="Arial Narrow" pitchFamily="34" charset="0"/>
                <a:ea typeface="宋体" pitchFamily="2" charset="-122"/>
              </a:rPr>
              <a:t>：文法</a:t>
            </a:r>
            <a:r>
              <a:rPr lang="en-US" altLang="zh-CN" sz="2400" b="1" dirty="0" smtClean="0">
                <a:solidFill>
                  <a:prstClr val="black"/>
                </a:solidFill>
                <a:latin typeface="Arial Narrow" pitchFamily="34" charset="0"/>
                <a:ea typeface="宋体" pitchFamily="2" charset="-122"/>
              </a:rPr>
              <a:t>G</a:t>
            </a: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：推断某个句型或句子是否符合该文法</a:t>
            </a:r>
            <a:endParaRPr lang="zh-CN" altLang="en-US" sz="2400" b="1" dirty="0">
              <a:solidFill>
                <a:prstClr val="black"/>
              </a:solidFill>
              <a:latin typeface="Arial Narrow" pitchFamily="34" charset="0"/>
              <a:ea typeface="宋体" pitchFamily="2" charset="-122"/>
            </a:endParaRPr>
          </a:p>
        </p:txBody>
      </p:sp>
      <p:sp>
        <p:nvSpPr>
          <p:cNvPr id="4" name="TextBox 3"/>
          <p:cNvSpPr txBox="1"/>
          <p:nvPr/>
        </p:nvSpPr>
        <p:spPr>
          <a:xfrm>
            <a:off x="801886" y="3717032"/>
            <a:ext cx="756084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3</a:t>
            </a:r>
            <a:r>
              <a:rPr lang="zh-CN" altLang="en-US" sz="2400" b="1" dirty="0" smtClean="0">
                <a:solidFill>
                  <a:prstClr val="black"/>
                </a:solidFill>
                <a:latin typeface="Arial Narrow" pitchFamily="34" charset="0"/>
                <a:ea typeface="宋体" pitchFamily="2" charset="-122"/>
                <a:sym typeface="Wingdings" panose="05000000000000000000" pitchFamily="2" charset="2"/>
              </a:rPr>
              <a:t>（有一定难度）</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已知</a:t>
            </a:r>
            <a:r>
              <a:rPr lang="zh-CN" altLang="en-US" sz="2400" b="1" dirty="0" smtClean="0">
                <a:solidFill>
                  <a:prstClr val="black"/>
                </a:solidFill>
                <a:latin typeface="Arial Narrow" pitchFamily="34" charset="0"/>
                <a:ea typeface="宋体" pitchFamily="2" charset="-122"/>
              </a:rPr>
              <a:t>：语言特点</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：写出相应文法</a:t>
            </a:r>
            <a:r>
              <a:rPr lang="en-US" altLang="zh-CN" sz="2400" b="1" dirty="0" smtClean="0">
                <a:solidFill>
                  <a:prstClr val="black"/>
                </a:solidFill>
                <a:latin typeface="Arial Narrow" pitchFamily="34" charset="0"/>
                <a:ea typeface="宋体" pitchFamily="2" charset="-122"/>
              </a:rPr>
              <a:t>G</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72078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1136"/>
            <a:ext cx="7560840" cy="1200329"/>
          </a:xfrm>
          <a:prstGeom prst="rect">
            <a:avLst/>
          </a:prstGeom>
          <a:solidFill>
            <a:schemeClr val="accent2">
              <a:lumMod val="20000"/>
              <a:lumOff val="80000"/>
            </a:schemeClr>
          </a:solidFill>
          <a:ln>
            <a:solidFill>
              <a:srgbClr val="CC3300"/>
            </a:solidFill>
          </a:ln>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1</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已知</a:t>
            </a:r>
            <a:r>
              <a:rPr lang="zh-CN" altLang="en-US" sz="2400" b="1" dirty="0" smtClean="0">
                <a:solidFill>
                  <a:prstClr val="black"/>
                </a:solidFill>
                <a:latin typeface="Arial Narrow" pitchFamily="34" charset="0"/>
                <a:ea typeface="宋体" pitchFamily="2" charset="-122"/>
              </a:rPr>
              <a:t>：文法</a:t>
            </a:r>
            <a:r>
              <a:rPr lang="en-US" altLang="zh-CN" sz="2400" b="1" dirty="0" smtClean="0">
                <a:solidFill>
                  <a:prstClr val="black"/>
                </a:solidFill>
                <a:latin typeface="Arial Narrow" pitchFamily="34" charset="0"/>
                <a:ea typeface="宋体" pitchFamily="2" charset="-122"/>
              </a:rPr>
              <a:t>G</a:t>
            </a: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：看懂文法，了解其语言特点</a:t>
            </a:r>
            <a:endParaRPr lang="zh-CN" altLang="en-US" sz="2400" b="1" dirty="0">
              <a:solidFill>
                <a:prstClr val="black"/>
              </a:solidFill>
              <a:latin typeface="Arial Narrow" pitchFamily="34" charset="0"/>
              <a:ea typeface="宋体" pitchFamily="2" charset="-122"/>
            </a:endParaRPr>
          </a:p>
        </p:txBody>
      </p:sp>
      <p:sp>
        <p:nvSpPr>
          <p:cNvPr id="3" name="TextBox 2"/>
          <p:cNvSpPr txBox="1"/>
          <p:nvPr/>
        </p:nvSpPr>
        <p:spPr>
          <a:xfrm>
            <a:off x="539552" y="1556792"/>
            <a:ext cx="792088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例</a:t>
            </a:r>
            <a:r>
              <a:rPr lang="en-US" altLang="zh-CN" sz="2400" b="1" dirty="0" smtClean="0">
                <a:solidFill>
                  <a:prstClr val="black"/>
                </a:solidFill>
                <a:latin typeface="Arial Narrow" pitchFamily="34" charset="0"/>
                <a:ea typeface="宋体" pitchFamily="2" charset="-122"/>
              </a:rPr>
              <a:t>2.1</a:t>
            </a: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，其中</a:t>
            </a:r>
            <a:r>
              <a:rPr lang="en-US" altLang="zh-CN" sz="2400" b="1" dirty="0" smtClean="0">
                <a:solidFill>
                  <a:prstClr val="black"/>
                </a:solidFill>
                <a:latin typeface="Arial Narrow" pitchFamily="34" charset="0"/>
                <a:ea typeface="宋体" pitchFamily="2" charset="-122"/>
              </a:rPr>
              <a:t>V</a:t>
            </a:r>
            <a:r>
              <a:rPr lang="en-US" altLang="zh-CN" sz="2400" b="1" baseline="-25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={S}  V</a:t>
            </a:r>
            <a:r>
              <a:rPr lang="en-US" altLang="zh-CN" sz="2400" b="1" baseline="-25000" dirty="0" smtClean="0">
                <a:solidFill>
                  <a:prstClr val="black"/>
                </a:solidFill>
                <a:latin typeface="Arial Narrow" pitchFamily="34" charset="0"/>
                <a:ea typeface="宋体" pitchFamily="2" charset="-122"/>
              </a:rPr>
              <a:t>T</a:t>
            </a:r>
            <a:r>
              <a:rPr lang="en-US" altLang="zh-CN" sz="2400" b="1" dirty="0" smtClean="0">
                <a:solidFill>
                  <a:prstClr val="black"/>
                </a:solidFill>
                <a:latin typeface="Arial Narrow" pitchFamily="34" charset="0"/>
                <a:ea typeface="宋体" pitchFamily="2" charset="-122"/>
              </a:rPr>
              <a:t>={0,1}</a:t>
            </a:r>
          </a:p>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              P= {S</a:t>
            </a:r>
            <a:r>
              <a:rPr lang="en-US" altLang="zh-CN" sz="2400" b="1" dirty="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0S1,  S </a:t>
            </a:r>
            <a:r>
              <a:rPr lang="en-US" altLang="zh-CN" sz="2400" b="1" dirty="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01}</a:t>
            </a:r>
            <a:endParaRPr lang="en-US" altLang="zh-CN" sz="2400" b="1" dirty="0">
              <a:solidFill>
                <a:prstClr val="black"/>
              </a:solidFill>
              <a:latin typeface="Arial Narrow" pitchFamily="34" charset="0"/>
              <a:ea typeface="宋体" pitchFamily="2" charset="-122"/>
            </a:endParaRPr>
          </a:p>
          <a:p>
            <a:pPr marL="118872"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：分析该文法</a:t>
            </a:r>
            <a:r>
              <a:rPr lang="zh-CN" altLang="en-US" sz="2400" b="1" dirty="0">
                <a:solidFill>
                  <a:prstClr val="black"/>
                </a:solidFill>
                <a:latin typeface="Arial Narrow" pitchFamily="34" charset="0"/>
                <a:ea typeface="宋体" pitchFamily="2" charset="-122"/>
              </a:rPr>
              <a:t>产生的语言（符合文法的句子</a:t>
            </a:r>
            <a:r>
              <a:rPr lang="zh-CN" altLang="en-US" sz="2400" b="1" dirty="0" smtClean="0">
                <a:solidFill>
                  <a:prstClr val="black"/>
                </a:solidFill>
                <a:latin typeface="Arial Narrow" pitchFamily="34" charset="0"/>
                <a:ea typeface="宋体" pitchFamily="2" charset="-122"/>
              </a:rPr>
              <a:t>特点）</a:t>
            </a:r>
            <a:endParaRPr lang="zh-CN" altLang="en-US" sz="2400" b="1" dirty="0">
              <a:solidFill>
                <a:prstClr val="black"/>
              </a:solidFill>
              <a:latin typeface="Arial Narrow" pitchFamily="34" charset="0"/>
              <a:ea typeface="宋体" pitchFamily="2" charset="-122"/>
            </a:endParaRPr>
          </a:p>
        </p:txBody>
      </p:sp>
      <p:sp>
        <p:nvSpPr>
          <p:cNvPr id="4" name="TextBox 3"/>
          <p:cNvSpPr txBox="1"/>
          <p:nvPr/>
        </p:nvSpPr>
        <p:spPr>
          <a:xfrm>
            <a:off x="555005" y="2924944"/>
            <a:ext cx="7560840"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解</a:t>
            </a:r>
            <a:r>
              <a:rPr lang="zh-CN" altLang="en-US" sz="2400" b="1" dirty="0" smtClean="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S</a:t>
            </a:r>
            <a:r>
              <a:rPr lang="zh-CN" altLang="en-US" sz="2400" b="1" dirty="0" smtClean="0">
                <a:solidFill>
                  <a:prstClr val="black"/>
                </a:solidFill>
                <a:latin typeface="Arial Narrow" pitchFamily="34" charset="0"/>
                <a:ea typeface="宋体" pitchFamily="2" charset="-122"/>
              </a:rPr>
              <a:t>是唯一的非终结符号，也是开始符号；该文法产生的句子应该是由</a:t>
            </a:r>
            <a:r>
              <a:rPr lang="en-US" altLang="zh-CN" sz="2400" b="1" dirty="0" smtClean="0">
                <a:solidFill>
                  <a:prstClr val="black"/>
                </a:solidFill>
                <a:latin typeface="Arial Narrow" pitchFamily="34" charset="0"/>
                <a:ea typeface="宋体" pitchFamily="2" charset="-122"/>
              </a:rPr>
              <a:t>0,1</a:t>
            </a:r>
            <a:r>
              <a:rPr lang="zh-CN" altLang="en-US" sz="2400" b="1" dirty="0" smtClean="0">
                <a:solidFill>
                  <a:prstClr val="black"/>
                </a:solidFill>
                <a:latin typeface="Arial Narrow" pitchFamily="34" charset="0"/>
                <a:ea typeface="宋体" pitchFamily="2" charset="-122"/>
              </a:rPr>
              <a:t>组成的</a:t>
            </a:r>
            <a:endParaRPr lang="zh-CN" altLang="en-US" sz="2400" b="1" dirty="0">
              <a:solidFill>
                <a:prstClr val="black"/>
              </a:solidFill>
              <a:latin typeface="Arial Narrow" pitchFamily="34" charset="0"/>
              <a:ea typeface="宋体" pitchFamily="2" charset="-122"/>
            </a:endParaRPr>
          </a:p>
        </p:txBody>
      </p:sp>
      <p:sp>
        <p:nvSpPr>
          <p:cNvPr id="5" name="TextBox 4"/>
          <p:cNvSpPr txBox="1"/>
          <p:nvPr/>
        </p:nvSpPr>
        <p:spPr>
          <a:xfrm>
            <a:off x="719572" y="3861048"/>
            <a:ext cx="7560840" cy="1938992"/>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分析</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S =&gt; 01   (</a:t>
            </a:r>
            <a:r>
              <a:rPr lang="zh-CN" altLang="en-US" sz="2400" b="1" dirty="0" smtClean="0">
                <a:solidFill>
                  <a:prstClr val="black"/>
                </a:solidFill>
                <a:latin typeface="Arial Narrow" pitchFamily="34" charset="0"/>
                <a:ea typeface="宋体" pitchFamily="2" charset="-122"/>
              </a:rPr>
              <a:t>根据已有的产生式</a:t>
            </a:r>
            <a:r>
              <a:rPr lang="en-US" altLang="zh-CN" sz="2400" b="1" dirty="0" smtClean="0">
                <a:solidFill>
                  <a:prstClr val="black"/>
                </a:solidFill>
                <a:latin typeface="Arial Narrow" pitchFamily="34" charset="0"/>
                <a:ea typeface="宋体" pitchFamily="2" charset="-122"/>
              </a:rPr>
              <a:t>)</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S =&gt;0S1 =&gt; 0011  </a:t>
            </a: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S =&gt; 0</a:t>
            </a:r>
            <a:r>
              <a:rPr lang="en-US" altLang="zh-CN" sz="2400" b="1" dirty="0" smtClean="0">
                <a:solidFill>
                  <a:srgbClr val="CC3300"/>
                </a:solidFill>
                <a:latin typeface="Arial Narrow" pitchFamily="34" charset="0"/>
                <a:ea typeface="宋体" pitchFamily="2" charset="-122"/>
              </a:rPr>
              <a:t>S</a:t>
            </a:r>
            <a:r>
              <a:rPr lang="en-US" altLang="zh-CN" sz="2400" b="1" dirty="0" smtClean="0">
                <a:solidFill>
                  <a:prstClr val="black"/>
                </a:solidFill>
                <a:latin typeface="Arial Narrow" pitchFamily="34" charset="0"/>
                <a:ea typeface="宋体" pitchFamily="2" charset="-122"/>
              </a:rPr>
              <a:t>1 =&gt; 0</a:t>
            </a:r>
            <a:r>
              <a:rPr lang="en-US" altLang="zh-CN" sz="2400" b="1" dirty="0" smtClean="0">
                <a:solidFill>
                  <a:srgbClr val="CC3300"/>
                </a:solidFill>
                <a:latin typeface="Arial Narrow" pitchFamily="34" charset="0"/>
                <a:ea typeface="宋体" pitchFamily="2" charset="-122"/>
              </a:rPr>
              <a:t>0S1</a:t>
            </a:r>
            <a:r>
              <a:rPr lang="en-US" altLang="zh-CN" sz="2400" b="1" dirty="0" smtClean="0">
                <a:solidFill>
                  <a:prstClr val="black"/>
                </a:solidFill>
                <a:latin typeface="Arial Narrow" pitchFamily="34" charset="0"/>
                <a:ea typeface="宋体" pitchFamily="2" charset="-122"/>
              </a:rPr>
              <a:t>1 =&gt; 000111</a:t>
            </a: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S =&gt;  00000…11111</a:t>
            </a:r>
            <a:endParaRPr lang="zh-CN" altLang="en-US" sz="2400" b="1" dirty="0">
              <a:solidFill>
                <a:prstClr val="black"/>
              </a:solidFill>
              <a:latin typeface="Arial Narrow" pitchFamily="34" charset="0"/>
              <a:ea typeface="宋体" pitchFamily="2" charset="-122"/>
            </a:endParaRPr>
          </a:p>
        </p:txBody>
      </p:sp>
      <p:sp>
        <p:nvSpPr>
          <p:cNvPr id="6" name="TextBox 5"/>
          <p:cNvSpPr txBox="1"/>
          <p:nvPr/>
        </p:nvSpPr>
        <p:spPr>
          <a:xfrm>
            <a:off x="698438" y="5796046"/>
            <a:ext cx="7560840"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C3300"/>
                </a:solidFill>
                <a:latin typeface="Arial Narrow" pitchFamily="34" charset="0"/>
                <a:ea typeface="宋体" pitchFamily="2" charset="-122"/>
              </a:rPr>
              <a:t>答</a:t>
            </a:r>
            <a:r>
              <a:rPr lang="zh-CN" altLang="en-US" sz="2400" b="1" dirty="0" smtClean="0">
                <a:solidFill>
                  <a:prstClr val="black"/>
                </a:solidFill>
                <a:latin typeface="Arial Narrow" pitchFamily="34" charset="0"/>
                <a:ea typeface="宋体" pitchFamily="2" charset="-122"/>
              </a:rPr>
              <a:t>： 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定义的语言特点是：由</a:t>
            </a:r>
            <a:r>
              <a:rPr lang="en-US" altLang="zh-CN" sz="2400" b="1" dirty="0" smtClean="0">
                <a:solidFill>
                  <a:prstClr val="black"/>
                </a:solidFill>
                <a:latin typeface="Arial Narrow" pitchFamily="34" charset="0"/>
                <a:ea typeface="宋体" pitchFamily="2" charset="-122"/>
              </a:rPr>
              <a:t>n</a:t>
            </a:r>
            <a:r>
              <a:rPr lang="zh-CN" altLang="en-US" sz="2400" b="1" dirty="0" smtClean="0">
                <a:solidFill>
                  <a:prstClr val="black"/>
                </a:solidFill>
                <a:latin typeface="Arial Narrow" pitchFamily="34" charset="0"/>
                <a:ea typeface="宋体" pitchFamily="2" charset="-122"/>
              </a:rPr>
              <a:t>个</a:t>
            </a:r>
            <a:r>
              <a:rPr lang="en-US" altLang="zh-CN" sz="2400" b="1" dirty="0" smtClean="0">
                <a:solidFill>
                  <a:prstClr val="black"/>
                </a:solidFill>
                <a:latin typeface="Arial Narrow" pitchFamily="34" charset="0"/>
                <a:ea typeface="宋体" pitchFamily="2" charset="-122"/>
              </a:rPr>
              <a:t>0</a:t>
            </a:r>
            <a:r>
              <a:rPr lang="zh-CN" altLang="en-US" sz="2400" b="1" dirty="0" smtClean="0">
                <a:solidFill>
                  <a:prstClr val="black"/>
                </a:solidFill>
                <a:latin typeface="Arial Narrow" pitchFamily="34" charset="0"/>
                <a:ea typeface="宋体" pitchFamily="2" charset="-122"/>
              </a:rPr>
              <a:t>连接</a:t>
            </a:r>
            <a:r>
              <a:rPr lang="en-US" altLang="zh-CN" sz="2400" b="1" dirty="0" smtClean="0">
                <a:solidFill>
                  <a:prstClr val="black"/>
                </a:solidFill>
                <a:latin typeface="Arial Narrow" pitchFamily="34" charset="0"/>
                <a:ea typeface="宋体" pitchFamily="2" charset="-122"/>
              </a:rPr>
              <a:t>n</a:t>
            </a:r>
            <a:r>
              <a:rPr lang="zh-CN" altLang="en-US" sz="2400" b="1" dirty="0" smtClean="0">
                <a:solidFill>
                  <a:prstClr val="black"/>
                </a:solidFill>
                <a:latin typeface="Arial Narrow" pitchFamily="34" charset="0"/>
                <a:ea typeface="宋体" pitchFamily="2" charset="-122"/>
              </a:rPr>
              <a:t>个</a:t>
            </a:r>
            <a:r>
              <a:rPr lang="en-US" altLang="zh-CN" sz="2400" b="1" dirty="0" smtClean="0">
                <a:solidFill>
                  <a:prstClr val="black"/>
                </a:solidFill>
                <a:latin typeface="Arial Narrow" pitchFamily="34" charset="0"/>
                <a:ea typeface="宋体" pitchFamily="2" charset="-122"/>
              </a:rPr>
              <a:t>1</a:t>
            </a:r>
            <a:r>
              <a:rPr lang="zh-CN" altLang="en-US" sz="2400" b="1" dirty="0" smtClean="0">
                <a:solidFill>
                  <a:prstClr val="black"/>
                </a:solidFill>
                <a:latin typeface="Arial Narrow" pitchFamily="34" charset="0"/>
                <a:ea typeface="宋体" pitchFamily="2" charset="-122"/>
              </a:rPr>
              <a:t>组成的</a:t>
            </a:r>
            <a:r>
              <a:rPr lang="en-US" altLang="zh-CN" sz="2400" b="1" dirty="0" smtClean="0">
                <a:solidFill>
                  <a:prstClr val="black"/>
                </a:solidFill>
                <a:latin typeface="Arial Narrow" pitchFamily="34" charset="0"/>
                <a:ea typeface="宋体" pitchFamily="2" charset="-122"/>
              </a:rPr>
              <a:t>01</a:t>
            </a:r>
            <a:r>
              <a:rPr lang="zh-CN" altLang="en-US" sz="2400" b="1" dirty="0" smtClean="0">
                <a:solidFill>
                  <a:prstClr val="black"/>
                </a:solidFill>
                <a:latin typeface="Arial Narrow" pitchFamily="34" charset="0"/>
                <a:ea typeface="宋体" pitchFamily="2" charset="-122"/>
              </a:rPr>
              <a:t>符号串，简写成  </a:t>
            </a:r>
            <a:r>
              <a:rPr lang="en-US" altLang="zh-CN" sz="2400" b="1" dirty="0" smtClean="0">
                <a:solidFill>
                  <a:prstClr val="black"/>
                </a:solidFill>
                <a:latin typeface="Arial Narrow" pitchFamily="34" charset="0"/>
                <a:ea typeface="宋体" pitchFamily="2" charset="-122"/>
              </a:rPr>
              <a:t>L(G)={0</a:t>
            </a:r>
            <a:r>
              <a:rPr lang="en-US" altLang="zh-CN" sz="2400" b="1" baseline="30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 1</a:t>
            </a:r>
            <a:r>
              <a:rPr lang="en-US" altLang="zh-CN" sz="2400" b="1" baseline="30000" dirty="0" smtClean="0">
                <a:solidFill>
                  <a:prstClr val="black"/>
                </a:solidFill>
                <a:latin typeface="Arial Narrow" pitchFamily="34" charset="0"/>
                <a:ea typeface="宋体" pitchFamily="2" charset="-122"/>
              </a:rPr>
              <a:t>n </a:t>
            </a:r>
            <a:r>
              <a:rPr lang="en-US" altLang="zh-CN" sz="2400" b="1" dirty="0" smtClean="0">
                <a:solidFill>
                  <a:prstClr val="black"/>
                </a:solidFill>
                <a:latin typeface="Arial Narrow" pitchFamily="34" charset="0"/>
                <a:ea typeface="宋体" pitchFamily="2" charset="-122"/>
              </a:rPr>
              <a:t> |n&gt;0}</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68504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418" y="104676"/>
            <a:ext cx="7920880" cy="3785652"/>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例</a:t>
            </a:r>
            <a:r>
              <a:rPr lang="en-US" altLang="zh-CN" sz="2400" b="1" dirty="0" smtClean="0">
                <a:solidFill>
                  <a:prstClr val="black"/>
                </a:solidFill>
                <a:latin typeface="Arial Narrow" pitchFamily="34" charset="0"/>
                <a:ea typeface="宋体" pitchFamily="2" charset="-122"/>
              </a:rPr>
              <a:t>2.2</a:t>
            </a: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，其中</a:t>
            </a:r>
            <a:r>
              <a:rPr lang="en-US" altLang="zh-CN" sz="2400" b="1" dirty="0" smtClean="0">
                <a:solidFill>
                  <a:prstClr val="black"/>
                </a:solidFill>
                <a:latin typeface="Arial Narrow" pitchFamily="34" charset="0"/>
                <a:ea typeface="宋体" pitchFamily="2" charset="-122"/>
              </a:rPr>
              <a:t>V</a:t>
            </a:r>
            <a:r>
              <a:rPr lang="en-US" altLang="zh-CN" sz="2400" b="1" baseline="-25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a:t>
            </a:r>
            <a:r>
              <a:rPr lang="zh-CN" altLang="en-US" sz="2400" b="1" dirty="0" smtClean="0">
                <a:solidFill>
                  <a:prstClr val="black"/>
                </a:solidFill>
                <a:latin typeface="Arial Narrow" pitchFamily="34" charset="0"/>
                <a:ea typeface="宋体" pitchFamily="2" charset="-122"/>
              </a:rPr>
              <a:t>标识符，字母，数字</a:t>
            </a:r>
            <a:r>
              <a:rPr lang="en-US" altLang="zh-CN" sz="2400" b="1" dirty="0" smtClean="0">
                <a:solidFill>
                  <a:prstClr val="black"/>
                </a:solidFill>
                <a:latin typeface="Arial Narrow" pitchFamily="34" charset="0"/>
                <a:ea typeface="宋体" pitchFamily="2" charset="-122"/>
              </a:rPr>
              <a:t>}  </a:t>
            </a:r>
          </a:p>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              V</a:t>
            </a:r>
            <a:r>
              <a:rPr lang="en-US" altLang="zh-CN" sz="2400" b="1" baseline="-25000" dirty="0" smtClean="0">
                <a:solidFill>
                  <a:prstClr val="black"/>
                </a:solidFill>
                <a:latin typeface="Arial Narrow" pitchFamily="34" charset="0"/>
                <a:ea typeface="宋体" pitchFamily="2" charset="-122"/>
              </a:rPr>
              <a:t>T</a:t>
            </a:r>
            <a:r>
              <a:rPr lang="en-US" altLang="zh-CN" sz="2400" b="1" dirty="0" smtClean="0">
                <a:solidFill>
                  <a:prstClr val="black"/>
                </a:solidFill>
                <a:latin typeface="Arial Narrow" pitchFamily="34" charset="0"/>
                <a:ea typeface="宋体" pitchFamily="2" charset="-122"/>
              </a:rPr>
              <a:t>={</a:t>
            </a:r>
            <a:r>
              <a:rPr lang="en-US" altLang="zh-CN" sz="2400" b="1" dirty="0" err="1" smtClean="0">
                <a:solidFill>
                  <a:prstClr val="black"/>
                </a:solidFill>
                <a:latin typeface="Arial Narrow" pitchFamily="34" charset="0"/>
                <a:ea typeface="宋体" pitchFamily="2" charset="-122"/>
              </a:rPr>
              <a:t>a,b</a:t>
            </a:r>
            <a:r>
              <a:rPr lang="en-US" altLang="zh-CN" sz="2400" b="1" dirty="0" smtClean="0">
                <a:solidFill>
                  <a:prstClr val="black"/>
                </a:solidFill>
                <a:latin typeface="Arial Narrow" pitchFamily="34" charset="0"/>
                <a:ea typeface="宋体" pitchFamily="2" charset="-122"/>
              </a:rPr>
              <a:t>, … ,z, 0,1,…,9}</a:t>
            </a:r>
          </a:p>
          <a:p>
            <a:pPr fontAlgn="base">
              <a:lnSpc>
                <a:spcPct val="120000"/>
              </a:lnSpc>
              <a:spcBef>
                <a:spcPct val="20000"/>
              </a:spcBef>
              <a:spcAft>
                <a:spcPct val="0"/>
              </a:spcAft>
            </a:pPr>
            <a:r>
              <a:rPr lang="en-US" altLang="zh-CN" sz="2400" b="1" dirty="0" smtClean="0">
                <a:solidFill>
                  <a:prstClr val="black"/>
                </a:solidFill>
                <a:latin typeface="Arial Narrow" pitchFamily="34" charset="0"/>
                <a:ea typeface="宋体" pitchFamily="2" charset="-122"/>
              </a:rPr>
              <a:t>              P={  </a:t>
            </a:r>
            <a:r>
              <a:rPr lang="en-US" altLang="zh-CN" sz="2400" b="1" dirty="0" smtClean="0">
                <a:solidFill>
                  <a:prstClr val="black"/>
                </a:solidFill>
                <a:latin typeface="黑体" pitchFamily="49" charset="-122"/>
                <a:ea typeface="黑体" pitchFamily="49" charset="-122"/>
              </a:rPr>
              <a:t>&lt;</a:t>
            </a:r>
            <a:r>
              <a:rPr lang="zh-CN" altLang="zh-CN" sz="2400" b="1" dirty="0" smtClean="0">
                <a:solidFill>
                  <a:prstClr val="black"/>
                </a:solidFill>
                <a:latin typeface="黑体" pitchFamily="49" charset="-122"/>
                <a:ea typeface="黑体" pitchFamily="49" charset="-122"/>
              </a:rPr>
              <a:t>标识符</a:t>
            </a:r>
            <a:r>
              <a:rPr lang="zh-CN" altLang="en-US" sz="2400" b="1" dirty="0">
                <a:solidFill>
                  <a:prstClr val="black"/>
                </a:solidFill>
                <a:latin typeface="黑体" pitchFamily="49" charset="-122"/>
                <a:ea typeface="黑体" pitchFamily="49" charset="-122"/>
              </a:rPr>
              <a:t>&gt;→&lt;字母&gt;</a:t>
            </a:r>
          </a:p>
          <a:p>
            <a:pPr fontAlgn="base">
              <a:lnSpc>
                <a:spcPct val="120000"/>
              </a:lnSpc>
              <a:spcBef>
                <a:spcPct val="20000"/>
              </a:spcBef>
              <a:spcAft>
                <a:spcPct val="0"/>
              </a:spcAft>
            </a:pPr>
            <a:r>
              <a:rPr lang="zh-CN" altLang="en-US" sz="2400" b="1" dirty="0">
                <a:solidFill>
                  <a:prstClr val="black"/>
                </a:solidFill>
                <a:latin typeface="黑体" pitchFamily="49" charset="-122"/>
                <a:ea typeface="黑体" pitchFamily="49" charset="-122"/>
              </a:rPr>
              <a:t>	</a:t>
            </a:r>
            <a:r>
              <a:rPr lang="zh-CN" altLang="en-US" sz="2400" b="1" dirty="0" smtClean="0">
                <a:solidFill>
                  <a:prstClr val="black"/>
                </a:solidFill>
                <a:latin typeface="黑体" pitchFamily="49" charset="-122"/>
                <a:ea typeface="黑体" pitchFamily="49" charset="-122"/>
              </a:rPr>
              <a:t>    &lt;</a:t>
            </a:r>
            <a:r>
              <a:rPr lang="zh-CN" altLang="zh-CN" sz="2400" b="1" dirty="0">
                <a:solidFill>
                  <a:prstClr val="black"/>
                </a:solidFill>
                <a:latin typeface="黑体" pitchFamily="49" charset="-122"/>
                <a:ea typeface="黑体" pitchFamily="49" charset="-122"/>
              </a:rPr>
              <a:t>标识符</a:t>
            </a:r>
            <a:r>
              <a:rPr lang="zh-CN" altLang="en-US" sz="2400" b="1" dirty="0">
                <a:solidFill>
                  <a:prstClr val="black"/>
                </a:solidFill>
                <a:latin typeface="黑体" pitchFamily="49" charset="-122"/>
                <a:ea typeface="黑体" pitchFamily="49" charset="-122"/>
              </a:rPr>
              <a:t>&gt;→&lt;</a:t>
            </a:r>
            <a:r>
              <a:rPr lang="zh-CN" altLang="zh-CN" sz="2400" b="1" dirty="0">
                <a:solidFill>
                  <a:prstClr val="black"/>
                </a:solidFill>
                <a:latin typeface="黑体" pitchFamily="49" charset="-122"/>
                <a:ea typeface="黑体" pitchFamily="49" charset="-122"/>
              </a:rPr>
              <a:t>标识符</a:t>
            </a:r>
            <a:r>
              <a:rPr lang="zh-CN" altLang="en-US" sz="2400" b="1" dirty="0">
                <a:solidFill>
                  <a:prstClr val="black"/>
                </a:solidFill>
                <a:latin typeface="黑体" pitchFamily="49" charset="-122"/>
                <a:ea typeface="黑体" pitchFamily="49" charset="-122"/>
              </a:rPr>
              <a:t>&gt;&lt;字母&gt;</a:t>
            </a:r>
          </a:p>
          <a:p>
            <a:pPr fontAlgn="base">
              <a:lnSpc>
                <a:spcPct val="120000"/>
              </a:lnSpc>
              <a:spcBef>
                <a:spcPct val="20000"/>
              </a:spcBef>
              <a:spcAft>
                <a:spcPct val="0"/>
              </a:spcAft>
            </a:pPr>
            <a:r>
              <a:rPr lang="zh-CN" altLang="en-US" sz="2400" b="1" dirty="0">
                <a:solidFill>
                  <a:prstClr val="black"/>
                </a:solidFill>
                <a:latin typeface="黑体" pitchFamily="49" charset="-122"/>
                <a:ea typeface="黑体" pitchFamily="49" charset="-122"/>
              </a:rPr>
              <a:t>	</a:t>
            </a:r>
            <a:r>
              <a:rPr lang="zh-CN" altLang="en-US" sz="2400" b="1" dirty="0" smtClean="0">
                <a:solidFill>
                  <a:prstClr val="black"/>
                </a:solidFill>
                <a:latin typeface="黑体" pitchFamily="49" charset="-122"/>
                <a:ea typeface="黑体" pitchFamily="49" charset="-122"/>
              </a:rPr>
              <a:t>    &lt;</a:t>
            </a:r>
            <a:r>
              <a:rPr lang="zh-CN" altLang="zh-CN" sz="2400" b="1" dirty="0">
                <a:solidFill>
                  <a:prstClr val="black"/>
                </a:solidFill>
                <a:latin typeface="黑体" pitchFamily="49" charset="-122"/>
                <a:ea typeface="黑体" pitchFamily="49" charset="-122"/>
              </a:rPr>
              <a:t>标识符</a:t>
            </a:r>
            <a:r>
              <a:rPr lang="zh-CN" altLang="en-US" sz="2400" b="1" dirty="0">
                <a:solidFill>
                  <a:prstClr val="black"/>
                </a:solidFill>
                <a:latin typeface="黑体" pitchFamily="49" charset="-122"/>
                <a:ea typeface="黑体" pitchFamily="49" charset="-122"/>
              </a:rPr>
              <a:t>&gt;→&lt;</a:t>
            </a:r>
            <a:r>
              <a:rPr lang="zh-CN" altLang="zh-CN" sz="2400" b="1" dirty="0">
                <a:solidFill>
                  <a:prstClr val="black"/>
                </a:solidFill>
                <a:latin typeface="黑体" pitchFamily="49" charset="-122"/>
                <a:ea typeface="黑体" pitchFamily="49" charset="-122"/>
              </a:rPr>
              <a:t>标识符</a:t>
            </a:r>
            <a:r>
              <a:rPr lang="zh-CN" altLang="en-US" sz="2400" b="1" dirty="0">
                <a:solidFill>
                  <a:prstClr val="black"/>
                </a:solidFill>
                <a:latin typeface="黑体" pitchFamily="49" charset="-122"/>
                <a:ea typeface="黑体" pitchFamily="49" charset="-122"/>
              </a:rPr>
              <a:t>&gt;&lt;数字&gt;</a:t>
            </a:r>
          </a:p>
          <a:p>
            <a:pPr fontAlgn="base">
              <a:lnSpc>
                <a:spcPct val="120000"/>
              </a:lnSpc>
              <a:spcBef>
                <a:spcPct val="20000"/>
              </a:spcBef>
              <a:spcAft>
                <a:spcPct val="0"/>
              </a:spcAft>
            </a:pPr>
            <a:r>
              <a:rPr lang="zh-CN" altLang="en-US" sz="2400" b="1" dirty="0">
                <a:solidFill>
                  <a:prstClr val="black"/>
                </a:solidFill>
                <a:latin typeface="黑体" pitchFamily="49" charset="-122"/>
                <a:ea typeface="黑体" pitchFamily="49" charset="-122"/>
              </a:rPr>
              <a:t>	</a:t>
            </a:r>
            <a:r>
              <a:rPr lang="zh-CN" altLang="en-US" sz="2400" b="1" dirty="0" smtClean="0">
                <a:solidFill>
                  <a:prstClr val="black"/>
                </a:solidFill>
                <a:latin typeface="黑体" pitchFamily="49" charset="-122"/>
                <a:ea typeface="黑体" pitchFamily="49" charset="-122"/>
              </a:rPr>
              <a:t>    &lt;</a:t>
            </a:r>
            <a:r>
              <a:rPr lang="zh-CN" altLang="en-US" sz="2400" b="1" dirty="0">
                <a:solidFill>
                  <a:prstClr val="black"/>
                </a:solidFill>
                <a:latin typeface="黑体" pitchFamily="49" charset="-122"/>
                <a:ea typeface="黑体" pitchFamily="49" charset="-122"/>
              </a:rPr>
              <a:t>字母&gt;→</a:t>
            </a:r>
            <a:r>
              <a:rPr lang="en-US" altLang="zh-CN" sz="2400" b="1" dirty="0" smtClean="0">
                <a:solidFill>
                  <a:prstClr val="black"/>
                </a:solidFill>
                <a:latin typeface="黑体" pitchFamily="49" charset="-122"/>
                <a:ea typeface="黑体" pitchFamily="49" charset="-122"/>
              </a:rPr>
              <a:t>a| b| </a:t>
            </a:r>
            <a:r>
              <a:rPr lang="en-US" altLang="zh-CN" sz="2400" b="1" dirty="0">
                <a:solidFill>
                  <a:prstClr val="black"/>
                </a:solidFill>
                <a:latin typeface="Arial Narrow" pitchFamily="34" charset="0"/>
                <a:ea typeface="黑体" pitchFamily="49" charset="-122"/>
              </a:rPr>
              <a:t>…</a:t>
            </a:r>
            <a:r>
              <a:rPr lang="en-US" altLang="zh-CN" sz="2400" b="1" dirty="0">
                <a:solidFill>
                  <a:prstClr val="black"/>
                </a:solidFill>
                <a:latin typeface="黑体" pitchFamily="49" charset="-122"/>
                <a:ea typeface="黑体" pitchFamily="49" charset="-122"/>
              </a:rPr>
              <a:t> </a:t>
            </a:r>
            <a:r>
              <a:rPr lang="en-US" altLang="zh-CN" sz="2400" b="1" dirty="0" smtClean="0">
                <a:solidFill>
                  <a:prstClr val="black"/>
                </a:solidFill>
                <a:latin typeface="黑体" pitchFamily="49" charset="-122"/>
                <a:ea typeface="黑体" pitchFamily="49" charset="-122"/>
              </a:rPr>
              <a:t>|z</a:t>
            </a:r>
            <a:endParaRPr lang="en-US" altLang="zh-CN" sz="2400" b="1" dirty="0">
              <a:solidFill>
                <a:prstClr val="black"/>
              </a:solidFill>
              <a:latin typeface="黑体" pitchFamily="49" charset="-122"/>
              <a:ea typeface="黑体" pitchFamily="49" charset="-122"/>
            </a:endParaRPr>
          </a:p>
          <a:p>
            <a:pPr fontAlgn="base">
              <a:lnSpc>
                <a:spcPct val="120000"/>
              </a:lnSpc>
              <a:spcBef>
                <a:spcPct val="20000"/>
              </a:spcBef>
              <a:spcAft>
                <a:spcPct val="0"/>
              </a:spcAft>
            </a:pPr>
            <a:r>
              <a:rPr lang="en-US" altLang="zh-CN" sz="2400" b="1" dirty="0">
                <a:solidFill>
                  <a:prstClr val="black"/>
                </a:solidFill>
                <a:latin typeface="黑体" pitchFamily="49" charset="-122"/>
                <a:ea typeface="黑体" pitchFamily="49" charset="-122"/>
              </a:rPr>
              <a:t>	</a:t>
            </a:r>
            <a:r>
              <a:rPr lang="en-US" altLang="zh-CN" sz="2400" b="1" dirty="0" smtClean="0">
                <a:solidFill>
                  <a:prstClr val="black"/>
                </a:solidFill>
                <a:latin typeface="黑体" pitchFamily="49" charset="-122"/>
                <a:ea typeface="黑体" pitchFamily="49" charset="-122"/>
              </a:rPr>
              <a:t>    &lt;</a:t>
            </a:r>
            <a:r>
              <a:rPr lang="zh-CN" altLang="en-US" sz="2400" b="1" dirty="0">
                <a:solidFill>
                  <a:prstClr val="black"/>
                </a:solidFill>
                <a:latin typeface="黑体" pitchFamily="49" charset="-122"/>
                <a:ea typeface="黑体" pitchFamily="49" charset="-122"/>
              </a:rPr>
              <a:t>数字&gt;→</a:t>
            </a:r>
            <a:r>
              <a:rPr lang="zh-CN" altLang="en-US" sz="2400" b="1" dirty="0" smtClean="0">
                <a:solidFill>
                  <a:prstClr val="black"/>
                </a:solidFill>
                <a:latin typeface="黑体" pitchFamily="49" charset="-122"/>
                <a:ea typeface="黑体" pitchFamily="49" charset="-122"/>
              </a:rPr>
              <a:t>0</a:t>
            </a:r>
            <a:r>
              <a:rPr lang="en-US" altLang="zh-CN" sz="2400" b="1" dirty="0" smtClean="0">
                <a:solidFill>
                  <a:prstClr val="black"/>
                </a:solidFill>
                <a:latin typeface="黑体" pitchFamily="49" charset="-122"/>
                <a:ea typeface="黑体" pitchFamily="49" charset="-122"/>
              </a:rPr>
              <a:t>| 1| </a:t>
            </a:r>
            <a:r>
              <a:rPr lang="en-US" altLang="zh-CN" sz="2400" b="1" dirty="0">
                <a:solidFill>
                  <a:prstClr val="black"/>
                </a:solidFill>
                <a:latin typeface="Arial Narrow" pitchFamily="34" charset="0"/>
                <a:ea typeface="黑体" pitchFamily="49" charset="-122"/>
              </a:rPr>
              <a:t>…</a:t>
            </a:r>
            <a:r>
              <a:rPr lang="en-US" altLang="zh-CN" sz="2400" b="1" dirty="0">
                <a:solidFill>
                  <a:prstClr val="black"/>
                </a:solidFill>
                <a:latin typeface="黑体" pitchFamily="49" charset="-122"/>
                <a:ea typeface="黑体" pitchFamily="49" charset="-122"/>
              </a:rPr>
              <a:t> </a:t>
            </a:r>
            <a:r>
              <a:rPr lang="en-US" altLang="zh-CN" sz="2400" b="1" dirty="0" smtClean="0">
                <a:solidFill>
                  <a:prstClr val="black"/>
                </a:solidFill>
                <a:latin typeface="黑体" pitchFamily="49" charset="-122"/>
                <a:ea typeface="黑体" pitchFamily="49" charset="-122"/>
              </a:rPr>
              <a:t>|</a:t>
            </a:r>
            <a:r>
              <a:rPr lang="zh-CN" altLang="en-US" sz="2400" b="1" dirty="0" smtClean="0">
                <a:solidFill>
                  <a:prstClr val="black"/>
                </a:solidFill>
                <a:latin typeface="黑体" pitchFamily="49" charset="-122"/>
                <a:ea typeface="黑体" pitchFamily="49" charset="-122"/>
              </a:rPr>
              <a:t>9   ｝</a:t>
            </a:r>
            <a:endParaRPr lang="zh-CN" altLang="en-US" sz="2400" b="1" dirty="0">
              <a:solidFill>
                <a:prstClr val="black"/>
              </a:solidFill>
              <a:latin typeface="黑体" pitchFamily="49" charset="-122"/>
              <a:ea typeface="黑体" pitchFamily="49" charset="-122"/>
            </a:endParaRPr>
          </a:p>
          <a:p>
            <a:pPr marL="118872"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：分析该文法</a:t>
            </a:r>
            <a:r>
              <a:rPr lang="zh-CN" altLang="en-US" sz="2400" b="1" dirty="0">
                <a:solidFill>
                  <a:prstClr val="black"/>
                </a:solidFill>
                <a:latin typeface="Arial Narrow" pitchFamily="34" charset="0"/>
                <a:ea typeface="宋体" pitchFamily="2" charset="-122"/>
              </a:rPr>
              <a:t>产生的语言（符合文法的句子</a:t>
            </a:r>
            <a:r>
              <a:rPr lang="zh-CN" altLang="en-US" sz="2400" b="1" dirty="0" smtClean="0">
                <a:solidFill>
                  <a:prstClr val="black"/>
                </a:solidFill>
                <a:latin typeface="Arial Narrow" pitchFamily="34" charset="0"/>
                <a:ea typeface="宋体" pitchFamily="2" charset="-122"/>
              </a:rPr>
              <a:t>特点）</a:t>
            </a:r>
            <a:endParaRPr lang="zh-CN" altLang="en-US" sz="2400" b="1" dirty="0">
              <a:solidFill>
                <a:prstClr val="black"/>
              </a:solidFill>
              <a:latin typeface="Arial Narrow" pitchFamily="34" charset="0"/>
              <a:ea typeface="宋体" pitchFamily="2" charset="-122"/>
            </a:endParaRPr>
          </a:p>
        </p:txBody>
      </p:sp>
      <p:sp>
        <p:nvSpPr>
          <p:cNvPr id="4" name="TextBox 3"/>
          <p:cNvSpPr txBox="1"/>
          <p:nvPr/>
        </p:nvSpPr>
        <p:spPr>
          <a:xfrm>
            <a:off x="689880" y="4134052"/>
            <a:ext cx="7560840"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C3300"/>
                </a:solidFill>
                <a:latin typeface="Arial Narrow" pitchFamily="34" charset="0"/>
                <a:ea typeface="宋体" pitchFamily="2" charset="-122"/>
              </a:rPr>
              <a:t>说明</a:t>
            </a:r>
            <a:r>
              <a:rPr lang="zh-CN" altLang="en-US" sz="2400" b="1" dirty="0" smtClean="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&lt;  &gt;  </a:t>
            </a:r>
            <a:r>
              <a:rPr lang="zh-CN" altLang="en-US" sz="2400" b="1" dirty="0" smtClean="0">
                <a:solidFill>
                  <a:prstClr val="black"/>
                </a:solidFill>
                <a:latin typeface="Arial Narrow" pitchFamily="34" charset="0"/>
                <a:ea typeface="宋体" pitchFamily="2" charset="-122"/>
              </a:rPr>
              <a:t>括起来的是非终结符；未加说明，第一个产生式的左部是开始符号，</a:t>
            </a:r>
            <a:r>
              <a:rPr lang="en-US" altLang="zh-CN" sz="2400" b="1" dirty="0" smtClean="0">
                <a:solidFill>
                  <a:prstClr val="black"/>
                </a:solidFill>
                <a:latin typeface="Arial Narrow" pitchFamily="34" charset="0"/>
                <a:ea typeface="宋体" pitchFamily="2" charset="-122"/>
              </a:rPr>
              <a:t>S=&lt;</a:t>
            </a:r>
            <a:r>
              <a:rPr lang="zh-CN" altLang="en-US" sz="2400" b="1" dirty="0" smtClean="0">
                <a:solidFill>
                  <a:prstClr val="black"/>
                </a:solidFill>
                <a:latin typeface="Arial Narrow" pitchFamily="34" charset="0"/>
                <a:ea typeface="宋体" pitchFamily="2" charset="-122"/>
              </a:rPr>
              <a:t>标识符</a:t>
            </a:r>
            <a:r>
              <a:rPr lang="en-US" altLang="zh-CN" sz="2400" b="1" dirty="0" smtClean="0">
                <a:solidFill>
                  <a:prstClr val="black"/>
                </a:solidFill>
                <a:latin typeface="Arial Narrow" pitchFamily="34" charset="0"/>
                <a:ea typeface="宋体" pitchFamily="2" charset="-122"/>
              </a:rPr>
              <a:t>&gt;</a:t>
            </a:r>
            <a:endParaRPr lang="zh-CN" altLang="en-US" sz="2400" b="1" dirty="0">
              <a:solidFill>
                <a:prstClr val="black"/>
              </a:solidFill>
              <a:latin typeface="Arial Narrow" pitchFamily="34" charset="0"/>
              <a:ea typeface="宋体" pitchFamily="2" charset="-122"/>
            </a:endParaRPr>
          </a:p>
        </p:txBody>
      </p:sp>
      <p:sp>
        <p:nvSpPr>
          <p:cNvPr id="6" name="TextBox 5"/>
          <p:cNvSpPr txBox="1"/>
          <p:nvPr/>
        </p:nvSpPr>
        <p:spPr>
          <a:xfrm>
            <a:off x="717314" y="5229200"/>
            <a:ext cx="7560840"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C3300"/>
                </a:solidFill>
                <a:latin typeface="Arial Narrow" pitchFamily="34" charset="0"/>
                <a:ea typeface="宋体" pitchFamily="2" charset="-122"/>
              </a:rPr>
              <a:t>答</a:t>
            </a:r>
            <a:r>
              <a:rPr lang="zh-CN" altLang="en-US" sz="2400" b="1" dirty="0" smtClean="0">
                <a:solidFill>
                  <a:prstClr val="black"/>
                </a:solidFill>
                <a:latin typeface="Arial Narrow" pitchFamily="34" charset="0"/>
                <a:ea typeface="宋体" pitchFamily="2" charset="-122"/>
              </a:rPr>
              <a:t>： 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定义的语言特点是：标识符是由字母开头，字母后接若干个字母或数字的符号串</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99753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418" y="104676"/>
            <a:ext cx="7920880" cy="3785652"/>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例</a:t>
            </a:r>
            <a:r>
              <a:rPr lang="en-US" altLang="zh-CN" sz="2400" b="1" dirty="0" smtClean="0">
                <a:solidFill>
                  <a:prstClr val="black"/>
                </a:solidFill>
                <a:latin typeface="Arial Narrow" pitchFamily="34" charset="0"/>
                <a:ea typeface="宋体" pitchFamily="2" charset="-122"/>
              </a:rPr>
              <a:t>2.3</a:t>
            </a: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，其中</a:t>
            </a:r>
            <a:r>
              <a:rPr lang="en-US" altLang="zh-CN" sz="2400" b="1" dirty="0" smtClean="0">
                <a:solidFill>
                  <a:prstClr val="black"/>
                </a:solidFill>
                <a:latin typeface="Arial Narrow" pitchFamily="34" charset="0"/>
                <a:ea typeface="宋体" pitchFamily="2" charset="-122"/>
              </a:rPr>
              <a:t>V</a:t>
            </a:r>
            <a:r>
              <a:rPr lang="en-US" altLang="zh-CN" sz="2400" b="1" baseline="-25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={S</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B</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E}    V</a:t>
            </a:r>
            <a:r>
              <a:rPr lang="en-US" altLang="zh-CN" sz="2400" b="1" baseline="-25000" dirty="0" smtClean="0">
                <a:solidFill>
                  <a:prstClr val="black"/>
                </a:solidFill>
                <a:latin typeface="Arial Narrow" pitchFamily="34" charset="0"/>
                <a:ea typeface="宋体" pitchFamily="2" charset="-122"/>
              </a:rPr>
              <a:t>T</a:t>
            </a:r>
            <a:r>
              <a:rPr lang="en-US" altLang="zh-CN" sz="2400" b="1" dirty="0" smtClean="0">
                <a:solidFill>
                  <a:prstClr val="black"/>
                </a:solidFill>
                <a:latin typeface="Arial Narrow" pitchFamily="34" charset="0"/>
                <a:ea typeface="宋体" pitchFamily="2" charset="-122"/>
              </a:rPr>
              <a:t>={</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Arial Narrow" pitchFamily="34" charset="0"/>
                <a:ea typeface="宋体" pitchFamily="2" charset="-122"/>
              </a:rPr>
              <a:t> }</a:t>
            </a:r>
          </a:p>
          <a:p>
            <a:pPr eaLnBrk="0" hangingPunct="0">
              <a:spcBef>
                <a:spcPct val="0"/>
              </a:spcBef>
              <a:buClr>
                <a:srgbClr val="6600FF"/>
              </a:buClr>
              <a:buFont typeface="Wingdings" pitchFamily="2" charset="2"/>
              <a:buNone/>
              <a:defRPr/>
            </a:pPr>
            <a:r>
              <a:rPr lang="en-US" altLang="zh-CN" sz="2400" b="1" dirty="0" smtClean="0">
                <a:solidFill>
                  <a:prstClr val="black"/>
                </a:solidFill>
                <a:latin typeface="Arial Narrow" pitchFamily="34" charset="0"/>
                <a:ea typeface="宋体" pitchFamily="2" charset="-122"/>
              </a:rPr>
              <a:t>              P</a:t>
            </a:r>
            <a:r>
              <a:rPr lang="zh-CN" altLang="en-US" sz="2400" b="1" dirty="0" smtClean="0">
                <a:solidFill>
                  <a:prstClr val="black"/>
                </a:solidFill>
                <a:latin typeface="Arial Narrow" pitchFamily="34" charset="0"/>
                <a:ea typeface="宋体" pitchFamily="2" charset="-122"/>
              </a:rPr>
              <a:t>是由下述产生式组成的集合</a:t>
            </a:r>
            <a:endParaRPr lang="en-US" altLang="zh-CN" sz="2400" b="1" dirty="0">
              <a:solidFill>
                <a:prstClr val="black"/>
              </a:solidFill>
              <a:latin typeface="黑体" pitchFamily="2" charset="-122"/>
              <a:ea typeface="黑体" pitchFamily="2" charset="-122"/>
            </a:endParaRP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（1）S→aSBE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（2）S→aBE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（3）EB→BE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（4）aB→ab</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（5）bB→bb</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（6）bE→be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（7）eE→ee</a:t>
            </a:r>
          </a:p>
          <a:p>
            <a:pPr marL="118872"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：分析该文法</a:t>
            </a:r>
            <a:r>
              <a:rPr lang="zh-CN" altLang="en-US" sz="2400" b="1" dirty="0">
                <a:solidFill>
                  <a:prstClr val="black"/>
                </a:solidFill>
                <a:latin typeface="Arial Narrow" pitchFamily="34" charset="0"/>
                <a:ea typeface="宋体" pitchFamily="2" charset="-122"/>
              </a:rPr>
              <a:t>产生的语言（符合文法的句子</a:t>
            </a:r>
            <a:r>
              <a:rPr lang="zh-CN" altLang="en-US" sz="2400" b="1" dirty="0" smtClean="0">
                <a:solidFill>
                  <a:prstClr val="black"/>
                </a:solidFill>
                <a:latin typeface="Arial Narrow" pitchFamily="34" charset="0"/>
                <a:ea typeface="宋体" pitchFamily="2" charset="-122"/>
              </a:rPr>
              <a:t>特点）</a:t>
            </a:r>
            <a:endParaRPr lang="zh-CN" altLang="en-US" sz="2400" b="1" dirty="0">
              <a:solidFill>
                <a:prstClr val="black"/>
              </a:solidFill>
              <a:latin typeface="Arial Narrow" pitchFamily="34" charset="0"/>
              <a:ea typeface="宋体" pitchFamily="2" charset="-122"/>
            </a:endParaRPr>
          </a:p>
        </p:txBody>
      </p:sp>
      <p:sp>
        <p:nvSpPr>
          <p:cNvPr id="4" name="TextBox 3"/>
          <p:cNvSpPr txBox="1"/>
          <p:nvPr/>
        </p:nvSpPr>
        <p:spPr>
          <a:xfrm>
            <a:off x="689880" y="4134052"/>
            <a:ext cx="7560840"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分析： 开始符号是</a:t>
            </a:r>
            <a:r>
              <a:rPr lang="en-US" altLang="zh-CN" sz="2400" b="1" dirty="0" smtClean="0">
                <a:solidFill>
                  <a:prstClr val="black"/>
                </a:solidFill>
                <a:latin typeface="Arial Narrow" pitchFamily="34" charset="0"/>
                <a:ea typeface="宋体" pitchFamily="2" charset="-122"/>
              </a:rPr>
              <a:t>S</a:t>
            </a:r>
            <a:r>
              <a:rPr lang="zh-CN" altLang="en-US" sz="2400" b="1" dirty="0" smtClean="0">
                <a:solidFill>
                  <a:prstClr val="black"/>
                </a:solidFill>
                <a:latin typeface="Arial Narrow" pitchFamily="34" charset="0"/>
                <a:ea typeface="宋体" pitchFamily="2" charset="-122"/>
              </a:rPr>
              <a:t>；语言是由</a:t>
            </a:r>
            <a:r>
              <a:rPr lang="en-US" altLang="zh-CN" sz="2400" b="1" dirty="0" err="1" smtClean="0">
                <a:solidFill>
                  <a:prstClr val="black"/>
                </a:solidFill>
                <a:latin typeface="Arial Narrow" pitchFamily="34" charset="0"/>
                <a:ea typeface="宋体" pitchFamily="2" charset="-122"/>
              </a:rPr>
              <a:t>a,b,e</a:t>
            </a:r>
            <a:r>
              <a:rPr lang="zh-CN" altLang="en-US" sz="2400" b="1" dirty="0" smtClean="0">
                <a:solidFill>
                  <a:prstClr val="black"/>
                </a:solidFill>
                <a:latin typeface="Arial Narrow" pitchFamily="34" charset="0"/>
                <a:ea typeface="宋体" pitchFamily="2" charset="-122"/>
              </a:rPr>
              <a:t>组成的字符串</a:t>
            </a:r>
            <a:endParaRPr lang="zh-CN" altLang="en-US" sz="2400" b="1" dirty="0">
              <a:solidFill>
                <a:prstClr val="black"/>
              </a:solidFill>
              <a:latin typeface="Arial Narrow" pitchFamily="34" charset="0"/>
              <a:ea typeface="宋体" pitchFamily="2" charset="-122"/>
            </a:endParaRPr>
          </a:p>
        </p:txBody>
      </p:sp>
      <p:sp>
        <p:nvSpPr>
          <p:cNvPr id="6" name="TextBox 5"/>
          <p:cNvSpPr txBox="1"/>
          <p:nvPr/>
        </p:nvSpPr>
        <p:spPr>
          <a:xfrm>
            <a:off x="679065" y="4938860"/>
            <a:ext cx="7560840" cy="830997"/>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en-US" altLang="zh-CN" sz="2400" b="1" dirty="0" smtClean="0">
                <a:solidFill>
                  <a:prstClr val="black"/>
                </a:solidFill>
                <a:latin typeface="Arial Narrow" pitchFamily="34" charset="0"/>
                <a:ea typeface="宋体" pitchFamily="2" charset="-122"/>
              </a:rPr>
              <a:t>S =&gt; </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Arial Narrow" pitchFamily="34" charset="0"/>
                <a:ea typeface="宋体" pitchFamily="2" charset="-122"/>
              </a:rPr>
              <a:t> =&gt; </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Arial Narrow" pitchFamily="34" charset="0"/>
                <a:ea typeface="宋体" pitchFamily="2" charset="-122"/>
              </a:rPr>
              <a:t> =&gt;</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黑体" pitchFamily="2" charset="-122"/>
                <a:ea typeface="黑体" pitchFamily="2" charset="-122"/>
              </a:rPr>
              <a:t> </a:t>
            </a:r>
            <a:endParaRPr lang="en-US" altLang="zh-CN" sz="2400" b="1" dirty="0">
              <a:solidFill>
                <a:prstClr val="black"/>
              </a:solidFill>
              <a:latin typeface="黑体" pitchFamily="2" charset="-122"/>
              <a:ea typeface="黑体" pitchFamily="2" charset="-122"/>
            </a:endParaRPr>
          </a:p>
          <a:p>
            <a:pPr eaLnBrk="0" fontAlgn="base" hangingPunct="0">
              <a:spcBef>
                <a:spcPct val="0"/>
              </a:spcBef>
              <a:spcAft>
                <a:spcPct val="0"/>
              </a:spcAft>
            </a:pPr>
            <a:r>
              <a:rPr lang="en-US" altLang="zh-CN" sz="2400" b="1" dirty="0" smtClean="0">
                <a:solidFill>
                  <a:srgbClr val="CC3300"/>
                </a:solidFill>
                <a:latin typeface="Arial Narrow" pitchFamily="34" charset="0"/>
                <a:ea typeface="宋体" pitchFamily="2" charset="-122"/>
              </a:rPr>
              <a:t>       (2)           (4)        (6)</a:t>
            </a:r>
            <a:endParaRPr lang="zh-CN" altLang="en-US" sz="2400" b="1" dirty="0">
              <a:solidFill>
                <a:srgbClr val="CC3300"/>
              </a:solidFill>
              <a:latin typeface="Arial Narrow" pitchFamily="34" charset="0"/>
              <a:ea typeface="宋体" pitchFamily="2" charset="-122"/>
            </a:endParaRPr>
          </a:p>
        </p:txBody>
      </p:sp>
    </p:spTree>
    <p:extLst>
      <p:ext uri="{BB962C8B-B14F-4D97-AF65-F5344CB8AC3E}">
        <p14:creationId xmlns:p14="http://schemas.microsoft.com/office/powerpoint/2010/main" val="87629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418" y="104676"/>
            <a:ext cx="7920880" cy="2677656"/>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例</a:t>
            </a:r>
            <a:r>
              <a:rPr lang="en-US" altLang="zh-CN" sz="2400" b="1" dirty="0" smtClean="0">
                <a:solidFill>
                  <a:prstClr val="black"/>
                </a:solidFill>
                <a:latin typeface="Arial Narrow" pitchFamily="34" charset="0"/>
                <a:ea typeface="宋体" pitchFamily="2" charset="-122"/>
              </a:rPr>
              <a:t>3.3</a:t>
            </a: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，其中</a:t>
            </a:r>
            <a:r>
              <a:rPr lang="en-US" altLang="zh-CN" sz="2400" b="1" dirty="0" smtClean="0">
                <a:solidFill>
                  <a:prstClr val="black"/>
                </a:solidFill>
                <a:latin typeface="Arial Narrow" pitchFamily="34" charset="0"/>
                <a:ea typeface="宋体" pitchFamily="2" charset="-122"/>
              </a:rPr>
              <a:t>V</a:t>
            </a:r>
            <a:r>
              <a:rPr lang="en-US" altLang="zh-CN" sz="2400" b="1" baseline="-25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={S</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B</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E}    V</a:t>
            </a:r>
            <a:r>
              <a:rPr lang="en-US" altLang="zh-CN" sz="2400" b="1" baseline="-25000" dirty="0" smtClean="0">
                <a:solidFill>
                  <a:prstClr val="black"/>
                </a:solidFill>
                <a:latin typeface="Arial Narrow" pitchFamily="34" charset="0"/>
                <a:ea typeface="宋体" pitchFamily="2" charset="-122"/>
              </a:rPr>
              <a:t>T</a:t>
            </a:r>
            <a:r>
              <a:rPr lang="en-US" altLang="zh-CN" sz="2400" b="1" dirty="0" smtClean="0">
                <a:solidFill>
                  <a:prstClr val="black"/>
                </a:solidFill>
                <a:latin typeface="Arial Narrow" pitchFamily="34" charset="0"/>
                <a:ea typeface="宋体" pitchFamily="2" charset="-122"/>
              </a:rPr>
              <a:t>={</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Arial Narrow" pitchFamily="34" charset="0"/>
                <a:ea typeface="宋体" pitchFamily="2" charset="-122"/>
              </a:rPr>
              <a:t> }</a:t>
            </a:r>
          </a:p>
          <a:p>
            <a:pPr eaLnBrk="0" hangingPunct="0">
              <a:spcBef>
                <a:spcPct val="0"/>
              </a:spcBef>
              <a:buClr>
                <a:srgbClr val="6600FF"/>
              </a:buClr>
              <a:buFont typeface="Wingdings" pitchFamily="2" charset="2"/>
              <a:buNone/>
              <a:defRPr/>
            </a:pPr>
            <a:r>
              <a:rPr lang="en-US" altLang="zh-CN" sz="2400" b="1" dirty="0" smtClean="0">
                <a:solidFill>
                  <a:prstClr val="black"/>
                </a:solidFill>
                <a:latin typeface="Arial Narrow" pitchFamily="34" charset="0"/>
                <a:ea typeface="宋体" pitchFamily="2" charset="-122"/>
              </a:rPr>
              <a:t>              P</a:t>
            </a:r>
            <a:r>
              <a:rPr lang="zh-CN" altLang="en-US" sz="2400" b="1" dirty="0" smtClean="0">
                <a:solidFill>
                  <a:prstClr val="black"/>
                </a:solidFill>
                <a:latin typeface="Arial Narrow" pitchFamily="34" charset="0"/>
                <a:ea typeface="宋体" pitchFamily="2" charset="-122"/>
              </a:rPr>
              <a:t>是由下述产生式组成的集合</a:t>
            </a:r>
            <a:endParaRPr lang="en-US" altLang="zh-CN" sz="2400" b="1" dirty="0">
              <a:solidFill>
                <a:prstClr val="black"/>
              </a:solidFill>
              <a:latin typeface="黑体" pitchFamily="2" charset="-122"/>
              <a:ea typeface="黑体" pitchFamily="2" charset="-122"/>
            </a:endParaRP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（1）S→</a:t>
            </a:r>
            <a:r>
              <a:rPr lang="en-US" altLang="zh-CN" sz="2400" b="1" dirty="0" smtClean="0">
                <a:solidFill>
                  <a:prstClr val="black"/>
                </a:solidFill>
                <a:latin typeface="黑体" pitchFamily="2" charset="-122"/>
                <a:ea typeface="黑体" pitchFamily="2" charset="-122"/>
              </a:rPr>
              <a:t>aSBE   (2）S</a:t>
            </a:r>
            <a:r>
              <a:rPr lang="en-US" altLang="zh-CN" sz="2400" b="1" dirty="0">
                <a:solidFill>
                  <a:prstClr val="black"/>
                </a:solidFill>
                <a:latin typeface="黑体" pitchFamily="2" charset="-122"/>
                <a:ea typeface="黑体" pitchFamily="2" charset="-122"/>
              </a:rPr>
              <a:t>→aBE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（3）EB→</a:t>
            </a:r>
            <a:r>
              <a:rPr lang="en-US" altLang="zh-CN" sz="2400" b="1" dirty="0" smtClean="0">
                <a:solidFill>
                  <a:prstClr val="black"/>
                </a:solidFill>
                <a:latin typeface="黑体" pitchFamily="2" charset="-122"/>
                <a:ea typeface="黑体" pitchFamily="2" charset="-122"/>
              </a:rPr>
              <a:t>BE    (4）aB</a:t>
            </a:r>
            <a:r>
              <a:rPr lang="en-US" altLang="zh-CN" sz="2400" b="1" dirty="0">
                <a:solidFill>
                  <a:prstClr val="black"/>
                </a:solidFill>
                <a:latin typeface="黑体" pitchFamily="2" charset="-122"/>
                <a:ea typeface="黑体" pitchFamily="2" charset="-122"/>
              </a:rPr>
              <a:t>→ab</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（5）bB→</a:t>
            </a:r>
            <a:r>
              <a:rPr lang="en-US" altLang="zh-CN" sz="2400" b="1" dirty="0" smtClean="0">
                <a:solidFill>
                  <a:prstClr val="black"/>
                </a:solidFill>
                <a:latin typeface="黑体" pitchFamily="2" charset="-122"/>
                <a:ea typeface="黑体" pitchFamily="2" charset="-122"/>
              </a:rPr>
              <a:t>bb    (6）bE</a:t>
            </a:r>
            <a:r>
              <a:rPr lang="en-US" altLang="zh-CN" sz="2400" b="1" dirty="0">
                <a:solidFill>
                  <a:prstClr val="black"/>
                </a:solidFill>
                <a:latin typeface="黑体" pitchFamily="2" charset="-122"/>
                <a:ea typeface="黑体" pitchFamily="2" charset="-122"/>
              </a:rPr>
              <a:t>→be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（7）eE→ee</a:t>
            </a:r>
          </a:p>
          <a:p>
            <a:pPr marL="118872"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：分析该文法</a:t>
            </a:r>
            <a:r>
              <a:rPr lang="zh-CN" altLang="en-US" sz="2400" b="1" dirty="0">
                <a:solidFill>
                  <a:prstClr val="black"/>
                </a:solidFill>
                <a:latin typeface="Arial Narrow" pitchFamily="34" charset="0"/>
                <a:ea typeface="宋体" pitchFamily="2" charset="-122"/>
              </a:rPr>
              <a:t>产生的语言（符合文法的句子</a:t>
            </a:r>
            <a:r>
              <a:rPr lang="zh-CN" altLang="en-US" sz="2400" b="1" dirty="0" smtClean="0">
                <a:solidFill>
                  <a:prstClr val="black"/>
                </a:solidFill>
                <a:latin typeface="Arial Narrow" pitchFamily="34" charset="0"/>
                <a:ea typeface="宋体" pitchFamily="2" charset="-122"/>
              </a:rPr>
              <a:t>特点）</a:t>
            </a:r>
            <a:endParaRPr lang="zh-CN" altLang="en-US" sz="2400" b="1" dirty="0">
              <a:solidFill>
                <a:prstClr val="black"/>
              </a:solidFill>
              <a:latin typeface="Arial Narrow" pitchFamily="34" charset="0"/>
              <a:ea typeface="宋体" pitchFamily="2" charset="-122"/>
            </a:endParaRPr>
          </a:p>
        </p:txBody>
      </p:sp>
      <p:sp>
        <p:nvSpPr>
          <p:cNvPr id="6" name="TextBox 5"/>
          <p:cNvSpPr txBox="1"/>
          <p:nvPr/>
        </p:nvSpPr>
        <p:spPr>
          <a:xfrm>
            <a:off x="679065" y="2996952"/>
            <a:ext cx="7560840" cy="830997"/>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en-US" altLang="zh-CN" sz="2400" b="1" dirty="0" smtClean="0">
                <a:solidFill>
                  <a:prstClr val="black"/>
                </a:solidFill>
                <a:latin typeface="Arial Narrow" pitchFamily="34" charset="0"/>
                <a:ea typeface="宋体" pitchFamily="2" charset="-122"/>
              </a:rPr>
              <a:t>S =&gt; </a:t>
            </a:r>
            <a:r>
              <a:rPr lang="en-US" altLang="zh-CN" sz="2400" b="1" dirty="0" err="1" smtClean="0">
                <a:solidFill>
                  <a:prstClr val="black"/>
                </a:solidFill>
                <a:latin typeface="Arial Narrow" pitchFamily="34" charset="0"/>
                <a:ea typeface="宋体" pitchFamily="2" charset="-122"/>
              </a:rPr>
              <a:t>aSBE</a:t>
            </a:r>
            <a:r>
              <a:rPr lang="en-US" altLang="zh-CN" sz="2400" b="1" dirty="0" smtClean="0">
                <a:solidFill>
                  <a:prstClr val="black"/>
                </a:solidFill>
                <a:latin typeface="Arial Narrow" pitchFamily="34" charset="0"/>
                <a:ea typeface="宋体" pitchFamily="2" charset="-122"/>
              </a:rPr>
              <a:t> =&gt; </a:t>
            </a:r>
            <a:r>
              <a:rPr lang="en-US" altLang="zh-CN" sz="2400" b="1" dirty="0" err="1" smtClean="0">
                <a:solidFill>
                  <a:prstClr val="black"/>
                </a:solidFill>
                <a:latin typeface="Arial Narrow" pitchFamily="34" charset="0"/>
                <a:ea typeface="宋体" pitchFamily="2" charset="-122"/>
              </a:rPr>
              <a:t>a</a:t>
            </a:r>
            <a:r>
              <a:rPr lang="en-US" altLang="zh-CN" sz="2400" b="1" dirty="0" err="1" smtClean="0">
                <a:solidFill>
                  <a:srgbClr val="CC3300"/>
                </a:solidFill>
                <a:latin typeface="Arial Narrow" pitchFamily="34" charset="0"/>
                <a:ea typeface="宋体" pitchFamily="2" charset="-122"/>
              </a:rPr>
              <a:t>aBE</a:t>
            </a:r>
            <a:r>
              <a:rPr lang="en-US" altLang="zh-CN" sz="2400" b="1" dirty="0" err="1" smtClean="0">
                <a:solidFill>
                  <a:prstClr val="black"/>
                </a:solidFill>
                <a:latin typeface="Arial Narrow" pitchFamily="34" charset="0"/>
                <a:ea typeface="宋体" pitchFamily="2" charset="-122"/>
              </a:rPr>
              <a:t>BE</a:t>
            </a:r>
            <a:r>
              <a:rPr lang="en-US" altLang="zh-CN" sz="2400" b="1" dirty="0" smtClean="0">
                <a:solidFill>
                  <a:prstClr val="black"/>
                </a:solidFill>
                <a:latin typeface="Arial Narrow" pitchFamily="34" charset="0"/>
                <a:ea typeface="宋体" pitchFamily="2" charset="-122"/>
              </a:rPr>
              <a:t> =&gt; </a:t>
            </a:r>
            <a:r>
              <a:rPr lang="en-US" altLang="zh-CN" sz="2400" b="1" dirty="0" err="1" smtClean="0">
                <a:solidFill>
                  <a:prstClr val="black"/>
                </a:solidFill>
                <a:latin typeface="Arial Narrow" pitchFamily="34" charset="0"/>
                <a:ea typeface="宋体" pitchFamily="2" charset="-122"/>
              </a:rPr>
              <a:t>a</a:t>
            </a:r>
            <a:r>
              <a:rPr lang="en-US" altLang="zh-CN" sz="2400" b="1" dirty="0" err="1" smtClean="0">
                <a:solidFill>
                  <a:srgbClr val="CC3300"/>
                </a:solidFill>
                <a:latin typeface="Arial Narrow" pitchFamily="34" charset="0"/>
                <a:ea typeface="宋体" pitchFamily="2" charset="-122"/>
              </a:rPr>
              <a:t>ab</a:t>
            </a:r>
            <a:r>
              <a:rPr lang="en-US" altLang="zh-CN" sz="2400" b="1" dirty="0" err="1" smtClean="0">
                <a:solidFill>
                  <a:prstClr val="black"/>
                </a:solidFill>
                <a:latin typeface="Arial Narrow" pitchFamily="34" charset="0"/>
                <a:ea typeface="宋体" pitchFamily="2" charset="-122"/>
              </a:rPr>
              <a:t>EBE</a:t>
            </a:r>
            <a:r>
              <a:rPr lang="en-US" altLang="zh-CN" sz="2400" b="1" dirty="0" smtClean="0">
                <a:solidFill>
                  <a:prstClr val="black"/>
                </a:solidFill>
                <a:latin typeface="Arial Narrow" pitchFamily="34" charset="0"/>
                <a:ea typeface="宋体" pitchFamily="2" charset="-122"/>
              </a:rPr>
              <a:t> =&gt;    </a:t>
            </a:r>
            <a:r>
              <a:rPr lang="en-US" altLang="zh-CN" sz="2400" b="1" strike="sngStrike" dirty="0" err="1" smtClean="0">
                <a:solidFill>
                  <a:prstClr val="black"/>
                </a:solidFill>
                <a:latin typeface="Arial Narrow" pitchFamily="34" charset="0"/>
                <a:ea typeface="宋体" pitchFamily="2" charset="-122"/>
              </a:rPr>
              <a:t>aa</a:t>
            </a:r>
            <a:r>
              <a:rPr lang="en-US" altLang="zh-CN" sz="2400" b="1" strike="sngStrike" dirty="0" err="1" smtClean="0">
                <a:solidFill>
                  <a:srgbClr val="CC3300"/>
                </a:solidFill>
                <a:latin typeface="Arial Narrow" pitchFamily="34" charset="0"/>
                <a:ea typeface="宋体" pitchFamily="2" charset="-122"/>
              </a:rPr>
              <a:t>be</a:t>
            </a:r>
            <a:r>
              <a:rPr lang="en-US" altLang="zh-CN" sz="2400" b="1" strike="sngStrike" dirty="0" err="1" smtClean="0">
                <a:solidFill>
                  <a:prstClr val="black"/>
                </a:solidFill>
                <a:latin typeface="Arial Narrow" pitchFamily="34" charset="0"/>
                <a:ea typeface="宋体" pitchFamily="2" charset="-122"/>
              </a:rPr>
              <a:t>BE</a:t>
            </a:r>
            <a:endParaRPr lang="en-US" altLang="zh-CN" sz="2400" b="1" strike="sngStrike" dirty="0">
              <a:solidFill>
                <a:prstClr val="black"/>
              </a:solidFill>
              <a:latin typeface="黑体" pitchFamily="2" charset="-122"/>
              <a:ea typeface="黑体" pitchFamily="2" charset="-122"/>
            </a:endParaRPr>
          </a:p>
          <a:p>
            <a:pPr eaLnBrk="0" fontAlgn="base" hangingPunct="0">
              <a:spcBef>
                <a:spcPct val="0"/>
              </a:spcBef>
              <a:spcAft>
                <a:spcPct val="0"/>
              </a:spcAft>
            </a:pPr>
            <a:r>
              <a:rPr lang="en-US" altLang="zh-CN" sz="2400" b="1" dirty="0" smtClean="0">
                <a:solidFill>
                  <a:srgbClr val="CC3300"/>
                </a:solidFill>
                <a:latin typeface="Arial Narrow" pitchFamily="34" charset="0"/>
                <a:ea typeface="宋体" pitchFamily="2" charset="-122"/>
              </a:rPr>
              <a:t>       (1)                (2)            (4)                    (6)     </a:t>
            </a:r>
            <a:r>
              <a:rPr lang="en-US" altLang="zh-CN" sz="2400" b="1" dirty="0" smtClean="0">
                <a:solidFill>
                  <a:srgbClr val="003399"/>
                </a:solidFill>
                <a:latin typeface="Arial Narrow" pitchFamily="34" charset="0"/>
                <a:ea typeface="宋体" pitchFamily="2" charset="-122"/>
              </a:rPr>
              <a:t>(</a:t>
            </a:r>
            <a:r>
              <a:rPr lang="el-GR" altLang="zh-CN" sz="2400" b="1" dirty="0" smtClean="0">
                <a:solidFill>
                  <a:srgbClr val="003399"/>
                </a:solidFill>
                <a:latin typeface="Arial Narrow" pitchFamily="34" charset="0"/>
                <a:ea typeface="宋体" pitchFamily="2" charset="-122"/>
              </a:rPr>
              <a:t>Χ</a:t>
            </a:r>
            <a:r>
              <a:rPr lang="en-US" altLang="zh-CN" sz="2400" b="1" dirty="0" smtClean="0">
                <a:solidFill>
                  <a:srgbClr val="CC3300"/>
                </a:solidFill>
                <a:latin typeface="Arial Narrow" pitchFamily="34" charset="0"/>
                <a:ea typeface="宋体" pitchFamily="2" charset="-122"/>
              </a:rPr>
              <a:t>)</a:t>
            </a:r>
          </a:p>
        </p:txBody>
      </p:sp>
      <p:sp>
        <p:nvSpPr>
          <p:cNvPr id="5" name="TextBox 4"/>
          <p:cNvSpPr txBox="1"/>
          <p:nvPr/>
        </p:nvSpPr>
        <p:spPr>
          <a:xfrm>
            <a:off x="1043608" y="4005063"/>
            <a:ext cx="7560840" cy="830997"/>
          </a:xfrm>
          <a:prstGeom prst="rect">
            <a:avLst/>
          </a:prstGeom>
          <a:noFill/>
        </p:spPr>
        <p:txBody>
          <a:bodyPr wrap="square" rtlCol="0">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aab</a:t>
            </a:r>
            <a:r>
              <a:rPr lang="en-US" altLang="zh-CN" sz="2400" b="1" dirty="0" err="1" smtClean="0">
                <a:solidFill>
                  <a:srgbClr val="CC3300"/>
                </a:solidFill>
                <a:latin typeface="Arial Narrow" pitchFamily="34" charset="0"/>
                <a:ea typeface="宋体" pitchFamily="2" charset="-122"/>
              </a:rPr>
              <a:t>BE</a:t>
            </a:r>
            <a:r>
              <a:rPr lang="en-US" altLang="zh-CN" sz="2400" b="1" dirty="0" err="1" smtClean="0">
                <a:solidFill>
                  <a:prstClr val="black"/>
                </a:solidFill>
                <a:latin typeface="Arial Narrow" pitchFamily="34" charset="0"/>
                <a:ea typeface="宋体" pitchFamily="2" charset="-122"/>
              </a:rPr>
              <a:t>E</a:t>
            </a:r>
            <a:r>
              <a:rPr lang="en-US" altLang="zh-CN" sz="2400" b="1" dirty="0" smtClean="0">
                <a:solidFill>
                  <a:prstClr val="black"/>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=&gt; </a:t>
            </a:r>
            <a:r>
              <a:rPr lang="en-US" altLang="zh-CN" sz="2400" b="1" dirty="0" err="1" smtClean="0">
                <a:solidFill>
                  <a:prstClr val="black"/>
                </a:solidFill>
                <a:latin typeface="Arial Narrow" pitchFamily="34" charset="0"/>
                <a:ea typeface="宋体" pitchFamily="2" charset="-122"/>
              </a:rPr>
              <a:t>aa</a:t>
            </a:r>
            <a:r>
              <a:rPr lang="en-US" altLang="zh-CN" sz="2400" b="1" dirty="0" err="1" smtClean="0">
                <a:solidFill>
                  <a:srgbClr val="CC3300"/>
                </a:solidFill>
                <a:latin typeface="Arial Narrow" pitchFamily="34" charset="0"/>
                <a:ea typeface="宋体" pitchFamily="2" charset="-122"/>
              </a:rPr>
              <a:t>bb</a:t>
            </a:r>
            <a:r>
              <a:rPr lang="en-US" altLang="zh-CN" sz="2400" b="1" dirty="0" err="1" smtClean="0">
                <a:solidFill>
                  <a:prstClr val="black"/>
                </a:solidFill>
                <a:latin typeface="Arial Narrow" pitchFamily="34" charset="0"/>
                <a:ea typeface="宋体" pitchFamily="2" charset="-122"/>
              </a:rPr>
              <a:t>EE</a:t>
            </a:r>
            <a:r>
              <a:rPr lang="en-US" altLang="zh-CN" sz="2400" b="1" dirty="0" smtClean="0">
                <a:solidFill>
                  <a:prstClr val="black"/>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=&gt; </a:t>
            </a:r>
            <a:r>
              <a:rPr lang="en-US" altLang="zh-CN" sz="2400" b="1" dirty="0" err="1" smtClean="0">
                <a:solidFill>
                  <a:prstClr val="black"/>
                </a:solidFill>
                <a:latin typeface="Arial Narrow" pitchFamily="34" charset="0"/>
                <a:ea typeface="宋体" pitchFamily="2" charset="-122"/>
              </a:rPr>
              <a:t>aab</a:t>
            </a:r>
            <a:r>
              <a:rPr lang="en-US" altLang="zh-CN" sz="2400" b="1" dirty="0" err="1" smtClean="0">
                <a:solidFill>
                  <a:srgbClr val="CC3300"/>
                </a:solidFill>
                <a:latin typeface="Arial Narrow" pitchFamily="34" charset="0"/>
                <a:ea typeface="宋体" pitchFamily="2" charset="-122"/>
              </a:rPr>
              <a:t>be</a:t>
            </a:r>
            <a:r>
              <a:rPr lang="en-US" altLang="zh-CN" sz="2400" b="1" dirty="0" err="1" smtClean="0">
                <a:solidFill>
                  <a:prstClr val="black"/>
                </a:solidFill>
                <a:latin typeface="Arial Narrow" pitchFamily="34" charset="0"/>
                <a:ea typeface="宋体" pitchFamily="2" charset="-122"/>
              </a:rPr>
              <a:t>E</a:t>
            </a:r>
            <a:r>
              <a:rPr lang="en-US" altLang="zh-CN" sz="2400" b="1" dirty="0" smtClean="0">
                <a:solidFill>
                  <a:prstClr val="black"/>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=&gt; </a:t>
            </a:r>
            <a:r>
              <a:rPr lang="en-US" altLang="zh-CN" sz="2400" b="1" dirty="0" err="1" smtClean="0">
                <a:solidFill>
                  <a:prstClr val="black"/>
                </a:solidFill>
                <a:latin typeface="Arial Narrow" pitchFamily="34" charset="0"/>
                <a:ea typeface="宋体" pitchFamily="2" charset="-122"/>
              </a:rPr>
              <a:t>aabb</a:t>
            </a:r>
            <a:r>
              <a:rPr lang="en-US" altLang="zh-CN" sz="2400" b="1" dirty="0" err="1" smtClean="0">
                <a:solidFill>
                  <a:srgbClr val="CC3300"/>
                </a:solidFill>
                <a:latin typeface="Arial Narrow" pitchFamily="34" charset="0"/>
                <a:ea typeface="宋体" pitchFamily="2" charset="-122"/>
              </a:rPr>
              <a:t>ee</a:t>
            </a:r>
            <a:r>
              <a:rPr lang="en-US" altLang="zh-CN" sz="2400" b="1" dirty="0" smtClean="0">
                <a:solidFill>
                  <a:prstClr val="black"/>
                </a:solidFill>
                <a:latin typeface="Arial Narrow" pitchFamily="34" charset="0"/>
                <a:ea typeface="宋体" pitchFamily="2" charset="-122"/>
              </a:rPr>
              <a:t> </a:t>
            </a:r>
            <a:endParaRPr lang="en-US" altLang="zh-CN" sz="2400" b="1" dirty="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srgbClr val="CC3300"/>
                </a:solidFill>
                <a:latin typeface="Arial Narrow" pitchFamily="34" charset="0"/>
                <a:ea typeface="宋体" pitchFamily="2" charset="-122"/>
              </a:rPr>
              <a:t>  (3)                  (5)          </a:t>
            </a:r>
            <a:r>
              <a:rPr lang="en-US" altLang="zh-CN" sz="2400" b="1" dirty="0" smtClean="0">
                <a:solidFill>
                  <a:srgbClr val="CC3300"/>
                </a:solidFill>
                <a:latin typeface="Arial Narrow" pitchFamily="34" charset="0"/>
                <a:ea typeface="宋体" pitchFamily="2" charset="-122"/>
              </a:rPr>
              <a:t>     (6)                 (7)</a:t>
            </a:r>
            <a:endParaRPr lang="en-US" altLang="zh-CN" sz="2400" b="1" dirty="0">
              <a:solidFill>
                <a:srgbClr val="CC3300"/>
              </a:solidFill>
              <a:latin typeface="Arial Narrow" pitchFamily="34" charset="0"/>
              <a:ea typeface="宋体" pitchFamily="2" charset="-122"/>
            </a:endParaRPr>
          </a:p>
        </p:txBody>
      </p:sp>
    </p:spTree>
    <p:extLst>
      <p:ext uri="{BB962C8B-B14F-4D97-AF65-F5344CB8AC3E}">
        <p14:creationId xmlns:p14="http://schemas.microsoft.com/office/powerpoint/2010/main" val="111172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500"/>
                                        <p:tgtEl>
                                          <p:spTgt spid="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fade">
                                      <p:cBhvr>
                                        <p:cTn id="4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418" y="104676"/>
            <a:ext cx="7920880" cy="2677656"/>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例</a:t>
            </a:r>
            <a:r>
              <a:rPr lang="en-US" altLang="zh-CN" sz="2400" b="1" dirty="0" smtClean="0">
                <a:solidFill>
                  <a:prstClr val="black"/>
                </a:solidFill>
                <a:latin typeface="Arial Narrow" pitchFamily="34" charset="0"/>
                <a:ea typeface="宋体" pitchFamily="2" charset="-122"/>
              </a:rPr>
              <a:t>3.3</a:t>
            </a: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，其中</a:t>
            </a:r>
            <a:r>
              <a:rPr lang="en-US" altLang="zh-CN" sz="2400" b="1" dirty="0" smtClean="0">
                <a:solidFill>
                  <a:prstClr val="black"/>
                </a:solidFill>
                <a:latin typeface="Arial Narrow" pitchFamily="34" charset="0"/>
                <a:ea typeface="宋体" pitchFamily="2" charset="-122"/>
              </a:rPr>
              <a:t>V</a:t>
            </a:r>
            <a:r>
              <a:rPr lang="en-US" altLang="zh-CN" sz="2400" b="1" baseline="-25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={S</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B</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E}    V</a:t>
            </a:r>
            <a:r>
              <a:rPr lang="en-US" altLang="zh-CN" sz="2400" b="1" baseline="-25000" dirty="0" smtClean="0">
                <a:solidFill>
                  <a:prstClr val="black"/>
                </a:solidFill>
                <a:latin typeface="Arial Narrow" pitchFamily="34" charset="0"/>
                <a:ea typeface="宋体" pitchFamily="2" charset="-122"/>
              </a:rPr>
              <a:t>T</a:t>
            </a:r>
            <a:r>
              <a:rPr lang="en-US" altLang="zh-CN" sz="2400" b="1" dirty="0" smtClean="0">
                <a:solidFill>
                  <a:prstClr val="black"/>
                </a:solidFill>
                <a:latin typeface="Arial Narrow" pitchFamily="34" charset="0"/>
                <a:ea typeface="宋体" pitchFamily="2" charset="-122"/>
              </a:rPr>
              <a:t>={</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Arial Narrow" pitchFamily="34" charset="0"/>
                <a:ea typeface="宋体" pitchFamily="2" charset="-122"/>
              </a:rPr>
              <a:t> }</a:t>
            </a:r>
          </a:p>
          <a:p>
            <a:pPr eaLnBrk="0" hangingPunct="0">
              <a:spcBef>
                <a:spcPct val="0"/>
              </a:spcBef>
              <a:buClr>
                <a:srgbClr val="6600FF"/>
              </a:buClr>
              <a:buFont typeface="Wingdings" pitchFamily="2" charset="2"/>
              <a:buNone/>
              <a:defRPr/>
            </a:pPr>
            <a:r>
              <a:rPr lang="en-US" altLang="zh-CN" sz="2400" b="1" dirty="0" smtClean="0">
                <a:solidFill>
                  <a:prstClr val="black"/>
                </a:solidFill>
                <a:latin typeface="Arial Narrow" pitchFamily="34" charset="0"/>
                <a:ea typeface="宋体" pitchFamily="2" charset="-122"/>
              </a:rPr>
              <a:t>              P</a:t>
            </a:r>
            <a:r>
              <a:rPr lang="zh-CN" altLang="en-US" sz="2400" b="1" dirty="0" smtClean="0">
                <a:solidFill>
                  <a:prstClr val="black"/>
                </a:solidFill>
                <a:latin typeface="Arial Narrow" pitchFamily="34" charset="0"/>
                <a:ea typeface="宋体" pitchFamily="2" charset="-122"/>
              </a:rPr>
              <a:t>是由下述产生式组成的集合</a:t>
            </a:r>
            <a:endParaRPr lang="en-US" altLang="zh-CN" sz="2400" b="1" dirty="0">
              <a:solidFill>
                <a:prstClr val="black"/>
              </a:solidFill>
              <a:latin typeface="黑体" pitchFamily="2" charset="-122"/>
              <a:ea typeface="黑体" pitchFamily="2" charset="-122"/>
            </a:endParaRP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（1）S→</a:t>
            </a:r>
            <a:r>
              <a:rPr lang="en-US" altLang="zh-CN" sz="2400" b="1" dirty="0" smtClean="0">
                <a:solidFill>
                  <a:prstClr val="black"/>
                </a:solidFill>
                <a:latin typeface="黑体" pitchFamily="2" charset="-122"/>
                <a:ea typeface="黑体" pitchFamily="2" charset="-122"/>
              </a:rPr>
              <a:t>aSBE   (2）S</a:t>
            </a:r>
            <a:r>
              <a:rPr lang="en-US" altLang="zh-CN" sz="2400" b="1" dirty="0">
                <a:solidFill>
                  <a:prstClr val="black"/>
                </a:solidFill>
                <a:latin typeface="黑体" pitchFamily="2" charset="-122"/>
                <a:ea typeface="黑体" pitchFamily="2" charset="-122"/>
              </a:rPr>
              <a:t>→aBE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（3）EB→</a:t>
            </a:r>
            <a:r>
              <a:rPr lang="en-US" altLang="zh-CN" sz="2400" b="1" dirty="0" smtClean="0">
                <a:solidFill>
                  <a:prstClr val="black"/>
                </a:solidFill>
                <a:latin typeface="黑体" pitchFamily="2" charset="-122"/>
                <a:ea typeface="黑体" pitchFamily="2" charset="-122"/>
              </a:rPr>
              <a:t>BE    (4）aB</a:t>
            </a:r>
            <a:r>
              <a:rPr lang="en-US" altLang="zh-CN" sz="2400" b="1" dirty="0">
                <a:solidFill>
                  <a:prstClr val="black"/>
                </a:solidFill>
                <a:latin typeface="黑体" pitchFamily="2" charset="-122"/>
                <a:ea typeface="黑体" pitchFamily="2" charset="-122"/>
              </a:rPr>
              <a:t>→ab</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（5）bB→</a:t>
            </a:r>
            <a:r>
              <a:rPr lang="en-US" altLang="zh-CN" sz="2400" b="1" dirty="0" smtClean="0">
                <a:solidFill>
                  <a:prstClr val="black"/>
                </a:solidFill>
                <a:latin typeface="黑体" pitchFamily="2" charset="-122"/>
                <a:ea typeface="黑体" pitchFamily="2" charset="-122"/>
              </a:rPr>
              <a:t>bb    (6）bE</a:t>
            </a:r>
            <a:r>
              <a:rPr lang="en-US" altLang="zh-CN" sz="2400" b="1" dirty="0">
                <a:solidFill>
                  <a:prstClr val="black"/>
                </a:solidFill>
                <a:latin typeface="黑体" pitchFamily="2" charset="-122"/>
                <a:ea typeface="黑体" pitchFamily="2" charset="-122"/>
              </a:rPr>
              <a:t>→be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（7）eE→ee</a:t>
            </a:r>
          </a:p>
          <a:p>
            <a:pPr marL="118872"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：分析该文法</a:t>
            </a:r>
            <a:r>
              <a:rPr lang="zh-CN" altLang="en-US" sz="2400" b="1" dirty="0">
                <a:solidFill>
                  <a:prstClr val="black"/>
                </a:solidFill>
                <a:latin typeface="Arial Narrow" pitchFamily="34" charset="0"/>
                <a:ea typeface="宋体" pitchFamily="2" charset="-122"/>
              </a:rPr>
              <a:t>产生的语言（符合文法的句子</a:t>
            </a:r>
            <a:r>
              <a:rPr lang="zh-CN" altLang="en-US" sz="2400" b="1" dirty="0" smtClean="0">
                <a:solidFill>
                  <a:prstClr val="black"/>
                </a:solidFill>
                <a:latin typeface="Arial Narrow" pitchFamily="34" charset="0"/>
                <a:ea typeface="宋体" pitchFamily="2" charset="-122"/>
              </a:rPr>
              <a:t>特点）</a:t>
            </a:r>
            <a:endParaRPr lang="zh-CN" altLang="en-US" sz="2400" b="1" dirty="0">
              <a:solidFill>
                <a:prstClr val="black"/>
              </a:solidFill>
              <a:latin typeface="Arial Narrow" pitchFamily="34" charset="0"/>
              <a:ea typeface="宋体" pitchFamily="2" charset="-122"/>
            </a:endParaRPr>
          </a:p>
        </p:txBody>
      </p:sp>
      <p:sp>
        <p:nvSpPr>
          <p:cNvPr id="6" name="TextBox 5"/>
          <p:cNvSpPr txBox="1"/>
          <p:nvPr/>
        </p:nvSpPr>
        <p:spPr>
          <a:xfrm>
            <a:off x="679065" y="2996952"/>
            <a:ext cx="7560840" cy="830997"/>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en-US" altLang="zh-CN" sz="2400" b="1" dirty="0" smtClean="0">
                <a:solidFill>
                  <a:prstClr val="black"/>
                </a:solidFill>
                <a:latin typeface="Arial Narrow" pitchFamily="34" charset="0"/>
                <a:ea typeface="宋体" pitchFamily="2" charset="-122"/>
              </a:rPr>
              <a:t>S =&gt; </a:t>
            </a:r>
            <a:r>
              <a:rPr lang="en-US" altLang="zh-CN" sz="2400" b="1" dirty="0" err="1" smtClean="0">
                <a:solidFill>
                  <a:prstClr val="black"/>
                </a:solidFill>
                <a:latin typeface="Arial Narrow" pitchFamily="34" charset="0"/>
                <a:ea typeface="宋体" pitchFamily="2" charset="-122"/>
              </a:rPr>
              <a:t>aSBE</a:t>
            </a:r>
            <a:r>
              <a:rPr lang="en-US" altLang="zh-CN" sz="2400" b="1" dirty="0" smtClean="0">
                <a:solidFill>
                  <a:prstClr val="black"/>
                </a:solidFill>
                <a:latin typeface="Arial Narrow" pitchFamily="34" charset="0"/>
                <a:ea typeface="宋体" pitchFamily="2" charset="-122"/>
              </a:rPr>
              <a:t> =&gt; </a:t>
            </a:r>
            <a:r>
              <a:rPr lang="en-US" altLang="zh-CN" sz="2400" b="1" dirty="0" err="1" smtClean="0">
                <a:solidFill>
                  <a:prstClr val="black"/>
                </a:solidFill>
                <a:latin typeface="Arial Narrow" pitchFamily="34" charset="0"/>
                <a:ea typeface="宋体" pitchFamily="2" charset="-122"/>
              </a:rPr>
              <a:t>a</a:t>
            </a:r>
            <a:r>
              <a:rPr lang="en-US" altLang="zh-CN" sz="2400" b="1" dirty="0" err="1" smtClean="0">
                <a:solidFill>
                  <a:srgbClr val="CC3300"/>
                </a:solidFill>
                <a:latin typeface="Arial Narrow" pitchFamily="34" charset="0"/>
                <a:ea typeface="宋体" pitchFamily="2" charset="-122"/>
              </a:rPr>
              <a:t>aSBE</a:t>
            </a:r>
            <a:r>
              <a:rPr lang="en-US" altLang="zh-CN" sz="2400" b="1" dirty="0" err="1" smtClean="0">
                <a:solidFill>
                  <a:prstClr val="black"/>
                </a:solidFill>
                <a:latin typeface="Arial Narrow" pitchFamily="34" charset="0"/>
                <a:ea typeface="宋体" pitchFamily="2" charset="-122"/>
              </a:rPr>
              <a:t>BE</a:t>
            </a:r>
            <a:r>
              <a:rPr lang="en-US" altLang="zh-CN" sz="2400" b="1" dirty="0" smtClean="0">
                <a:solidFill>
                  <a:prstClr val="black"/>
                </a:solidFill>
                <a:latin typeface="Arial Narrow" pitchFamily="34" charset="0"/>
                <a:ea typeface="宋体" pitchFamily="2" charset="-122"/>
              </a:rPr>
              <a:t> =&gt; </a:t>
            </a:r>
            <a:r>
              <a:rPr lang="en-US" altLang="zh-CN" sz="2400" b="1" dirty="0" err="1" smtClean="0">
                <a:solidFill>
                  <a:prstClr val="black"/>
                </a:solidFill>
                <a:latin typeface="Arial Narrow" pitchFamily="34" charset="0"/>
                <a:ea typeface="宋体" pitchFamily="2" charset="-122"/>
              </a:rPr>
              <a:t>aa</a:t>
            </a:r>
            <a:r>
              <a:rPr lang="en-US" altLang="zh-CN" sz="2400" b="1" dirty="0" err="1" smtClean="0">
                <a:solidFill>
                  <a:srgbClr val="CC3300"/>
                </a:solidFill>
                <a:latin typeface="Arial Narrow" pitchFamily="34" charset="0"/>
                <a:ea typeface="宋体" pitchFamily="2" charset="-122"/>
              </a:rPr>
              <a:t>aBE</a:t>
            </a:r>
            <a:r>
              <a:rPr lang="en-US" altLang="zh-CN" sz="2400" b="1" dirty="0" err="1" smtClean="0">
                <a:solidFill>
                  <a:prstClr val="black"/>
                </a:solidFill>
                <a:latin typeface="Arial Narrow" pitchFamily="34" charset="0"/>
                <a:ea typeface="宋体" pitchFamily="2" charset="-122"/>
              </a:rPr>
              <a:t>BEBE</a:t>
            </a:r>
            <a:r>
              <a:rPr lang="en-US" altLang="zh-CN" sz="2400" b="1" dirty="0" smtClean="0">
                <a:solidFill>
                  <a:prstClr val="black"/>
                </a:solidFill>
                <a:latin typeface="Arial Narrow" pitchFamily="34" charset="0"/>
                <a:ea typeface="宋体" pitchFamily="2" charset="-122"/>
              </a:rPr>
              <a:t> =&gt;</a:t>
            </a:r>
            <a:r>
              <a:rPr lang="en-US" altLang="zh-CN" sz="2400" b="1" dirty="0" err="1" smtClean="0">
                <a:solidFill>
                  <a:prstClr val="black"/>
                </a:solidFill>
                <a:latin typeface="Arial Narrow" pitchFamily="34" charset="0"/>
                <a:ea typeface="宋体" pitchFamily="2" charset="-122"/>
              </a:rPr>
              <a:t>aa</a:t>
            </a:r>
            <a:r>
              <a:rPr lang="en-US" altLang="zh-CN" sz="2400" b="1" dirty="0" err="1" smtClean="0">
                <a:solidFill>
                  <a:srgbClr val="CC3300"/>
                </a:solidFill>
                <a:latin typeface="Arial Narrow" pitchFamily="34" charset="0"/>
                <a:ea typeface="宋体" pitchFamily="2" charset="-122"/>
              </a:rPr>
              <a:t>ab</a:t>
            </a:r>
            <a:r>
              <a:rPr lang="en-US" altLang="zh-CN" sz="2400" b="1" dirty="0" err="1" smtClean="0">
                <a:solidFill>
                  <a:prstClr val="black"/>
                </a:solidFill>
                <a:latin typeface="Arial Narrow" pitchFamily="34" charset="0"/>
                <a:ea typeface="宋体" pitchFamily="2" charset="-122"/>
              </a:rPr>
              <a:t>EBEBE</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en-US" altLang="zh-CN" sz="2400" b="1" dirty="0" smtClean="0">
                <a:solidFill>
                  <a:srgbClr val="CC3300"/>
                </a:solidFill>
                <a:latin typeface="Arial Narrow" pitchFamily="34" charset="0"/>
                <a:ea typeface="宋体" pitchFamily="2" charset="-122"/>
              </a:rPr>
              <a:t>(1)                (1)                (2)                    (4)    </a:t>
            </a:r>
          </a:p>
        </p:txBody>
      </p:sp>
      <p:sp>
        <p:nvSpPr>
          <p:cNvPr id="4" name="矩形 3"/>
          <p:cNvSpPr/>
          <p:nvPr/>
        </p:nvSpPr>
        <p:spPr>
          <a:xfrm>
            <a:off x="1223726" y="3827949"/>
            <a:ext cx="6984776" cy="830997"/>
          </a:xfrm>
          <a:prstGeom prst="rect">
            <a:avLst/>
          </a:prstGeom>
        </p:spPr>
        <p:txBody>
          <a:bodyPr wrap="square">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aaab</a:t>
            </a:r>
            <a:r>
              <a:rPr lang="en-US" altLang="zh-CN" sz="2400" b="1" dirty="0" err="1" smtClean="0">
                <a:solidFill>
                  <a:srgbClr val="CC3300"/>
                </a:solidFill>
                <a:latin typeface="Arial Narrow" pitchFamily="34" charset="0"/>
                <a:ea typeface="宋体" pitchFamily="2" charset="-122"/>
              </a:rPr>
              <a:t>BE</a:t>
            </a:r>
            <a:r>
              <a:rPr lang="en-US" altLang="zh-CN" sz="2400" b="1" dirty="0" err="1" smtClean="0">
                <a:solidFill>
                  <a:prstClr val="black"/>
                </a:solidFill>
                <a:latin typeface="Arial Narrow" pitchFamily="34" charset="0"/>
                <a:ea typeface="宋体" pitchFamily="2" charset="-122"/>
              </a:rPr>
              <a:t>EBE</a:t>
            </a:r>
            <a:r>
              <a:rPr lang="en-US" altLang="zh-CN" sz="2400" b="1" dirty="0" smtClean="0">
                <a:solidFill>
                  <a:prstClr val="black"/>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=&gt; </a:t>
            </a:r>
            <a:r>
              <a:rPr lang="en-US" altLang="zh-CN" sz="2400" b="1" dirty="0" err="1" smtClean="0">
                <a:solidFill>
                  <a:prstClr val="black"/>
                </a:solidFill>
                <a:latin typeface="Arial Narrow" pitchFamily="34" charset="0"/>
                <a:ea typeface="宋体" pitchFamily="2" charset="-122"/>
              </a:rPr>
              <a:t>aaa</a:t>
            </a:r>
            <a:r>
              <a:rPr lang="en-US" altLang="zh-CN" sz="2400" b="1" dirty="0" err="1" smtClean="0">
                <a:solidFill>
                  <a:srgbClr val="CC3300"/>
                </a:solidFill>
                <a:latin typeface="Arial Narrow" pitchFamily="34" charset="0"/>
                <a:ea typeface="宋体" pitchFamily="2" charset="-122"/>
              </a:rPr>
              <a:t>bb</a:t>
            </a:r>
            <a:r>
              <a:rPr lang="en-US" altLang="zh-CN" sz="2400" b="1" dirty="0" err="1" smtClean="0">
                <a:solidFill>
                  <a:prstClr val="black"/>
                </a:solidFill>
                <a:latin typeface="Arial Narrow" pitchFamily="34" charset="0"/>
                <a:ea typeface="宋体" pitchFamily="2" charset="-122"/>
              </a:rPr>
              <a:t>E</a:t>
            </a:r>
            <a:r>
              <a:rPr lang="en-US" altLang="zh-CN" sz="2400" b="1" i="1" dirty="0" err="1" smtClean="0">
                <a:solidFill>
                  <a:srgbClr val="9900CC"/>
                </a:solidFill>
                <a:latin typeface="Arial Narrow" pitchFamily="34" charset="0"/>
                <a:ea typeface="宋体" pitchFamily="2" charset="-122"/>
              </a:rPr>
              <a:t>EB</a:t>
            </a:r>
            <a:r>
              <a:rPr lang="en-US" altLang="zh-CN" sz="2400" b="1" dirty="0" err="1" smtClean="0">
                <a:solidFill>
                  <a:prstClr val="black"/>
                </a:solidFill>
                <a:latin typeface="Arial Narrow" pitchFamily="34" charset="0"/>
                <a:ea typeface="宋体" pitchFamily="2" charset="-122"/>
              </a:rPr>
              <a:t>E</a:t>
            </a:r>
            <a:r>
              <a:rPr lang="en-US" altLang="zh-CN" sz="2400" b="1" dirty="0" smtClean="0">
                <a:solidFill>
                  <a:prstClr val="black"/>
                </a:solidFill>
                <a:latin typeface="Arial Narrow" pitchFamily="34" charset="0"/>
                <a:ea typeface="宋体" pitchFamily="2" charset="-122"/>
              </a:rPr>
              <a:t> =&gt;</a:t>
            </a:r>
            <a:r>
              <a:rPr lang="en-US" altLang="zh-CN" sz="2400" b="1" dirty="0">
                <a:solidFill>
                  <a:prstClr val="black"/>
                </a:solidFill>
                <a:latin typeface="Arial Narrow" pitchFamily="34" charset="0"/>
                <a:ea typeface="宋体" pitchFamily="2" charset="-122"/>
              </a:rPr>
              <a:t> </a:t>
            </a:r>
            <a:r>
              <a:rPr lang="en-US" altLang="zh-CN" sz="2400" b="1" dirty="0" err="1" smtClean="0">
                <a:solidFill>
                  <a:prstClr val="black"/>
                </a:solidFill>
                <a:latin typeface="Arial Narrow" pitchFamily="34" charset="0"/>
                <a:ea typeface="宋体" pitchFamily="2" charset="-122"/>
              </a:rPr>
              <a:t>aaabbE</a:t>
            </a:r>
            <a:r>
              <a:rPr lang="en-US" altLang="zh-CN" sz="2400" b="1" dirty="0" err="1" smtClean="0">
                <a:solidFill>
                  <a:srgbClr val="A50021"/>
                </a:solidFill>
                <a:latin typeface="Arial Narrow" pitchFamily="34" charset="0"/>
                <a:ea typeface="宋体" pitchFamily="2" charset="-122"/>
              </a:rPr>
              <a:t>BE</a:t>
            </a:r>
            <a:r>
              <a:rPr lang="en-US" altLang="zh-CN" sz="2400" b="1" dirty="0" err="1" smtClean="0">
                <a:solidFill>
                  <a:prstClr val="black"/>
                </a:solidFill>
                <a:latin typeface="Arial Narrow" pitchFamily="34" charset="0"/>
                <a:ea typeface="宋体" pitchFamily="2" charset="-122"/>
              </a:rPr>
              <a:t>E</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smtClean="0">
                <a:solidFill>
                  <a:srgbClr val="CC3300"/>
                </a:solidFill>
                <a:latin typeface="Arial Narrow" pitchFamily="34" charset="0"/>
                <a:ea typeface="宋体" pitchFamily="2" charset="-122"/>
              </a:rPr>
              <a:t>(3)                    (5)                          (3)</a:t>
            </a:r>
            <a:endParaRPr lang="en-US" altLang="zh-CN" sz="2400" b="1" dirty="0">
              <a:solidFill>
                <a:srgbClr val="CC3300"/>
              </a:solidFill>
              <a:latin typeface="Arial Narrow" pitchFamily="34" charset="0"/>
              <a:ea typeface="宋体" pitchFamily="2" charset="-122"/>
            </a:endParaRPr>
          </a:p>
        </p:txBody>
      </p:sp>
      <p:sp>
        <p:nvSpPr>
          <p:cNvPr id="7" name="矩形 6"/>
          <p:cNvSpPr/>
          <p:nvPr/>
        </p:nvSpPr>
        <p:spPr>
          <a:xfrm>
            <a:off x="1223726" y="4669685"/>
            <a:ext cx="7920274" cy="830997"/>
          </a:xfrm>
          <a:prstGeom prst="rect">
            <a:avLst/>
          </a:prstGeom>
        </p:spPr>
        <p:txBody>
          <a:bodyPr wrap="square">
            <a:spAutoFit/>
          </a:bodyPr>
          <a:lstStyle/>
          <a:p>
            <a:pPr eaLnBrk="0" fontAlgn="base" hangingPunct="0">
              <a:spcBef>
                <a:spcPct val="0"/>
              </a:spcBef>
              <a:spcAft>
                <a:spcPct val="0"/>
              </a:spcAft>
            </a:pPr>
            <a:r>
              <a:rPr lang="en-US" altLang="zh-CN" sz="2400" b="1" dirty="0">
                <a:solidFill>
                  <a:srgbClr val="CC3300"/>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=&gt; </a:t>
            </a:r>
            <a:r>
              <a:rPr lang="en-US" altLang="zh-CN" sz="2400" b="1" dirty="0" err="1" smtClean="0">
                <a:solidFill>
                  <a:prstClr val="black"/>
                </a:solidFill>
                <a:latin typeface="Arial Narrow" pitchFamily="34" charset="0"/>
                <a:ea typeface="宋体" pitchFamily="2" charset="-122"/>
              </a:rPr>
              <a:t>aaabb</a:t>
            </a:r>
            <a:r>
              <a:rPr lang="en-US" altLang="zh-CN" sz="2400" b="1" dirty="0" err="1" smtClean="0">
                <a:solidFill>
                  <a:srgbClr val="CC3300"/>
                </a:solidFill>
                <a:latin typeface="Arial Narrow" pitchFamily="34" charset="0"/>
                <a:ea typeface="宋体" pitchFamily="2" charset="-122"/>
              </a:rPr>
              <a:t>BE</a:t>
            </a:r>
            <a:r>
              <a:rPr lang="en-US" altLang="zh-CN" sz="2400" b="1" dirty="0" err="1" smtClean="0">
                <a:solidFill>
                  <a:prstClr val="black"/>
                </a:solidFill>
                <a:latin typeface="Arial Narrow" pitchFamily="34" charset="0"/>
                <a:ea typeface="宋体" pitchFamily="2" charset="-122"/>
              </a:rPr>
              <a:t>EE</a:t>
            </a:r>
            <a:r>
              <a:rPr lang="en-US" altLang="zh-CN" sz="2400" b="1" dirty="0" smtClean="0">
                <a:solidFill>
                  <a:prstClr val="black"/>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=&gt; </a:t>
            </a:r>
            <a:r>
              <a:rPr lang="en-US" altLang="zh-CN" sz="2400" b="1" dirty="0" err="1" smtClean="0">
                <a:solidFill>
                  <a:prstClr val="black"/>
                </a:solidFill>
                <a:latin typeface="Arial Narrow" pitchFamily="34" charset="0"/>
                <a:ea typeface="宋体" pitchFamily="2" charset="-122"/>
              </a:rPr>
              <a:t>aaab</a:t>
            </a:r>
            <a:r>
              <a:rPr lang="en-US" altLang="zh-CN" sz="2400" b="1" dirty="0" err="1" smtClean="0">
                <a:solidFill>
                  <a:srgbClr val="CC3300"/>
                </a:solidFill>
                <a:latin typeface="Arial Narrow" pitchFamily="34" charset="0"/>
                <a:ea typeface="宋体" pitchFamily="2" charset="-122"/>
              </a:rPr>
              <a:t>bb</a:t>
            </a:r>
            <a:r>
              <a:rPr lang="en-US" altLang="zh-CN" sz="2400" b="1" dirty="0" err="1" smtClean="0">
                <a:solidFill>
                  <a:prstClr val="black"/>
                </a:solidFill>
                <a:latin typeface="Arial Narrow" pitchFamily="34" charset="0"/>
                <a:ea typeface="宋体" pitchFamily="2" charset="-122"/>
              </a:rPr>
              <a:t>EEE</a:t>
            </a:r>
            <a:r>
              <a:rPr lang="en-US" altLang="zh-CN" sz="2400" b="1" dirty="0" smtClean="0">
                <a:solidFill>
                  <a:prstClr val="black"/>
                </a:solidFill>
                <a:latin typeface="Arial Narrow" pitchFamily="34" charset="0"/>
                <a:ea typeface="宋体" pitchFamily="2" charset="-122"/>
              </a:rPr>
              <a:t> =&gt; </a:t>
            </a:r>
            <a:r>
              <a:rPr lang="en-US" altLang="zh-CN" sz="2400" b="1" dirty="0" err="1" smtClean="0">
                <a:solidFill>
                  <a:prstClr val="black"/>
                </a:solidFill>
                <a:latin typeface="Arial Narrow" pitchFamily="34" charset="0"/>
                <a:ea typeface="宋体" pitchFamily="2" charset="-122"/>
              </a:rPr>
              <a:t>aaabb</a:t>
            </a:r>
            <a:r>
              <a:rPr lang="en-US" altLang="zh-CN" sz="2400" b="1" dirty="0" err="1" smtClean="0">
                <a:solidFill>
                  <a:srgbClr val="CC3300"/>
                </a:solidFill>
                <a:latin typeface="Arial Narrow" pitchFamily="34" charset="0"/>
                <a:ea typeface="宋体" pitchFamily="2" charset="-122"/>
              </a:rPr>
              <a:t>be</a:t>
            </a:r>
            <a:r>
              <a:rPr lang="en-US" altLang="zh-CN" sz="2400" b="1" dirty="0" err="1" smtClean="0">
                <a:solidFill>
                  <a:prstClr val="black"/>
                </a:solidFill>
                <a:latin typeface="Arial Narrow" pitchFamily="34" charset="0"/>
                <a:ea typeface="宋体" pitchFamily="2" charset="-122"/>
              </a:rPr>
              <a:t>EE</a:t>
            </a:r>
            <a:r>
              <a:rPr lang="en-US" altLang="zh-CN" sz="2400" b="1" dirty="0" smtClean="0">
                <a:solidFill>
                  <a:srgbClr val="CC3300"/>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=&gt;</a:t>
            </a:r>
            <a:r>
              <a:rPr lang="en-US" altLang="zh-CN" sz="2400" b="1" dirty="0" err="1" smtClean="0">
                <a:solidFill>
                  <a:prstClr val="black"/>
                </a:solidFill>
                <a:latin typeface="Arial Narrow" pitchFamily="34" charset="0"/>
                <a:ea typeface="宋体" pitchFamily="2" charset="-122"/>
              </a:rPr>
              <a:t>aaabbb</a:t>
            </a:r>
            <a:r>
              <a:rPr lang="en-US" altLang="zh-CN" sz="2400" b="1" dirty="0" err="1" smtClean="0">
                <a:solidFill>
                  <a:srgbClr val="A50021"/>
                </a:solidFill>
                <a:latin typeface="Arial Narrow" pitchFamily="34" charset="0"/>
                <a:ea typeface="宋体" pitchFamily="2" charset="-122"/>
              </a:rPr>
              <a:t>ee</a:t>
            </a:r>
            <a:r>
              <a:rPr lang="en-US" altLang="zh-CN" sz="2400" b="1" dirty="0" err="1" smtClean="0">
                <a:solidFill>
                  <a:prstClr val="black"/>
                </a:solidFill>
                <a:latin typeface="Arial Narrow" pitchFamily="34" charset="0"/>
                <a:ea typeface="宋体" pitchFamily="2" charset="-122"/>
              </a:rPr>
              <a:t>E</a:t>
            </a:r>
            <a:endParaRPr lang="en-US" altLang="zh-CN" sz="2400" b="1" dirty="0" smtClean="0">
              <a:solidFill>
                <a:prstClr val="black"/>
              </a:solidFill>
              <a:latin typeface="Arial Narrow" pitchFamily="34" charset="0"/>
              <a:ea typeface="宋体" pitchFamily="2" charset="-122"/>
            </a:endParaRPr>
          </a:p>
          <a:p>
            <a:pPr marL="457200" indent="-457200" eaLnBrk="0" fontAlgn="base" hangingPunct="0">
              <a:spcBef>
                <a:spcPct val="0"/>
              </a:spcBef>
              <a:spcAft>
                <a:spcPct val="0"/>
              </a:spcAft>
              <a:buFontTx/>
              <a:buAutoNum type="arabicParenBoth" startAt="3"/>
            </a:pPr>
            <a:r>
              <a:rPr lang="en-US" altLang="zh-CN" sz="2400" b="1" dirty="0" smtClean="0">
                <a:solidFill>
                  <a:srgbClr val="A50021"/>
                </a:solidFill>
                <a:latin typeface="Arial Narrow" pitchFamily="34" charset="0"/>
                <a:ea typeface="宋体" pitchFamily="2" charset="-122"/>
              </a:rPr>
              <a:t>                    (5)                   (6)                        (6)</a:t>
            </a:r>
          </a:p>
        </p:txBody>
      </p:sp>
      <p:sp>
        <p:nvSpPr>
          <p:cNvPr id="8" name="矩形 7"/>
          <p:cNvSpPr/>
          <p:nvPr/>
        </p:nvSpPr>
        <p:spPr>
          <a:xfrm>
            <a:off x="1223726" y="5661248"/>
            <a:ext cx="7920274" cy="461665"/>
          </a:xfrm>
          <a:prstGeom prst="rect">
            <a:avLst/>
          </a:prstGeom>
        </p:spPr>
        <p:txBody>
          <a:bodyPr wrap="square">
            <a:spAutoFit/>
          </a:bodyPr>
          <a:lstStyle/>
          <a:p>
            <a:pPr eaLnBrk="0" fontAlgn="base" hangingPunct="0">
              <a:spcBef>
                <a:spcPct val="0"/>
              </a:spcBef>
              <a:spcAft>
                <a:spcPct val="0"/>
              </a:spcAft>
            </a:pPr>
            <a:r>
              <a:rPr lang="en-US" altLang="zh-CN" sz="2400" b="1" dirty="0">
                <a:solidFill>
                  <a:srgbClr val="CC3300"/>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=&gt; </a:t>
            </a:r>
            <a:r>
              <a:rPr lang="en-US" altLang="zh-CN" sz="2400" b="1" dirty="0" err="1" smtClean="0">
                <a:solidFill>
                  <a:prstClr val="black"/>
                </a:solidFill>
                <a:latin typeface="Arial Narrow" pitchFamily="34" charset="0"/>
                <a:ea typeface="宋体" pitchFamily="2" charset="-122"/>
              </a:rPr>
              <a:t>aaabbbeee</a:t>
            </a:r>
            <a:r>
              <a:rPr lang="en-US" altLang="zh-CN" sz="2400" b="1" dirty="0" smtClean="0">
                <a:solidFill>
                  <a:srgbClr val="A50021"/>
                </a:solidFill>
                <a:latin typeface="Arial Narrow" pitchFamily="34" charset="0"/>
                <a:ea typeface="宋体" pitchFamily="2" charset="-122"/>
              </a:rPr>
              <a:t>              (6)</a:t>
            </a:r>
          </a:p>
        </p:txBody>
      </p:sp>
    </p:spTree>
    <p:extLst>
      <p:ext uri="{BB962C8B-B14F-4D97-AF65-F5344CB8AC3E}">
        <p14:creationId xmlns:p14="http://schemas.microsoft.com/office/powerpoint/2010/main" val="179851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8418" y="104676"/>
            <a:ext cx="7920880" cy="2677656"/>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例</a:t>
            </a:r>
            <a:r>
              <a:rPr lang="en-US" altLang="zh-CN" sz="2400" b="1" dirty="0" smtClean="0">
                <a:solidFill>
                  <a:prstClr val="black"/>
                </a:solidFill>
                <a:latin typeface="Arial Narrow" pitchFamily="34" charset="0"/>
                <a:ea typeface="宋体" pitchFamily="2" charset="-122"/>
              </a:rPr>
              <a:t>2.3</a:t>
            </a: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，其中</a:t>
            </a:r>
            <a:r>
              <a:rPr lang="en-US" altLang="zh-CN" sz="2400" b="1" dirty="0" smtClean="0">
                <a:solidFill>
                  <a:prstClr val="black"/>
                </a:solidFill>
                <a:latin typeface="Arial Narrow" pitchFamily="34" charset="0"/>
                <a:ea typeface="宋体" pitchFamily="2" charset="-122"/>
              </a:rPr>
              <a:t>V</a:t>
            </a:r>
            <a:r>
              <a:rPr lang="en-US" altLang="zh-CN" sz="2400" b="1" baseline="-25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={S</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B</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E}    V</a:t>
            </a:r>
            <a:r>
              <a:rPr lang="en-US" altLang="zh-CN" sz="2400" b="1" baseline="-25000" dirty="0" smtClean="0">
                <a:solidFill>
                  <a:prstClr val="black"/>
                </a:solidFill>
                <a:latin typeface="Arial Narrow" pitchFamily="34" charset="0"/>
                <a:ea typeface="宋体" pitchFamily="2" charset="-122"/>
              </a:rPr>
              <a:t>T</a:t>
            </a:r>
            <a:r>
              <a:rPr lang="en-US" altLang="zh-CN" sz="2400" b="1" dirty="0" smtClean="0">
                <a:solidFill>
                  <a:prstClr val="black"/>
                </a:solidFill>
                <a:latin typeface="Arial Narrow" pitchFamily="34" charset="0"/>
                <a:ea typeface="宋体" pitchFamily="2" charset="-122"/>
              </a:rPr>
              <a:t>={</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Arial Narrow" pitchFamily="34" charset="0"/>
                <a:ea typeface="宋体" pitchFamily="2" charset="-122"/>
              </a:rPr>
              <a:t> }</a:t>
            </a:r>
          </a:p>
          <a:p>
            <a:pPr eaLnBrk="0" hangingPunct="0">
              <a:spcBef>
                <a:spcPct val="0"/>
              </a:spcBef>
              <a:buClr>
                <a:srgbClr val="6600FF"/>
              </a:buClr>
              <a:buFont typeface="Wingdings" pitchFamily="2" charset="2"/>
              <a:buNone/>
              <a:defRPr/>
            </a:pPr>
            <a:r>
              <a:rPr lang="en-US" altLang="zh-CN" sz="2400" b="1" dirty="0" smtClean="0">
                <a:solidFill>
                  <a:prstClr val="black"/>
                </a:solidFill>
                <a:latin typeface="Arial Narrow" pitchFamily="34" charset="0"/>
                <a:ea typeface="宋体" pitchFamily="2" charset="-122"/>
              </a:rPr>
              <a:t>              P</a:t>
            </a:r>
            <a:r>
              <a:rPr lang="zh-CN" altLang="en-US" sz="2400" b="1" dirty="0" smtClean="0">
                <a:solidFill>
                  <a:prstClr val="black"/>
                </a:solidFill>
                <a:latin typeface="Arial Narrow" pitchFamily="34" charset="0"/>
                <a:ea typeface="宋体" pitchFamily="2" charset="-122"/>
              </a:rPr>
              <a:t>是由下述产生式组成的集合</a:t>
            </a:r>
            <a:endParaRPr lang="en-US" altLang="zh-CN" sz="2400" b="1" dirty="0">
              <a:solidFill>
                <a:prstClr val="black"/>
              </a:solidFill>
              <a:latin typeface="黑体" pitchFamily="2" charset="-122"/>
              <a:ea typeface="黑体" pitchFamily="2" charset="-122"/>
            </a:endParaRP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（1）S→</a:t>
            </a:r>
            <a:r>
              <a:rPr lang="en-US" altLang="zh-CN" sz="2400" b="1" dirty="0" smtClean="0">
                <a:solidFill>
                  <a:prstClr val="black"/>
                </a:solidFill>
                <a:latin typeface="黑体" pitchFamily="2" charset="-122"/>
                <a:ea typeface="黑体" pitchFamily="2" charset="-122"/>
              </a:rPr>
              <a:t>aSBE   (2）S</a:t>
            </a:r>
            <a:r>
              <a:rPr lang="en-US" altLang="zh-CN" sz="2400" b="1" dirty="0">
                <a:solidFill>
                  <a:prstClr val="black"/>
                </a:solidFill>
                <a:latin typeface="黑体" pitchFamily="2" charset="-122"/>
                <a:ea typeface="黑体" pitchFamily="2" charset="-122"/>
              </a:rPr>
              <a:t>→aBE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（3）EB→</a:t>
            </a:r>
            <a:r>
              <a:rPr lang="en-US" altLang="zh-CN" sz="2400" b="1" dirty="0" smtClean="0">
                <a:solidFill>
                  <a:prstClr val="black"/>
                </a:solidFill>
                <a:latin typeface="黑体" pitchFamily="2" charset="-122"/>
                <a:ea typeface="黑体" pitchFamily="2" charset="-122"/>
              </a:rPr>
              <a:t>BE    (4）aB</a:t>
            </a:r>
            <a:r>
              <a:rPr lang="en-US" altLang="zh-CN" sz="2400" b="1" dirty="0">
                <a:solidFill>
                  <a:prstClr val="black"/>
                </a:solidFill>
                <a:latin typeface="黑体" pitchFamily="2" charset="-122"/>
                <a:ea typeface="黑体" pitchFamily="2" charset="-122"/>
              </a:rPr>
              <a:t>→ab</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（5）bB→</a:t>
            </a:r>
            <a:r>
              <a:rPr lang="en-US" altLang="zh-CN" sz="2400" b="1" dirty="0" smtClean="0">
                <a:solidFill>
                  <a:prstClr val="black"/>
                </a:solidFill>
                <a:latin typeface="黑体" pitchFamily="2" charset="-122"/>
                <a:ea typeface="黑体" pitchFamily="2" charset="-122"/>
              </a:rPr>
              <a:t>bb    (6）bE</a:t>
            </a:r>
            <a:r>
              <a:rPr lang="en-US" altLang="zh-CN" sz="2400" b="1" dirty="0">
                <a:solidFill>
                  <a:prstClr val="black"/>
                </a:solidFill>
                <a:latin typeface="黑体" pitchFamily="2" charset="-122"/>
                <a:ea typeface="黑体" pitchFamily="2" charset="-122"/>
              </a:rPr>
              <a:t>→be</a:t>
            </a:r>
          </a:p>
          <a:p>
            <a:pPr eaLnBrk="0" hangingPunct="0">
              <a:spcBef>
                <a:spcPct val="0"/>
              </a:spcBef>
              <a:buClr>
                <a:srgbClr val="6600FF"/>
              </a:buClr>
              <a:buFont typeface="Wingdings" pitchFamily="2" charset="2"/>
              <a:buNone/>
              <a:defRPr/>
            </a:pPr>
            <a:r>
              <a:rPr lang="en-US" altLang="zh-CN" sz="2400" b="1" dirty="0">
                <a:solidFill>
                  <a:prstClr val="black"/>
                </a:solidFill>
                <a:latin typeface="黑体" pitchFamily="2" charset="-122"/>
                <a:ea typeface="黑体" pitchFamily="2" charset="-122"/>
              </a:rPr>
              <a:t>	（7）eE→ee</a:t>
            </a:r>
          </a:p>
          <a:p>
            <a:pPr marL="118872"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：分析该文法</a:t>
            </a:r>
            <a:r>
              <a:rPr lang="zh-CN" altLang="en-US" sz="2400" b="1" dirty="0">
                <a:solidFill>
                  <a:prstClr val="black"/>
                </a:solidFill>
                <a:latin typeface="Arial Narrow" pitchFamily="34" charset="0"/>
                <a:ea typeface="宋体" pitchFamily="2" charset="-122"/>
              </a:rPr>
              <a:t>产生的语言（符合文法的句子</a:t>
            </a:r>
            <a:r>
              <a:rPr lang="zh-CN" altLang="en-US" sz="2400" b="1" dirty="0" smtClean="0">
                <a:solidFill>
                  <a:prstClr val="black"/>
                </a:solidFill>
                <a:latin typeface="Arial Narrow" pitchFamily="34" charset="0"/>
                <a:ea typeface="宋体" pitchFamily="2" charset="-122"/>
              </a:rPr>
              <a:t>特点）</a:t>
            </a:r>
            <a:endParaRPr lang="zh-CN" altLang="en-US" sz="2400" b="1" dirty="0">
              <a:solidFill>
                <a:prstClr val="black"/>
              </a:solidFill>
              <a:latin typeface="Arial Narrow" pitchFamily="34" charset="0"/>
              <a:ea typeface="宋体" pitchFamily="2" charset="-122"/>
            </a:endParaRPr>
          </a:p>
        </p:txBody>
      </p:sp>
      <p:sp>
        <p:nvSpPr>
          <p:cNvPr id="6" name="TextBox 5"/>
          <p:cNvSpPr txBox="1"/>
          <p:nvPr/>
        </p:nvSpPr>
        <p:spPr>
          <a:xfrm>
            <a:off x="679065" y="2996952"/>
            <a:ext cx="7560840" cy="461665"/>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zh-CN" altLang="en-US" sz="2400" b="1" dirty="0" smtClean="0">
                <a:solidFill>
                  <a:prstClr val="black"/>
                </a:solidFill>
                <a:latin typeface="Arial Narrow" pitchFamily="34" charset="0"/>
                <a:ea typeface="宋体" pitchFamily="2" charset="-122"/>
              </a:rPr>
              <a:t>综上所述：</a:t>
            </a:r>
            <a:r>
              <a:rPr lang="en-US" altLang="zh-CN" sz="2400" b="1" dirty="0" smtClean="0">
                <a:solidFill>
                  <a:prstClr val="black"/>
                </a:solidFill>
                <a:latin typeface="Arial Narrow" pitchFamily="34" charset="0"/>
                <a:ea typeface="宋体" pitchFamily="2" charset="-122"/>
              </a:rPr>
              <a:t>S =&gt; * </a:t>
            </a:r>
            <a:r>
              <a:rPr lang="en-US" altLang="zh-CN" sz="2400" b="1" dirty="0" err="1" smtClean="0">
                <a:solidFill>
                  <a:prstClr val="black"/>
                </a:solidFill>
                <a:latin typeface="Arial Narrow" pitchFamily="34" charset="0"/>
                <a:ea typeface="宋体" pitchFamily="2" charset="-122"/>
              </a:rPr>
              <a:t>abe</a:t>
            </a:r>
            <a:r>
              <a:rPr lang="en-US" altLang="zh-CN" sz="2400" b="1" dirty="0" smtClean="0">
                <a:solidFill>
                  <a:prstClr val="black"/>
                </a:solidFill>
                <a:latin typeface="Arial Narrow" pitchFamily="34" charset="0"/>
                <a:ea typeface="宋体" pitchFamily="2" charset="-122"/>
              </a:rPr>
              <a:t>    </a:t>
            </a:r>
            <a:r>
              <a:rPr lang="en-US" altLang="zh-CN" sz="2400" b="1" dirty="0" smtClean="0">
                <a:solidFill>
                  <a:srgbClr val="CC3300"/>
                </a:solidFill>
                <a:latin typeface="Arial Narrow" pitchFamily="34" charset="0"/>
                <a:ea typeface="宋体" pitchFamily="2" charset="-122"/>
              </a:rPr>
              <a:t> </a:t>
            </a:r>
          </a:p>
        </p:txBody>
      </p:sp>
      <p:sp>
        <p:nvSpPr>
          <p:cNvPr id="9" name="TextBox 8"/>
          <p:cNvSpPr txBox="1"/>
          <p:nvPr/>
        </p:nvSpPr>
        <p:spPr>
          <a:xfrm>
            <a:off x="653963" y="3645024"/>
            <a:ext cx="7560840" cy="461665"/>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en-US" altLang="zh-CN" sz="2400" b="1" dirty="0" smtClean="0">
                <a:solidFill>
                  <a:prstClr val="black"/>
                </a:solidFill>
                <a:latin typeface="Arial Narrow" pitchFamily="34" charset="0"/>
                <a:ea typeface="宋体" pitchFamily="2" charset="-122"/>
              </a:rPr>
              <a:t>   S =&gt; * </a:t>
            </a:r>
            <a:r>
              <a:rPr lang="en-US" altLang="zh-CN" sz="2400" b="1" dirty="0" err="1" smtClean="0">
                <a:solidFill>
                  <a:prstClr val="black"/>
                </a:solidFill>
                <a:latin typeface="Arial Narrow" pitchFamily="34" charset="0"/>
                <a:ea typeface="宋体" pitchFamily="2" charset="-122"/>
              </a:rPr>
              <a:t>aabbee</a:t>
            </a:r>
            <a:r>
              <a:rPr lang="en-US" altLang="zh-CN" sz="2400" b="1" dirty="0" smtClean="0">
                <a:solidFill>
                  <a:prstClr val="black"/>
                </a:solidFill>
                <a:latin typeface="Arial Narrow" pitchFamily="34" charset="0"/>
                <a:ea typeface="宋体" pitchFamily="2" charset="-122"/>
              </a:rPr>
              <a:t>   </a:t>
            </a:r>
            <a:r>
              <a:rPr lang="en-US" altLang="zh-CN" sz="2400" b="1" dirty="0" smtClean="0">
                <a:solidFill>
                  <a:srgbClr val="CC3300"/>
                </a:solidFill>
                <a:latin typeface="Arial Narrow" pitchFamily="34" charset="0"/>
                <a:ea typeface="宋体" pitchFamily="2" charset="-122"/>
              </a:rPr>
              <a:t> </a:t>
            </a:r>
          </a:p>
        </p:txBody>
      </p:sp>
      <p:sp>
        <p:nvSpPr>
          <p:cNvPr id="10" name="TextBox 9"/>
          <p:cNvSpPr txBox="1"/>
          <p:nvPr/>
        </p:nvSpPr>
        <p:spPr>
          <a:xfrm>
            <a:off x="683568" y="4256038"/>
            <a:ext cx="7560840" cy="461665"/>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en-US" altLang="zh-CN" sz="2400" b="1" dirty="0" smtClean="0">
                <a:solidFill>
                  <a:prstClr val="black"/>
                </a:solidFill>
                <a:latin typeface="Arial Narrow" pitchFamily="34" charset="0"/>
                <a:ea typeface="宋体" pitchFamily="2" charset="-122"/>
              </a:rPr>
              <a:t>   S =&gt; * </a:t>
            </a:r>
            <a:r>
              <a:rPr lang="en-US" altLang="zh-CN" sz="2400" b="1" dirty="0" err="1" smtClean="0">
                <a:solidFill>
                  <a:prstClr val="black"/>
                </a:solidFill>
                <a:latin typeface="Arial Narrow" pitchFamily="34" charset="0"/>
                <a:ea typeface="宋体" pitchFamily="2" charset="-122"/>
              </a:rPr>
              <a:t>aaabbbeee</a:t>
            </a:r>
            <a:r>
              <a:rPr lang="en-US" altLang="zh-CN" sz="2400" b="1" dirty="0" smtClean="0">
                <a:solidFill>
                  <a:prstClr val="black"/>
                </a:solidFill>
                <a:latin typeface="Arial Narrow" pitchFamily="34" charset="0"/>
                <a:ea typeface="宋体" pitchFamily="2" charset="-122"/>
              </a:rPr>
              <a:t>   </a:t>
            </a:r>
            <a:r>
              <a:rPr lang="en-US" altLang="zh-CN" sz="2400" b="1" dirty="0" smtClean="0">
                <a:solidFill>
                  <a:srgbClr val="CC3300"/>
                </a:solidFill>
                <a:latin typeface="Arial Narrow" pitchFamily="34" charset="0"/>
                <a:ea typeface="宋体" pitchFamily="2" charset="-122"/>
              </a:rPr>
              <a:t> </a:t>
            </a:r>
          </a:p>
        </p:txBody>
      </p:sp>
      <p:sp>
        <p:nvSpPr>
          <p:cNvPr id="11" name="TextBox 10"/>
          <p:cNvSpPr txBox="1"/>
          <p:nvPr/>
        </p:nvSpPr>
        <p:spPr>
          <a:xfrm>
            <a:off x="698438" y="4869160"/>
            <a:ext cx="7560840" cy="461665"/>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en-US" altLang="zh-CN" sz="2400" b="1" dirty="0" smtClean="0">
                <a:solidFill>
                  <a:prstClr val="black"/>
                </a:solidFill>
                <a:latin typeface="Arial Narrow" pitchFamily="34" charset="0"/>
                <a:ea typeface="宋体" pitchFamily="2" charset="-122"/>
              </a:rPr>
              <a:t>……</a:t>
            </a:r>
            <a:endParaRPr lang="en-US" altLang="zh-CN" sz="2400" b="1" dirty="0" smtClean="0">
              <a:solidFill>
                <a:srgbClr val="CC3300"/>
              </a:solidFill>
              <a:latin typeface="Arial Narrow" pitchFamily="34" charset="0"/>
              <a:ea typeface="宋体" pitchFamily="2" charset="-122"/>
            </a:endParaRPr>
          </a:p>
        </p:txBody>
      </p:sp>
      <p:sp>
        <p:nvSpPr>
          <p:cNvPr id="12" name="TextBox 11"/>
          <p:cNvSpPr txBox="1"/>
          <p:nvPr/>
        </p:nvSpPr>
        <p:spPr>
          <a:xfrm>
            <a:off x="665894" y="5445224"/>
            <a:ext cx="8298594" cy="461665"/>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ü"/>
            </a:pPr>
            <a:r>
              <a:rPr lang="en-US" altLang="zh-CN" sz="2400" b="1" dirty="0" smtClean="0">
                <a:solidFill>
                  <a:prstClr val="black"/>
                </a:solidFill>
                <a:latin typeface="Arial Narrow" pitchFamily="34" charset="0"/>
                <a:ea typeface="宋体" pitchFamily="2" charset="-122"/>
              </a:rPr>
              <a:t>L(G)={ a</a:t>
            </a:r>
            <a:r>
              <a:rPr lang="en-US" altLang="zh-CN" sz="2400" b="1" baseline="30000" dirty="0"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 </a:t>
            </a:r>
            <a:r>
              <a:rPr lang="en-US" altLang="zh-CN" sz="2400" b="1" dirty="0" err="1" smtClean="0">
                <a:solidFill>
                  <a:prstClr val="black"/>
                </a:solidFill>
                <a:latin typeface="Arial Narrow" pitchFamily="34" charset="0"/>
                <a:ea typeface="宋体" pitchFamily="2" charset="-122"/>
              </a:rPr>
              <a:t>b</a:t>
            </a:r>
            <a:r>
              <a:rPr lang="en-US" altLang="zh-CN" sz="2400" b="1" baseline="30000" dirty="0" err="1" smtClean="0">
                <a:solidFill>
                  <a:prstClr val="black"/>
                </a:solidFill>
                <a:latin typeface="Arial Narrow" pitchFamily="34" charset="0"/>
                <a:ea typeface="宋体" pitchFamily="2" charset="-122"/>
              </a:rPr>
              <a:t>n</a:t>
            </a:r>
            <a:r>
              <a:rPr lang="en-US" altLang="zh-CN" sz="2400" b="1" dirty="0" err="1" smtClean="0">
                <a:solidFill>
                  <a:prstClr val="black"/>
                </a:solidFill>
                <a:latin typeface="Arial Narrow" pitchFamily="34" charset="0"/>
                <a:ea typeface="宋体" pitchFamily="2" charset="-122"/>
              </a:rPr>
              <a:t>e</a:t>
            </a:r>
            <a:r>
              <a:rPr lang="en-US" altLang="zh-CN" sz="2400" b="1" baseline="30000" dirty="0" err="1" smtClean="0">
                <a:solidFill>
                  <a:prstClr val="black"/>
                </a:solidFill>
                <a:latin typeface="Arial Narrow" pitchFamily="34" charset="0"/>
                <a:ea typeface="宋体" pitchFamily="2" charset="-122"/>
              </a:rPr>
              <a:t>n</a:t>
            </a:r>
            <a:r>
              <a:rPr lang="en-US" altLang="zh-CN" sz="2400" b="1" dirty="0" smtClean="0">
                <a:solidFill>
                  <a:prstClr val="black"/>
                </a:solidFill>
                <a:latin typeface="Arial Narrow" pitchFamily="34" charset="0"/>
                <a:ea typeface="宋体" pitchFamily="2" charset="-122"/>
              </a:rPr>
              <a:t> | n&gt;0}  </a:t>
            </a:r>
            <a:r>
              <a:rPr lang="zh-CN" altLang="en-US" sz="2400" b="1" dirty="0" smtClean="0">
                <a:solidFill>
                  <a:prstClr val="black"/>
                </a:solidFill>
                <a:latin typeface="Arial Narrow" pitchFamily="34" charset="0"/>
                <a:ea typeface="宋体" pitchFamily="2" charset="-122"/>
              </a:rPr>
              <a:t>即：由</a:t>
            </a:r>
            <a:r>
              <a:rPr lang="en-US" altLang="zh-CN" sz="2400" b="1" dirty="0" smtClean="0">
                <a:solidFill>
                  <a:prstClr val="black"/>
                </a:solidFill>
                <a:latin typeface="Arial Narrow" pitchFamily="34" charset="0"/>
                <a:ea typeface="宋体" pitchFamily="2" charset="-122"/>
              </a:rPr>
              <a:t>n</a:t>
            </a:r>
            <a:r>
              <a:rPr lang="zh-CN" altLang="en-US" sz="2400" b="1" dirty="0" smtClean="0">
                <a:solidFill>
                  <a:prstClr val="black"/>
                </a:solidFill>
                <a:latin typeface="Arial Narrow" pitchFamily="34" charset="0"/>
                <a:ea typeface="宋体" pitchFamily="2" charset="-122"/>
              </a:rPr>
              <a:t>个</a:t>
            </a:r>
            <a:r>
              <a:rPr lang="en-US" altLang="zh-CN" sz="2400" b="1" dirty="0" smtClean="0">
                <a:solidFill>
                  <a:prstClr val="black"/>
                </a:solidFill>
                <a:latin typeface="Arial Narrow" pitchFamily="34" charset="0"/>
                <a:ea typeface="宋体" pitchFamily="2" charset="-122"/>
              </a:rPr>
              <a:t>a, </a:t>
            </a:r>
            <a:r>
              <a:rPr lang="en-US" altLang="zh-CN" sz="2400" b="1" dirty="0" err="1" smtClean="0">
                <a:solidFill>
                  <a:prstClr val="black"/>
                </a:solidFill>
                <a:latin typeface="Arial Narrow" pitchFamily="34" charset="0"/>
                <a:ea typeface="宋体" pitchFamily="2" charset="-122"/>
              </a:rPr>
              <a:t>b,e</a:t>
            </a:r>
            <a:r>
              <a:rPr lang="zh-CN" altLang="en-US" sz="2400" b="1" dirty="0" smtClean="0">
                <a:solidFill>
                  <a:prstClr val="black"/>
                </a:solidFill>
                <a:latin typeface="Arial Narrow" pitchFamily="34" charset="0"/>
                <a:ea typeface="宋体" pitchFamily="2" charset="-122"/>
              </a:rPr>
              <a:t>依次连接组成的符号串</a:t>
            </a:r>
            <a:endParaRPr lang="en-US" altLang="zh-CN" sz="2400" b="1" dirty="0" smtClean="0">
              <a:solidFill>
                <a:srgbClr val="CC3300"/>
              </a:solidFill>
              <a:latin typeface="Arial Narrow" pitchFamily="34" charset="0"/>
              <a:ea typeface="宋体" pitchFamily="2" charset="-122"/>
            </a:endParaRPr>
          </a:p>
        </p:txBody>
      </p:sp>
    </p:spTree>
    <p:extLst>
      <p:ext uri="{BB962C8B-B14F-4D97-AF65-F5344CB8AC3E}">
        <p14:creationId xmlns:p14="http://schemas.microsoft.com/office/powerpoint/2010/main" val="74362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fade">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fade">
                                      <p:cBhvr>
                                        <p:cTn id="6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418" y="476672"/>
            <a:ext cx="7920880" cy="2246769"/>
          </a:xfrm>
          <a:prstGeom prst="rect">
            <a:avLst/>
          </a:prstGeom>
          <a:noFill/>
        </p:spPr>
        <p:txBody>
          <a:bodyPr wrap="square" rtlCol="0">
            <a:spAutoFit/>
          </a:bodyPr>
          <a:lstStyle/>
          <a:p>
            <a:pPr eaLnBrk="0" fontAlgn="base" hangingPunct="0">
              <a:spcBef>
                <a:spcPct val="0"/>
              </a:spcBef>
              <a:spcAft>
                <a:spcPct val="0"/>
              </a:spcAft>
            </a:pPr>
            <a:r>
              <a:rPr lang="zh-CN" altLang="en-US" sz="2000" b="1" dirty="0" smtClean="0">
                <a:solidFill>
                  <a:prstClr val="black"/>
                </a:solidFill>
                <a:latin typeface="Arial Narrow" pitchFamily="34" charset="0"/>
                <a:ea typeface="宋体" pitchFamily="2" charset="-122"/>
              </a:rPr>
              <a:t>例</a:t>
            </a:r>
            <a:r>
              <a:rPr lang="en-US" altLang="zh-CN" sz="2000" b="1" dirty="0" smtClean="0">
                <a:solidFill>
                  <a:prstClr val="black"/>
                </a:solidFill>
                <a:latin typeface="Arial Narrow" pitchFamily="34" charset="0"/>
                <a:ea typeface="宋体" pitchFamily="2" charset="-122"/>
              </a:rPr>
              <a:t>2.3</a:t>
            </a:r>
            <a:r>
              <a:rPr lang="zh-CN" altLang="en-US" sz="2000" b="1" dirty="0" smtClean="0">
                <a:solidFill>
                  <a:prstClr val="black"/>
                </a:solidFill>
                <a:latin typeface="Arial Narrow" pitchFamily="34" charset="0"/>
                <a:ea typeface="宋体" pitchFamily="2" charset="-122"/>
              </a:rPr>
              <a:t>：已知文法</a:t>
            </a:r>
            <a:r>
              <a:rPr lang="en-US" altLang="zh-CN" sz="2000" b="1" dirty="0" smtClean="0">
                <a:solidFill>
                  <a:prstClr val="black"/>
                </a:solidFill>
                <a:latin typeface="Arial Narrow" pitchFamily="34" charset="0"/>
                <a:ea typeface="宋体" pitchFamily="2" charset="-122"/>
              </a:rPr>
              <a:t>G</a:t>
            </a:r>
            <a:r>
              <a:rPr lang="zh-CN" altLang="en-US" sz="2000" b="1" dirty="0" smtClean="0">
                <a:solidFill>
                  <a:prstClr val="black"/>
                </a:solidFill>
                <a:latin typeface="Arial Narrow" pitchFamily="34" charset="0"/>
                <a:ea typeface="宋体" pitchFamily="2" charset="-122"/>
              </a:rPr>
              <a:t>，其中</a:t>
            </a:r>
            <a:r>
              <a:rPr lang="en-US" altLang="zh-CN" sz="2000" b="1" dirty="0" smtClean="0">
                <a:solidFill>
                  <a:prstClr val="black"/>
                </a:solidFill>
                <a:latin typeface="Arial Narrow" pitchFamily="34" charset="0"/>
                <a:ea typeface="宋体" pitchFamily="2" charset="-122"/>
              </a:rPr>
              <a:t>V</a:t>
            </a:r>
            <a:r>
              <a:rPr lang="en-US" altLang="zh-CN" sz="2000" b="1" baseline="-25000" dirty="0" smtClean="0">
                <a:solidFill>
                  <a:prstClr val="black"/>
                </a:solidFill>
                <a:latin typeface="Arial Narrow" pitchFamily="34" charset="0"/>
                <a:ea typeface="宋体" pitchFamily="2" charset="-122"/>
              </a:rPr>
              <a:t>N</a:t>
            </a:r>
            <a:r>
              <a:rPr lang="en-US" altLang="zh-CN" sz="2000" b="1" dirty="0" smtClean="0">
                <a:solidFill>
                  <a:prstClr val="black"/>
                </a:solidFill>
                <a:latin typeface="Arial Narrow" pitchFamily="34" charset="0"/>
                <a:ea typeface="宋体" pitchFamily="2" charset="-122"/>
              </a:rPr>
              <a:t>={S</a:t>
            </a:r>
            <a:r>
              <a:rPr lang="zh-CN" altLang="en-US" sz="2000" b="1" dirty="0" smtClean="0">
                <a:solidFill>
                  <a:prstClr val="black"/>
                </a:solidFill>
                <a:latin typeface="Arial Narrow" pitchFamily="34" charset="0"/>
                <a:ea typeface="宋体" pitchFamily="2" charset="-122"/>
              </a:rPr>
              <a:t>，</a:t>
            </a:r>
            <a:r>
              <a:rPr lang="en-US" altLang="zh-CN" sz="2000" b="1" dirty="0" smtClean="0">
                <a:solidFill>
                  <a:prstClr val="black"/>
                </a:solidFill>
                <a:latin typeface="Arial Narrow" pitchFamily="34" charset="0"/>
                <a:ea typeface="宋体" pitchFamily="2" charset="-122"/>
              </a:rPr>
              <a:t>B</a:t>
            </a:r>
            <a:r>
              <a:rPr lang="zh-CN" altLang="en-US" sz="2000" b="1" dirty="0" smtClean="0">
                <a:solidFill>
                  <a:prstClr val="black"/>
                </a:solidFill>
                <a:latin typeface="Arial Narrow" pitchFamily="34" charset="0"/>
                <a:ea typeface="宋体" pitchFamily="2" charset="-122"/>
              </a:rPr>
              <a:t>，</a:t>
            </a:r>
            <a:r>
              <a:rPr lang="en-US" altLang="zh-CN" sz="2000" b="1" dirty="0" smtClean="0">
                <a:solidFill>
                  <a:prstClr val="black"/>
                </a:solidFill>
                <a:latin typeface="Arial Narrow" pitchFamily="34" charset="0"/>
                <a:ea typeface="宋体" pitchFamily="2" charset="-122"/>
              </a:rPr>
              <a:t>E}    V</a:t>
            </a:r>
            <a:r>
              <a:rPr lang="en-US" altLang="zh-CN" sz="2000" b="1" baseline="-25000" dirty="0" smtClean="0">
                <a:solidFill>
                  <a:prstClr val="black"/>
                </a:solidFill>
                <a:latin typeface="Arial Narrow" pitchFamily="34" charset="0"/>
                <a:ea typeface="宋体" pitchFamily="2" charset="-122"/>
              </a:rPr>
              <a:t>T</a:t>
            </a:r>
            <a:r>
              <a:rPr lang="en-US" altLang="zh-CN" sz="2000" b="1" dirty="0" smtClean="0">
                <a:solidFill>
                  <a:prstClr val="black"/>
                </a:solidFill>
                <a:latin typeface="Arial Narrow" pitchFamily="34" charset="0"/>
                <a:ea typeface="宋体" pitchFamily="2" charset="-122"/>
              </a:rPr>
              <a:t>={</a:t>
            </a:r>
            <a:r>
              <a:rPr lang="en-US" altLang="zh-CN" sz="2000" b="1" dirty="0" err="1" smtClean="0">
                <a:solidFill>
                  <a:prstClr val="black"/>
                </a:solidFill>
                <a:latin typeface="Arial Narrow" pitchFamily="34" charset="0"/>
                <a:ea typeface="宋体" pitchFamily="2" charset="-122"/>
              </a:rPr>
              <a:t>a,b,e</a:t>
            </a:r>
            <a:r>
              <a:rPr lang="en-US" altLang="zh-CN" sz="2000" b="1" dirty="0" smtClean="0">
                <a:solidFill>
                  <a:prstClr val="black"/>
                </a:solidFill>
                <a:latin typeface="Arial Narrow" pitchFamily="34" charset="0"/>
                <a:ea typeface="宋体" pitchFamily="2" charset="-122"/>
              </a:rPr>
              <a:t> }</a:t>
            </a:r>
          </a:p>
          <a:p>
            <a:pPr eaLnBrk="0" hangingPunct="0">
              <a:spcBef>
                <a:spcPct val="0"/>
              </a:spcBef>
              <a:buClr>
                <a:srgbClr val="6600FF"/>
              </a:buClr>
              <a:buFont typeface="Wingdings" pitchFamily="2" charset="2"/>
              <a:buNone/>
              <a:defRPr/>
            </a:pPr>
            <a:r>
              <a:rPr lang="en-US" altLang="zh-CN" sz="2000" b="1" dirty="0" smtClean="0">
                <a:solidFill>
                  <a:prstClr val="black"/>
                </a:solidFill>
                <a:latin typeface="Arial Narrow" pitchFamily="34" charset="0"/>
                <a:ea typeface="宋体" pitchFamily="2" charset="-122"/>
              </a:rPr>
              <a:t>              P</a:t>
            </a:r>
            <a:r>
              <a:rPr lang="zh-CN" altLang="en-US" sz="2000" b="1" dirty="0" smtClean="0">
                <a:solidFill>
                  <a:prstClr val="black"/>
                </a:solidFill>
                <a:latin typeface="Arial Narrow" pitchFamily="34" charset="0"/>
                <a:ea typeface="宋体" pitchFamily="2" charset="-122"/>
              </a:rPr>
              <a:t>是由下述产生式组成的集合</a:t>
            </a:r>
            <a:endParaRPr lang="en-US" altLang="zh-CN" sz="2000" b="1" dirty="0">
              <a:solidFill>
                <a:prstClr val="black"/>
              </a:solidFill>
              <a:latin typeface="黑体" pitchFamily="2" charset="-122"/>
              <a:ea typeface="黑体" pitchFamily="2" charset="-122"/>
            </a:endParaRPr>
          </a:p>
          <a:p>
            <a:pPr eaLnBrk="0" hangingPunct="0">
              <a:spcBef>
                <a:spcPct val="0"/>
              </a:spcBef>
              <a:buClr>
                <a:srgbClr val="6600FF"/>
              </a:buClr>
              <a:buFont typeface="Wingdings" pitchFamily="2" charset="2"/>
              <a:buNone/>
              <a:defRPr/>
            </a:pPr>
            <a:r>
              <a:rPr lang="en-US" altLang="zh-CN" sz="2000" b="1" dirty="0">
                <a:solidFill>
                  <a:prstClr val="black"/>
                </a:solidFill>
                <a:latin typeface="黑体" pitchFamily="2" charset="-122"/>
                <a:ea typeface="黑体" pitchFamily="2" charset="-122"/>
              </a:rPr>
              <a:t>	（1）S→</a:t>
            </a:r>
            <a:r>
              <a:rPr lang="en-US" altLang="zh-CN" sz="2000" b="1" dirty="0" smtClean="0">
                <a:solidFill>
                  <a:prstClr val="black"/>
                </a:solidFill>
                <a:latin typeface="黑体" pitchFamily="2" charset="-122"/>
                <a:ea typeface="黑体" pitchFamily="2" charset="-122"/>
              </a:rPr>
              <a:t>aSBE   (2）S</a:t>
            </a:r>
            <a:r>
              <a:rPr lang="en-US" altLang="zh-CN" sz="2000" b="1" dirty="0">
                <a:solidFill>
                  <a:prstClr val="black"/>
                </a:solidFill>
                <a:latin typeface="黑体" pitchFamily="2" charset="-122"/>
                <a:ea typeface="黑体" pitchFamily="2" charset="-122"/>
              </a:rPr>
              <a:t>→aBE</a:t>
            </a:r>
          </a:p>
          <a:p>
            <a:pPr eaLnBrk="0" hangingPunct="0">
              <a:spcBef>
                <a:spcPct val="0"/>
              </a:spcBef>
              <a:buClr>
                <a:srgbClr val="6600FF"/>
              </a:buClr>
              <a:buFont typeface="Wingdings" pitchFamily="2" charset="2"/>
              <a:buNone/>
              <a:defRPr/>
            </a:pPr>
            <a:r>
              <a:rPr lang="en-US" altLang="zh-CN" sz="2000" b="1" dirty="0">
                <a:solidFill>
                  <a:prstClr val="black"/>
                </a:solidFill>
                <a:latin typeface="黑体" pitchFamily="2" charset="-122"/>
                <a:ea typeface="黑体" pitchFamily="2" charset="-122"/>
              </a:rPr>
              <a:t>	（3）EB→</a:t>
            </a:r>
            <a:r>
              <a:rPr lang="en-US" altLang="zh-CN" sz="2000" b="1" dirty="0" smtClean="0">
                <a:solidFill>
                  <a:prstClr val="black"/>
                </a:solidFill>
                <a:latin typeface="黑体" pitchFamily="2" charset="-122"/>
                <a:ea typeface="黑体" pitchFamily="2" charset="-122"/>
              </a:rPr>
              <a:t>BE    (4）aB</a:t>
            </a:r>
            <a:r>
              <a:rPr lang="en-US" altLang="zh-CN" sz="2000" b="1" dirty="0">
                <a:solidFill>
                  <a:prstClr val="black"/>
                </a:solidFill>
                <a:latin typeface="黑体" pitchFamily="2" charset="-122"/>
                <a:ea typeface="黑体" pitchFamily="2" charset="-122"/>
              </a:rPr>
              <a:t>→ab</a:t>
            </a:r>
          </a:p>
          <a:p>
            <a:pPr eaLnBrk="0" hangingPunct="0">
              <a:spcBef>
                <a:spcPct val="0"/>
              </a:spcBef>
              <a:buClr>
                <a:srgbClr val="6600FF"/>
              </a:buClr>
              <a:buFont typeface="Wingdings" pitchFamily="2" charset="2"/>
              <a:buNone/>
              <a:defRPr/>
            </a:pPr>
            <a:r>
              <a:rPr lang="en-US" altLang="zh-CN" sz="2000" b="1" dirty="0">
                <a:solidFill>
                  <a:prstClr val="black"/>
                </a:solidFill>
                <a:latin typeface="黑体" pitchFamily="2" charset="-122"/>
                <a:ea typeface="黑体" pitchFamily="2" charset="-122"/>
              </a:rPr>
              <a:t>	（5）bB→</a:t>
            </a:r>
            <a:r>
              <a:rPr lang="en-US" altLang="zh-CN" sz="2000" b="1" dirty="0" smtClean="0">
                <a:solidFill>
                  <a:prstClr val="black"/>
                </a:solidFill>
                <a:latin typeface="黑体" pitchFamily="2" charset="-122"/>
                <a:ea typeface="黑体" pitchFamily="2" charset="-122"/>
              </a:rPr>
              <a:t>bb    (6）bE</a:t>
            </a:r>
            <a:r>
              <a:rPr lang="en-US" altLang="zh-CN" sz="2000" b="1" dirty="0">
                <a:solidFill>
                  <a:prstClr val="black"/>
                </a:solidFill>
                <a:latin typeface="黑体" pitchFamily="2" charset="-122"/>
                <a:ea typeface="黑体" pitchFamily="2" charset="-122"/>
              </a:rPr>
              <a:t>→be</a:t>
            </a:r>
          </a:p>
          <a:p>
            <a:pPr eaLnBrk="0" hangingPunct="0">
              <a:spcBef>
                <a:spcPct val="0"/>
              </a:spcBef>
              <a:buClr>
                <a:srgbClr val="6600FF"/>
              </a:buClr>
              <a:buFont typeface="Wingdings" pitchFamily="2" charset="2"/>
              <a:buNone/>
              <a:defRPr/>
            </a:pPr>
            <a:r>
              <a:rPr lang="en-US" altLang="zh-CN" sz="2000" b="1" dirty="0">
                <a:solidFill>
                  <a:prstClr val="black"/>
                </a:solidFill>
                <a:latin typeface="黑体" pitchFamily="2" charset="-122"/>
                <a:ea typeface="黑体" pitchFamily="2" charset="-122"/>
              </a:rPr>
              <a:t>	（7）eE→ee</a:t>
            </a:r>
          </a:p>
          <a:p>
            <a:pPr marL="118872" eaLnBrk="0" fontAlgn="base" hangingPunct="0">
              <a:spcBef>
                <a:spcPct val="0"/>
              </a:spcBef>
              <a:spcAft>
                <a:spcPct val="0"/>
              </a:spcAft>
            </a:pPr>
            <a:r>
              <a:rPr lang="zh-CN" altLang="en-US" sz="2000" b="1" dirty="0" smtClean="0">
                <a:solidFill>
                  <a:srgbClr val="CC3300"/>
                </a:solidFill>
                <a:latin typeface="Arial Narrow" pitchFamily="34" charset="0"/>
                <a:ea typeface="宋体" pitchFamily="2" charset="-122"/>
              </a:rPr>
              <a:t>要求</a:t>
            </a:r>
            <a:r>
              <a:rPr lang="zh-CN" altLang="en-US" sz="2000" b="1" dirty="0" smtClean="0">
                <a:solidFill>
                  <a:prstClr val="black"/>
                </a:solidFill>
                <a:latin typeface="Arial Narrow" pitchFamily="34" charset="0"/>
                <a:ea typeface="宋体" pitchFamily="2" charset="-122"/>
              </a:rPr>
              <a:t>：分析该文法</a:t>
            </a:r>
            <a:r>
              <a:rPr lang="zh-CN" altLang="en-US" sz="2000" b="1" dirty="0">
                <a:solidFill>
                  <a:prstClr val="black"/>
                </a:solidFill>
                <a:latin typeface="Arial Narrow" pitchFamily="34" charset="0"/>
                <a:ea typeface="宋体" pitchFamily="2" charset="-122"/>
              </a:rPr>
              <a:t>产生的语言（符合文法的句子</a:t>
            </a:r>
            <a:r>
              <a:rPr lang="zh-CN" altLang="en-US" sz="2000" b="1" dirty="0" smtClean="0">
                <a:solidFill>
                  <a:prstClr val="black"/>
                </a:solidFill>
                <a:latin typeface="Arial Narrow" pitchFamily="34" charset="0"/>
                <a:ea typeface="宋体" pitchFamily="2" charset="-122"/>
              </a:rPr>
              <a:t>特点）</a:t>
            </a:r>
            <a:endParaRPr lang="zh-CN" altLang="en-US" sz="2000" b="1" dirty="0">
              <a:solidFill>
                <a:prstClr val="black"/>
              </a:solidFill>
              <a:latin typeface="Arial Narrow" pitchFamily="34" charset="0"/>
              <a:ea typeface="宋体" pitchFamily="2" charset="-122"/>
            </a:endParaRPr>
          </a:p>
        </p:txBody>
      </p:sp>
      <p:sp>
        <p:nvSpPr>
          <p:cNvPr id="3" name="TextBox 2"/>
          <p:cNvSpPr txBox="1"/>
          <p:nvPr/>
        </p:nvSpPr>
        <p:spPr>
          <a:xfrm>
            <a:off x="679065" y="2996952"/>
            <a:ext cx="7560840"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求解例</a:t>
            </a:r>
            <a:r>
              <a:rPr lang="en-US" altLang="zh-CN" sz="2400" b="1" dirty="0" smtClean="0">
                <a:solidFill>
                  <a:srgbClr val="CC3300"/>
                </a:solidFill>
                <a:latin typeface="Arial Narrow" pitchFamily="34" charset="0"/>
                <a:ea typeface="宋体" pitchFamily="2" charset="-122"/>
              </a:rPr>
              <a:t>2.3</a:t>
            </a:r>
            <a:r>
              <a:rPr lang="zh-CN" altLang="en-US" sz="2400" b="1" dirty="0" smtClean="0">
                <a:solidFill>
                  <a:srgbClr val="CC3300"/>
                </a:solidFill>
                <a:latin typeface="Arial Narrow" pitchFamily="34" charset="0"/>
                <a:ea typeface="宋体" pitchFamily="2" charset="-122"/>
              </a:rPr>
              <a:t>的过程给我们如下体会：</a:t>
            </a:r>
            <a:endParaRPr lang="en-US" altLang="zh-CN" sz="2400" b="1" dirty="0" smtClean="0">
              <a:solidFill>
                <a:srgbClr val="CC3300"/>
              </a:solidFill>
              <a:latin typeface="Arial Narrow" pitchFamily="34" charset="0"/>
              <a:ea typeface="宋体" pitchFamily="2" charset="-122"/>
            </a:endParaRPr>
          </a:p>
        </p:txBody>
      </p:sp>
      <p:sp>
        <p:nvSpPr>
          <p:cNvPr id="4" name="TextBox 3"/>
          <p:cNvSpPr txBox="1"/>
          <p:nvPr/>
        </p:nvSpPr>
        <p:spPr>
          <a:xfrm>
            <a:off x="882997" y="3631406"/>
            <a:ext cx="7560840" cy="830997"/>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u"/>
            </a:pPr>
            <a:r>
              <a:rPr lang="zh-CN" altLang="en-US" sz="2400" b="1" dirty="0" smtClean="0">
                <a:solidFill>
                  <a:prstClr val="black"/>
                </a:solidFill>
                <a:latin typeface="Arial Narrow" pitchFamily="34" charset="0"/>
                <a:ea typeface="宋体" pitchFamily="2" charset="-122"/>
              </a:rPr>
              <a:t>推导时，在选择确定产生式时有困难；（应该改写文法，以便于推导）</a:t>
            </a:r>
            <a:endParaRPr lang="en-US" altLang="zh-CN" sz="2400" b="1" dirty="0" smtClean="0">
              <a:solidFill>
                <a:prstClr val="black"/>
              </a:solidFill>
              <a:latin typeface="Arial Narrow" pitchFamily="34" charset="0"/>
              <a:ea typeface="宋体" pitchFamily="2" charset="-122"/>
            </a:endParaRPr>
          </a:p>
        </p:txBody>
      </p:sp>
      <p:sp>
        <p:nvSpPr>
          <p:cNvPr id="5" name="TextBox 4"/>
          <p:cNvSpPr txBox="1"/>
          <p:nvPr/>
        </p:nvSpPr>
        <p:spPr>
          <a:xfrm>
            <a:off x="878458" y="4725144"/>
            <a:ext cx="7560840" cy="1200329"/>
          </a:xfrm>
          <a:prstGeom prst="rect">
            <a:avLst/>
          </a:prstGeom>
          <a:noFill/>
        </p:spPr>
        <p:txBody>
          <a:bodyPr wrap="square" rtlCol="0">
            <a:spAutoFit/>
          </a:bodyPr>
          <a:lstStyle/>
          <a:p>
            <a:pPr marL="342900" indent="-342900" eaLnBrk="0" fontAlgn="base" hangingPunct="0">
              <a:spcBef>
                <a:spcPct val="0"/>
              </a:spcBef>
              <a:spcAft>
                <a:spcPct val="0"/>
              </a:spcAft>
              <a:buFont typeface="Wingdings" panose="05000000000000000000" pitchFamily="2" charset="2"/>
              <a:buChar char="u"/>
            </a:pPr>
            <a:r>
              <a:rPr lang="zh-CN" altLang="en-US" sz="2400" b="1" dirty="0" smtClean="0">
                <a:solidFill>
                  <a:prstClr val="black"/>
                </a:solidFill>
                <a:latin typeface="Arial Narrow" pitchFamily="34" charset="0"/>
                <a:ea typeface="宋体" pitchFamily="2" charset="-122"/>
              </a:rPr>
              <a:t>推导时，一步一步书写符号串易错；（应该采用其他推导书写方式</a:t>
            </a:r>
            <a:r>
              <a:rPr lang="en-US" altLang="zh-CN" sz="2400" b="1" dirty="0" smtClean="0">
                <a:solidFill>
                  <a:prstClr val="black"/>
                </a:solidFill>
                <a:latin typeface="Arial Narrow" pitchFamily="34" charset="0"/>
                <a:ea typeface="宋体" pitchFamily="2" charset="-122"/>
              </a:rPr>
              <a:t>——</a:t>
            </a:r>
            <a:r>
              <a:rPr lang="zh-CN" altLang="en-US" sz="2400" b="1" dirty="0" smtClean="0">
                <a:solidFill>
                  <a:prstClr val="black"/>
                </a:solidFill>
                <a:latin typeface="Arial Narrow" pitchFamily="34" charset="0"/>
                <a:ea typeface="宋体" pitchFamily="2" charset="-122"/>
              </a:rPr>
              <a:t>分析树（或称：语法树）的方式）</a:t>
            </a:r>
            <a:endParaRPr lang="en-US" altLang="zh-CN" sz="2400" b="1" dirty="0" smtClean="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78619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idx="4294967295"/>
          </p:nvPr>
        </p:nvSpPr>
        <p:spPr>
          <a:xfrm>
            <a:off x="0" y="1412875"/>
            <a:ext cx="8229600" cy="3240261"/>
          </a:xfrm>
        </p:spPr>
        <p:txBody>
          <a:bodyPr>
            <a:noAutofit/>
          </a:bodyPr>
          <a:lstStyle/>
          <a:p>
            <a:pPr marL="438912" lvl="1" indent="-320040">
              <a:lnSpc>
                <a:spcPct val="90000"/>
              </a:lnSpc>
              <a:spcBef>
                <a:spcPts val="0"/>
              </a:spcBef>
              <a:buClr>
                <a:schemeClr val="accent1"/>
              </a:buClr>
              <a:buSzPct val="80000"/>
              <a:buFont typeface="Wingdings 2"/>
              <a:buChar char=""/>
            </a:pPr>
            <a:r>
              <a:rPr lang="zh-CN" altLang="en-US" sz="2400" b="1" dirty="0" smtClean="0">
                <a:latin typeface="宋体" panose="02010600030101010101" pitchFamily="2" charset="-122"/>
                <a:ea typeface="宋体" panose="02010600030101010101" pitchFamily="2" charset="-122"/>
              </a:rPr>
              <a:t>补充例：已知文法</a:t>
            </a:r>
            <a:r>
              <a:rPr lang="en-US" altLang="zh-CN" sz="2400" b="1" dirty="0" smtClean="0">
                <a:latin typeface="宋体" panose="02010600030101010101" pitchFamily="2" charset="-122"/>
                <a:ea typeface="宋体" panose="02010600030101010101" pitchFamily="2" charset="-122"/>
              </a:rPr>
              <a:t>G</a:t>
            </a:r>
            <a:r>
              <a:rPr lang="zh-CN" altLang="en-US" sz="2400" b="1" dirty="0" smtClean="0">
                <a:latin typeface="宋体" panose="02010600030101010101" pitchFamily="2" charset="-122"/>
                <a:ea typeface="宋体" panose="02010600030101010101" pitchFamily="2" charset="-122"/>
              </a:rPr>
              <a:t>，它是以</a:t>
            </a:r>
            <a:r>
              <a:rPr lang="en-US" altLang="zh-CN" sz="2400" b="1" dirty="0">
                <a:latin typeface="宋体" panose="02010600030101010101" pitchFamily="2" charset="-122"/>
                <a:ea typeface="宋体" panose="02010600030101010101" pitchFamily="2" charset="-122"/>
              </a:rPr>
              <a:t>C</a:t>
            </a:r>
            <a:r>
              <a:rPr lang="zh-CN" altLang="en-US" sz="2400" b="1" dirty="0">
                <a:latin typeface="宋体" panose="02010600030101010101" pitchFamily="2" charset="-122"/>
                <a:ea typeface="宋体" panose="02010600030101010101" pitchFamily="2" charset="-122"/>
              </a:rPr>
              <a:t>语言中</a:t>
            </a:r>
            <a:r>
              <a:rPr lang="zh-CN" altLang="en-US" sz="2400" b="1" dirty="0" smtClean="0">
                <a:latin typeface="宋体" panose="02010600030101010101" pitchFamily="2" charset="-122"/>
                <a:ea typeface="宋体" panose="02010600030101010101" pitchFamily="2" charset="-122"/>
              </a:rPr>
              <a:t>的</a:t>
            </a:r>
            <a:r>
              <a:rPr lang="en-US" altLang="zh-CN" sz="2400" b="1" dirty="0">
                <a:latin typeface="宋体" panose="02010600030101010101" pitchFamily="2" charset="-122"/>
                <a:ea typeface="宋体" panose="02010600030101010101" pitchFamily="2" charset="-122"/>
              </a:rPr>
              <a:t>&lt;</a:t>
            </a:r>
            <a:r>
              <a:rPr lang="zh-CN" altLang="en-US" sz="2400" b="1" dirty="0" smtClean="0">
                <a:latin typeface="宋体" panose="02010600030101010101" pitchFamily="2" charset="-122"/>
                <a:ea typeface="宋体" panose="02010600030101010101" pitchFamily="2" charset="-122"/>
              </a:rPr>
              <a:t>无</a:t>
            </a:r>
            <a:r>
              <a:rPr lang="zh-CN" altLang="en-US" sz="2400" b="1" dirty="0">
                <a:latin typeface="宋体" panose="02010600030101010101" pitchFamily="2" charset="-122"/>
                <a:ea typeface="宋体" panose="02010600030101010101" pitchFamily="2" charset="-122"/>
              </a:rPr>
              <a:t>正负号</a:t>
            </a:r>
            <a:r>
              <a:rPr lang="zh-CN" altLang="en-US" sz="2400" b="1" dirty="0" smtClean="0">
                <a:latin typeface="宋体" panose="02010600030101010101" pitchFamily="2" charset="-122"/>
                <a:ea typeface="宋体" panose="02010600030101010101" pitchFamily="2" charset="-122"/>
              </a:rPr>
              <a:t>整数</a:t>
            </a:r>
            <a:r>
              <a:rPr lang="en-US" altLang="zh-CN" sz="2400" b="1" dirty="0" smtClean="0">
                <a:latin typeface="宋体" panose="02010600030101010101" pitchFamily="2" charset="-122"/>
                <a:ea typeface="宋体" panose="02010600030101010101" pitchFamily="2" charset="-122"/>
              </a:rPr>
              <a:t>&gt;</a:t>
            </a:r>
            <a:r>
              <a:rPr lang="zh-CN" altLang="en-US" sz="2400" b="1" dirty="0" smtClean="0">
                <a:latin typeface="宋体" panose="02010600030101010101" pitchFamily="2" charset="-122"/>
                <a:ea typeface="宋体" panose="02010600030101010101" pitchFamily="2" charset="-122"/>
              </a:rPr>
              <a:t>作为开始符号</a:t>
            </a:r>
            <a:r>
              <a:rPr lang="zh-CN" altLang="en-US" sz="2400" b="1" dirty="0">
                <a:latin typeface="宋体" panose="02010600030101010101" pitchFamily="2" charset="-122"/>
                <a:ea typeface="宋体" panose="02010600030101010101" pitchFamily="2" charset="-122"/>
              </a:rPr>
              <a:t>的文法</a:t>
            </a:r>
            <a:r>
              <a:rPr lang="zh-CN" altLang="en-US" sz="2400" b="1" dirty="0" smtClean="0">
                <a:latin typeface="宋体" panose="02010600030101010101" pitchFamily="2" charset="-122"/>
                <a:ea typeface="宋体" panose="02010600030101010101" pitchFamily="2" charset="-122"/>
              </a:rPr>
              <a:t>。产生式集合</a:t>
            </a:r>
            <a:r>
              <a:rPr lang="en-US" altLang="zh-CN" sz="2400" b="1" dirty="0" smtClean="0">
                <a:latin typeface="宋体" panose="02010600030101010101" pitchFamily="2" charset="-122"/>
                <a:ea typeface="宋体" panose="02010600030101010101" pitchFamily="2" charset="-122"/>
              </a:rPr>
              <a:t>P</a:t>
            </a:r>
            <a:r>
              <a:rPr lang="zh-CN" altLang="en-US" sz="2400" b="1" dirty="0">
                <a:latin typeface="宋体" panose="02010600030101010101" pitchFamily="2" charset="-122"/>
                <a:ea typeface="宋体" panose="02010600030101010101" pitchFamily="2" charset="-122"/>
              </a:rPr>
              <a:t>的元素</a:t>
            </a:r>
            <a:r>
              <a:rPr lang="zh-CN" altLang="en-US" sz="2400" b="1" dirty="0" smtClean="0">
                <a:latin typeface="宋体" panose="02010600030101010101" pitchFamily="2" charset="-122"/>
                <a:ea typeface="宋体" panose="02010600030101010101" pitchFamily="2" charset="-122"/>
              </a:rPr>
              <a:t>如下：</a:t>
            </a:r>
            <a:endParaRPr lang="zh-CN" altLang="en-US" sz="2400" b="1" dirty="0">
              <a:latin typeface="宋体" panose="02010600030101010101" pitchFamily="2" charset="-122"/>
              <a:ea typeface="宋体" panose="02010600030101010101" pitchFamily="2" charset="-122"/>
            </a:endParaRPr>
          </a:p>
          <a:p>
            <a:pPr lvl="1">
              <a:lnSpc>
                <a:spcPct val="90000"/>
              </a:lnSpc>
              <a:spcBef>
                <a:spcPts val="600"/>
              </a:spcBef>
            </a:pPr>
            <a:r>
              <a:rPr lang="zh-CN" altLang="en-US" sz="2400" b="1" dirty="0" smtClean="0">
                <a:solidFill>
                  <a:srgbClr val="CC3300"/>
                </a:solidFill>
                <a:latin typeface="宋体" panose="02010600030101010101" pitchFamily="2" charset="-122"/>
                <a:ea typeface="宋体" panose="02010600030101010101" pitchFamily="2" charset="-122"/>
              </a:rPr>
              <a:t>	</a:t>
            </a:r>
            <a:r>
              <a:rPr lang="en-US" altLang="zh-CN" sz="2400" b="1" dirty="0" smtClean="0">
                <a:solidFill>
                  <a:srgbClr val="CC3300"/>
                </a:solidFill>
                <a:latin typeface="宋体" panose="02010600030101010101" pitchFamily="2" charset="-122"/>
                <a:ea typeface="宋体" panose="02010600030101010101" pitchFamily="2" charset="-122"/>
              </a:rPr>
              <a:t>&lt;</a:t>
            </a:r>
            <a:r>
              <a:rPr lang="zh-CN" altLang="en-US" sz="2400" b="1" dirty="0" smtClean="0">
                <a:solidFill>
                  <a:srgbClr val="CC3300"/>
                </a:solidFill>
                <a:latin typeface="宋体" panose="02010600030101010101" pitchFamily="2" charset="-122"/>
                <a:ea typeface="宋体" panose="02010600030101010101" pitchFamily="2" charset="-122"/>
              </a:rPr>
              <a:t>无正负号整数</a:t>
            </a:r>
            <a:r>
              <a:rPr lang="en-US" altLang="zh-CN" sz="2400" b="1" dirty="0" smtClean="0">
                <a:solidFill>
                  <a:srgbClr val="CC3300"/>
                </a:solidFill>
                <a:latin typeface="宋体" panose="02010600030101010101" pitchFamily="2" charset="-122"/>
                <a:ea typeface="宋体" panose="02010600030101010101" pitchFamily="2" charset="-122"/>
              </a:rPr>
              <a:t>&gt;</a:t>
            </a:r>
            <a:r>
              <a:rPr lang="en-US" altLang="zh-CN" sz="2400" b="1" dirty="0" smtClean="0">
                <a:solidFill>
                  <a:srgbClr val="CC3300"/>
                </a:solidFill>
                <a:latin typeface="宋体" panose="02010600030101010101" pitchFamily="2" charset="-122"/>
                <a:ea typeface="宋体" panose="02010600030101010101" pitchFamily="2" charset="-122"/>
                <a:sym typeface="Symbol" pitchFamily="18" charset="2"/>
              </a:rPr>
              <a:t></a:t>
            </a:r>
            <a:r>
              <a:rPr lang="en-US" altLang="zh-CN" sz="2400" b="1" dirty="0" smtClean="0">
                <a:solidFill>
                  <a:srgbClr val="CC3300"/>
                </a:solidFill>
                <a:latin typeface="宋体" panose="02010600030101010101" pitchFamily="2" charset="-122"/>
                <a:ea typeface="宋体" panose="02010600030101010101" pitchFamily="2" charset="-122"/>
              </a:rPr>
              <a:t>&lt;</a:t>
            </a:r>
            <a:r>
              <a:rPr lang="zh-CN" altLang="en-US" sz="2400" b="1" dirty="0" smtClean="0">
                <a:solidFill>
                  <a:srgbClr val="CC3300"/>
                </a:solidFill>
                <a:latin typeface="宋体" panose="02010600030101010101" pitchFamily="2" charset="-122"/>
                <a:ea typeface="宋体" panose="02010600030101010101" pitchFamily="2" charset="-122"/>
              </a:rPr>
              <a:t>数字序列</a:t>
            </a:r>
            <a:r>
              <a:rPr lang="en-US" altLang="zh-CN" sz="2400" b="1" dirty="0" smtClean="0">
                <a:solidFill>
                  <a:srgbClr val="CC3300"/>
                </a:solidFill>
                <a:latin typeface="宋体" panose="02010600030101010101" pitchFamily="2" charset="-122"/>
                <a:ea typeface="宋体" panose="02010600030101010101" pitchFamily="2" charset="-122"/>
              </a:rPr>
              <a:t>&gt;</a:t>
            </a:r>
          </a:p>
          <a:p>
            <a:pPr>
              <a:lnSpc>
                <a:spcPct val="90000"/>
              </a:lnSpc>
              <a:spcBef>
                <a:spcPts val="600"/>
              </a:spcBef>
              <a:buFont typeface="Wingdings" pitchFamily="2" charset="2"/>
              <a:buNone/>
            </a:pPr>
            <a:r>
              <a:rPr lang="en-US" altLang="zh-CN" sz="2400" b="1" dirty="0" smtClean="0">
                <a:solidFill>
                  <a:srgbClr val="CC3300"/>
                </a:solidFill>
                <a:latin typeface="宋体" panose="02010600030101010101" pitchFamily="2" charset="-122"/>
                <a:ea typeface="宋体" panose="02010600030101010101" pitchFamily="2" charset="-122"/>
              </a:rPr>
              <a:t> 	  	    &lt;</a:t>
            </a:r>
            <a:r>
              <a:rPr lang="zh-CN" altLang="en-US" sz="2400" b="1" dirty="0" smtClean="0">
                <a:solidFill>
                  <a:srgbClr val="CC3300"/>
                </a:solidFill>
                <a:latin typeface="宋体" panose="02010600030101010101" pitchFamily="2" charset="-122"/>
                <a:ea typeface="宋体" panose="02010600030101010101" pitchFamily="2" charset="-122"/>
              </a:rPr>
              <a:t>数字序列</a:t>
            </a:r>
            <a:r>
              <a:rPr lang="en-US" altLang="zh-CN" sz="2400" b="1" dirty="0" smtClean="0">
                <a:solidFill>
                  <a:srgbClr val="CC3300"/>
                </a:solidFill>
                <a:latin typeface="宋体" panose="02010600030101010101" pitchFamily="2" charset="-122"/>
                <a:ea typeface="宋体" panose="02010600030101010101" pitchFamily="2" charset="-122"/>
              </a:rPr>
              <a:t>&gt;</a:t>
            </a:r>
            <a:r>
              <a:rPr lang="en-US" altLang="zh-CN" sz="2400" b="1" dirty="0" smtClean="0">
                <a:solidFill>
                  <a:srgbClr val="CC3300"/>
                </a:solidFill>
                <a:latin typeface="宋体" panose="02010600030101010101" pitchFamily="2" charset="-122"/>
                <a:ea typeface="宋体" panose="02010600030101010101" pitchFamily="2" charset="-122"/>
                <a:sym typeface="Symbol" pitchFamily="18" charset="2"/>
              </a:rPr>
              <a:t></a:t>
            </a:r>
            <a:r>
              <a:rPr lang="en-US" altLang="zh-CN" sz="2400" b="1" dirty="0" smtClean="0">
                <a:solidFill>
                  <a:srgbClr val="CC3300"/>
                </a:solidFill>
                <a:latin typeface="宋体" panose="02010600030101010101" pitchFamily="2" charset="-122"/>
                <a:ea typeface="宋体" panose="02010600030101010101" pitchFamily="2" charset="-122"/>
              </a:rPr>
              <a:t>&lt;</a:t>
            </a:r>
            <a:r>
              <a:rPr lang="zh-CN" altLang="en-US" sz="2400" b="1" dirty="0" smtClean="0">
                <a:solidFill>
                  <a:srgbClr val="CC3300"/>
                </a:solidFill>
                <a:latin typeface="宋体" panose="02010600030101010101" pitchFamily="2" charset="-122"/>
                <a:ea typeface="宋体" panose="02010600030101010101" pitchFamily="2" charset="-122"/>
              </a:rPr>
              <a:t>数字序列</a:t>
            </a:r>
            <a:r>
              <a:rPr lang="en-US" altLang="zh-CN" sz="2400" b="1" dirty="0" smtClean="0">
                <a:solidFill>
                  <a:srgbClr val="CC3300"/>
                </a:solidFill>
                <a:latin typeface="宋体" panose="02010600030101010101" pitchFamily="2" charset="-122"/>
                <a:ea typeface="宋体" panose="02010600030101010101" pitchFamily="2" charset="-122"/>
              </a:rPr>
              <a:t>&gt;&lt;</a:t>
            </a:r>
            <a:r>
              <a:rPr lang="zh-CN" altLang="en-US" sz="2400" b="1" dirty="0" smtClean="0">
                <a:solidFill>
                  <a:srgbClr val="CC3300"/>
                </a:solidFill>
                <a:latin typeface="宋体" panose="02010600030101010101" pitchFamily="2" charset="-122"/>
                <a:ea typeface="宋体" panose="02010600030101010101" pitchFamily="2" charset="-122"/>
              </a:rPr>
              <a:t>数字</a:t>
            </a:r>
            <a:r>
              <a:rPr lang="en-US" altLang="zh-CN" sz="2400" b="1" dirty="0" smtClean="0">
                <a:solidFill>
                  <a:srgbClr val="CC3300"/>
                </a:solidFill>
                <a:latin typeface="宋体" panose="02010600030101010101" pitchFamily="2" charset="-122"/>
                <a:ea typeface="宋体" panose="02010600030101010101" pitchFamily="2" charset="-122"/>
              </a:rPr>
              <a:t>&gt;|&lt;</a:t>
            </a:r>
            <a:r>
              <a:rPr lang="zh-CN" altLang="en-US" sz="2400" b="1" dirty="0" smtClean="0">
                <a:solidFill>
                  <a:srgbClr val="CC3300"/>
                </a:solidFill>
                <a:latin typeface="宋体" panose="02010600030101010101" pitchFamily="2" charset="-122"/>
                <a:ea typeface="宋体" panose="02010600030101010101" pitchFamily="2" charset="-122"/>
              </a:rPr>
              <a:t>数字</a:t>
            </a:r>
            <a:r>
              <a:rPr lang="en-US" altLang="zh-CN" sz="2400" b="1" dirty="0" smtClean="0">
                <a:solidFill>
                  <a:srgbClr val="CC3300"/>
                </a:solidFill>
                <a:latin typeface="宋体" panose="02010600030101010101" pitchFamily="2" charset="-122"/>
                <a:ea typeface="宋体" panose="02010600030101010101" pitchFamily="2" charset="-122"/>
              </a:rPr>
              <a:t>&gt; </a:t>
            </a:r>
          </a:p>
          <a:p>
            <a:pPr>
              <a:lnSpc>
                <a:spcPct val="90000"/>
              </a:lnSpc>
              <a:spcBef>
                <a:spcPts val="600"/>
              </a:spcBef>
              <a:buFont typeface="Wingdings" pitchFamily="2" charset="2"/>
              <a:buNone/>
            </a:pPr>
            <a:r>
              <a:rPr lang="en-US" altLang="zh-CN" sz="2400" b="1" dirty="0" smtClean="0">
                <a:solidFill>
                  <a:srgbClr val="CC3300"/>
                </a:solidFill>
                <a:latin typeface="宋体" panose="02010600030101010101" pitchFamily="2" charset="-122"/>
                <a:ea typeface="宋体" panose="02010600030101010101" pitchFamily="2" charset="-122"/>
              </a:rPr>
              <a:t>	          &lt;</a:t>
            </a:r>
            <a:r>
              <a:rPr lang="zh-CN" altLang="en-US" sz="2400" b="1" dirty="0" smtClean="0">
                <a:solidFill>
                  <a:srgbClr val="CC3300"/>
                </a:solidFill>
                <a:latin typeface="宋体" panose="02010600030101010101" pitchFamily="2" charset="-122"/>
                <a:ea typeface="宋体" panose="02010600030101010101" pitchFamily="2" charset="-122"/>
              </a:rPr>
              <a:t>数字</a:t>
            </a:r>
            <a:r>
              <a:rPr lang="en-US" altLang="zh-CN" sz="2400" b="1" dirty="0" smtClean="0">
                <a:solidFill>
                  <a:srgbClr val="CC3300"/>
                </a:solidFill>
                <a:latin typeface="宋体" panose="02010600030101010101" pitchFamily="2" charset="-122"/>
                <a:ea typeface="宋体" panose="02010600030101010101" pitchFamily="2" charset="-122"/>
              </a:rPr>
              <a:t>&gt;</a:t>
            </a:r>
            <a:r>
              <a:rPr lang="en-US" altLang="zh-CN" sz="2400" b="1" dirty="0" smtClean="0">
                <a:solidFill>
                  <a:srgbClr val="CC3300"/>
                </a:solidFill>
                <a:latin typeface="宋体" panose="02010600030101010101" pitchFamily="2" charset="-122"/>
                <a:ea typeface="宋体" panose="02010600030101010101" pitchFamily="2" charset="-122"/>
                <a:sym typeface="Symbol" pitchFamily="18" charset="2"/>
              </a:rPr>
              <a:t></a:t>
            </a:r>
            <a:r>
              <a:rPr lang="en-US" altLang="zh-CN" sz="2400" b="1" dirty="0" smtClean="0">
                <a:solidFill>
                  <a:srgbClr val="CC3300"/>
                </a:solidFill>
                <a:latin typeface="宋体" panose="02010600030101010101" pitchFamily="2" charset="-122"/>
                <a:ea typeface="宋体" panose="02010600030101010101" pitchFamily="2" charset="-122"/>
              </a:rPr>
              <a:t> 0|1|2|3|4|5|6|7|8|9</a:t>
            </a:r>
          </a:p>
          <a:p>
            <a:pPr>
              <a:lnSpc>
                <a:spcPct val="90000"/>
              </a:lnSpc>
              <a:spcBef>
                <a:spcPts val="600"/>
              </a:spcBef>
              <a:buFont typeface="Wingdings" pitchFamily="2" charset="2"/>
              <a:buNone/>
            </a:pPr>
            <a:r>
              <a:rPr lang="en-US" altLang="zh-CN" sz="2400" b="1" dirty="0" smtClean="0">
                <a:solidFill>
                  <a:srgbClr val="CC3300"/>
                </a:solidFill>
                <a:latin typeface="宋体" panose="02010600030101010101" pitchFamily="2" charset="-122"/>
                <a:ea typeface="宋体" panose="02010600030101010101" pitchFamily="2" charset="-122"/>
              </a:rPr>
              <a:t>		</a:t>
            </a:r>
            <a:r>
              <a:rPr lang="zh-CN" altLang="en-US" sz="2400" b="1" dirty="0" smtClean="0">
                <a:solidFill>
                  <a:srgbClr val="CC3300"/>
                </a:solidFill>
                <a:latin typeface="宋体" panose="02010600030101010101" pitchFamily="2" charset="-122"/>
                <a:ea typeface="宋体" panose="02010600030101010101" pitchFamily="2" charset="-122"/>
              </a:rPr>
              <a:t>其中：</a:t>
            </a:r>
            <a:r>
              <a:rPr lang="en-US" altLang="zh-CN" sz="2400" b="1" dirty="0" smtClean="0">
                <a:latin typeface="宋体" panose="02010600030101010101" pitchFamily="2" charset="-122"/>
                <a:ea typeface="宋体" panose="02010600030101010101" pitchFamily="2" charset="-122"/>
              </a:rPr>
              <a:t>V</a:t>
            </a:r>
            <a:r>
              <a:rPr lang="en-US" altLang="zh-CN" sz="2400" b="1" baseline="-25000" dirty="0" smtClean="0">
                <a:latin typeface="宋体" panose="02010600030101010101" pitchFamily="2" charset="-122"/>
                <a:ea typeface="宋体" panose="02010600030101010101" pitchFamily="2" charset="-122"/>
              </a:rPr>
              <a:t>T</a:t>
            </a:r>
            <a:r>
              <a:rPr lang="en-US" altLang="zh-CN" sz="2400" b="1" dirty="0" smtClean="0">
                <a:latin typeface="宋体" panose="02010600030101010101" pitchFamily="2" charset="-122"/>
                <a:ea typeface="宋体" panose="02010600030101010101" pitchFamily="2" charset="-122"/>
              </a:rPr>
              <a:t> ={0,1,2,3,4,5,6,7,8,9}   </a:t>
            </a:r>
          </a:p>
          <a:p>
            <a:pPr>
              <a:lnSpc>
                <a:spcPct val="90000"/>
              </a:lnSpc>
              <a:spcBef>
                <a:spcPts val="600"/>
              </a:spcBef>
              <a:buFont typeface="Wingdings" pitchFamily="2" charset="2"/>
              <a:buNone/>
            </a:pPr>
            <a:r>
              <a:rPr lang="en-US" altLang="zh-CN" sz="2400" b="1" dirty="0" smtClean="0">
                <a:solidFill>
                  <a:srgbClr val="CC3300"/>
                </a:solidFill>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V</a:t>
            </a:r>
            <a:r>
              <a:rPr lang="en-US" altLang="zh-CN" sz="2400" b="1" baseline="-25000" dirty="0" smtClean="0">
                <a:latin typeface="宋体" panose="02010600030101010101" pitchFamily="2" charset="-122"/>
                <a:ea typeface="宋体" panose="02010600030101010101" pitchFamily="2" charset="-122"/>
              </a:rPr>
              <a:t>N</a:t>
            </a:r>
            <a:r>
              <a:rPr lang="en-US" altLang="zh-CN" sz="2400" b="1" dirty="0" smtClean="0">
                <a:latin typeface="宋体" panose="02010600030101010101" pitchFamily="2" charset="-122"/>
                <a:ea typeface="宋体" panose="02010600030101010101" pitchFamily="2" charset="-122"/>
              </a:rPr>
              <a:t> ={&lt;</a:t>
            </a:r>
            <a:r>
              <a:rPr lang="zh-CN" altLang="en-US" sz="2400" b="1" dirty="0" smtClean="0">
                <a:latin typeface="宋体" panose="02010600030101010101" pitchFamily="2" charset="-122"/>
                <a:ea typeface="宋体" panose="02010600030101010101" pitchFamily="2" charset="-122"/>
              </a:rPr>
              <a:t>无正负号整数</a:t>
            </a:r>
            <a:r>
              <a:rPr lang="en-US" altLang="zh-CN" sz="2400" b="1" dirty="0" smtClean="0">
                <a:latin typeface="宋体" panose="02010600030101010101" pitchFamily="2" charset="-122"/>
                <a:ea typeface="宋体" panose="02010600030101010101" pitchFamily="2" charset="-122"/>
              </a:rPr>
              <a:t>&gt; , &lt;</a:t>
            </a:r>
            <a:r>
              <a:rPr lang="zh-CN" altLang="en-US" sz="2400" b="1" dirty="0" smtClean="0">
                <a:latin typeface="宋体" panose="02010600030101010101" pitchFamily="2" charset="-122"/>
                <a:ea typeface="宋体" panose="02010600030101010101" pitchFamily="2" charset="-122"/>
              </a:rPr>
              <a:t>数字序列</a:t>
            </a:r>
            <a:r>
              <a:rPr lang="en-US" altLang="zh-CN" sz="2400" b="1" dirty="0" smtClean="0">
                <a:latin typeface="宋体" panose="02010600030101010101" pitchFamily="2" charset="-122"/>
                <a:ea typeface="宋体" panose="02010600030101010101" pitchFamily="2" charset="-122"/>
              </a:rPr>
              <a:t>&gt;,&lt;</a:t>
            </a:r>
            <a:r>
              <a:rPr lang="zh-CN" altLang="en-US" sz="2400" b="1" dirty="0" smtClean="0">
                <a:latin typeface="宋体" panose="02010600030101010101" pitchFamily="2" charset="-122"/>
                <a:ea typeface="宋体" panose="02010600030101010101" pitchFamily="2" charset="-122"/>
              </a:rPr>
              <a:t>数字</a:t>
            </a:r>
            <a:r>
              <a:rPr lang="en-US" altLang="zh-CN" sz="2400" b="1" dirty="0" smtClean="0">
                <a:latin typeface="宋体" panose="02010600030101010101" pitchFamily="2" charset="-122"/>
                <a:ea typeface="宋体" panose="02010600030101010101" pitchFamily="2" charset="-122"/>
              </a:rPr>
              <a:t>&gt;}</a:t>
            </a:r>
          </a:p>
          <a:p>
            <a:pPr>
              <a:lnSpc>
                <a:spcPct val="90000"/>
              </a:lnSpc>
              <a:spcBef>
                <a:spcPts val="600"/>
              </a:spcBef>
              <a:buFont typeface="Wingdings" pitchFamily="2" charset="2"/>
              <a:buNone/>
            </a:pPr>
            <a:r>
              <a:rPr lang="en-US" altLang="zh-CN" sz="2400" b="1" dirty="0" smtClean="0">
                <a:solidFill>
                  <a:srgbClr val="CC3300"/>
                </a:solidFill>
                <a:latin typeface="宋体" panose="02010600030101010101" pitchFamily="2" charset="-122"/>
                <a:ea typeface="宋体" panose="02010600030101010101" pitchFamily="2" charset="-122"/>
              </a:rPr>
              <a:t>	</a:t>
            </a:r>
            <a:r>
              <a:rPr lang="zh-CN" altLang="en-US" sz="2400" b="1" dirty="0" smtClean="0">
                <a:solidFill>
                  <a:srgbClr val="CC3300"/>
                </a:solidFill>
                <a:latin typeface="宋体" panose="02010600030101010101" pitchFamily="2" charset="-122"/>
                <a:ea typeface="宋体" panose="02010600030101010101" pitchFamily="2" charset="-122"/>
              </a:rPr>
              <a:t>要求：</a:t>
            </a:r>
            <a:r>
              <a:rPr lang="zh-CN" altLang="en-US" sz="2400" b="1" dirty="0" smtClean="0">
                <a:latin typeface="宋体" panose="02010600030101010101" pitchFamily="2" charset="-122"/>
                <a:ea typeface="宋体" panose="02010600030101010101" pitchFamily="2" charset="-122"/>
              </a:rPr>
              <a:t>判断常数 </a:t>
            </a:r>
            <a:r>
              <a:rPr lang="en-US" altLang="zh-CN" sz="2400" b="1" dirty="0" smtClean="0">
                <a:latin typeface="宋体" panose="02010600030101010101" pitchFamily="2" charset="-122"/>
                <a:ea typeface="宋体" panose="02010600030101010101" pitchFamily="2" charset="-122"/>
              </a:rPr>
              <a:t>2634 </a:t>
            </a:r>
            <a:r>
              <a:rPr lang="zh-CN" altLang="en-US" sz="2400" b="1" dirty="0" smtClean="0">
                <a:latin typeface="宋体" panose="02010600030101010101" pitchFamily="2" charset="-122"/>
                <a:ea typeface="宋体" panose="02010600030101010101" pitchFamily="2" charset="-122"/>
              </a:rPr>
              <a:t>是</a:t>
            </a:r>
            <a:r>
              <a:rPr lang="en-US" altLang="zh-CN" sz="2400" b="1" dirty="0" smtClean="0">
                <a:latin typeface="宋体" panose="02010600030101010101" pitchFamily="2" charset="-122"/>
                <a:ea typeface="宋体" panose="02010600030101010101" pitchFamily="2" charset="-122"/>
              </a:rPr>
              <a:t>C</a:t>
            </a:r>
            <a:r>
              <a:rPr lang="zh-CN" altLang="en-US" sz="2400" b="1" dirty="0" smtClean="0">
                <a:latin typeface="宋体" panose="02010600030101010101" pitchFamily="2" charset="-122"/>
                <a:ea typeface="宋体" panose="02010600030101010101" pitchFamily="2" charset="-122"/>
              </a:rPr>
              <a:t>语言合法的数据吗，给出理由</a:t>
            </a:r>
            <a:r>
              <a:rPr lang="en-US" altLang="zh-CN" sz="2400" b="1" dirty="0" smtClean="0">
                <a:latin typeface="宋体" panose="02010600030101010101" pitchFamily="2" charset="-122"/>
                <a:ea typeface="宋体" panose="02010600030101010101" pitchFamily="2" charset="-122"/>
              </a:rPr>
              <a:t>?</a:t>
            </a:r>
          </a:p>
          <a:p>
            <a:pPr>
              <a:lnSpc>
                <a:spcPct val="90000"/>
              </a:lnSpc>
              <a:buFont typeface="Wingdings" pitchFamily="2" charset="2"/>
              <a:buNone/>
            </a:pPr>
            <a:endParaRPr lang="en-US" altLang="zh-CN" sz="2400" b="1" dirty="0" smtClean="0">
              <a:latin typeface="宋体" panose="02010600030101010101" pitchFamily="2" charset="-122"/>
              <a:ea typeface="宋体" panose="02010600030101010101" pitchFamily="2" charset="-122"/>
            </a:endParaRPr>
          </a:p>
        </p:txBody>
      </p:sp>
      <p:sp>
        <p:nvSpPr>
          <p:cNvPr id="3" name="TextBox 2"/>
          <p:cNvSpPr txBox="1"/>
          <p:nvPr/>
        </p:nvSpPr>
        <p:spPr>
          <a:xfrm>
            <a:off x="107504" y="33164"/>
            <a:ext cx="7560840" cy="1200329"/>
          </a:xfrm>
          <a:prstGeom prst="rect">
            <a:avLst/>
          </a:prstGeom>
          <a:solidFill>
            <a:schemeClr val="accent2">
              <a:lumMod val="20000"/>
              <a:lumOff val="80000"/>
            </a:schemeClr>
          </a:solidFill>
          <a:ln>
            <a:solidFill>
              <a:srgbClr val="CC3300"/>
            </a:solidFill>
          </a:ln>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2</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已知</a:t>
            </a:r>
            <a:r>
              <a:rPr lang="zh-CN" altLang="en-US" sz="2400" b="1" dirty="0" smtClean="0">
                <a:solidFill>
                  <a:prstClr val="black"/>
                </a:solidFill>
                <a:latin typeface="Arial Narrow" pitchFamily="34" charset="0"/>
                <a:ea typeface="宋体" pitchFamily="2" charset="-122"/>
              </a:rPr>
              <a:t>：文法</a:t>
            </a:r>
            <a:r>
              <a:rPr lang="en-US" altLang="zh-CN" sz="2400" b="1" dirty="0" smtClean="0">
                <a:solidFill>
                  <a:prstClr val="black"/>
                </a:solidFill>
                <a:latin typeface="Arial Narrow" pitchFamily="34" charset="0"/>
                <a:ea typeface="宋体" pitchFamily="2" charset="-122"/>
              </a:rPr>
              <a:t>G</a:t>
            </a: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a:t>
            </a:r>
            <a:r>
              <a:rPr lang="zh-CN" altLang="en-US" sz="2400" b="1" dirty="0" smtClean="0">
                <a:solidFill>
                  <a:srgbClr val="CC3300"/>
                </a:solidFill>
                <a:latin typeface="Arial Narrow" pitchFamily="34" charset="0"/>
                <a:ea typeface="宋体" pitchFamily="2" charset="-122"/>
              </a:rPr>
              <a:t>要求</a:t>
            </a:r>
            <a:r>
              <a:rPr lang="zh-CN" altLang="en-US" sz="2400" b="1" dirty="0" smtClean="0">
                <a:solidFill>
                  <a:prstClr val="black"/>
                </a:solidFill>
                <a:latin typeface="Arial Narrow" pitchFamily="34" charset="0"/>
                <a:ea typeface="宋体" pitchFamily="2" charset="-122"/>
              </a:rPr>
              <a:t>：推断某个句型或句子是否符合该文法</a:t>
            </a:r>
            <a:endParaRPr lang="zh-CN" altLang="en-US" sz="2400" b="1" dirty="0">
              <a:solidFill>
                <a:prstClr val="black"/>
              </a:solidFill>
              <a:latin typeface="Arial Narrow" pitchFamily="34" charset="0"/>
              <a:ea typeface="宋体" pitchFamily="2" charset="-122"/>
            </a:endParaRPr>
          </a:p>
        </p:txBody>
      </p:sp>
      <p:sp>
        <p:nvSpPr>
          <p:cNvPr id="5" name="矩形 4"/>
          <p:cNvSpPr/>
          <p:nvPr/>
        </p:nvSpPr>
        <p:spPr>
          <a:xfrm>
            <a:off x="323528" y="4797152"/>
            <a:ext cx="8712968" cy="1652760"/>
          </a:xfrm>
          <a:prstGeom prst="rect">
            <a:avLst/>
          </a:prstGeom>
        </p:spPr>
        <p:txBody>
          <a:bodyPr wrap="square">
            <a:spAutoFit/>
          </a:bodyPr>
          <a:lstStyle/>
          <a:p>
            <a:pPr eaLnBrk="0" fontAlgn="base" hangingPunct="0">
              <a:lnSpc>
                <a:spcPct val="90000"/>
              </a:lnSpc>
              <a:spcBef>
                <a:spcPts val="600"/>
              </a:spcBef>
              <a:spcAft>
                <a:spcPct val="0"/>
              </a:spcAft>
              <a:buFont typeface="Wingdings" pitchFamily="2" charset="2"/>
              <a:buNone/>
            </a:pPr>
            <a:r>
              <a:rPr lang="zh-CN" altLang="en-US" sz="2400" b="1" dirty="0" smtClean="0">
                <a:solidFill>
                  <a:srgbClr val="CC3300"/>
                </a:solidFill>
                <a:latin typeface="宋体" panose="02010600030101010101" pitchFamily="2" charset="-122"/>
                <a:ea typeface="宋体" pitchFamily="2" charset="-122"/>
              </a:rPr>
              <a:t>解</a:t>
            </a:r>
            <a:r>
              <a:rPr lang="zh-CN" altLang="en-US" sz="2400" b="1" dirty="0" smtClean="0">
                <a:solidFill>
                  <a:prstClr val="black"/>
                </a:solidFill>
                <a:latin typeface="宋体" panose="02010600030101010101" pitchFamily="2" charset="-122"/>
                <a:ea typeface="宋体" pitchFamily="2" charset="-122"/>
              </a:rPr>
              <a:t>：</a:t>
            </a:r>
            <a:r>
              <a:rPr lang="zh-CN" altLang="en-US" sz="2400" b="1" dirty="0">
                <a:solidFill>
                  <a:prstClr val="black"/>
                </a:solidFill>
                <a:latin typeface="宋体" panose="02010600030101010101" pitchFamily="2" charset="-122"/>
                <a:ea typeface="宋体" pitchFamily="2" charset="-122"/>
              </a:rPr>
              <a:t>	</a:t>
            </a:r>
            <a:r>
              <a:rPr lang="en-US" altLang="zh-CN" sz="2400" b="1" dirty="0">
                <a:solidFill>
                  <a:prstClr val="black"/>
                </a:solidFill>
                <a:latin typeface="宋体" panose="02010600030101010101" pitchFamily="2" charset="-122"/>
                <a:ea typeface="宋体" pitchFamily="2" charset="-122"/>
              </a:rPr>
              <a:t>&lt;</a:t>
            </a:r>
            <a:r>
              <a:rPr lang="zh-CN" altLang="en-US" sz="2400" b="1" dirty="0">
                <a:solidFill>
                  <a:prstClr val="black"/>
                </a:solidFill>
                <a:latin typeface="宋体" panose="02010600030101010101" pitchFamily="2" charset="-122"/>
                <a:ea typeface="宋体" pitchFamily="2" charset="-122"/>
              </a:rPr>
              <a:t>无正负号整数</a:t>
            </a:r>
            <a:r>
              <a:rPr lang="en-US" altLang="zh-CN" sz="2400" b="1" dirty="0">
                <a:solidFill>
                  <a:prstClr val="black"/>
                </a:solidFill>
                <a:latin typeface="宋体" panose="02010600030101010101" pitchFamily="2" charset="-122"/>
                <a:ea typeface="宋体" pitchFamily="2" charset="-122"/>
              </a:rPr>
              <a:t>&gt; </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a:solidFill>
                  <a:prstClr val="black"/>
                </a:solidFill>
                <a:latin typeface="宋体" panose="02010600030101010101" pitchFamily="2" charset="-122"/>
                <a:ea typeface="宋体" pitchFamily="2" charset="-122"/>
              </a:rPr>
              <a:t>&lt;</a:t>
            </a:r>
            <a:r>
              <a:rPr lang="zh-CN" altLang="en-US" sz="2400" b="1" dirty="0">
                <a:solidFill>
                  <a:prstClr val="black"/>
                </a:solidFill>
                <a:latin typeface="宋体" panose="02010600030101010101" pitchFamily="2" charset="-122"/>
                <a:ea typeface="宋体" pitchFamily="2" charset="-122"/>
              </a:rPr>
              <a:t>数字序列</a:t>
            </a:r>
            <a:r>
              <a:rPr lang="en-US" altLang="zh-CN" sz="2400" b="1" dirty="0">
                <a:solidFill>
                  <a:prstClr val="black"/>
                </a:solidFill>
                <a:latin typeface="宋体" panose="02010600030101010101" pitchFamily="2" charset="-122"/>
                <a:ea typeface="宋体" pitchFamily="2" charset="-122"/>
              </a:rPr>
              <a:t>&gt;</a:t>
            </a:r>
            <a:r>
              <a:rPr lang="en-US" altLang="zh-CN" sz="2400" b="1" dirty="0">
                <a:solidFill>
                  <a:prstClr val="black"/>
                </a:solidFill>
                <a:latin typeface="宋体" panose="02010600030101010101" pitchFamily="2" charset="-122"/>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rPr>
              <a:t>&lt;</a:t>
            </a:r>
            <a:r>
              <a:rPr lang="zh-CN" altLang="en-US" sz="2400" b="1" dirty="0">
                <a:solidFill>
                  <a:prstClr val="black"/>
                </a:solidFill>
                <a:latin typeface="宋体" panose="02010600030101010101" pitchFamily="2" charset="-122"/>
                <a:ea typeface="宋体" pitchFamily="2" charset="-122"/>
              </a:rPr>
              <a:t>数字序列</a:t>
            </a:r>
            <a:r>
              <a:rPr lang="en-US" altLang="zh-CN" sz="2400" b="1" dirty="0">
                <a:solidFill>
                  <a:prstClr val="black"/>
                </a:solidFill>
                <a:latin typeface="宋体" panose="02010600030101010101" pitchFamily="2" charset="-122"/>
                <a:ea typeface="宋体" pitchFamily="2" charset="-122"/>
              </a:rPr>
              <a:t>&gt;&lt;</a:t>
            </a:r>
            <a:r>
              <a:rPr lang="zh-CN" altLang="en-US" sz="2400" b="1" dirty="0">
                <a:solidFill>
                  <a:prstClr val="black"/>
                </a:solidFill>
                <a:latin typeface="宋体" panose="02010600030101010101" pitchFamily="2" charset="-122"/>
                <a:ea typeface="宋体" pitchFamily="2" charset="-122"/>
              </a:rPr>
              <a:t>数字</a:t>
            </a:r>
            <a:r>
              <a:rPr lang="en-US" altLang="zh-CN" sz="2400" b="1" dirty="0" smtClean="0">
                <a:solidFill>
                  <a:prstClr val="black"/>
                </a:solidFill>
                <a:latin typeface="宋体" panose="02010600030101010101" pitchFamily="2" charset="-122"/>
                <a:ea typeface="宋体" pitchFamily="2" charset="-122"/>
              </a:rPr>
              <a:t>&gt;</a:t>
            </a:r>
          </a:p>
          <a:p>
            <a:pPr eaLnBrk="0" fontAlgn="base" hangingPunct="0">
              <a:lnSpc>
                <a:spcPct val="90000"/>
              </a:lnSpc>
              <a:spcBef>
                <a:spcPts val="6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sym typeface="Symbol" pitchFamily="18" charset="2"/>
              </a:rPr>
              <a:t></a:t>
            </a:r>
            <a:r>
              <a:rPr lang="en-US" altLang="zh-CN" sz="2400" b="1" dirty="0">
                <a:solidFill>
                  <a:srgbClr val="CC3300"/>
                </a:solidFill>
                <a:latin typeface="宋体" panose="02010600030101010101" pitchFamily="2" charset="-122"/>
                <a:ea typeface="宋体" pitchFamily="2" charset="-122"/>
              </a:rPr>
              <a:t>&lt;</a:t>
            </a:r>
            <a:r>
              <a:rPr lang="zh-CN" altLang="en-US" sz="2400" b="1" dirty="0">
                <a:solidFill>
                  <a:srgbClr val="CC3300"/>
                </a:solidFill>
                <a:latin typeface="宋体" panose="02010600030101010101" pitchFamily="2" charset="-122"/>
                <a:ea typeface="宋体" pitchFamily="2" charset="-122"/>
              </a:rPr>
              <a:t>数字序列</a:t>
            </a:r>
            <a:r>
              <a:rPr lang="en-US" altLang="zh-CN" sz="2400" b="1" dirty="0">
                <a:solidFill>
                  <a:srgbClr val="CC3300"/>
                </a:solidFill>
                <a:latin typeface="宋体" panose="02010600030101010101" pitchFamily="2" charset="-122"/>
                <a:ea typeface="宋体" pitchFamily="2" charset="-122"/>
              </a:rPr>
              <a:t>&gt;</a:t>
            </a:r>
            <a:r>
              <a:rPr lang="en-US" altLang="zh-CN" sz="2400" b="1" dirty="0" smtClean="0">
                <a:solidFill>
                  <a:srgbClr val="CC3300"/>
                </a:solidFill>
                <a:latin typeface="宋体" panose="02010600030101010101" pitchFamily="2" charset="-122"/>
                <a:ea typeface="宋体" pitchFamily="2" charset="-122"/>
              </a:rPr>
              <a:t>4  </a:t>
            </a:r>
            <a:r>
              <a:rPr lang="en-US" altLang="zh-CN" sz="2400" b="1" dirty="0" smtClean="0">
                <a:solidFill>
                  <a:prstClr val="black"/>
                </a:solidFill>
                <a:latin typeface="宋体" panose="02010600030101010101" pitchFamily="2" charset="-122"/>
                <a:ea typeface="宋体" pitchFamily="2" charset="-122"/>
                <a:sym typeface="Symbol" pitchFamily="18" charset="2"/>
              </a:rPr>
              <a:t></a:t>
            </a:r>
            <a:r>
              <a:rPr lang="en-US" altLang="zh-CN" sz="2400" b="1" dirty="0" smtClean="0">
                <a:solidFill>
                  <a:prstClr val="black"/>
                </a:solidFill>
                <a:latin typeface="宋体" panose="02010600030101010101" pitchFamily="2" charset="-122"/>
                <a:ea typeface="宋体" pitchFamily="2" charset="-122"/>
              </a:rPr>
              <a:t>&lt;</a:t>
            </a:r>
            <a:r>
              <a:rPr lang="zh-CN" altLang="en-US" sz="2400" b="1" dirty="0">
                <a:solidFill>
                  <a:prstClr val="black"/>
                </a:solidFill>
                <a:latin typeface="宋体" panose="02010600030101010101" pitchFamily="2" charset="-122"/>
                <a:ea typeface="宋体" pitchFamily="2" charset="-122"/>
              </a:rPr>
              <a:t>数字序列</a:t>
            </a:r>
            <a:r>
              <a:rPr lang="en-US" altLang="zh-CN" sz="2400" b="1" dirty="0">
                <a:solidFill>
                  <a:prstClr val="black"/>
                </a:solidFill>
                <a:latin typeface="宋体" panose="02010600030101010101" pitchFamily="2" charset="-122"/>
                <a:ea typeface="宋体" pitchFamily="2" charset="-122"/>
              </a:rPr>
              <a:t>&gt;&lt;</a:t>
            </a:r>
            <a:r>
              <a:rPr lang="zh-CN" altLang="en-US" sz="2400" b="1" dirty="0">
                <a:solidFill>
                  <a:prstClr val="black"/>
                </a:solidFill>
                <a:latin typeface="宋体" panose="02010600030101010101" pitchFamily="2" charset="-122"/>
                <a:ea typeface="宋体" pitchFamily="2" charset="-122"/>
              </a:rPr>
              <a:t>数字</a:t>
            </a:r>
            <a:r>
              <a:rPr lang="en-US" altLang="zh-CN" sz="2400" b="1" dirty="0">
                <a:solidFill>
                  <a:prstClr val="black"/>
                </a:solidFill>
                <a:latin typeface="宋体" panose="02010600030101010101" pitchFamily="2" charset="-122"/>
                <a:ea typeface="宋体" pitchFamily="2" charset="-122"/>
              </a:rPr>
              <a:t>&gt;4</a:t>
            </a:r>
            <a:r>
              <a:rPr lang="en-US" altLang="zh-CN" sz="2400" b="1" dirty="0">
                <a:solidFill>
                  <a:prstClr val="black"/>
                </a:solidFill>
                <a:latin typeface="宋体" panose="02010600030101010101" pitchFamily="2" charset="-122"/>
                <a:ea typeface="宋体" pitchFamily="2" charset="-122"/>
                <a:sym typeface="Symbol" pitchFamily="18" charset="2"/>
              </a:rPr>
              <a:t></a:t>
            </a:r>
            <a:r>
              <a:rPr lang="en-US" altLang="zh-CN" sz="2400" b="1" dirty="0">
                <a:solidFill>
                  <a:srgbClr val="CC3300"/>
                </a:solidFill>
                <a:latin typeface="宋体" panose="02010600030101010101" pitchFamily="2" charset="-122"/>
                <a:ea typeface="宋体" pitchFamily="2" charset="-122"/>
              </a:rPr>
              <a:t>&lt;</a:t>
            </a:r>
            <a:r>
              <a:rPr lang="zh-CN" altLang="en-US" sz="2400" b="1" dirty="0" smtClean="0">
                <a:solidFill>
                  <a:srgbClr val="CC3300"/>
                </a:solidFill>
                <a:latin typeface="宋体" panose="02010600030101010101" pitchFamily="2" charset="-122"/>
                <a:ea typeface="宋体" pitchFamily="2" charset="-122"/>
              </a:rPr>
              <a:t>数字</a:t>
            </a:r>
            <a:r>
              <a:rPr lang="zh-CN" altLang="en-US" sz="2400" b="1" dirty="0">
                <a:solidFill>
                  <a:srgbClr val="CC3300"/>
                </a:solidFill>
                <a:latin typeface="宋体" panose="02010600030101010101" pitchFamily="2" charset="-122"/>
                <a:ea typeface="宋体" pitchFamily="2" charset="-122"/>
              </a:rPr>
              <a:t>序列</a:t>
            </a:r>
            <a:r>
              <a:rPr lang="en-US" altLang="zh-CN" sz="2400" b="1" dirty="0">
                <a:solidFill>
                  <a:srgbClr val="CC3300"/>
                </a:solidFill>
                <a:latin typeface="宋体" panose="02010600030101010101" pitchFamily="2" charset="-122"/>
                <a:ea typeface="宋体" pitchFamily="2" charset="-122"/>
              </a:rPr>
              <a:t>&gt;</a:t>
            </a:r>
            <a:r>
              <a:rPr lang="en-US" altLang="zh-CN" sz="2400" b="1" dirty="0" smtClean="0">
                <a:solidFill>
                  <a:srgbClr val="CC3300"/>
                </a:solidFill>
                <a:latin typeface="宋体" panose="02010600030101010101" pitchFamily="2" charset="-122"/>
                <a:ea typeface="宋体" pitchFamily="2" charset="-122"/>
              </a:rPr>
              <a:t>34</a:t>
            </a:r>
          </a:p>
          <a:p>
            <a:pPr eaLnBrk="0" fontAlgn="base" hangingPunct="0">
              <a:lnSpc>
                <a:spcPct val="90000"/>
              </a:lnSpc>
              <a:spcBef>
                <a:spcPts val="6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sym typeface="Symbol" pitchFamily="18" charset="2"/>
              </a:rPr>
              <a:t></a:t>
            </a:r>
            <a:r>
              <a:rPr lang="en-US" altLang="zh-CN" sz="2400" b="1" dirty="0">
                <a:solidFill>
                  <a:prstClr val="black"/>
                </a:solidFill>
                <a:latin typeface="宋体" panose="02010600030101010101" pitchFamily="2" charset="-122"/>
                <a:ea typeface="宋体" pitchFamily="2" charset="-122"/>
              </a:rPr>
              <a:t>&lt;</a:t>
            </a:r>
            <a:r>
              <a:rPr lang="zh-CN" altLang="en-US" sz="2400" b="1" dirty="0">
                <a:solidFill>
                  <a:prstClr val="black"/>
                </a:solidFill>
                <a:latin typeface="宋体" panose="02010600030101010101" pitchFamily="2" charset="-122"/>
                <a:ea typeface="宋体" pitchFamily="2" charset="-122"/>
              </a:rPr>
              <a:t>数字序列</a:t>
            </a:r>
            <a:r>
              <a:rPr lang="en-US" altLang="zh-CN" sz="2400" b="1" dirty="0">
                <a:solidFill>
                  <a:prstClr val="black"/>
                </a:solidFill>
                <a:latin typeface="宋体" panose="02010600030101010101" pitchFamily="2" charset="-122"/>
                <a:ea typeface="宋体" pitchFamily="2" charset="-122"/>
              </a:rPr>
              <a:t>&gt;&lt;</a:t>
            </a:r>
            <a:r>
              <a:rPr lang="zh-CN" altLang="en-US" sz="2400" b="1" dirty="0">
                <a:solidFill>
                  <a:prstClr val="black"/>
                </a:solidFill>
                <a:latin typeface="宋体" panose="02010600030101010101" pitchFamily="2" charset="-122"/>
                <a:ea typeface="宋体" pitchFamily="2" charset="-122"/>
              </a:rPr>
              <a:t>数字</a:t>
            </a:r>
            <a:r>
              <a:rPr lang="en-US" altLang="zh-CN" sz="2400" b="1" dirty="0">
                <a:solidFill>
                  <a:prstClr val="black"/>
                </a:solidFill>
                <a:latin typeface="宋体" panose="02010600030101010101" pitchFamily="2" charset="-122"/>
                <a:ea typeface="宋体" pitchFamily="2" charset="-122"/>
              </a:rPr>
              <a:t>&gt;</a:t>
            </a:r>
            <a:r>
              <a:rPr lang="en-US" altLang="zh-CN" sz="2400" b="1" dirty="0" smtClean="0">
                <a:solidFill>
                  <a:prstClr val="black"/>
                </a:solidFill>
                <a:latin typeface="宋体" panose="02010600030101010101" pitchFamily="2" charset="-122"/>
                <a:ea typeface="宋体" pitchFamily="2" charset="-122"/>
              </a:rPr>
              <a:t>34 </a:t>
            </a:r>
            <a:r>
              <a:rPr lang="en-US" altLang="zh-CN" sz="2400" b="1" dirty="0" smtClean="0">
                <a:solidFill>
                  <a:prstClr val="black"/>
                </a:solidFill>
                <a:latin typeface="宋体" panose="02010600030101010101" pitchFamily="2" charset="-122"/>
                <a:ea typeface="宋体" pitchFamily="2" charset="-122"/>
                <a:sym typeface="Symbol" pitchFamily="18" charset="2"/>
              </a:rPr>
              <a:t></a:t>
            </a:r>
            <a:r>
              <a:rPr lang="en-US" altLang="zh-CN" sz="2400" b="1" dirty="0">
                <a:solidFill>
                  <a:srgbClr val="CC3300"/>
                </a:solidFill>
                <a:latin typeface="宋体" panose="02010600030101010101" pitchFamily="2" charset="-122"/>
                <a:ea typeface="宋体" pitchFamily="2" charset="-122"/>
              </a:rPr>
              <a:t>&lt;</a:t>
            </a:r>
            <a:r>
              <a:rPr lang="zh-CN" altLang="en-US" sz="2400" b="1" dirty="0">
                <a:solidFill>
                  <a:srgbClr val="CC3300"/>
                </a:solidFill>
                <a:latin typeface="宋体" panose="02010600030101010101" pitchFamily="2" charset="-122"/>
                <a:ea typeface="宋体" pitchFamily="2" charset="-122"/>
              </a:rPr>
              <a:t>数字序列</a:t>
            </a:r>
            <a:r>
              <a:rPr lang="en-US" altLang="zh-CN" sz="2400" b="1" dirty="0">
                <a:solidFill>
                  <a:srgbClr val="CC3300"/>
                </a:solidFill>
                <a:latin typeface="宋体" panose="02010600030101010101" pitchFamily="2" charset="-122"/>
                <a:ea typeface="宋体" pitchFamily="2" charset="-122"/>
              </a:rPr>
              <a:t>&gt;634</a:t>
            </a:r>
            <a:r>
              <a:rPr lang="en-US" altLang="zh-CN" sz="2400" b="1" dirty="0" smtClean="0">
                <a:solidFill>
                  <a:prstClr val="black"/>
                </a:solidFill>
                <a:latin typeface="宋体" panose="02010600030101010101" pitchFamily="2" charset="-122"/>
                <a:ea typeface="宋体" pitchFamily="2" charset="-122"/>
                <a:sym typeface="Symbol" pitchFamily="18" charset="2"/>
              </a:rPr>
              <a:t>&lt;</a:t>
            </a:r>
            <a:r>
              <a:rPr lang="zh-CN" altLang="en-US" sz="2400" b="1" dirty="0" smtClean="0">
                <a:solidFill>
                  <a:prstClr val="black"/>
                </a:solidFill>
                <a:latin typeface="宋体" panose="02010600030101010101" pitchFamily="2" charset="-122"/>
                <a:ea typeface="宋体" pitchFamily="2" charset="-122"/>
                <a:sym typeface="Symbol" pitchFamily="18" charset="2"/>
              </a:rPr>
              <a:t>数字</a:t>
            </a:r>
            <a:r>
              <a:rPr lang="en-US" altLang="zh-CN" sz="2400" b="1" dirty="0" smtClean="0">
                <a:solidFill>
                  <a:prstClr val="black"/>
                </a:solidFill>
                <a:latin typeface="宋体" panose="02010600030101010101" pitchFamily="2" charset="-122"/>
                <a:ea typeface="宋体" pitchFamily="2" charset="-122"/>
                <a:sym typeface="Symbol" pitchFamily="18" charset="2"/>
              </a:rPr>
              <a:t>&gt;</a:t>
            </a:r>
            <a:r>
              <a:rPr lang="en-US" altLang="zh-CN" sz="2400" b="1" dirty="0" smtClean="0">
                <a:solidFill>
                  <a:prstClr val="black"/>
                </a:solidFill>
                <a:latin typeface="宋体" panose="02010600030101010101" pitchFamily="2" charset="-122"/>
                <a:ea typeface="宋体" pitchFamily="2" charset="-122"/>
              </a:rPr>
              <a:t>634</a:t>
            </a:r>
            <a:r>
              <a:rPr lang="en-US" altLang="zh-CN" sz="2400" b="1" dirty="0">
                <a:solidFill>
                  <a:prstClr val="black"/>
                </a:solidFill>
                <a:latin typeface="宋体" panose="02010600030101010101" pitchFamily="2" charset="-122"/>
                <a:ea typeface="宋体" pitchFamily="2" charset="-122"/>
                <a:sym typeface="Symbol" pitchFamily="18" charset="2"/>
              </a:rPr>
              <a:t> </a:t>
            </a:r>
            <a:r>
              <a:rPr lang="en-US" altLang="zh-CN" sz="2400" b="1" dirty="0" smtClean="0">
                <a:solidFill>
                  <a:prstClr val="black"/>
                </a:solidFill>
                <a:latin typeface="宋体" panose="02010600030101010101" pitchFamily="2" charset="-122"/>
                <a:ea typeface="宋体" pitchFamily="2" charset="-122"/>
                <a:sym typeface="Symbol" pitchFamily="18" charset="2"/>
              </a:rPr>
              <a:t>2634</a:t>
            </a:r>
            <a:endParaRPr lang="en-US" altLang="zh-CN" sz="2400" b="1" dirty="0">
              <a:solidFill>
                <a:prstClr val="black"/>
              </a:solidFill>
              <a:latin typeface="宋体" panose="02010600030101010101" pitchFamily="2" charset="-122"/>
              <a:ea typeface="宋体" pitchFamily="2" charset="-122"/>
            </a:endParaRPr>
          </a:p>
          <a:p>
            <a:pPr eaLnBrk="0" fontAlgn="base" hangingPunct="0">
              <a:lnSpc>
                <a:spcPct val="90000"/>
              </a:lnSpc>
              <a:spcBef>
                <a:spcPts val="600"/>
              </a:spcBef>
              <a:spcAft>
                <a:spcPct val="0"/>
              </a:spcAft>
              <a:buFont typeface="Wingdings" pitchFamily="2" charset="2"/>
              <a:buNone/>
            </a:pPr>
            <a:r>
              <a:rPr lang="en-US" altLang="zh-CN" sz="2400" b="1" dirty="0">
                <a:solidFill>
                  <a:prstClr val="black"/>
                </a:solidFill>
                <a:latin typeface="宋体" panose="02010600030101010101" pitchFamily="2" charset="-122"/>
                <a:ea typeface="宋体" pitchFamily="2" charset="-122"/>
              </a:rPr>
              <a:t>	</a:t>
            </a:r>
            <a:r>
              <a:rPr lang="zh-CN" altLang="en-US" sz="2400" b="1" dirty="0">
                <a:solidFill>
                  <a:prstClr val="black"/>
                </a:solidFill>
                <a:latin typeface="宋体" panose="02010600030101010101" pitchFamily="2" charset="-122"/>
                <a:ea typeface="宋体" pitchFamily="2" charset="-122"/>
              </a:rPr>
              <a:t>由此可见，</a:t>
            </a:r>
            <a:r>
              <a:rPr lang="en-US" altLang="zh-CN" sz="2400" b="1" dirty="0">
                <a:solidFill>
                  <a:prstClr val="black"/>
                </a:solidFill>
                <a:latin typeface="宋体" panose="02010600030101010101" pitchFamily="2" charset="-122"/>
                <a:ea typeface="宋体" pitchFamily="2" charset="-122"/>
              </a:rPr>
              <a:t>2634</a:t>
            </a:r>
            <a:r>
              <a:rPr lang="zh-CN" altLang="en-US" sz="2400" b="1" dirty="0">
                <a:solidFill>
                  <a:prstClr val="black"/>
                </a:solidFill>
                <a:latin typeface="宋体" panose="02010600030101010101" pitchFamily="2" charset="-122"/>
                <a:ea typeface="宋体" pitchFamily="2" charset="-122"/>
              </a:rPr>
              <a:t>是</a:t>
            </a:r>
            <a:r>
              <a:rPr lang="en-US" altLang="zh-CN" sz="2400" b="1" dirty="0">
                <a:solidFill>
                  <a:prstClr val="black"/>
                </a:solidFill>
                <a:latin typeface="宋体" panose="02010600030101010101" pitchFamily="2" charset="-122"/>
                <a:ea typeface="宋体" pitchFamily="2" charset="-122"/>
              </a:rPr>
              <a:t>C </a:t>
            </a:r>
            <a:r>
              <a:rPr lang="zh-CN" altLang="en-US" sz="2400" b="1" dirty="0">
                <a:solidFill>
                  <a:prstClr val="black"/>
                </a:solidFill>
                <a:latin typeface="宋体" panose="02010600030101010101" pitchFamily="2" charset="-122"/>
                <a:ea typeface="宋体" pitchFamily="2" charset="-122"/>
              </a:rPr>
              <a:t>语言的合法数据。</a:t>
            </a:r>
            <a:endParaRPr lang="en-US" altLang="zh-CN" sz="2400" b="1" dirty="0">
              <a:solidFill>
                <a:prstClr val="black"/>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1128863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3714">
                                            <p:txEl>
                                              <p:pRg st="2" end="2"/>
                                            </p:txEl>
                                          </p:spTgt>
                                        </p:tgtEl>
                                        <p:attrNameLst>
                                          <p:attrName>style.visibility</p:attrName>
                                        </p:attrNameLst>
                                      </p:cBhvr>
                                      <p:to>
                                        <p:strVal val="visible"/>
                                      </p:to>
                                    </p:set>
                                    <p:animEffect transition="in" filter="blinds(horizontal)">
                                      <p:cBhvr>
                                        <p:cTn id="7" dur="500"/>
                                        <p:tgtEl>
                                          <p:spTgt spid="24371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4">
                                            <p:txEl>
                                              <p:pRg st="3" end="3"/>
                                            </p:txEl>
                                          </p:spTgt>
                                        </p:tgtEl>
                                        <p:attrNameLst>
                                          <p:attrName>style.visibility</p:attrName>
                                        </p:attrNameLst>
                                      </p:cBhvr>
                                      <p:to>
                                        <p:strVal val="visible"/>
                                      </p:to>
                                    </p:set>
                                    <p:animEffect transition="in" filter="blinds(horizontal)">
                                      <p:cBhvr>
                                        <p:cTn id="12" dur="500"/>
                                        <p:tgtEl>
                                          <p:spTgt spid="243714">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3714">
                                            <p:txEl>
                                              <p:pRg st="4" end="4"/>
                                            </p:txEl>
                                          </p:spTgt>
                                        </p:tgtEl>
                                        <p:attrNameLst>
                                          <p:attrName>style.visibility</p:attrName>
                                        </p:attrNameLst>
                                      </p:cBhvr>
                                      <p:to>
                                        <p:strVal val="visible"/>
                                      </p:to>
                                    </p:set>
                                    <p:animEffect transition="in" filter="blinds(horizontal)">
                                      <p:cBhvr>
                                        <p:cTn id="17" dur="500"/>
                                        <p:tgtEl>
                                          <p:spTgt spid="243714">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3714">
                                            <p:txEl>
                                              <p:pRg st="5" end="5"/>
                                            </p:txEl>
                                          </p:spTgt>
                                        </p:tgtEl>
                                        <p:attrNameLst>
                                          <p:attrName>style.visibility</p:attrName>
                                        </p:attrNameLst>
                                      </p:cBhvr>
                                      <p:to>
                                        <p:strVal val="visible"/>
                                      </p:to>
                                    </p:set>
                                    <p:animEffect transition="in" filter="blinds(horizontal)">
                                      <p:cBhvr>
                                        <p:cTn id="22" dur="500"/>
                                        <p:tgtEl>
                                          <p:spTgt spid="24371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3714">
                                            <p:txEl>
                                              <p:pRg st="6" end="6"/>
                                            </p:txEl>
                                          </p:spTgt>
                                        </p:tgtEl>
                                        <p:attrNameLst>
                                          <p:attrName>style.visibility</p:attrName>
                                        </p:attrNameLst>
                                      </p:cBhvr>
                                      <p:to>
                                        <p:strVal val="visible"/>
                                      </p:to>
                                    </p:set>
                                    <p:animEffect transition="in" filter="blinds(horizontal)">
                                      <p:cBhvr>
                                        <p:cTn id="27" dur="500"/>
                                        <p:tgtEl>
                                          <p:spTgt spid="24371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idx="4294967295"/>
          </p:nvPr>
        </p:nvSpPr>
        <p:spPr>
          <a:xfrm>
            <a:off x="0" y="1412875"/>
            <a:ext cx="8229600" cy="936005"/>
          </a:xfrm>
        </p:spPr>
        <p:txBody>
          <a:bodyPr>
            <a:noAutofit/>
          </a:bodyPr>
          <a:lstStyle/>
          <a:p>
            <a:pPr marL="438912" lvl="1" indent="-320040">
              <a:lnSpc>
                <a:spcPct val="90000"/>
              </a:lnSpc>
              <a:spcBef>
                <a:spcPts val="0"/>
              </a:spcBef>
              <a:buClr>
                <a:schemeClr val="accent1"/>
              </a:buClr>
              <a:buSzPct val="80000"/>
              <a:buFont typeface="Wingdings 2"/>
              <a:buChar char=""/>
            </a:pPr>
            <a:r>
              <a:rPr lang="en-US" altLang="zh-CN" sz="2400" b="1" dirty="0" smtClean="0">
                <a:latin typeface="宋体" panose="02010600030101010101" pitchFamily="2" charset="-122"/>
                <a:ea typeface="宋体" panose="02010600030101010101" pitchFamily="2" charset="-122"/>
              </a:rPr>
              <a:t>P34</a:t>
            </a:r>
            <a:r>
              <a:rPr lang="zh-CN" altLang="en-US" sz="2400" b="1" dirty="0" smtClean="0">
                <a:latin typeface="宋体" panose="02010600030101010101" pitchFamily="2" charset="-122"/>
                <a:ea typeface="宋体" panose="02010600030101010101" pitchFamily="2" charset="-122"/>
              </a:rPr>
              <a:t>习题</a:t>
            </a:r>
            <a:r>
              <a:rPr lang="en-US" altLang="zh-CN" sz="2400" b="1" dirty="0" smtClean="0">
                <a:latin typeface="宋体" panose="02010600030101010101" pitchFamily="2" charset="-122"/>
                <a:ea typeface="宋体" panose="02010600030101010101" pitchFamily="2" charset="-122"/>
              </a:rPr>
              <a:t>3</a:t>
            </a:r>
            <a:r>
              <a:rPr lang="zh-CN" altLang="en-US" sz="2400" b="1" dirty="0" smtClean="0">
                <a:latin typeface="宋体" panose="02010600030101010101" pitchFamily="2" charset="-122"/>
                <a:ea typeface="宋体" panose="02010600030101010101" pitchFamily="2" charset="-122"/>
              </a:rPr>
              <a:t>：为只包含数字，加号，减号的表达式，如：</a:t>
            </a:r>
            <a:r>
              <a:rPr lang="en-US" altLang="zh-CN" sz="2400" b="1" dirty="0" smtClean="0">
                <a:latin typeface="宋体" panose="02010600030101010101" pitchFamily="2" charset="-122"/>
                <a:ea typeface="宋体" panose="02010600030101010101" pitchFamily="2" charset="-122"/>
              </a:rPr>
              <a:t>9-2+5</a:t>
            </a:r>
            <a:r>
              <a:rPr lang="zh-CN" altLang="en-US" sz="2400" b="1" dirty="0" smtClean="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3-1</a:t>
            </a:r>
            <a:r>
              <a:rPr lang="zh-CN" altLang="en-US" sz="2400" b="1" dirty="0" smtClean="0">
                <a:latin typeface="宋体" panose="02010600030101010101" pitchFamily="2" charset="-122"/>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rPr>
              <a:t>7 </a:t>
            </a:r>
            <a:r>
              <a:rPr lang="zh-CN" altLang="en-US" sz="2400" b="1" dirty="0" smtClean="0">
                <a:latin typeface="宋体" panose="02010600030101010101" pitchFamily="2" charset="-122"/>
                <a:ea typeface="宋体" panose="02010600030101010101" pitchFamily="2" charset="-122"/>
              </a:rPr>
              <a:t>等构造一个文法</a:t>
            </a:r>
            <a:endParaRPr lang="en-US" altLang="zh-CN" sz="2400" b="1" dirty="0" smtClean="0">
              <a:latin typeface="宋体" panose="02010600030101010101" pitchFamily="2" charset="-122"/>
              <a:ea typeface="宋体" panose="02010600030101010101" pitchFamily="2" charset="-122"/>
            </a:endParaRPr>
          </a:p>
        </p:txBody>
      </p:sp>
      <p:sp>
        <p:nvSpPr>
          <p:cNvPr id="3" name="TextBox 2"/>
          <p:cNvSpPr txBox="1"/>
          <p:nvPr/>
        </p:nvSpPr>
        <p:spPr>
          <a:xfrm>
            <a:off x="107504" y="33164"/>
            <a:ext cx="7560840" cy="1200329"/>
          </a:xfrm>
          <a:prstGeom prst="rect">
            <a:avLst/>
          </a:prstGeom>
          <a:solidFill>
            <a:schemeClr val="accent2">
              <a:lumMod val="20000"/>
              <a:lumOff val="80000"/>
            </a:schemeClr>
          </a:solidFill>
          <a:ln>
            <a:solidFill>
              <a:srgbClr val="CC3300"/>
            </a:solidFill>
          </a:ln>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a:solidFill>
                  <a:prstClr val="black"/>
                </a:solidFill>
                <a:latin typeface="Arial Narrow" pitchFamily="34" charset="0"/>
                <a:ea typeface="宋体" pitchFamily="2" charset="-122"/>
              </a:rPr>
              <a:t>3</a:t>
            </a:r>
            <a:r>
              <a:rPr lang="zh-CN" altLang="en-US" sz="2400" b="1" dirty="0">
                <a:solidFill>
                  <a:prstClr val="black"/>
                </a:solidFill>
                <a:latin typeface="Arial Narrow" pitchFamily="34" charset="0"/>
                <a:ea typeface="宋体" pitchFamily="2" charset="-122"/>
                <a:sym typeface="Wingdings" panose="05000000000000000000" pitchFamily="2" charset="2"/>
              </a:rPr>
              <a:t>（有一定难度）</a:t>
            </a:r>
            <a:endParaRPr lang="en-US" altLang="zh-CN" sz="2400" b="1" dirty="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zh-CN" altLang="en-US" sz="2400" b="1" dirty="0">
                <a:solidFill>
                  <a:srgbClr val="CC3300"/>
                </a:solidFill>
                <a:latin typeface="Arial Narrow" pitchFamily="34" charset="0"/>
                <a:ea typeface="宋体" pitchFamily="2" charset="-122"/>
              </a:rPr>
              <a:t>已知</a:t>
            </a:r>
            <a:r>
              <a:rPr lang="zh-CN" altLang="en-US" sz="2400" b="1" dirty="0">
                <a:solidFill>
                  <a:prstClr val="black"/>
                </a:solidFill>
                <a:latin typeface="Arial Narrow" pitchFamily="34" charset="0"/>
                <a:ea typeface="宋体" pitchFamily="2" charset="-122"/>
              </a:rPr>
              <a:t>：语言特点</a:t>
            </a:r>
            <a:endParaRPr lang="en-US" altLang="zh-CN" sz="2400" b="1" dirty="0">
              <a:solidFill>
                <a:prstClr val="black"/>
              </a:solidFill>
              <a:latin typeface="Arial Narrow" pitchFamily="34" charset="0"/>
              <a:ea typeface="宋体" pitchFamily="2" charset="-122"/>
            </a:endParaRPr>
          </a:p>
          <a:p>
            <a:pPr eaLnBrk="0" fontAlgn="base" hangingPunct="0">
              <a:spcBef>
                <a:spcPct val="0"/>
              </a:spcBef>
              <a:spcAft>
                <a:spcPct val="0"/>
              </a:spcAft>
            </a:pPr>
            <a:r>
              <a:rPr lang="en-US" altLang="zh-CN" sz="2400" b="1" dirty="0">
                <a:solidFill>
                  <a:prstClr val="black"/>
                </a:solidFill>
                <a:latin typeface="Arial Narrow" pitchFamily="34" charset="0"/>
                <a:ea typeface="宋体" pitchFamily="2" charset="-122"/>
              </a:rPr>
              <a:t>        </a:t>
            </a:r>
            <a:r>
              <a:rPr lang="zh-CN" altLang="en-US" sz="2400" b="1" dirty="0">
                <a:solidFill>
                  <a:srgbClr val="CC3300"/>
                </a:solidFill>
                <a:latin typeface="Arial Narrow" pitchFamily="34" charset="0"/>
                <a:ea typeface="宋体" pitchFamily="2" charset="-122"/>
              </a:rPr>
              <a:t>要求</a:t>
            </a:r>
            <a:r>
              <a:rPr lang="zh-CN" altLang="en-US" sz="2400" b="1" dirty="0">
                <a:solidFill>
                  <a:prstClr val="black"/>
                </a:solidFill>
                <a:latin typeface="Arial Narrow" pitchFamily="34" charset="0"/>
                <a:ea typeface="宋体" pitchFamily="2" charset="-122"/>
              </a:rPr>
              <a:t>：写出相应文法</a:t>
            </a:r>
            <a:r>
              <a:rPr lang="en-US" altLang="zh-CN" sz="2400" b="1" dirty="0">
                <a:solidFill>
                  <a:prstClr val="black"/>
                </a:solidFill>
                <a:latin typeface="Arial Narrow" pitchFamily="34" charset="0"/>
                <a:ea typeface="宋体" pitchFamily="2" charset="-122"/>
              </a:rPr>
              <a:t>G</a:t>
            </a:r>
            <a:endParaRPr lang="zh-CN" altLang="en-US" sz="2400" b="1" dirty="0">
              <a:solidFill>
                <a:prstClr val="black"/>
              </a:solidFill>
              <a:latin typeface="Arial Narrow" pitchFamily="34" charset="0"/>
              <a:ea typeface="宋体" pitchFamily="2" charset="-122"/>
            </a:endParaRPr>
          </a:p>
        </p:txBody>
      </p:sp>
      <p:sp>
        <p:nvSpPr>
          <p:cNvPr id="5" name="矩形 4"/>
          <p:cNvSpPr/>
          <p:nvPr/>
        </p:nvSpPr>
        <p:spPr>
          <a:xfrm>
            <a:off x="323528" y="2636912"/>
            <a:ext cx="8712968" cy="424732"/>
          </a:xfrm>
          <a:prstGeom prst="rect">
            <a:avLst/>
          </a:prstGeom>
        </p:spPr>
        <p:txBody>
          <a:bodyPr wrap="square">
            <a:spAutoFit/>
          </a:bodyPr>
          <a:lstStyle/>
          <a:p>
            <a:pPr eaLnBrk="0" fontAlgn="base" hangingPunct="0">
              <a:lnSpc>
                <a:spcPct val="90000"/>
              </a:lnSpc>
              <a:spcBef>
                <a:spcPts val="600"/>
              </a:spcBef>
              <a:spcAft>
                <a:spcPct val="0"/>
              </a:spcAft>
              <a:buFont typeface="Wingdings" pitchFamily="2" charset="2"/>
              <a:buNone/>
            </a:pPr>
            <a:r>
              <a:rPr lang="zh-CN" altLang="en-US" sz="2400" b="1" dirty="0" smtClean="0">
                <a:solidFill>
                  <a:srgbClr val="CC3300"/>
                </a:solidFill>
                <a:latin typeface="宋体" panose="02010600030101010101" pitchFamily="2" charset="-122"/>
                <a:ea typeface="宋体" pitchFamily="2" charset="-122"/>
              </a:rPr>
              <a:t>解</a:t>
            </a:r>
            <a:r>
              <a:rPr lang="zh-CN" altLang="en-US" sz="2400" b="1" dirty="0" smtClean="0">
                <a:solidFill>
                  <a:prstClr val="black"/>
                </a:solidFill>
                <a:latin typeface="宋体" panose="02010600030101010101" pitchFamily="2" charset="-122"/>
                <a:ea typeface="宋体" pitchFamily="2" charset="-122"/>
              </a:rPr>
              <a:t>：</a:t>
            </a:r>
            <a:r>
              <a:rPr lang="zh-CN" altLang="en-US" sz="2400" b="1" dirty="0">
                <a:solidFill>
                  <a:prstClr val="black"/>
                </a:solidFill>
                <a:latin typeface="宋体" panose="02010600030101010101" pitchFamily="2" charset="-122"/>
                <a:ea typeface="宋体" pitchFamily="2" charset="-122"/>
              </a:rPr>
              <a:t>	</a:t>
            </a:r>
            <a:r>
              <a:rPr lang="zh-CN" altLang="en-US" sz="2400" b="1" dirty="0" smtClean="0">
                <a:solidFill>
                  <a:prstClr val="black"/>
                </a:solidFill>
                <a:latin typeface="宋体" panose="02010600030101010101" pitchFamily="2" charset="-122"/>
                <a:ea typeface="宋体" pitchFamily="2" charset="-122"/>
              </a:rPr>
              <a:t>开始符号 </a:t>
            </a:r>
            <a:r>
              <a:rPr lang="en-US" altLang="zh-CN" sz="2400" b="1" dirty="0" smtClean="0">
                <a:solidFill>
                  <a:prstClr val="black"/>
                </a:solidFill>
                <a:latin typeface="宋体" panose="02010600030101010101" pitchFamily="2" charset="-122"/>
                <a:ea typeface="宋体" pitchFamily="2" charset="-122"/>
              </a:rPr>
              <a:t>S  </a:t>
            </a:r>
            <a:r>
              <a:rPr lang="zh-CN" altLang="en-US" sz="2400" b="1" dirty="0" smtClean="0">
                <a:solidFill>
                  <a:prstClr val="black"/>
                </a:solidFill>
                <a:latin typeface="宋体" panose="02010600030101010101" pitchFamily="2" charset="-122"/>
                <a:ea typeface="宋体" pitchFamily="2" charset="-122"/>
              </a:rPr>
              <a:t>或：</a:t>
            </a:r>
            <a:r>
              <a:rPr lang="en-US" altLang="zh-CN" sz="2400" b="1" dirty="0" smtClean="0">
                <a:solidFill>
                  <a:prstClr val="black"/>
                </a:solidFill>
                <a:latin typeface="宋体" panose="02010600030101010101" pitchFamily="2" charset="-122"/>
                <a:ea typeface="宋体" pitchFamily="2" charset="-122"/>
              </a:rPr>
              <a:t>&lt;</a:t>
            </a:r>
            <a:r>
              <a:rPr lang="zh-CN" altLang="en-US" sz="2400" b="1" dirty="0" smtClean="0">
                <a:solidFill>
                  <a:prstClr val="black"/>
                </a:solidFill>
                <a:latin typeface="宋体" panose="02010600030101010101" pitchFamily="2" charset="-122"/>
                <a:ea typeface="宋体" pitchFamily="2" charset="-122"/>
              </a:rPr>
              <a:t>表达式</a:t>
            </a:r>
            <a:r>
              <a:rPr lang="en-US" altLang="zh-CN" sz="2400" b="1" dirty="0" smtClean="0">
                <a:solidFill>
                  <a:prstClr val="black"/>
                </a:solidFill>
                <a:latin typeface="宋体" panose="02010600030101010101" pitchFamily="2" charset="-122"/>
                <a:ea typeface="宋体" pitchFamily="2" charset="-122"/>
              </a:rPr>
              <a:t>&gt;</a:t>
            </a:r>
            <a:endParaRPr lang="en-US" altLang="zh-CN" sz="2400" b="1" dirty="0">
              <a:solidFill>
                <a:prstClr val="black"/>
              </a:solidFill>
              <a:latin typeface="宋体" panose="02010600030101010101" pitchFamily="2" charset="-122"/>
              <a:ea typeface="宋体" pitchFamily="2" charset="-122"/>
            </a:endParaRPr>
          </a:p>
        </p:txBody>
      </p:sp>
      <p:sp>
        <p:nvSpPr>
          <p:cNvPr id="6" name="矩形 5"/>
          <p:cNvSpPr/>
          <p:nvPr/>
        </p:nvSpPr>
        <p:spPr>
          <a:xfrm>
            <a:off x="1115616" y="3196977"/>
            <a:ext cx="6552728" cy="424732"/>
          </a:xfrm>
          <a:prstGeom prst="rect">
            <a:avLst/>
          </a:prstGeom>
        </p:spPr>
        <p:txBody>
          <a:bodyPr wrap="square">
            <a:spAutoFit/>
          </a:bodyPr>
          <a:lstStyle/>
          <a:p>
            <a:pPr eaLnBrk="0" fontAlgn="base" hangingPunct="0">
              <a:lnSpc>
                <a:spcPct val="90000"/>
              </a:lnSpc>
              <a:spcBef>
                <a:spcPts val="600"/>
              </a:spcBef>
              <a:spcAft>
                <a:spcPct val="0"/>
              </a:spcAft>
              <a:buFont typeface="Wingdings" pitchFamily="2" charset="2"/>
              <a:buNone/>
            </a:pPr>
            <a:r>
              <a:rPr lang="zh-CN" altLang="en-US" sz="2400" b="1" dirty="0" smtClean="0">
                <a:solidFill>
                  <a:prstClr val="black"/>
                </a:solidFill>
                <a:latin typeface="宋体" panose="02010600030101010101" pitchFamily="2" charset="-122"/>
                <a:ea typeface="宋体" pitchFamily="2" charset="-122"/>
              </a:rPr>
              <a:t> 终结符号集</a:t>
            </a:r>
            <a:r>
              <a:rPr lang="en-US" altLang="zh-CN" sz="2400" b="1" dirty="0" smtClean="0">
                <a:solidFill>
                  <a:prstClr val="black"/>
                </a:solidFill>
                <a:ea typeface="宋体" pitchFamily="2" charset="-122"/>
              </a:rPr>
              <a:t>V</a:t>
            </a:r>
            <a:r>
              <a:rPr lang="en-US" altLang="zh-CN" sz="2400" b="1" baseline="-25000" dirty="0" smtClean="0">
                <a:solidFill>
                  <a:prstClr val="black"/>
                </a:solidFill>
                <a:ea typeface="宋体" pitchFamily="2" charset="-122"/>
              </a:rPr>
              <a:t>T</a:t>
            </a:r>
            <a:r>
              <a:rPr lang="zh-CN" altLang="en-US" sz="2400" b="1" dirty="0" smtClean="0">
                <a:solidFill>
                  <a:prstClr val="black"/>
                </a:solidFill>
                <a:latin typeface="宋体" panose="02010600030101010101" pitchFamily="2" charset="-122"/>
                <a:ea typeface="宋体" pitchFamily="2" charset="-122"/>
              </a:rPr>
              <a:t> </a:t>
            </a:r>
            <a:r>
              <a:rPr lang="en-US" altLang="zh-CN" sz="2400" b="1" dirty="0" smtClean="0">
                <a:solidFill>
                  <a:prstClr val="black"/>
                </a:solidFill>
                <a:latin typeface="宋体" panose="02010600030101010101" pitchFamily="2" charset="-122"/>
                <a:ea typeface="宋体" pitchFamily="2" charset="-122"/>
              </a:rPr>
              <a:t>={0,1,2,…,9,+,-}</a:t>
            </a:r>
            <a:endParaRPr lang="en-US" altLang="zh-CN" sz="2400" b="1" dirty="0">
              <a:solidFill>
                <a:prstClr val="black"/>
              </a:solidFill>
              <a:latin typeface="宋体" panose="02010600030101010101" pitchFamily="2" charset="-122"/>
              <a:ea typeface="宋体" pitchFamily="2" charset="-122"/>
            </a:endParaRPr>
          </a:p>
        </p:txBody>
      </p:sp>
      <p:sp>
        <p:nvSpPr>
          <p:cNvPr id="7" name="矩形 6"/>
          <p:cNvSpPr/>
          <p:nvPr/>
        </p:nvSpPr>
        <p:spPr>
          <a:xfrm>
            <a:off x="1096219" y="4293096"/>
            <a:ext cx="6552728" cy="424732"/>
          </a:xfrm>
          <a:prstGeom prst="rect">
            <a:avLst/>
          </a:prstGeom>
        </p:spPr>
        <p:txBody>
          <a:bodyPr wrap="square">
            <a:spAutoFit/>
          </a:bodyPr>
          <a:lstStyle/>
          <a:p>
            <a:pPr eaLnBrk="0" fontAlgn="base" hangingPunct="0">
              <a:lnSpc>
                <a:spcPct val="90000"/>
              </a:lnSpc>
              <a:spcBef>
                <a:spcPts val="600"/>
              </a:spcBef>
              <a:spcAft>
                <a:spcPct val="0"/>
              </a:spcAft>
              <a:buFont typeface="Wingdings" pitchFamily="2" charset="2"/>
              <a:buNone/>
            </a:pPr>
            <a:r>
              <a:rPr lang="zh-CN" altLang="en-US" sz="2400" b="1" dirty="0" smtClean="0">
                <a:solidFill>
                  <a:prstClr val="black"/>
                </a:solidFill>
                <a:latin typeface="宋体" panose="02010600030101010101" pitchFamily="2" charset="-122"/>
                <a:ea typeface="宋体" pitchFamily="2" charset="-122"/>
              </a:rPr>
              <a:t> 表达式集合</a:t>
            </a:r>
            <a:r>
              <a:rPr lang="en-US" altLang="zh-CN" sz="2400" b="1" dirty="0" smtClean="0">
                <a:solidFill>
                  <a:prstClr val="black"/>
                </a:solidFill>
                <a:latin typeface="宋体" panose="02010600030101010101" pitchFamily="2" charset="-122"/>
                <a:ea typeface="宋体" pitchFamily="2" charset="-122"/>
              </a:rPr>
              <a:t>P</a:t>
            </a:r>
            <a:r>
              <a:rPr lang="zh-CN" altLang="en-US" sz="2400" b="1" dirty="0" smtClean="0">
                <a:solidFill>
                  <a:prstClr val="black"/>
                </a:solidFill>
                <a:latin typeface="宋体" panose="02010600030101010101" pitchFamily="2" charset="-122"/>
                <a:ea typeface="宋体" pitchFamily="2" charset="-122"/>
              </a:rPr>
              <a:t>： </a:t>
            </a:r>
            <a:r>
              <a:rPr lang="en-US" altLang="zh-CN" sz="2400" b="1" dirty="0" smtClean="0">
                <a:solidFill>
                  <a:prstClr val="black"/>
                </a:solidFill>
                <a:latin typeface="宋体" panose="02010600030101010101" pitchFamily="2" charset="-122"/>
                <a:ea typeface="宋体" pitchFamily="2" charset="-122"/>
              </a:rPr>
              <a:t>&lt;</a:t>
            </a:r>
            <a:r>
              <a:rPr lang="zh-CN" altLang="en-US" sz="2400" b="1" dirty="0" smtClean="0">
                <a:solidFill>
                  <a:prstClr val="black"/>
                </a:solidFill>
                <a:latin typeface="宋体" panose="02010600030101010101" pitchFamily="2" charset="-122"/>
                <a:ea typeface="宋体" pitchFamily="2" charset="-122"/>
              </a:rPr>
              <a:t>表达式</a:t>
            </a:r>
            <a:r>
              <a:rPr lang="en-US" altLang="zh-CN" sz="2400" b="1" dirty="0" smtClean="0">
                <a:solidFill>
                  <a:prstClr val="black"/>
                </a:solidFill>
                <a:latin typeface="宋体" panose="02010600030101010101" pitchFamily="2" charset="-122"/>
                <a:ea typeface="宋体" pitchFamily="2" charset="-122"/>
              </a:rPr>
              <a:t>&gt; -&gt; &lt;</a:t>
            </a:r>
            <a:r>
              <a:rPr lang="zh-CN" altLang="en-US" sz="2400" b="1" dirty="0" smtClean="0">
                <a:solidFill>
                  <a:prstClr val="black"/>
                </a:solidFill>
                <a:latin typeface="宋体" panose="02010600030101010101" pitchFamily="2" charset="-122"/>
                <a:ea typeface="宋体" pitchFamily="2" charset="-122"/>
              </a:rPr>
              <a:t>数字</a:t>
            </a:r>
            <a:r>
              <a:rPr lang="en-US" altLang="zh-CN" sz="2400" b="1" dirty="0" smtClean="0">
                <a:solidFill>
                  <a:prstClr val="black"/>
                </a:solidFill>
                <a:latin typeface="宋体" panose="02010600030101010101" pitchFamily="2" charset="-122"/>
                <a:ea typeface="宋体" pitchFamily="2" charset="-122"/>
              </a:rPr>
              <a:t>&gt;</a:t>
            </a:r>
            <a:endParaRPr lang="en-US" altLang="zh-CN" sz="2400" b="1" dirty="0">
              <a:solidFill>
                <a:prstClr val="black"/>
              </a:solidFill>
              <a:latin typeface="宋体" panose="02010600030101010101" pitchFamily="2" charset="-122"/>
              <a:ea typeface="宋体" pitchFamily="2" charset="-122"/>
            </a:endParaRPr>
          </a:p>
        </p:txBody>
      </p:sp>
      <p:sp>
        <p:nvSpPr>
          <p:cNvPr id="2" name="矩形 1"/>
          <p:cNvSpPr/>
          <p:nvPr/>
        </p:nvSpPr>
        <p:spPr>
          <a:xfrm>
            <a:off x="1239845" y="5805264"/>
            <a:ext cx="3134191" cy="424732"/>
          </a:xfrm>
          <a:prstGeom prst="rect">
            <a:avLst/>
          </a:prstGeom>
        </p:spPr>
        <p:txBody>
          <a:bodyPr wrap="none">
            <a:spAutoFit/>
          </a:bodyPr>
          <a:lstStyle/>
          <a:p>
            <a:pPr eaLnBrk="0" fontAlgn="base" hangingPunct="0">
              <a:lnSpc>
                <a:spcPct val="90000"/>
              </a:lnSpc>
              <a:spcBef>
                <a:spcPts val="6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&lt;</a:t>
            </a:r>
            <a:r>
              <a:rPr lang="zh-CN" altLang="en-US" sz="2400" b="1" dirty="0" smtClean="0">
                <a:solidFill>
                  <a:prstClr val="black"/>
                </a:solidFill>
                <a:latin typeface="宋体" panose="02010600030101010101" pitchFamily="2" charset="-122"/>
                <a:ea typeface="宋体" pitchFamily="2" charset="-122"/>
              </a:rPr>
              <a:t>数字</a:t>
            </a:r>
            <a:r>
              <a:rPr lang="en-US" altLang="zh-CN" sz="2400" b="1" dirty="0" smtClean="0">
                <a:solidFill>
                  <a:prstClr val="black"/>
                </a:solidFill>
                <a:latin typeface="宋体" panose="02010600030101010101" pitchFamily="2" charset="-122"/>
                <a:ea typeface="宋体" pitchFamily="2" charset="-122"/>
              </a:rPr>
              <a:t>&gt;={</a:t>
            </a:r>
            <a:r>
              <a:rPr lang="en-US" altLang="zh-CN" sz="2400" b="1" dirty="0">
                <a:solidFill>
                  <a:prstClr val="black"/>
                </a:solidFill>
                <a:latin typeface="宋体" panose="02010600030101010101" pitchFamily="2" charset="-122"/>
                <a:ea typeface="宋体" pitchFamily="2" charset="-122"/>
              </a:rPr>
              <a:t>0,1,2,…,</a:t>
            </a:r>
            <a:r>
              <a:rPr lang="en-US" altLang="zh-CN" sz="2400" b="1" dirty="0" smtClean="0">
                <a:solidFill>
                  <a:prstClr val="black"/>
                </a:solidFill>
                <a:latin typeface="宋体" panose="02010600030101010101" pitchFamily="2" charset="-122"/>
                <a:ea typeface="宋体" pitchFamily="2" charset="-122"/>
              </a:rPr>
              <a:t>9}</a:t>
            </a:r>
            <a:endParaRPr lang="en-US" altLang="zh-CN" sz="2400" b="1" dirty="0">
              <a:solidFill>
                <a:prstClr val="black"/>
              </a:solidFill>
              <a:latin typeface="宋体" panose="02010600030101010101" pitchFamily="2" charset="-122"/>
              <a:ea typeface="宋体" pitchFamily="2" charset="-122"/>
            </a:endParaRPr>
          </a:p>
        </p:txBody>
      </p:sp>
      <p:sp>
        <p:nvSpPr>
          <p:cNvPr id="8" name="矩形 7"/>
          <p:cNvSpPr/>
          <p:nvPr/>
        </p:nvSpPr>
        <p:spPr>
          <a:xfrm>
            <a:off x="1096219" y="4753249"/>
            <a:ext cx="6552728" cy="424732"/>
          </a:xfrm>
          <a:prstGeom prst="rect">
            <a:avLst/>
          </a:prstGeom>
        </p:spPr>
        <p:txBody>
          <a:bodyPr wrap="square">
            <a:spAutoFit/>
          </a:bodyPr>
          <a:lstStyle/>
          <a:p>
            <a:pPr eaLnBrk="0" fontAlgn="base" hangingPunct="0">
              <a:lnSpc>
                <a:spcPct val="90000"/>
              </a:lnSpc>
              <a:spcBef>
                <a:spcPts val="6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&lt;</a:t>
            </a:r>
            <a:r>
              <a:rPr lang="zh-CN" altLang="en-US" sz="2400" b="1" dirty="0" smtClean="0">
                <a:solidFill>
                  <a:prstClr val="black"/>
                </a:solidFill>
                <a:latin typeface="宋体" panose="02010600030101010101" pitchFamily="2" charset="-122"/>
                <a:ea typeface="宋体" pitchFamily="2" charset="-122"/>
              </a:rPr>
              <a:t>表达式</a:t>
            </a:r>
            <a:r>
              <a:rPr lang="en-US" altLang="zh-CN" sz="2400" b="1" dirty="0" smtClean="0">
                <a:solidFill>
                  <a:prstClr val="black"/>
                </a:solidFill>
                <a:latin typeface="宋体" panose="02010600030101010101" pitchFamily="2" charset="-122"/>
                <a:ea typeface="宋体" pitchFamily="2" charset="-122"/>
              </a:rPr>
              <a:t>&gt; -&gt; &lt;</a:t>
            </a:r>
            <a:r>
              <a:rPr lang="zh-CN" altLang="en-US" sz="2400" b="1" dirty="0" smtClean="0">
                <a:solidFill>
                  <a:prstClr val="black"/>
                </a:solidFill>
                <a:latin typeface="宋体" panose="02010600030101010101" pitchFamily="2" charset="-122"/>
                <a:ea typeface="宋体" pitchFamily="2" charset="-122"/>
              </a:rPr>
              <a:t>表达式</a:t>
            </a:r>
            <a:r>
              <a:rPr lang="en-US" altLang="zh-CN" sz="2400" b="1" dirty="0" smtClean="0">
                <a:solidFill>
                  <a:prstClr val="black"/>
                </a:solidFill>
                <a:latin typeface="宋体" panose="02010600030101010101" pitchFamily="2" charset="-122"/>
                <a:ea typeface="宋体" pitchFamily="2" charset="-122"/>
              </a:rPr>
              <a:t>&gt;+&lt;</a:t>
            </a:r>
            <a:r>
              <a:rPr lang="zh-CN" altLang="en-US" sz="2400" b="1" dirty="0" smtClean="0">
                <a:solidFill>
                  <a:prstClr val="black"/>
                </a:solidFill>
                <a:latin typeface="宋体" panose="02010600030101010101" pitchFamily="2" charset="-122"/>
                <a:ea typeface="宋体" pitchFamily="2" charset="-122"/>
              </a:rPr>
              <a:t>数字</a:t>
            </a:r>
            <a:r>
              <a:rPr lang="en-US" altLang="zh-CN" sz="2400" b="1" dirty="0" smtClean="0">
                <a:solidFill>
                  <a:prstClr val="black"/>
                </a:solidFill>
                <a:latin typeface="宋体" panose="02010600030101010101" pitchFamily="2" charset="-122"/>
                <a:ea typeface="宋体" pitchFamily="2" charset="-122"/>
              </a:rPr>
              <a:t>&gt;</a:t>
            </a:r>
            <a:endParaRPr lang="en-US" altLang="zh-CN" sz="2400" b="1" dirty="0">
              <a:solidFill>
                <a:prstClr val="black"/>
              </a:solidFill>
              <a:latin typeface="宋体" panose="02010600030101010101" pitchFamily="2" charset="-122"/>
              <a:ea typeface="宋体" pitchFamily="2" charset="-122"/>
            </a:endParaRPr>
          </a:p>
        </p:txBody>
      </p:sp>
      <p:sp>
        <p:nvSpPr>
          <p:cNvPr id="9" name="矩形 8"/>
          <p:cNvSpPr/>
          <p:nvPr/>
        </p:nvSpPr>
        <p:spPr>
          <a:xfrm>
            <a:off x="1096194" y="5187780"/>
            <a:ext cx="6552728" cy="424732"/>
          </a:xfrm>
          <a:prstGeom prst="rect">
            <a:avLst/>
          </a:prstGeom>
        </p:spPr>
        <p:txBody>
          <a:bodyPr wrap="square">
            <a:spAutoFit/>
          </a:bodyPr>
          <a:lstStyle/>
          <a:p>
            <a:pPr eaLnBrk="0" fontAlgn="base" hangingPunct="0">
              <a:lnSpc>
                <a:spcPct val="90000"/>
              </a:lnSpc>
              <a:spcBef>
                <a:spcPts val="600"/>
              </a:spcBef>
              <a:spcAft>
                <a:spcPct val="0"/>
              </a:spcAft>
              <a:buFont typeface="Wingdings" pitchFamily="2" charset="2"/>
              <a:buNone/>
            </a:pPr>
            <a:r>
              <a:rPr lang="en-US" altLang="zh-CN" sz="2400" b="1" dirty="0" smtClean="0">
                <a:solidFill>
                  <a:prstClr val="black"/>
                </a:solidFill>
                <a:latin typeface="宋体" panose="02010600030101010101" pitchFamily="2" charset="-122"/>
                <a:ea typeface="宋体" pitchFamily="2" charset="-122"/>
              </a:rPr>
              <a:t>&lt;</a:t>
            </a:r>
            <a:r>
              <a:rPr lang="zh-CN" altLang="en-US" sz="2400" b="1" dirty="0" smtClean="0">
                <a:solidFill>
                  <a:prstClr val="black"/>
                </a:solidFill>
                <a:latin typeface="宋体" panose="02010600030101010101" pitchFamily="2" charset="-122"/>
                <a:ea typeface="宋体" pitchFamily="2" charset="-122"/>
              </a:rPr>
              <a:t>表达式</a:t>
            </a:r>
            <a:r>
              <a:rPr lang="en-US" altLang="zh-CN" sz="2400" b="1" dirty="0" smtClean="0">
                <a:solidFill>
                  <a:prstClr val="black"/>
                </a:solidFill>
                <a:latin typeface="宋体" panose="02010600030101010101" pitchFamily="2" charset="-122"/>
                <a:ea typeface="宋体" pitchFamily="2" charset="-122"/>
              </a:rPr>
              <a:t>&gt; -&gt; &lt;</a:t>
            </a:r>
            <a:r>
              <a:rPr lang="zh-CN" altLang="en-US" sz="2400" b="1" dirty="0" smtClean="0">
                <a:solidFill>
                  <a:prstClr val="black"/>
                </a:solidFill>
                <a:latin typeface="宋体" panose="02010600030101010101" pitchFamily="2" charset="-122"/>
                <a:ea typeface="宋体" pitchFamily="2" charset="-122"/>
              </a:rPr>
              <a:t>表达式</a:t>
            </a:r>
            <a:r>
              <a:rPr lang="en-US" altLang="zh-CN" sz="2400" b="1" dirty="0" smtClean="0">
                <a:solidFill>
                  <a:prstClr val="black"/>
                </a:solidFill>
                <a:latin typeface="宋体" panose="02010600030101010101" pitchFamily="2" charset="-122"/>
                <a:ea typeface="宋体" pitchFamily="2" charset="-122"/>
              </a:rPr>
              <a:t>&gt;-&lt;</a:t>
            </a:r>
            <a:r>
              <a:rPr lang="zh-CN" altLang="en-US" sz="2400" b="1" dirty="0" smtClean="0">
                <a:solidFill>
                  <a:prstClr val="black"/>
                </a:solidFill>
                <a:latin typeface="宋体" panose="02010600030101010101" pitchFamily="2" charset="-122"/>
                <a:ea typeface="宋体" pitchFamily="2" charset="-122"/>
              </a:rPr>
              <a:t>数字</a:t>
            </a:r>
            <a:r>
              <a:rPr lang="en-US" altLang="zh-CN" sz="2400" b="1" dirty="0" smtClean="0">
                <a:solidFill>
                  <a:prstClr val="black"/>
                </a:solidFill>
                <a:latin typeface="宋体" panose="02010600030101010101" pitchFamily="2" charset="-122"/>
                <a:ea typeface="宋体" pitchFamily="2" charset="-122"/>
              </a:rPr>
              <a:t>&gt;</a:t>
            </a:r>
            <a:endParaRPr lang="en-US" altLang="zh-CN" sz="2400" b="1" dirty="0">
              <a:solidFill>
                <a:prstClr val="black"/>
              </a:solidFill>
              <a:latin typeface="宋体" panose="02010600030101010101" pitchFamily="2" charset="-122"/>
              <a:ea typeface="宋体" pitchFamily="2" charset="-122"/>
            </a:endParaRPr>
          </a:p>
        </p:txBody>
      </p:sp>
      <p:sp>
        <p:nvSpPr>
          <p:cNvPr id="10" name="矩形 9"/>
          <p:cNvSpPr/>
          <p:nvPr/>
        </p:nvSpPr>
        <p:spPr>
          <a:xfrm>
            <a:off x="1093937" y="3717032"/>
            <a:ext cx="6552728" cy="424732"/>
          </a:xfrm>
          <a:prstGeom prst="rect">
            <a:avLst/>
          </a:prstGeom>
        </p:spPr>
        <p:txBody>
          <a:bodyPr wrap="square">
            <a:spAutoFit/>
          </a:bodyPr>
          <a:lstStyle/>
          <a:p>
            <a:pPr eaLnBrk="0" fontAlgn="base" hangingPunct="0">
              <a:lnSpc>
                <a:spcPct val="90000"/>
              </a:lnSpc>
              <a:spcBef>
                <a:spcPts val="600"/>
              </a:spcBef>
              <a:spcAft>
                <a:spcPct val="0"/>
              </a:spcAft>
              <a:buFont typeface="Wingdings" pitchFamily="2" charset="2"/>
              <a:buNone/>
            </a:pPr>
            <a:r>
              <a:rPr lang="zh-CN" altLang="en-US" sz="2400" b="1" dirty="0" smtClean="0">
                <a:solidFill>
                  <a:prstClr val="black"/>
                </a:solidFill>
                <a:latin typeface="宋体" panose="02010600030101010101" pitchFamily="2" charset="-122"/>
                <a:ea typeface="宋体" pitchFamily="2" charset="-122"/>
              </a:rPr>
              <a:t> 非终结符号集</a:t>
            </a:r>
            <a:r>
              <a:rPr lang="en-US" altLang="zh-CN" sz="2400" b="1" dirty="0" smtClean="0">
                <a:solidFill>
                  <a:prstClr val="black"/>
                </a:solidFill>
                <a:ea typeface="宋体" pitchFamily="2" charset="-122"/>
              </a:rPr>
              <a:t>V</a:t>
            </a:r>
            <a:r>
              <a:rPr lang="en-US" altLang="zh-CN" sz="2400" b="1" baseline="-25000" dirty="0" smtClean="0">
                <a:solidFill>
                  <a:prstClr val="black"/>
                </a:solidFill>
                <a:ea typeface="宋体" pitchFamily="2" charset="-122"/>
              </a:rPr>
              <a:t>N</a:t>
            </a:r>
            <a:r>
              <a:rPr lang="zh-CN" altLang="en-US" sz="2400" b="1" dirty="0" smtClean="0">
                <a:solidFill>
                  <a:prstClr val="black"/>
                </a:solidFill>
                <a:latin typeface="宋体" panose="02010600030101010101" pitchFamily="2" charset="-122"/>
                <a:ea typeface="宋体" pitchFamily="2" charset="-122"/>
              </a:rPr>
              <a:t> </a:t>
            </a:r>
            <a:r>
              <a:rPr lang="en-US" altLang="zh-CN" sz="2400" b="1" dirty="0" smtClean="0">
                <a:solidFill>
                  <a:prstClr val="black"/>
                </a:solidFill>
                <a:latin typeface="宋体" panose="02010600030101010101" pitchFamily="2" charset="-122"/>
                <a:ea typeface="宋体" pitchFamily="2" charset="-122"/>
              </a:rPr>
              <a:t>={&lt;</a:t>
            </a:r>
            <a:r>
              <a:rPr lang="zh-CN" altLang="en-US" sz="2400" b="1" dirty="0" smtClean="0">
                <a:solidFill>
                  <a:prstClr val="black"/>
                </a:solidFill>
                <a:latin typeface="宋体" panose="02010600030101010101" pitchFamily="2" charset="-122"/>
                <a:ea typeface="宋体" pitchFamily="2" charset="-122"/>
              </a:rPr>
              <a:t>表达式</a:t>
            </a:r>
            <a:r>
              <a:rPr lang="en-US" altLang="zh-CN" sz="2400" b="1" dirty="0" smtClean="0">
                <a:solidFill>
                  <a:prstClr val="black"/>
                </a:solidFill>
                <a:latin typeface="宋体" panose="02010600030101010101" pitchFamily="2" charset="-122"/>
                <a:ea typeface="宋体" pitchFamily="2" charset="-122"/>
              </a:rPr>
              <a:t>&gt; , &lt;</a:t>
            </a:r>
            <a:r>
              <a:rPr lang="zh-CN" altLang="en-US" sz="2400" b="1" dirty="0" smtClean="0">
                <a:solidFill>
                  <a:prstClr val="black"/>
                </a:solidFill>
                <a:latin typeface="宋体" panose="02010600030101010101" pitchFamily="2" charset="-122"/>
                <a:ea typeface="宋体" pitchFamily="2" charset="-122"/>
              </a:rPr>
              <a:t>数字</a:t>
            </a:r>
            <a:r>
              <a:rPr lang="en-US" altLang="zh-CN" sz="2400" b="1" dirty="0" smtClean="0">
                <a:solidFill>
                  <a:prstClr val="black"/>
                </a:solidFill>
                <a:latin typeface="宋体" panose="02010600030101010101" pitchFamily="2" charset="-122"/>
                <a:ea typeface="宋体" pitchFamily="2" charset="-122"/>
              </a:rPr>
              <a:t>&gt; }</a:t>
            </a:r>
            <a:endParaRPr lang="en-US" altLang="zh-CN" sz="2400" b="1" dirty="0">
              <a:solidFill>
                <a:prstClr val="black"/>
              </a:solidFill>
              <a:latin typeface="宋体" panose="02010600030101010101" pitchFamily="2" charset="-122"/>
              <a:ea typeface="宋体" pitchFamily="2" charset="-122"/>
            </a:endParaRPr>
          </a:p>
        </p:txBody>
      </p:sp>
      <p:sp>
        <p:nvSpPr>
          <p:cNvPr id="4" name="波形 3"/>
          <p:cNvSpPr/>
          <p:nvPr/>
        </p:nvSpPr>
        <p:spPr>
          <a:xfrm>
            <a:off x="5652120" y="4758148"/>
            <a:ext cx="3203848" cy="1299803"/>
          </a:xfrm>
          <a:prstGeom prst="wav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smtClean="0">
                <a:solidFill>
                  <a:srgbClr val="CC3300"/>
                </a:solidFill>
              </a:rPr>
              <a:t>课后自行按规定形式完成文法</a:t>
            </a:r>
            <a:r>
              <a:rPr lang="en-US" altLang="zh-CN" sz="2400" b="1" dirty="0" smtClean="0">
                <a:solidFill>
                  <a:srgbClr val="CC3300"/>
                </a:solidFill>
              </a:rPr>
              <a:t>G</a:t>
            </a:r>
            <a:r>
              <a:rPr lang="zh-CN" altLang="en-US" sz="2400" b="1" dirty="0" smtClean="0">
                <a:solidFill>
                  <a:srgbClr val="CC3300"/>
                </a:solidFill>
              </a:rPr>
              <a:t>的书写</a:t>
            </a:r>
            <a:endParaRPr lang="zh-CN" altLang="en-US" sz="2400" b="1" dirty="0">
              <a:solidFill>
                <a:srgbClr val="CC3300"/>
              </a:solidFill>
            </a:endParaRPr>
          </a:p>
        </p:txBody>
      </p:sp>
    </p:spTree>
    <p:extLst>
      <p:ext uri="{BB962C8B-B14F-4D97-AF65-F5344CB8AC3E}">
        <p14:creationId xmlns:p14="http://schemas.microsoft.com/office/powerpoint/2010/main" val="108662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3714">
                                            <p:txEl>
                                              <p:pRg st="0" end="0"/>
                                            </p:txEl>
                                          </p:spTgt>
                                        </p:tgtEl>
                                        <p:attrNameLst>
                                          <p:attrName>style.visibility</p:attrName>
                                        </p:attrNameLst>
                                      </p:cBhvr>
                                      <p:to>
                                        <p:strVal val="visible"/>
                                      </p:to>
                                    </p:set>
                                    <p:anim calcmode="lin" valueType="num">
                                      <p:cBhvr additive="base">
                                        <p:cTn id="13" dur="500" fill="hold"/>
                                        <p:tgtEl>
                                          <p:spTgt spid="24371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37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0"/>
                                        <p:tgtEl>
                                          <p:spTgt spid="8"/>
                                        </p:tgtEl>
                                      </p:cBhvr>
                                    </p:animEffect>
                                    <p:anim calcmode="lin" valueType="num">
                                      <p:cBhvr>
                                        <p:cTn id="48" dur="1000" fill="hold"/>
                                        <p:tgtEl>
                                          <p:spTgt spid="8"/>
                                        </p:tgtEl>
                                        <p:attrNameLst>
                                          <p:attrName>ppt_x</p:attrName>
                                        </p:attrNameLst>
                                      </p:cBhvr>
                                      <p:tavLst>
                                        <p:tav tm="0">
                                          <p:val>
                                            <p:strVal val="#ppt_x"/>
                                          </p:val>
                                        </p:tav>
                                        <p:tav tm="100000">
                                          <p:val>
                                            <p:strVal val="#ppt_x"/>
                                          </p:val>
                                        </p:tav>
                                      </p:tavLst>
                                    </p:anim>
                                    <p:anim calcmode="lin" valueType="num">
                                      <p:cBhvr>
                                        <p:cTn id="4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500" fill="hold"/>
                                        <p:tgtEl>
                                          <p:spTgt spid="4"/>
                                        </p:tgtEl>
                                        <p:attrNameLst>
                                          <p:attrName>ppt_x</p:attrName>
                                        </p:attrNameLst>
                                      </p:cBhvr>
                                      <p:tavLst>
                                        <p:tav tm="0">
                                          <p:val>
                                            <p:strVal val="#ppt_x"/>
                                          </p:val>
                                        </p:tav>
                                        <p:tav tm="100000">
                                          <p:val>
                                            <p:strVal val="#ppt_x"/>
                                          </p:val>
                                        </p:tav>
                                      </p:tavLst>
                                    </p:anim>
                                    <p:anim calcmode="lin" valueType="num">
                                      <p:cBhvr additive="base">
                                        <p:cTn id="6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p:bldP spid="3" grpId="0" animBg="1"/>
      <p:bldP spid="5" grpId="0"/>
      <p:bldP spid="6" grpId="0"/>
      <p:bldP spid="7" grpId="0"/>
      <p:bldP spid="2" grpId="0"/>
      <p:bldP spid="8" grpId="0"/>
      <p:bldP spid="9" grpId="0"/>
      <p:bldP spid="10"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683568" y="476672"/>
            <a:ext cx="1440160" cy="648072"/>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smtClean="0">
                <a:solidFill>
                  <a:srgbClr val="CC3300"/>
                </a:solidFill>
              </a:rPr>
              <a:t>引子</a:t>
            </a:r>
            <a:endParaRPr lang="zh-CN" altLang="en-US" sz="2400" b="1" dirty="0">
              <a:solidFill>
                <a:srgbClr val="CC3300"/>
              </a:solidFill>
            </a:endParaRPr>
          </a:p>
        </p:txBody>
      </p:sp>
      <p:sp>
        <p:nvSpPr>
          <p:cNvPr id="5" name="TextBox 4"/>
          <p:cNvSpPr txBox="1"/>
          <p:nvPr/>
        </p:nvSpPr>
        <p:spPr>
          <a:xfrm>
            <a:off x="2627784" y="332656"/>
            <a:ext cx="6264696"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定义在同一字母表上的符号串集合应该对属于该集合的符号串有属性要求。</a:t>
            </a:r>
            <a:endParaRPr lang="zh-CN" altLang="en-US" sz="2400" b="1" dirty="0">
              <a:solidFill>
                <a:prstClr val="black"/>
              </a:solidFill>
              <a:latin typeface="Arial Narrow" pitchFamily="34" charset="0"/>
              <a:ea typeface="宋体" pitchFamily="2" charset="-122"/>
            </a:endParaRPr>
          </a:p>
        </p:txBody>
      </p:sp>
      <p:sp>
        <p:nvSpPr>
          <p:cNvPr id="6" name="TextBox 5"/>
          <p:cNvSpPr txBox="1"/>
          <p:nvPr/>
        </p:nvSpPr>
        <p:spPr>
          <a:xfrm>
            <a:off x="650999" y="1412776"/>
            <a:ext cx="7992888"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特别的</a:t>
            </a:r>
            <a:r>
              <a:rPr lang="zh-CN" altLang="en-US" sz="2400" b="1" dirty="0" smtClean="0">
                <a:solidFill>
                  <a:prstClr val="black"/>
                </a:solidFill>
                <a:latin typeface="Arial Narrow" pitchFamily="34" charset="0"/>
                <a:ea typeface="宋体" pitchFamily="2" charset="-122"/>
              </a:rPr>
              <a:t>，如果用符号串集合表示（程序设计）语言，那么属于该集合的符号串应该满足语言的语法结构要求。</a:t>
            </a:r>
            <a:endParaRPr lang="zh-CN" altLang="en-US" sz="2400" b="1" dirty="0">
              <a:solidFill>
                <a:prstClr val="black"/>
              </a:solidFill>
              <a:latin typeface="Arial Narrow" pitchFamily="34" charset="0"/>
              <a:ea typeface="宋体" pitchFamily="2" charset="-122"/>
            </a:endParaRPr>
          </a:p>
        </p:txBody>
      </p:sp>
      <p:sp>
        <p:nvSpPr>
          <p:cNvPr id="7" name="TextBox 6"/>
          <p:cNvSpPr txBox="1"/>
          <p:nvPr/>
        </p:nvSpPr>
        <p:spPr>
          <a:xfrm>
            <a:off x="650999" y="2420888"/>
            <a:ext cx="7992888"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若用特殊的形式描述符号串应该满足语法结构要求（语法规则），这种形式化的规则称为</a:t>
            </a:r>
            <a:r>
              <a:rPr lang="zh-CN" altLang="en-US" sz="2400" b="1" dirty="0" smtClean="0">
                <a:solidFill>
                  <a:srgbClr val="CC3300"/>
                </a:solidFill>
                <a:latin typeface="Arial Narrow" pitchFamily="34" charset="0"/>
                <a:ea typeface="宋体" pitchFamily="2" charset="-122"/>
              </a:rPr>
              <a:t>文法</a:t>
            </a:r>
            <a:r>
              <a:rPr lang="zh-CN" altLang="en-US" sz="2400" b="1" dirty="0" smtClean="0">
                <a:solidFill>
                  <a:prstClr val="black"/>
                </a:solidFill>
                <a:latin typeface="Arial Narrow" pitchFamily="34" charset="0"/>
                <a:ea typeface="宋体" pitchFamily="2" charset="-122"/>
              </a:rPr>
              <a:t>。</a:t>
            </a:r>
            <a:endParaRPr lang="zh-CN" altLang="en-US" sz="2400" b="1" dirty="0">
              <a:solidFill>
                <a:prstClr val="black"/>
              </a:solidFill>
              <a:latin typeface="Arial Narrow" pitchFamily="34" charset="0"/>
              <a:ea typeface="宋体" pitchFamily="2" charset="-122"/>
            </a:endParaRPr>
          </a:p>
        </p:txBody>
      </p:sp>
      <p:sp>
        <p:nvSpPr>
          <p:cNvPr id="8" name="TextBox 7"/>
          <p:cNvSpPr txBox="1"/>
          <p:nvPr/>
        </p:nvSpPr>
        <p:spPr>
          <a:xfrm>
            <a:off x="650999" y="3573016"/>
            <a:ext cx="7992888"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文法是形式化的语法规则，</a:t>
            </a:r>
            <a:r>
              <a:rPr lang="zh-CN" altLang="en-US" sz="2400" b="1" dirty="0" smtClean="0">
                <a:solidFill>
                  <a:prstClr val="black"/>
                </a:solidFill>
                <a:latin typeface="Arial Narrow" pitchFamily="34" charset="0"/>
                <a:ea typeface="宋体" pitchFamily="2" charset="-122"/>
              </a:rPr>
              <a:t>或称：语法的形式规则。</a:t>
            </a:r>
            <a:endParaRPr lang="zh-CN" altLang="en-US" sz="2400" b="1" dirty="0">
              <a:solidFill>
                <a:prstClr val="black"/>
              </a:solidFill>
              <a:latin typeface="Arial Narrow" pitchFamily="34" charset="0"/>
              <a:ea typeface="宋体" pitchFamily="2" charset="-122"/>
            </a:endParaRPr>
          </a:p>
        </p:txBody>
      </p:sp>
      <p:sp>
        <p:nvSpPr>
          <p:cNvPr id="9" name="椭圆 8"/>
          <p:cNvSpPr/>
          <p:nvPr/>
        </p:nvSpPr>
        <p:spPr>
          <a:xfrm>
            <a:off x="827584" y="4293096"/>
            <a:ext cx="1440160" cy="648072"/>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smtClean="0">
                <a:solidFill>
                  <a:srgbClr val="CC3300"/>
                </a:solidFill>
              </a:rPr>
              <a:t>内容</a:t>
            </a:r>
            <a:endParaRPr lang="zh-CN" altLang="en-US" sz="2400" b="1" dirty="0">
              <a:solidFill>
                <a:srgbClr val="CC3300"/>
              </a:solidFill>
            </a:endParaRPr>
          </a:p>
        </p:txBody>
      </p:sp>
      <p:sp>
        <p:nvSpPr>
          <p:cNvPr id="10" name="TextBox 9"/>
          <p:cNvSpPr txBox="1"/>
          <p:nvPr/>
        </p:nvSpPr>
        <p:spPr>
          <a:xfrm>
            <a:off x="2627784" y="4201633"/>
            <a:ext cx="6264696"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什么是文法？它的形式是？</a:t>
            </a:r>
            <a:endParaRPr lang="zh-CN" altLang="en-US" sz="2400" b="1" dirty="0">
              <a:solidFill>
                <a:prstClr val="black"/>
              </a:solidFill>
              <a:latin typeface="Arial Narrow" pitchFamily="34" charset="0"/>
              <a:ea typeface="宋体" pitchFamily="2" charset="-122"/>
            </a:endParaRPr>
          </a:p>
        </p:txBody>
      </p:sp>
      <p:sp>
        <p:nvSpPr>
          <p:cNvPr id="11" name="TextBox 10"/>
          <p:cNvSpPr txBox="1"/>
          <p:nvPr/>
        </p:nvSpPr>
        <p:spPr>
          <a:xfrm>
            <a:off x="2643783" y="4653136"/>
            <a:ext cx="6264696"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文法的分类？</a:t>
            </a:r>
            <a:endParaRPr lang="zh-CN" altLang="en-US" sz="2400" b="1" dirty="0">
              <a:solidFill>
                <a:prstClr val="black"/>
              </a:solidFill>
              <a:latin typeface="Arial Narrow" pitchFamily="34" charset="0"/>
              <a:ea typeface="宋体" pitchFamily="2" charset="-122"/>
            </a:endParaRPr>
          </a:p>
        </p:txBody>
      </p:sp>
      <p:sp>
        <p:nvSpPr>
          <p:cNvPr id="12" name="TextBox 11"/>
          <p:cNvSpPr txBox="1"/>
          <p:nvPr/>
        </p:nvSpPr>
        <p:spPr>
          <a:xfrm>
            <a:off x="2690651" y="5157192"/>
            <a:ext cx="6264696"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如何用树分析文法？两种不同分析方法？</a:t>
            </a:r>
            <a:endParaRPr lang="zh-CN" altLang="en-US" sz="2400" b="1" dirty="0">
              <a:solidFill>
                <a:prstClr val="black"/>
              </a:solidFill>
              <a:latin typeface="Arial Narrow" pitchFamily="34" charset="0"/>
              <a:ea typeface="宋体" pitchFamily="2" charset="-122"/>
            </a:endParaRPr>
          </a:p>
        </p:txBody>
      </p:sp>
      <p:sp>
        <p:nvSpPr>
          <p:cNvPr id="13" name="TextBox 12"/>
          <p:cNvSpPr txBox="1"/>
          <p:nvPr/>
        </p:nvSpPr>
        <p:spPr>
          <a:xfrm>
            <a:off x="2725526" y="5661248"/>
            <a:ext cx="6264696"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书写文法时，注意的问题？</a:t>
            </a:r>
            <a:endParaRPr lang="zh-CN" altLang="en-US"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0507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P spid="9" grpId="0" animBg="1"/>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idx="4294967295"/>
          </p:nvPr>
        </p:nvSpPr>
        <p:spPr>
          <a:xfrm>
            <a:off x="397854" y="2420888"/>
            <a:ext cx="8229600" cy="3285207"/>
          </a:xfrm>
        </p:spPr>
        <p:txBody>
          <a:bodyPr>
            <a:normAutofit/>
          </a:bodyPr>
          <a:lstStyle/>
          <a:p>
            <a:pPr lvl="1"/>
            <a:r>
              <a:rPr lang="zh-CN" altLang="en-US" sz="2400" b="1" dirty="0" smtClean="0">
                <a:latin typeface="宋体" panose="02010600030101010101" pitchFamily="2" charset="-122"/>
                <a:ea typeface="宋体" panose="02010600030101010101" pitchFamily="2" charset="-122"/>
              </a:rPr>
              <a:t>例如：文法</a:t>
            </a:r>
            <a:r>
              <a:rPr lang="en-US" altLang="zh-CN" sz="2400" b="1" dirty="0" smtClean="0">
                <a:latin typeface="宋体" panose="02010600030101010101" pitchFamily="2" charset="-122"/>
                <a:ea typeface="宋体" panose="02010600030101010101" pitchFamily="2" charset="-122"/>
              </a:rPr>
              <a:t>G(A)</a:t>
            </a:r>
            <a:r>
              <a:rPr lang="zh-CN" altLang="en-US" sz="2400" b="1" dirty="0" smtClean="0">
                <a:latin typeface="宋体" panose="02010600030101010101" pitchFamily="2" charset="-122"/>
                <a:ea typeface="宋体" panose="02010600030101010101" pitchFamily="2" charset="-122"/>
              </a:rPr>
              <a:t>， 有三条产生式</a:t>
            </a:r>
            <a:endParaRPr lang="en-US" altLang="zh-CN" sz="2400" b="1" dirty="0" smtClean="0">
              <a:latin typeface="宋体" panose="02010600030101010101" pitchFamily="2" charset="-122"/>
              <a:ea typeface="宋体" panose="02010600030101010101" pitchFamily="2" charset="-122"/>
            </a:endParaRPr>
          </a:p>
          <a:p>
            <a:pPr lvl="2"/>
            <a:r>
              <a:rPr lang="zh-CN" altLang="en-US" sz="2000" b="1" dirty="0" smtClean="0">
                <a:latin typeface="Microsoft Sans Serif" panose="020B0604020202020204" pitchFamily="34" charset="0"/>
                <a:ea typeface="宋体" panose="02010600030101010101" pitchFamily="2" charset="-122"/>
                <a:cs typeface="Microsoft Sans Serif" panose="020B0604020202020204" pitchFamily="34" charset="0"/>
              </a:rPr>
              <a:t>（</a:t>
            </a:r>
            <a:r>
              <a:rPr lang="en-US" altLang="zh-CN" sz="20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1</a:t>
            </a:r>
            <a:r>
              <a:rPr lang="zh-CN" altLang="en-US" sz="2000" b="1" dirty="0" smtClean="0">
                <a:latin typeface="Microsoft Sans Serif" panose="020B0604020202020204" pitchFamily="34" charset="0"/>
                <a:ea typeface="宋体" panose="02010600030101010101" pitchFamily="2" charset="-122"/>
                <a:cs typeface="Microsoft Sans Serif" panose="020B0604020202020204" pitchFamily="34" charset="0"/>
              </a:rPr>
              <a:t>）</a:t>
            </a:r>
            <a:r>
              <a:rPr lang="en-US" altLang="zh-CN" sz="20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A</a:t>
            </a:r>
            <a:r>
              <a:rPr lang="en-US" altLang="zh-CN" sz="2000" b="1" dirty="0" smtClean="0">
                <a:latin typeface="Microsoft Sans Serif" panose="020B0604020202020204" pitchFamily="34" charset="0"/>
                <a:ea typeface="Microsoft Sans Serif" panose="020B0604020202020204" pitchFamily="34" charset="0"/>
                <a:cs typeface="Microsoft Sans Serif" panose="020B0604020202020204" pitchFamily="34" charset="0"/>
                <a:sym typeface="Symbol" pitchFamily="18" charset="2"/>
              </a:rPr>
              <a:t>0R</a:t>
            </a:r>
          </a:p>
          <a:p>
            <a:pPr lvl="2"/>
            <a:r>
              <a:rPr lang="zh-CN" altLang="en-US" sz="2000" b="1" dirty="0" smtClean="0">
                <a:latin typeface="Microsoft Sans Serif" panose="020B0604020202020204" pitchFamily="34" charset="0"/>
                <a:ea typeface="宋体" panose="02010600030101010101" pitchFamily="2" charset="-122"/>
                <a:cs typeface="Microsoft Sans Serif" panose="020B0604020202020204" pitchFamily="34" charset="0"/>
                <a:sym typeface="Symbol" pitchFamily="18" charset="2"/>
              </a:rPr>
              <a:t>（</a:t>
            </a:r>
            <a:r>
              <a:rPr lang="en-US" altLang="zh-CN" sz="2000" b="1" dirty="0" smtClean="0">
                <a:latin typeface="Microsoft Sans Serif" panose="020B0604020202020204" pitchFamily="34" charset="0"/>
                <a:ea typeface="Microsoft Sans Serif" panose="020B0604020202020204" pitchFamily="34" charset="0"/>
                <a:cs typeface="Microsoft Sans Serif" panose="020B0604020202020204" pitchFamily="34" charset="0"/>
                <a:sym typeface="Symbol" pitchFamily="18" charset="2"/>
              </a:rPr>
              <a:t>2</a:t>
            </a:r>
            <a:r>
              <a:rPr lang="zh-CN" altLang="en-US" sz="2000" b="1" dirty="0" smtClean="0">
                <a:latin typeface="Microsoft Sans Serif" panose="020B0604020202020204" pitchFamily="34" charset="0"/>
                <a:ea typeface="宋体" panose="02010600030101010101" pitchFamily="2" charset="-122"/>
                <a:cs typeface="Microsoft Sans Serif" panose="020B0604020202020204" pitchFamily="34" charset="0"/>
                <a:sym typeface="Symbol" pitchFamily="18" charset="2"/>
              </a:rPr>
              <a:t>）</a:t>
            </a:r>
            <a:r>
              <a:rPr lang="en-US" altLang="zh-CN" sz="2000" b="1" dirty="0" smtClean="0">
                <a:latin typeface="Microsoft Sans Serif" panose="020B0604020202020204" pitchFamily="34" charset="0"/>
                <a:ea typeface="Microsoft Sans Serif" panose="020B0604020202020204" pitchFamily="34" charset="0"/>
                <a:cs typeface="Microsoft Sans Serif" panose="020B0604020202020204" pitchFamily="34" charset="0"/>
                <a:sym typeface="Symbol" pitchFamily="18" charset="2"/>
              </a:rPr>
              <a:t>A 01</a:t>
            </a:r>
          </a:p>
          <a:p>
            <a:pPr lvl="2"/>
            <a:r>
              <a:rPr lang="zh-CN" altLang="en-US" sz="2000" b="1" dirty="0" smtClean="0">
                <a:latin typeface="Microsoft Sans Serif" panose="020B0604020202020204" pitchFamily="34" charset="0"/>
                <a:ea typeface="宋体" panose="02010600030101010101" pitchFamily="2" charset="-122"/>
                <a:cs typeface="Microsoft Sans Serif" panose="020B0604020202020204" pitchFamily="34" charset="0"/>
                <a:sym typeface="Symbol" pitchFamily="18" charset="2"/>
              </a:rPr>
              <a:t>（</a:t>
            </a:r>
            <a:r>
              <a:rPr lang="en-US" altLang="zh-CN" sz="2000" b="1" dirty="0" smtClean="0">
                <a:latin typeface="Microsoft Sans Serif" panose="020B0604020202020204" pitchFamily="34" charset="0"/>
                <a:ea typeface="Microsoft Sans Serif" panose="020B0604020202020204" pitchFamily="34" charset="0"/>
                <a:cs typeface="Microsoft Sans Serif" panose="020B0604020202020204" pitchFamily="34" charset="0"/>
                <a:sym typeface="Symbol" pitchFamily="18" charset="2"/>
              </a:rPr>
              <a:t>3</a:t>
            </a:r>
            <a:r>
              <a:rPr lang="zh-CN" altLang="en-US" sz="2000" b="1" dirty="0" smtClean="0">
                <a:latin typeface="Microsoft Sans Serif" panose="020B0604020202020204" pitchFamily="34" charset="0"/>
                <a:ea typeface="宋体" panose="02010600030101010101" pitchFamily="2" charset="-122"/>
                <a:cs typeface="Microsoft Sans Serif" panose="020B0604020202020204" pitchFamily="34" charset="0"/>
                <a:sym typeface="Symbol" pitchFamily="18" charset="2"/>
              </a:rPr>
              <a:t>）</a:t>
            </a:r>
            <a:r>
              <a:rPr lang="en-US" altLang="zh-CN" sz="2000" b="1" dirty="0" smtClean="0">
                <a:latin typeface="Microsoft Sans Serif" panose="020B0604020202020204" pitchFamily="34" charset="0"/>
                <a:ea typeface="Microsoft Sans Serif" panose="020B0604020202020204" pitchFamily="34" charset="0"/>
                <a:cs typeface="Microsoft Sans Serif" panose="020B0604020202020204" pitchFamily="34" charset="0"/>
                <a:sym typeface="Symbol" pitchFamily="18" charset="2"/>
              </a:rPr>
              <a:t>R A1</a:t>
            </a:r>
          </a:p>
          <a:p>
            <a:pPr marL="768096" lvl="2" indent="0">
              <a:buNone/>
            </a:pPr>
            <a:r>
              <a:rPr lang="zh-CN" altLang="en-US" b="1" dirty="0" smtClean="0">
                <a:latin typeface="宋体" panose="02010600030101010101" pitchFamily="2" charset="-122"/>
                <a:ea typeface="宋体" panose="02010600030101010101" pitchFamily="2" charset="-122"/>
                <a:sym typeface="Symbol" pitchFamily="18" charset="2"/>
              </a:rPr>
              <a:t>如果把产生式（</a:t>
            </a:r>
            <a:r>
              <a:rPr lang="en-US" altLang="zh-CN" b="1" dirty="0" smtClean="0">
                <a:latin typeface="宋体" panose="02010600030101010101" pitchFamily="2" charset="-122"/>
                <a:ea typeface="宋体" panose="02010600030101010101" pitchFamily="2" charset="-122"/>
                <a:sym typeface="Symbol" pitchFamily="18" charset="2"/>
              </a:rPr>
              <a:t>1</a:t>
            </a:r>
            <a:r>
              <a:rPr lang="zh-CN" altLang="en-US" b="1" dirty="0" smtClean="0">
                <a:latin typeface="宋体" panose="02010600030101010101" pitchFamily="2" charset="-122"/>
                <a:ea typeface="宋体" panose="02010600030101010101" pitchFamily="2" charset="-122"/>
                <a:sym typeface="Symbol" pitchFamily="18" charset="2"/>
              </a:rPr>
              <a:t>）和（</a:t>
            </a:r>
            <a:r>
              <a:rPr lang="en-US" altLang="zh-CN" b="1" dirty="0" smtClean="0">
                <a:latin typeface="宋体" panose="02010600030101010101" pitchFamily="2" charset="-122"/>
                <a:ea typeface="宋体" panose="02010600030101010101" pitchFamily="2" charset="-122"/>
                <a:sym typeface="Symbol" pitchFamily="18" charset="2"/>
              </a:rPr>
              <a:t>3</a:t>
            </a:r>
            <a:r>
              <a:rPr lang="zh-CN" altLang="en-US" b="1" dirty="0" smtClean="0">
                <a:latin typeface="宋体" panose="02010600030101010101" pitchFamily="2" charset="-122"/>
                <a:ea typeface="宋体" panose="02010600030101010101" pitchFamily="2" charset="-122"/>
                <a:sym typeface="Symbol" pitchFamily="18" charset="2"/>
              </a:rPr>
              <a:t>）合并为 </a:t>
            </a:r>
            <a:r>
              <a:rPr lang="en-US" altLang="zh-CN" b="1" dirty="0" smtClean="0">
                <a:latin typeface="宋体" panose="02010600030101010101" pitchFamily="2" charset="-122"/>
                <a:ea typeface="宋体" panose="02010600030101010101" pitchFamily="2" charset="-122"/>
                <a:sym typeface="Symbol" pitchFamily="18" charset="2"/>
              </a:rPr>
              <a:t>A-&gt;0A1</a:t>
            </a:r>
          </a:p>
          <a:p>
            <a:pPr marL="768096" lvl="2" indent="0">
              <a:buNone/>
            </a:pPr>
            <a:r>
              <a:rPr lang="zh-CN" altLang="en-US" b="1" dirty="0" smtClean="0">
                <a:latin typeface="宋体" panose="02010600030101010101" pitchFamily="2" charset="-122"/>
                <a:ea typeface="宋体" panose="02010600030101010101" pitchFamily="2" charset="-122"/>
                <a:sym typeface="Symbol" pitchFamily="18" charset="2"/>
              </a:rPr>
              <a:t>重写文法为 </a:t>
            </a:r>
            <a:r>
              <a:rPr lang="en-US" altLang="zh-CN" b="1" dirty="0" smtClean="0">
                <a:latin typeface="宋体" panose="02010600030101010101" pitchFamily="2" charset="-122"/>
                <a:ea typeface="宋体" panose="02010600030101010101" pitchFamily="2" charset="-122"/>
                <a:sym typeface="Symbol" pitchFamily="18" charset="2"/>
              </a:rPr>
              <a:t>G(S):</a:t>
            </a:r>
            <a:r>
              <a:rPr lang="en-US" altLang="zh-CN" b="1" dirty="0" smtClean="0">
                <a:latin typeface="宋体" panose="02010600030101010101" pitchFamily="2" charset="-122"/>
                <a:ea typeface="宋体" panose="02010600030101010101" pitchFamily="2" charset="-122"/>
              </a:rPr>
              <a:t>S</a:t>
            </a:r>
            <a:r>
              <a:rPr lang="en-US" altLang="zh-CN" b="1" dirty="0">
                <a:latin typeface="宋体" panose="02010600030101010101" pitchFamily="2" charset="-122"/>
                <a:ea typeface="宋体" panose="02010600030101010101" pitchFamily="2" charset="-122"/>
              </a:rPr>
              <a:t>→0S1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S</a:t>
            </a:r>
            <a:r>
              <a:rPr lang="en-US" altLang="zh-CN" b="1" dirty="0">
                <a:solidFill>
                  <a:prstClr val="black"/>
                </a:solidFill>
                <a:latin typeface="宋体" panose="02010600030101010101" pitchFamily="2" charset="-122"/>
                <a:ea typeface="宋体" panose="02010600030101010101" pitchFamily="2" charset="-122"/>
              </a:rPr>
              <a:t> →</a:t>
            </a:r>
            <a:r>
              <a:rPr lang="en-US" altLang="zh-CN" b="1" dirty="0" smtClean="0">
                <a:solidFill>
                  <a:prstClr val="black"/>
                </a:solidFill>
                <a:latin typeface="宋体" panose="02010600030101010101" pitchFamily="2" charset="-122"/>
                <a:ea typeface="宋体" panose="02010600030101010101" pitchFamily="2" charset="-122"/>
              </a:rPr>
              <a:t>01</a:t>
            </a:r>
          </a:p>
          <a:p>
            <a:pPr marL="768096" lvl="2" indent="0">
              <a:buNone/>
            </a:pPr>
            <a:r>
              <a:rPr lang="zh-CN" altLang="en-US" b="1" dirty="0" smtClean="0">
                <a:solidFill>
                  <a:prstClr val="black"/>
                </a:solidFill>
                <a:latin typeface="宋体" panose="02010600030101010101" pitchFamily="2" charset="-122"/>
                <a:ea typeface="宋体" panose="02010600030101010101" pitchFamily="2" charset="-122"/>
              </a:rPr>
              <a:t>那么根据定义</a:t>
            </a:r>
            <a:r>
              <a:rPr lang="en-US" altLang="zh-CN" b="1" dirty="0" smtClean="0">
                <a:solidFill>
                  <a:prstClr val="black"/>
                </a:solidFill>
                <a:latin typeface="宋体" panose="02010600030101010101" pitchFamily="2" charset="-122"/>
                <a:ea typeface="宋体" panose="02010600030101010101" pitchFamily="2" charset="-122"/>
              </a:rPr>
              <a:t>3.7</a:t>
            </a:r>
            <a:r>
              <a:rPr lang="zh-CN" altLang="en-US" b="1" dirty="0" smtClean="0">
                <a:solidFill>
                  <a:prstClr val="black"/>
                </a:solidFill>
                <a:latin typeface="宋体" panose="02010600030101010101" pitchFamily="2" charset="-122"/>
                <a:ea typeface="宋体" panose="02010600030101010101" pitchFamily="2" charset="-122"/>
              </a:rPr>
              <a:t>，</a:t>
            </a:r>
            <a:r>
              <a:rPr lang="en-US" altLang="zh-CN" b="1" dirty="0" smtClean="0">
                <a:solidFill>
                  <a:prstClr val="black"/>
                </a:solidFill>
                <a:latin typeface="宋体" panose="02010600030101010101" pitchFamily="2" charset="-122"/>
                <a:ea typeface="宋体" panose="02010600030101010101" pitchFamily="2" charset="-122"/>
              </a:rPr>
              <a:t>G(A)</a:t>
            </a:r>
            <a:r>
              <a:rPr lang="zh-CN" altLang="en-US" b="1" dirty="0" smtClean="0">
                <a:solidFill>
                  <a:prstClr val="black"/>
                </a:solidFill>
                <a:latin typeface="宋体" panose="02010600030101010101" pitchFamily="2" charset="-122"/>
                <a:ea typeface="宋体" panose="02010600030101010101" pitchFamily="2" charset="-122"/>
              </a:rPr>
              <a:t>和</a:t>
            </a:r>
            <a:r>
              <a:rPr lang="en-US" altLang="zh-CN" b="1" dirty="0" smtClean="0">
                <a:solidFill>
                  <a:prstClr val="black"/>
                </a:solidFill>
                <a:latin typeface="宋体" panose="02010600030101010101" pitchFamily="2" charset="-122"/>
                <a:ea typeface="宋体" panose="02010600030101010101" pitchFamily="2" charset="-122"/>
              </a:rPr>
              <a:t>G(S)</a:t>
            </a:r>
            <a:r>
              <a:rPr lang="zh-CN" altLang="en-US" b="1" dirty="0" smtClean="0">
                <a:solidFill>
                  <a:prstClr val="black"/>
                </a:solidFill>
                <a:latin typeface="宋体" panose="02010600030101010101" pitchFamily="2" charset="-122"/>
                <a:ea typeface="宋体" panose="02010600030101010101" pitchFamily="2" charset="-122"/>
              </a:rPr>
              <a:t>等价。</a:t>
            </a:r>
            <a:endParaRPr lang="en-US" altLang="zh-CN" b="1" dirty="0">
              <a:solidFill>
                <a:prstClr val="black"/>
              </a:solidFill>
              <a:latin typeface="宋体" panose="02010600030101010101" pitchFamily="2" charset="-122"/>
              <a:ea typeface="宋体" panose="02010600030101010101" pitchFamily="2" charset="-122"/>
            </a:endParaRPr>
          </a:p>
          <a:p>
            <a:pPr lvl="2"/>
            <a:endParaRPr lang="en-US" altLang="zh-CN" b="1" dirty="0" smtClean="0">
              <a:latin typeface="宋体" panose="02010600030101010101" pitchFamily="2" charset="-122"/>
              <a:ea typeface="宋体" panose="02010600030101010101" pitchFamily="2" charset="-122"/>
            </a:endParaRPr>
          </a:p>
          <a:p>
            <a:endParaRPr lang="en-US" altLang="zh-CN" sz="2400" b="1" dirty="0" smtClean="0">
              <a:latin typeface="宋体" panose="02010600030101010101" pitchFamily="2" charset="-122"/>
              <a:ea typeface="宋体" panose="02010600030101010101" pitchFamily="2" charset="-122"/>
            </a:endParaRPr>
          </a:p>
          <a:p>
            <a:endParaRPr lang="en-US" altLang="zh-CN" sz="2400" b="1" dirty="0" smtClean="0">
              <a:latin typeface="宋体" panose="02010600030101010101" pitchFamily="2" charset="-122"/>
              <a:ea typeface="宋体" panose="02010600030101010101" pitchFamily="2" charset="-122"/>
            </a:endParaRPr>
          </a:p>
        </p:txBody>
      </p:sp>
      <p:sp>
        <p:nvSpPr>
          <p:cNvPr id="4" name="矩形 3"/>
          <p:cNvSpPr/>
          <p:nvPr/>
        </p:nvSpPr>
        <p:spPr>
          <a:xfrm>
            <a:off x="300186" y="404664"/>
            <a:ext cx="8424936" cy="1760482"/>
          </a:xfrm>
          <a:prstGeom prst="rect">
            <a:avLst/>
          </a:prstGeom>
        </p:spPr>
        <p:txBody>
          <a:bodyPr wrap="square">
            <a:spAutoFit/>
          </a:bodyPr>
          <a:lstStyle/>
          <a:p>
            <a:pPr eaLnBrk="0" fontAlgn="base" hangingPunct="0">
              <a:lnSpc>
                <a:spcPct val="110000"/>
              </a:lnSpc>
              <a:spcBef>
                <a:spcPts val="600"/>
              </a:spcBef>
              <a:spcAft>
                <a:spcPct val="0"/>
              </a:spcAft>
            </a:pPr>
            <a:r>
              <a:rPr lang="zh-CN" altLang="en-US" sz="2400" b="1" dirty="0" smtClean="0">
                <a:solidFill>
                  <a:srgbClr val="E66C7D">
                    <a:lumMod val="75000"/>
                  </a:srgbClr>
                </a:solidFill>
                <a:latin typeface="Arial Narrow" pitchFamily="34" charset="0"/>
                <a:ea typeface="宋体" pitchFamily="2" charset="-122"/>
              </a:rPr>
              <a:t>六、文法等价的定义</a:t>
            </a:r>
            <a:endParaRPr lang="en-US" altLang="zh-CN" sz="2400" b="1" dirty="0" smtClean="0">
              <a:solidFill>
                <a:srgbClr val="E66C7D">
                  <a:lumMod val="75000"/>
                </a:srgbClr>
              </a:solidFill>
              <a:latin typeface="Arial Narrow" pitchFamily="34" charset="0"/>
              <a:ea typeface="宋体" pitchFamily="2" charset="-122"/>
            </a:endParaRPr>
          </a:p>
          <a:p>
            <a:pPr eaLnBrk="0" fontAlgn="base" hangingPunct="0">
              <a:spcBef>
                <a:spcPts val="600"/>
              </a:spcBef>
              <a:spcAft>
                <a:spcPct val="0"/>
              </a:spcAft>
            </a:pPr>
            <a:r>
              <a:rPr lang="zh-CN" altLang="en-US" sz="2400" b="1" dirty="0" smtClean="0">
                <a:solidFill>
                  <a:srgbClr val="E66C7D">
                    <a:lumMod val="75000"/>
                  </a:srgbClr>
                </a:solidFill>
                <a:latin typeface="Arial Narrow" pitchFamily="34" charset="0"/>
                <a:ea typeface="宋体" pitchFamily="2" charset="-122"/>
              </a:rPr>
              <a:t>定义 </a:t>
            </a:r>
            <a:r>
              <a:rPr lang="en-US" altLang="zh-CN" sz="2400" b="1" dirty="0" smtClean="0">
                <a:solidFill>
                  <a:srgbClr val="E66C7D">
                    <a:lumMod val="75000"/>
                  </a:srgbClr>
                </a:solidFill>
                <a:latin typeface="Arial Narrow" pitchFamily="34" charset="0"/>
                <a:ea typeface="宋体" pitchFamily="2" charset="-122"/>
              </a:rPr>
              <a:t>2.7</a:t>
            </a:r>
            <a:r>
              <a:rPr lang="zh-CN" altLang="en-US" sz="2400" b="1" dirty="0">
                <a:solidFill>
                  <a:prstClr val="black"/>
                </a:solidFill>
                <a:latin typeface="Arial Narrow" pitchFamily="34" charset="0"/>
                <a:ea typeface="宋体" pitchFamily="2" charset="-122"/>
              </a:rPr>
              <a:t>：</a:t>
            </a:r>
            <a:r>
              <a:rPr lang="zh-CN" altLang="en-US" sz="2400" b="1" dirty="0" smtClean="0">
                <a:solidFill>
                  <a:prstClr val="black"/>
                </a:solidFill>
                <a:latin typeface="Arial Narrow" pitchFamily="34" charset="0"/>
                <a:ea typeface="宋体" pitchFamily="2" charset="-122"/>
              </a:rPr>
              <a:t>若</a:t>
            </a:r>
            <a:r>
              <a:rPr lang="en-US" altLang="zh-CN" sz="2400" b="1" dirty="0" smtClean="0">
                <a:solidFill>
                  <a:prstClr val="black"/>
                </a:solidFill>
                <a:latin typeface="Arial Narrow" pitchFamily="34" charset="0"/>
                <a:ea typeface="宋体" pitchFamily="2" charset="-122"/>
              </a:rPr>
              <a:t>L(G1</a:t>
            </a:r>
            <a:r>
              <a:rPr lang="en-US" altLang="zh-CN" sz="2400" b="1" dirty="0">
                <a:solidFill>
                  <a:prstClr val="black"/>
                </a:solidFill>
                <a:latin typeface="Arial Narrow" pitchFamily="34" charset="0"/>
                <a:ea typeface="宋体" pitchFamily="2" charset="-122"/>
              </a:rPr>
              <a:t>)=L(G2),</a:t>
            </a:r>
            <a:r>
              <a:rPr lang="zh-CN" altLang="en-US" sz="2400" b="1" dirty="0">
                <a:solidFill>
                  <a:prstClr val="black"/>
                </a:solidFill>
                <a:latin typeface="Arial Narrow" pitchFamily="34" charset="0"/>
                <a:ea typeface="宋体" pitchFamily="2" charset="-122"/>
              </a:rPr>
              <a:t>则称文法</a:t>
            </a:r>
            <a:r>
              <a:rPr lang="en-US" altLang="zh-CN" sz="2400" b="1" dirty="0">
                <a:solidFill>
                  <a:prstClr val="black"/>
                </a:solidFill>
                <a:latin typeface="Arial Narrow" pitchFamily="34" charset="0"/>
                <a:ea typeface="宋体" pitchFamily="2" charset="-122"/>
              </a:rPr>
              <a:t>G1</a:t>
            </a:r>
            <a:r>
              <a:rPr lang="zh-CN" altLang="en-US" sz="2400" b="1" dirty="0">
                <a:solidFill>
                  <a:prstClr val="black"/>
                </a:solidFill>
                <a:latin typeface="Arial Narrow" pitchFamily="34" charset="0"/>
                <a:ea typeface="宋体" pitchFamily="2" charset="-122"/>
              </a:rPr>
              <a:t>和</a:t>
            </a:r>
            <a:r>
              <a:rPr lang="en-US" altLang="zh-CN" sz="2400" b="1" dirty="0">
                <a:solidFill>
                  <a:prstClr val="black"/>
                </a:solidFill>
                <a:latin typeface="Arial Narrow" pitchFamily="34" charset="0"/>
                <a:ea typeface="宋体" pitchFamily="2" charset="-122"/>
              </a:rPr>
              <a:t>G2</a:t>
            </a:r>
            <a:r>
              <a:rPr lang="zh-CN" altLang="en-US" sz="2400" b="1" dirty="0" smtClean="0">
                <a:solidFill>
                  <a:prstClr val="black"/>
                </a:solidFill>
                <a:latin typeface="Arial Narrow" pitchFamily="34" charset="0"/>
                <a:ea typeface="宋体" pitchFamily="2" charset="-122"/>
              </a:rPr>
              <a:t>等价</a:t>
            </a:r>
            <a:endParaRPr lang="en-US" altLang="zh-CN" sz="2400" b="1" dirty="0" smtClean="0">
              <a:solidFill>
                <a:prstClr val="black"/>
              </a:solidFill>
              <a:latin typeface="Arial Narrow" pitchFamily="34" charset="0"/>
              <a:ea typeface="宋体" pitchFamily="2" charset="-122"/>
            </a:endParaRP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（换句话说，如果两个文法定义的句子集合是完全相同的，这两个文法是等价的）</a:t>
            </a:r>
            <a:endParaRPr lang="zh-CN" altLang="en-US" sz="2400" b="1" dirty="0">
              <a:solidFill>
                <a:prstClr val="black"/>
              </a:solidFill>
              <a:latin typeface="Arial Narrow" pitchFamily="34" charset="0"/>
              <a:ea typeface="宋体" pitchFamily="2" charset="-122"/>
            </a:endParaRPr>
          </a:p>
        </p:txBody>
      </p:sp>
      <p:sp>
        <p:nvSpPr>
          <p:cNvPr id="5" name="标题 1"/>
          <p:cNvSpPr txBox="1">
            <a:spLocks/>
          </p:cNvSpPr>
          <p:nvPr/>
        </p:nvSpPr>
        <p:spPr>
          <a:xfrm>
            <a:off x="4139952" y="0"/>
            <a:ext cx="5004048" cy="537121"/>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altLang="zh-CN" sz="2400" dirty="0" smtClean="0">
                <a:solidFill>
                  <a:srgbClr val="E66C7D">
                    <a:lumMod val="75000"/>
                  </a:srgbClr>
                </a:solidFill>
                <a:latin typeface="华文楷体"/>
              </a:rPr>
              <a:t>2.1 2.3 </a:t>
            </a:r>
            <a:r>
              <a:rPr lang="zh-CN" altLang="en-US" sz="2400" dirty="0" smtClean="0">
                <a:solidFill>
                  <a:srgbClr val="E66C7D">
                    <a:lumMod val="75000"/>
                  </a:srgbClr>
                </a:solidFill>
                <a:latin typeface="华文楷体"/>
              </a:rPr>
              <a:t>文法的形式化定义</a:t>
            </a:r>
            <a:endParaRPr lang="zh-CN" altLang="en-US" sz="2400" dirty="0">
              <a:solidFill>
                <a:srgbClr val="E66C7D">
                  <a:lumMod val="75000"/>
                </a:srgbClr>
              </a:solidFill>
              <a:latin typeface="华文楷体"/>
            </a:endParaRPr>
          </a:p>
        </p:txBody>
      </p:sp>
    </p:spTree>
    <p:extLst>
      <p:ext uri="{BB962C8B-B14F-4D97-AF65-F5344CB8AC3E}">
        <p14:creationId xmlns:p14="http://schemas.microsoft.com/office/powerpoint/2010/main" val="49579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54979">
                                            <p:txEl>
                                              <p:pRg st="0" end="0"/>
                                            </p:txEl>
                                          </p:spTgt>
                                        </p:tgtEl>
                                        <p:attrNameLst>
                                          <p:attrName>style.visibility</p:attrName>
                                        </p:attrNameLst>
                                      </p:cBhvr>
                                      <p:to>
                                        <p:strVal val="visible"/>
                                      </p:to>
                                    </p:set>
                                    <p:animEffect transition="in" filter="blinds(horizontal)">
                                      <p:cBhvr>
                                        <p:cTn id="25" dur="500"/>
                                        <p:tgtEl>
                                          <p:spTgt spid="25497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54979">
                                            <p:txEl>
                                              <p:pRg st="1" end="1"/>
                                            </p:txEl>
                                          </p:spTgt>
                                        </p:tgtEl>
                                        <p:attrNameLst>
                                          <p:attrName>style.visibility</p:attrName>
                                        </p:attrNameLst>
                                      </p:cBhvr>
                                      <p:to>
                                        <p:strVal val="visible"/>
                                      </p:to>
                                    </p:set>
                                    <p:animEffect transition="in" filter="blinds(horizontal)">
                                      <p:cBhvr>
                                        <p:cTn id="30" dur="500"/>
                                        <p:tgtEl>
                                          <p:spTgt spid="25497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54979">
                                            <p:txEl>
                                              <p:pRg st="2" end="2"/>
                                            </p:txEl>
                                          </p:spTgt>
                                        </p:tgtEl>
                                        <p:attrNameLst>
                                          <p:attrName>style.visibility</p:attrName>
                                        </p:attrNameLst>
                                      </p:cBhvr>
                                      <p:to>
                                        <p:strVal val="visible"/>
                                      </p:to>
                                    </p:set>
                                    <p:animEffect transition="in" filter="blinds(horizontal)">
                                      <p:cBhvr>
                                        <p:cTn id="35" dur="500"/>
                                        <p:tgtEl>
                                          <p:spTgt spid="25497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54979">
                                            <p:txEl>
                                              <p:pRg st="3" end="3"/>
                                            </p:txEl>
                                          </p:spTgt>
                                        </p:tgtEl>
                                        <p:attrNameLst>
                                          <p:attrName>style.visibility</p:attrName>
                                        </p:attrNameLst>
                                      </p:cBhvr>
                                      <p:to>
                                        <p:strVal val="visible"/>
                                      </p:to>
                                    </p:set>
                                    <p:animEffect transition="in" filter="blinds(horizontal)">
                                      <p:cBhvr>
                                        <p:cTn id="40" dur="500"/>
                                        <p:tgtEl>
                                          <p:spTgt spid="25497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54979">
                                            <p:txEl>
                                              <p:pRg st="4" end="4"/>
                                            </p:txEl>
                                          </p:spTgt>
                                        </p:tgtEl>
                                        <p:attrNameLst>
                                          <p:attrName>style.visibility</p:attrName>
                                        </p:attrNameLst>
                                      </p:cBhvr>
                                      <p:to>
                                        <p:strVal val="visible"/>
                                      </p:to>
                                    </p:set>
                                    <p:animEffect transition="in" filter="blinds(horizontal)">
                                      <p:cBhvr>
                                        <p:cTn id="45" dur="500"/>
                                        <p:tgtEl>
                                          <p:spTgt spid="254979">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54979">
                                            <p:txEl>
                                              <p:pRg st="5" end="5"/>
                                            </p:txEl>
                                          </p:spTgt>
                                        </p:tgtEl>
                                        <p:attrNameLst>
                                          <p:attrName>style.visibility</p:attrName>
                                        </p:attrNameLst>
                                      </p:cBhvr>
                                      <p:to>
                                        <p:strVal val="visible"/>
                                      </p:to>
                                    </p:set>
                                    <p:animEffect transition="in" filter="blinds(horizontal)">
                                      <p:cBhvr>
                                        <p:cTn id="50" dur="500"/>
                                        <p:tgtEl>
                                          <p:spTgt spid="254979">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54979">
                                            <p:txEl>
                                              <p:pRg st="6" end="6"/>
                                            </p:txEl>
                                          </p:spTgt>
                                        </p:tgtEl>
                                        <p:attrNameLst>
                                          <p:attrName>style.visibility</p:attrName>
                                        </p:attrNameLst>
                                      </p:cBhvr>
                                      <p:to>
                                        <p:strVal val="visible"/>
                                      </p:to>
                                    </p:set>
                                    <p:animEffect transition="in" filter="blinds(horizontal)">
                                      <p:cBhvr>
                                        <p:cTn id="55" dur="500"/>
                                        <p:tgtEl>
                                          <p:spTgt spid="2549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smtClean="0"/>
              <a:t>2.1 2.3</a:t>
            </a:r>
            <a:r>
              <a:rPr lang="zh-CN" altLang="en-US" dirty="0" smtClean="0"/>
              <a:t>节 </a:t>
            </a:r>
            <a:r>
              <a:rPr lang="zh-CN" altLang="en-US" dirty="0" smtClean="0"/>
              <a:t>主要内容及习题  </a:t>
            </a:r>
            <a:r>
              <a:rPr lang="en-US" altLang="zh-CN" dirty="0" smtClean="0"/>
              <a:t>——</a:t>
            </a:r>
            <a:r>
              <a:rPr lang="zh-CN" altLang="en-US" dirty="0" smtClean="0"/>
              <a:t>概念类</a:t>
            </a:r>
          </a:p>
        </p:txBody>
      </p:sp>
      <p:sp>
        <p:nvSpPr>
          <p:cNvPr id="254979" name="Rectangle 3"/>
          <p:cNvSpPr>
            <a:spLocks noGrp="1" noChangeArrowheads="1"/>
          </p:cNvSpPr>
          <p:nvPr>
            <p:ph idx="1"/>
          </p:nvPr>
        </p:nvSpPr>
        <p:spPr>
          <a:xfrm>
            <a:off x="467544" y="1628801"/>
            <a:ext cx="8229600" cy="2952328"/>
          </a:xfrm>
        </p:spPr>
        <p:txBody>
          <a:bodyPr>
            <a:normAutofit/>
          </a:bodyPr>
          <a:lstStyle/>
          <a:p>
            <a:pPr marL="118872" indent="0">
              <a:spcBef>
                <a:spcPts val="600"/>
              </a:spcBef>
              <a:buNone/>
            </a:pPr>
            <a:r>
              <a:rPr lang="en-US" altLang="zh-CN" sz="2400" dirty="0" smtClean="0"/>
              <a:t>1</a:t>
            </a:r>
            <a:r>
              <a:rPr lang="zh-CN" altLang="en-US" sz="2400" dirty="0" smtClean="0"/>
              <a:t>、什么是文法？文法是如何描述（定义）的？</a:t>
            </a:r>
            <a:endParaRPr lang="en-US" altLang="zh-CN" sz="2400" dirty="0" smtClean="0"/>
          </a:p>
          <a:p>
            <a:pPr marL="118872" indent="0">
              <a:spcBef>
                <a:spcPts val="600"/>
              </a:spcBef>
              <a:buNone/>
            </a:pPr>
            <a:r>
              <a:rPr lang="en-US" altLang="zh-CN" sz="2400" dirty="0" smtClean="0"/>
              <a:t>2</a:t>
            </a:r>
            <a:r>
              <a:rPr lang="zh-CN" altLang="en-US" sz="2400" dirty="0" smtClean="0"/>
              <a:t>、推导包括直接推导 </a:t>
            </a:r>
            <a:r>
              <a:rPr lang="en-US" altLang="zh-CN" sz="2400" dirty="0" smtClean="0"/>
              <a:t>=&gt;  </a:t>
            </a:r>
            <a:r>
              <a:rPr lang="zh-CN" altLang="en-US" sz="2400" dirty="0" smtClean="0"/>
              <a:t>和间接推导 </a:t>
            </a:r>
            <a:r>
              <a:rPr lang="en-US" altLang="zh-CN" sz="2400" dirty="0" smtClean="0"/>
              <a:t>=&gt;</a:t>
            </a:r>
            <a:r>
              <a:rPr lang="en-US" altLang="zh-CN" sz="2400" baseline="30000" dirty="0" smtClean="0"/>
              <a:t>*</a:t>
            </a:r>
            <a:r>
              <a:rPr lang="en-US" altLang="zh-CN" sz="2400" dirty="0" smtClean="0"/>
              <a:t> </a:t>
            </a:r>
            <a:r>
              <a:rPr lang="zh-CN" altLang="en-US" sz="2400" dirty="0" smtClean="0"/>
              <a:t>和</a:t>
            </a:r>
            <a:r>
              <a:rPr lang="en-US" altLang="zh-CN" sz="2400" dirty="0" smtClean="0"/>
              <a:t>=&gt;</a:t>
            </a:r>
            <a:r>
              <a:rPr lang="en-US" altLang="zh-CN" sz="2400" baseline="30000" dirty="0" smtClean="0"/>
              <a:t>+ </a:t>
            </a:r>
          </a:p>
          <a:p>
            <a:pPr marL="118872" indent="0">
              <a:spcBef>
                <a:spcPts val="600"/>
              </a:spcBef>
              <a:buNone/>
            </a:pPr>
            <a:r>
              <a:rPr lang="en-US" altLang="zh-CN" sz="2400" baseline="30000" dirty="0"/>
              <a:t> </a:t>
            </a:r>
            <a:r>
              <a:rPr lang="en-US" altLang="zh-CN" sz="2400" baseline="30000" dirty="0" smtClean="0"/>
              <a:t>    </a:t>
            </a:r>
            <a:r>
              <a:rPr lang="zh-CN" altLang="en-US" sz="2400" dirty="0" smtClean="0"/>
              <a:t>相互之间有什么区别和联系？</a:t>
            </a:r>
            <a:endParaRPr lang="en-US" altLang="zh-CN" sz="2400" dirty="0" smtClean="0"/>
          </a:p>
          <a:p>
            <a:pPr marL="118872" indent="0">
              <a:spcBef>
                <a:spcPts val="600"/>
              </a:spcBef>
              <a:buNone/>
            </a:pPr>
            <a:r>
              <a:rPr lang="en-US" altLang="zh-CN" sz="2400" dirty="0" smtClean="0"/>
              <a:t>3</a:t>
            </a:r>
            <a:r>
              <a:rPr lang="zh-CN" altLang="en-US" sz="2400" dirty="0" smtClean="0"/>
              <a:t>、什么是已知文法的句型？什么是已知文法的句子？</a:t>
            </a:r>
            <a:endParaRPr lang="en-US" altLang="zh-CN" sz="2400" dirty="0" smtClean="0"/>
          </a:p>
          <a:p>
            <a:pPr marL="118872" indent="0">
              <a:spcBef>
                <a:spcPts val="600"/>
              </a:spcBef>
              <a:buNone/>
            </a:pPr>
            <a:r>
              <a:rPr lang="en-US" altLang="zh-CN" sz="2400" dirty="0"/>
              <a:t> </a:t>
            </a:r>
            <a:r>
              <a:rPr lang="en-US" altLang="zh-CN" sz="2400" dirty="0" smtClean="0"/>
              <a:t>   </a:t>
            </a:r>
            <a:r>
              <a:rPr lang="zh-CN" altLang="en-US" sz="2400" dirty="0" smtClean="0"/>
              <a:t>句子和句型有什么区别和联系？</a:t>
            </a:r>
            <a:endParaRPr lang="en-US" altLang="zh-CN" sz="2400" dirty="0" smtClean="0"/>
          </a:p>
          <a:p>
            <a:pPr marL="118872" indent="0">
              <a:spcBef>
                <a:spcPts val="600"/>
              </a:spcBef>
              <a:buNone/>
            </a:pPr>
            <a:r>
              <a:rPr lang="en-US" altLang="zh-CN" sz="2400" dirty="0"/>
              <a:t> </a:t>
            </a:r>
            <a:r>
              <a:rPr lang="en-US" altLang="zh-CN" sz="2400" dirty="0" smtClean="0"/>
              <a:t>   L(G)</a:t>
            </a:r>
            <a:r>
              <a:rPr lang="zh-CN" altLang="en-US" sz="2400" dirty="0" smtClean="0"/>
              <a:t>表示什么？</a:t>
            </a:r>
            <a:endParaRPr lang="en-US" altLang="zh-CN" sz="2400" dirty="0"/>
          </a:p>
          <a:p>
            <a:pPr>
              <a:spcBef>
                <a:spcPts val="600"/>
              </a:spcBef>
            </a:pPr>
            <a:endParaRPr lang="en-US" altLang="zh-CN" sz="2400" dirty="0" smtClean="0"/>
          </a:p>
          <a:p>
            <a:pPr>
              <a:spcBef>
                <a:spcPts val="600"/>
              </a:spcBef>
            </a:pPr>
            <a:endParaRPr lang="en-US" altLang="zh-CN" sz="2400" dirty="0" smtClean="0"/>
          </a:p>
        </p:txBody>
      </p:sp>
      <p:sp>
        <p:nvSpPr>
          <p:cNvPr id="4" name="矩形 3"/>
          <p:cNvSpPr/>
          <p:nvPr/>
        </p:nvSpPr>
        <p:spPr>
          <a:xfrm>
            <a:off x="323528" y="4581128"/>
            <a:ext cx="4572000" cy="1354217"/>
          </a:xfrm>
          <a:prstGeom prst="rect">
            <a:avLst/>
          </a:prstGeom>
        </p:spPr>
        <p:txBody>
          <a:bodyPr>
            <a:spAutoFit/>
          </a:bodyPr>
          <a:lstStyle/>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概念类的习题</a:t>
            </a:r>
            <a:endParaRPr lang="en-US" altLang="zh-CN" sz="2400" b="1" dirty="0">
              <a:solidFill>
                <a:prstClr val="black"/>
              </a:solidFill>
              <a:latin typeface="Arial Narrow" pitchFamily="34" charset="0"/>
              <a:ea typeface="宋体" pitchFamily="2" charset="-122"/>
            </a:endParaRP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名词解释</a:t>
            </a:r>
            <a:endParaRPr lang="en-US" altLang="zh-CN" sz="2400" b="1" dirty="0" smtClean="0">
              <a:solidFill>
                <a:prstClr val="black"/>
              </a:solidFill>
              <a:latin typeface="Arial Narrow" pitchFamily="34" charset="0"/>
              <a:ea typeface="宋体" pitchFamily="2" charset="-122"/>
            </a:endParaRP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字母表，符号串，句子</a:t>
            </a:r>
            <a:endParaRPr lang="en-US" altLang="zh-CN"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3293084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Effect transition="in" filter="blinds(horizontal)">
                                      <p:cBhvr>
                                        <p:cTn id="7" dur="500"/>
                                        <p:tgtEl>
                                          <p:spTgt spid="254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4979">
                                            <p:txEl>
                                              <p:pRg st="1" end="1"/>
                                            </p:txEl>
                                          </p:spTgt>
                                        </p:tgtEl>
                                        <p:attrNameLst>
                                          <p:attrName>style.visibility</p:attrName>
                                        </p:attrNameLst>
                                      </p:cBhvr>
                                      <p:to>
                                        <p:strVal val="visible"/>
                                      </p:to>
                                    </p:set>
                                    <p:animEffect transition="in" filter="blinds(horizontal)">
                                      <p:cBhvr>
                                        <p:cTn id="12" dur="500"/>
                                        <p:tgtEl>
                                          <p:spTgt spid="254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Effect transition="in" filter="blinds(horizontal)">
                                      <p:cBhvr>
                                        <p:cTn id="17" dur="500"/>
                                        <p:tgtEl>
                                          <p:spTgt spid="254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4979">
                                            <p:txEl>
                                              <p:pRg st="3" end="3"/>
                                            </p:txEl>
                                          </p:spTgt>
                                        </p:tgtEl>
                                        <p:attrNameLst>
                                          <p:attrName>style.visibility</p:attrName>
                                        </p:attrNameLst>
                                      </p:cBhvr>
                                      <p:to>
                                        <p:strVal val="visible"/>
                                      </p:to>
                                    </p:set>
                                    <p:animEffect transition="in" filter="blinds(horizontal)">
                                      <p:cBhvr>
                                        <p:cTn id="22" dur="500"/>
                                        <p:tgtEl>
                                          <p:spTgt spid="2549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4979">
                                            <p:txEl>
                                              <p:pRg st="4" end="4"/>
                                            </p:txEl>
                                          </p:spTgt>
                                        </p:tgtEl>
                                        <p:attrNameLst>
                                          <p:attrName>style.visibility</p:attrName>
                                        </p:attrNameLst>
                                      </p:cBhvr>
                                      <p:to>
                                        <p:strVal val="visible"/>
                                      </p:to>
                                    </p:set>
                                    <p:animEffect transition="in" filter="blinds(horizontal)">
                                      <p:cBhvr>
                                        <p:cTn id="27" dur="500"/>
                                        <p:tgtEl>
                                          <p:spTgt spid="2549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4979">
                                            <p:txEl>
                                              <p:pRg st="5" end="5"/>
                                            </p:txEl>
                                          </p:spTgt>
                                        </p:tgtEl>
                                        <p:attrNameLst>
                                          <p:attrName>style.visibility</p:attrName>
                                        </p:attrNameLst>
                                      </p:cBhvr>
                                      <p:to>
                                        <p:strVal val="visible"/>
                                      </p:to>
                                    </p:set>
                                    <p:animEffect transition="in" filter="blinds(horizontal)">
                                      <p:cBhvr>
                                        <p:cTn id="32" dur="500"/>
                                        <p:tgtEl>
                                          <p:spTgt spid="254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1"/>
            <a:ext cx="8229600" cy="1800200"/>
          </a:xfrm>
        </p:spPr>
        <p:txBody>
          <a:bodyPr>
            <a:normAutofit/>
          </a:bodyPr>
          <a:lstStyle/>
          <a:p>
            <a:pPr>
              <a:spcBef>
                <a:spcPts val="600"/>
              </a:spcBef>
            </a:pPr>
            <a:r>
              <a:rPr lang="zh-CN" altLang="en-US" dirty="0" smtClean="0"/>
              <a:t>计算题的类型主要是三种类型：</a:t>
            </a:r>
            <a:r>
              <a:rPr lang="zh-CN" altLang="en-US" sz="2400" dirty="0" smtClean="0"/>
              <a:t>练习</a:t>
            </a:r>
            <a:r>
              <a:rPr lang="en-US" altLang="zh-CN" sz="2400" dirty="0"/>
              <a:t>1</a:t>
            </a:r>
            <a:r>
              <a:rPr lang="zh-CN" altLang="en-US" sz="2400" dirty="0" smtClean="0"/>
              <a:t>：</a:t>
            </a:r>
            <a:r>
              <a:rPr lang="en-US" altLang="zh-CN" sz="2400" dirty="0" smtClean="0"/>
              <a:t>  </a:t>
            </a:r>
            <a:r>
              <a:rPr lang="zh-CN" altLang="en-US" sz="2400" dirty="0">
                <a:solidFill>
                  <a:srgbClr val="CC3300"/>
                </a:solidFill>
              </a:rPr>
              <a:t>已知</a:t>
            </a:r>
            <a:r>
              <a:rPr lang="zh-CN" altLang="en-US" sz="2400" dirty="0"/>
              <a:t>：文法</a:t>
            </a:r>
            <a:r>
              <a:rPr lang="en-US" altLang="zh-CN" sz="2400" dirty="0" smtClean="0"/>
              <a:t>G  </a:t>
            </a:r>
            <a:r>
              <a:rPr lang="zh-CN" altLang="en-US" sz="2400" dirty="0">
                <a:solidFill>
                  <a:srgbClr val="CC3300"/>
                </a:solidFill>
              </a:rPr>
              <a:t>要求</a:t>
            </a:r>
            <a:r>
              <a:rPr lang="zh-CN" altLang="en-US" sz="2400" dirty="0"/>
              <a:t>：看懂文法，了解其语言</a:t>
            </a:r>
            <a:r>
              <a:rPr lang="zh-CN" altLang="en-US" sz="2400" dirty="0" smtClean="0"/>
              <a:t>特点；</a:t>
            </a:r>
            <a:r>
              <a:rPr lang="zh-CN" altLang="en-US" sz="2400" dirty="0"/>
              <a:t>练习</a:t>
            </a:r>
            <a:r>
              <a:rPr lang="en-US" altLang="zh-CN" sz="2400" dirty="0"/>
              <a:t>2</a:t>
            </a:r>
            <a:r>
              <a:rPr lang="zh-CN" altLang="en-US" sz="2400" dirty="0" smtClean="0"/>
              <a:t>：</a:t>
            </a:r>
            <a:r>
              <a:rPr lang="en-US" altLang="zh-CN" sz="2400" dirty="0" smtClean="0"/>
              <a:t> </a:t>
            </a:r>
            <a:r>
              <a:rPr lang="zh-CN" altLang="en-US" sz="2400" dirty="0" smtClean="0">
                <a:solidFill>
                  <a:srgbClr val="CC3300"/>
                </a:solidFill>
              </a:rPr>
              <a:t>已知</a:t>
            </a:r>
            <a:r>
              <a:rPr lang="zh-CN" altLang="en-US" sz="2400" dirty="0"/>
              <a:t>：文法</a:t>
            </a:r>
            <a:r>
              <a:rPr lang="en-US" altLang="zh-CN" sz="2400" dirty="0" smtClean="0"/>
              <a:t>G  </a:t>
            </a:r>
            <a:r>
              <a:rPr lang="zh-CN" altLang="en-US" sz="2400" dirty="0">
                <a:solidFill>
                  <a:srgbClr val="CC3300"/>
                </a:solidFill>
              </a:rPr>
              <a:t>要求</a:t>
            </a:r>
            <a:r>
              <a:rPr lang="zh-CN" altLang="en-US" sz="2400" dirty="0"/>
              <a:t>：推断某个句型或句子是否符合该</a:t>
            </a:r>
            <a:r>
              <a:rPr lang="zh-CN" altLang="en-US" sz="2400" dirty="0" smtClean="0"/>
              <a:t>文法；</a:t>
            </a:r>
            <a:r>
              <a:rPr lang="zh-CN" altLang="en-US" sz="2400" dirty="0"/>
              <a:t>练习</a:t>
            </a:r>
            <a:r>
              <a:rPr lang="en-US" altLang="zh-CN" sz="2400" dirty="0" smtClean="0"/>
              <a:t>3</a:t>
            </a:r>
            <a:r>
              <a:rPr lang="zh-CN" altLang="en-US" sz="2400" dirty="0" smtClean="0">
                <a:sym typeface="Wingdings" panose="05000000000000000000" pitchFamily="2" charset="2"/>
              </a:rPr>
              <a:t>：</a:t>
            </a:r>
            <a:r>
              <a:rPr lang="en-US" altLang="zh-CN" sz="2400" dirty="0" smtClean="0"/>
              <a:t> </a:t>
            </a:r>
            <a:r>
              <a:rPr lang="zh-CN" altLang="en-US" sz="2400" dirty="0" smtClean="0">
                <a:solidFill>
                  <a:srgbClr val="CC3300"/>
                </a:solidFill>
              </a:rPr>
              <a:t>已知</a:t>
            </a:r>
            <a:r>
              <a:rPr lang="zh-CN" altLang="en-US" sz="2400" dirty="0"/>
              <a:t>：语言</a:t>
            </a:r>
            <a:r>
              <a:rPr lang="zh-CN" altLang="en-US" sz="2400" dirty="0" smtClean="0"/>
              <a:t>特点</a:t>
            </a:r>
            <a:r>
              <a:rPr lang="en-US" altLang="zh-CN" sz="2400" dirty="0" smtClean="0"/>
              <a:t>   </a:t>
            </a:r>
            <a:r>
              <a:rPr lang="zh-CN" altLang="en-US" sz="2400" dirty="0">
                <a:solidFill>
                  <a:srgbClr val="CC3300"/>
                </a:solidFill>
              </a:rPr>
              <a:t>要求</a:t>
            </a:r>
            <a:r>
              <a:rPr lang="zh-CN" altLang="en-US" sz="2400" dirty="0"/>
              <a:t>：写出相应文法</a:t>
            </a:r>
            <a:r>
              <a:rPr lang="en-US" altLang="zh-CN" sz="2400" dirty="0"/>
              <a:t>G</a:t>
            </a:r>
            <a:endParaRPr lang="zh-CN" altLang="en-US" sz="2400" dirty="0"/>
          </a:p>
          <a:p>
            <a:pPr>
              <a:spcBef>
                <a:spcPts val="600"/>
              </a:spcBef>
            </a:pPr>
            <a:endParaRPr lang="zh-CN" altLang="en-US" sz="2400" dirty="0"/>
          </a:p>
          <a:p>
            <a:pPr>
              <a:spcBef>
                <a:spcPts val="600"/>
              </a:spcBef>
            </a:pPr>
            <a:endParaRPr lang="zh-CN" altLang="en-US" dirty="0"/>
          </a:p>
        </p:txBody>
      </p:sp>
      <p:sp>
        <p:nvSpPr>
          <p:cNvPr id="4" name="Rectangle 2"/>
          <p:cNvSpPr>
            <a:spLocks noGrp="1" noChangeArrowheads="1"/>
          </p:cNvSpPr>
          <p:nvPr>
            <p:ph type="title"/>
          </p:nvPr>
        </p:nvSpPr>
        <p:spPr/>
        <p:txBody>
          <a:bodyPr/>
          <a:lstStyle/>
          <a:p>
            <a:r>
              <a:rPr lang="en-US" altLang="zh-CN" dirty="0" smtClean="0"/>
              <a:t>2.1 2.3</a:t>
            </a:r>
            <a:r>
              <a:rPr lang="zh-CN" altLang="en-US" dirty="0" smtClean="0"/>
              <a:t>节 </a:t>
            </a:r>
            <a:r>
              <a:rPr lang="zh-CN" altLang="en-US" dirty="0" smtClean="0"/>
              <a:t>主要内容及习题  </a:t>
            </a:r>
            <a:r>
              <a:rPr lang="en-US" altLang="zh-CN" dirty="0" smtClean="0"/>
              <a:t>——</a:t>
            </a:r>
            <a:r>
              <a:rPr lang="zh-CN" altLang="en-US" dirty="0" smtClean="0"/>
              <a:t>计算类</a:t>
            </a:r>
          </a:p>
        </p:txBody>
      </p:sp>
      <p:sp>
        <p:nvSpPr>
          <p:cNvPr id="8" name="矩形 7"/>
          <p:cNvSpPr/>
          <p:nvPr/>
        </p:nvSpPr>
        <p:spPr>
          <a:xfrm>
            <a:off x="827584" y="3573016"/>
            <a:ext cx="4572000" cy="2246769"/>
          </a:xfrm>
          <a:prstGeom prst="rect">
            <a:avLst/>
          </a:prstGeom>
        </p:spPr>
        <p:txBody>
          <a:bodyPr>
            <a:spAutoFit/>
          </a:bodyPr>
          <a:lstStyle/>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教材中的习题</a:t>
            </a:r>
            <a:endParaRPr lang="en-US" altLang="zh-CN" sz="2400" b="1" dirty="0">
              <a:solidFill>
                <a:prstClr val="black"/>
              </a:solidFill>
              <a:latin typeface="Arial Narrow" pitchFamily="34" charset="0"/>
              <a:ea typeface="宋体" pitchFamily="2" charset="-122"/>
            </a:endParaRP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1</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P33-34 </a:t>
            </a:r>
            <a:r>
              <a:rPr lang="zh-CN" altLang="en-US" sz="2400" b="1" dirty="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1,2,5</a:t>
            </a: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2</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P34 </a:t>
            </a: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6</a:t>
            </a:r>
            <a:endParaRPr lang="en-US" altLang="zh-CN" sz="2400" b="1" dirty="0">
              <a:solidFill>
                <a:prstClr val="black"/>
              </a:solidFill>
              <a:latin typeface="Arial Narrow" pitchFamily="34" charset="0"/>
              <a:ea typeface="宋体" pitchFamily="2" charset="-122"/>
            </a:endParaRP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3</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P34-35 </a:t>
            </a: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3,12,13</a:t>
            </a:r>
            <a:endParaRPr lang="en-US" altLang="zh-CN" sz="2400" b="1" dirty="0">
              <a:solidFill>
                <a:prstClr val="black"/>
              </a:solidFill>
              <a:latin typeface="Arial Narrow" pitchFamily="34" charset="0"/>
              <a:ea typeface="宋体" pitchFamily="2" charset="-122"/>
            </a:endParaRPr>
          </a:p>
          <a:p>
            <a:pPr eaLnBrk="0" fontAlgn="base" hangingPunct="0">
              <a:spcBef>
                <a:spcPts val="600"/>
              </a:spcBef>
              <a:spcAft>
                <a:spcPct val="0"/>
              </a:spcAft>
            </a:pPr>
            <a:endParaRPr lang="en-US" altLang="zh-CN" sz="2400" b="1" dirty="0">
              <a:solidFill>
                <a:prstClr val="black"/>
              </a:solidFill>
              <a:latin typeface="Arial Narrow" pitchFamily="34" charset="0"/>
              <a:ea typeface="宋体" pitchFamily="2" charset="-122"/>
            </a:endParaRPr>
          </a:p>
        </p:txBody>
      </p:sp>
    </p:spTree>
    <p:extLst>
      <p:ext uri="{BB962C8B-B14F-4D97-AF65-F5344CB8AC3E}">
        <p14:creationId xmlns:p14="http://schemas.microsoft.com/office/powerpoint/2010/main" val="1681329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altLang="zh-CN" dirty="0" smtClean="0"/>
              <a:t>2.1 2.3</a:t>
            </a:r>
            <a:r>
              <a:rPr lang="zh-CN" altLang="en-US" dirty="0" smtClean="0"/>
              <a:t>节   </a:t>
            </a:r>
            <a:r>
              <a:rPr lang="zh-CN" altLang="en-US" dirty="0" smtClean="0"/>
              <a:t>作业</a:t>
            </a:r>
          </a:p>
        </p:txBody>
      </p:sp>
      <p:sp>
        <p:nvSpPr>
          <p:cNvPr id="8" name="矩形 7"/>
          <p:cNvSpPr/>
          <p:nvPr/>
        </p:nvSpPr>
        <p:spPr>
          <a:xfrm>
            <a:off x="467544" y="1628800"/>
            <a:ext cx="7992888" cy="1800493"/>
          </a:xfrm>
          <a:prstGeom prst="rect">
            <a:avLst/>
          </a:prstGeom>
        </p:spPr>
        <p:txBody>
          <a:bodyPr wrap="square">
            <a:spAutoFit/>
          </a:bodyPr>
          <a:lstStyle/>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教材中的习题</a:t>
            </a:r>
            <a:endParaRPr lang="en-US" altLang="zh-CN" sz="2400" b="1" dirty="0">
              <a:solidFill>
                <a:prstClr val="black"/>
              </a:solidFill>
              <a:latin typeface="Arial Narrow" pitchFamily="34" charset="0"/>
              <a:ea typeface="宋体" pitchFamily="2" charset="-122"/>
            </a:endParaRPr>
          </a:p>
          <a:p>
            <a:pPr eaLnBrk="0" fontAlgn="base" hangingPunct="0">
              <a:spcBef>
                <a:spcPts val="600"/>
              </a:spcBef>
              <a:spcAft>
                <a:spcPct val="0"/>
              </a:spcAft>
            </a:pPr>
            <a:r>
              <a:rPr lang="en-US" altLang="zh-CN" sz="2400" b="1" dirty="0" smtClean="0">
                <a:solidFill>
                  <a:prstClr val="black"/>
                </a:solidFill>
                <a:latin typeface="Arial Narrow" pitchFamily="34" charset="0"/>
                <a:ea typeface="宋体" pitchFamily="2" charset="-122"/>
              </a:rPr>
              <a:t>1</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P34</a:t>
            </a: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5  </a:t>
            </a: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G(Z)</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ea typeface="宋体" pitchFamily="2" charset="-122"/>
              </a:rPr>
              <a:t>Z -&gt; </a:t>
            </a:r>
            <a:r>
              <a:rPr lang="en-US" altLang="zh-CN" sz="2400" b="1" dirty="0" err="1" smtClean="0">
                <a:solidFill>
                  <a:prstClr val="black"/>
                </a:solidFill>
                <a:ea typeface="宋体" pitchFamily="2" charset="-122"/>
              </a:rPr>
              <a:t>aZb</a:t>
            </a:r>
            <a:r>
              <a:rPr lang="en-US" altLang="zh-CN" sz="2400" b="1" dirty="0" smtClean="0">
                <a:solidFill>
                  <a:prstClr val="black"/>
                </a:solidFill>
                <a:ea typeface="宋体" pitchFamily="2" charset="-122"/>
              </a:rPr>
              <a:t>   Z-&gt;ab</a:t>
            </a: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写出</a:t>
            </a:r>
            <a:r>
              <a:rPr lang="en-US" altLang="zh-CN" sz="2400" b="1" dirty="0" smtClean="0">
                <a:solidFill>
                  <a:prstClr val="black"/>
                </a:solidFill>
                <a:latin typeface="Arial Narrow" pitchFamily="34" charset="0"/>
                <a:ea typeface="宋体" pitchFamily="2" charset="-122"/>
              </a:rPr>
              <a:t>L(G)</a:t>
            </a:r>
            <a:r>
              <a:rPr lang="zh-CN" altLang="en-US" sz="2400" b="1" dirty="0" smtClean="0">
                <a:solidFill>
                  <a:prstClr val="black"/>
                </a:solidFill>
                <a:latin typeface="Arial Narrow" pitchFamily="34" charset="0"/>
                <a:ea typeface="宋体" pitchFamily="2" charset="-122"/>
              </a:rPr>
              <a:t>的全部元素</a:t>
            </a:r>
            <a:endParaRPr lang="en-US" altLang="zh-CN" sz="2400" b="1" dirty="0">
              <a:solidFill>
                <a:prstClr val="black"/>
              </a:solidFill>
              <a:latin typeface="Arial Narrow" pitchFamily="34" charset="0"/>
              <a:ea typeface="宋体" pitchFamily="2" charset="-122"/>
            </a:endParaRPr>
          </a:p>
          <a:p>
            <a:pPr eaLnBrk="0" fontAlgn="base" hangingPunct="0">
              <a:spcBef>
                <a:spcPts val="600"/>
              </a:spcBef>
              <a:spcAft>
                <a:spcPct val="0"/>
              </a:spcAft>
            </a:pPr>
            <a:endParaRPr lang="en-US" altLang="zh-CN" sz="2400" b="1" dirty="0">
              <a:solidFill>
                <a:prstClr val="black"/>
              </a:solidFill>
              <a:latin typeface="Arial Narrow" pitchFamily="34" charset="0"/>
              <a:ea typeface="宋体" pitchFamily="2" charset="-122"/>
            </a:endParaRPr>
          </a:p>
        </p:txBody>
      </p:sp>
      <p:sp>
        <p:nvSpPr>
          <p:cNvPr id="6" name="矩形 5"/>
          <p:cNvSpPr/>
          <p:nvPr/>
        </p:nvSpPr>
        <p:spPr>
          <a:xfrm>
            <a:off x="502444" y="3434720"/>
            <a:ext cx="7597948" cy="2693045"/>
          </a:xfrm>
          <a:prstGeom prst="rect">
            <a:avLst/>
          </a:prstGeom>
        </p:spPr>
        <p:txBody>
          <a:bodyPr wrap="square">
            <a:spAutoFit/>
          </a:bodyPr>
          <a:lstStyle/>
          <a:p>
            <a:pPr eaLnBrk="0" fontAlgn="base" hangingPunct="0">
              <a:spcBef>
                <a:spcPts val="600"/>
              </a:spcBef>
              <a:spcAft>
                <a:spcPct val="0"/>
              </a:spcAft>
            </a:pPr>
            <a:r>
              <a:rPr lang="en-US" altLang="zh-CN" sz="2400" b="1" dirty="0" smtClean="0">
                <a:solidFill>
                  <a:prstClr val="black"/>
                </a:solidFill>
                <a:latin typeface="Arial Narrow" pitchFamily="34" charset="0"/>
                <a:ea typeface="宋体" pitchFamily="2" charset="-122"/>
              </a:rPr>
              <a:t>2</a:t>
            </a:r>
            <a:r>
              <a:rPr lang="zh-CN" altLang="en-US" sz="2400" b="1" dirty="0" smtClean="0">
                <a:solidFill>
                  <a:prstClr val="black"/>
                </a:solidFill>
                <a:latin typeface="Arial Narrow" pitchFamily="34" charset="0"/>
                <a:ea typeface="宋体" pitchFamily="2" charset="-122"/>
              </a:rPr>
              <a:t>、</a:t>
            </a:r>
            <a:r>
              <a:rPr lang="en-US" altLang="zh-CN" sz="2400" b="1" dirty="0" smtClean="0">
                <a:solidFill>
                  <a:prstClr val="black"/>
                </a:solidFill>
                <a:latin typeface="Arial Narrow" pitchFamily="34" charset="0"/>
                <a:ea typeface="宋体" pitchFamily="2" charset="-122"/>
              </a:rPr>
              <a:t>P34 </a:t>
            </a:r>
            <a:r>
              <a:rPr lang="zh-CN" altLang="en-US" sz="2400" b="1" dirty="0" smtClean="0">
                <a:solidFill>
                  <a:prstClr val="black"/>
                </a:solidFill>
                <a:latin typeface="Arial Narrow" pitchFamily="34" charset="0"/>
                <a:ea typeface="宋体" pitchFamily="2" charset="-122"/>
              </a:rPr>
              <a:t>练习</a:t>
            </a:r>
            <a:r>
              <a:rPr lang="en-US" altLang="zh-CN" sz="2400" b="1" dirty="0" smtClean="0">
                <a:solidFill>
                  <a:prstClr val="black"/>
                </a:solidFill>
                <a:latin typeface="Arial Narrow" pitchFamily="34" charset="0"/>
                <a:ea typeface="宋体" pitchFamily="2" charset="-122"/>
              </a:rPr>
              <a:t>6</a:t>
            </a:r>
            <a:r>
              <a:rPr lang="zh-CN" altLang="en-US" sz="2400" b="1" dirty="0" smtClean="0">
                <a:solidFill>
                  <a:prstClr val="black"/>
                </a:solidFill>
                <a:latin typeface="Arial Narrow" pitchFamily="34" charset="0"/>
                <a:ea typeface="宋体" pitchFamily="2" charset="-122"/>
              </a:rPr>
              <a:t>的部分内容：</a:t>
            </a:r>
            <a:endParaRPr lang="en-US" altLang="zh-CN" sz="2400" b="1" dirty="0" smtClean="0">
              <a:solidFill>
                <a:prstClr val="black"/>
              </a:solidFill>
              <a:latin typeface="Arial Narrow" pitchFamily="34" charset="0"/>
              <a:ea typeface="宋体" pitchFamily="2" charset="-122"/>
            </a:endParaRP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已知文法</a:t>
            </a:r>
            <a:r>
              <a:rPr lang="en-US" altLang="zh-CN" sz="2400" b="1" dirty="0" smtClean="0">
                <a:solidFill>
                  <a:prstClr val="black"/>
                </a:solidFill>
                <a:latin typeface="Arial Narrow" pitchFamily="34" charset="0"/>
                <a:ea typeface="宋体" pitchFamily="2" charset="-122"/>
              </a:rPr>
              <a:t>G</a:t>
            </a:r>
            <a:r>
              <a:rPr lang="zh-CN" altLang="en-US" sz="2400" b="1" dirty="0" smtClean="0">
                <a:solidFill>
                  <a:prstClr val="black"/>
                </a:solidFill>
                <a:latin typeface="Arial Narrow" pitchFamily="34" charset="0"/>
                <a:ea typeface="宋体" pitchFamily="2" charset="-122"/>
              </a:rPr>
              <a:t>： 产生式集合</a:t>
            </a:r>
            <a:r>
              <a:rPr lang="en-US" altLang="zh-CN" sz="2400" b="1" dirty="0" smtClean="0">
                <a:solidFill>
                  <a:prstClr val="black"/>
                </a:solidFill>
                <a:latin typeface="Arial Narrow" pitchFamily="34" charset="0"/>
                <a:ea typeface="宋体" pitchFamily="2" charset="-122"/>
              </a:rPr>
              <a:t>P</a:t>
            </a:r>
            <a:r>
              <a:rPr lang="zh-CN" altLang="en-US" sz="2400" b="1" dirty="0" smtClean="0">
                <a:solidFill>
                  <a:prstClr val="black"/>
                </a:solidFill>
                <a:latin typeface="Arial Narrow" pitchFamily="34" charset="0"/>
                <a:ea typeface="宋体" pitchFamily="2" charset="-122"/>
              </a:rPr>
              <a:t>的内容如下：</a:t>
            </a:r>
            <a:endParaRPr lang="en-US" altLang="zh-CN" sz="2400" b="1" dirty="0" smtClean="0">
              <a:solidFill>
                <a:prstClr val="black"/>
              </a:solidFill>
              <a:latin typeface="Arial Narrow" pitchFamily="34" charset="0"/>
              <a:ea typeface="宋体" pitchFamily="2" charset="-122"/>
            </a:endParaRPr>
          </a:p>
          <a:p>
            <a:pPr eaLnBrk="0" fontAlgn="base" hangingPunct="0">
              <a:spcBef>
                <a:spcPts val="600"/>
              </a:spcBef>
              <a:spcAft>
                <a:spcPct val="0"/>
              </a:spcAft>
            </a:pPr>
            <a:r>
              <a:rPr lang="en-US" altLang="zh-CN" sz="2400" b="1" dirty="0" smtClean="0">
                <a:solidFill>
                  <a:prstClr val="black"/>
                </a:solidFill>
                <a:ea typeface="宋体" pitchFamily="2" charset="-122"/>
              </a:rPr>
              <a:t>&lt;</a:t>
            </a:r>
            <a:r>
              <a:rPr lang="zh-CN" altLang="en-US" sz="2400" b="1" dirty="0" smtClean="0">
                <a:solidFill>
                  <a:prstClr val="black"/>
                </a:solidFill>
                <a:ea typeface="宋体" pitchFamily="2" charset="-122"/>
              </a:rPr>
              <a:t>表达式</a:t>
            </a:r>
            <a:r>
              <a:rPr lang="en-US" altLang="zh-CN" sz="2400" b="1" dirty="0" smtClean="0">
                <a:solidFill>
                  <a:prstClr val="black"/>
                </a:solidFill>
                <a:ea typeface="宋体" pitchFamily="2" charset="-122"/>
              </a:rPr>
              <a:t>&gt;  -&gt; &lt;</a:t>
            </a:r>
            <a:r>
              <a:rPr lang="zh-CN" altLang="en-US" sz="2400" b="1" dirty="0" smtClean="0">
                <a:solidFill>
                  <a:prstClr val="black"/>
                </a:solidFill>
                <a:ea typeface="宋体" pitchFamily="2" charset="-122"/>
              </a:rPr>
              <a:t>项</a:t>
            </a:r>
            <a:r>
              <a:rPr lang="en-US" altLang="zh-CN" sz="2400" b="1" dirty="0" smtClean="0">
                <a:solidFill>
                  <a:prstClr val="black"/>
                </a:solidFill>
                <a:ea typeface="宋体" pitchFamily="2" charset="-122"/>
              </a:rPr>
              <a:t>&gt; | &lt;</a:t>
            </a:r>
            <a:r>
              <a:rPr lang="zh-CN" altLang="en-US" sz="2400" b="1" dirty="0" smtClean="0">
                <a:solidFill>
                  <a:prstClr val="black"/>
                </a:solidFill>
                <a:ea typeface="宋体" pitchFamily="2" charset="-122"/>
              </a:rPr>
              <a:t>表达式</a:t>
            </a:r>
            <a:r>
              <a:rPr lang="en-US" altLang="zh-CN" sz="2400" b="1" dirty="0" smtClean="0">
                <a:solidFill>
                  <a:prstClr val="black"/>
                </a:solidFill>
                <a:ea typeface="宋体" pitchFamily="2" charset="-122"/>
              </a:rPr>
              <a:t>&gt; + &lt;</a:t>
            </a:r>
            <a:r>
              <a:rPr lang="zh-CN" altLang="en-US" sz="2400" b="1" dirty="0" smtClean="0">
                <a:solidFill>
                  <a:prstClr val="black"/>
                </a:solidFill>
                <a:ea typeface="宋体" pitchFamily="2" charset="-122"/>
              </a:rPr>
              <a:t>项</a:t>
            </a:r>
            <a:r>
              <a:rPr lang="en-US" altLang="zh-CN" sz="2400" b="1" dirty="0" smtClean="0">
                <a:solidFill>
                  <a:prstClr val="black"/>
                </a:solidFill>
                <a:ea typeface="宋体" pitchFamily="2" charset="-122"/>
              </a:rPr>
              <a:t>&gt;</a:t>
            </a:r>
          </a:p>
          <a:p>
            <a:pPr eaLnBrk="0" fontAlgn="base" hangingPunct="0">
              <a:spcBef>
                <a:spcPts val="600"/>
              </a:spcBef>
              <a:spcAft>
                <a:spcPct val="0"/>
              </a:spcAft>
            </a:pPr>
            <a:r>
              <a:rPr lang="en-US" altLang="zh-CN" sz="2400" b="1" dirty="0" smtClean="0">
                <a:solidFill>
                  <a:prstClr val="black"/>
                </a:solidFill>
                <a:ea typeface="宋体" pitchFamily="2" charset="-122"/>
              </a:rPr>
              <a:t>&lt;</a:t>
            </a:r>
            <a:r>
              <a:rPr lang="zh-CN" altLang="en-US" sz="2400" b="1" dirty="0" smtClean="0">
                <a:solidFill>
                  <a:prstClr val="black"/>
                </a:solidFill>
                <a:ea typeface="宋体" pitchFamily="2" charset="-122"/>
              </a:rPr>
              <a:t>项</a:t>
            </a:r>
            <a:r>
              <a:rPr lang="en-US" altLang="zh-CN" sz="2400" b="1" dirty="0" smtClean="0">
                <a:solidFill>
                  <a:prstClr val="black"/>
                </a:solidFill>
                <a:ea typeface="宋体" pitchFamily="2" charset="-122"/>
              </a:rPr>
              <a:t>&gt; -&gt;  &lt;</a:t>
            </a:r>
            <a:r>
              <a:rPr lang="zh-CN" altLang="en-US" sz="2400" b="1" dirty="0" smtClean="0">
                <a:solidFill>
                  <a:prstClr val="black"/>
                </a:solidFill>
                <a:ea typeface="宋体" pitchFamily="2" charset="-122"/>
              </a:rPr>
              <a:t>因子</a:t>
            </a:r>
            <a:r>
              <a:rPr lang="en-US" altLang="zh-CN" sz="2400" b="1" dirty="0" smtClean="0">
                <a:solidFill>
                  <a:prstClr val="black"/>
                </a:solidFill>
                <a:ea typeface="宋体" pitchFamily="2" charset="-122"/>
              </a:rPr>
              <a:t>&gt;  | &lt;</a:t>
            </a:r>
            <a:r>
              <a:rPr lang="zh-CN" altLang="en-US" sz="2400" b="1" dirty="0" smtClean="0">
                <a:solidFill>
                  <a:prstClr val="black"/>
                </a:solidFill>
                <a:ea typeface="宋体" pitchFamily="2" charset="-122"/>
              </a:rPr>
              <a:t>项</a:t>
            </a:r>
            <a:r>
              <a:rPr lang="en-US" altLang="zh-CN" sz="2400" b="1" dirty="0" smtClean="0">
                <a:solidFill>
                  <a:prstClr val="black"/>
                </a:solidFill>
                <a:ea typeface="宋体" pitchFamily="2" charset="-122"/>
              </a:rPr>
              <a:t>&gt; * &lt;</a:t>
            </a:r>
            <a:r>
              <a:rPr lang="zh-CN" altLang="en-US" sz="2400" b="1" dirty="0" smtClean="0">
                <a:solidFill>
                  <a:prstClr val="black"/>
                </a:solidFill>
                <a:ea typeface="宋体" pitchFamily="2" charset="-122"/>
              </a:rPr>
              <a:t>因子</a:t>
            </a:r>
            <a:r>
              <a:rPr lang="en-US" altLang="zh-CN" sz="2400" b="1" dirty="0" smtClean="0">
                <a:solidFill>
                  <a:prstClr val="black"/>
                </a:solidFill>
                <a:ea typeface="宋体" pitchFamily="2" charset="-122"/>
              </a:rPr>
              <a:t>&gt;</a:t>
            </a:r>
          </a:p>
          <a:p>
            <a:pPr eaLnBrk="0" fontAlgn="base" hangingPunct="0">
              <a:spcBef>
                <a:spcPts val="600"/>
              </a:spcBef>
              <a:spcAft>
                <a:spcPct val="0"/>
              </a:spcAft>
            </a:pPr>
            <a:r>
              <a:rPr lang="en-US" altLang="zh-CN" sz="2400" b="1" dirty="0" smtClean="0">
                <a:solidFill>
                  <a:prstClr val="black"/>
                </a:solidFill>
                <a:ea typeface="宋体" pitchFamily="2" charset="-122"/>
              </a:rPr>
              <a:t>&lt;</a:t>
            </a:r>
            <a:r>
              <a:rPr lang="zh-CN" altLang="en-US" sz="2400" b="1" dirty="0" smtClean="0">
                <a:solidFill>
                  <a:prstClr val="black"/>
                </a:solidFill>
                <a:ea typeface="宋体" pitchFamily="2" charset="-122"/>
              </a:rPr>
              <a:t>因子</a:t>
            </a:r>
            <a:r>
              <a:rPr lang="en-US" altLang="zh-CN" sz="2400" b="1" dirty="0" smtClean="0">
                <a:solidFill>
                  <a:prstClr val="black"/>
                </a:solidFill>
                <a:ea typeface="宋体" pitchFamily="2" charset="-122"/>
              </a:rPr>
              <a:t>&gt; -&gt; (&lt;</a:t>
            </a:r>
            <a:r>
              <a:rPr lang="zh-CN" altLang="en-US" sz="2400" b="1" dirty="0" smtClean="0">
                <a:solidFill>
                  <a:prstClr val="black"/>
                </a:solidFill>
                <a:ea typeface="宋体" pitchFamily="2" charset="-122"/>
              </a:rPr>
              <a:t>表达式</a:t>
            </a:r>
            <a:r>
              <a:rPr lang="en-US" altLang="zh-CN" sz="2400" b="1" dirty="0" smtClean="0">
                <a:solidFill>
                  <a:prstClr val="black"/>
                </a:solidFill>
                <a:ea typeface="宋体" pitchFamily="2" charset="-122"/>
              </a:rPr>
              <a:t>&gt;) | </a:t>
            </a:r>
            <a:r>
              <a:rPr lang="en-US" altLang="zh-CN" sz="2400" b="1" dirty="0" err="1" smtClean="0">
                <a:solidFill>
                  <a:prstClr val="black"/>
                </a:solidFill>
                <a:ea typeface="宋体" pitchFamily="2" charset="-122"/>
              </a:rPr>
              <a:t>i</a:t>
            </a:r>
            <a:endParaRPr lang="en-US" altLang="zh-CN" sz="2400" b="1" dirty="0">
              <a:solidFill>
                <a:prstClr val="black"/>
              </a:solidFill>
              <a:ea typeface="宋体" pitchFamily="2" charset="-122"/>
            </a:endParaRPr>
          </a:p>
          <a:p>
            <a:pPr eaLnBrk="0" fontAlgn="base" hangingPunct="0">
              <a:spcBef>
                <a:spcPts val="600"/>
              </a:spcBef>
              <a:spcAft>
                <a:spcPct val="0"/>
              </a:spcAft>
            </a:pPr>
            <a:r>
              <a:rPr lang="zh-CN" altLang="en-US" sz="2400" b="1" dirty="0" smtClean="0">
                <a:solidFill>
                  <a:prstClr val="black"/>
                </a:solidFill>
                <a:latin typeface="Arial Narrow" pitchFamily="34" charset="0"/>
                <a:ea typeface="宋体" pitchFamily="2" charset="-122"/>
              </a:rPr>
              <a:t>试推导句子：</a:t>
            </a:r>
            <a:r>
              <a:rPr lang="en-US" altLang="zh-CN" sz="2400" b="1" dirty="0" err="1" smtClean="0">
                <a:solidFill>
                  <a:prstClr val="black"/>
                </a:solidFill>
                <a:ea typeface="宋体" pitchFamily="2" charset="-122"/>
              </a:rPr>
              <a:t>i</a:t>
            </a:r>
            <a:r>
              <a:rPr lang="en-US" altLang="zh-CN" sz="2400" b="1" dirty="0" smtClean="0">
                <a:solidFill>
                  <a:prstClr val="black"/>
                </a:solidFill>
                <a:ea typeface="宋体" pitchFamily="2" charset="-122"/>
              </a:rPr>
              <a:t>+(</a:t>
            </a:r>
            <a:r>
              <a:rPr lang="en-US" altLang="zh-CN" sz="2400" b="1" dirty="0" err="1" smtClean="0">
                <a:solidFill>
                  <a:prstClr val="black"/>
                </a:solidFill>
                <a:ea typeface="宋体" pitchFamily="2" charset="-122"/>
              </a:rPr>
              <a:t>i+i</a:t>
            </a:r>
            <a:r>
              <a:rPr lang="en-US" altLang="zh-CN" sz="2400" b="1" dirty="0" smtClean="0">
                <a:solidFill>
                  <a:prstClr val="black"/>
                </a:solidFill>
                <a:ea typeface="宋体" pitchFamily="2" charset="-122"/>
              </a:rPr>
              <a:t>)</a:t>
            </a:r>
            <a:endParaRPr lang="en-US" altLang="zh-CN" sz="2400" b="1" dirty="0">
              <a:solidFill>
                <a:prstClr val="black"/>
              </a:solidFill>
              <a:ea typeface="宋体" pitchFamily="2" charset="-122"/>
            </a:endParaRPr>
          </a:p>
        </p:txBody>
      </p:sp>
    </p:spTree>
    <p:extLst>
      <p:ext uri="{BB962C8B-B14F-4D97-AF65-F5344CB8AC3E}">
        <p14:creationId xmlns:p14="http://schemas.microsoft.com/office/powerpoint/2010/main" val="3084017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smtClean="0"/>
              <a:t>关于文法的意义</a:t>
            </a:r>
          </a:p>
        </p:txBody>
      </p:sp>
      <p:sp>
        <p:nvSpPr>
          <p:cNvPr id="237571" name="Rectangle 3"/>
          <p:cNvSpPr>
            <a:spLocks noGrp="1" noChangeArrowheads="1"/>
          </p:cNvSpPr>
          <p:nvPr>
            <p:ph idx="1"/>
          </p:nvPr>
        </p:nvSpPr>
        <p:spPr>
          <a:xfrm>
            <a:off x="323528" y="1340769"/>
            <a:ext cx="8229600" cy="3888432"/>
          </a:xfrm>
        </p:spPr>
        <p:txBody>
          <a:bodyPr/>
          <a:lstStyle/>
          <a:p>
            <a:pPr marL="457200" lvl="1" indent="0">
              <a:lnSpc>
                <a:spcPct val="110000"/>
              </a:lnSpc>
              <a:buNone/>
            </a:pPr>
            <a:endParaRPr lang="zh-CN" altLang="en-US" sz="2000" b="1" dirty="0" smtClean="0"/>
          </a:p>
          <a:p>
            <a:pPr>
              <a:lnSpc>
                <a:spcPct val="110000"/>
              </a:lnSpc>
            </a:pPr>
            <a:r>
              <a:rPr lang="zh-CN" altLang="en-US" sz="2400" dirty="0" smtClean="0"/>
              <a:t>文法是形式化描述的某种语言的语法规则。</a:t>
            </a:r>
            <a:endParaRPr lang="en-US" altLang="zh-CN" sz="2400" dirty="0" smtClean="0"/>
          </a:p>
          <a:p>
            <a:pPr>
              <a:lnSpc>
                <a:spcPct val="110000"/>
              </a:lnSpc>
            </a:pPr>
            <a:r>
              <a:rPr lang="zh-CN" altLang="en-US" sz="2400" dirty="0" smtClean="0"/>
              <a:t>有的书中，用 “</a:t>
            </a:r>
            <a:r>
              <a:rPr lang="en-US" altLang="zh-CN" sz="2400" dirty="0" smtClean="0"/>
              <a:t>::= </a:t>
            </a:r>
            <a:r>
              <a:rPr lang="zh-CN" altLang="en-US" sz="2400" dirty="0" smtClean="0"/>
              <a:t>”代替“</a:t>
            </a:r>
            <a:r>
              <a:rPr lang="en-US" altLang="zh-CN" sz="2400" dirty="0" smtClean="0"/>
              <a:t>-&gt;</a:t>
            </a:r>
            <a:r>
              <a:rPr lang="zh-CN" altLang="en-US" sz="2400" dirty="0" smtClean="0"/>
              <a:t>”这都是</a:t>
            </a:r>
            <a:r>
              <a:rPr lang="en-US" altLang="zh-CN" sz="2400" dirty="0" smtClean="0"/>
              <a:t>Backus</a:t>
            </a:r>
            <a:r>
              <a:rPr lang="zh-CN" altLang="en-US" sz="2400" dirty="0" smtClean="0"/>
              <a:t>范式的形式。</a:t>
            </a:r>
            <a:endParaRPr lang="en-US" altLang="zh-CN" sz="2400" dirty="0" smtClean="0"/>
          </a:p>
          <a:p>
            <a:pPr>
              <a:lnSpc>
                <a:spcPct val="110000"/>
              </a:lnSpc>
            </a:pPr>
            <a:endParaRPr lang="en-US" altLang="zh-CN" sz="2400" dirty="0" smtClean="0"/>
          </a:p>
          <a:p>
            <a:pPr>
              <a:lnSpc>
                <a:spcPct val="110000"/>
              </a:lnSpc>
            </a:pPr>
            <a:r>
              <a:rPr lang="zh-CN" altLang="en-US" sz="2400" dirty="0" smtClean="0">
                <a:solidFill>
                  <a:srgbClr val="A50021"/>
                </a:solidFill>
              </a:rPr>
              <a:t>符合文法的语句不一定是正确的，但正确的语句一定符合文法。</a:t>
            </a:r>
            <a:endParaRPr lang="en-US" altLang="zh-CN" sz="2400" dirty="0" smtClean="0">
              <a:solidFill>
                <a:srgbClr val="A50021"/>
              </a:solidFill>
            </a:endParaRPr>
          </a:p>
          <a:p>
            <a:pPr>
              <a:lnSpc>
                <a:spcPct val="110000"/>
              </a:lnSpc>
            </a:pPr>
            <a:endParaRPr lang="en-US" altLang="zh-CN" sz="2400" dirty="0" smtClean="0"/>
          </a:p>
          <a:p>
            <a:pPr>
              <a:lnSpc>
                <a:spcPct val="110000"/>
              </a:lnSpc>
            </a:pPr>
            <a:r>
              <a:rPr lang="zh-CN" altLang="en-US" sz="2400" dirty="0" smtClean="0"/>
              <a:t>文法是用有穷集合刻画无穷集合的一个工具。</a:t>
            </a:r>
          </a:p>
        </p:txBody>
      </p:sp>
    </p:spTree>
    <p:extLst>
      <p:ext uri="{BB962C8B-B14F-4D97-AF65-F5344CB8AC3E}">
        <p14:creationId xmlns:p14="http://schemas.microsoft.com/office/powerpoint/2010/main" val="3380384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7" dur="500"/>
                                        <p:tgtEl>
                                          <p:spTgt spid="2375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7571">
                                            <p:txEl>
                                              <p:pRg st="2" end="2"/>
                                            </p:txEl>
                                          </p:spTgt>
                                        </p:tgtEl>
                                        <p:attrNameLst>
                                          <p:attrName>style.visibility</p:attrName>
                                        </p:attrNameLst>
                                      </p:cBhvr>
                                      <p:to>
                                        <p:strVal val="visible"/>
                                      </p:to>
                                    </p:set>
                                    <p:animEffect transition="in" filter="blinds(horizontal)">
                                      <p:cBhvr>
                                        <p:cTn id="12" dur="500"/>
                                        <p:tgtEl>
                                          <p:spTgt spid="2375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7571">
                                            <p:txEl>
                                              <p:pRg st="4" end="4"/>
                                            </p:txEl>
                                          </p:spTgt>
                                        </p:tgtEl>
                                        <p:attrNameLst>
                                          <p:attrName>style.visibility</p:attrName>
                                        </p:attrNameLst>
                                      </p:cBhvr>
                                      <p:to>
                                        <p:strVal val="visible"/>
                                      </p:to>
                                    </p:set>
                                    <p:animEffect transition="in" filter="blinds(horizontal)">
                                      <p:cBhvr>
                                        <p:cTn id="17" dur="500"/>
                                        <p:tgtEl>
                                          <p:spTgt spid="2375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7571">
                                            <p:txEl>
                                              <p:pRg st="6" end="6"/>
                                            </p:txEl>
                                          </p:spTgt>
                                        </p:tgtEl>
                                        <p:attrNameLst>
                                          <p:attrName>style.visibility</p:attrName>
                                        </p:attrNameLst>
                                      </p:cBhvr>
                                      <p:to>
                                        <p:strVal val="visible"/>
                                      </p:to>
                                    </p:set>
                                    <p:animEffect transition="in" filter="blinds(horizontal)">
                                      <p:cBhvr>
                                        <p:cTn id="22" dur="500"/>
                                        <p:tgtEl>
                                          <p:spTgt spid="2375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2.1 2.3  </a:t>
            </a:r>
            <a:r>
              <a:rPr lang="zh-CN" altLang="en-US" dirty="0" smtClean="0"/>
              <a:t>什么是文法？如何描述？</a:t>
            </a:r>
            <a:endParaRPr lang="zh-CN" altLang="en-US" dirty="0"/>
          </a:p>
        </p:txBody>
      </p:sp>
      <p:sp>
        <p:nvSpPr>
          <p:cNvPr id="4" name="矩形 3"/>
          <p:cNvSpPr/>
          <p:nvPr/>
        </p:nvSpPr>
        <p:spPr>
          <a:xfrm>
            <a:off x="323528" y="1628800"/>
            <a:ext cx="2659702" cy="461665"/>
          </a:xfrm>
          <a:prstGeom prst="rect">
            <a:avLst/>
          </a:prstGeom>
        </p:spPr>
        <p:txBody>
          <a:bodyPr wrap="none">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一、什么</a:t>
            </a:r>
            <a:r>
              <a:rPr lang="zh-CN" altLang="en-US" sz="2400" b="1" dirty="0">
                <a:solidFill>
                  <a:srgbClr val="CC3300"/>
                </a:solidFill>
                <a:latin typeface="Arial Narrow" pitchFamily="34" charset="0"/>
                <a:ea typeface="宋体" pitchFamily="2" charset="-122"/>
              </a:rPr>
              <a:t>是文法？</a:t>
            </a:r>
            <a:endParaRPr lang="en-US" altLang="zh-CN" sz="2400" b="1" dirty="0">
              <a:solidFill>
                <a:srgbClr val="CC3300"/>
              </a:solidFill>
              <a:latin typeface="Arial Narrow" pitchFamily="34" charset="0"/>
              <a:ea typeface="宋体" pitchFamily="2" charset="-122"/>
            </a:endParaRPr>
          </a:p>
        </p:txBody>
      </p:sp>
      <p:sp>
        <p:nvSpPr>
          <p:cNvPr id="5" name="TextBox 4"/>
          <p:cNvSpPr txBox="1"/>
          <p:nvPr/>
        </p:nvSpPr>
        <p:spPr>
          <a:xfrm>
            <a:off x="1043608" y="2090465"/>
            <a:ext cx="7272808"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文法是描述语言的语法结构的形式化规则。</a:t>
            </a:r>
            <a:endParaRPr lang="zh-CN" altLang="en-US" sz="2400" b="1" dirty="0">
              <a:solidFill>
                <a:prstClr val="black"/>
              </a:solidFill>
              <a:latin typeface="Arial Narrow" pitchFamily="34" charset="0"/>
              <a:ea typeface="宋体" pitchFamily="2" charset="-122"/>
            </a:endParaRPr>
          </a:p>
        </p:txBody>
      </p:sp>
      <p:sp>
        <p:nvSpPr>
          <p:cNvPr id="6" name="矩形 5"/>
          <p:cNvSpPr/>
          <p:nvPr/>
        </p:nvSpPr>
        <p:spPr>
          <a:xfrm>
            <a:off x="323528" y="2636912"/>
            <a:ext cx="2969083" cy="461665"/>
          </a:xfrm>
          <a:prstGeom prst="rect">
            <a:avLst/>
          </a:prstGeom>
        </p:spPr>
        <p:txBody>
          <a:bodyPr wrap="none">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二、如何描述文法</a:t>
            </a:r>
            <a:r>
              <a:rPr lang="zh-CN" altLang="en-US" sz="2400" b="1" dirty="0">
                <a:solidFill>
                  <a:srgbClr val="CC3300"/>
                </a:solidFill>
                <a:latin typeface="Arial Narrow" pitchFamily="34" charset="0"/>
                <a:ea typeface="宋体" pitchFamily="2" charset="-122"/>
              </a:rPr>
              <a:t>？</a:t>
            </a:r>
            <a:endParaRPr lang="en-US" altLang="zh-CN" sz="2400" b="1" dirty="0">
              <a:solidFill>
                <a:srgbClr val="CC3300"/>
              </a:solidFill>
              <a:latin typeface="Arial Narrow" pitchFamily="34" charset="0"/>
              <a:ea typeface="宋体" pitchFamily="2" charset="-122"/>
            </a:endParaRPr>
          </a:p>
        </p:txBody>
      </p:sp>
      <p:sp>
        <p:nvSpPr>
          <p:cNvPr id="8" name="Rectangle 3"/>
          <p:cNvSpPr>
            <a:spLocks noGrp="1" noChangeArrowheads="1"/>
          </p:cNvSpPr>
          <p:nvPr>
            <p:ph idx="1"/>
          </p:nvPr>
        </p:nvSpPr>
        <p:spPr>
          <a:xfrm>
            <a:off x="565212" y="3098577"/>
            <a:ext cx="8229600" cy="3673128"/>
          </a:xfrm>
        </p:spPr>
        <p:txBody>
          <a:bodyPr>
            <a:normAutofit fontScale="92500" lnSpcReduction="20000"/>
          </a:bodyPr>
          <a:lstStyle/>
          <a:p>
            <a:pPr marL="457200" lvl="1" indent="0">
              <a:lnSpc>
                <a:spcPct val="120000"/>
              </a:lnSpc>
              <a:buNone/>
            </a:pPr>
            <a:r>
              <a:rPr lang="zh-CN" altLang="en-US" sz="2400" b="1" dirty="0" smtClean="0">
                <a:solidFill>
                  <a:schemeClr val="accent3">
                    <a:lumMod val="75000"/>
                  </a:schemeClr>
                </a:solidFill>
              </a:rPr>
              <a:t>定义</a:t>
            </a:r>
            <a:r>
              <a:rPr lang="en-US" altLang="zh-CN" sz="2400" b="1" dirty="0" smtClean="0">
                <a:solidFill>
                  <a:schemeClr val="accent3">
                    <a:lumMod val="75000"/>
                  </a:schemeClr>
                </a:solidFill>
              </a:rPr>
              <a:t>2.1</a:t>
            </a:r>
            <a:r>
              <a:rPr lang="zh-CN" altLang="en-US" sz="2400" b="1" dirty="0" smtClean="0"/>
              <a:t>：用一个</a:t>
            </a:r>
            <a:r>
              <a:rPr lang="zh-CN" altLang="en-US" sz="2400" b="1" dirty="0" smtClean="0">
                <a:solidFill>
                  <a:srgbClr val="CC3300"/>
                </a:solidFill>
              </a:rPr>
              <a:t>四元组描述。</a:t>
            </a:r>
            <a:r>
              <a:rPr lang="zh-CN" altLang="en-US" sz="2400" dirty="0" smtClean="0"/>
              <a:t>文法</a:t>
            </a:r>
            <a:r>
              <a:rPr lang="en-US" altLang="zh-CN" sz="2400" dirty="0" smtClean="0"/>
              <a:t>G</a:t>
            </a:r>
            <a:r>
              <a:rPr lang="zh-CN" altLang="en-US" sz="2400" dirty="0" smtClean="0"/>
              <a:t>：</a:t>
            </a:r>
            <a:r>
              <a:rPr lang="en-US" altLang="zh-CN" sz="2400" b="1" dirty="0" smtClean="0">
                <a:solidFill>
                  <a:srgbClr val="CC3300"/>
                </a:solidFill>
              </a:rPr>
              <a:t>G=</a:t>
            </a:r>
            <a:r>
              <a:rPr lang="zh-CN" altLang="en-US" sz="2400" b="1" dirty="0" smtClean="0">
                <a:solidFill>
                  <a:srgbClr val="CC3300"/>
                </a:solidFill>
              </a:rPr>
              <a:t>（</a:t>
            </a:r>
            <a:r>
              <a:rPr lang="en-US" altLang="zh-CN" sz="2400" b="1" dirty="0" smtClean="0">
                <a:solidFill>
                  <a:srgbClr val="CC3300"/>
                </a:solidFill>
              </a:rPr>
              <a:t>V</a:t>
            </a:r>
            <a:r>
              <a:rPr lang="en-US" altLang="zh-CN" sz="2400" b="1" baseline="-25000" dirty="0" smtClean="0">
                <a:solidFill>
                  <a:srgbClr val="CC3300"/>
                </a:solidFill>
              </a:rPr>
              <a:t>N</a:t>
            </a:r>
            <a:r>
              <a:rPr lang="zh-CN" altLang="en-US" sz="2400" b="1" dirty="0" smtClean="0">
                <a:solidFill>
                  <a:srgbClr val="CC3300"/>
                </a:solidFill>
              </a:rPr>
              <a:t>，</a:t>
            </a:r>
            <a:r>
              <a:rPr lang="en-US" altLang="zh-CN" sz="2400" b="1" dirty="0" smtClean="0">
                <a:solidFill>
                  <a:srgbClr val="CC3300"/>
                </a:solidFill>
              </a:rPr>
              <a:t>V</a:t>
            </a:r>
            <a:r>
              <a:rPr lang="en-US" altLang="zh-CN" sz="2400" b="1" baseline="-25000" dirty="0" smtClean="0">
                <a:solidFill>
                  <a:srgbClr val="CC3300"/>
                </a:solidFill>
              </a:rPr>
              <a:t>T</a:t>
            </a:r>
            <a:r>
              <a:rPr lang="zh-CN" altLang="en-US" sz="2400" b="1" dirty="0" smtClean="0">
                <a:solidFill>
                  <a:srgbClr val="CC3300"/>
                </a:solidFill>
              </a:rPr>
              <a:t>，</a:t>
            </a:r>
            <a:r>
              <a:rPr lang="en-US" altLang="zh-CN" sz="2400" b="1" dirty="0" smtClean="0">
                <a:solidFill>
                  <a:srgbClr val="CC3300"/>
                </a:solidFill>
              </a:rPr>
              <a:t>P</a:t>
            </a:r>
            <a:r>
              <a:rPr lang="zh-CN" altLang="en-US" sz="2400" b="1" dirty="0" smtClean="0">
                <a:solidFill>
                  <a:srgbClr val="CC3300"/>
                </a:solidFill>
              </a:rPr>
              <a:t>，</a:t>
            </a:r>
            <a:r>
              <a:rPr lang="en-US" altLang="zh-CN" sz="2400" b="1" dirty="0" smtClean="0">
                <a:solidFill>
                  <a:srgbClr val="CC3300"/>
                </a:solidFill>
              </a:rPr>
              <a:t>S</a:t>
            </a:r>
            <a:r>
              <a:rPr lang="zh-CN" altLang="en-US" sz="2400" b="1" dirty="0" smtClean="0">
                <a:solidFill>
                  <a:srgbClr val="CC3300"/>
                </a:solidFill>
              </a:rPr>
              <a:t>），</a:t>
            </a:r>
            <a:r>
              <a:rPr lang="zh-CN" altLang="en-US" sz="2400" b="1" dirty="0" smtClean="0"/>
              <a:t>其中：</a:t>
            </a:r>
          </a:p>
          <a:p>
            <a:pPr lvl="1">
              <a:lnSpc>
                <a:spcPct val="120000"/>
              </a:lnSpc>
              <a:buFont typeface="Wingdings" panose="05000000000000000000" pitchFamily="2" charset="2"/>
              <a:buChar char="u"/>
            </a:pPr>
            <a:r>
              <a:rPr lang="en-US" altLang="zh-CN" sz="2400" b="1" dirty="0" smtClean="0"/>
              <a:t>V</a:t>
            </a:r>
            <a:r>
              <a:rPr lang="en-US" altLang="zh-CN" sz="2400" b="1" baseline="-25000" dirty="0" smtClean="0"/>
              <a:t>N</a:t>
            </a:r>
            <a:r>
              <a:rPr lang="zh-CN" altLang="en-US" sz="2400" dirty="0"/>
              <a:t>是非空</a:t>
            </a:r>
            <a:r>
              <a:rPr lang="zh-CN" altLang="en-US" sz="2400" dirty="0" smtClean="0"/>
              <a:t>有限的非终结符号组成的集合；</a:t>
            </a:r>
            <a:endParaRPr lang="en-US" altLang="zh-CN" sz="2400" dirty="0" smtClean="0"/>
          </a:p>
          <a:p>
            <a:pPr lvl="1">
              <a:lnSpc>
                <a:spcPct val="120000"/>
              </a:lnSpc>
              <a:buFont typeface="Wingdings" panose="05000000000000000000" pitchFamily="2" charset="2"/>
              <a:buChar char="u"/>
            </a:pPr>
            <a:r>
              <a:rPr lang="en-US" altLang="zh-CN" sz="2400" b="1" dirty="0" smtClean="0"/>
              <a:t>V</a:t>
            </a:r>
            <a:r>
              <a:rPr lang="en-US" altLang="zh-CN" sz="2400" b="1" baseline="-25000" dirty="0" smtClean="0"/>
              <a:t>T</a:t>
            </a:r>
            <a:r>
              <a:rPr lang="zh-CN" altLang="en-US" sz="2400" dirty="0" smtClean="0"/>
              <a:t>是</a:t>
            </a:r>
            <a:r>
              <a:rPr lang="zh-CN" altLang="en-US" sz="2400" dirty="0"/>
              <a:t>非空有限的</a:t>
            </a:r>
            <a:r>
              <a:rPr lang="zh-CN" altLang="en-US" sz="2400" b="1" dirty="0" smtClean="0"/>
              <a:t>终结符号组成的集合；</a:t>
            </a:r>
            <a:endParaRPr lang="en-US" altLang="zh-CN" sz="2400" b="1" dirty="0" smtClean="0"/>
          </a:p>
          <a:p>
            <a:pPr lvl="1">
              <a:lnSpc>
                <a:spcPct val="120000"/>
              </a:lnSpc>
            </a:pPr>
            <a:r>
              <a:rPr lang="zh-CN" altLang="en-US" sz="2400" dirty="0" smtClean="0">
                <a:solidFill>
                  <a:srgbClr val="CC3300"/>
                </a:solidFill>
              </a:rPr>
              <a:t>要求</a:t>
            </a:r>
            <a:r>
              <a:rPr lang="zh-CN" altLang="en-US" sz="2400" dirty="0" smtClean="0"/>
              <a:t>：</a:t>
            </a:r>
            <a:r>
              <a:rPr lang="en-US" altLang="zh-CN" sz="2400" b="1" dirty="0" smtClean="0"/>
              <a:t>V</a:t>
            </a:r>
            <a:r>
              <a:rPr lang="en-US" altLang="zh-CN" sz="2400" b="1" baseline="-25000" dirty="0" smtClean="0"/>
              <a:t>N</a:t>
            </a:r>
            <a:r>
              <a:rPr lang="en-US" altLang="zh-CN" sz="2400" b="1" dirty="0" smtClean="0"/>
              <a:t>∩V</a:t>
            </a:r>
            <a:r>
              <a:rPr lang="en-US" altLang="zh-CN" sz="2400" b="1" baseline="-25000" dirty="0" smtClean="0"/>
              <a:t>T</a:t>
            </a:r>
            <a:r>
              <a:rPr lang="en-US" altLang="zh-CN" sz="2400" b="1" dirty="0" smtClean="0"/>
              <a:t>=</a:t>
            </a:r>
            <a:r>
              <a:rPr lang="en-US" altLang="zh-CN" sz="2400" b="1" dirty="0" smtClean="0">
                <a:sym typeface="Symbol" pitchFamily="18" charset="2"/>
              </a:rPr>
              <a:t></a:t>
            </a:r>
            <a:r>
              <a:rPr lang="zh-CN" altLang="en-US" sz="2400" b="1" dirty="0" smtClean="0"/>
              <a:t>；</a:t>
            </a:r>
          </a:p>
          <a:p>
            <a:pPr lvl="1">
              <a:lnSpc>
                <a:spcPct val="120000"/>
              </a:lnSpc>
            </a:pPr>
            <a:r>
              <a:rPr lang="zh-CN" altLang="en-US" sz="2400" b="1" dirty="0" smtClean="0">
                <a:solidFill>
                  <a:srgbClr val="CC3300"/>
                </a:solidFill>
              </a:rPr>
              <a:t>可以细分的符号是非终结符号，不可以细分的符号是终极符号。</a:t>
            </a:r>
            <a:endParaRPr lang="en-US" altLang="zh-CN" sz="2400" b="1" dirty="0" smtClean="0">
              <a:solidFill>
                <a:srgbClr val="CC3300"/>
              </a:solidFill>
            </a:endParaRPr>
          </a:p>
          <a:p>
            <a:pPr lvl="1">
              <a:lnSpc>
                <a:spcPct val="120000"/>
              </a:lnSpc>
              <a:buFont typeface="Wingdings" panose="05000000000000000000" pitchFamily="2" charset="2"/>
              <a:buChar char="u"/>
            </a:pPr>
            <a:r>
              <a:rPr lang="en-US" altLang="zh-CN" sz="2400" b="1" dirty="0" smtClean="0"/>
              <a:t>S</a:t>
            </a:r>
            <a:r>
              <a:rPr lang="zh-CN" altLang="en-US" sz="2400" dirty="0"/>
              <a:t>是开始</a:t>
            </a:r>
            <a:r>
              <a:rPr lang="zh-CN" altLang="en-US" sz="2400" dirty="0" smtClean="0"/>
              <a:t>符号（或称：识别符号）</a:t>
            </a:r>
            <a:r>
              <a:rPr lang="en-US" altLang="zh-CN" sz="2400" dirty="0" smtClean="0"/>
              <a:t>S</a:t>
            </a:r>
            <a:r>
              <a:rPr lang="en-US" altLang="zh-CN" sz="2400" b="1" dirty="0" smtClean="0"/>
              <a:t>∈V</a:t>
            </a:r>
            <a:r>
              <a:rPr lang="en-US" altLang="zh-CN" sz="2400" b="1" baseline="-25000" dirty="0" smtClean="0"/>
              <a:t>N</a:t>
            </a:r>
            <a:r>
              <a:rPr lang="en-US" altLang="zh-CN" sz="2400" b="1" dirty="0" smtClean="0"/>
              <a:t> </a:t>
            </a:r>
            <a:r>
              <a:rPr lang="zh-CN" altLang="en-US" sz="2400" b="1" dirty="0" smtClean="0"/>
              <a:t>，必须在产生式的左部出现过。</a:t>
            </a:r>
          </a:p>
          <a:p>
            <a:pPr marL="457200" lvl="1" indent="0">
              <a:lnSpc>
                <a:spcPct val="120000"/>
              </a:lnSpc>
              <a:buNone/>
            </a:pPr>
            <a:endParaRPr lang="zh-CN" altLang="en-US" sz="2400" b="1" dirty="0" smtClean="0"/>
          </a:p>
        </p:txBody>
      </p:sp>
    </p:spTree>
    <p:extLst>
      <p:ext uri="{BB962C8B-B14F-4D97-AF65-F5344CB8AC3E}">
        <p14:creationId xmlns:p14="http://schemas.microsoft.com/office/powerpoint/2010/main" val="34551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linds(horizontal)">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blinds(horizontal)">
                                      <p:cBhvr>
                                        <p:cTn id="28" dur="500"/>
                                        <p:tgtEl>
                                          <p:spTgt spid="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blinds(horizontal)">
                                      <p:cBhvr>
                                        <p:cTn id="33" dur="500"/>
                                        <p:tgtEl>
                                          <p:spTgt spid="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blinds(horizontal)">
                                      <p:cBhvr>
                                        <p:cTn id="38" dur="500"/>
                                        <p:tgtEl>
                                          <p:spTgt spid="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blinds(horizontal)">
                                      <p:cBhvr>
                                        <p:cTn id="43" dur="500"/>
                                        <p:tgtEl>
                                          <p:spTgt spid="8">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blinds(horizontal)">
                                      <p:cBhvr>
                                        <p:cTn id="4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151387" y="0"/>
            <a:ext cx="5004048" cy="537121"/>
          </a:xfrm>
          <a:solidFill>
            <a:schemeClr val="accent2">
              <a:lumMod val="20000"/>
              <a:lumOff val="80000"/>
            </a:schemeClr>
          </a:solidFill>
        </p:spPr>
        <p:txBody>
          <a:bodyPr>
            <a:normAutofit/>
          </a:bodyPr>
          <a:lstStyle/>
          <a:p>
            <a:r>
              <a:rPr lang="en-US" altLang="zh-CN" sz="2400" dirty="0" smtClean="0">
                <a:solidFill>
                  <a:schemeClr val="accent3">
                    <a:lumMod val="75000"/>
                  </a:schemeClr>
                </a:solidFill>
                <a:latin typeface="+mn-ea"/>
                <a:ea typeface="+mn-ea"/>
              </a:rPr>
              <a:t>2.1 2.3</a:t>
            </a:r>
            <a:r>
              <a:rPr lang="zh-CN" altLang="en-US" sz="2400" dirty="0" smtClean="0">
                <a:solidFill>
                  <a:schemeClr val="accent3">
                    <a:lumMod val="75000"/>
                  </a:schemeClr>
                </a:solidFill>
                <a:latin typeface="+mn-ea"/>
                <a:ea typeface="+mn-ea"/>
              </a:rPr>
              <a:t>什么</a:t>
            </a:r>
            <a:r>
              <a:rPr lang="zh-CN" altLang="en-US" sz="2400" dirty="0" smtClean="0">
                <a:solidFill>
                  <a:schemeClr val="accent3">
                    <a:lumMod val="75000"/>
                  </a:schemeClr>
                </a:solidFill>
                <a:latin typeface="+mn-ea"/>
                <a:ea typeface="+mn-ea"/>
              </a:rPr>
              <a:t>是文法？如何描述？</a:t>
            </a:r>
            <a:endParaRPr lang="zh-CN" altLang="en-US" sz="2400" dirty="0">
              <a:solidFill>
                <a:schemeClr val="accent3">
                  <a:lumMod val="75000"/>
                </a:schemeClr>
              </a:solidFill>
              <a:latin typeface="+mn-ea"/>
              <a:ea typeface="+mn-ea"/>
            </a:endParaRPr>
          </a:p>
        </p:txBody>
      </p:sp>
      <p:sp>
        <p:nvSpPr>
          <p:cNvPr id="8" name="Rectangle 3"/>
          <p:cNvSpPr>
            <a:spLocks noGrp="1" noChangeArrowheads="1"/>
          </p:cNvSpPr>
          <p:nvPr>
            <p:ph idx="4294967295"/>
          </p:nvPr>
        </p:nvSpPr>
        <p:spPr>
          <a:xfrm>
            <a:off x="914400" y="1180655"/>
            <a:ext cx="8229600" cy="2176338"/>
          </a:xfrm>
        </p:spPr>
        <p:txBody>
          <a:bodyPr>
            <a:normAutofit fontScale="92500"/>
          </a:bodyPr>
          <a:lstStyle/>
          <a:p>
            <a:pPr lvl="1">
              <a:lnSpc>
                <a:spcPct val="120000"/>
              </a:lnSpc>
              <a:buFont typeface="Wingdings" panose="05000000000000000000" pitchFamily="2" charset="2"/>
              <a:buChar char="u"/>
            </a:pPr>
            <a:r>
              <a:rPr lang="en-US" altLang="zh-CN" sz="2400" b="1" dirty="0" smtClean="0">
                <a:latin typeface="宋体" panose="02010600030101010101" pitchFamily="2" charset="-122"/>
                <a:ea typeface="宋体" panose="02010600030101010101" pitchFamily="2" charset="-122"/>
              </a:rPr>
              <a:t>P</a:t>
            </a:r>
            <a:r>
              <a:rPr lang="zh-CN" altLang="en-US" sz="2400" b="1" dirty="0" smtClean="0">
                <a:latin typeface="宋体" panose="02010600030101010101" pitchFamily="2" charset="-122"/>
                <a:ea typeface="宋体" panose="02010600030101010101" pitchFamily="2" charset="-122"/>
              </a:rPr>
              <a:t>是产生式的集合。</a:t>
            </a:r>
          </a:p>
          <a:p>
            <a:pPr lvl="1">
              <a:lnSpc>
                <a:spcPct val="120000"/>
              </a:lnSpc>
            </a:pPr>
            <a:r>
              <a:rPr lang="zh-CN" altLang="en-US" sz="2400" b="1" dirty="0" smtClean="0">
                <a:latin typeface="宋体" panose="02010600030101010101" pitchFamily="2" charset="-122"/>
                <a:ea typeface="宋体" panose="02010600030101010101" pitchFamily="2" charset="-122"/>
              </a:rPr>
              <a:t>产生式的形式</a:t>
            </a:r>
            <a:r>
              <a:rPr lang="en-US" altLang="zh-CN" sz="2400" b="1" dirty="0" smtClean="0">
                <a:ea typeface="宋体" panose="02010600030101010101" pitchFamily="2" charset="-122"/>
              </a:rPr>
              <a:t>α→β</a:t>
            </a:r>
            <a:r>
              <a:rPr lang="zh-CN" altLang="en-US" sz="2400" b="1" dirty="0" smtClean="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α </a:t>
            </a:r>
            <a:r>
              <a:rPr lang="zh-CN" altLang="en-US" sz="2400" b="1" dirty="0" smtClean="0">
                <a:ea typeface="宋体" panose="02010600030101010101" pitchFamily="2" charset="-122"/>
              </a:rPr>
              <a:t>是产生式的左部，</a:t>
            </a:r>
            <a:r>
              <a:rPr lang="en-US" altLang="zh-CN" sz="2400" b="1" dirty="0">
                <a:ea typeface="宋体" panose="02010600030101010101" pitchFamily="2" charset="-122"/>
              </a:rPr>
              <a:t> β </a:t>
            </a:r>
            <a:r>
              <a:rPr lang="zh-CN" altLang="en-US" sz="2400" b="1" dirty="0" smtClean="0">
                <a:ea typeface="宋体" panose="02010600030101010101" pitchFamily="2" charset="-122"/>
              </a:rPr>
              <a:t>是产生式的右部；</a:t>
            </a:r>
            <a:endParaRPr lang="en-US" altLang="zh-CN" sz="2400" b="1" dirty="0" smtClean="0">
              <a:ea typeface="宋体" panose="02010600030101010101" pitchFamily="2" charset="-122"/>
            </a:endParaRPr>
          </a:p>
          <a:p>
            <a:pPr lvl="1">
              <a:lnSpc>
                <a:spcPct val="120000"/>
              </a:lnSpc>
            </a:pPr>
            <a:r>
              <a:rPr lang="zh-CN" altLang="en-US" sz="2400" b="1" dirty="0" smtClean="0">
                <a:latin typeface="宋体" panose="02010600030101010101" pitchFamily="2" charset="-122"/>
                <a:ea typeface="宋体" panose="02010600030101010101" pitchFamily="2" charset="-122"/>
              </a:rPr>
              <a:t>其中</a:t>
            </a:r>
            <a:r>
              <a:rPr lang="en-US" altLang="zh-CN" sz="2400" b="1" dirty="0" smtClean="0">
                <a:ea typeface="宋体" panose="02010600030101010101" pitchFamily="2" charset="-122"/>
              </a:rPr>
              <a:t>α ∈</a:t>
            </a:r>
            <a:r>
              <a:rPr lang="zh-CN" altLang="en-US" sz="2400" b="1" dirty="0" smtClean="0">
                <a:ea typeface="宋体" panose="02010600030101010101" pitchFamily="2" charset="-122"/>
              </a:rPr>
              <a:t>（ </a:t>
            </a:r>
            <a:r>
              <a:rPr lang="en-US" altLang="zh-CN" sz="2400" b="1" dirty="0" smtClean="0">
                <a:ea typeface="宋体" panose="02010600030101010101" pitchFamily="2" charset="-122"/>
              </a:rPr>
              <a:t>V</a:t>
            </a:r>
            <a:r>
              <a:rPr lang="en-US" altLang="zh-CN" sz="2400" b="1" baseline="-25000" dirty="0" smtClean="0">
                <a:ea typeface="宋体" panose="02010600030101010101" pitchFamily="2" charset="-122"/>
              </a:rPr>
              <a:t>N</a:t>
            </a:r>
            <a:r>
              <a:rPr lang="en-US" altLang="zh-CN" sz="2400" b="1" dirty="0" smtClean="0">
                <a:ea typeface="宋体" panose="02010600030101010101" pitchFamily="2" charset="-122"/>
              </a:rPr>
              <a:t>∪V</a:t>
            </a:r>
            <a:r>
              <a:rPr lang="en-US" altLang="zh-CN" sz="2400" b="1" baseline="-25000" dirty="0" smtClean="0">
                <a:ea typeface="宋体" panose="02010600030101010101" pitchFamily="2" charset="-122"/>
              </a:rPr>
              <a:t>T</a:t>
            </a:r>
            <a:r>
              <a:rPr lang="en-US" altLang="zh-CN" sz="2400" b="1" dirty="0" smtClean="0">
                <a:ea typeface="宋体" panose="02010600030101010101" pitchFamily="2" charset="-122"/>
              </a:rPr>
              <a:t> </a:t>
            </a:r>
            <a:r>
              <a:rPr lang="zh-CN" altLang="en-US" sz="2400" b="1" dirty="0" smtClean="0">
                <a:ea typeface="宋体" panose="02010600030101010101" pitchFamily="2" charset="-122"/>
              </a:rPr>
              <a:t>）</a:t>
            </a:r>
            <a:r>
              <a:rPr lang="zh-CN" altLang="en-US" sz="2400" b="1" baseline="30000" dirty="0" smtClean="0">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且至少包含一个非终结符，且</a:t>
            </a:r>
            <a:r>
              <a:rPr lang="el-GR" altLang="zh-CN" sz="2400" b="1" dirty="0" smtClean="0">
                <a:ea typeface="宋体" panose="02010600030101010101" pitchFamily="2" charset="-122"/>
              </a:rPr>
              <a:t>α</a:t>
            </a:r>
            <a:r>
              <a:rPr lang="en-US" altLang="zh-CN" sz="2400" b="1" dirty="0" smtClean="0">
                <a:ea typeface="宋体" panose="02010600030101010101" pitchFamily="2" charset="-122"/>
              </a:rPr>
              <a:t> </a:t>
            </a:r>
            <a:r>
              <a:rPr lang="el-GR" altLang="zh-CN" sz="2400" b="1" dirty="0" smtClean="0">
                <a:ea typeface="宋体" panose="02010600030101010101" pitchFamily="2" charset="-122"/>
              </a:rPr>
              <a:t>≠</a:t>
            </a:r>
            <a:r>
              <a:rPr lang="en-US" altLang="zh-CN" sz="2400" b="1" dirty="0" smtClean="0">
                <a:ea typeface="宋体" panose="02010600030101010101" pitchFamily="2" charset="-122"/>
              </a:rPr>
              <a:t> </a:t>
            </a:r>
            <a:r>
              <a:rPr lang="el-GR" altLang="zh-CN" sz="2400" b="1" dirty="0" smtClean="0">
                <a:ea typeface="宋体" panose="02010600030101010101" pitchFamily="2" charset="-122"/>
              </a:rPr>
              <a:t>ε</a:t>
            </a:r>
            <a:endParaRPr lang="en-US" altLang="zh-CN" sz="2400" b="1" dirty="0" smtClean="0">
              <a:ea typeface="宋体" panose="02010600030101010101" pitchFamily="2" charset="-122"/>
            </a:endParaRPr>
          </a:p>
          <a:p>
            <a:pPr lvl="1">
              <a:lnSpc>
                <a:spcPct val="120000"/>
              </a:lnSpc>
            </a:pPr>
            <a:r>
              <a:rPr lang="en-US" altLang="zh-CN" sz="2400" b="1" dirty="0" smtClean="0">
                <a:latin typeface="宋体" panose="02010600030101010101" pitchFamily="2" charset="-122"/>
                <a:ea typeface="宋体" panose="02010600030101010101" pitchFamily="2" charset="-122"/>
              </a:rPr>
              <a:t>β </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V</a:t>
            </a:r>
            <a:r>
              <a:rPr lang="en-US" altLang="zh-CN" sz="2400" b="1" baseline="-25000" dirty="0">
                <a:latin typeface="宋体" panose="02010600030101010101" pitchFamily="2" charset="-122"/>
                <a:ea typeface="宋体" panose="02010600030101010101" pitchFamily="2" charset="-122"/>
              </a:rPr>
              <a:t>N</a:t>
            </a:r>
            <a:r>
              <a:rPr lang="en-US" altLang="zh-CN" sz="2400" b="1" dirty="0">
                <a:latin typeface="宋体" panose="02010600030101010101" pitchFamily="2" charset="-122"/>
                <a:ea typeface="宋体" panose="02010600030101010101" pitchFamily="2" charset="-122"/>
              </a:rPr>
              <a:t>∪V</a:t>
            </a:r>
            <a:r>
              <a:rPr lang="en-US" altLang="zh-CN" sz="2400" b="1" baseline="-25000" dirty="0">
                <a:latin typeface="宋体" panose="02010600030101010101" pitchFamily="2" charset="-122"/>
                <a:ea typeface="宋体" panose="02010600030101010101" pitchFamily="2" charset="-122"/>
              </a:rPr>
              <a:t>T</a:t>
            </a:r>
            <a:r>
              <a:rPr lang="en-US" altLang="zh-CN" sz="2400" b="1" dirty="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a:t>
            </a:r>
            <a:r>
              <a:rPr lang="zh-CN" altLang="en-US" sz="2400" b="1" baseline="30000"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p:txBody>
      </p:sp>
      <p:sp>
        <p:nvSpPr>
          <p:cNvPr id="6" name="矩形 5"/>
          <p:cNvSpPr/>
          <p:nvPr/>
        </p:nvSpPr>
        <p:spPr>
          <a:xfrm>
            <a:off x="179512" y="692696"/>
            <a:ext cx="2350323" cy="461665"/>
          </a:xfrm>
          <a:prstGeom prst="rect">
            <a:avLst/>
          </a:prstGeom>
        </p:spPr>
        <p:txBody>
          <a:bodyPr wrap="none">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如何描述文法</a:t>
            </a:r>
            <a:r>
              <a:rPr lang="zh-CN" altLang="en-US" sz="2400" b="1" dirty="0">
                <a:solidFill>
                  <a:srgbClr val="CC3300"/>
                </a:solidFill>
                <a:latin typeface="Arial Narrow" pitchFamily="34" charset="0"/>
                <a:ea typeface="宋体" pitchFamily="2" charset="-122"/>
              </a:rPr>
              <a:t>？</a:t>
            </a:r>
            <a:endParaRPr lang="en-US" altLang="zh-CN" sz="2400" b="1" dirty="0">
              <a:solidFill>
                <a:srgbClr val="CC3300"/>
              </a:solidFill>
              <a:latin typeface="Arial Narrow" pitchFamily="34" charset="0"/>
              <a:ea typeface="宋体" pitchFamily="2" charset="-122"/>
            </a:endParaRPr>
          </a:p>
        </p:txBody>
      </p:sp>
      <p:sp>
        <p:nvSpPr>
          <p:cNvPr id="7" name="TextBox 6"/>
          <p:cNvSpPr txBox="1"/>
          <p:nvPr/>
        </p:nvSpPr>
        <p:spPr>
          <a:xfrm>
            <a:off x="395536" y="3356992"/>
            <a:ext cx="8424936" cy="1446550"/>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有时候，为了简化书写，常把具有同一个左部的多个产生式写在一起</a:t>
            </a:r>
            <a:endParaRPr lang="en-US" altLang="zh-CN" sz="2400" b="1" dirty="0" smtClean="0">
              <a:solidFill>
                <a:prstClr val="black"/>
              </a:solidFill>
              <a:latin typeface="Arial Narrow" pitchFamily="34" charset="0"/>
              <a:ea typeface="宋体" pitchFamily="2" charset="-122"/>
            </a:endParaRPr>
          </a:p>
          <a:p>
            <a:pPr eaLnBrk="0" fontAlgn="base" hangingPunct="0">
              <a:spcBef>
                <a:spcPct val="0"/>
              </a:spcBef>
              <a:spcAft>
                <a:spcPct val="0"/>
              </a:spcAft>
            </a:pPr>
            <a:r>
              <a:rPr lang="zh-CN" altLang="en-US" sz="2400" b="1" dirty="0" smtClean="0">
                <a:solidFill>
                  <a:prstClr val="black"/>
                </a:solidFill>
                <a:latin typeface="Arial Narrow" pitchFamily="34" charset="0"/>
                <a:ea typeface="宋体" pitchFamily="2" charset="-122"/>
              </a:rPr>
              <a:t>如：</a:t>
            </a:r>
            <a:r>
              <a:rPr lang="el-GR" altLang="zh-CN" sz="2400" b="1" dirty="0" smtClean="0">
                <a:solidFill>
                  <a:prstClr val="black"/>
                </a:solidFill>
                <a:ea typeface="宋体" pitchFamily="2" charset="-122"/>
              </a:rPr>
              <a:t>α</a:t>
            </a: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β</a:t>
            </a:r>
            <a:r>
              <a:rPr lang="en-US" altLang="zh-CN" sz="2400" b="1" baseline="-25000" dirty="0" smtClean="0">
                <a:solidFill>
                  <a:prstClr val="black"/>
                </a:solidFill>
                <a:latin typeface="Arial Narrow" pitchFamily="34" charset="0"/>
                <a:ea typeface="宋体" pitchFamily="2" charset="-122"/>
              </a:rPr>
              <a:t>1      </a:t>
            </a:r>
            <a:r>
              <a:rPr lang="el-GR" altLang="zh-CN" sz="2400" b="1" dirty="0">
                <a:solidFill>
                  <a:prstClr val="black"/>
                </a:solidFill>
                <a:latin typeface="Arial Narrow" pitchFamily="34" charset="0"/>
                <a:ea typeface="宋体" pitchFamily="2" charset="-122"/>
              </a:rPr>
              <a:t>α</a:t>
            </a: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β</a:t>
            </a:r>
            <a:r>
              <a:rPr lang="en-US" altLang="zh-CN" sz="2400" b="1" baseline="-25000" dirty="0" smtClean="0">
                <a:solidFill>
                  <a:prstClr val="black"/>
                </a:solidFill>
                <a:latin typeface="Arial Narrow" pitchFamily="34" charset="0"/>
                <a:ea typeface="宋体" pitchFamily="2" charset="-122"/>
              </a:rPr>
              <a:t>2     </a:t>
            </a:r>
            <a:r>
              <a:rPr lang="el-GR" altLang="zh-CN" sz="2400" b="1" dirty="0">
                <a:solidFill>
                  <a:prstClr val="black"/>
                </a:solidFill>
                <a:latin typeface="Arial Narrow" pitchFamily="34" charset="0"/>
                <a:ea typeface="宋体" pitchFamily="2" charset="-122"/>
              </a:rPr>
              <a:t>α</a:t>
            </a: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β</a:t>
            </a:r>
            <a:r>
              <a:rPr lang="en-US" altLang="zh-CN" sz="2400" b="1" baseline="-25000" dirty="0" smtClean="0">
                <a:solidFill>
                  <a:prstClr val="black"/>
                </a:solidFill>
                <a:latin typeface="Arial Narrow" pitchFamily="34" charset="0"/>
                <a:ea typeface="宋体" pitchFamily="2" charset="-122"/>
              </a:rPr>
              <a:t>3</a:t>
            </a:r>
            <a:endParaRPr lang="zh-CN" altLang="en-US" sz="2400" b="1" baseline="-25000" dirty="0">
              <a:solidFill>
                <a:prstClr val="black"/>
              </a:solidFill>
              <a:latin typeface="Arial Narrow" pitchFamily="34" charset="0"/>
              <a:ea typeface="宋体" pitchFamily="2" charset="-122"/>
            </a:endParaRPr>
          </a:p>
          <a:p>
            <a:pPr eaLnBrk="0" fontAlgn="base" hangingPunct="0">
              <a:spcBef>
                <a:spcPct val="0"/>
              </a:spcBef>
              <a:spcAft>
                <a:spcPct val="0"/>
              </a:spcAft>
            </a:pPr>
            <a:endParaRPr lang="zh-CN" altLang="en-US" sz="2400" b="1" baseline="-25000" dirty="0">
              <a:solidFill>
                <a:prstClr val="black"/>
              </a:solidFill>
              <a:ea typeface="宋体" pitchFamily="2" charset="-122"/>
            </a:endParaRPr>
          </a:p>
        </p:txBody>
      </p:sp>
      <p:sp>
        <p:nvSpPr>
          <p:cNvPr id="10" name="TextBox 9"/>
          <p:cNvSpPr txBox="1"/>
          <p:nvPr/>
        </p:nvSpPr>
        <p:spPr>
          <a:xfrm>
            <a:off x="395536" y="4817259"/>
            <a:ext cx="8424936"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smtClean="0">
                <a:solidFill>
                  <a:srgbClr val="E66C7D">
                    <a:lumMod val="75000"/>
                  </a:srgbClr>
                </a:solidFill>
                <a:latin typeface="Arial Narrow" pitchFamily="34" charset="0"/>
                <a:ea typeface="宋体" pitchFamily="2" charset="-122"/>
              </a:rPr>
              <a:t>简写成：</a:t>
            </a:r>
            <a:r>
              <a:rPr lang="el-GR" altLang="zh-CN" sz="2400" b="1" dirty="0" smtClean="0">
                <a:solidFill>
                  <a:srgbClr val="E66C7D">
                    <a:lumMod val="75000"/>
                  </a:srgbClr>
                </a:solidFill>
                <a:ea typeface="宋体" pitchFamily="2" charset="-122"/>
              </a:rPr>
              <a:t>α</a:t>
            </a:r>
            <a:r>
              <a:rPr lang="en-US" altLang="zh-CN" sz="2400" b="1" dirty="0">
                <a:solidFill>
                  <a:srgbClr val="E66C7D">
                    <a:lumMod val="75000"/>
                  </a:srgbClr>
                </a:solidFill>
                <a:latin typeface="Arial Narrow" pitchFamily="34" charset="0"/>
                <a:ea typeface="宋体" pitchFamily="2" charset="-122"/>
              </a:rPr>
              <a:t> →</a:t>
            </a:r>
            <a:r>
              <a:rPr lang="en-US" altLang="zh-CN" sz="2400" b="1" dirty="0" smtClean="0">
                <a:solidFill>
                  <a:srgbClr val="E66C7D">
                    <a:lumMod val="75000"/>
                  </a:srgbClr>
                </a:solidFill>
                <a:latin typeface="Arial Narrow" pitchFamily="34" charset="0"/>
                <a:ea typeface="宋体" pitchFamily="2" charset="-122"/>
              </a:rPr>
              <a:t>β</a:t>
            </a:r>
            <a:r>
              <a:rPr lang="en-US" altLang="zh-CN" sz="2400" b="1" baseline="-25000" dirty="0" smtClean="0">
                <a:solidFill>
                  <a:srgbClr val="E66C7D">
                    <a:lumMod val="75000"/>
                  </a:srgbClr>
                </a:solidFill>
                <a:latin typeface="Arial Narrow" pitchFamily="34" charset="0"/>
                <a:ea typeface="宋体" pitchFamily="2" charset="-122"/>
              </a:rPr>
              <a:t>1   </a:t>
            </a:r>
            <a:r>
              <a:rPr lang="en-US" altLang="zh-CN" sz="2400" b="1" dirty="0" smtClean="0">
                <a:solidFill>
                  <a:srgbClr val="E66C7D">
                    <a:lumMod val="75000"/>
                  </a:srgbClr>
                </a:solidFill>
                <a:latin typeface="Arial Narrow" pitchFamily="34" charset="0"/>
                <a:ea typeface="宋体" pitchFamily="2" charset="-122"/>
              </a:rPr>
              <a:t>| β</a:t>
            </a:r>
            <a:r>
              <a:rPr lang="en-US" altLang="zh-CN" sz="2400" b="1" baseline="-25000" dirty="0" smtClean="0">
                <a:solidFill>
                  <a:srgbClr val="E66C7D">
                    <a:lumMod val="75000"/>
                  </a:srgbClr>
                </a:solidFill>
                <a:latin typeface="Arial Narrow" pitchFamily="34" charset="0"/>
                <a:ea typeface="宋体" pitchFamily="2" charset="-122"/>
              </a:rPr>
              <a:t>2 </a:t>
            </a:r>
            <a:r>
              <a:rPr lang="en-US" altLang="zh-CN" sz="2400" b="1" dirty="0" smtClean="0">
                <a:solidFill>
                  <a:srgbClr val="E66C7D">
                    <a:lumMod val="75000"/>
                  </a:srgbClr>
                </a:solidFill>
                <a:latin typeface="Arial Narrow" pitchFamily="34" charset="0"/>
                <a:ea typeface="宋体" pitchFamily="2" charset="-122"/>
              </a:rPr>
              <a:t> |  β</a:t>
            </a:r>
            <a:r>
              <a:rPr lang="en-US" altLang="zh-CN" sz="2400" b="1" baseline="-25000" dirty="0" smtClean="0">
                <a:solidFill>
                  <a:srgbClr val="E66C7D">
                    <a:lumMod val="75000"/>
                  </a:srgbClr>
                </a:solidFill>
                <a:latin typeface="Arial Narrow" pitchFamily="34" charset="0"/>
                <a:ea typeface="宋体" pitchFamily="2" charset="-122"/>
              </a:rPr>
              <a:t>3</a:t>
            </a:r>
            <a:endParaRPr lang="zh-CN" altLang="en-US" sz="2400" b="1" baseline="-25000" dirty="0">
              <a:solidFill>
                <a:srgbClr val="E66C7D">
                  <a:lumMod val="75000"/>
                </a:srgbClr>
              </a:solidFill>
              <a:latin typeface="Arial Narrow" pitchFamily="34" charset="0"/>
              <a:ea typeface="宋体" pitchFamily="2" charset="-122"/>
            </a:endParaRPr>
          </a:p>
          <a:p>
            <a:pPr eaLnBrk="0" fontAlgn="base" hangingPunct="0">
              <a:spcBef>
                <a:spcPct val="0"/>
              </a:spcBef>
              <a:spcAft>
                <a:spcPct val="0"/>
              </a:spcAft>
            </a:pPr>
            <a:r>
              <a:rPr lang="zh-CN" altLang="en-US" sz="2400" b="1" dirty="0" smtClean="0">
                <a:solidFill>
                  <a:prstClr val="black"/>
                </a:solidFill>
                <a:ea typeface="宋体" pitchFamily="2" charset="-122"/>
              </a:rPr>
              <a:t>其中“</a:t>
            </a:r>
            <a:r>
              <a:rPr lang="en-US" altLang="zh-CN" sz="2400" b="1" dirty="0" smtClean="0">
                <a:solidFill>
                  <a:prstClr val="black"/>
                </a:solidFill>
                <a:ea typeface="宋体" pitchFamily="2" charset="-122"/>
              </a:rPr>
              <a:t>|</a:t>
            </a:r>
            <a:r>
              <a:rPr lang="zh-CN" altLang="en-US" sz="2400" b="1" dirty="0" smtClean="0">
                <a:solidFill>
                  <a:prstClr val="black"/>
                </a:solidFill>
                <a:ea typeface="宋体" pitchFamily="2" charset="-122"/>
              </a:rPr>
              <a:t>”表示“或”运算</a:t>
            </a:r>
            <a:endParaRPr lang="zh-CN" altLang="en-US" sz="2400" b="1" dirty="0">
              <a:solidFill>
                <a:prstClr val="black"/>
              </a:solidFill>
              <a:ea typeface="宋体" pitchFamily="2" charset="-122"/>
            </a:endParaRPr>
          </a:p>
        </p:txBody>
      </p:sp>
    </p:spTree>
    <p:extLst>
      <p:ext uri="{BB962C8B-B14F-4D97-AF65-F5344CB8AC3E}">
        <p14:creationId xmlns:p14="http://schemas.microsoft.com/office/powerpoint/2010/main" val="410926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linds(horizont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linds(horizontal)">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blinds(horizontal)">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idx="4294967295"/>
          </p:nvPr>
        </p:nvSpPr>
        <p:spPr>
          <a:xfrm>
            <a:off x="914400" y="1180654"/>
            <a:ext cx="8229600" cy="2680393"/>
          </a:xfrm>
        </p:spPr>
        <p:txBody>
          <a:bodyPr>
            <a:normAutofit fontScale="92500" lnSpcReduction="20000"/>
          </a:bodyPr>
          <a:lstStyle/>
          <a:p>
            <a:pPr lvl="1">
              <a:lnSpc>
                <a:spcPct val="120000"/>
              </a:lnSpc>
              <a:buFont typeface="Wingdings" panose="05000000000000000000" pitchFamily="2" charset="2"/>
              <a:buChar char="u"/>
            </a:pPr>
            <a:r>
              <a:rPr lang="zh-CN" altLang="en-US" sz="2400" b="1" dirty="0" smtClean="0">
                <a:latin typeface="宋体" panose="02010600030101010101" pitchFamily="2" charset="-122"/>
                <a:ea typeface="宋体" panose="02010600030101010101" pitchFamily="2" charset="-122"/>
              </a:rPr>
              <a:t>下面符号常用作终结符号：</a:t>
            </a:r>
            <a:endParaRPr lang="en-US" altLang="zh-CN" sz="2400" b="1" dirty="0" smtClean="0">
              <a:latin typeface="宋体" panose="02010600030101010101" pitchFamily="2" charset="-122"/>
              <a:ea typeface="宋体" panose="02010600030101010101" pitchFamily="2" charset="-122"/>
            </a:endParaRPr>
          </a:p>
          <a:p>
            <a:pPr lvl="1">
              <a:lnSpc>
                <a:spcPct val="120000"/>
              </a:lnSpc>
            </a:pPr>
            <a:r>
              <a:rPr lang="zh-CN" altLang="en-US" sz="2400" b="1" dirty="0" smtClean="0">
                <a:ea typeface="宋体" panose="02010600030101010101" pitchFamily="2" charset="-122"/>
              </a:rPr>
              <a:t>次序靠前的小写字母，如：</a:t>
            </a:r>
            <a:r>
              <a:rPr lang="en-US" altLang="zh-CN" sz="2400" b="1" dirty="0" err="1" smtClean="0">
                <a:ea typeface="宋体" panose="02010600030101010101" pitchFamily="2" charset="-122"/>
              </a:rPr>
              <a:t>a,b,c</a:t>
            </a:r>
            <a:r>
              <a:rPr lang="zh-CN" altLang="en-US" sz="2400" b="1" dirty="0" smtClean="0">
                <a:ea typeface="宋体" panose="02010600030101010101" pitchFamily="2" charset="-122"/>
              </a:rPr>
              <a:t>等；</a:t>
            </a:r>
            <a:endParaRPr lang="en-US" altLang="zh-CN" sz="2400" b="1" dirty="0" smtClean="0">
              <a:ea typeface="宋体" panose="02010600030101010101" pitchFamily="2" charset="-122"/>
            </a:endParaRPr>
          </a:p>
          <a:p>
            <a:pPr lvl="1">
              <a:lnSpc>
                <a:spcPct val="120000"/>
              </a:lnSpc>
            </a:pPr>
            <a:r>
              <a:rPr lang="zh-CN" altLang="en-US" sz="2400" b="1" dirty="0" smtClean="0">
                <a:latin typeface="宋体" panose="02010600030101010101" pitchFamily="2" charset="-122"/>
                <a:ea typeface="宋体" panose="02010600030101010101" pitchFamily="2" charset="-122"/>
              </a:rPr>
              <a:t>运算符号，如  </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等；</a:t>
            </a:r>
            <a:endParaRPr lang="en-US" altLang="zh-CN" sz="2400" b="1" dirty="0" smtClean="0">
              <a:latin typeface="宋体" panose="02010600030101010101" pitchFamily="2" charset="-122"/>
              <a:ea typeface="宋体" panose="02010600030101010101" pitchFamily="2" charset="-122"/>
            </a:endParaRPr>
          </a:p>
          <a:p>
            <a:pPr lvl="1">
              <a:lnSpc>
                <a:spcPct val="120000"/>
              </a:lnSpc>
            </a:pPr>
            <a:r>
              <a:rPr lang="zh-CN" altLang="en-US" sz="2400" b="1" dirty="0" smtClean="0">
                <a:latin typeface="宋体" panose="02010600030101010101" pitchFamily="2" charset="-122"/>
                <a:ea typeface="宋体" panose="02010600030101010101" pitchFamily="2" charset="-122"/>
              </a:rPr>
              <a:t>各种标点符号，如 ， ； ： （ ） 等</a:t>
            </a:r>
            <a:endParaRPr lang="en-US" altLang="zh-CN" sz="2400" b="1" dirty="0" smtClean="0">
              <a:latin typeface="宋体" panose="02010600030101010101" pitchFamily="2" charset="-122"/>
              <a:ea typeface="宋体" panose="02010600030101010101" pitchFamily="2" charset="-122"/>
            </a:endParaRPr>
          </a:p>
          <a:p>
            <a:pPr lvl="1">
              <a:lnSpc>
                <a:spcPct val="120000"/>
              </a:lnSpc>
            </a:pPr>
            <a:r>
              <a:rPr lang="zh-CN" altLang="en-US" sz="2400" b="1" dirty="0" smtClean="0">
                <a:latin typeface="宋体" panose="02010600030101010101" pitchFamily="2" charset="-122"/>
                <a:ea typeface="宋体" panose="02010600030101010101" pitchFamily="2" charset="-122"/>
              </a:rPr>
              <a:t>数字</a:t>
            </a:r>
            <a:r>
              <a:rPr lang="en-US" altLang="zh-CN" sz="2400" b="1" dirty="0" smtClean="0">
                <a:latin typeface="宋体" panose="02010600030101010101" pitchFamily="2" charset="-122"/>
                <a:ea typeface="宋体" panose="02010600030101010101" pitchFamily="2" charset="-122"/>
              </a:rPr>
              <a:t>0—9</a:t>
            </a:r>
          </a:p>
          <a:p>
            <a:pPr lvl="1">
              <a:lnSpc>
                <a:spcPct val="120000"/>
              </a:lnSpc>
            </a:pPr>
            <a:r>
              <a:rPr lang="zh-CN" altLang="en-US" sz="2400" b="1" dirty="0" smtClean="0">
                <a:latin typeface="宋体" panose="02010600030101010101" pitchFamily="2" charset="-122"/>
                <a:ea typeface="宋体" panose="02010600030101010101" pitchFamily="2" charset="-122"/>
              </a:rPr>
              <a:t>正体字符串，如 </a:t>
            </a:r>
            <a:r>
              <a:rPr lang="en-US" altLang="zh-CN" sz="2400" b="1" dirty="0" smtClean="0">
                <a:latin typeface="宋体" panose="02010600030101010101" pitchFamily="2" charset="-122"/>
                <a:ea typeface="宋体" panose="02010600030101010101" pitchFamily="2" charset="-122"/>
              </a:rPr>
              <a:t>id  begin  if  then </a:t>
            </a:r>
            <a:r>
              <a:rPr lang="zh-CN" altLang="en-US" sz="2400" b="1" dirty="0" smtClean="0">
                <a:latin typeface="宋体" panose="02010600030101010101" pitchFamily="2" charset="-122"/>
                <a:ea typeface="宋体" panose="02010600030101010101" pitchFamily="2" charset="-122"/>
              </a:rPr>
              <a:t>等</a:t>
            </a:r>
            <a:endParaRPr lang="en-US" altLang="zh-CN" sz="2400" b="1" dirty="0" smtClean="0">
              <a:latin typeface="宋体" panose="02010600030101010101" pitchFamily="2" charset="-122"/>
              <a:ea typeface="宋体" panose="02010600030101010101" pitchFamily="2" charset="-122"/>
            </a:endParaRPr>
          </a:p>
        </p:txBody>
      </p:sp>
      <p:sp>
        <p:nvSpPr>
          <p:cNvPr id="6" name="矩形 5"/>
          <p:cNvSpPr/>
          <p:nvPr/>
        </p:nvSpPr>
        <p:spPr>
          <a:xfrm>
            <a:off x="179512" y="692696"/>
            <a:ext cx="2969083" cy="461665"/>
          </a:xfrm>
          <a:prstGeom prst="rect">
            <a:avLst/>
          </a:prstGeom>
        </p:spPr>
        <p:txBody>
          <a:bodyPr wrap="none">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三、文法书写的约定</a:t>
            </a:r>
            <a:endParaRPr lang="en-US" altLang="zh-CN" sz="2400" b="1" dirty="0">
              <a:solidFill>
                <a:srgbClr val="CC3300"/>
              </a:solidFill>
              <a:latin typeface="Arial Narrow" pitchFamily="34" charset="0"/>
              <a:ea typeface="宋体" pitchFamily="2" charset="-122"/>
            </a:endParaRPr>
          </a:p>
        </p:txBody>
      </p:sp>
      <p:sp>
        <p:nvSpPr>
          <p:cNvPr id="9" name="Rectangle 3"/>
          <p:cNvSpPr txBox="1">
            <a:spLocks noChangeArrowheads="1"/>
          </p:cNvSpPr>
          <p:nvPr/>
        </p:nvSpPr>
        <p:spPr>
          <a:xfrm>
            <a:off x="881856" y="4005064"/>
            <a:ext cx="8229600" cy="2680393"/>
          </a:xfrm>
          <a:prstGeom prst="rect">
            <a:avLst/>
          </a:prstGeom>
          <a:solidFill>
            <a:schemeClr val="accent2">
              <a:lumMod val="20000"/>
              <a:lumOff val="80000"/>
            </a:schemeClr>
          </a:solidFill>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lnSpc>
                <a:spcPct val="120000"/>
              </a:lnSpc>
              <a:buClr>
                <a:srgbClr val="60B5CC"/>
              </a:buClr>
              <a:buFont typeface="Wingdings" panose="05000000000000000000" pitchFamily="2" charset="2"/>
              <a:buChar char="u"/>
            </a:pPr>
            <a:r>
              <a:rPr lang="zh-CN" altLang="en-US" sz="2400" b="1" dirty="0" smtClean="0">
                <a:solidFill>
                  <a:prstClr val="black"/>
                </a:solidFill>
                <a:latin typeface="宋体" panose="02010600030101010101" pitchFamily="2" charset="-122"/>
                <a:ea typeface="宋体" panose="02010600030101010101" pitchFamily="2" charset="-122"/>
              </a:rPr>
              <a:t>下面符号常用作非终结符号：</a:t>
            </a:r>
            <a:endParaRPr lang="en-US" altLang="zh-CN" sz="2400" b="1" dirty="0" smtClean="0">
              <a:solidFill>
                <a:prstClr val="black"/>
              </a:solidFill>
              <a:latin typeface="宋体" panose="02010600030101010101" pitchFamily="2" charset="-122"/>
              <a:ea typeface="宋体" panose="02010600030101010101" pitchFamily="2" charset="-122"/>
            </a:endParaRPr>
          </a:p>
          <a:p>
            <a:pPr lvl="1">
              <a:lnSpc>
                <a:spcPct val="120000"/>
              </a:lnSpc>
              <a:buClr>
                <a:srgbClr val="60B5CC"/>
              </a:buClr>
            </a:pPr>
            <a:r>
              <a:rPr lang="zh-CN" altLang="en-US" sz="2400" b="1" dirty="0" smtClean="0">
                <a:solidFill>
                  <a:prstClr val="black"/>
                </a:solidFill>
                <a:ea typeface="宋体" panose="02010600030101010101" pitchFamily="2" charset="-122"/>
              </a:rPr>
              <a:t>次序靠前的大写字母，如：</a:t>
            </a:r>
            <a:r>
              <a:rPr lang="en-US" altLang="zh-CN" sz="2400" b="1" dirty="0" smtClean="0">
                <a:solidFill>
                  <a:prstClr val="black"/>
                </a:solidFill>
                <a:ea typeface="宋体" panose="02010600030101010101" pitchFamily="2" charset="-122"/>
              </a:rPr>
              <a:t>A,B,C</a:t>
            </a:r>
            <a:r>
              <a:rPr lang="zh-CN" altLang="en-US" sz="2400" b="1" dirty="0" smtClean="0">
                <a:solidFill>
                  <a:prstClr val="black"/>
                </a:solidFill>
                <a:ea typeface="宋体" panose="02010600030101010101" pitchFamily="2" charset="-122"/>
              </a:rPr>
              <a:t>等；</a:t>
            </a:r>
            <a:endParaRPr lang="en-US" altLang="zh-CN" sz="2400" b="1" dirty="0" smtClean="0">
              <a:solidFill>
                <a:prstClr val="black"/>
              </a:solidFill>
              <a:ea typeface="宋体" panose="02010600030101010101" pitchFamily="2" charset="-122"/>
            </a:endParaRPr>
          </a:p>
          <a:p>
            <a:pPr lvl="1">
              <a:lnSpc>
                <a:spcPct val="120000"/>
              </a:lnSpc>
              <a:buClr>
                <a:srgbClr val="60B5CC"/>
              </a:buClr>
            </a:pPr>
            <a:r>
              <a:rPr lang="zh-CN" altLang="en-US" sz="2400" b="1" dirty="0" smtClean="0">
                <a:solidFill>
                  <a:prstClr val="black"/>
                </a:solidFill>
                <a:latin typeface="宋体" panose="02010600030101010101" pitchFamily="2" charset="-122"/>
                <a:ea typeface="宋体" panose="02010600030101010101" pitchFamily="2" charset="-122"/>
              </a:rPr>
              <a:t>小写的斜体字符串，如 </a:t>
            </a:r>
            <a:r>
              <a:rPr lang="en-US" altLang="zh-CN" sz="2400" b="1" i="1" dirty="0" smtClean="0">
                <a:solidFill>
                  <a:prstClr val="black"/>
                </a:solidFill>
                <a:latin typeface="宋体" panose="02010600030101010101" pitchFamily="2" charset="-122"/>
                <a:ea typeface="宋体" panose="02010600030101010101" pitchFamily="2" charset="-122"/>
              </a:rPr>
              <a:t>ex</a:t>
            </a:r>
            <a:r>
              <a:rPr lang="en-US" altLang="zh-CN" sz="2400" b="1" dirty="0" smtClean="0">
                <a:solidFill>
                  <a:prstClr val="black"/>
                </a:solidFill>
                <a:latin typeface="宋体" panose="02010600030101010101" pitchFamily="2" charset="-122"/>
                <a:ea typeface="宋体" panose="02010600030101010101" pitchFamily="2" charset="-122"/>
              </a:rPr>
              <a:t>pr </a:t>
            </a:r>
            <a:r>
              <a:rPr lang="en-US" altLang="zh-CN" sz="2400" b="1" i="1" dirty="0" smtClean="0">
                <a:solidFill>
                  <a:prstClr val="black"/>
                </a:solidFill>
                <a:latin typeface="宋体" panose="02010600030101010101" pitchFamily="2" charset="-122"/>
                <a:ea typeface="宋体" panose="02010600030101010101" pitchFamily="2" charset="-122"/>
              </a:rPr>
              <a:t>term</a:t>
            </a:r>
            <a:r>
              <a:rPr lang="en-US" altLang="zh-CN" sz="2400" b="1" dirty="0" smtClean="0">
                <a:solidFill>
                  <a:prstClr val="black"/>
                </a:solidFill>
                <a:latin typeface="宋体" panose="02010600030101010101" pitchFamily="2" charset="-122"/>
                <a:ea typeface="宋体" panose="02010600030101010101" pitchFamily="2" charset="-122"/>
              </a:rPr>
              <a:t>  </a:t>
            </a:r>
            <a:r>
              <a:rPr lang="en-US" altLang="zh-CN" sz="2400" b="1" i="1" dirty="0" smtClean="0">
                <a:solidFill>
                  <a:prstClr val="black"/>
                </a:solidFill>
                <a:latin typeface="宋体" panose="02010600030101010101" pitchFamily="2" charset="-122"/>
                <a:ea typeface="宋体" panose="02010600030101010101" pitchFamily="2" charset="-122"/>
              </a:rPr>
              <a:t>factor</a:t>
            </a:r>
            <a:r>
              <a:rPr lang="en-US" altLang="zh-CN" sz="2400" b="1" dirty="0" smtClean="0">
                <a:solidFill>
                  <a:prstClr val="black"/>
                </a:solidFill>
                <a:latin typeface="宋体" panose="02010600030101010101" pitchFamily="2" charset="-122"/>
                <a:ea typeface="宋体" panose="02010600030101010101" pitchFamily="2" charset="-122"/>
              </a:rPr>
              <a:t> </a:t>
            </a:r>
            <a:r>
              <a:rPr lang="en-US" altLang="zh-CN" sz="2400" b="1" i="1" dirty="0" smtClean="0">
                <a:solidFill>
                  <a:prstClr val="black"/>
                </a:solidFill>
                <a:latin typeface="宋体" panose="02010600030101010101" pitchFamily="2" charset="-122"/>
                <a:ea typeface="宋体" panose="02010600030101010101" pitchFamily="2" charset="-122"/>
              </a:rPr>
              <a:t>start</a:t>
            </a:r>
            <a:r>
              <a:rPr lang="en-US" altLang="zh-CN" sz="2400" b="1" dirty="0" smtClean="0">
                <a:solidFill>
                  <a:prstClr val="black"/>
                </a:solidFill>
                <a:latin typeface="宋体" panose="02010600030101010101" pitchFamily="2" charset="-122"/>
                <a:ea typeface="宋体" panose="02010600030101010101" pitchFamily="2" charset="-122"/>
              </a:rPr>
              <a:t> </a:t>
            </a:r>
            <a:r>
              <a:rPr lang="zh-CN" altLang="en-US" sz="2400" b="1" dirty="0" smtClean="0">
                <a:solidFill>
                  <a:prstClr val="black"/>
                </a:solidFill>
                <a:latin typeface="宋体" panose="02010600030101010101" pitchFamily="2" charset="-122"/>
                <a:ea typeface="宋体" panose="02010600030101010101" pitchFamily="2" charset="-122"/>
              </a:rPr>
              <a:t>等</a:t>
            </a:r>
            <a:endParaRPr lang="en-US" altLang="zh-CN" sz="2400" b="1" dirty="0" smtClean="0">
              <a:solidFill>
                <a:prstClr val="black"/>
              </a:solidFill>
              <a:latin typeface="宋体" panose="02010600030101010101" pitchFamily="2" charset="-122"/>
              <a:ea typeface="宋体" panose="02010600030101010101" pitchFamily="2" charset="-122"/>
            </a:endParaRPr>
          </a:p>
        </p:txBody>
      </p:sp>
      <p:sp>
        <p:nvSpPr>
          <p:cNvPr id="7" name="标题 1"/>
          <p:cNvSpPr txBox="1">
            <a:spLocks/>
          </p:cNvSpPr>
          <p:nvPr/>
        </p:nvSpPr>
        <p:spPr>
          <a:xfrm>
            <a:off x="4151387" y="0"/>
            <a:ext cx="5004048" cy="537121"/>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smtClean="0">
                <a:solidFill>
                  <a:schemeClr val="accent3">
                    <a:lumMod val="75000"/>
                  </a:schemeClr>
                </a:solidFill>
                <a:latin typeface="+mn-ea"/>
                <a:ea typeface="+mn-ea"/>
              </a:rPr>
              <a:t>2.1 2.3</a:t>
            </a:r>
            <a:r>
              <a:rPr lang="zh-CN" altLang="en-US" sz="2400" smtClean="0">
                <a:solidFill>
                  <a:schemeClr val="accent3">
                    <a:lumMod val="75000"/>
                  </a:schemeClr>
                </a:solidFill>
                <a:latin typeface="+mn-ea"/>
                <a:ea typeface="+mn-ea"/>
              </a:rPr>
              <a:t>什么是文法？如何描述？</a:t>
            </a:r>
            <a:endParaRPr lang="zh-CN" altLang="en-US" sz="2400" dirty="0">
              <a:solidFill>
                <a:schemeClr val="accent3">
                  <a:lumMod val="75000"/>
                </a:schemeClr>
              </a:solidFill>
              <a:latin typeface="+mn-ea"/>
              <a:ea typeface="+mn-ea"/>
            </a:endParaRPr>
          </a:p>
        </p:txBody>
      </p:sp>
    </p:spTree>
    <p:extLst>
      <p:ext uri="{BB962C8B-B14F-4D97-AF65-F5344CB8AC3E}">
        <p14:creationId xmlns:p14="http://schemas.microsoft.com/office/powerpoint/2010/main" val="296483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linds(horizont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blinds(horizontal)">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blinds(horizontal)">
                                      <p:cBhvr>
                                        <p:cTn id="28" dur="500"/>
                                        <p:tgtEl>
                                          <p:spTgt spid="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blinds(horizontal)">
                                      <p:cBhvr>
                                        <p:cTn id="33" dur="500"/>
                                        <p:tgtEl>
                                          <p:spTgt spid="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Effect transition="in" filter="blinds(horizontal)">
                                      <p:cBhvr>
                                        <p:cTn id="38" dur="500"/>
                                        <p:tgtEl>
                                          <p:spTgt spid="8">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Effect transition="in" filter="blinds(horizontal)">
                                      <p:cBhvr>
                                        <p:cTn id="43" dur="500"/>
                                        <p:tgtEl>
                                          <p:spTgt spid="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
                                            <p:txEl>
                                              <p:pRg st="1" end="1"/>
                                            </p:txEl>
                                          </p:spTgt>
                                        </p:tgtEl>
                                        <p:attrNameLst>
                                          <p:attrName>style.visibility</p:attrName>
                                        </p:attrNameLst>
                                      </p:cBhvr>
                                      <p:to>
                                        <p:strVal val="visible"/>
                                      </p:to>
                                    </p:set>
                                    <p:animEffect transition="in" filter="blinds(horizontal)">
                                      <p:cBhvr>
                                        <p:cTn id="48" dur="500"/>
                                        <p:tgtEl>
                                          <p:spTgt spid="9">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animEffect transition="in" filter="blinds(horizontal)">
                                      <p:cBhvr>
                                        <p:cTn id="5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151387" y="0"/>
            <a:ext cx="5004048" cy="537121"/>
          </a:xfrm>
          <a:solidFill>
            <a:schemeClr val="accent2">
              <a:lumMod val="20000"/>
              <a:lumOff val="80000"/>
            </a:schemeClr>
          </a:solidFill>
        </p:spPr>
        <p:txBody>
          <a:bodyPr>
            <a:normAutofit/>
          </a:bodyPr>
          <a:lstStyle/>
          <a:p>
            <a:r>
              <a:rPr lang="en-US" altLang="zh-CN" sz="2400" dirty="0" smtClean="0">
                <a:solidFill>
                  <a:schemeClr val="accent3">
                    <a:lumMod val="75000"/>
                  </a:schemeClr>
                </a:solidFill>
                <a:latin typeface="+mn-ea"/>
                <a:ea typeface="+mn-ea"/>
              </a:rPr>
              <a:t>2.1 2.3 </a:t>
            </a:r>
            <a:r>
              <a:rPr lang="zh-CN" altLang="en-US" sz="2400" dirty="0" smtClean="0">
                <a:solidFill>
                  <a:schemeClr val="accent3">
                    <a:lumMod val="75000"/>
                  </a:schemeClr>
                </a:solidFill>
                <a:latin typeface="+mn-ea"/>
                <a:ea typeface="+mn-ea"/>
              </a:rPr>
              <a:t>什么</a:t>
            </a:r>
            <a:r>
              <a:rPr lang="zh-CN" altLang="en-US" sz="2400" dirty="0" smtClean="0">
                <a:solidFill>
                  <a:schemeClr val="accent3">
                    <a:lumMod val="75000"/>
                  </a:schemeClr>
                </a:solidFill>
                <a:latin typeface="+mn-ea"/>
                <a:ea typeface="+mn-ea"/>
              </a:rPr>
              <a:t>是文法？如何描述？</a:t>
            </a:r>
            <a:endParaRPr lang="zh-CN" altLang="en-US" sz="2400" dirty="0">
              <a:solidFill>
                <a:schemeClr val="accent3">
                  <a:lumMod val="75000"/>
                </a:schemeClr>
              </a:solidFill>
              <a:latin typeface="+mn-ea"/>
              <a:ea typeface="+mn-ea"/>
            </a:endParaRPr>
          </a:p>
        </p:txBody>
      </p:sp>
      <p:sp>
        <p:nvSpPr>
          <p:cNvPr id="8" name="Rectangle 3"/>
          <p:cNvSpPr>
            <a:spLocks noGrp="1" noChangeArrowheads="1"/>
          </p:cNvSpPr>
          <p:nvPr>
            <p:ph idx="4294967295"/>
          </p:nvPr>
        </p:nvSpPr>
        <p:spPr>
          <a:xfrm>
            <a:off x="914400" y="1180655"/>
            <a:ext cx="8229600" cy="1600274"/>
          </a:xfrm>
        </p:spPr>
        <p:txBody>
          <a:bodyPr>
            <a:normAutofit/>
          </a:bodyPr>
          <a:lstStyle/>
          <a:p>
            <a:pPr lvl="1">
              <a:lnSpc>
                <a:spcPct val="120000"/>
              </a:lnSpc>
              <a:buFont typeface="Wingdings" panose="05000000000000000000" pitchFamily="2" charset="2"/>
              <a:buChar char="u"/>
            </a:pPr>
            <a:r>
              <a:rPr lang="zh-CN" altLang="en-US" sz="2400" b="1" dirty="0" smtClean="0">
                <a:latin typeface="宋体" panose="02010600030101010101" pitchFamily="2" charset="-122"/>
                <a:ea typeface="宋体" panose="02010600030101010101" pitchFamily="2" charset="-122"/>
              </a:rPr>
              <a:t>次序靠后的大写字母常用来表示文法符号，即既可以是终结符，也可以是非终结符：</a:t>
            </a:r>
            <a:endParaRPr lang="en-US" altLang="zh-CN" sz="2400" b="1" dirty="0" smtClean="0">
              <a:latin typeface="宋体" panose="02010600030101010101" pitchFamily="2" charset="-122"/>
              <a:ea typeface="宋体" panose="02010600030101010101" pitchFamily="2" charset="-122"/>
            </a:endParaRPr>
          </a:p>
          <a:p>
            <a:pPr lvl="1">
              <a:lnSpc>
                <a:spcPct val="120000"/>
              </a:lnSpc>
            </a:pPr>
            <a:r>
              <a:rPr lang="zh-CN" altLang="en-US" sz="2400" b="1" dirty="0" smtClean="0">
                <a:ea typeface="宋体" panose="02010600030101010101" pitchFamily="2" charset="-122"/>
              </a:rPr>
              <a:t>如：</a:t>
            </a:r>
            <a:r>
              <a:rPr lang="en-US" altLang="zh-CN" sz="2400" b="1" dirty="0" smtClean="0">
                <a:ea typeface="宋体" panose="02010600030101010101" pitchFamily="2" charset="-122"/>
              </a:rPr>
              <a:t>X, Y ,  Z </a:t>
            </a:r>
            <a:r>
              <a:rPr lang="zh-CN" altLang="en-US" sz="2400" b="1" dirty="0" smtClean="0">
                <a:ea typeface="宋体" panose="02010600030101010101" pitchFamily="2" charset="-122"/>
              </a:rPr>
              <a:t>等；</a:t>
            </a:r>
            <a:endParaRPr lang="en-US" altLang="zh-CN" sz="2400" b="1" dirty="0" smtClean="0">
              <a:ea typeface="宋体" panose="02010600030101010101" pitchFamily="2" charset="-122"/>
            </a:endParaRPr>
          </a:p>
        </p:txBody>
      </p:sp>
      <p:sp>
        <p:nvSpPr>
          <p:cNvPr id="6" name="矩形 5"/>
          <p:cNvSpPr/>
          <p:nvPr/>
        </p:nvSpPr>
        <p:spPr>
          <a:xfrm>
            <a:off x="179512" y="692696"/>
            <a:ext cx="2350323" cy="461665"/>
          </a:xfrm>
          <a:prstGeom prst="rect">
            <a:avLst/>
          </a:prstGeom>
        </p:spPr>
        <p:txBody>
          <a:bodyPr wrap="none">
            <a:spAutoFit/>
          </a:bodyPr>
          <a:lstStyle/>
          <a:p>
            <a:pPr eaLnBrk="0" fontAlgn="base" hangingPunct="0">
              <a:spcBef>
                <a:spcPct val="0"/>
              </a:spcBef>
              <a:spcAft>
                <a:spcPct val="0"/>
              </a:spcAft>
            </a:pPr>
            <a:r>
              <a:rPr lang="zh-CN" altLang="en-US" sz="2400" b="1" dirty="0" smtClean="0">
                <a:solidFill>
                  <a:srgbClr val="CC3300"/>
                </a:solidFill>
                <a:latin typeface="Arial Narrow" pitchFamily="34" charset="0"/>
                <a:ea typeface="宋体" pitchFamily="2" charset="-122"/>
              </a:rPr>
              <a:t>文法书写的约定</a:t>
            </a:r>
            <a:endParaRPr lang="en-US" altLang="zh-CN" sz="2400" b="1" dirty="0">
              <a:solidFill>
                <a:srgbClr val="CC3300"/>
              </a:solidFill>
              <a:latin typeface="Arial Narrow" pitchFamily="34" charset="0"/>
              <a:ea typeface="宋体" pitchFamily="2" charset="-122"/>
            </a:endParaRPr>
          </a:p>
        </p:txBody>
      </p:sp>
      <p:sp>
        <p:nvSpPr>
          <p:cNvPr id="9" name="Rectangle 3"/>
          <p:cNvSpPr txBox="1">
            <a:spLocks noChangeArrowheads="1"/>
          </p:cNvSpPr>
          <p:nvPr/>
        </p:nvSpPr>
        <p:spPr>
          <a:xfrm>
            <a:off x="914400" y="2698007"/>
            <a:ext cx="8229600" cy="1739106"/>
          </a:xfrm>
          <a:prstGeom prst="rect">
            <a:avLst/>
          </a:prstGeom>
          <a:solidFill>
            <a:schemeClr val="accent2">
              <a:lumMod val="20000"/>
              <a:lumOff val="80000"/>
            </a:schemeClr>
          </a:solidFill>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lnSpc>
                <a:spcPct val="120000"/>
              </a:lnSpc>
              <a:buClr>
                <a:srgbClr val="60B5CC"/>
              </a:buClr>
              <a:buFont typeface="Wingdings" panose="05000000000000000000" pitchFamily="2" charset="2"/>
              <a:buChar char="u"/>
            </a:pPr>
            <a:r>
              <a:rPr lang="zh-CN" altLang="en-US" sz="2400" b="1" dirty="0" smtClean="0">
                <a:solidFill>
                  <a:prstClr val="black"/>
                </a:solidFill>
                <a:latin typeface="宋体" panose="02010600030101010101" pitchFamily="2" charset="-122"/>
                <a:ea typeface="宋体" panose="02010600030101010101" pitchFamily="2" charset="-122"/>
              </a:rPr>
              <a:t>次序靠后的小写字母常用来表示终结符号串，即多个终结符号组成的字符串：</a:t>
            </a:r>
            <a:endParaRPr lang="en-US" altLang="zh-CN" sz="2400" b="1" dirty="0" smtClean="0">
              <a:solidFill>
                <a:prstClr val="black"/>
              </a:solidFill>
              <a:latin typeface="宋体" panose="02010600030101010101" pitchFamily="2" charset="-122"/>
              <a:ea typeface="宋体" panose="02010600030101010101" pitchFamily="2" charset="-122"/>
            </a:endParaRPr>
          </a:p>
          <a:p>
            <a:pPr lvl="1">
              <a:lnSpc>
                <a:spcPct val="120000"/>
              </a:lnSpc>
              <a:buClr>
                <a:srgbClr val="60B5CC"/>
              </a:buClr>
            </a:pPr>
            <a:r>
              <a:rPr lang="zh-CN" altLang="en-US" sz="2400" b="1" dirty="0" smtClean="0">
                <a:solidFill>
                  <a:prstClr val="black"/>
                </a:solidFill>
                <a:ea typeface="宋体" panose="02010600030101010101" pitchFamily="2" charset="-122"/>
              </a:rPr>
              <a:t>如：</a:t>
            </a:r>
            <a:r>
              <a:rPr lang="en-US" altLang="zh-CN" sz="2400" b="1" dirty="0" smtClean="0">
                <a:solidFill>
                  <a:prstClr val="black"/>
                </a:solidFill>
                <a:ea typeface="宋体" panose="02010600030101010101" pitchFamily="2" charset="-122"/>
              </a:rPr>
              <a:t>x , y, z ,u ,v, w</a:t>
            </a:r>
            <a:r>
              <a:rPr lang="zh-CN" altLang="en-US" sz="2400" b="1" dirty="0" smtClean="0">
                <a:solidFill>
                  <a:prstClr val="black"/>
                </a:solidFill>
                <a:ea typeface="宋体" panose="02010600030101010101" pitchFamily="2" charset="-122"/>
              </a:rPr>
              <a:t>等；</a:t>
            </a:r>
            <a:endParaRPr lang="en-US" altLang="zh-CN" sz="2400" b="1" dirty="0" smtClean="0">
              <a:solidFill>
                <a:prstClr val="black"/>
              </a:solidFill>
              <a:ea typeface="宋体" panose="02010600030101010101" pitchFamily="2" charset="-122"/>
            </a:endParaRPr>
          </a:p>
        </p:txBody>
      </p:sp>
      <p:sp>
        <p:nvSpPr>
          <p:cNvPr id="7" name="Rectangle 3"/>
          <p:cNvSpPr txBox="1">
            <a:spLocks noChangeArrowheads="1"/>
          </p:cNvSpPr>
          <p:nvPr/>
        </p:nvSpPr>
        <p:spPr>
          <a:xfrm>
            <a:off x="943000" y="4293096"/>
            <a:ext cx="8229600" cy="1600274"/>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lnSpc>
                <a:spcPct val="120000"/>
              </a:lnSpc>
              <a:buClr>
                <a:srgbClr val="60B5CC"/>
              </a:buClr>
              <a:buFont typeface="Wingdings" panose="05000000000000000000" pitchFamily="2" charset="2"/>
              <a:buChar char="u"/>
            </a:pPr>
            <a:r>
              <a:rPr lang="zh-CN" altLang="en-US" sz="2400" b="1" dirty="0" smtClean="0">
                <a:solidFill>
                  <a:prstClr val="black"/>
                </a:solidFill>
                <a:latin typeface="宋体" panose="02010600030101010101" pitchFamily="2" charset="-122"/>
                <a:ea typeface="宋体" panose="02010600030101010101" pitchFamily="2" charset="-122"/>
              </a:rPr>
              <a:t>小写的希腊字母常用来表示文法符号串，即符号串中既有终结符，也有非终结符：</a:t>
            </a:r>
            <a:endParaRPr lang="en-US" altLang="zh-CN" sz="2400" b="1" dirty="0" smtClean="0">
              <a:solidFill>
                <a:prstClr val="black"/>
              </a:solidFill>
              <a:latin typeface="宋体" panose="02010600030101010101" pitchFamily="2" charset="-122"/>
              <a:ea typeface="宋体" panose="02010600030101010101" pitchFamily="2" charset="-122"/>
            </a:endParaRPr>
          </a:p>
          <a:p>
            <a:pPr lvl="1">
              <a:lnSpc>
                <a:spcPct val="120000"/>
              </a:lnSpc>
              <a:buClr>
                <a:srgbClr val="60B5CC"/>
              </a:buClr>
            </a:pPr>
            <a:r>
              <a:rPr lang="zh-CN" altLang="en-US" sz="2400" b="1" dirty="0" smtClean="0">
                <a:solidFill>
                  <a:prstClr val="black"/>
                </a:solidFill>
                <a:ea typeface="宋体" panose="02010600030101010101" pitchFamily="2" charset="-122"/>
              </a:rPr>
              <a:t>如：</a:t>
            </a:r>
            <a:r>
              <a:rPr lang="el-GR" altLang="zh-CN" sz="2400" b="1" dirty="0" smtClean="0">
                <a:solidFill>
                  <a:prstClr val="black"/>
                </a:solidFill>
                <a:ea typeface="宋体" panose="02010600030101010101" pitchFamily="2" charset="-122"/>
              </a:rPr>
              <a:t>α</a:t>
            </a:r>
            <a:r>
              <a:rPr lang="en-US" altLang="zh-CN" sz="2400" b="1" dirty="0" smtClean="0">
                <a:solidFill>
                  <a:prstClr val="black"/>
                </a:solidFill>
                <a:ea typeface="宋体" panose="02010600030101010101" pitchFamily="2" charset="-122"/>
              </a:rPr>
              <a:t>,</a:t>
            </a:r>
            <a:r>
              <a:rPr lang="el-GR" altLang="zh-CN" sz="2400" b="1" dirty="0" smtClean="0">
                <a:solidFill>
                  <a:prstClr val="black"/>
                </a:solidFill>
                <a:ea typeface="宋体" panose="02010600030101010101" pitchFamily="2" charset="-122"/>
              </a:rPr>
              <a:t>β</a:t>
            </a:r>
            <a:r>
              <a:rPr lang="en-US" altLang="zh-CN" sz="2400" b="1" dirty="0" smtClean="0">
                <a:solidFill>
                  <a:prstClr val="black"/>
                </a:solidFill>
                <a:ea typeface="宋体" panose="02010600030101010101" pitchFamily="2" charset="-122"/>
              </a:rPr>
              <a:t>,  </a:t>
            </a:r>
            <a:r>
              <a:rPr lang="el-GR" altLang="zh-CN" sz="2400" b="1" dirty="0" smtClean="0">
                <a:solidFill>
                  <a:prstClr val="black"/>
                </a:solidFill>
                <a:ea typeface="宋体" panose="02010600030101010101" pitchFamily="2" charset="-122"/>
              </a:rPr>
              <a:t>γ</a:t>
            </a:r>
            <a:r>
              <a:rPr lang="en-US" altLang="zh-CN" sz="2400" b="1" dirty="0" smtClean="0">
                <a:solidFill>
                  <a:prstClr val="black"/>
                </a:solidFill>
                <a:ea typeface="宋体" panose="02010600030101010101" pitchFamily="2" charset="-122"/>
              </a:rPr>
              <a:t> </a:t>
            </a:r>
            <a:r>
              <a:rPr lang="zh-CN" altLang="en-US" sz="2400" b="1" dirty="0" smtClean="0">
                <a:solidFill>
                  <a:prstClr val="black"/>
                </a:solidFill>
                <a:ea typeface="宋体" panose="02010600030101010101" pitchFamily="2" charset="-122"/>
              </a:rPr>
              <a:t>等；</a:t>
            </a:r>
            <a:endParaRPr lang="en-US" altLang="zh-CN" sz="2400" b="1" dirty="0" smtClean="0">
              <a:solidFill>
                <a:prstClr val="black"/>
              </a:solidFill>
              <a:ea typeface="宋体" panose="02010600030101010101" pitchFamily="2" charset="-122"/>
            </a:endParaRPr>
          </a:p>
        </p:txBody>
      </p:sp>
      <p:sp>
        <p:nvSpPr>
          <p:cNvPr id="10" name="Rectangle 3"/>
          <p:cNvSpPr txBox="1">
            <a:spLocks noChangeArrowheads="1"/>
          </p:cNvSpPr>
          <p:nvPr/>
        </p:nvSpPr>
        <p:spPr>
          <a:xfrm>
            <a:off x="943000" y="5911626"/>
            <a:ext cx="8229600" cy="869553"/>
          </a:xfrm>
          <a:prstGeom prst="rect">
            <a:avLst/>
          </a:prstGeom>
          <a:solidFill>
            <a:schemeClr val="accent2">
              <a:lumMod val="20000"/>
              <a:lumOff val="80000"/>
            </a:schemeClr>
          </a:solidFill>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lnSpc>
                <a:spcPct val="120000"/>
              </a:lnSpc>
              <a:buClr>
                <a:srgbClr val="60B5CC"/>
              </a:buClr>
              <a:buFont typeface="Wingdings" panose="05000000000000000000" pitchFamily="2" charset="2"/>
              <a:buChar char="u"/>
            </a:pPr>
            <a:r>
              <a:rPr lang="zh-CN" altLang="en-US" sz="2400" b="1" dirty="0" smtClean="0">
                <a:solidFill>
                  <a:prstClr val="black"/>
                </a:solidFill>
                <a:ea typeface="宋体" panose="02010600030101010101" pitchFamily="2" charset="-122"/>
              </a:rPr>
              <a:t>有时候描述文法只用产生式集合，第一个产生式的左部是开始符号。</a:t>
            </a:r>
            <a:endParaRPr lang="en-US" altLang="zh-CN" sz="2400" b="1" dirty="0" smtClean="0">
              <a:solidFill>
                <a:prstClr val="black"/>
              </a:solidFill>
              <a:ea typeface="宋体" panose="02010600030101010101" pitchFamily="2" charset="-122"/>
            </a:endParaRPr>
          </a:p>
        </p:txBody>
      </p:sp>
    </p:spTree>
    <p:extLst>
      <p:ext uri="{BB962C8B-B14F-4D97-AF65-F5344CB8AC3E}">
        <p14:creationId xmlns:p14="http://schemas.microsoft.com/office/powerpoint/2010/main" val="3080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linds(horizont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blinds(horizontal)">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blinds(horizontal)">
                                      <p:cBhvr>
                                        <p:cTn id="28" dur="5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blinds(horizontal)">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blinds(horizontal)">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blinds(horizontal)">
                                      <p:cBhvr>
                                        <p:cTn id="4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altLang="zh-CN" dirty="0" smtClean="0"/>
              <a:t>2.1  2.3</a:t>
            </a:r>
            <a:r>
              <a:rPr lang="zh-CN" altLang="en-US" dirty="0" smtClean="0"/>
              <a:t>如何</a:t>
            </a:r>
            <a:r>
              <a:rPr lang="zh-CN" altLang="en-US" dirty="0" smtClean="0"/>
              <a:t>推断文法定义的语言特点</a:t>
            </a:r>
            <a:r>
              <a:rPr lang="en-US" altLang="zh-CN" dirty="0" smtClean="0"/>
              <a:t>——</a:t>
            </a:r>
            <a:r>
              <a:rPr lang="zh-CN" altLang="en-US" dirty="0" smtClean="0"/>
              <a:t>推导（</a:t>
            </a:r>
            <a:r>
              <a:rPr lang="zh-CN" altLang="en-US" dirty="0" smtClean="0">
                <a:solidFill>
                  <a:srgbClr val="FF0000"/>
                </a:solidFill>
              </a:rPr>
              <a:t>重点）</a:t>
            </a:r>
            <a:endParaRPr lang="zh-CN" altLang="en-US" dirty="0" smtClean="0"/>
          </a:p>
        </p:txBody>
      </p:sp>
      <p:sp>
        <p:nvSpPr>
          <p:cNvPr id="2" name="矩形 1"/>
          <p:cNvSpPr/>
          <p:nvPr/>
        </p:nvSpPr>
        <p:spPr>
          <a:xfrm>
            <a:off x="323528" y="1772816"/>
            <a:ext cx="8424936" cy="1421928"/>
          </a:xfrm>
          <a:prstGeom prst="rect">
            <a:avLst/>
          </a:prstGeom>
        </p:spPr>
        <p:txBody>
          <a:bodyPr wrap="square">
            <a:spAutoFit/>
          </a:bodyPr>
          <a:lstStyle/>
          <a:p>
            <a:pPr marL="438912" lvl="1" indent="-320040" eaLnBrk="0" fontAlgn="base" hangingPunct="0">
              <a:lnSpc>
                <a:spcPct val="120000"/>
              </a:lnSpc>
              <a:spcAft>
                <a:spcPct val="0"/>
              </a:spcAft>
              <a:buClr>
                <a:srgbClr val="F0AD00"/>
              </a:buClr>
              <a:buSzPct val="80000"/>
              <a:buFont typeface="Wingdings 2"/>
              <a:buChar char=""/>
            </a:pPr>
            <a:r>
              <a:rPr lang="zh-CN" altLang="en-US" sz="2400" b="1" dirty="0" smtClean="0">
                <a:solidFill>
                  <a:prstClr val="black"/>
                </a:solidFill>
                <a:latin typeface="Arial Narrow" pitchFamily="34" charset="0"/>
                <a:ea typeface="宋体" pitchFamily="2" charset="-122"/>
              </a:rPr>
              <a:t>四、推导过程：</a:t>
            </a:r>
            <a:r>
              <a:rPr lang="zh-CN" altLang="en-US" sz="2400" b="1" dirty="0">
                <a:solidFill>
                  <a:srgbClr val="E66C7D">
                    <a:lumMod val="75000"/>
                  </a:srgbClr>
                </a:solidFill>
                <a:latin typeface="Arial Narrow" pitchFamily="34" charset="0"/>
                <a:ea typeface="宋体" pitchFamily="2" charset="-122"/>
                <a:sym typeface="Symbol" pitchFamily="18" charset="2"/>
              </a:rPr>
              <a:t>从开始符号</a:t>
            </a:r>
            <a:r>
              <a:rPr lang="en-US" altLang="zh-CN" sz="2400" b="1" dirty="0">
                <a:solidFill>
                  <a:srgbClr val="E66C7D">
                    <a:lumMod val="75000"/>
                  </a:srgbClr>
                </a:solidFill>
                <a:latin typeface="Arial Narrow" pitchFamily="34" charset="0"/>
                <a:ea typeface="宋体" pitchFamily="2" charset="-122"/>
                <a:sym typeface="Symbol" pitchFamily="18" charset="2"/>
              </a:rPr>
              <a:t>S</a:t>
            </a:r>
            <a:r>
              <a:rPr lang="zh-CN" altLang="en-US" sz="2400" b="1" dirty="0">
                <a:solidFill>
                  <a:srgbClr val="E66C7D">
                    <a:lumMod val="75000"/>
                  </a:srgbClr>
                </a:solidFill>
                <a:latin typeface="Arial Narrow" pitchFamily="34" charset="0"/>
                <a:ea typeface="宋体" pitchFamily="2" charset="-122"/>
                <a:sym typeface="Symbol" pitchFamily="18" charset="2"/>
              </a:rPr>
              <a:t>开始</a:t>
            </a:r>
            <a:r>
              <a:rPr lang="zh-CN" altLang="en-US" sz="2400" b="1" dirty="0" smtClean="0">
                <a:solidFill>
                  <a:prstClr val="black"/>
                </a:solidFill>
                <a:latin typeface="Arial Narrow" pitchFamily="34" charset="0"/>
                <a:ea typeface="宋体" pitchFamily="2" charset="-122"/>
                <a:sym typeface="Symbol" pitchFamily="18" charset="2"/>
              </a:rPr>
              <a:t>，使用</a:t>
            </a:r>
            <a:r>
              <a:rPr lang="zh-CN" altLang="en-US" sz="2400" b="1" dirty="0">
                <a:solidFill>
                  <a:srgbClr val="E66C7D">
                    <a:lumMod val="75000"/>
                  </a:srgbClr>
                </a:solidFill>
                <a:latin typeface="Arial Narrow" pitchFamily="34" charset="0"/>
                <a:ea typeface="宋体" pitchFamily="2" charset="-122"/>
                <a:sym typeface="Symbol" pitchFamily="18" charset="2"/>
              </a:rPr>
              <a:t>产生式的右部取代左</a:t>
            </a:r>
            <a:r>
              <a:rPr lang="zh-CN" altLang="en-US" sz="2400" b="1" dirty="0" smtClean="0">
                <a:solidFill>
                  <a:srgbClr val="E66C7D">
                    <a:lumMod val="75000"/>
                  </a:srgbClr>
                </a:solidFill>
                <a:latin typeface="Arial Narrow" pitchFamily="34" charset="0"/>
                <a:ea typeface="宋体" pitchFamily="2" charset="-122"/>
                <a:sym typeface="Symbol" pitchFamily="18" charset="2"/>
              </a:rPr>
              <a:t>部进行替换和展开</a:t>
            </a:r>
            <a:r>
              <a:rPr lang="zh-CN" altLang="en-US" sz="2400" b="1" dirty="0" smtClean="0">
                <a:solidFill>
                  <a:prstClr val="black"/>
                </a:solidFill>
                <a:latin typeface="Arial Narrow" pitchFamily="34" charset="0"/>
                <a:ea typeface="宋体" pitchFamily="2" charset="-122"/>
                <a:sym typeface="Symbol" pitchFamily="18" charset="2"/>
              </a:rPr>
              <a:t>，（就可以得到该语言</a:t>
            </a:r>
            <a:r>
              <a:rPr lang="zh-CN" altLang="en-US" sz="2400" b="1" dirty="0">
                <a:solidFill>
                  <a:prstClr val="black"/>
                </a:solidFill>
                <a:latin typeface="Arial Narrow" pitchFamily="34" charset="0"/>
                <a:ea typeface="宋体" pitchFamily="2" charset="-122"/>
                <a:sym typeface="Symbol" pitchFamily="18" charset="2"/>
              </a:rPr>
              <a:t>的一个</a:t>
            </a:r>
            <a:r>
              <a:rPr lang="zh-CN" altLang="en-US" sz="2400" b="1" dirty="0" smtClean="0">
                <a:solidFill>
                  <a:prstClr val="black"/>
                </a:solidFill>
                <a:latin typeface="Arial Narrow" pitchFamily="34" charset="0"/>
                <a:ea typeface="宋体" pitchFamily="2" charset="-122"/>
                <a:sym typeface="Symbol" pitchFamily="18" charset="2"/>
              </a:rPr>
              <a:t>句子）。这个过程称为：推导。</a:t>
            </a:r>
            <a:endParaRPr lang="zh-CN" altLang="en-US" sz="2400" b="1" dirty="0">
              <a:solidFill>
                <a:prstClr val="black"/>
              </a:solidFill>
              <a:latin typeface="Arial Narrow" pitchFamily="34" charset="0"/>
              <a:ea typeface="宋体" pitchFamily="2" charset="-122"/>
              <a:sym typeface="Symbol" pitchFamily="18" charset="2"/>
            </a:endParaRPr>
          </a:p>
        </p:txBody>
      </p:sp>
      <p:sp>
        <p:nvSpPr>
          <p:cNvPr id="5" name="矩形 4"/>
          <p:cNvSpPr/>
          <p:nvPr/>
        </p:nvSpPr>
        <p:spPr>
          <a:xfrm>
            <a:off x="921904" y="3501008"/>
            <a:ext cx="7826560" cy="978729"/>
          </a:xfrm>
          <a:prstGeom prst="rect">
            <a:avLst/>
          </a:prstGeom>
        </p:spPr>
        <p:txBody>
          <a:bodyPr wrap="square">
            <a:spAutoFit/>
          </a:bodyPr>
          <a:lstStyle/>
          <a:p>
            <a:pPr marL="438912" lvl="1" indent="-320040" eaLnBrk="0" fontAlgn="base" hangingPunct="0">
              <a:lnSpc>
                <a:spcPct val="120000"/>
              </a:lnSpc>
              <a:spcAft>
                <a:spcPct val="0"/>
              </a:spcAft>
              <a:buClr>
                <a:srgbClr val="F0AD00"/>
              </a:buClr>
              <a:buSzPct val="80000"/>
              <a:buFont typeface="Wingdings 2"/>
              <a:buChar char=""/>
            </a:pPr>
            <a:r>
              <a:rPr lang="zh-CN" altLang="en-US" sz="2400" b="1" dirty="0">
                <a:solidFill>
                  <a:prstClr val="black"/>
                </a:solidFill>
                <a:latin typeface="Arial Narrow" pitchFamily="34" charset="0"/>
                <a:ea typeface="宋体" pitchFamily="2" charset="-122"/>
                <a:sym typeface="Symbol" pitchFamily="18" charset="2"/>
              </a:rPr>
              <a:t>如果</a:t>
            </a:r>
            <a:r>
              <a:rPr lang="zh-CN" altLang="en-US" sz="2400" b="1" dirty="0">
                <a:solidFill>
                  <a:srgbClr val="E66C7D">
                    <a:lumMod val="75000"/>
                  </a:srgbClr>
                </a:solidFill>
                <a:latin typeface="Arial Narrow" pitchFamily="34" charset="0"/>
                <a:ea typeface="宋体" pitchFamily="2" charset="-122"/>
                <a:sym typeface="Symbol" pitchFamily="18" charset="2"/>
              </a:rPr>
              <a:t>能推导</a:t>
            </a:r>
            <a:r>
              <a:rPr lang="zh-CN" altLang="en-US" sz="2400" b="1" dirty="0">
                <a:solidFill>
                  <a:prstClr val="black"/>
                </a:solidFill>
                <a:latin typeface="Arial Narrow" pitchFamily="34" charset="0"/>
                <a:ea typeface="宋体" pitchFamily="2" charset="-122"/>
                <a:sym typeface="Symbol" pitchFamily="18" charset="2"/>
              </a:rPr>
              <a:t>出相应的符号串，就称：该符号串</a:t>
            </a:r>
            <a:r>
              <a:rPr lang="zh-CN" altLang="en-US" sz="2400" b="1" dirty="0">
                <a:solidFill>
                  <a:srgbClr val="E66C7D">
                    <a:lumMod val="75000"/>
                  </a:srgbClr>
                </a:solidFill>
                <a:latin typeface="Arial Narrow" pitchFamily="34" charset="0"/>
                <a:ea typeface="宋体" pitchFamily="2" charset="-122"/>
                <a:sym typeface="Symbol" pitchFamily="18" charset="2"/>
              </a:rPr>
              <a:t>是</a:t>
            </a:r>
            <a:r>
              <a:rPr lang="zh-CN" altLang="en-US" sz="2400" b="1" dirty="0">
                <a:solidFill>
                  <a:prstClr val="black"/>
                </a:solidFill>
                <a:latin typeface="Arial Narrow" pitchFamily="34" charset="0"/>
                <a:ea typeface="宋体" pitchFamily="2" charset="-122"/>
                <a:sym typeface="Symbol" pitchFamily="18" charset="2"/>
              </a:rPr>
              <a:t>文法所定义的语言的一个句子，或称</a:t>
            </a:r>
            <a:r>
              <a:rPr lang="zh-CN" altLang="en-US" sz="2400" b="1" dirty="0">
                <a:solidFill>
                  <a:srgbClr val="E66C7D">
                    <a:lumMod val="75000"/>
                  </a:srgbClr>
                </a:solidFill>
                <a:latin typeface="Arial Narrow" pitchFamily="34" charset="0"/>
                <a:ea typeface="宋体" pitchFamily="2" charset="-122"/>
                <a:sym typeface="Symbol" pitchFamily="18" charset="2"/>
              </a:rPr>
              <a:t>属于</a:t>
            </a:r>
            <a:r>
              <a:rPr lang="zh-CN" altLang="en-US" sz="2400" b="1" dirty="0">
                <a:solidFill>
                  <a:prstClr val="black"/>
                </a:solidFill>
                <a:latin typeface="Arial Narrow" pitchFamily="34" charset="0"/>
                <a:ea typeface="宋体" pitchFamily="2" charset="-122"/>
                <a:sym typeface="Symbol" pitchFamily="18" charset="2"/>
              </a:rPr>
              <a:t>该文法。</a:t>
            </a:r>
          </a:p>
        </p:txBody>
      </p:sp>
      <p:sp>
        <p:nvSpPr>
          <p:cNvPr id="8" name="矩形 7"/>
          <p:cNvSpPr/>
          <p:nvPr/>
        </p:nvSpPr>
        <p:spPr>
          <a:xfrm>
            <a:off x="1043608" y="4716028"/>
            <a:ext cx="7826560" cy="1421928"/>
          </a:xfrm>
          <a:prstGeom prst="rect">
            <a:avLst/>
          </a:prstGeom>
        </p:spPr>
        <p:txBody>
          <a:bodyPr wrap="square">
            <a:spAutoFit/>
          </a:bodyPr>
          <a:lstStyle/>
          <a:p>
            <a:pPr marL="438912" lvl="1" indent="-320040" eaLnBrk="0" fontAlgn="base" hangingPunct="0">
              <a:lnSpc>
                <a:spcPct val="120000"/>
              </a:lnSpc>
              <a:spcAft>
                <a:spcPct val="0"/>
              </a:spcAft>
              <a:buClr>
                <a:srgbClr val="F0AD00"/>
              </a:buClr>
              <a:buSzPct val="80000"/>
              <a:buFont typeface="Wingdings 2"/>
              <a:buChar char=""/>
            </a:pPr>
            <a:r>
              <a:rPr lang="zh-CN" altLang="en-US" sz="2400" b="1" dirty="0" smtClean="0">
                <a:solidFill>
                  <a:prstClr val="black"/>
                </a:solidFill>
                <a:latin typeface="Arial Narrow" pitchFamily="34" charset="0"/>
                <a:ea typeface="宋体" pitchFamily="2" charset="-122"/>
                <a:sym typeface="Symbol" pitchFamily="18" charset="2"/>
              </a:rPr>
              <a:t>类似的，如果</a:t>
            </a:r>
            <a:r>
              <a:rPr lang="zh-CN" altLang="en-US" sz="2400" b="1" dirty="0" smtClean="0">
                <a:solidFill>
                  <a:srgbClr val="E66C7D">
                    <a:lumMod val="75000"/>
                  </a:srgbClr>
                </a:solidFill>
                <a:latin typeface="Arial Narrow" pitchFamily="34" charset="0"/>
                <a:ea typeface="宋体" pitchFamily="2" charset="-122"/>
                <a:sym typeface="Symbol" pitchFamily="18" charset="2"/>
              </a:rPr>
              <a:t>不能</a:t>
            </a:r>
            <a:r>
              <a:rPr lang="zh-CN" altLang="en-US" sz="2400" b="1" dirty="0">
                <a:solidFill>
                  <a:srgbClr val="E66C7D">
                    <a:lumMod val="75000"/>
                  </a:srgbClr>
                </a:solidFill>
                <a:latin typeface="Arial Narrow" pitchFamily="34" charset="0"/>
                <a:ea typeface="宋体" pitchFamily="2" charset="-122"/>
                <a:sym typeface="Symbol" pitchFamily="18" charset="2"/>
              </a:rPr>
              <a:t>推导</a:t>
            </a:r>
            <a:r>
              <a:rPr lang="zh-CN" altLang="en-US" sz="2400" b="1" dirty="0">
                <a:solidFill>
                  <a:prstClr val="black"/>
                </a:solidFill>
                <a:latin typeface="Arial Narrow" pitchFamily="34" charset="0"/>
                <a:ea typeface="宋体" pitchFamily="2" charset="-122"/>
                <a:sym typeface="Symbol" pitchFamily="18" charset="2"/>
              </a:rPr>
              <a:t>出相应的符号串，就称：该</a:t>
            </a:r>
            <a:r>
              <a:rPr lang="zh-CN" altLang="en-US" sz="2400" b="1" dirty="0" smtClean="0">
                <a:solidFill>
                  <a:prstClr val="black"/>
                </a:solidFill>
                <a:latin typeface="Arial Narrow" pitchFamily="34" charset="0"/>
                <a:ea typeface="宋体" pitchFamily="2" charset="-122"/>
                <a:sym typeface="Symbol" pitchFamily="18" charset="2"/>
              </a:rPr>
              <a:t>符号串</a:t>
            </a:r>
            <a:r>
              <a:rPr lang="zh-CN" altLang="en-US" sz="2400" b="1" dirty="0" smtClean="0">
                <a:solidFill>
                  <a:srgbClr val="E66C7D">
                    <a:lumMod val="75000"/>
                  </a:srgbClr>
                </a:solidFill>
                <a:latin typeface="Arial Narrow" pitchFamily="34" charset="0"/>
                <a:ea typeface="宋体" pitchFamily="2" charset="-122"/>
                <a:sym typeface="Symbol" pitchFamily="18" charset="2"/>
              </a:rPr>
              <a:t>不是</a:t>
            </a:r>
            <a:r>
              <a:rPr lang="zh-CN" altLang="en-US" sz="2400" b="1" dirty="0" smtClean="0">
                <a:solidFill>
                  <a:prstClr val="black"/>
                </a:solidFill>
                <a:latin typeface="Arial Narrow" pitchFamily="34" charset="0"/>
                <a:ea typeface="宋体" pitchFamily="2" charset="-122"/>
                <a:sym typeface="Symbol" pitchFamily="18" charset="2"/>
              </a:rPr>
              <a:t>文法</a:t>
            </a:r>
            <a:r>
              <a:rPr lang="zh-CN" altLang="en-US" sz="2400" b="1" dirty="0">
                <a:solidFill>
                  <a:prstClr val="black"/>
                </a:solidFill>
                <a:latin typeface="Arial Narrow" pitchFamily="34" charset="0"/>
                <a:ea typeface="宋体" pitchFamily="2" charset="-122"/>
                <a:sym typeface="Symbol" pitchFamily="18" charset="2"/>
              </a:rPr>
              <a:t>所定义的语言的一个句子，或</a:t>
            </a:r>
            <a:r>
              <a:rPr lang="zh-CN" altLang="en-US" sz="2400" b="1" dirty="0" smtClean="0">
                <a:solidFill>
                  <a:prstClr val="black"/>
                </a:solidFill>
                <a:latin typeface="Arial Narrow" pitchFamily="34" charset="0"/>
                <a:ea typeface="宋体" pitchFamily="2" charset="-122"/>
                <a:sym typeface="Symbol" pitchFamily="18" charset="2"/>
              </a:rPr>
              <a:t>称</a:t>
            </a:r>
            <a:r>
              <a:rPr lang="zh-CN" altLang="en-US" sz="2400" b="1" dirty="0" smtClean="0">
                <a:solidFill>
                  <a:srgbClr val="E66C7D">
                    <a:lumMod val="75000"/>
                  </a:srgbClr>
                </a:solidFill>
                <a:latin typeface="Arial Narrow" pitchFamily="34" charset="0"/>
                <a:ea typeface="宋体" pitchFamily="2" charset="-122"/>
                <a:sym typeface="Symbol" pitchFamily="18" charset="2"/>
              </a:rPr>
              <a:t>不属于</a:t>
            </a:r>
            <a:r>
              <a:rPr lang="zh-CN" altLang="en-US" sz="2400" b="1" dirty="0">
                <a:solidFill>
                  <a:prstClr val="black"/>
                </a:solidFill>
                <a:latin typeface="Arial Narrow" pitchFamily="34" charset="0"/>
                <a:ea typeface="宋体" pitchFamily="2" charset="-122"/>
                <a:sym typeface="Symbol" pitchFamily="18" charset="2"/>
              </a:rPr>
              <a:t>该文法。</a:t>
            </a:r>
          </a:p>
        </p:txBody>
      </p:sp>
    </p:spTree>
    <p:extLst>
      <p:ext uri="{BB962C8B-B14F-4D97-AF65-F5344CB8AC3E}">
        <p14:creationId xmlns:p14="http://schemas.microsoft.com/office/powerpoint/2010/main" val="92104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4294967295"/>
          </p:nvPr>
        </p:nvSpPr>
        <p:spPr>
          <a:xfrm>
            <a:off x="491479" y="5157192"/>
            <a:ext cx="8229600" cy="1275259"/>
          </a:xfrm>
        </p:spPr>
        <p:txBody>
          <a:bodyPr>
            <a:noAutofit/>
          </a:bodyPr>
          <a:lstStyle/>
          <a:p>
            <a:pPr lvl="1">
              <a:lnSpc>
                <a:spcPct val="90000"/>
              </a:lnSpc>
            </a:pPr>
            <a:r>
              <a:rPr lang="zh-CN" altLang="en-US" sz="2400" b="1" dirty="0" smtClean="0">
                <a:sym typeface="Symbol" pitchFamily="18" charset="2"/>
              </a:rPr>
              <a:t>推导</a:t>
            </a:r>
            <a:r>
              <a:rPr lang="zh-CN" altLang="en-US" sz="2400" b="1" dirty="0" smtClean="0"/>
              <a:t>分为三大类：</a:t>
            </a:r>
            <a:r>
              <a:rPr lang="zh-CN" altLang="en-US" sz="2400" b="1" dirty="0" smtClean="0">
                <a:solidFill>
                  <a:srgbClr val="FF3300"/>
                </a:solidFill>
              </a:rPr>
              <a:t>直接推导</a:t>
            </a:r>
            <a:r>
              <a:rPr lang="zh-CN" altLang="en-US" sz="2400" b="1" dirty="0" smtClean="0"/>
              <a:t> 、</a:t>
            </a:r>
            <a:r>
              <a:rPr lang="zh-CN" altLang="en-US" sz="2400" b="1" dirty="0" smtClean="0">
                <a:sym typeface="Symbol" pitchFamily="18" charset="2"/>
              </a:rPr>
              <a:t></a:t>
            </a:r>
            <a:r>
              <a:rPr lang="zh-CN" altLang="en-US" sz="2400" b="1" dirty="0" smtClean="0"/>
              <a:t>，</a:t>
            </a:r>
            <a:r>
              <a:rPr lang="zh-CN" altLang="en-US" sz="2400" b="1" dirty="0" smtClean="0">
                <a:solidFill>
                  <a:srgbClr val="FF3300"/>
                </a:solidFill>
              </a:rPr>
              <a:t>长度为</a:t>
            </a:r>
            <a:r>
              <a:rPr lang="en-US" altLang="zh-CN" sz="2400" b="1" dirty="0" smtClean="0">
                <a:solidFill>
                  <a:srgbClr val="FF3300"/>
                </a:solidFill>
              </a:rPr>
              <a:t>n(n≥1)</a:t>
            </a:r>
            <a:r>
              <a:rPr lang="zh-CN" altLang="en-US" sz="2400" b="1" dirty="0" smtClean="0">
                <a:solidFill>
                  <a:srgbClr val="FF3300"/>
                </a:solidFill>
              </a:rPr>
              <a:t>的推导</a:t>
            </a:r>
            <a:r>
              <a:rPr lang="zh-CN" altLang="en-US" sz="2400" b="1" dirty="0" smtClean="0">
                <a:sym typeface="Symbol" pitchFamily="18" charset="2"/>
              </a:rPr>
              <a:t></a:t>
            </a:r>
            <a:r>
              <a:rPr lang="en-US" altLang="zh-CN" sz="2400" b="1" dirty="0" smtClean="0">
                <a:sym typeface="Symbol" pitchFamily="18" charset="2"/>
              </a:rPr>
              <a:t>+ </a:t>
            </a:r>
            <a:r>
              <a:rPr lang="zh-CN" altLang="en-US" sz="2400" b="1" dirty="0" smtClean="0"/>
              <a:t>和</a:t>
            </a:r>
            <a:r>
              <a:rPr lang="zh-CN" altLang="en-US" sz="2400" b="1" dirty="0" smtClean="0">
                <a:solidFill>
                  <a:srgbClr val="FF3300"/>
                </a:solidFill>
              </a:rPr>
              <a:t>长度为</a:t>
            </a:r>
            <a:r>
              <a:rPr lang="en-US" altLang="zh-CN" sz="2400" b="1" dirty="0" smtClean="0">
                <a:solidFill>
                  <a:srgbClr val="FF3300"/>
                </a:solidFill>
              </a:rPr>
              <a:t>n(n≥0)</a:t>
            </a:r>
            <a:r>
              <a:rPr lang="zh-CN" altLang="en-US" sz="2400" b="1" dirty="0" smtClean="0"/>
              <a:t>的推导</a:t>
            </a:r>
            <a:r>
              <a:rPr lang="zh-CN" altLang="en-US" sz="2400" b="1" dirty="0" smtClean="0">
                <a:sym typeface="Symbol" pitchFamily="18" charset="2"/>
              </a:rPr>
              <a:t></a:t>
            </a:r>
            <a:r>
              <a:rPr lang="zh-CN" altLang="en-US" sz="2400" b="1" dirty="0" smtClean="0"/>
              <a:t> * 。</a:t>
            </a:r>
            <a:endParaRPr lang="zh-CN" altLang="en-US" sz="1000" b="1" dirty="0" smtClean="0"/>
          </a:p>
        </p:txBody>
      </p:sp>
      <p:sp>
        <p:nvSpPr>
          <p:cNvPr id="2" name="矩形 1"/>
          <p:cNvSpPr/>
          <p:nvPr/>
        </p:nvSpPr>
        <p:spPr>
          <a:xfrm>
            <a:off x="251520" y="1052736"/>
            <a:ext cx="8424936" cy="1865126"/>
          </a:xfrm>
          <a:prstGeom prst="rect">
            <a:avLst/>
          </a:prstGeom>
        </p:spPr>
        <p:txBody>
          <a:bodyPr wrap="square">
            <a:spAutoFit/>
          </a:bodyPr>
          <a:lstStyle/>
          <a:p>
            <a:pPr marL="438912" lvl="1" indent="-320040" eaLnBrk="0" fontAlgn="base" hangingPunct="0">
              <a:lnSpc>
                <a:spcPct val="120000"/>
              </a:lnSpc>
              <a:spcAft>
                <a:spcPct val="0"/>
              </a:spcAft>
              <a:buClr>
                <a:srgbClr val="F0AD00"/>
              </a:buClr>
              <a:buSzPct val="80000"/>
              <a:buFont typeface="Wingdings 2"/>
              <a:buChar char=""/>
            </a:pPr>
            <a:r>
              <a:rPr lang="zh-CN" altLang="en-US" sz="2400" b="1" dirty="0" smtClean="0">
                <a:solidFill>
                  <a:srgbClr val="E66C7D">
                    <a:lumMod val="75000"/>
                  </a:srgbClr>
                </a:solidFill>
                <a:latin typeface="Arial Narrow" pitchFamily="34" charset="0"/>
                <a:ea typeface="宋体" pitchFamily="2" charset="-122"/>
              </a:rPr>
              <a:t>定义</a:t>
            </a:r>
            <a:r>
              <a:rPr lang="en-US" altLang="zh-CN" sz="2400" b="1" dirty="0" smtClean="0">
                <a:solidFill>
                  <a:srgbClr val="E66C7D">
                    <a:lumMod val="75000"/>
                  </a:srgbClr>
                </a:solidFill>
                <a:latin typeface="Arial Narrow" pitchFamily="34" charset="0"/>
                <a:ea typeface="宋体" pitchFamily="2" charset="-122"/>
              </a:rPr>
              <a:t>2.2</a:t>
            </a:r>
            <a:r>
              <a:rPr lang="zh-CN" altLang="en-US" sz="2400" b="1" dirty="0" smtClean="0">
                <a:solidFill>
                  <a:prstClr val="black"/>
                </a:solidFill>
                <a:latin typeface="Arial Narrow" pitchFamily="34" charset="0"/>
                <a:ea typeface="宋体" pitchFamily="2" charset="-122"/>
              </a:rPr>
              <a:t>：如果</a:t>
            </a:r>
            <a:r>
              <a:rPr lang="en-US" altLang="zh-CN" sz="2400" b="1" dirty="0" smtClean="0">
                <a:solidFill>
                  <a:prstClr val="black"/>
                </a:solidFill>
                <a:latin typeface="Arial Narrow" pitchFamily="34" charset="0"/>
                <a:ea typeface="宋体" pitchFamily="2" charset="-122"/>
              </a:rPr>
              <a:t>A→</a:t>
            </a:r>
            <a:r>
              <a:rPr lang="el-GR" altLang="zh-CN" sz="2400" b="1" dirty="0" smtClean="0">
                <a:solidFill>
                  <a:prstClr val="black"/>
                </a:solidFill>
                <a:latin typeface="Arial Narrow" pitchFamily="34" charset="0"/>
                <a:ea typeface="宋体" pitchFamily="2" charset="-122"/>
              </a:rPr>
              <a:t>γ</a:t>
            </a:r>
            <a:r>
              <a:rPr lang="zh-CN" altLang="en-US" sz="2400" b="1" dirty="0" smtClean="0">
                <a:solidFill>
                  <a:prstClr val="black"/>
                </a:solidFill>
                <a:latin typeface="Arial Narrow" pitchFamily="34" charset="0"/>
                <a:ea typeface="宋体" pitchFamily="2" charset="-122"/>
              </a:rPr>
              <a:t>是文法的一个产生式，</a:t>
            </a:r>
            <a:r>
              <a:rPr lang="en-US" altLang="zh-CN" sz="2400" b="1" dirty="0" smtClean="0">
                <a:solidFill>
                  <a:prstClr val="black"/>
                </a:solidFill>
                <a:latin typeface="Arial Narrow" pitchFamily="34" charset="0"/>
                <a:ea typeface="宋体" pitchFamily="2" charset="-122"/>
              </a:rPr>
              <a:t>α</a:t>
            </a:r>
            <a:r>
              <a:rPr lang="zh-CN" altLang="en-US" sz="2400" b="1" dirty="0" smtClean="0">
                <a:solidFill>
                  <a:prstClr val="black"/>
                </a:solidFill>
                <a:latin typeface="Arial Narrow" pitchFamily="34" charset="0"/>
                <a:ea typeface="宋体" pitchFamily="2" charset="-122"/>
              </a:rPr>
              <a:t>和</a:t>
            </a:r>
            <a:r>
              <a:rPr lang="en-US" altLang="zh-CN" sz="2400" b="1" dirty="0" smtClean="0">
                <a:solidFill>
                  <a:prstClr val="black"/>
                </a:solidFill>
                <a:latin typeface="Arial Narrow" pitchFamily="34" charset="0"/>
                <a:ea typeface="宋体" pitchFamily="2" charset="-122"/>
              </a:rPr>
              <a:t>β</a:t>
            </a:r>
            <a:r>
              <a:rPr lang="zh-CN" altLang="en-US" sz="2400" b="1" dirty="0" smtClean="0">
                <a:solidFill>
                  <a:prstClr val="black"/>
                </a:solidFill>
                <a:latin typeface="Arial Narrow" pitchFamily="34" charset="0"/>
                <a:ea typeface="宋体" pitchFamily="2" charset="-122"/>
              </a:rPr>
              <a:t>是任意的符号串，则有：</a:t>
            </a:r>
            <a:endParaRPr lang="en-US" altLang="zh-CN" sz="2400" b="1" dirty="0" smtClean="0">
              <a:solidFill>
                <a:prstClr val="black"/>
              </a:solidFill>
              <a:latin typeface="Arial Narrow" pitchFamily="34" charset="0"/>
              <a:ea typeface="宋体" pitchFamily="2" charset="-122"/>
            </a:endParaRPr>
          </a:p>
          <a:p>
            <a:pPr marL="438912" lvl="1" indent="-320040" eaLnBrk="0" fontAlgn="base" hangingPunct="0">
              <a:lnSpc>
                <a:spcPct val="120000"/>
              </a:lnSpc>
              <a:spcAft>
                <a:spcPct val="0"/>
              </a:spcAft>
              <a:buClr>
                <a:srgbClr val="F0AD00"/>
              </a:buClr>
              <a:buSzPct val="80000"/>
              <a:buFont typeface="Wingdings 2"/>
              <a:buChar char=""/>
            </a:pPr>
            <a:r>
              <a:rPr lang="en-US" altLang="zh-CN" sz="2400" b="1" dirty="0" smtClean="0">
                <a:solidFill>
                  <a:prstClr val="black"/>
                </a:solidFill>
                <a:latin typeface="Arial Narrow" pitchFamily="34" charset="0"/>
                <a:ea typeface="宋体" pitchFamily="2" charset="-122"/>
              </a:rPr>
              <a:t>αA</a:t>
            </a:r>
            <a:r>
              <a:rPr lang="el-GR" altLang="zh-CN" sz="2400" b="1" dirty="0" smtClean="0">
                <a:solidFill>
                  <a:prstClr val="black"/>
                </a:solidFill>
                <a:latin typeface="Arial Narrow" pitchFamily="34" charset="0"/>
                <a:ea typeface="宋体" pitchFamily="2" charset="-122"/>
              </a:rPr>
              <a:t>β</a:t>
            </a:r>
            <a:r>
              <a:rPr lang="en-US" altLang="zh-CN" sz="2400" b="1" dirty="0" smtClean="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sym typeface="Symbol" pitchFamily="18" charset="2"/>
              </a:rPr>
              <a:t></a:t>
            </a:r>
            <a:r>
              <a:rPr lang="el-GR" altLang="zh-CN" sz="2400" b="1" dirty="0" smtClean="0">
                <a:solidFill>
                  <a:prstClr val="black"/>
                </a:solidFill>
                <a:latin typeface="Arial Narrow" pitchFamily="34" charset="0"/>
                <a:ea typeface="宋体" pitchFamily="2" charset="-122"/>
                <a:sym typeface="Symbol" pitchFamily="18" charset="2"/>
              </a:rPr>
              <a:t>αγβ</a:t>
            </a:r>
            <a:r>
              <a:rPr lang="zh-CN" altLang="en-US" sz="2400" b="1" dirty="0" smtClean="0">
                <a:solidFill>
                  <a:prstClr val="black"/>
                </a:solidFill>
                <a:latin typeface="Arial Narrow" pitchFamily="34" charset="0"/>
                <a:ea typeface="宋体" pitchFamily="2" charset="-122"/>
              </a:rPr>
              <a:t>，其中“</a:t>
            </a:r>
            <a:r>
              <a:rPr lang="en-US" altLang="zh-CN" sz="2400" b="1" dirty="0">
                <a:solidFill>
                  <a:prstClr val="black"/>
                </a:solidFill>
                <a:latin typeface="Arial Narrow" pitchFamily="34" charset="0"/>
                <a:ea typeface="宋体" pitchFamily="2" charset="-122"/>
                <a:sym typeface="Symbol" pitchFamily="18" charset="2"/>
              </a:rPr>
              <a:t></a:t>
            </a:r>
            <a:r>
              <a:rPr lang="zh-CN" altLang="en-US" sz="2400" b="1" dirty="0" smtClean="0">
                <a:solidFill>
                  <a:prstClr val="black"/>
                </a:solidFill>
                <a:latin typeface="Arial Narrow" pitchFamily="34" charset="0"/>
                <a:ea typeface="宋体" pitchFamily="2" charset="-122"/>
              </a:rPr>
              <a:t>”称为一步推导，也称：</a:t>
            </a:r>
            <a:r>
              <a:rPr lang="zh-CN" altLang="en-US" sz="2400" b="1" dirty="0" smtClean="0">
                <a:solidFill>
                  <a:srgbClr val="E66C7D">
                    <a:lumMod val="75000"/>
                  </a:srgbClr>
                </a:solidFill>
                <a:latin typeface="Arial Narrow" pitchFamily="34" charset="0"/>
                <a:ea typeface="宋体" pitchFamily="2" charset="-122"/>
              </a:rPr>
              <a:t>直接</a:t>
            </a:r>
            <a:r>
              <a:rPr lang="zh-CN" altLang="en-US" sz="2400" b="1" dirty="0">
                <a:solidFill>
                  <a:srgbClr val="E66C7D">
                    <a:lumMod val="75000"/>
                  </a:srgbClr>
                </a:solidFill>
                <a:latin typeface="Arial Narrow" pitchFamily="34" charset="0"/>
                <a:ea typeface="宋体" pitchFamily="2" charset="-122"/>
              </a:rPr>
              <a:t>推导</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marL="438912" lvl="1" indent="-320040" eaLnBrk="0" fontAlgn="base" hangingPunct="0">
              <a:lnSpc>
                <a:spcPct val="120000"/>
              </a:lnSpc>
              <a:spcAft>
                <a:spcPct val="0"/>
              </a:spcAft>
              <a:buClr>
                <a:srgbClr val="F0AD00"/>
              </a:buClr>
              <a:buSzPct val="80000"/>
              <a:buFont typeface="Wingdings 2"/>
              <a:buChar char=""/>
            </a:pPr>
            <a:r>
              <a:rPr lang="zh-CN" altLang="en-US" sz="2400" b="1" dirty="0" smtClean="0">
                <a:solidFill>
                  <a:prstClr val="black"/>
                </a:solidFill>
                <a:latin typeface="Arial Narrow" pitchFamily="34" charset="0"/>
                <a:ea typeface="宋体" pitchFamily="2" charset="-122"/>
                <a:sym typeface="Symbol" pitchFamily="18" charset="2"/>
              </a:rPr>
              <a:t>我们称：</a:t>
            </a:r>
            <a:r>
              <a:rPr lang="en-US" altLang="zh-CN" sz="2400" b="1" dirty="0">
                <a:solidFill>
                  <a:prstClr val="black"/>
                </a:solidFill>
                <a:latin typeface="Arial Narrow" pitchFamily="34" charset="0"/>
                <a:ea typeface="宋体" pitchFamily="2" charset="-122"/>
              </a:rPr>
              <a:t> αA</a:t>
            </a:r>
            <a:r>
              <a:rPr lang="el-GR" altLang="zh-CN" sz="2400" b="1" dirty="0" smtClean="0">
                <a:solidFill>
                  <a:prstClr val="black"/>
                </a:solidFill>
                <a:latin typeface="Arial Narrow" pitchFamily="34" charset="0"/>
                <a:ea typeface="宋体" pitchFamily="2" charset="-122"/>
              </a:rPr>
              <a:t>β</a:t>
            </a:r>
            <a:r>
              <a:rPr lang="zh-CN" altLang="en-US" sz="2400" b="1" dirty="0" smtClean="0">
                <a:solidFill>
                  <a:prstClr val="black"/>
                </a:solidFill>
                <a:latin typeface="Arial Narrow" pitchFamily="34" charset="0"/>
                <a:ea typeface="宋体" pitchFamily="2" charset="-122"/>
              </a:rPr>
              <a:t>能直接推导出</a:t>
            </a:r>
            <a:r>
              <a:rPr lang="el-GR" altLang="zh-CN" sz="2400" b="1" dirty="0" smtClean="0">
                <a:solidFill>
                  <a:prstClr val="black"/>
                </a:solidFill>
                <a:latin typeface="Arial Narrow" pitchFamily="34" charset="0"/>
                <a:ea typeface="宋体" pitchFamily="2" charset="-122"/>
                <a:sym typeface="Symbol" pitchFamily="18" charset="2"/>
              </a:rPr>
              <a:t>αγβ</a:t>
            </a:r>
            <a:r>
              <a:rPr lang="zh-CN" altLang="en-US" sz="2400" b="1" dirty="0" smtClean="0">
                <a:solidFill>
                  <a:prstClr val="black"/>
                </a:solidFill>
                <a:latin typeface="Arial Narrow" pitchFamily="34" charset="0"/>
                <a:ea typeface="宋体" pitchFamily="2" charset="-122"/>
                <a:sym typeface="Symbol" pitchFamily="18" charset="2"/>
              </a:rPr>
              <a:t>，或称</a:t>
            </a:r>
            <a:r>
              <a:rPr lang="el-GR" altLang="zh-CN" sz="2400" b="1" dirty="0" smtClean="0">
                <a:solidFill>
                  <a:prstClr val="black"/>
                </a:solidFill>
                <a:latin typeface="Arial Narrow" pitchFamily="34" charset="0"/>
                <a:ea typeface="宋体" pitchFamily="2" charset="-122"/>
                <a:sym typeface="Symbol" pitchFamily="18" charset="2"/>
              </a:rPr>
              <a:t>αγβ</a:t>
            </a:r>
            <a:r>
              <a:rPr lang="zh-CN" altLang="en-US" sz="2400" b="1" dirty="0" smtClean="0">
                <a:solidFill>
                  <a:prstClr val="black"/>
                </a:solidFill>
                <a:latin typeface="Arial Narrow" pitchFamily="34" charset="0"/>
                <a:ea typeface="宋体" pitchFamily="2" charset="-122"/>
                <a:sym typeface="Symbol" pitchFamily="18" charset="2"/>
              </a:rPr>
              <a:t>能规约到</a:t>
            </a:r>
            <a:r>
              <a:rPr lang="en-US" altLang="zh-CN" sz="2400" b="1" dirty="0">
                <a:solidFill>
                  <a:prstClr val="black"/>
                </a:solidFill>
                <a:latin typeface="Arial Narrow" pitchFamily="34" charset="0"/>
                <a:ea typeface="宋体" pitchFamily="2" charset="-122"/>
              </a:rPr>
              <a:t>αA</a:t>
            </a:r>
            <a:r>
              <a:rPr lang="el-GR" altLang="zh-CN" sz="2400" b="1" dirty="0">
                <a:solidFill>
                  <a:prstClr val="black"/>
                </a:solidFill>
                <a:latin typeface="Arial Narrow" pitchFamily="34" charset="0"/>
                <a:ea typeface="宋体" pitchFamily="2" charset="-122"/>
              </a:rPr>
              <a:t>β</a:t>
            </a:r>
            <a:endParaRPr lang="zh-CN" altLang="en-US" sz="2400" b="1" dirty="0">
              <a:solidFill>
                <a:prstClr val="black"/>
              </a:solidFill>
              <a:latin typeface="Arial Narrow" pitchFamily="34" charset="0"/>
              <a:ea typeface="宋体" pitchFamily="2" charset="-122"/>
              <a:sym typeface="Symbol" pitchFamily="18" charset="2"/>
            </a:endParaRPr>
          </a:p>
        </p:txBody>
      </p:sp>
      <p:sp>
        <p:nvSpPr>
          <p:cNvPr id="7" name="标题 1"/>
          <p:cNvSpPr txBox="1">
            <a:spLocks/>
          </p:cNvSpPr>
          <p:nvPr/>
        </p:nvSpPr>
        <p:spPr>
          <a:xfrm>
            <a:off x="4139952" y="0"/>
            <a:ext cx="5004048" cy="537121"/>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pPr algn="ctr"/>
            <a:r>
              <a:rPr lang="en-US" altLang="zh-CN" sz="2400" dirty="0" smtClean="0">
                <a:solidFill>
                  <a:srgbClr val="E66C7D">
                    <a:lumMod val="75000"/>
                  </a:srgbClr>
                </a:solidFill>
                <a:latin typeface="华文楷体"/>
              </a:rPr>
              <a:t>2.3 </a:t>
            </a:r>
            <a:r>
              <a:rPr lang="zh-CN" altLang="en-US" sz="2400" dirty="0" smtClean="0">
                <a:solidFill>
                  <a:srgbClr val="E66C7D">
                    <a:lumMod val="75000"/>
                  </a:srgbClr>
                </a:solidFill>
                <a:latin typeface="华文楷体"/>
              </a:rPr>
              <a:t>文法</a:t>
            </a:r>
            <a:r>
              <a:rPr lang="zh-CN" altLang="en-US" sz="2400" dirty="0" smtClean="0">
                <a:solidFill>
                  <a:srgbClr val="E66C7D">
                    <a:lumMod val="75000"/>
                  </a:srgbClr>
                </a:solidFill>
                <a:latin typeface="华文楷体"/>
              </a:rPr>
              <a:t>的推导</a:t>
            </a:r>
            <a:endParaRPr lang="zh-CN" altLang="en-US" sz="2400" dirty="0">
              <a:solidFill>
                <a:srgbClr val="E66C7D">
                  <a:lumMod val="75000"/>
                </a:srgbClr>
              </a:solidFill>
              <a:latin typeface="华文楷体"/>
            </a:endParaRPr>
          </a:p>
        </p:txBody>
      </p:sp>
      <p:sp>
        <p:nvSpPr>
          <p:cNvPr id="9" name="矩形 8"/>
          <p:cNvSpPr/>
          <p:nvPr/>
        </p:nvSpPr>
        <p:spPr>
          <a:xfrm>
            <a:off x="296143" y="3068960"/>
            <a:ext cx="8424936" cy="1865126"/>
          </a:xfrm>
          <a:prstGeom prst="rect">
            <a:avLst/>
          </a:prstGeom>
        </p:spPr>
        <p:txBody>
          <a:bodyPr wrap="square">
            <a:spAutoFit/>
          </a:bodyPr>
          <a:lstStyle/>
          <a:p>
            <a:pPr marL="438912" lvl="1" indent="-320040" eaLnBrk="0" fontAlgn="base" hangingPunct="0">
              <a:lnSpc>
                <a:spcPct val="120000"/>
              </a:lnSpc>
              <a:spcAft>
                <a:spcPct val="0"/>
              </a:spcAft>
              <a:buClr>
                <a:srgbClr val="F0AD00"/>
              </a:buClr>
              <a:buSzPct val="80000"/>
              <a:buFont typeface="Wingdings 2"/>
              <a:buChar char=""/>
            </a:pPr>
            <a:r>
              <a:rPr lang="zh-CN" altLang="en-US" sz="2400" b="1" dirty="0" smtClean="0">
                <a:solidFill>
                  <a:srgbClr val="E66C7D">
                    <a:lumMod val="75000"/>
                  </a:srgbClr>
                </a:solidFill>
                <a:latin typeface="Arial Narrow" pitchFamily="34" charset="0"/>
                <a:ea typeface="宋体" pitchFamily="2" charset="-122"/>
              </a:rPr>
              <a:t>定义</a:t>
            </a:r>
            <a:r>
              <a:rPr lang="en-US" altLang="zh-CN" sz="2400" b="1" dirty="0" smtClean="0">
                <a:solidFill>
                  <a:srgbClr val="E66C7D">
                    <a:lumMod val="75000"/>
                  </a:srgbClr>
                </a:solidFill>
                <a:latin typeface="Arial Narrow" pitchFamily="34" charset="0"/>
                <a:ea typeface="宋体" pitchFamily="2" charset="-122"/>
              </a:rPr>
              <a:t>:2.3</a:t>
            </a:r>
            <a:r>
              <a:rPr lang="zh-CN" altLang="en-US" sz="2400" b="1" dirty="0" smtClean="0">
                <a:solidFill>
                  <a:prstClr val="black"/>
                </a:solidFill>
                <a:latin typeface="Arial Narrow" pitchFamily="34" charset="0"/>
                <a:ea typeface="宋体" pitchFamily="2" charset="-122"/>
              </a:rPr>
              <a:t>：如果根据产生式逐步推导，可得：</a:t>
            </a:r>
            <a:endParaRPr lang="en-US" altLang="zh-CN" sz="2400" b="1" dirty="0" smtClean="0">
              <a:solidFill>
                <a:prstClr val="black"/>
              </a:solidFill>
              <a:latin typeface="Arial Narrow" pitchFamily="34" charset="0"/>
              <a:ea typeface="宋体" pitchFamily="2" charset="-122"/>
            </a:endParaRPr>
          </a:p>
          <a:p>
            <a:pPr marL="118872" lvl="1" eaLnBrk="0" fontAlgn="base" hangingPunct="0">
              <a:lnSpc>
                <a:spcPct val="120000"/>
              </a:lnSpc>
              <a:spcAft>
                <a:spcPct val="0"/>
              </a:spcAft>
              <a:buClr>
                <a:srgbClr val="F0AD00"/>
              </a:buClr>
              <a:buSzPct val="80000"/>
            </a:pPr>
            <a:r>
              <a:rPr lang="en-US" altLang="zh-CN" sz="2400" b="1" dirty="0">
                <a:solidFill>
                  <a:prstClr val="black"/>
                </a:solidFill>
                <a:latin typeface="Arial Narrow" pitchFamily="34" charset="0"/>
                <a:ea typeface="宋体" pitchFamily="2" charset="-122"/>
              </a:rPr>
              <a:t> </a:t>
            </a:r>
            <a:r>
              <a:rPr lang="en-US" altLang="zh-CN" sz="2400" b="1" dirty="0" smtClean="0">
                <a:solidFill>
                  <a:prstClr val="black"/>
                </a:solidFill>
                <a:latin typeface="Arial Narrow" pitchFamily="34" charset="0"/>
                <a:ea typeface="宋体" pitchFamily="2" charset="-122"/>
              </a:rPr>
              <a:t>      α </a:t>
            </a:r>
            <a:r>
              <a:rPr lang="en-US" altLang="zh-CN" sz="2400" b="1" dirty="0" smtClean="0">
                <a:solidFill>
                  <a:prstClr val="black"/>
                </a:solidFill>
                <a:latin typeface="Arial Narrow" pitchFamily="34" charset="0"/>
                <a:ea typeface="宋体" pitchFamily="2" charset="-122"/>
                <a:sym typeface="Symbol" pitchFamily="18" charset="2"/>
              </a:rPr>
              <a:t></a:t>
            </a:r>
            <a:r>
              <a:rPr lang="el-GR" altLang="zh-CN" sz="2400" b="1" dirty="0" smtClean="0">
                <a:solidFill>
                  <a:prstClr val="black"/>
                </a:solidFill>
                <a:latin typeface="Arial Narrow" pitchFamily="34" charset="0"/>
                <a:ea typeface="宋体" pitchFamily="2" charset="-122"/>
                <a:sym typeface="Symbol" pitchFamily="18" charset="2"/>
              </a:rPr>
              <a:t>β</a:t>
            </a:r>
            <a:r>
              <a:rPr lang="en-US" altLang="zh-CN" sz="2400" b="1" baseline="-25000" dirty="0" smtClean="0">
                <a:solidFill>
                  <a:prstClr val="black"/>
                </a:solidFill>
                <a:latin typeface="Arial Narrow" pitchFamily="34" charset="0"/>
                <a:ea typeface="宋体" pitchFamily="2" charset="-122"/>
                <a:sym typeface="Symbol" pitchFamily="18" charset="2"/>
              </a:rPr>
              <a:t>1</a:t>
            </a:r>
            <a:r>
              <a:rPr lang="en-US" altLang="zh-CN" sz="2400" b="1" dirty="0" smtClean="0">
                <a:solidFill>
                  <a:prstClr val="black"/>
                </a:solidFill>
                <a:latin typeface="Arial Narrow" pitchFamily="34" charset="0"/>
                <a:ea typeface="宋体" pitchFamily="2" charset="-122"/>
                <a:sym typeface="Symbol" pitchFamily="18" charset="2"/>
              </a:rPr>
              <a:t> </a:t>
            </a:r>
            <a:r>
              <a:rPr lang="en-US" altLang="zh-CN" sz="2400" b="1" dirty="0">
                <a:solidFill>
                  <a:prstClr val="black"/>
                </a:solidFill>
                <a:latin typeface="Arial Narrow" pitchFamily="34" charset="0"/>
                <a:ea typeface="宋体" pitchFamily="2" charset="-122"/>
                <a:sym typeface="Symbol" pitchFamily="18" charset="2"/>
              </a:rPr>
              <a:t></a:t>
            </a:r>
            <a:r>
              <a:rPr lang="el-GR" altLang="zh-CN" sz="2400" b="1" dirty="0" smtClean="0">
                <a:solidFill>
                  <a:prstClr val="black"/>
                </a:solidFill>
                <a:latin typeface="Arial Narrow" pitchFamily="34" charset="0"/>
                <a:ea typeface="宋体" pitchFamily="2" charset="-122"/>
                <a:sym typeface="Symbol" pitchFamily="18" charset="2"/>
              </a:rPr>
              <a:t>β</a:t>
            </a:r>
            <a:r>
              <a:rPr lang="en-US" altLang="zh-CN" sz="2400" b="1" baseline="-25000" dirty="0" smtClean="0">
                <a:solidFill>
                  <a:prstClr val="black"/>
                </a:solidFill>
                <a:latin typeface="Arial Narrow" pitchFamily="34" charset="0"/>
                <a:ea typeface="宋体" pitchFamily="2" charset="-122"/>
                <a:sym typeface="Symbol" pitchFamily="18" charset="2"/>
              </a:rPr>
              <a:t>2</a:t>
            </a:r>
            <a:r>
              <a:rPr lang="en-US" altLang="zh-CN" sz="2400" b="1" dirty="0">
                <a:solidFill>
                  <a:prstClr val="black"/>
                </a:solidFill>
                <a:latin typeface="Arial Narrow" pitchFamily="34" charset="0"/>
                <a:ea typeface="宋体" pitchFamily="2" charset="-122"/>
                <a:sym typeface="Symbol" pitchFamily="18" charset="2"/>
              </a:rPr>
              <a:t> </a:t>
            </a:r>
            <a:r>
              <a:rPr lang="el-GR" altLang="zh-CN" sz="2400" b="1" dirty="0" smtClean="0">
                <a:solidFill>
                  <a:prstClr val="black"/>
                </a:solidFill>
                <a:latin typeface="Arial Narrow" pitchFamily="34" charset="0"/>
                <a:ea typeface="宋体" pitchFamily="2" charset="-122"/>
                <a:sym typeface="Symbol" pitchFamily="18" charset="2"/>
              </a:rPr>
              <a:t>β</a:t>
            </a:r>
            <a:r>
              <a:rPr lang="en-US" altLang="zh-CN" sz="2400" b="1" baseline="-25000" dirty="0" smtClean="0">
                <a:solidFill>
                  <a:prstClr val="black"/>
                </a:solidFill>
                <a:latin typeface="Arial Narrow" pitchFamily="34" charset="0"/>
                <a:ea typeface="宋体" pitchFamily="2" charset="-122"/>
                <a:sym typeface="Symbol" pitchFamily="18" charset="2"/>
              </a:rPr>
              <a:t>3</a:t>
            </a:r>
            <a:r>
              <a:rPr lang="en-US" altLang="zh-CN" sz="2400" b="1" dirty="0">
                <a:solidFill>
                  <a:prstClr val="black"/>
                </a:solidFill>
                <a:latin typeface="Arial Narrow" pitchFamily="34" charset="0"/>
                <a:ea typeface="宋体" pitchFamily="2" charset="-122"/>
                <a:sym typeface="Symbol" pitchFamily="18" charset="2"/>
              </a:rPr>
              <a:t> </a:t>
            </a:r>
            <a:r>
              <a:rPr lang="en-US" altLang="zh-CN" sz="2400" b="1" dirty="0" smtClean="0">
                <a:solidFill>
                  <a:prstClr val="black"/>
                </a:solidFill>
                <a:latin typeface="Arial Narrow" pitchFamily="34" charset="0"/>
                <a:ea typeface="宋体" pitchFamily="2" charset="-122"/>
                <a:sym typeface="Symbol" pitchFamily="18" charset="2"/>
              </a:rPr>
              <a:t>…</a:t>
            </a:r>
            <a:r>
              <a:rPr lang="en-US" altLang="zh-CN" sz="2400" b="1" dirty="0">
                <a:solidFill>
                  <a:prstClr val="black"/>
                </a:solidFill>
                <a:latin typeface="Arial Narrow" pitchFamily="34" charset="0"/>
                <a:ea typeface="宋体" pitchFamily="2" charset="-122"/>
                <a:sym typeface="Symbol" pitchFamily="18" charset="2"/>
              </a:rPr>
              <a:t> </a:t>
            </a:r>
            <a:r>
              <a:rPr lang="el-GR" altLang="zh-CN" sz="2400" b="1" dirty="0" smtClean="0">
                <a:solidFill>
                  <a:prstClr val="black"/>
                </a:solidFill>
                <a:latin typeface="Arial Narrow" pitchFamily="34" charset="0"/>
                <a:ea typeface="宋体" pitchFamily="2" charset="-122"/>
                <a:sym typeface="Symbol" pitchFamily="18" charset="2"/>
              </a:rPr>
              <a:t>β</a:t>
            </a:r>
            <a:r>
              <a:rPr lang="en-US" altLang="zh-CN" sz="2400" b="1" baseline="-25000" dirty="0" smtClean="0">
                <a:solidFill>
                  <a:prstClr val="black"/>
                </a:solidFill>
                <a:latin typeface="Arial Narrow" pitchFamily="34" charset="0"/>
                <a:ea typeface="宋体" pitchFamily="2" charset="-122"/>
                <a:sym typeface="Symbol" pitchFamily="18" charset="2"/>
              </a:rPr>
              <a:t>n  </a:t>
            </a:r>
            <a:r>
              <a:rPr lang="en-US" altLang="zh-CN" sz="2400" baseline="-25000" dirty="0" smtClean="0">
                <a:solidFill>
                  <a:prstClr val="black"/>
                </a:solidFill>
                <a:latin typeface="Arial Narrow" pitchFamily="34" charset="0"/>
                <a:ea typeface="宋体" pitchFamily="2" charset="-122"/>
                <a:sym typeface="Symbol" pitchFamily="18" charset="2"/>
              </a:rPr>
              <a:t>  </a:t>
            </a:r>
            <a:r>
              <a:rPr lang="zh-CN" altLang="en-US" sz="2400" b="1" dirty="0" smtClean="0">
                <a:solidFill>
                  <a:prstClr val="black"/>
                </a:solidFill>
                <a:latin typeface="Arial Narrow" pitchFamily="34" charset="0"/>
                <a:ea typeface="宋体" pitchFamily="2" charset="-122"/>
              </a:rPr>
              <a:t>则有：</a:t>
            </a:r>
            <a:r>
              <a:rPr lang="en-US" altLang="zh-CN" sz="2400" b="1" dirty="0">
                <a:solidFill>
                  <a:prstClr val="black"/>
                </a:solidFill>
                <a:latin typeface="Arial Narrow" pitchFamily="34" charset="0"/>
                <a:ea typeface="宋体" pitchFamily="2" charset="-122"/>
              </a:rPr>
              <a:t> α </a:t>
            </a:r>
            <a:r>
              <a:rPr lang="en-US" altLang="zh-CN" sz="2400" b="1" dirty="0" smtClean="0">
                <a:solidFill>
                  <a:prstClr val="black"/>
                </a:solidFill>
                <a:latin typeface="Arial Narrow" pitchFamily="34" charset="0"/>
                <a:ea typeface="宋体" pitchFamily="2" charset="-122"/>
                <a:sym typeface="Symbol" pitchFamily="18" charset="2"/>
              </a:rPr>
              <a:t></a:t>
            </a:r>
            <a:r>
              <a:rPr lang="en-US" altLang="zh-CN" sz="2400" b="1" baseline="30000" dirty="0" smtClean="0">
                <a:solidFill>
                  <a:prstClr val="black"/>
                </a:solidFill>
                <a:latin typeface="Arial Narrow" pitchFamily="34" charset="0"/>
                <a:ea typeface="宋体" pitchFamily="2" charset="-122"/>
                <a:sym typeface="Symbol" pitchFamily="18" charset="2"/>
              </a:rPr>
              <a:t>+</a:t>
            </a:r>
            <a:r>
              <a:rPr lang="en-US" altLang="zh-CN" sz="2400" b="1" dirty="0" smtClean="0">
                <a:solidFill>
                  <a:prstClr val="black"/>
                </a:solidFill>
                <a:latin typeface="Arial Narrow" pitchFamily="34" charset="0"/>
                <a:ea typeface="宋体" pitchFamily="2" charset="-122"/>
              </a:rPr>
              <a:t> </a:t>
            </a:r>
            <a:r>
              <a:rPr lang="el-GR" altLang="zh-CN" sz="2400" b="1" dirty="0" smtClean="0">
                <a:solidFill>
                  <a:prstClr val="black"/>
                </a:solidFill>
                <a:latin typeface="Arial Narrow" pitchFamily="34" charset="0"/>
                <a:ea typeface="宋体" pitchFamily="2" charset="-122"/>
                <a:sym typeface="Symbol" pitchFamily="18" charset="2"/>
              </a:rPr>
              <a:t>β</a:t>
            </a:r>
            <a:r>
              <a:rPr lang="en-US" altLang="zh-CN" sz="2400" b="1" baseline="-25000" dirty="0">
                <a:solidFill>
                  <a:prstClr val="black"/>
                </a:solidFill>
                <a:latin typeface="Arial Narrow" pitchFamily="34" charset="0"/>
                <a:ea typeface="宋体" pitchFamily="2" charset="-122"/>
                <a:sym typeface="Symbol" pitchFamily="18" charset="2"/>
              </a:rPr>
              <a:t>n</a:t>
            </a:r>
            <a:endParaRPr lang="en-US" altLang="zh-CN" sz="2400" b="1" dirty="0" smtClean="0">
              <a:solidFill>
                <a:prstClr val="black"/>
              </a:solidFill>
              <a:latin typeface="Arial Narrow" pitchFamily="34" charset="0"/>
              <a:ea typeface="宋体" pitchFamily="2" charset="-122"/>
            </a:endParaRPr>
          </a:p>
          <a:p>
            <a:pPr marL="438912" lvl="1" indent="-320040" eaLnBrk="0" fontAlgn="base" hangingPunct="0">
              <a:lnSpc>
                <a:spcPct val="120000"/>
              </a:lnSpc>
              <a:spcAft>
                <a:spcPct val="0"/>
              </a:spcAft>
              <a:buClr>
                <a:srgbClr val="F0AD00"/>
              </a:buClr>
              <a:buSzPct val="80000"/>
              <a:buFont typeface="Wingdings 2"/>
              <a:buChar char=""/>
            </a:pPr>
            <a:r>
              <a:rPr lang="zh-CN" altLang="en-US" sz="2400" b="1" dirty="0" smtClean="0">
                <a:solidFill>
                  <a:prstClr val="black"/>
                </a:solidFill>
                <a:latin typeface="Arial Narrow" pitchFamily="34" charset="0"/>
                <a:ea typeface="宋体" pitchFamily="2" charset="-122"/>
              </a:rPr>
              <a:t>，其中“    </a:t>
            </a:r>
            <a:r>
              <a:rPr lang="en-US" altLang="zh-CN" sz="2400" b="1" dirty="0" smtClean="0">
                <a:solidFill>
                  <a:prstClr val="black"/>
                </a:solidFill>
                <a:latin typeface="Arial Narrow" pitchFamily="34" charset="0"/>
                <a:ea typeface="宋体" pitchFamily="2" charset="-122"/>
                <a:sym typeface="Symbol" pitchFamily="18" charset="2"/>
              </a:rPr>
              <a:t>      </a:t>
            </a:r>
            <a:r>
              <a:rPr lang="zh-CN" altLang="en-US" sz="2400" b="1" dirty="0" smtClean="0">
                <a:solidFill>
                  <a:prstClr val="black"/>
                </a:solidFill>
                <a:latin typeface="Arial Narrow" pitchFamily="34" charset="0"/>
                <a:ea typeface="宋体" pitchFamily="2" charset="-122"/>
              </a:rPr>
              <a:t>”称为</a:t>
            </a:r>
            <a:r>
              <a:rPr lang="en-US" altLang="zh-CN" sz="2400" b="1" dirty="0" smtClean="0">
                <a:solidFill>
                  <a:prstClr val="black"/>
                </a:solidFill>
                <a:latin typeface="Arial Narrow" pitchFamily="34" charset="0"/>
                <a:ea typeface="宋体" pitchFamily="2" charset="-122"/>
              </a:rPr>
              <a:t>n</a:t>
            </a:r>
            <a:r>
              <a:rPr lang="zh-CN" altLang="en-US" sz="2400" b="1" dirty="0" smtClean="0">
                <a:solidFill>
                  <a:prstClr val="black"/>
                </a:solidFill>
                <a:latin typeface="Arial Narrow" pitchFamily="34" charset="0"/>
                <a:ea typeface="宋体" pitchFamily="2" charset="-122"/>
              </a:rPr>
              <a:t>步推导，也称：</a:t>
            </a:r>
            <a:r>
              <a:rPr lang="zh-CN" altLang="en-US" sz="2400" b="1" dirty="0" smtClean="0">
                <a:solidFill>
                  <a:srgbClr val="E66C7D">
                    <a:lumMod val="75000"/>
                  </a:srgbClr>
                </a:solidFill>
                <a:latin typeface="Arial Narrow" pitchFamily="34" charset="0"/>
                <a:ea typeface="宋体" pitchFamily="2" charset="-122"/>
              </a:rPr>
              <a:t>间接推导</a:t>
            </a:r>
            <a:r>
              <a:rPr lang="zh-CN" altLang="en-US" sz="2400" b="1" dirty="0" smtClean="0">
                <a:solidFill>
                  <a:prstClr val="black"/>
                </a:solidFill>
                <a:latin typeface="Arial Narrow" pitchFamily="34" charset="0"/>
                <a:ea typeface="宋体" pitchFamily="2" charset="-122"/>
              </a:rPr>
              <a:t>。为方便起见，课件中用</a:t>
            </a:r>
            <a:r>
              <a:rPr lang="en-US" altLang="zh-CN" sz="2400" b="1" dirty="0" smtClean="0">
                <a:solidFill>
                  <a:prstClr val="black"/>
                </a:solidFill>
                <a:latin typeface="Arial Narrow" pitchFamily="34" charset="0"/>
                <a:ea typeface="宋体" pitchFamily="2" charset="-122"/>
                <a:sym typeface="Symbol" pitchFamily="18" charset="2"/>
              </a:rPr>
              <a:t>*</a:t>
            </a:r>
            <a:r>
              <a:rPr lang="en-US" altLang="zh-CN" sz="2400" b="1" baseline="30000" dirty="0" smtClean="0">
                <a:solidFill>
                  <a:prstClr val="black"/>
                </a:solidFill>
                <a:latin typeface="Arial Narrow" pitchFamily="34" charset="0"/>
                <a:ea typeface="宋体" pitchFamily="2" charset="-122"/>
                <a:sym typeface="Symbol" pitchFamily="18" charset="2"/>
              </a:rPr>
              <a:t> </a:t>
            </a:r>
            <a:r>
              <a:rPr lang="zh-CN" altLang="en-US" sz="2400" b="1" dirty="0" smtClean="0">
                <a:solidFill>
                  <a:prstClr val="black"/>
                </a:solidFill>
                <a:latin typeface="Arial Narrow" pitchFamily="34" charset="0"/>
                <a:ea typeface="宋体" pitchFamily="2" charset="-122"/>
                <a:sym typeface="Symbol" pitchFamily="18" charset="2"/>
              </a:rPr>
              <a:t>表示若干步推导。</a:t>
            </a:r>
            <a:endParaRPr lang="zh-CN" altLang="en-US" sz="2400" b="1" dirty="0">
              <a:solidFill>
                <a:prstClr val="black"/>
              </a:solidFill>
              <a:latin typeface="Arial Narrow" pitchFamily="34" charset="0"/>
              <a:ea typeface="宋体" pitchFamily="2" charset="-122"/>
              <a:sym typeface="Symbol" pitchFamily="18" charset="2"/>
            </a:endParaRPr>
          </a:p>
        </p:txBody>
      </p:sp>
      <p:sp>
        <p:nvSpPr>
          <p:cNvPr id="6" name="矩形 5"/>
          <p:cNvSpPr/>
          <p:nvPr/>
        </p:nvSpPr>
        <p:spPr>
          <a:xfrm>
            <a:off x="2051720" y="3933056"/>
            <a:ext cx="587020" cy="461665"/>
          </a:xfrm>
          <a:prstGeom prst="rect">
            <a:avLst/>
          </a:prstGeom>
        </p:spPr>
        <p:txBody>
          <a:bodyPr wrap="none">
            <a:spAutoFit/>
          </a:bodyPr>
          <a:lstStyle/>
          <a:p>
            <a:pPr eaLnBrk="0" fontAlgn="base" hangingPunct="0">
              <a:spcBef>
                <a:spcPct val="0"/>
              </a:spcBef>
              <a:spcAft>
                <a:spcPct val="0"/>
              </a:spcAft>
            </a:pPr>
            <a:r>
              <a:rPr lang="en-US" altLang="zh-CN" sz="2400" b="1" dirty="0" smtClean="0">
                <a:solidFill>
                  <a:prstClr val="black"/>
                </a:solidFill>
                <a:latin typeface="Arial Narrow" pitchFamily="34" charset="0"/>
                <a:ea typeface="宋体" pitchFamily="2" charset="-122"/>
                <a:sym typeface="Symbol" pitchFamily="18" charset="2"/>
              </a:rPr>
              <a:t></a:t>
            </a:r>
            <a:r>
              <a:rPr lang="en-US" altLang="zh-CN" sz="2400" b="1" baseline="30000" dirty="0" smtClean="0">
                <a:solidFill>
                  <a:prstClr val="black"/>
                </a:solidFill>
                <a:latin typeface="Arial Narrow" pitchFamily="34" charset="0"/>
                <a:ea typeface="宋体" pitchFamily="2" charset="-122"/>
                <a:sym typeface="Symbol" pitchFamily="18" charset="2"/>
              </a:rPr>
              <a:t>+</a:t>
            </a:r>
            <a:endParaRPr lang="zh-CN" altLang="en-US" sz="2400" b="1" baseline="30000" dirty="0">
              <a:solidFill>
                <a:prstClr val="black"/>
              </a:solidFill>
              <a:latin typeface="Arial Narrow" pitchFamily="34" charset="0"/>
              <a:ea typeface="宋体" pitchFamily="2" charset="-122"/>
            </a:endParaRPr>
          </a:p>
        </p:txBody>
      </p:sp>
      <p:sp>
        <p:nvSpPr>
          <p:cNvPr id="3" name="TextBox 2"/>
          <p:cNvSpPr txBox="1"/>
          <p:nvPr/>
        </p:nvSpPr>
        <p:spPr>
          <a:xfrm>
            <a:off x="112982" y="183178"/>
            <a:ext cx="4464496" cy="707886"/>
          </a:xfrm>
          <a:prstGeom prst="rect">
            <a:avLst/>
          </a:prstGeom>
          <a:noFill/>
        </p:spPr>
        <p:txBody>
          <a:bodyPr wrap="square" rtlCol="0">
            <a:spAutoFit/>
          </a:bodyPr>
          <a:lstStyle/>
          <a:p>
            <a:pPr eaLnBrk="0" fontAlgn="base" hangingPunct="0">
              <a:spcBef>
                <a:spcPct val="0"/>
              </a:spcBef>
              <a:spcAft>
                <a:spcPct val="0"/>
              </a:spcAft>
            </a:pPr>
            <a:r>
              <a:rPr lang="zh-CN" altLang="en-US" sz="2000" b="1" dirty="0" smtClean="0">
                <a:solidFill>
                  <a:srgbClr val="002060"/>
                </a:solidFill>
                <a:latin typeface="Arial Narrow" pitchFamily="34" charset="0"/>
                <a:ea typeface="宋体" pitchFamily="2" charset="-122"/>
              </a:rPr>
              <a:t>说明：为帮助理解，对教材定义</a:t>
            </a:r>
            <a:r>
              <a:rPr lang="en-US" altLang="zh-CN" sz="2000" b="1" dirty="0" smtClean="0">
                <a:solidFill>
                  <a:srgbClr val="002060"/>
                </a:solidFill>
                <a:latin typeface="Arial Narrow" pitchFamily="34" charset="0"/>
                <a:ea typeface="宋体" pitchFamily="2" charset="-122"/>
              </a:rPr>
              <a:t>2.2 </a:t>
            </a:r>
            <a:r>
              <a:rPr lang="zh-CN" altLang="en-US" sz="2000" b="1" dirty="0" smtClean="0">
                <a:solidFill>
                  <a:srgbClr val="002060"/>
                </a:solidFill>
                <a:latin typeface="Arial Narrow" pitchFamily="34" charset="0"/>
                <a:ea typeface="宋体" pitchFamily="2" charset="-122"/>
              </a:rPr>
              <a:t>，</a:t>
            </a:r>
            <a:r>
              <a:rPr lang="en-US" altLang="zh-CN" sz="2000" b="1" dirty="0" smtClean="0">
                <a:solidFill>
                  <a:srgbClr val="002060"/>
                </a:solidFill>
                <a:latin typeface="Arial Narrow" pitchFamily="34" charset="0"/>
                <a:ea typeface="宋体" pitchFamily="2" charset="-122"/>
              </a:rPr>
              <a:t>2.3</a:t>
            </a:r>
            <a:r>
              <a:rPr lang="zh-CN" altLang="en-US" sz="2000" b="1" dirty="0" smtClean="0">
                <a:solidFill>
                  <a:srgbClr val="002060"/>
                </a:solidFill>
                <a:latin typeface="Arial Narrow" pitchFamily="34" charset="0"/>
                <a:ea typeface="宋体" pitchFamily="2" charset="-122"/>
              </a:rPr>
              <a:t>略加修改</a:t>
            </a:r>
            <a:endParaRPr lang="zh-CN" altLang="en-US" sz="2000" b="1" dirty="0">
              <a:solidFill>
                <a:srgbClr val="002060"/>
              </a:solidFill>
              <a:latin typeface="Arial Narrow" pitchFamily="34" charset="0"/>
              <a:ea typeface="宋体" pitchFamily="2" charset="-122"/>
            </a:endParaRPr>
          </a:p>
        </p:txBody>
      </p:sp>
    </p:spTree>
    <p:extLst>
      <p:ext uri="{BB962C8B-B14F-4D97-AF65-F5344CB8AC3E}">
        <p14:creationId xmlns:p14="http://schemas.microsoft.com/office/powerpoint/2010/main" val="15131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additive="base">
                                        <p:cTn id="3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1667">
                                            <p:txEl>
                                              <p:pRg st="0" end="0"/>
                                            </p:txEl>
                                          </p:spTgt>
                                        </p:tgtEl>
                                        <p:attrNameLst>
                                          <p:attrName>style.visibility</p:attrName>
                                        </p:attrNameLst>
                                      </p:cBhvr>
                                      <p:to>
                                        <p:strVal val="visible"/>
                                      </p:to>
                                    </p:set>
                                    <p:anim calcmode="lin" valueType="num">
                                      <p:cBhvr additive="base">
                                        <p:cTn id="4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4294967295"/>
          </p:nvPr>
        </p:nvSpPr>
        <p:spPr>
          <a:xfrm>
            <a:off x="480019" y="5373216"/>
            <a:ext cx="8229600" cy="678399"/>
          </a:xfrm>
        </p:spPr>
        <p:txBody>
          <a:bodyPr>
            <a:noAutofit/>
          </a:bodyPr>
          <a:lstStyle/>
          <a:p>
            <a:pPr lvl="1">
              <a:lnSpc>
                <a:spcPct val="90000"/>
              </a:lnSpc>
            </a:pPr>
            <a:r>
              <a:rPr lang="zh-CN" altLang="en-US" sz="2400" b="1" dirty="0" smtClean="0">
                <a:solidFill>
                  <a:srgbClr val="CC3300"/>
                </a:solidFill>
              </a:rPr>
              <a:t>句子的特殊的句型。</a:t>
            </a:r>
            <a:endParaRPr lang="en-US" altLang="zh-CN" sz="2400" b="1" dirty="0" smtClean="0">
              <a:solidFill>
                <a:srgbClr val="CC3300"/>
              </a:solidFill>
            </a:endParaRPr>
          </a:p>
          <a:p>
            <a:pPr lvl="1">
              <a:lnSpc>
                <a:spcPct val="90000"/>
              </a:lnSpc>
            </a:pPr>
            <a:r>
              <a:rPr lang="zh-CN" altLang="en-US" sz="2400" b="1" dirty="0" smtClean="0">
                <a:solidFill>
                  <a:srgbClr val="CC3300"/>
                </a:solidFill>
              </a:rPr>
              <a:t>文法描述的语言是该文法全部句子的集合。</a:t>
            </a:r>
            <a:endParaRPr lang="zh-CN" altLang="en-US" sz="1000" b="1" dirty="0" smtClean="0">
              <a:solidFill>
                <a:srgbClr val="CC3300"/>
              </a:solidFill>
            </a:endParaRPr>
          </a:p>
        </p:txBody>
      </p:sp>
      <p:sp>
        <p:nvSpPr>
          <p:cNvPr id="2" name="矩形 1"/>
          <p:cNvSpPr/>
          <p:nvPr/>
        </p:nvSpPr>
        <p:spPr>
          <a:xfrm>
            <a:off x="251520" y="1052736"/>
            <a:ext cx="8424936" cy="1865126"/>
          </a:xfrm>
          <a:prstGeom prst="rect">
            <a:avLst/>
          </a:prstGeom>
        </p:spPr>
        <p:txBody>
          <a:bodyPr wrap="square">
            <a:spAutoFit/>
          </a:bodyPr>
          <a:lstStyle/>
          <a:p>
            <a:pPr marL="438912" lvl="1" indent="-320040" eaLnBrk="0" fontAlgn="base" hangingPunct="0">
              <a:lnSpc>
                <a:spcPct val="120000"/>
              </a:lnSpc>
              <a:spcAft>
                <a:spcPct val="0"/>
              </a:spcAft>
              <a:buClr>
                <a:srgbClr val="F0AD00"/>
              </a:buClr>
              <a:buSzPct val="80000"/>
              <a:buFont typeface="Wingdings 2"/>
              <a:buChar char=""/>
            </a:pPr>
            <a:r>
              <a:rPr lang="en-US" altLang="zh-CN" sz="2400" b="1" dirty="0" smtClean="0">
                <a:solidFill>
                  <a:prstClr val="black"/>
                </a:solidFill>
                <a:latin typeface="Arial Narrow" pitchFamily="34" charset="0"/>
                <a:ea typeface="宋体" pitchFamily="2" charset="-122"/>
              </a:rPr>
              <a:t>PS1</a:t>
            </a:r>
            <a:r>
              <a:rPr lang="zh-CN" altLang="en-US" sz="2400" b="1" dirty="0" smtClean="0">
                <a:solidFill>
                  <a:prstClr val="black"/>
                </a:solidFill>
                <a:latin typeface="Arial Narrow" pitchFamily="34" charset="0"/>
                <a:ea typeface="宋体" pitchFamily="2" charset="-122"/>
              </a:rPr>
              <a:t>：在</a:t>
            </a:r>
            <a:r>
              <a:rPr lang="en-US" altLang="zh-CN" sz="2400" b="1" dirty="0">
                <a:solidFill>
                  <a:prstClr val="black"/>
                </a:solidFill>
                <a:latin typeface="Arial Narrow" pitchFamily="34" charset="0"/>
                <a:ea typeface="宋体" pitchFamily="2" charset="-122"/>
              </a:rPr>
              <a:t>α </a:t>
            </a:r>
            <a:r>
              <a:rPr lang="en-US" altLang="zh-CN" sz="2400" b="1" dirty="0" smtClean="0">
                <a:solidFill>
                  <a:prstClr val="black"/>
                </a:solidFill>
                <a:latin typeface="Arial Narrow" pitchFamily="34" charset="0"/>
                <a:ea typeface="宋体" pitchFamily="2" charset="-122"/>
                <a:sym typeface="Symbol" pitchFamily="18" charset="2"/>
              </a:rPr>
              <a:t>*</a:t>
            </a:r>
            <a:r>
              <a:rPr lang="en-US" altLang="zh-CN" sz="2400" b="1" dirty="0" smtClean="0">
                <a:solidFill>
                  <a:prstClr val="black"/>
                </a:solidFill>
                <a:latin typeface="Arial Narrow" pitchFamily="34" charset="0"/>
                <a:ea typeface="宋体" pitchFamily="2" charset="-122"/>
              </a:rPr>
              <a:t> </a:t>
            </a:r>
            <a:r>
              <a:rPr lang="el-GR" altLang="zh-CN" sz="2400" b="1" dirty="0" smtClean="0">
                <a:solidFill>
                  <a:prstClr val="black"/>
                </a:solidFill>
                <a:latin typeface="Arial Narrow" pitchFamily="34" charset="0"/>
                <a:ea typeface="宋体" pitchFamily="2" charset="-122"/>
                <a:sym typeface="Symbol" pitchFamily="18" charset="2"/>
              </a:rPr>
              <a:t>β</a:t>
            </a:r>
            <a:r>
              <a:rPr lang="zh-CN" altLang="en-US" sz="2400" b="1" dirty="0" smtClean="0">
                <a:solidFill>
                  <a:prstClr val="black"/>
                </a:solidFill>
                <a:latin typeface="Arial Narrow" pitchFamily="34" charset="0"/>
                <a:ea typeface="宋体" pitchFamily="2" charset="-122"/>
                <a:sym typeface="Symbol" pitchFamily="18" charset="2"/>
              </a:rPr>
              <a:t>的过程中，</a:t>
            </a:r>
            <a:r>
              <a:rPr lang="zh-CN" altLang="en-US" sz="2400" b="1" dirty="0">
                <a:solidFill>
                  <a:prstClr val="black"/>
                </a:solidFill>
                <a:latin typeface="Arial Narrow" pitchFamily="34" charset="0"/>
                <a:ea typeface="宋体" pitchFamily="2" charset="-122"/>
              </a:rPr>
              <a:t>如果</a:t>
            </a:r>
            <a:r>
              <a:rPr lang="zh-CN" altLang="en-US" sz="2400" b="1" dirty="0" smtClean="0">
                <a:solidFill>
                  <a:prstClr val="black"/>
                </a:solidFill>
                <a:latin typeface="Arial Narrow" pitchFamily="34" charset="0"/>
                <a:ea typeface="宋体" pitchFamily="2" charset="-122"/>
                <a:sym typeface="Symbol" pitchFamily="18" charset="2"/>
              </a:rPr>
              <a:t>每步推导始终优先替换</a:t>
            </a:r>
            <a:r>
              <a:rPr lang="en-US" altLang="zh-CN" sz="2400" b="1" dirty="0">
                <a:solidFill>
                  <a:prstClr val="black"/>
                </a:solidFill>
                <a:latin typeface="Arial Narrow" pitchFamily="34" charset="0"/>
                <a:ea typeface="宋体" pitchFamily="2" charset="-122"/>
              </a:rPr>
              <a:t>α </a:t>
            </a:r>
            <a:r>
              <a:rPr lang="zh-CN" altLang="en-US" sz="2400" b="1" dirty="0" smtClean="0">
                <a:solidFill>
                  <a:prstClr val="black"/>
                </a:solidFill>
                <a:latin typeface="Arial Narrow" pitchFamily="34" charset="0"/>
                <a:ea typeface="宋体" pitchFamily="2" charset="-122"/>
              </a:rPr>
              <a:t>中</a:t>
            </a:r>
            <a:r>
              <a:rPr lang="zh-CN" altLang="en-US" sz="2400" b="1" dirty="0" smtClean="0">
                <a:solidFill>
                  <a:srgbClr val="E66C7D">
                    <a:lumMod val="75000"/>
                  </a:srgbClr>
                </a:solidFill>
                <a:latin typeface="Arial Narrow" pitchFamily="34" charset="0"/>
                <a:ea typeface="宋体" pitchFamily="2" charset="-122"/>
              </a:rPr>
              <a:t>最左的非终结符</a:t>
            </a:r>
            <a:r>
              <a:rPr lang="zh-CN" altLang="en-US" sz="2400" b="1" dirty="0" smtClean="0">
                <a:solidFill>
                  <a:prstClr val="black"/>
                </a:solidFill>
                <a:latin typeface="Arial Narrow" pitchFamily="34" charset="0"/>
                <a:ea typeface="宋体" pitchFamily="2" charset="-122"/>
              </a:rPr>
              <a:t>，称为：</a:t>
            </a:r>
            <a:r>
              <a:rPr lang="zh-CN" altLang="en-US" sz="2400" b="1" dirty="0" smtClean="0">
                <a:solidFill>
                  <a:srgbClr val="E66C7D">
                    <a:lumMod val="75000"/>
                  </a:srgbClr>
                </a:solidFill>
                <a:latin typeface="Arial Narrow" pitchFamily="34" charset="0"/>
                <a:ea typeface="宋体" pitchFamily="2" charset="-122"/>
              </a:rPr>
              <a:t>最左推导</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marL="118872" lvl="1" eaLnBrk="0" fontAlgn="base" hangingPunct="0">
              <a:lnSpc>
                <a:spcPct val="120000"/>
              </a:lnSpc>
              <a:spcAft>
                <a:spcPct val="0"/>
              </a:spcAft>
              <a:buClr>
                <a:srgbClr val="F0AD00"/>
              </a:buClr>
              <a:buSzPct val="80000"/>
            </a:pPr>
            <a:r>
              <a:rPr lang="zh-CN" altLang="en-US" sz="2400" b="1" dirty="0" smtClean="0">
                <a:solidFill>
                  <a:prstClr val="black"/>
                </a:solidFill>
                <a:latin typeface="Arial Narrow" pitchFamily="34" charset="0"/>
                <a:ea typeface="宋体" pitchFamily="2" charset="-122"/>
              </a:rPr>
              <a:t>     类似的，</a:t>
            </a:r>
            <a:r>
              <a:rPr lang="zh-CN" altLang="en-US" sz="2400" b="1" dirty="0">
                <a:solidFill>
                  <a:prstClr val="black"/>
                </a:solidFill>
                <a:latin typeface="Arial Narrow" pitchFamily="34" charset="0"/>
                <a:ea typeface="宋体" pitchFamily="2" charset="-122"/>
              </a:rPr>
              <a:t>如果</a:t>
            </a:r>
            <a:r>
              <a:rPr lang="zh-CN" altLang="en-US" sz="2400" b="1" dirty="0">
                <a:solidFill>
                  <a:prstClr val="black"/>
                </a:solidFill>
                <a:latin typeface="Arial Narrow" pitchFamily="34" charset="0"/>
                <a:ea typeface="宋体" pitchFamily="2" charset="-122"/>
                <a:sym typeface="Symbol" pitchFamily="18" charset="2"/>
              </a:rPr>
              <a:t>每步推导始终优先替换</a:t>
            </a:r>
            <a:r>
              <a:rPr lang="en-US" altLang="zh-CN" sz="2400" b="1" dirty="0">
                <a:solidFill>
                  <a:prstClr val="black"/>
                </a:solidFill>
                <a:latin typeface="Arial Narrow" pitchFamily="34" charset="0"/>
                <a:ea typeface="宋体" pitchFamily="2" charset="-122"/>
              </a:rPr>
              <a:t>α </a:t>
            </a:r>
            <a:r>
              <a:rPr lang="zh-CN" altLang="en-US" sz="2400" b="1" dirty="0">
                <a:solidFill>
                  <a:prstClr val="black"/>
                </a:solidFill>
                <a:latin typeface="Arial Narrow" pitchFamily="34" charset="0"/>
                <a:ea typeface="宋体" pitchFamily="2" charset="-122"/>
              </a:rPr>
              <a:t>中</a:t>
            </a:r>
            <a:r>
              <a:rPr lang="zh-CN" altLang="en-US" sz="2400" b="1" dirty="0" smtClean="0">
                <a:solidFill>
                  <a:srgbClr val="E66C7D">
                    <a:lumMod val="75000"/>
                  </a:srgbClr>
                </a:solidFill>
                <a:latin typeface="Arial Narrow" pitchFamily="34" charset="0"/>
                <a:ea typeface="宋体" pitchFamily="2" charset="-122"/>
              </a:rPr>
              <a:t>最右的</a:t>
            </a:r>
            <a:r>
              <a:rPr lang="zh-CN" altLang="en-US" sz="2400" b="1" dirty="0">
                <a:solidFill>
                  <a:srgbClr val="E66C7D">
                    <a:lumMod val="75000"/>
                  </a:srgbClr>
                </a:solidFill>
                <a:latin typeface="Arial Narrow" pitchFamily="34" charset="0"/>
                <a:ea typeface="宋体" pitchFamily="2" charset="-122"/>
              </a:rPr>
              <a:t>非终结符</a:t>
            </a:r>
            <a:r>
              <a:rPr lang="zh-CN" altLang="en-US" sz="2400" b="1" dirty="0">
                <a:solidFill>
                  <a:prstClr val="black"/>
                </a:solidFill>
                <a:latin typeface="Arial Narrow" pitchFamily="34" charset="0"/>
                <a:ea typeface="宋体" pitchFamily="2" charset="-122"/>
              </a:rPr>
              <a:t>，称为：</a:t>
            </a:r>
            <a:r>
              <a:rPr lang="zh-CN" altLang="en-US" sz="2400" b="1" dirty="0" smtClean="0">
                <a:solidFill>
                  <a:prstClr val="black"/>
                </a:solidFill>
                <a:latin typeface="Arial Narrow" pitchFamily="34" charset="0"/>
                <a:ea typeface="宋体" pitchFamily="2" charset="-122"/>
              </a:rPr>
              <a:t>最右推导，也称</a:t>
            </a:r>
            <a:r>
              <a:rPr lang="zh-CN" altLang="en-US" sz="2400" b="1" dirty="0" smtClean="0">
                <a:solidFill>
                  <a:srgbClr val="E66C7D">
                    <a:lumMod val="75000"/>
                  </a:srgbClr>
                </a:solidFill>
                <a:latin typeface="Arial Narrow" pitchFamily="34" charset="0"/>
                <a:ea typeface="宋体" pitchFamily="2" charset="-122"/>
              </a:rPr>
              <a:t>规范推导</a:t>
            </a:r>
            <a:r>
              <a:rPr lang="zh-CN" altLang="en-US" sz="2400" b="1" dirty="0" smtClean="0">
                <a:solidFill>
                  <a:prstClr val="black"/>
                </a:solidFill>
                <a:latin typeface="Arial Narrow" pitchFamily="34" charset="0"/>
                <a:ea typeface="宋体" pitchFamily="2" charset="-122"/>
              </a:rPr>
              <a:t>。</a:t>
            </a:r>
            <a:endParaRPr lang="zh-CN" altLang="en-US" sz="2400" b="1" dirty="0">
              <a:solidFill>
                <a:prstClr val="black"/>
              </a:solidFill>
              <a:latin typeface="Arial Narrow" pitchFamily="34" charset="0"/>
              <a:ea typeface="宋体" pitchFamily="2" charset="-122"/>
              <a:sym typeface="Symbol" pitchFamily="18" charset="2"/>
            </a:endParaRPr>
          </a:p>
        </p:txBody>
      </p:sp>
      <p:sp>
        <p:nvSpPr>
          <p:cNvPr id="9" name="矩形 8"/>
          <p:cNvSpPr/>
          <p:nvPr/>
        </p:nvSpPr>
        <p:spPr>
          <a:xfrm>
            <a:off x="296143" y="3068960"/>
            <a:ext cx="8424936" cy="2123658"/>
          </a:xfrm>
          <a:prstGeom prst="rect">
            <a:avLst/>
          </a:prstGeom>
        </p:spPr>
        <p:txBody>
          <a:bodyPr wrap="square">
            <a:spAutoFit/>
          </a:bodyPr>
          <a:lstStyle/>
          <a:p>
            <a:pPr eaLnBrk="0" fontAlgn="base" hangingPunct="0">
              <a:lnSpc>
                <a:spcPct val="110000"/>
              </a:lnSpc>
              <a:spcBef>
                <a:spcPct val="0"/>
              </a:spcBef>
              <a:spcAft>
                <a:spcPct val="0"/>
              </a:spcAft>
            </a:pPr>
            <a:r>
              <a:rPr lang="zh-CN" altLang="en-US" sz="2400" b="1" dirty="0" smtClean="0">
                <a:solidFill>
                  <a:srgbClr val="E66C7D">
                    <a:lumMod val="75000"/>
                  </a:srgbClr>
                </a:solidFill>
                <a:latin typeface="Arial Narrow" pitchFamily="34" charset="0"/>
                <a:ea typeface="宋体" pitchFamily="2" charset="-122"/>
              </a:rPr>
              <a:t>五、</a:t>
            </a:r>
            <a:r>
              <a:rPr lang="zh-CN" altLang="en-US" sz="2400" b="1" dirty="0">
                <a:solidFill>
                  <a:prstClr val="black"/>
                </a:solidFill>
                <a:latin typeface="楷体" panose="02010609060101010101" pitchFamily="49" charset="-122"/>
                <a:ea typeface="楷体" panose="02010609060101010101" pitchFamily="49" charset="-122"/>
              </a:rPr>
              <a:t>句型</a:t>
            </a:r>
            <a:r>
              <a:rPr lang="zh-CN" altLang="en-US" sz="2400" b="1" dirty="0" smtClean="0">
                <a:solidFill>
                  <a:prstClr val="black"/>
                </a:solidFill>
                <a:latin typeface="楷体" panose="02010609060101010101" pitchFamily="49" charset="-122"/>
                <a:ea typeface="楷体" panose="02010609060101010101" pitchFamily="49" charset="-122"/>
              </a:rPr>
              <a:t>定义</a:t>
            </a:r>
            <a:r>
              <a:rPr lang="en-US" altLang="zh-CN" sz="2400" b="1" dirty="0" smtClean="0">
                <a:solidFill>
                  <a:prstClr val="black"/>
                </a:solidFill>
                <a:latin typeface="楷体" panose="02010609060101010101" pitchFamily="49" charset="-122"/>
                <a:ea typeface="楷体" panose="02010609060101010101" pitchFamily="49" charset="-122"/>
              </a:rPr>
              <a:t>|</a:t>
            </a:r>
            <a:r>
              <a:rPr lang="zh-CN" altLang="en-US" sz="2400" b="1" dirty="0" smtClean="0">
                <a:solidFill>
                  <a:prstClr val="black"/>
                </a:solidFill>
                <a:latin typeface="楷体" panose="02010609060101010101" pitchFamily="49" charset="-122"/>
                <a:ea typeface="楷体" panose="02010609060101010101" pitchFamily="49" charset="-122"/>
              </a:rPr>
              <a:t>句子定义</a:t>
            </a:r>
            <a:endParaRPr lang="zh-CN" altLang="en-US" sz="2400" b="1" dirty="0">
              <a:solidFill>
                <a:prstClr val="black"/>
              </a:solidFill>
              <a:latin typeface="楷体" panose="02010609060101010101" pitchFamily="49" charset="-122"/>
              <a:ea typeface="楷体" panose="02010609060101010101" pitchFamily="49" charset="-122"/>
            </a:endParaRPr>
          </a:p>
          <a:p>
            <a:pPr eaLnBrk="0" fontAlgn="base" hangingPunct="0">
              <a:lnSpc>
                <a:spcPct val="110000"/>
              </a:lnSpc>
              <a:spcBef>
                <a:spcPct val="0"/>
              </a:spcBef>
              <a:spcAft>
                <a:spcPct val="0"/>
              </a:spcAft>
            </a:pPr>
            <a:r>
              <a:rPr lang="zh-CN" altLang="en-US" sz="2400" b="1" dirty="0" smtClean="0">
                <a:solidFill>
                  <a:srgbClr val="E66C7D">
                    <a:lumMod val="75000"/>
                  </a:srgbClr>
                </a:solidFill>
                <a:latin typeface="Arial Narrow" pitchFamily="34" charset="0"/>
                <a:ea typeface="宋体" pitchFamily="2" charset="-122"/>
              </a:rPr>
              <a:t>定义</a:t>
            </a:r>
            <a:r>
              <a:rPr lang="en-US" altLang="zh-CN" sz="2400" b="1" dirty="0" smtClean="0">
                <a:solidFill>
                  <a:srgbClr val="E66C7D">
                    <a:lumMod val="75000"/>
                  </a:srgbClr>
                </a:solidFill>
                <a:latin typeface="Arial Narrow" pitchFamily="34" charset="0"/>
                <a:ea typeface="宋体" pitchFamily="2" charset="-122"/>
              </a:rPr>
              <a:t>2.5,2.6</a:t>
            </a:r>
            <a:r>
              <a:rPr lang="zh-CN" altLang="en-US" sz="2400" b="1" dirty="0" smtClean="0">
                <a:solidFill>
                  <a:prstClr val="black"/>
                </a:solidFill>
                <a:latin typeface="Arial Narrow" pitchFamily="34" charset="0"/>
                <a:ea typeface="宋体" pitchFamily="2" charset="-122"/>
              </a:rPr>
              <a:t>：若，</a:t>
            </a:r>
            <a:r>
              <a:rPr lang="zh-CN" altLang="en-US" sz="2400" b="1" dirty="0">
                <a:solidFill>
                  <a:prstClr val="black"/>
                </a:solidFill>
                <a:latin typeface="Arial Narrow" pitchFamily="34" charset="0"/>
                <a:ea typeface="宋体" pitchFamily="2" charset="-122"/>
              </a:rPr>
              <a:t>一个文法</a:t>
            </a:r>
            <a:r>
              <a:rPr lang="en-US" altLang="zh-CN" sz="2400" b="1" dirty="0" smtClean="0">
                <a:solidFill>
                  <a:prstClr val="black"/>
                </a:solidFill>
                <a:latin typeface="Arial Narrow" pitchFamily="34" charset="0"/>
                <a:ea typeface="宋体" pitchFamily="2" charset="-122"/>
              </a:rPr>
              <a:t>G[S]</a:t>
            </a:r>
            <a:r>
              <a:rPr lang="zh-CN" altLang="en-US" sz="2400" b="1" dirty="0" smtClean="0">
                <a:solidFill>
                  <a:prstClr val="black"/>
                </a:solidFill>
                <a:latin typeface="Arial Narrow" pitchFamily="34" charset="0"/>
                <a:ea typeface="宋体" pitchFamily="2" charset="-122"/>
              </a:rPr>
              <a:t> ，</a:t>
            </a:r>
            <a:r>
              <a:rPr lang="zh-CN" altLang="en-US" sz="2400" b="1" dirty="0">
                <a:solidFill>
                  <a:prstClr val="black"/>
                </a:solidFill>
                <a:latin typeface="Arial Narrow" pitchFamily="34" charset="0"/>
                <a:ea typeface="宋体" pitchFamily="2" charset="-122"/>
              </a:rPr>
              <a:t>如果能从</a:t>
            </a:r>
            <a:r>
              <a:rPr lang="zh-CN" altLang="en-US" sz="2400" b="1" dirty="0">
                <a:solidFill>
                  <a:srgbClr val="CC3300"/>
                </a:solidFill>
                <a:latin typeface="Arial Narrow" pitchFamily="34" charset="0"/>
                <a:ea typeface="宋体" pitchFamily="2" charset="-122"/>
              </a:rPr>
              <a:t>开始符号</a:t>
            </a:r>
            <a:r>
              <a:rPr lang="en-US" altLang="zh-CN" sz="2400" b="1" dirty="0" smtClean="0">
                <a:solidFill>
                  <a:srgbClr val="CC3300"/>
                </a:solidFill>
                <a:latin typeface="Arial Narrow" pitchFamily="34" charset="0"/>
                <a:ea typeface="宋体" pitchFamily="2" charset="-122"/>
              </a:rPr>
              <a:t>S</a:t>
            </a:r>
            <a:r>
              <a:rPr lang="zh-CN" altLang="en-US" sz="2400" b="1" dirty="0" smtClean="0">
                <a:solidFill>
                  <a:prstClr val="black"/>
                </a:solidFill>
                <a:latin typeface="Arial Narrow" pitchFamily="34" charset="0"/>
                <a:ea typeface="宋体" pitchFamily="2" charset="-122"/>
              </a:rPr>
              <a:t>推导出符号串</a:t>
            </a:r>
            <a:r>
              <a:rPr lang="en-US" altLang="zh-CN" sz="2400" b="1" dirty="0">
                <a:solidFill>
                  <a:prstClr val="black"/>
                </a:solidFill>
                <a:ea typeface="Microsoft Himalaya" panose="01010100010101010101" pitchFamily="2" charset="0"/>
                <a:cs typeface="Microsoft Himalaya" panose="01010100010101010101" pitchFamily="2" charset="0"/>
              </a:rPr>
              <a:t>x</a:t>
            </a:r>
            <a:r>
              <a:rPr lang="zh-CN" altLang="en-US" sz="2400" b="1" dirty="0">
                <a:solidFill>
                  <a:prstClr val="black"/>
                </a:solidFill>
                <a:latin typeface="Arial Narrow" pitchFamily="34" charset="0"/>
                <a:ea typeface="宋体" pitchFamily="2" charset="-122"/>
              </a:rPr>
              <a:t>，即有</a:t>
            </a:r>
            <a:r>
              <a:rPr lang="en-US" altLang="zh-CN" sz="2400" b="1" dirty="0" smtClean="0">
                <a:solidFill>
                  <a:prstClr val="black"/>
                </a:solidFill>
                <a:latin typeface="Arial Narrow" pitchFamily="34" charset="0"/>
                <a:ea typeface="宋体" pitchFamily="2" charset="-122"/>
              </a:rPr>
              <a:t>S </a:t>
            </a:r>
            <a:r>
              <a:rPr lang="en-US" altLang="zh-CN" sz="2400" b="1" dirty="0">
                <a:solidFill>
                  <a:prstClr val="black"/>
                </a:solidFill>
                <a:latin typeface="Arial Narrow" pitchFamily="34" charset="0"/>
                <a:ea typeface="宋体" pitchFamily="2" charset="-122"/>
                <a:sym typeface="Symbol" pitchFamily="18" charset="2"/>
              </a:rPr>
              <a:t></a:t>
            </a:r>
            <a:r>
              <a:rPr lang="en-US" altLang="zh-CN" sz="2400" b="1" dirty="0" smtClean="0">
                <a:solidFill>
                  <a:prstClr val="black"/>
                </a:solidFill>
                <a:latin typeface="Arial Narrow" pitchFamily="34" charset="0"/>
                <a:ea typeface="宋体" pitchFamily="2" charset="-122"/>
                <a:sym typeface="Symbol" pitchFamily="18" charset="2"/>
              </a:rPr>
              <a:t>*</a:t>
            </a:r>
            <a:r>
              <a:rPr lang="en-US" altLang="zh-CN" sz="2400" b="1" dirty="0" smtClean="0">
                <a:solidFill>
                  <a:prstClr val="black"/>
                </a:solidFill>
                <a:latin typeface="Arial Narrow" pitchFamily="34" charset="0"/>
                <a:ea typeface="宋体" pitchFamily="2" charset="-122"/>
              </a:rPr>
              <a:t> </a:t>
            </a:r>
            <a:r>
              <a:rPr lang="en-US" altLang="zh-CN" sz="2400" b="1" dirty="0">
                <a:solidFill>
                  <a:prstClr val="black"/>
                </a:solidFill>
                <a:latin typeface="Arial Narrow" pitchFamily="34" charset="0"/>
                <a:ea typeface="宋体" pitchFamily="2" charset="-122"/>
              </a:rPr>
              <a:t>x</a:t>
            </a:r>
            <a:r>
              <a:rPr lang="zh-CN" altLang="en-US" sz="2400" b="1" dirty="0" smtClean="0">
                <a:solidFill>
                  <a:prstClr val="black"/>
                </a:solidFill>
                <a:latin typeface="Arial Narrow" pitchFamily="34" charset="0"/>
                <a:ea typeface="宋体" pitchFamily="2" charset="-122"/>
              </a:rPr>
              <a:t>，则</a:t>
            </a:r>
            <a:r>
              <a:rPr lang="zh-CN" altLang="en-US" sz="2400" b="1" dirty="0">
                <a:solidFill>
                  <a:prstClr val="black"/>
                </a:solidFill>
                <a:latin typeface="Arial Narrow" pitchFamily="34" charset="0"/>
                <a:ea typeface="宋体" pitchFamily="2" charset="-122"/>
              </a:rPr>
              <a:t>称</a:t>
            </a:r>
            <a:r>
              <a:rPr lang="en-US" altLang="zh-CN" sz="2400" b="1" dirty="0">
                <a:solidFill>
                  <a:prstClr val="black"/>
                </a:solidFill>
                <a:latin typeface="Arial Narrow" pitchFamily="34" charset="0"/>
                <a:ea typeface="宋体" pitchFamily="2" charset="-122"/>
              </a:rPr>
              <a:t>x</a:t>
            </a:r>
            <a:r>
              <a:rPr lang="zh-CN" altLang="en-US" sz="2400" b="1" dirty="0">
                <a:solidFill>
                  <a:prstClr val="black"/>
                </a:solidFill>
                <a:latin typeface="Arial Narrow" pitchFamily="34" charset="0"/>
                <a:ea typeface="宋体" pitchFamily="2" charset="-122"/>
              </a:rPr>
              <a:t>是该文法</a:t>
            </a:r>
            <a:r>
              <a:rPr lang="en-US" altLang="zh-CN" sz="2400" b="1" dirty="0">
                <a:solidFill>
                  <a:prstClr val="black"/>
                </a:solidFill>
                <a:latin typeface="Arial Narrow" pitchFamily="34" charset="0"/>
                <a:ea typeface="宋体" pitchFamily="2" charset="-122"/>
              </a:rPr>
              <a:t>G</a:t>
            </a:r>
            <a:r>
              <a:rPr lang="zh-CN" altLang="en-US" sz="2400" b="1" dirty="0">
                <a:solidFill>
                  <a:prstClr val="black"/>
                </a:solidFill>
                <a:latin typeface="Arial Narrow" pitchFamily="34" charset="0"/>
                <a:ea typeface="宋体" pitchFamily="2" charset="-122"/>
              </a:rPr>
              <a:t>的一个</a:t>
            </a:r>
            <a:r>
              <a:rPr lang="zh-CN" altLang="en-US" sz="2400" b="1" dirty="0">
                <a:solidFill>
                  <a:srgbClr val="CC3300"/>
                </a:solidFill>
                <a:latin typeface="Arial Narrow" pitchFamily="34" charset="0"/>
                <a:ea typeface="宋体" pitchFamily="2" charset="-122"/>
              </a:rPr>
              <a:t>句型</a:t>
            </a:r>
            <a:r>
              <a:rPr lang="zh-CN" altLang="en-US" sz="2400" b="1" dirty="0" smtClean="0">
                <a:solidFill>
                  <a:prstClr val="black"/>
                </a:solidFill>
                <a:latin typeface="Arial Narrow" pitchFamily="34" charset="0"/>
                <a:ea typeface="宋体" pitchFamily="2" charset="-122"/>
              </a:rPr>
              <a:t>。</a:t>
            </a:r>
            <a:endParaRPr lang="en-US" altLang="zh-CN" sz="2400" b="1" dirty="0" smtClean="0">
              <a:solidFill>
                <a:prstClr val="black"/>
              </a:solidFill>
              <a:latin typeface="Arial Narrow" pitchFamily="34" charset="0"/>
              <a:ea typeface="宋体" pitchFamily="2" charset="-122"/>
            </a:endParaRPr>
          </a:p>
          <a:p>
            <a:pPr lvl="1" eaLnBrk="0" fontAlgn="base" hangingPunct="0">
              <a:lnSpc>
                <a:spcPct val="110000"/>
              </a:lnSpc>
              <a:spcBef>
                <a:spcPct val="0"/>
              </a:spcBef>
              <a:spcAft>
                <a:spcPct val="0"/>
              </a:spcAft>
            </a:pPr>
            <a:r>
              <a:rPr lang="zh-CN" altLang="en-US" sz="2400" b="1" dirty="0" smtClean="0">
                <a:solidFill>
                  <a:srgbClr val="CC3300"/>
                </a:solidFill>
                <a:latin typeface="Arial Narrow" pitchFamily="34" charset="0"/>
                <a:ea typeface="宋体" pitchFamily="2" charset="-122"/>
              </a:rPr>
              <a:t>特别的</a:t>
            </a:r>
            <a:r>
              <a:rPr lang="zh-CN" altLang="en-US" sz="2400" b="1" dirty="0" smtClean="0">
                <a:solidFill>
                  <a:prstClr val="black"/>
                </a:solidFill>
                <a:latin typeface="Arial Narrow" pitchFamily="34" charset="0"/>
                <a:ea typeface="宋体" pitchFamily="2" charset="-122"/>
              </a:rPr>
              <a:t>，如果</a:t>
            </a:r>
            <a:r>
              <a:rPr lang="en-US" altLang="zh-CN" sz="2400" b="1" dirty="0" smtClean="0">
                <a:solidFill>
                  <a:prstClr val="black"/>
                </a:solidFill>
                <a:latin typeface="Arial Narrow" pitchFamily="34" charset="0"/>
                <a:ea typeface="宋体" pitchFamily="2" charset="-122"/>
              </a:rPr>
              <a:t>x</a:t>
            </a:r>
            <a:r>
              <a:rPr lang="zh-CN" altLang="en-US" sz="2400" b="1" dirty="0" smtClean="0">
                <a:solidFill>
                  <a:prstClr val="black"/>
                </a:solidFill>
                <a:latin typeface="Arial Narrow" pitchFamily="34" charset="0"/>
                <a:ea typeface="宋体" pitchFamily="2" charset="-122"/>
              </a:rPr>
              <a:t>都是由终结符号组成的，则</a:t>
            </a:r>
            <a:r>
              <a:rPr lang="zh-CN" altLang="en-US" sz="2400" b="1" dirty="0">
                <a:solidFill>
                  <a:prstClr val="black"/>
                </a:solidFill>
                <a:latin typeface="Arial Narrow" pitchFamily="34" charset="0"/>
                <a:ea typeface="宋体" pitchFamily="2" charset="-122"/>
              </a:rPr>
              <a:t>称</a:t>
            </a:r>
            <a:r>
              <a:rPr lang="en-US" altLang="zh-CN" sz="2400" b="1" dirty="0">
                <a:solidFill>
                  <a:prstClr val="black"/>
                </a:solidFill>
                <a:latin typeface="Arial Narrow" pitchFamily="34" charset="0"/>
                <a:ea typeface="宋体" pitchFamily="2" charset="-122"/>
              </a:rPr>
              <a:t>x</a:t>
            </a:r>
            <a:r>
              <a:rPr lang="zh-CN" altLang="en-US" sz="2400" b="1" dirty="0">
                <a:solidFill>
                  <a:prstClr val="black"/>
                </a:solidFill>
                <a:latin typeface="Arial Narrow" pitchFamily="34" charset="0"/>
                <a:ea typeface="宋体" pitchFamily="2" charset="-122"/>
              </a:rPr>
              <a:t>是该文法</a:t>
            </a:r>
            <a:r>
              <a:rPr lang="en-US" altLang="zh-CN" sz="2400" b="1" dirty="0">
                <a:solidFill>
                  <a:prstClr val="black"/>
                </a:solidFill>
                <a:latin typeface="Arial Narrow" pitchFamily="34" charset="0"/>
                <a:ea typeface="宋体" pitchFamily="2" charset="-122"/>
              </a:rPr>
              <a:t>G</a:t>
            </a:r>
            <a:r>
              <a:rPr lang="zh-CN" altLang="en-US" sz="2400" b="1" dirty="0">
                <a:solidFill>
                  <a:prstClr val="black"/>
                </a:solidFill>
                <a:latin typeface="Arial Narrow" pitchFamily="34" charset="0"/>
                <a:ea typeface="宋体" pitchFamily="2" charset="-122"/>
              </a:rPr>
              <a:t>的一</a:t>
            </a:r>
            <a:r>
              <a:rPr lang="zh-CN" altLang="en-US" sz="2400" b="1" dirty="0" smtClean="0">
                <a:solidFill>
                  <a:prstClr val="black"/>
                </a:solidFill>
                <a:latin typeface="Arial Narrow" pitchFamily="34" charset="0"/>
                <a:ea typeface="宋体" pitchFamily="2" charset="-122"/>
              </a:rPr>
              <a:t>个</a:t>
            </a:r>
            <a:r>
              <a:rPr lang="zh-CN" altLang="en-US" sz="2400" b="1" dirty="0" smtClean="0">
                <a:solidFill>
                  <a:srgbClr val="CC3300"/>
                </a:solidFill>
                <a:latin typeface="Arial Narrow" pitchFamily="34" charset="0"/>
                <a:ea typeface="宋体" pitchFamily="2" charset="-122"/>
              </a:rPr>
              <a:t>句子</a:t>
            </a:r>
            <a:r>
              <a:rPr lang="zh-CN" altLang="en-US" sz="2400" b="1" dirty="0" smtClean="0">
                <a:solidFill>
                  <a:prstClr val="black"/>
                </a:solidFill>
                <a:latin typeface="Arial Narrow" pitchFamily="34" charset="0"/>
                <a:ea typeface="宋体" pitchFamily="2" charset="-122"/>
              </a:rPr>
              <a:t>。句子的集合用</a:t>
            </a:r>
            <a:r>
              <a:rPr lang="en-US" altLang="zh-CN" sz="2400" b="1" dirty="0" smtClean="0">
                <a:solidFill>
                  <a:srgbClr val="CC3300"/>
                </a:solidFill>
                <a:latin typeface="Arial Narrow" pitchFamily="34" charset="0"/>
                <a:ea typeface="宋体" pitchFamily="2" charset="-122"/>
              </a:rPr>
              <a:t>L(G) </a:t>
            </a:r>
            <a:r>
              <a:rPr lang="zh-CN" altLang="en-US" sz="2400" b="1" dirty="0" smtClean="0">
                <a:solidFill>
                  <a:prstClr val="black"/>
                </a:solidFill>
                <a:latin typeface="Arial Narrow" pitchFamily="34" charset="0"/>
                <a:ea typeface="宋体" pitchFamily="2" charset="-122"/>
              </a:rPr>
              <a:t>表示。</a:t>
            </a:r>
            <a:endParaRPr lang="en-US" altLang="zh-CN" sz="2400" b="1" dirty="0">
              <a:solidFill>
                <a:prstClr val="black"/>
              </a:solidFill>
              <a:latin typeface="Arial Narrow" pitchFamily="34" charset="0"/>
              <a:ea typeface="宋体" pitchFamily="2" charset="-122"/>
            </a:endParaRPr>
          </a:p>
        </p:txBody>
      </p:sp>
      <p:sp>
        <p:nvSpPr>
          <p:cNvPr id="6" name="标题 1"/>
          <p:cNvSpPr txBox="1">
            <a:spLocks/>
          </p:cNvSpPr>
          <p:nvPr/>
        </p:nvSpPr>
        <p:spPr>
          <a:xfrm>
            <a:off x="4151387" y="0"/>
            <a:ext cx="5004048" cy="537121"/>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dirty="0" smtClean="0">
                <a:solidFill>
                  <a:schemeClr val="accent3">
                    <a:lumMod val="75000"/>
                  </a:schemeClr>
                </a:solidFill>
                <a:latin typeface="+mn-ea"/>
                <a:ea typeface="+mn-ea"/>
              </a:rPr>
              <a:t>2.3 </a:t>
            </a:r>
            <a:r>
              <a:rPr lang="zh-CN" altLang="en-US" sz="2400" dirty="0" smtClean="0">
                <a:solidFill>
                  <a:schemeClr val="accent3">
                    <a:lumMod val="75000"/>
                  </a:schemeClr>
                </a:solidFill>
                <a:latin typeface="+mn-ea"/>
                <a:ea typeface="+mn-ea"/>
              </a:rPr>
              <a:t>文法的推导</a:t>
            </a:r>
            <a:endParaRPr lang="zh-CN" altLang="en-US" sz="2400" dirty="0">
              <a:solidFill>
                <a:schemeClr val="accent3">
                  <a:lumMod val="75000"/>
                </a:schemeClr>
              </a:solidFill>
              <a:latin typeface="+mn-ea"/>
              <a:ea typeface="+mn-ea"/>
            </a:endParaRPr>
          </a:p>
        </p:txBody>
      </p:sp>
    </p:spTree>
    <p:extLst>
      <p:ext uri="{BB962C8B-B14F-4D97-AF65-F5344CB8AC3E}">
        <p14:creationId xmlns:p14="http://schemas.microsoft.com/office/powerpoint/2010/main" val="2742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1667">
                                            <p:txEl>
                                              <p:pRg st="0" end="0"/>
                                            </p:txEl>
                                          </p:spTgt>
                                        </p:tgtEl>
                                        <p:attrNameLst>
                                          <p:attrName>style.visibility</p:attrName>
                                        </p:attrNameLst>
                                      </p:cBhvr>
                                      <p:to>
                                        <p:strVal val="visible"/>
                                      </p:to>
                                    </p:set>
                                    <p:anim calcmode="lin" valueType="num">
                                      <p:cBhvr additive="base">
                                        <p:cTn id="37"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1667">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1667">
                                            <p:txEl>
                                              <p:pRg st="1" end="1"/>
                                            </p:txEl>
                                          </p:spTgt>
                                        </p:tgtEl>
                                        <p:attrNameLst>
                                          <p:attrName>style.visibility</p:attrName>
                                        </p:attrNameLst>
                                      </p:cBhvr>
                                      <p:to>
                                        <p:strVal val="visible"/>
                                      </p:to>
                                    </p:set>
                                    <p:anim calcmode="lin" valueType="num">
                                      <p:cBhvr additive="base">
                                        <p:cTn id="41"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2364</Words>
  <Application>Microsoft Office PowerPoint</Application>
  <PresentationFormat>全屏显示(4:3)</PresentationFormat>
  <Paragraphs>238</Paragraphs>
  <Slides>24</Slides>
  <Notes>0</Notes>
  <HiddenSlides>0</HiddenSlides>
  <MMClips>0</MMClips>
  <ScaleCrop>false</ScaleCrop>
  <HeadingPairs>
    <vt:vector size="4" baseType="variant">
      <vt:variant>
        <vt:lpstr>主题</vt:lpstr>
      </vt:variant>
      <vt:variant>
        <vt:i4>3</vt:i4>
      </vt:variant>
      <vt:variant>
        <vt:lpstr>幻灯片标题</vt:lpstr>
      </vt:variant>
      <vt:variant>
        <vt:i4>24</vt:i4>
      </vt:variant>
    </vt:vector>
  </HeadingPairs>
  <TitlesOfParts>
    <vt:vector size="27" baseType="lpstr">
      <vt:lpstr>模块</vt:lpstr>
      <vt:lpstr>1_模块</vt:lpstr>
      <vt:lpstr>2_模块</vt:lpstr>
      <vt:lpstr>        </vt:lpstr>
      <vt:lpstr>PowerPoint 演示文稿</vt:lpstr>
      <vt:lpstr>2.1 2.3  什么是文法？如何描述？</vt:lpstr>
      <vt:lpstr>2.1 2.3什么是文法？如何描述？</vt:lpstr>
      <vt:lpstr>PowerPoint 演示文稿</vt:lpstr>
      <vt:lpstr>2.1 2.3 什么是文法？如何描述？</vt:lpstr>
      <vt:lpstr>2.1  2.3如何推断文法定义的语言特点——推导（重点）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 2.3节 主要内容及习题  ——概念类</vt:lpstr>
      <vt:lpstr>2.1 2.3节 主要内容及习题  ——计算类</vt:lpstr>
      <vt:lpstr>2.1 2.3节   作业</vt:lpstr>
      <vt:lpstr>关于文法的意义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jinxi</dc:creator>
  <cp:lastModifiedBy>jinxi</cp:lastModifiedBy>
  <cp:revision>3</cp:revision>
  <dcterms:created xsi:type="dcterms:W3CDTF">2016-09-06T08:40:27Z</dcterms:created>
  <dcterms:modified xsi:type="dcterms:W3CDTF">2016-09-13T14:20:45Z</dcterms:modified>
</cp:coreProperties>
</file>