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EA1FE-5008-4A21-B0E7-5412F39B5F28}"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zh-CN" altLang="en-US"/>
        </a:p>
      </dgm:t>
    </dgm:pt>
    <dgm:pt modelId="{CCE6186C-60F9-41E2-AEAB-47112CE6469B}">
      <dgm:prSet phldrT="[文本]" custT="1"/>
      <dgm:spPr/>
      <dgm:t>
        <a:bodyPr/>
        <a:lstStyle/>
        <a:p>
          <a:r>
            <a:rPr lang="zh-CN" altLang="en-US" sz="2400" b="1" smtClean="0">
              <a:solidFill>
                <a:schemeClr val="tx1"/>
              </a:solidFill>
            </a:rPr>
            <a:t>主要内容</a:t>
          </a:r>
          <a:endParaRPr lang="zh-CN" altLang="en-US" sz="2400" b="1" dirty="0">
            <a:solidFill>
              <a:schemeClr val="tx1"/>
            </a:solidFill>
          </a:endParaRPr>
        </a:p>
      </dgm:t>
    </dgm:pt>
    <dgm:pt modelId="{3CD6EF3A-F263-4D1D-AD74-31EB30CAD119}" type="parTrans" cxnId="{509C0C8C-0C45-4964-8FE7-3626ED242962}">
      <dgm:prSet/>
      <dgm:spPr/>
      <dgm:t>
        <a:bodyPr/>
        <a:lstStyle/>
        <a:p>
          <a:endParaRPr lang="zh-CN" altLang="en-US" sz="2400" b="1">
            <a:solidFill>
              <a:schemeClr val="tx1"/>
            </a:solidFill>
          </a:endParaRPr>
        </a:p>
      </dgm:t>
    </dgm:pt>
    <dgm:pt modelId="{2AC61244-9F6B-4EEB-ADE5-8362D51F0721}" type="sibTrans" cxnId="{509C0C8C-0C45-4964-8FE7-3626ED242962}">
      <dgm:prSet/>
      <dgm:spPr/>
      <dgm:t>
        <a:bodyPr/>
        <a:lstStyle/>
        <a:p>
          <a:endParaRPr lang="zh-CN" altLang="en-US" sz="2400" b="1">
            <a:solidFill>
              <a:schemeClr val="tx1"/>
            </a:solidFill>
          </a:endParaRPr>
        </a:p>
      </dgm:t>
    </dgm:pt>
    <dgm:pt modelId="{59C3B481-96A5-41BC-A837-93C7C0C7458A}">
      <dgm:prSet phldrT="[文本]" custT="1"/>
      <dgm:spPr/>
      <dgm:t>
        <a:bodyPr/>
        <a:lstStyle/>
        <a:p>
          <a:r>
            <a:rPr lang="zh-CN" altLang="en-US" sz="2400" b="1" smtClean="0">
              <a:solidFill>
                <a:schemeClr val="tx1"/>
              </a:solidFill>
            </a:rPr>
            <a:t>如何构造语法树</a:t>
          </a:r>
          <a:endParaRPr lang="zh-CN" altLang="en-US" sz="2400" b="1" dirty="0">
            <a:solidFill>
              <a:schemeClr val="tx1"/>
            </a:solidFill>
          </a:endParaRPr>
        </a:p>
      </dgm:t>
    </dgm:pt>
    <dgm:pt modelId="{8949474D-8339-411C-BE45-B92B32795474}" type="parTrans" cxnId="{16FC3131-C36D-4232-A379-99E5D4355105}">
      <dgm:prSet custT="1"/>
      <dgm:spPr/>
      <dgm:t>
        <a:bodyPr/>
        <a:lstStyle/>
        <a:p>
          <a:endParaRPr lang="zh-CN" altLang="en-US" sz="2400" b="1">
            <a:solidFill>
              <a:schemeClr val="tx1"/>
            </a:solidFill>
          </a:endParaRPr>
        </a:p>
      </dgm:t>
    </dgm:pt>
    <dgm:pt modelId="{1B19EFD7-B5AB-4ECE-8EDC-031C43AEFCA1}" type="sibTrans" cxnId="{16FC3131-C36D-4232-A379-99E5D4355105}">
      <dgm:prSet/>
      <dgm:spPr/>
      <dgm:t>
        <a:bodyPr/>
        <a:lstStyle/>
        <a:p>
          <a:endParaRPr lang="zh-CN" altLang="en-US" sz="2400" b="1">
            <a:solidFill>
              <a:schemeClr val="tx1"/>
            </a:solidFill>
          </a:endParaRPr>
        </a:p>
      </dgm:t>
    </dgm:pt>
    <dgm:pt modelId="{860A9B9B-A831-45AE-8337-56929EA6397E}">
      <dgm:prSet phldrT="[文本]" custT="1"/>
      <dgm:spPr/>
      <dgm:t>
        <a:bodyPr/>
        <a:lstStyle/>
        <a:p>
          <a:r>
            <a:rPr lang="zh-CN" altLang="en-US" sz="2400" b="1" smtClean="0">
              <a:solidFill>
                <a:schemeClr val="tx1"/>
              </a:solidFill>
            </a:rPr>
            <a:t>如何使用语法树</a:t>
          </a:r>
          <a:endParaRPr lang="zh-CN" altLang="en-US" sz="2400" b="1" dirty="0">
            <a:solidFill>
              <a:schemeClr val="tx1"/>
            </a:solidFill>
          </a:endParaRPr>
        </a:p>
      </dgm:t>
    </dgm:pt>
    <dgm:pt modelId="{EA77076A-FF61-4567-97AC-BF4327610E62}" type="parTrans" cxnId="{2846AF5B-886E-4C28-8F64-6BB1C1D5DE3C}">
      <dgm:prSet custT="1"/>
      <dgm:spPr/>
      <dgm:t>
        <a:bodyPr/>
        <a:lstStyle/>
        <a:p>
          <a:endParaRPr lang="zh-CN" altLang="en-US" sz="2400" b="1">
            <a:solidFill>
              <a:schemeClr val="tx1"/>
            </a:solidFill>
          </a:endParaRPr>
        </a:p>
      </dgm:t>
    </dgm:pt>
    <dgm:pt modelId="{C9762548-029A-464E-9CBA-273EBBD16E36}" type="sibTrans" cxnId="{2846AF5B-886E-4C28-8F64-6BB1C1D5DE3C}">
      <dgm:prSet/>
      <dgm:spPr/>
      <dgm:t>
        <a:bodyPr/>
        <a:lstStyle/>
        <a:p>
          <a:endParaRPr lang="zh-CN" altLang="en-US" sz="2400" b="1">
            <a:solidFill>
              <a:schemeClr val="tx1"/>
            </a:solidFill>
          </a:endParaRPr>
        </a:p>
      </dgm:t>
    </dgm:pt>
    <dgm:pt modelId="{D230ECBC-1FDD-4A34-AE9F-03BA9E596338}">
      <dgm:prSet phldrT="[文本]" custT="1"/>
      <dgm:spPr/>
      <dgm:t>
        <a:bodyPr/>
        <a:lstStyle/>
        <a:p>
          <a:r>
            <a:rPr lang="zh-CN" altLang="en-US" sz="2400" b="1" dirty="0" smtClean="0">
              <a:solidFill>
                <a:schemeClr val="tx1"/>
              </a:solidFill>
            </a:rPr>
            <a:t>轻松推导，判断  句子</a:t>
          </a:r>
          <a:endParaRPr lang="zh-CN" altLang="en-US" sz="2400" b="1" dirty="0">
            <a:solidFill>
              <a:schemeClr val="tx1"/>
            </a:solidFill>
          </a:endParaRPr>
        </a:p>
      </dgm:t>
    </dgm:pt>
    <dgm:pt modelId="{1985A97C-F171-4EE6-A43D-2EA67E7398B2}" type="parTrans" cxnId="{0415F493-4CE1-423C-A6CB-571080550198}">
      <dgm:prSet custT="1"/>
      <dgm:spPr/>
      <dgm:t>
        <a:bodyPr/>
        <a:lstStyle/>
        <a:p>
          <a:endParaRPr lang="zh-CN" altLang="en-US" sz="2400" b="1">
            <a:solidFill>
              <a:schemeClr val="tx1"/>
            </a:solidFill>
          </a:endParaRPr>
        </a:p>
      </dgm:t>
    </dgm:pt>
    <dgm:pt modelId="{6841202C-861D-4B93-8EAF-B8EFE7AECDC0}" type="sibTrans" cxnId="{0415F493-4CE1-423C-A6CB-571080550198}">
      <dgm:prSet/>
      <dgm:spPr/>
      <dgm:t>
        <a:bodyPr/>
        <a:lstStyle/>
        <a:p>
          <a:endParaRPr lang="zh-CN" altLang="en-US" sz="2400" b="1">
            <a:solidFill>
              <a:schemeClr val="tx1"/>
            </a:solidFill>
          </a:endParaRPr>
        </a:p>
      </dgm:t>
    </dgm:pt>
    <dgm:pt modelId="{27553254-4683-433B-896E-E603E0F08C2A}">
      <dgm:prSet custT="1"/>
      <dgm:spPr/>
      <dgm:t>
        <a:bodyPr/>
        <a:lstStyle/>
        <a:p>
          <a:r>
            <a:rPr lang="zh-CN" altLang="en-US" sz="2400" b="1" dirty="0" smtClean="0">
              <a:solidFill>
                <a:schemeClr val="tx1"/>
              </a:solidFill>
            </a:rPr>
            <a:t>分析</a:t>
          </a:r>
          <a:r>
            <a:rPr lang="en-US" altLang="zh-CN" sz="2400" b="1" dirty="0" smtClean="0">
              <a:solidFill>
                <a:schemeClr val="tx1"/>
              </a:solidFill>
            </a:rPr>
            <a:t>——</a:t>
          </a:r>
          <a:r>
            <a:rPr lang="zh-CN" altLang="en-US" sz="2400" b="1" dirty="0" smtClean="0">
              <a:solidFill>
                <a:schemeClr val="tx1"/>
              </a:solidFill>
            </a:rPr>
            <a:t>短语 直接短语 句柄</a:t>
          </a:r>
          <a:endParaRPr lang="zh-CN" altLang="en-US" sz="2400" b="1" dirty="0">
            <a:solidFill>
              <a:schemeClr val="tx1"/>
            </a:solidFill>
          </a:endParaRPr>
        </a:p>
      </dgm:t>
    </dgm:pt>
    <dgm:pt modelId="{E4E71840-FE07-4A90-94F5-E65D8278B1F5}" type="parTrans" cxnId="{CB525075-5428-40C6-92D5-47637781E070}">
      <dgm:prSet/>
      <dgm:spPr/>
      <dgm:t>
        <a:bodyPr/>
        <a:lstStyle/>
        <a:p>
          <a:endParaRPr lang="zh-CN" altLang="en-US"/>
        </a:p>
      </dgm:t>
    </dgm:pt>
    <dgm:pt modelId="{200A3C53-7A86-42F6-9CEB-D6DF04677B8D}" type="sibTrans" cxnId="{CB525075-5428-40C6-92D5-47637781E070}">
      <dgm:prSet/>
      <dgm:spPr/>
      <dgm:t>
        <a:bodyPr/>
        <a:lstStyle/>
        <a:p>
          <a:endParaRPr lang="zh-CN" altLang="en-US"/>
        </a:p>
      </dgm:t>
    </dgm:pt>
    <dgm:pt modelId="{038835D7-D0E6-4BE6-A651-E37F8DF08FE6}">
      <dgm:prSet custT="1"/>
      <dgm:spPr/>
      <dgm:t>
        <a:bodyPr/>
        <a:lstStyle/>
        <a:p>
          <a:r>
            <a:rPr lang="zh-CN" altLang="en-US" sz="2400" b="1" dirty="0" smtClean="0">
              <a:solidFill>
                <a:schemeClr val="tx1"/>
              </a:solidFill>
            </a:rPr>
            <a:t>确认</a:t>
          </a:r>
          <a:r>
            <a:rPr lang="en-US" altLang="zh-CN" sz="2400" b="1" dirty="0" smtClean="0">
              <a:solidFill>
                <a:schemeClr val="tx1"/>
              </a:solidFill>
            </a:rPr>
            <a:t>——</a:t>
          </a:r>
          <a:r>
            <a:rPr lang="zh-CN" altLang="en-US" sz="2400" b="1" dirty="0" smtClean="0">
              <a:solidFill>
                <a:schemeClr val="tx1"/>
              </a:solidFill>
            </a:rPr>
            <a:t>文法的二义性</a:t>
          </a:r>
          <a:endParaRPr lang="zh-CN" altLang="en-US" sz="2400" b="1" dirty="0">
            <a:solidFill>
              <a:schemeClr val="tx1"/>
            </a:solidFill>
          </a:endParaRPr>
        </a:p>
      </dgm:t>
    </dgm:pt>
    <dgm:pt modelId="{64FEA837-E3E2-413E-92B8-E7B083F39555}" type="parTrans" cxnId="{2675B14D-690F-4EA9-B747-5E860898AA09}">
      <dgm:prSet/>
      <dgm:spPr/>
      <dgm:t>
        <a:bodyPr/>
        <a:lstStyle/>
        <a:p>
          <a:endParaRPr lang="zh-CN" altLang="en-US"/>
        </a:p>
      </dgm:t>
    </dgm:pt>
    <dgm:pt modelId="{689681CE-C975-4BE5-96D3-C5EAC02F0208}" type="sibTrans" cxnId="{2675B14D-690F-4EA9-B747-5E860898AA09}">
      <dgm:prSet/>
      <dgm:spPr/>
      <dgm:t>
        <a:bodyPr/>
        <a:lstStyle/>
        <a:p>
          <a:endParaRPr lang="zh-CN" altLang="en-US"/>
        </a:p>
      </dgm:t>
    </dgm:pt>
    <dgm:pt modelId="{BF5F53E2-3EA1-4F0D-914A-DCEF88E79B73}" type="pres">
      <dgm:prSet presAssocID="{3EAEA1FE-5008-4A21-B0E7-5412F39B5F28}" presName="diagram" presStyleCnt="0">
        <dgm:presLayoutVars>
          <dgm:chPref val="1"/>
          <dgm:dir/>
          <dgm:animOne val="branch"/>
          <dgm:animLvl val="lvl"/>
          <dgm:resizeHandles val="exact"/>
        </dgm:presLayoutVars>
      </dgm:prSet>
      <dgm:spPr/>
      <dgm:t>
        <a:bodyPr/>
        <a:lstStyle/>
        <a:p>
          <a:endParaRPr lang="zh-CN" altLang="en-US"/>
        </a:p>
      </dgm:t>
    </dgm:pt>
    <dgm:pt modelId="{880D3CDB-6BE8-4293-803F-8BC3DBEFEBDC}" type="pres">
      <dgm:prSet presAssocID="{CCE6186C-60F9-41E2-AEAB-47112CE6469B}" presName="root1" presStyleCnt="0"/>
      <dgm:spPr/>
    </dgm:pt>
    <dgm:pt modelId="{848C3D21-EBE1-4E0F-B192-BF4E6A3A992D}" type="pres">
      <dgm:prSet presAssocID="{CCE6186C-60F9-41E2-AEAB-47112CE6469B}" presName="LevelOneTextNode" presStyleLbl="node0" presStyleIdx="0" presStyleCnt="1">
        <dgm:presLayoutVars>
          <dgm:chPref val="3"/>
        </dgm:presLayoutVars>
      </dgm:prSet>
      <dgm:spPr/>
      <dgm:t>
        <a:bodyPr/>
        <a:lstStyle/>
        <a:p>
          <a:endParaRPr lang="zh-CN" altLang="en-US"/>
        </a:p>
      </dgm:t>
    </dgm:pt>
    <dgm:pt modelId="{0DFFD293-095A-4497-B47E-535C754E7559}" type="pres">
      <dgm:prSet presAssocID="{CCE6186C-60F9-41E2-AEAB-47112CE6469B}" presName="level2hierChild" presStyleCnt="0"/>
      <dgm:spPr/>
    </dgm:pt>
    <dgm:pt modelId="{A122C48D-4C7C-4B51-BB4C-9F64146A05B7}" type="pres">
      <dgm:prSet presAssocID="{8949474D-8339-411C-BE45-B92B32795474}" presName="conn2-1" presStyleLbl="parChTrans1D2" presStyleIdx="0" presStyleCnt="2"/>
      <dgm:spPr/>
      <dgm:t>
        <a:bodyPr/>
        <a:lstStyle/>
        <a:p>
          <a:endParaRPr lang="zh-CN" altLang="en-US"/>
        </a:p>
      </dgm:t>
    </dgm:pt>
    <dgm:pt modelId="{2C496FAD-F980-46DF-9D56-54391EFBE39D}" type="pres">
      <dgm:prSet presAssocID="{8949474D-8339-411C-BE45-B92B32795474}" presName="connTx" presStyleLbl="parChTrans1D2" presStyleIdx="0" presStyleCnt="2"/>
      <dgm:spPr/>
      <dgm:t>
        <a:bodyPr/>
        <a:lstStyle/>
        <a:p>
          <a:endParaRPr lang="zh-CN" altLang="en-US"/>
        </a:p>
      </dgm:t>
    </dgm:pt>
    <dgm:pt modelId="{5CF4C6EC-D567-4830-B0B8-2E3B3EB3DA93}" type="pres">
      <dgm:prSet presAssocID="{59C3B481-96A5-41BC-A837-93C7C0C7458A}" presName="root2" presStyleCnt="0"/>
      <dgm:spPr/>
    </dgm:pt>
    <dgm:pt modelId="{831E6A65-9047-464C-848F-3DA7E73A85AF}" type="pres">
      <dgm:prSet presAssocID="{59C3B481-96A5-41BC-A837-93C7C0C7458A}" presName="LevelTwoTextNode" presStyleLbl="node2" presStyleIdx="0" presStyleCnt="2">
        <dgm:presLayoutVars>
          <dgm:chPref val="3"/>
        </dgm:presLayoutVars>
      </dgm:prSet>
      <dgm:spPr/>
      <dgm:t>
        <a:bodyPr/>
        <a:lstStyle/>
        <a:p>
          <a:endParaRPr lang="zh-CN" altLang="en-US"/>
        </a:p>
      </dgm:t>
    </dgm:pt>
    <dgm:pt modelId="{E0B99093-2F2E-4911-8A7B-A0C5DE9D6915}" type="pres">
      <dgm:prSet presAssocID="{59C3B481-96A5-41BC-A837-93C7C0C7458A}" presName="level3hierChild" presStyleCnt="0"/>
      <dgm:spPr/>
    </dgm:pt>
    <dgm:pt modelId="{594AEF6F-7A4B-4456-B589-1BC90393DD01}" type="pres">
      <dgm:prSet presAssocID="{EA77076A-FF61-4567-97AC-BF4327610E62}" presName="conn2-1" presStyleLbl="parChTrans1D2" presStyleIdx="1" presStyleCnt="2"/>
      <dgm:spPr/>
      <dgm:t>
        <a:bodyPr/>
        <a:lstStyle/>
        <a:p>
          <a:endParaRPr lang="zh-CN" altLang="en-US"/>
        </a:p>
      </dgm:t>
    </dgm:pt>
    <dgm:pt modelId="{81578674-2FBE-4626-9A60-1A3A3C59ED3A}" type="pres">
      <dgm:prSet presAssocID="{EA77076A-FF61-4567-97AC-BF4327610E62}" presName="connTx" presStyleLbl="parChTrans1D2" presStyleIdx="1" presStyleCnt="2"/>
      <dgm:spPr/>
      <dgm:t>
        <a:bodyPr/>
        <a:lstStyle/>
        <a:p>
          <a:endParaRPr lang="zh-CN" altLang="en-US"/>
        </a:p>
      </dgm:t>
    </dgm:pt>
    <dgm:pt modelId="{FF14FE06-24C4-4199-B348-018DE57EB530}" type="pres">
      <dgm:prSet presAssocID="{860A9B9B-A831-45AE-8337-56929EA6397E}" presName="root2" presStyleCnt="0"/>
      <dgm:spPr/>
    </dgm:pt>
    <dgm:pt modelId="{5A721F77-F425-4FEA-9427-2A148C51B902}" type="pres">
      <dgm:prSet presAssocID="{860A9B9B-A831-45AE-8337-56929EA6397E}" presName="LevelTwoTextNode" presStyleLbl="node2" presStyleIdx="1" presStyleCnt="2">
        <dgm:presLayoutVars>
          <dgm:chPref val="3"/>
        </dgm:presLayoutVars>
      </dgm:prSet>
      <dgm:spPr/>
      <dgm:t>
        <a:bodyPr/>
        <a:lstStyle/>
        <a:p>
          <a:endParaRPr lang="zh-CN" altLang="en-US"/>
        </a:p>
      </dgm:t>
    </dgm:pt>
    <dgm:pt modelId="{D259A75F-9F97-4334-A278-FDDD44CEA08E}" type="pres">
      <dgm:prSet presAssocID="{860A9B9B-A831-45AE-8337-56929EA6397E}" presName="level3hierChild" presStyleCnt="0"/>
      <dgm:spPr/>
    </dgm:pt>
    <dgm:pt modelId="{D94C2A22-DE12-4DF7-88CE-A6B320286756}" type="pres">
      <dgm:prSet presAssocID="{1985A97C-F171-4EE6-A43D-2EA67E7398B2}" presName="conn2-1" presStyleLbl="parChTrans1D3" presStyleIdx="0" presStyleCnt="3"/>
      <dgm:spPr/>
      <dgm:t>
        <a:bodyPr/>
        <a:lstStyle/>
        <a:p>
          <a:endParaRPr lang="zh-CN" altLang="en-US"/>
        </a:p>
      </dgm:t>
    </dgm:pt>
    <dgm:pt modelId="{BB592E26-4BFC-441C-A155-551EF4907F9C}" type="pres">
      <dgm:prSet presAssocID="{1985A97C-F171-4EE6-A43D-2EA67E7398B2}" presName="connTx" presStyleLbl="parChTrans1D3" presStyleIdx="0" presStyleCnt="3"/>
      <dgm:spPr/>
      <dgm:t>
        <a:bodyPr/>
        <a:lstStyle/>
        <a:p>
          <a:endParaRPr lang="zh-CN" altLang="en-US"/>
        </a:p>
      </dgm:t>
    </dgm:pt>
    <dgm:pt modelId="{FBF82EBA-5826-44BE-9AFF-52FE7B3C1598}" type="pres">
      <dgm:prSet presAssocID="{D230ECBC-1FDD-4A34-AE9F-03BA9E596338}" presName="root2" presStyleCnt="0"/>
      <dgm:spPr/>
    </dgm:pt>
    <dgm:pt modelId="{56934F0F-0DE1-43FD-A5E8-2D33EE893FC5}" type="pres">
      <dgm:prSet presAssocID="{D230ECBC-1FDD-4A34-AE9F-03BA9E596338}" presName="LevelTwoTextNode" presStyleLbl="node3" presStyleIdx="0" presStyleCnt="3" custLinFactNeighborX="-5447" custLinFactNeighborY="-14119">
        <dgm:presLayoutVars>
          <dgm:chPref val="3"/>
        </dgm:presLayoutVars>
      </dgm:prSet>
      <dgm:spPr/>
      <dgm:t>
        <a:bodyPr/>
        <a:lstStyle/>
        <a:p>
          <a:endParaRPr lang="zh-CN" altLang="en-US"/>
        </a:p>
      </dgm:t>
    </dgm:pt>
    <dgm:pt modelId="{6B0DC9D5-E81D-4450-8CFE-4B0AE6EBF4A8}" type="pres">
      <dgm:prSet presAssocID="{D230ECBC-1FDD-4A34-AE9F-03BA9E596338}" presName="level3hierChild" presStyleCnt="0"/>
      <dgm:spPr/>
    </dgm:pt>
    <dgm:pt modelId="{D67C6A8E-7277-4131-9C1D-20CE0151D97A}" type="pres">
      <dgm:prSet presAssocID="{E4E71840-FE07-4A90-94F5-E65D8278B1F5}" presName="conn2-1" presStyleLbl="parChTrans1D3" presStyleIdx="1" presStyleCnt="3"/>
      <dgm:spPr/>
      <dgm:t>
        <a:bodyPr/>
        <a:lstStyle/>
        <a:p>
          <a:endParaRPr lang="zh-CN" altLang="en-US"/>
        </a:p>
      </dgm:t>
    </dgm:pt>
    <dgm:pt modelId="{E448B938-0299-407D-BD2F-1C1DBF06776D}" type="pres">
      <dgm:prSet presAssocID="{E4E71840-FE07-4A90-94F5-E65D8278B1F5}" presName="connTx" presStyleLbl="parChTrans1D3" presStyleIdx="1" presStyleCnt="3"/>
      <dgm:spPr/>
      <dgm:t>
        <a:bodyPr/>
        <a:lstStyle/>
        <a:p>
          <a:endParaRPr lang="zh-CN" altLang="en-US"/>
        </a:p>
      </dgm:t>
    </dgm:pt>
    <dgm:pt modelId="{8205E162-ED05-46F0-9ECF-46EDCEACBF07}" type="pres">
      <dgm:prSet presAssocID="{27553254-4683-433B-896E-E603E0F08C2A}" presName="root2" presStyleCnt="0"/>
      <dgm:spPr/>
    </dgm:pt>
    <dgm:pt modelId="{A12D3DAD-3ADD-456A-BE0C-2043C2497BBA}" type="pres">
      <dgm:prSet presAssocID="{27553254-4683-433B-896E-E603E0F08C2A}" presName="LevelTwoTextNode" presStyleLbl="node3" presStyleIdx="1" presStyleCnt="3">
        <dgm:presLayoutVars>
          <dgm:chPref val="3"/>
        </dgm:presLayoutVars>
      </dgm:prSet>
      <dgm:spPr/>
      <dgm:t>
        <a:bodyPr/>
        <a:lstStyle/>
        <a:p>
          <a:endParaRPr lang="zh-CN" altLang="en-US"/>
        </a:p>
      </dgm:t>
    </dgm:pt>
    <dgm:pt modelId="{50B554E7-F867-4344-B755-D90FA6D3F1A8}" type="pres">
      <dgm:prSet presAssocID="{27553254-4683-433B-896E-E603E0F08C2A}" presName="level3hierChild" presStyleCnt="0"/>
      <dgm:spPr/>
    </dgm:pt>
    <dgm:pt modelId="{A0E5EE79-B729-4C11-9898-496AC482FA90}" type="pres">
      <dgm:prSet presAssocID="{64FEA837-E3E2-413E-92B8-E7B083F39555}" presName="conn2-1" presStyleLbl="parChTrans1D3" presStyleIdx="2" presStyleCnt="3"/>
      <dgm:spPr/>
      <dgm:t>
        <a:bodyPr/>
        <a:lstStyle/>
        <a:p>
          <a:endParaRPr lang="zh-CN" altLang="en-US"/>
        </a:p>
      </dgm:t>
    </dgm:pt>
    <dgm:pt modelId="{DD7974E3-47AB-4BBD-8328-317F79EB1B36}" type="pres">
      <dgm:prSet presAssocID="{64FEA837-E3E2-413E-92B8-E7B083F39555}" presName="connTx" presStyleLbl="parChTrans1D3" presStyleIdx="2" presStyleCnt="3"/>
      <dgm:spPr/>
      <dgm:t>
        <a:bodyPr/>
        <a:lstStyle/>
        <a:p>
          <a:endParaRPr lang="zh-CN" altLang="en-US"/>
        </a:p>
      </dgm:t>
    </dgm:pt>
    <dgm:pt modelId="{EA79251A-9189-4FC7-B4B0-2E974FC318F1}" type="pres">
      <dgm:prSet presAssocID="{038835D7-D0E6-4BE6-A651-E37F8DF08FE6}" presName="root2" presStyleCnt="0"/>
      <dgm:spPr/>
    </dgm:pt>
    <dgm:pt modelId="{172BB244-AF1E-4759-A742-416B743D2522}" type="pres">
      <dgm:prSet presAssocID="{038835D7-D0E6-4BE6-A651-E37F8DF08FE6}" presName="LevelTwoTextNode" presStyleLbl="node3" presStyleIdx="2" presStyleCnt="3">
        <dgm:presLayoutVars>
          <dgm:chPref val="3"/>
        </dgm:presLayoutVars>
      </dgm:prSet>
      <dgm:spPr/>
      <dgm:t>
        <a:bodyPr/>
        <a:lstStyle/>
        <a:p>
          <a:endParaRPr lang="zh-CN" altLang="en-US"/>
        </a:p>
      </dgm:t>
    </dgm:pt>
    <dgm:pt modelId="{19A2982A-6E1D-4598-97B6-59FFE1BAC888}" type="pres">
      <dgm:prSet presAssocID="{038835D7-D0E6-4BE6-A651-E37F8DF08FE6}" presName="level3hierChild" presStyleCnt="0"/>
      <dgm:spPr/>
    </dgm:pt>
  </dgm:ptLst>
  <dgm:cxnLst>
    <dgm:cxn modelId="{0415F493-4CE1-423C-A6CB-571080550198}" srcId="{860A9B9B-A831-45AE-8337-56929EA6397E}" destId="{D230ECBC-1FDD-4A34-AE9F-03BA9E596338}" srcOrd="0" destOrd="0" parTransId="{1985A97C-F171-4EE6-A43D-2EA67E7398B2}" sibTransId="{6841202C-861D-4B93-8EAF-B8EFE7AECDC0}"/>
    <dgm:cxn modelId="{9BF5ABB3-5E8B-4126-AD03-0447EA811FBC}" type="presOf" srcId="{CCE6186C-60F9-41E2-AEAB-47112CE6469B}" destId="{848C3D21-EBE1-4E0F-B192-BF4E6A3A992D}" srcOrd="0" destOrd="0" presId="urn:microsoft.com/office/officeart/2005/8/layout/hierarchy2"/>
    <dgm:cxn modelId="{5E5A0022-5B65-49D7-8A92-34E97123A6A4}" type="presOf" srcId="{1985A97C-F171-4EE6-A43D-2EA67E7398B2}" destId="{BB592E26-4BFC-441C-A155-551EF4907F9C}" srcOrd="1" destOrd="0" presId="urn:microsoft.com/office/officeart/2005/8/layout/hierarchy2"/>
    <dgm:cxn modelId="{AD99F545-2356-4F27-AE4E-77D3DC06B7E2}" type="presOf" srcId="{1985A97C-F171-4EE6-A43D-2EA67E7398B2}" destId="{D94C2A22-DE12-4DF7-88CE-A6B320286756}" srcOrd="0" destOrd="0" presId="urn:microsoft.com/office/officeart/2005/8/layout/hierarchy2"/>
    <dgm:cxn modelId="{0A144F16-3B48-492C-B44D-DB1853F224E3}" type="presOf" srcId="{EA77076A-FF61-4567-97AC-BF4327610E62}" destId="{594AEF6F-7A4B-4456-B589-1BC90393DD01}" srcOrd="0" destOrd="0" presId="urn:microsoft.com/office/officeart/2005/8/layout/hierarchy2"/>
    <dgm:cxn modelId="{06FB77B8-EC40-49F1-A882-116733084693}" type="presOf" srcId="{27553254-4683-433B-896E-E603E0F08C2A}" destId="{A12D3DAD-3ADD-456A-BE0C-2043C2497BBA}" srcOrd="0" destOrd="0" presId="urn:microsoft.com/office/officeart/2005/8/layout/hierarchy2"/>
    <dgm:cxn modelId="{509C0C8C-0C45-4964-8FE7-3626ED242962}" srcId="{3EAEA1FE-5008-4A21-B0E7-5412F39B5F28}" destId="{CCE6186C-60F9-41E2-AEAB-47112CE6469B}" srcOrd="0" destOrd="0" parTransId="{3CD6EF3A-F263-4D1D-AD74-31EB30CAD119}" sibTransId="{2AC61244-9F6B-4EEB-ADE5-8362D51F0721}"/>
    <dgm:cxn modelId="{1D0557BC-1F60-49EF-8BF9-237FD9C2A67D}" type="presOf" srcId="{860A9B9B-A831-45AE-8337-56929EA6397E}" destId="{5A721F77-F425-4FEA-9427-2A148C51B902}" srcOrd="0" destOrd="0" presId="urn:microsoft.com/office/officeart/2005/8/layout/hierarchy2"/>
    <dgm:cxn modelId="{2675B14D-690F-4EA9-B747-5E860898AA09}" srcId="{860A9B9B-A831-45AE-8337-56929EA6397E}" destId="{038835D7-D0E6-4BE6-A651-E37F8DF08FE6}" srcOrd="2" destOrd="0" parTransId="{64FEA837-E3E2-413E-92B8-E7B083F39555}" sibTransId="{689681CE-C975-4BE5-96D3-C5EAC02F0208}"/>
    <dgm:cxn modelId="{994A15B4-CB5A-496E-BD8A-108C4CBA22A9}" type="presOf" srcId="{EA77076A-FF61-4567-97AC-BF4327610E62}" destId="{81578674-2FBE-4626-9A60-1A3A3C59ED3A}" srcOrd="1" destOrd="0" presId="urn:microsoft.com/office/officeart/2005/8/layout/hierarchy2"/>
    <dgm:cxn modelId="{8B72797A-E3DE-4322-9CC2-CBAAA516A2C1}" type="presOf" srcId="{64FEA837-E3E2-413E-92B8-E7B083F39555}" destId="{A0E5EE79-B729-4C11-9898-496AC482FA90}" srcOrd="0" destOrd="0" presId="urn:microsoft.com/office/officeart/2005/8/layout/hierarchy2"/>
    <dgm:cxn modelId="{CB525075-5428-40C6-92D5-47637781E070}" srcId="{860A9B9B-A831-45AE-8337-56929EA6397E}" destId="{27553254-4683-433B-896E-E603E0F08C2A}" srcOrd="1" destOrd="0" parTransId="{E4E71840-FE07-4A90-94F5-E65D8278B1F5}" sibTransId="{200A3C53-7A86-42F6-9CEB-D6DF04677B8D}"/>
    <dgm:cxn modelId="{27FF2DFB-BA99-47B4-9DF6-F199021E8437}" type="presOf" srcId="{E4E71840-FE07-4A90-94F5-E65D8278B1F5}" destId="{E448B938-0299-407D-BD2F-1C1DBF06776D}" srcOrd="1" destOrd="0" presId="urn:microsoft.com/office/officeart/2005/8/layout/hierarchy2"/>
    <dgm:cxn modelId="{0E9BA3C1-4D33-42CF-A641-EE1D8DC2B309}" type="presOf" srcId="{3EAEA1FE-5008-4A21-B0E7-5412F39B5F28}" destId="{BF5F53E2-3EA1-4F0D-914A-DCEF88E79B73}" srcOrd="0" destOrd="0" presId="urn:microsoft.com/office/officeart/2005/8/layout/hierarchy2"/>
    <dgm:cxn modelId="{3A6A613B-C788-46E8-930B-E7B5DB90A4EC}" type="presOf" srcId="{E4E71840-FE07-4A90-94F5-E65D8278B1F5}" destId="{D67C6A8E-7277-4131-9C1D-20CE0151D97A}" srcOrd="0" destOrd="0" presId="urn:microsoft.com/office/officeart/2005/8/layout/hierarchy2"/>
    <dgm:cxn modelId="{0D7578E4-6CC1-4ADF-AB80-CFEBC8D5F844}" type="presOf" srcId="{D230ECBC-1FDD-4A34-AE9F-03BA9E596338}" destId="{56934F0F-0DE1-43FD-A5E8-2D33EE893FC5}" srcOrd="0" destOrd="0" presId="urn:microsoft.com/office/officeart/2005/8/layout/hierarchy2"/>
    <dgm:cxn modelId="{DB4E098B-75CE-4B9D-8C64-232B05B14E83}" type="presOf" srcId="{038835D7-D0E6-4BE6-A651-E37F8DF08FE6}" destId="{172BB244-AF1E-4759-A742-416B743D2522}" srcOrd="0" destOrd="0" presId="urn:microsoft.com/office/officeart/2005/8/layout/hierarchy2"/>
    <dgm:cxn modelId="{EADD588D-9EF2-48D2-83F3-752C0A9B9F1E}" type="presOf" srcId="{8949474D-8339-411C-BE45-B92B32795474}" destId="{A122C48D-4C7C-4B51-BB4C-9F64146A05B7}" srcOrd="0" destOrd="0" presId="urn:microsoft.com/office/officeart/2005/8/layout/hierarchy2"/>
    <dgm:cxn modelId="{511F8B57-1420-416E-90ED-E11E9756D424}" type="presOf" srcId="{59C3B481-96A5-41BC-A837-93C7C0C7458A}" destId="{831E6A65-9047-464C-848F-3DA7E73A85AF}" srcOrd="0" destOrd="0" presId="urn:microsoft.com/office/officeart/2005/8/layout/hierarchy2"/>
    <dgm:cxn modelId="{2846AF5B-886E-4C28-8F64-6BB1C1D5DE3C}" srcId="{CCE6186C-60F9-41E2-AEAB-47112CE6469B}" destId="{860A9B9B-A831-45AE-8337-56929EA6397E}" srcOrd="1" destOrd="0" parTransId="{EA77076A-FF61-4567-97AC-BF4327610E62}" sibTransId="{C9762548-029A-464E-9CBA-273EBBD16E36}"/>
    <dgm:cxn modelId="{D4C49BB9-8881-4259-A22D-49F2322C84E2}" type="presOf" srcId="{64FEA837-E3E2-413E-92B8-E7B083F39555}" destId="{DD7974E3-47AB-4BBD-8328-317F79EB1B36}" srcOrd="1" destOrd="0" presId="urn:microsoft.com/office/officeart/2005/8/layout/hierarchy2"/>
    <dgm:cxn modelId="{29CAC191-1C48-4693-9FCD-CFF07B4F954A}" type="presOf" srcId="{8949474D-8339-411C-BE45-B92B32795474}" destId="{2C496FAD-F980-46DF-9D56-54391EFBE39D}" srcOrd="1" destOrd="0" presId="urn:microsoft.com/office/officeart/2005/8/layout/hierarchy2"/>
    <dgm:cxn modelId="{16FC3131-C36D-4232-A379-99E5D4355105}" srcId="{CCE6186C-60F9-41E2-AEAB-47112CE6469B}" destId="{59C3B481-96A5-41BC-A837-93C7C0C7458A}" srcOrd="0" destOrd="0" parTransId="{8949474D-8339-411C-BE45-B92B32795474}" sibTransId="{1B19EFD7-B5AB-4ECE-8EDC-031C43AEFCA1}"/>
    <dgm:cxn modelId="{2E764223-3C72-40ED-A3FA-C5C4691982C5}" type="presParOf" srcId="{BF5F53E2-3EA1-4F0D-914A-DCEF88E79B73}" destId="{880D3CDB-6BE8-4293-803F-8BC3DBEFEBDC}" srcOrd="0" destOrd="0" presId="urn:microsoft.com/office/officeart/2005/8/layout/hierarchy2"/>
    <dgm:cxn modelId="{B1C1B651-A3BD-4791-88E3-EE4919882A94}" type="presParOf" srcId="{880D3CDB-6BE8-4293-803F-8BC3DBEFEBDC}" destId="{848C3D21-EBE1-4E0F-B192-BF4E6A3A992D}" srcOrd="0" destOrd="0" presId="urn:microsoft.com/office/officeart/2005/8/layout/hierarchy2"/>
    <dgm:cxn modelId="{27B8A246-1495-49D6-8F2B-8FCE4B022AD7}" type="presParOf" srcId="{880D3CDB-6BE8-4293-803F-8BC3DBEFEBDC}" destId="{0DFFD293-095A-4497-B47E-535C754E7559}" srcOrd="1" destOrd="0" presId="urn:microsoft.com/office/officeart/2005/8/layout/hierarchy2"/>
    <dgm:cxn modelId="{5ADE05D3-8EA2-40EF-B3D3-07B02D6403C7}" type="presParOf" srcId="{0DFFD293-095A-4497-B47E-535C754E7559}" destId="{A122C48D-4C7C-4B51-BB4C-9F64146A05B7}" srcOrd="0" destOrd="0" presId="urn:microsoft.com/office/officeart/2005/8/layout/hierarchy2"/>
    <dgm:cxn modelId="{2069EE7D-B8BE-4F20-B8DC-09483307CB29}" type="presParOf" srcId="{A122C48D-4C7C-4B51-BB4C-9F64146A05B7}" destId="{2C496FAD-F980-46DF-9D56-54391EFBE39D}" srcOrd="0" destOrd="0" presId="urn:microsoft.com/office/officeart/2005/8/layout/hierarchy2"/>
    <dgm:cxn modelId="{5A6F41B8-538F-46F7-B79D-15C0FBDC0CDA}" type="presParOf" srcId="{0DFFD293-095A-4497-B47E-535C754E7559}" destId="{5CF4C6EC-D567-4830-B0B8-2E3B3EB3DA93}" srcOrd="1" destOrd="0" presId="urn:microsoft.com/office/officeart/2005/8/layout/hierarchy2"/>
    <dgm:cxn modelId="{6977D9F5-8AF3-4987-8B56-936B6F3FE9CC}" type="presParOf" srcId="{5CF4C6EC-D567-4830-B0B8-2E3B3EB3DA93}" destId="{831E6A65-9047-464C-848F-3DA7E73A85AF}" srcOrd="0" destOrd="0" presId="urn:microsoft.com/office/officeart/2005/8/layout/hierarchy2"/>
    <dgm:cxn modelId="{02589D58-9B1B-435E-8E31-F58EAA901758}" type="presParOf" srcId="{5CF4C6EC-D567-4830-B0B8-2E3B3EB3DA93}" destId="{E0B99093-2F2E-4911-8A7B-A0C5DE9D6915}" srcOrd="1" destOrd="0" presId="urn:microsoft.com/office/officeart/2005/8/layout/hierarchy2"/>
    <dgm:cxn modelId="{084D307A-DF9B-40FC-9159-F2688ABB15BB}" type="presParOf" srcId="{0DFFD293-095A-4497-B47E-535C754E7559}" destId="{594AEF6F-7A4B-4456-B589-1BC90393DD01}" srcOrd="2" destOrd="0" presId="urn:microsoft.com/office/officeart/2005/8/layout/hierarchy2"/>
    <dgm:cxn modelId="{1A0A3089-7BFF-477E-BD98-80ECF811F2A2}" type="presParOf" srcId="{594AEF6F-7A4B-4456-B589-1BC90393DD01}" destId="{81578674-2FBE-4626-9A60-1A3A3C59ED3A}" srcOrd="0" destOrd="0" presId="urn:microsoft.com/office/officeart/2005/8/layout/hierarchy2"/>
    <dgm:cxn modelId="{7DBC31B5-1E7B-406D-886D-4984BC6F3E20}" type="presParOf" srcId="{0DFFD293-095A-4497-B47E-535C754E7559}" destId="{FF14FE06-24C4-4199-B348-018DE57EB530}" srcOrd="3" destOrd="0" presId="urn:microsoft.com/office/officeart/2005/8/layout/hierarchy2"/>
    <dgm:cxn modelId="{7DAA27F6-90A8-4BE2-9881-D4E00785141F}" type="presParOf" srcId="{FF14FE06-24C4-4199-B348-018DE57EB530}" destId="{5A721F77-F425-4FEA-9427-2A148C51B902}" srcOrd="0" destOrd="0" presId="urn:microsoft.com/office/officeart/2005/8/layout/hierarchy2"/>
    <dgm:cxn modelId="{BB026881-C6AE-464E-B0A3-4B6A41E36DA5}" type="presParOf" srcId="{FF14FE06-24C4-4199-B348-018DE57EB530}" destId="{D259A75F-9F97-4334-A278-FDDD44CEA08E}" srcOrd="1" destOrd="0" presId="urn:microsoft.com/office/officeart/2005/8/layout/hierarchy2"/>
    <dgm:cxn modelId="{328EA521-3228-46C7-B0EF-D51879A80729}" type="presParOf" srcId="{D259A75F-9F97-4334-A278-FDDD44CEA08E}" destId="{D94C2A22-DE12-4DF7-88CE-A6B320286756}" srcOrd="0" destOrd="0" presId="urn:microsoft.com/office/officeart/2005/8/layout/hierarchy2"/>
    <dgm:cxn modelId="{CEECE587-35C1-4D09-B01D-DE8ADA88A3A0}" type="presParOf" srcId="{D94C2A22-DE12-4DF7-88CE-A6B320286756}" destId="{BB592E26-4BFC-441C-A155-551EF4907F9C}" srcOrd="0" destOrd="0" presId="urn:microsoft.com/office/officeart/2005/8/layout/hierarchy2"/>
    <dgm:cxn modelId="{A1691A61-5455-4B2C-9C2C-2CB6FDDDBC3B}" type="presParOf" srcId="{D259A75F-9F97-4334-A278-FDDD44CEA08E}" destId="{FBF82EBA-5826-44BE-9AFF-52FE7B3C1598}" srcOrd="1" destOrd="0" presId="urn:microsoft.com/office/officeart/2005/8/layout/hierarchy2"/>
    <dgm:cxn modelId="{EA04ACFA-956F-4B1B-B14B-348CC0D8525B}" type="presParOf" srcId="{FBF82EBA-5826-44BE-9AFF-52FE7B3C1598}" destId="{56934F0F-0DE1-43FD-A5E8-2D33EE893FC5}" srcOrd="0" destOrd="0" presId="urn:microsoft.com/office/officeart/2005/8/layout/hierarchy2"/>
    <dgm:cxn modelId="{E2FFB1A3-EE35-42CF-B957-D92FEFE861F9}" type="presParOf" srcId="{FBF82EBA-5826-44BE-9AFF-52FE7B3C1598}" destId="{6B0DC9D5-E81D-4450-8CFE-4B0AE6EBF4A8}" srcOrd="1" destOrd="0" presId="urn:microsoft.com/office/officeart/2005/8/layout/hierarchy2"/>
    <dgm:cxn modelId="{6546A54B-CFA4-47E7-93BB-EEA74F4ED8F0}" type="presParOf" srcId="{D259A75F-9F97-4334-A278-FDDD44CEA08E}" destId="{D67C6A8E-7277-4131-9C1D-20CE0151D97A}" srcOrd="2" destOrd="0" presId="urn:microsoft.com/office/officeart/2005/8/layout/hierarchy2"/>
    <dgm:cxn modelId="{755DD41E-D5D5-4BA3-AD39-5481B99F93CF}" type="presParOf" srcId="{D67C6A8E-7277-4131-9C1D-20CE0151D97A}" destId="{E448B938-0299-407D-BD2F-1C1DBF06776D}" srcOrd="0" destOrd="0" presId="urn:microsoft.com/office/officeart/2005/8/layout/hierarchy2"/>
    <dgm:cxn modelId="{DBE0A794-D6FA-4B02-A7F3-09BD5C7C0DEF}" type="presParOf" srcId="{D259A75F-9F97-4334-A278-FDDD44CEA08E}" destId="{8205E162-ED05-46F0-9ECF-46EDCEACBF07}" srcOrd="3" destOrd="0" presId="urn:microsoft.com/office/officeart/2005/8/layout/hierarchy2"/>
    <dgm:cxn modelId="{1678DC37-EB1D-489B-9F64-2ED0B43383A7}" type="presParOf" srcId="{8205E162-ED05-46F0-9ECF-46EDCEACBF07}" destId="{A12D3DAD-3ADD-456A-BE0C-2043C2497BBA}" srcOrd="0" destOrd="0" presId="urn:microsoft.com/office/officeart/2005/8/layout/hierarchy2"/>
    <dgm:cxn modelId="{C78E02B3-DB7A-442E-AD34-9E9A3A560625}" type="presParOf" srcId="{8205E162-ED05-46F0-9ECF-46EDCEACBF07}" destId="{50B554E7-F867-4344-B755-D90FA6D3F1A8}" srcOrd="1" destOrd="0" presId="urn:microsoft.com/office/officeart/2005/8/layout/hierarchy2"/>
    <dgm:cxn modelId="{A261CE13-0481-4DED-8507-CCF50D5A2017}" type="presParOf" srcId="{D259A75F-9F97-4334-A278-FDDD44CEA08E}" destId="{A0E5EE79-B729-4C11-9898-496AC482FA90}" srcOrd="4" destOrd="0" presId="urn:microsoft.com/office/officeart/2005/8/layout/hierarchy2"/>
    <dgm:cxn modelId="{EEA689B4-6805-4C30-BB08-9EAF01B11C15}" type="presParOf" srcId="{A0E5EE79-B729-4C11-9898-496AC482FA90}" destId="{DD7974E3-47AB-4BBD-8328-317F79EB1B36}" srcOrd="0" destOrd="0" presId="urn:microsoft.com/office/officeart/2005/8/layout/hierarchy2"/>
    <dgm:cxn modelId="{1315DB2D-F819-41FD-8B0C-478389A25FC5}" type="presParOf" srcId="{D259A75F-9F97-4334-A278-FDDD44CEA08E}" destId="{EA79251A-9189-4FC7-B4B0-2E974FC318F1}" srcOrd="5" destOrd="0" presId="urn:microsoft.com/office/officeart/2005/8/layout/hierarchy2"/>
    <dgm:cxn modelId="{8BE1EF8E-1AB7-49C3-BEB0-8B725F1AAC89}" type="presParOf" srcId="{EA79251A-9189-4FC7-B4B0-2E974FC318F1}" destId="{172BB244-AF1E-4759-A742-416B743D2522}" srcOrd="0" destOrd="0" presId="urn:microsoft.com/office/officeart/2005/8/layout/hierarchy2"/>
    <dgm:cxn modelId="{0AC71B50-3A5C-49D5-886C-1DE8F374EAAA}" type="presParOf" srcId="{EA79251A-9189-4FC7-B4B0-2E974FC318F1}" destId="{19A2982A-6E1D-4598-97B6-59FFE1BAC88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9/14/2016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587296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9/14/2016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4128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9/14/2016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170254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9/14/2016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309438550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9/14/2016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1846312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9/14/2016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285907997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9/14/2016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65104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9/14/2016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87430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9/14/2016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858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9/14/2016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55754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9/14/2016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226404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9/14/2016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4150052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9/14/2016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12014915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9/14/2016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299912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9/14/2016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6402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9/14/2016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6598413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9/14/2016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53048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9/14/2016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71189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9/14/2016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29099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9/14/2016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3762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9/14/2016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34138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9/14/2016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45602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AFFF1-9C47-49F0-AE12-AF188F3F4E82}" type="datetime1">
              <a:rPr lang="en-US" b="1" smtClean="0">
                <a:solidFill>
                  <a:prstClr val="black">
                    <a:tint val="95000"/>
                  </a:prstClr>
                </a:solidFill>
                <a:latin typeface="Arial Narrow" pitchFamily="34" charset="0"/>
                <a:ea typeface="宋体" pitchFamily="2" charset="-122"/>
              </a:rPr>
              <a:pPr fontAlgn="base">
                <a:spcBef>
                  <a:spcPct val="0"/>
                </a:spcBef>
                <a:spcAft>
                  <a:spcPct val="0"/>
                </a:spcAft>
              </a:pPr>
              <a:t>9/14/2016</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val="3067544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AFFF1-9C47-49F0-AE12-AF188F3F4E82}" type="datetime1">
              <a:rPr lang="en-US" b="1" smtClean="0">
                <a:solidFill>
                  <a:prstClr val="black">
                    <a:tint val="95000"/>
                  </a:prstClr>
                </a:solidFill>
                <a:latin typeface="Arial Narrow" pitchFamily="34" charset="0"/>
                <a:ea typeface="宋体" pitchFamily="2" charset="-122"/>
              </a:rPr>
              <a:pPr fontAlgn="base">
                <a:spcBef>
                  <a:spcPct val="0"/>
                </a:spcBef>
                <a:spcAft>
                  <a:spcPct val="0"/>
                </a:spcAft>
              </a:pPr>
              <a:t>9/14/2016</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val="2639423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endParaRPr lang="zh-CN" altLang="en-US" dirty="0"/>
          </a:p>
        </p:txBody>
      </p:sp>
      <p:sp>
        <p:nvSpPr>
          <p:cNvPr id="3" name="副标题 2"/>
          <p:cNvSpPr>
            <a:spLocks noGrp="1"/>
          </p:cNvSpPr>
          <p:nvPr>
            <p:ph type="subTitle" idx="1"/>
          </p:nvPr>
        </p:nvSpPr>
        <p:spPr/>
        <p:txBody>
          <a:bodyPr>
            <a:normAutofit/>
          </a:bodyPr>
          <a:lstStyle/>
          <a:p>
            <a:r>
              <a:rPr lang="en-US" altLang="zh-CN" sz="3600" dirty="0" smtClean="0">
                <a:solidFill>
                  <a:srgbClr val="FFC000"/>
                </a:solidFill>
                <a:latin typeface="+mj-ea"/>
                <a:ea typeface="+mj-ea"/>
              </a:rPr>
              <a:t>          02-3     </a:t>
            </a:r>
            <a:r>
              <a:rPr lang="zh-CN" altLang="en-US" sz="3600" dirty="0" smtClean="0">
                <a:solidFill>
                  <a:srgbClr val="FFC000"/>
                </a:solidFill>
                <a:latin typeface="+mj-ea"/>
                <a:ea typeface="+mj-ea"/>
              </a:rPr>
              <a:t>文法的类型 语法树</a:t>
            </a:r>
            <a:endParaRPr lang="zh-CN" altLang="en-US" sz="3600" dirty="0">
              <a:solidFill>
                <a:srgbClr val="FFC000"/>
              </a:solidFill>
              <a:latin typeface="+mj-ea"/>
              <a:ea typeface="+mj-ea"/>
            </a:endParaRPr>
          </a:p>
        </p:txBody>
      </p:sp>
    </p:spTree>
    <p:extLst>
      <p:ext uri="{BB962C8B-B14F-4D97-AF65-F5344CB8AC3E}">
        <p14:creationId xmlns:p14="http://schemas.microsoft.com/office/powerpoint/2010/main" val="214823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5"/>
          <p:cNvSpPr txBox="1">
            <a:spLocks noChangeArrowheads="1"/>
          </p:cNvSpPr>
          <p:nvPr/>
        </p:nvSpPr>
        <p:spPr bwMode="auto">
          <a:xfrm>
            <a:off x="683568" y="755650"/>
            <a:ext cx="253206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25000"/>
              </a:spcBef>
              <a:spcAft>
                <a:spcPct val="0"/>
              </a:spcAft>
              <a:buClrTx/>
              <a:buSzTx/>
              <a:buFontTx/>
              <a:buNone/>
            </a:pPr>
            <a:r>
              <a:rPr lang="zh-CN" altLang="en-US" sz="2400" dirty="0">
                <a:solidFill>
                  <a:prstClr val="black"/>
                </a:solidFill>
                <a:latin typeface="黑体" pitchFamily="2" charset="-122"/>
                <a:ea typeface="黑体" pitchFamily="2" charset="-122"/>
              </a:rPr>
              <a:t>  </a:t>
            </a:r>
            <a:r>
              <a:rPr lang="zh-CN" altLang="en-US" sz="2400" dirty="0" smtClean="0">
                <a:solidFill>
                  <a:prstClr val="black"/>
                </a:solidFill>
                <a:latin typeface="黑体" pitchFamily="2" charset="-122"/>
                <a:ea typeface="黑体" pitchFamily="2" charset="-122"/>
              </a:rPr>
              <a:t>例</a:t>
            </a:r>
            <a:r>
              <a:rPr lang="en-US" altLang="zh-CN" sz="2400" dirty="0" smtClean="0">
                <a:solidFill>
                  <a:prstClr val="black"/>
                </a:solidFill>
                <a:latin typeface="黑体" pitchFamily="2" charset="-122"/>
                <a:ea typeface="黑体" pitchFamily="2" charset="-122"/>
              </a:rPr>
              <a:t>2.7</a:t>
            </a:r>
            <a:r>
              <a:rPr lang="zh-CN" altLang="en-US" sz="2400" dirty="0" smtClean="0">
                <a:solidFill>
                  <a:prstClr val="black"/>
                </a:solidFill>
                <a:latin typeface="黑体" pitchFamily="2" charset="-122"/>
                <a:ea typeface="黑体" pitchFamily="2" charset="-122"/>
              </a:rPr>
              <a:t>: </a:t>
            </a:r>
            <a:r>
              <a:rPr lang="en-US" altLang="zh-CN" sz="2400" dirty="0">
                <a:solidFill>
                  <a:prstClr val="black"/>
                </a:solidFill>
                <a:latin typeface="黑体" pitchFamily="2" charset="-122"/>
                <a:ea typeface="黑体" pitchFamily="2" charset="-122"/>
              </a:rPr>
              <a:t>G[S]:</a:t>
            </a:r>
          </a:p>
          <a:p>
            <a:pPr eaLnBrk="1" fontAlgn="base" hangingPunct="1">
              <a:spcBef>
                <a:spcPct val="25000"/>
              </a:spcBef>
              <a:spcAft>
                <a:spcPct val="0"/>
              </a:spcAft>
              <a:buClrTx/>
              <a:buSzTx/>
              <a:buFontTx/>
              <a:buNone/>
            </a:pPr>
            <a:r>
              <a:rPr lang="en-US" altLang="zh-CN" sz="2400" dirty="0">
                <a:solidFill>
                  <a:prstClr val="black"/>
                </a:solidFill>
                <a:latin typeface="黑体" pitchFamily="2" charset="-122"/>
                <a:ea typeface="黑体" pitchFamily="2" charset="-122"/>
              </a:rPr>
              <a:t>	</a:t>
            </a:r>
            <a:r>
              <a:rPr lang="en-US" altLang="zh-CN" sz="2400" dirty="0" err="1">
                <a:solidFill>
                  <a:prstClr val="black"/>
                </a:solidFill>
                <a:latin typeface="黑体" pitchFamily="2" charset="-122"/>
                <a:ea typeface="黑体" pitchFamily="2" charset="-122"/>
              </a:rPr>
              <a:t>S→aAS</a:t>
            </a:r>
            <a:endParaRPr lang="en-US" altLang="zh-CN" sz="2400" dirty="0">
              <a:solidFill>
                <a:prstClr val="black"/>
              </a:solidFill>
              <a:latin typeface="黑体" pitchFamily="2" charset="-122"/>
              <a:ea typeface="黑体" pitchFamily="2" charset="-122"/>
            </a:endParaRPr>
          </a:p>
          <a:p>
            <a:pPr eaLnBrk="1" fontAlgn="base" hangingPunct="1">
              <a:spcBef>
                <a:spcPct val="25000"/>
              </a:spcBef>
              <a:spcAft>
                <a:spcPct val="0"/>
              </a:spcAft>
              <a:buClrTx/>
              <a:buSzTx/>
              <a:buFontTx/>
              <a:buNone/>
            </a:pPr>
            <a:r>
              <a:rPr lang="en-US" altLang="zh-CN" sz="2400" dirty="0">
                <a:solidFill>
                  <a:prstClr val="black"/>
                </a:solidFill>
                <a:latin typeface="黑体" pitchFamily="2" charset="-122"/>
                <a:ea typeface="黑体" pitchFamily="2" charset="-122"/>
              </a:rPr>
              <a:t>	</a:t>
            </a:r>
            <a:r>
              <a:rPr lang="en-US" altLang="zh-CN" sz="2400" dirty="0" err="1">
                <a:solidFill>
                  <a:prstClr val="black"/>
                </a:solidFill>
                <a:latin typeface="黑体" pitchFamily="2" charset="-122"/>
                <a:ea typeface="黑体" pitchFamily="2" charset="-122"/>
              </a:rPr>
              <a:t>A→SbA</a:t>
            </a:r>
            <a:endParaRPr lang="en-US" altLang="zh-CN" sz="2400" dirty="0">
              <a:solidFill>
                <a:prstClr val="black"/>
              </a:solidFill>
              <a:latin typeface="黑体" pitchFamily="2" charset="-122"/>
              <a:ea typeface="黑体" pitchFamily="2" charset="-122"/>
            </a:endParaRPr>
          </a:p>
          <a:p>
            <a:pPr eaLnBrk="1" fontAlgn="base" hangingPunct="1">
              <a:spcBef>
                <a:spcPct val="25000"/>
              </a:spcBef>
              <a:spcAft>
                <a:spcPct val="0"/>
              </a:spcAft>
              <a:buClrTx/>
              <a:buSzTx/>
              <a:buFontTx/>
              <a:buNone/>
            </a:pPr>
            <a:r>
              <a:rPr lang="en-US" altLang="zh-CN" sz="2400" dirty="0">
                <a:solidFill>
                  <a:prstClr val="black"/>
                </a:solidFill>
                <a:latin typeface="黑体" pitchFamily="2" charset="-122"/>
                <a:ea typeface="黑体" pitchFamily="2" charset="-122"/>
              </a:rPr>
              <a:t>	A→SS</a:t>
            </a:r>
          </a:p>
          <a:p>
            <a:pPr eaLnBrk="1" fontAlgn="base" hangingPunct="1">
              <a:spcBef>
                <a:spcPct val="25000"/>
              </a:spcBef>
              <a:spcAft>
                <a:spcPct val="0"/>
              </a:spcAft>
              <a:buClrTx/>
              <a:buSzTx/>
              <a:buFontTx/>
              <a:buNone/>
            </a:pPr>
            <a:r>
              <a:rPr lang="en-US" altLang="zh-CN" sz="2400" dirty="0">
                <a:solidFill>
                  <a:prstClr val="black"/>
                </a:solidFill>
                <a:latin typeface="黑体" pitchFamily="2" charset="-122"/>
                <a:ea typeface="黑体" pitchFamily="2" charset="-122"/>
              </a:rPr>
              <a:t>	</a:t>
            </a:r>
            <a:r>
              <a:rPr lang="en-US" altLang="zh-CN" sz="2400" dirty="0" err="1">
                <a:solidFill>
                  <a:prstClr val="black"/>
                </a:solidFill>
                <a:latin typeface="黑体" pitchFamily="2" charset="-122"/>
                <a:ea typeface="黑体" pitchFamily="2" charset="-122"/>
              </a:rPr>
              <a:t>S→a</a:t>
            </a:r>
            <a:endParaRPr lang="en-US" altLang="zh-CN" sz="2400" dirty="0">
              <a:solidFill>
                <a:prstClr val="black"/>
              </a:solidFill>
              <a:latin typeface="黑体" pitchFamily="2" charset="-122"/>
              <a:ea typeface="黑体" pitchFamily="2" charset="-122"/>
            </a:endParaRPr>
          </a:p>
          <a:p>
            <a:pPr eaLnBrk="1" fontAlgn="base" hangingPunct="1">
              <a:spcBef>
                <a:spcPct val="25000"/>
              </a:spcBef>
              <a:spcAft>
                <a:spcPct val="0"/>
              </a:spcAft>
              <a:buClrTx/>
              <a:buSzTx/>
              <a:buFontTx/>
              <a:buNone/>
            </a:pPr>
            <a:r>
              <a:rPr lang="en-US" altLang="zh-CN" sz="2400" dirty="0">
                <a:solidFill>
                  <a:prstClr val="black"/>
                </a:solidFill>
                <a:latin typeface="黑体" pitchFamily="2" charset="-122"/>
                <a:ea typeface="黑体" pitchFamily="2" charset="-122"/>
              </a:rPr>
              <a:t>	</a:t>
            </a:r>
            <a:r>
              <a:rPr lang="en-US" altLang="zh-CN" sz="2400" dirty="0" err="1">
                <a:solidFill>
                  <a:prstClr val="black"/>
                </a:solidFill>
                <a:latin typeface="黑体" pitchFamily="2" charset="-122"/>
                <a:ea typeface="黑体" pitchFamily="2" charset="-122"/>
              </a:rPr>
              <a:t>A→ba</a:t>
            </a:r>
            <a:endParaRPr lang="en-US" altLang="zh-CN" sz="2400" dirty="0">
              <a:solidFill>
                <a:prstClr val="black"/>
              </a:solidFill>
              <a:latin typeface="黑体" pitchFamily="2" charset="-122"/>
              <a:ea typeface="黑体" pitchFamily="2" charset="-122"/>
            </a:endParaRPr>
          </a:p>
        </p:txBody>
      </p:sp>
      <p:grpSp>
        <p:nvGrpSpPr>
          <p:cNvPr id="33796" name="Group 21"/>
          <p:cNvGrpSpPr>
            <a:grpSpLocks/>
          </p:cNvGrpSpPr>
          <p:nvPr/>
        </p:nvGrpSpPr>
        <p:grpSpPr bwMode="auto">
          <a:xfrm>
            <a:off x="4362772" y="306208"/>
            <a:ext cx="4724400" cy="3200400"/>
            <a:chOff x="2352" y="816"/>
            <a:chExt cx="2976" cy="2016"/>
          </a:xfrm>
        </p:grpSpPr>
        <p:sp>
          <p:nvSpPr>
            <p:cNvPr id="33800" name="Rectangle 2"/>
            <p:cNvSpPr>
              <a:spLocks noChangeArrowheads="1"/>
            </p:cNvSpPr>
            <p:nvPr/>
          </p:nvSpPr>
          <p:spPr bwMode="auto">
            <a:xfrm>
              <a:off x="2352" y="816"/>
              <a:ext cx="2976" cy="2016"/>
            </a:xfrm>
            <a:prstGeom prst="rect">
              <a:avLst/>
            </a:prstGeom>
            <a:solidFill>
              <a:schemeClr val="bg1"/>
            </a:solidFill>
            <a:ln w="9525">
              <a:solidFill>
                <a:schemeClr val="tx1"/>
              </a:solidFill>
              <a:miter lim="800000"/>
              <a:headEnd/>
              <a:tailEnd/>
            </a:ln>
            <a:effectLst>
              <a:outerShdw dist="117088" dir="2963922" algn="ctr" rotWithShape="0">
                <a:schemeClr val="tx1"/>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0"/>
                </a:spcBef>
                <a:spcAft>
                  <a:spcPct val="0"/>
                </a:spcAft>
              </a:pPr>
              <a:endParaRPr lang="zh-CN" altLang="en-US" b="1">
                <a:solidFill>
                  <a:prstClr val="black"/>
                </a:solidFill>
              </a:endParaRPr>
            </a:p>
          </p:txBody>
        </p:sp>
        <p:sp>
          <p:nvSpPr>
            <p:cNvPr id="33801" name="Text Box 6"/>
            <p:cNvSpPr txBox="1">
              <a:spLocks noChangeArrowheads="1"/>
            </p:cNvSpPr>
            <p:nvPr/>
          </p:nvSpPr>
          <p:spPr bwMode="auto">
            <a:xfrm>
              <a:off x="2448" y="1296"/>
              <a:ext cx="2640"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400">
                  <a:solidFill>
                    <a:prstClr val="black"/>
                  </a:solidFill>
                  <a:latin typeface="Times New Roman" pitchFamily="18" charset="0"/>
                  <a:ea typeface="宋体" charset="-122"/>
                </a:rPr>
                <a:t>                         </a:t>
              </a:r>
              <a:r>
                <a:rPr lang="en-US" altLang="zh-CN" sz="2400">
                  <a:solidFill>
                    <a:prstClr val="black"/>
                  </a:solidFill>
                  <a:latin typeface="Times New Roman" pitchFamily="18" charset="0"/>
                  <a:ea typeface="宋体" charset="-122"/>
                </a:rPr>
                <a:t>S</a:t>
              </a:r>
            </a:p>
            <a:p>
              <a:pPr eaLnBrk="1" fontAlgn="base" hangingPunct="1">
                <a:spcBef>
                  <a:spcPct val="50000"/>
                </a:spcBef>
                <a:spcAft>
                  <a:spcPct val="0"/>
                </a:spcAft>
                <a:buClrTx/>
                <a:buSzTx/>
                <a:buFontTx/>
                <a:buNone/>
              </a:pPr>
              <a:r>
                <a:rPr lang="en-US" altLang="zh-CN" sz="2400">
                  <a:solidFill>
                    <a:prstClr val="black"/>
                  </a:solidFill>
                  <a:latin typeface="Times New Roman" pitchFamily="18" charset="0"/>
                  <a:ea typeface="宋体" charset="-122"/>
                </a:rPr>
                <a:t>             a          A        S</a:t>
              </a:r>
            </a:p>
            <a:p>
              <a:pPr eaLnBrk="1" fontAlgn="base" hangingPunct="1">
                <a:spcBef>
                  <a:spcPct val="50000"/>
                </a:spcBef>
                <a:spcAft>
                  <a:spcPct val="0"/>
                </a:spcAft>
                <a:buClrTx/>
                <a:buSzTx/>
                <a:buFontTx/>
                <a:buNone/>
              </a:pPr>
              <a:r>
                <a:rPr lang="en-US" altLang="zh-CN" sz="2400">
                  <a:solidFill>
                    <a:prstClr val="black"/>
                  </a:solidFill>
                  <a:latin typeface="Times New Roman" pitchFamily="18" charset="0"/>
                  <a:ea typeface="宋体" charset="-122"/>
                </a:rPr>
                <a:t>               S        b      A      a</a:t>
              </a:r>
            </a:p>
            <a:p>
              <a:pPr eaLnBrk="1" fontAlgn="base" hangingPunct="1">
                <a:spcBef>
                  <a:spcPct val="50000"/>
                </a:spcBef>
                <a:spcAft>
                  <a:spcPct val="0"/>
                </a:spcAft>
                <a:buClrTx/>
                <a:buSzTx/>
                <a:buFontTx/>
                <a:buNone/>
              </a:pPr>
              <a:r>
                <a:rPr lang="en-US" altLang="zh-CN" sz="2400">
                  <a:solidFill>
                    <a:prstClr val="black"/>
                  </a:solidFill>
                  <a:latin typeface="Times New Roman" pitchFamily="18" charset="0"/>
                  <a:ea typeface="宋体" charset="-122"/>
                </a:rPr>
                <a:t>               a             b      a</a:t>
              </a:r>
            </a:p>
          </p:txBody>
        </p:sp>
        <p:sp>
          <p:nvSpPr>
            <p:cNvPr id="33802" name="Line 7"/>
            <p:cNvSpPr>
              <a:spLocks noChangeShapeType="1"/>
            </p:cNvSpPr>
            <p:nvPr/>
          </p:nvSpPr>
          <p:spPr bwMode="auto">
            <a:xfrm>
              <a:off x="3744" y="15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3" name="Line 8"/>
            <p:cNvSpPr>
              <a:spLocks noChangeShapeType="1"/>
            </p:cNvSpPr>
            <p:nvPr/>
          </p:nvSpPr>
          <p:spPr bwMode="auto">
            <a:xfrm flipH="1">
              <a:off x="3168" y="1536"/>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4" name="Line 9"/>
            <p:cNvSpPr>
              <a:spLocks noChangeShapeType="1"/>
            </p:cNvSpPr>
            <p:nvPr/>
          </p:nvSpPr>
          <p:spPr bwMode="auto">
            <a:xfrm>
              <a:off x="3744" y="1536"/>
              <a:ext cx="52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5" name="Line 10"/>
            <p:cNvSpPr>
              <a:spLocks noChangeShapeType="1"/>
            </p:cNvSpPr>
            <p:nvPr/>
          </p:nvSpPr>
          <p:spPr bwMode="auto">
            <a:xfrm>
              <a:off x="3744" y="18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6" name="Line 11"/>
            <p:cNvSpPr>
              <a:spLocks noChangeShapeType="1"/>
            </p:cNvSpPr>
            <p:nvPr/>
          </p:nvSpPr>
          <p:spPr bwMode="auto">
            <a:xfrm flipH="1">
              <a:off x="3312" y="1872"/>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7" name="Line 12"/>
            <p:cNvSpPr>
              <a:spLocks noChangeShapeType="1"/>
            </p:cNvSpPr>
            <p:nvPr/>
          </p:nvSpPr>
          <p:spPr bwMode="auto">
            <a:xfrm>
              <a:off x="3744" y="1872"/>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8" name="Line 13"/>
            <p:cNvSpPr>
              <a:spLocks noChangeShapeType="1"/>
            </p:cNvSpPr>
            <p:nvPr/>
          </p:nvSpPr>
          <p:spPr bwMode="auto">
            <a:xfrm>
              <a:off x="4368" y="1872"/>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9" name="Line 14"/>
            <p:cNvSpPr>
              <a:spLocks noChangeShapeType="1"/>
            </p:cNvSpPr>
            <p:nvPr/>
          </p:nvSpPr>
          <p:spPr bwMode="auto">
            <a:xfrm>
              <a:off x="3264" y="22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0" name="Line 15"/>
            <p:cNvSpPr>
              <a:spLocks noChangeShapeType="1"/>
            </p:cNvSpPr>
            <p:nvPr/>
          </p:nvSpPr>
          <p:spPr bwMode="auto">
            <a:xfrm flipH="1">
              <a:off x="3984"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1" name="Line 16"/>
            <p:cNvSpPr>
              <a:spLocks noChangeShapeType="1"/>
            </p:cNvSpPr>
            <p:nvPr/>
          </p:nvSpPr>
          <p:spPr bwMode="auto">
            <a:xfrm>
              <a:off x="4176" y="22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2" name="Text Box 17"/>
            <p:cNvSpPr txBox="1">
              <a:spLocks noChangeArrowheads="1"/>
            </p:cNvSpPr>
            <p:nvPr/>
          </p:nvSpPr>
          <p:spPr bwMode="auto">
            <a:xfrm>
              <a:off x="2517" y="1008"/>
              <a:ext cx="25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000" dirty="0">
                  <a:solidFill>
                    <a:prstClr val="black"/>
                  </a:solidFill>
                  <a:latin typeface="Times New Roman" pitchFamily="18" charset="0"/>
                  <a:ea typeface="宋体" charset="-122"/>
                </a:rPr>
                <a:t>句型</a:t>
              </a:r>
              <a:r>
                <a:rPr lang="en-US" altLang="zh-CN" sz="2000" dirty="0" err="1">
                  <a:solidFill>
                    <a:prstClr val="black"/>
                  </a:solidFill>
                  <a:latin typeface="Times New Roman" pitchFamily="18" charset="0"/>
                  <a:ea typeface="宋体" charset="-122"/>
                </a:rPr>
                <a:t>aabbaa</a:t>
              </a:r>
              <a:r>
                <a:rPr lang="zh-CN" altLang="en-US" sz="2000" dirty="0">
                  <a:solidFill>
                    <a:prstClr val="black"/>
                  </a:solidFill>
                  <a:latin typeface="Times New Roman" pitchFamily="18" charset="0"/>
                  <a:ea typeface="宋体" charset="-122"/>
                </a:rPr>
                <a:t>的语法树（推导树）</a:t>
              </a:r>
              <a:endParaRPr lang="zh-CN" altLang="en-US" sz="2000" dirty="0">
                <a:solidFill>
                  <a:prstClr val="black"/>
                </a:solidFill>
                <a:latin typeface="Times New Roman" pitchFamily="18" charset="0"/>
                <a:ea typeface="宋体" charset="-122"/>
                <a:sym typeface="Symbol" pitchFamily="18" charset="2"/>
              </a:endParaRPr>
            </a:p>
          </p:txBody>
        </p:sp>
      </p:grpSp>
      <p:sp>
        <p:nvSpPr>
          <p:cNvPr id="51219" name="Text Box 19"/>
          <p:cNvSpPr txBox="1">
            <a:spLocks noChangeArrowheads="1"/>
          </p:cNvSpPr>
          <p:nvPr/>
        </p:nvSpPr>
        <p:spPr bwMode="auto">
          <a:xfrm>
            <a:off x="506957" y="4381097"/>
            <a:ext cx="6732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30000"/>
              </a:spcBef>
              <a:spcAft>
                <a:spcPct val="0"/>
              </a:spcAft>
              <a:buClrTx/>
              <a:buSzTx/>
              <a:buFontTx/>
              <a:buNone/>
            </a:pPr>
            <a:r>
              <a:rPr lang="en-US" altLang="zh-CN" sz="2400" dirty="0" err="1" smtClean="0">
                <a:solidFill>
                  <a:prstClr val="black"/>
                </a:solidFill>
                <a:latin typeface="黑体" pitchFamily="2" charset="-122"/>
                <a:ea typeface="黑体" pitchFamily="2" charset="-122"/>
                <a:sym typeface="Symbol" pitchFamily="18" charset="2"/>
              </a:rPr>
              <a:t>S</a:t>
            </a:r>
            <a:r>
              <a:rPr lang="en-US" altLang="zh-CN" sz="2400" dirty="0" err="1">
                <a:solidFill>
                  <a:prstClr val="black"/>
                </a:solidFill>
                <a:latin typeface="黑体" pitchFamily="2" charset="-122"/>
                <a:ea typeface="黑体" pitchFamily="2" charset="-122"/>
                <a:sym typeface="Symbol" pitchFamily="18" charset="2"/>
              </a:rPr>
              <a:t>a</a:t>
            </a:r>
            <a:r>
              <a:rPr lang="en-US" altLang="zh-CN" sz="2400" dirty="0" err="1">
                <a:solidFill>
                  <a:srgbClr val="9900FF"/>
                </a:solidFill>
                <a:latin typeface="黑体" pitchFamily="2" charset="-122"/>
                <a:ea typeface="黑体" pitchFamily="2" charset="-122"/>
                <a:sym typeface="Symbol" pitchFamily="18" charset="2"/>
              </a:rPr>
              <a:t>A</a:t>
            </a:r>
            <a:r>
              <a:rPr lang="en-US" altLang="zh-CN" sz="2400" dirty="0" err="1">
                <a:solidFill>
                  <a:prstClr val="black"/>
                </a:solidFill>
                <a:latin typeface="黑体" pitchFamily="2" charset="-122"/>
                <a:ea typeface="黑体" pitchFamily="2" charset="-122"/>
                <a:sym typeface="Symbol" pitchFamily="18" charset="2"/>
              </a:rPr>
              <a:t>Sa</a:t>
            </a:r>
            <a:r>
              <a:rPr lang="en-US" altLang="zh-CN" sz="2400" dirty="0" err="1">
                <a:solidFill>
                  <a:srgbClr val="9900FF"/>
                </a:solidFill>
                <a:latin typeface="黑体" pitchFamily="2" charset="-122"/>
                <a:ea typeface="黑体" pitchFamily="2" charset="-122"/>
                <a:sym typeface="Symbol" pitchFamily="18" charset="2"/>
              </a:rPr>
              <a:t>S</a:t>
            </a:r>
            <a:r>
              <a:rPr lang="en-US" altLang="zh-CN" sz="2400" dirty="0" err="1">
                <a:solidFill>
                  <a:prstClr val="black"/>
                </a:solidFill>
                <a:latin typeface="黑体" pitchFamily="2" charset="-122"/>
                <a:ea typeface="黑体" pitchFamily="2" charset="-122"/>
                <a:sym typeface="Symbol" pitchFamily="18" charset="2"/>
              </a:rPr>
              <a:t>bASaab</a:t>
            </a:r>
            <a:r>
              <a:rPr lang="en-US" altLang="zh-CN" sz="2400" dirty="0" err="1">
                <a:solidFill>
                  <a:srgbClr val="9900FF"/>
                </a:solidFill>
                <a:latin typeface="黑体" pitchFamily="2" charset="-122"/>
                <a:ea typeface="黑体" pitchFamily="2" charset="-122"/>
                <a:sym typeface="Symbol" pitchFamily="18" charset="2"/>
              </a:rPr>
              <a:t>A</a:t>
            </a:r>
            <a:r>
              <a:rPr lang="en-US" altLang="zh-CN" sz="2400" dirty="0" err="1">
                <a:solidFill>
                  <a:prstClr val="black"/>
                </a:solidFill>
                <a:latin typeface="黑体" pitchFamily="2" charset="-122"/>
                <a:ea typeface="黑体" pitchFamily="2" charset="-122"/>
                <a:sym typeface="Symbol" pitchFamily="18" charset="2"/>
              </a:rPr>
              <a:t>Saabba</a:t>
            </a:r>
            <a:r>
              <a:rPr lang="en-US" altLang="zh-CN" sz="2400" dirty="0" err="1">
                <a:solidFill>
                  <a:srgbClr val="9900FF"/>
                </a:solidFill>
                <a:latin typeface="黑体" pitchFamily="2" charset="-122"/>
                <a:ea typeface="黑体" pitchFamily="2" charset="-122"/>
                <a:sym typeface="Symbol" pitchFamily="18" charset="2"/>
              </a:rPr>
              <a:t>S</a:t>
            </a:r>
            <a:r>
              <a:rPr lang="en-US" altLang="zh-CN" sz="2400" dirty="0" err="1">
                <a:solidFill>
                  <a:prstClr val="black"/>
                </a:solidFill>
                <a:latin typeface="黑体" pitchFamily="2" charset="-122"/>
                <a:ea typeface="黑体" pitchFamily="2" charset="-122"/>
                <a:sym typeface="Symbol" pitchFamily="18" charset="2"/>
              </a:rPr>
              <a:t></a:t>
            </a:r>
            <a:r>
              <a:rPr lang="en-US" altLang="zh-CN" sz="2400" dirty="0" err="1" smtClean="0">
                <a:solidFill>
                  <a:prstClr val="black"/>
                </a:solidFill>
                <a:latin typeface="黑体" pitchFamily="2" charset="-122"/>
                <a:ea typeface="黑体" pitchFamily="2" charset="-122"/>
                <a:sym typeface="Symbol" pitchFamily="18" charset="2"/>
              </a:rPr>
              <a:t>aabbaa</a:t>
            </a:r>
            <a:endParaRPr lang="en-US" altLang="zh-CN" sz="2400" dirty="0">
              <a:solidFill>
                <a:prstClr val="black"/>
              </a:solidFill>
              <a:latin typeface="黑体" pitchFamily="2" charset="-122"/>
              <a:ea typeface="黑体" pitchFamily="2" charset="-122"/>
              <a:sym typeface="Symbol" pitchFamily="18" charset="2"/>
            </a:endParaRPr>
          </a:p>
        </p:txBody>
      </p:sp>
      <p:sp>
        <p:nvSpPr>
          <p:cNvPr id="51222" name="Text Box 22"/>
          <p:cNvSpPr txBox="1">
            <a:spLocks noChangeArrowheads="1"/>
          </p:cNvSpPr>
          <p:nvPr/>
        </p:nvSpPr>
        <p:spPr bwMode="auto">
          <a:xfrm>
            <a:off x="6498497" y="4351821"/>
            <a:ext cx="1422184" cy="461665"/>
          </a:xfrm>
          <a:prstGeom prst="rect">
            <a:avLst/>
          </a:prstGeom>
          <a:noFill/>
          <a:ln w="9525">
            <a:noFill/>
            <a:miter lim="800000"/>
            <a:headEnd/>
            <a:tailEnd/>
          </a:ln>
          <a:effectLst/>
        </p:spPr>
        <p:txBody>
          <a:bodyPr wrap="none">
            <a:spAutoFit/>
          </a:bodyPr>
          <a:lstStyle/>
          <a:p>
            <a:pPr eaLnBrk="0" fontAlgn="base" hangingPunct="0">
              <a:spcBef>
                <a:spcPct val="30000"/>
              </a:spcBef>
              <a:spcAft>
                <a:spcPct val="0"/>
              </a:spcAft>
              <a:defRPr/>
            </a:pPr>
            <a:r>
              <a:rPr lang="zh-CN" altLang="en-US" sz="2400" b="1" dirty="0" smtClean="0">
                <a:solidFill>
                  <a:prstClr val="black"/>
                </a:solidFill>
                <a:effectLst>
                  <a:outerShdw blurRad="38100" dist="38100" dir="2700000" algn="tl">
                    <a:srgbClr val="C0C0C0"/>
                  </a:outerShdw>
                </a:effectLst>
                <a:latin typeface="Arial Narrow" pitchFamily="34" charset="0"/>
                <a:ea typeface="幼圆" pitchFamily="49" charset="-122"/>
              </a:rPr>
              <a:t>最</a:t>
            </a:r>
            <a:r>
              <a:rPr lang="zh-CN" altLang="en-US" sz="2400" b="1" dirty="0">
                <a:solidFill>
                  <a:srgbClr val="CC0000"/>
                </a:solidFill>
                <a:effectLst>
                  <a:outerShdw blurRad="38100" dist="38100" dir="2700000" algn="tl">
                    <a:srgbClr val="C0C0C0"/>
                  </a:outerShdw>
                </a:effectLst>
                <a:latin typeface="Arial Narrow" pitchFamily="34" charset="0"/>
                <a:ea typeface="幼圆" pitchFamily="49" charset="-122"/>
              </a:rPr>
              <a:t>左</a:t>
            </a:r>
            <a:r>
              <a:rPr lang="zh-CN" altLang="en-US" sz="2400" b="1" dirty="0">
                <a:solidFill>
                  <a:prstClr val="black"/>
                </a:solidFill>
                <a:effectLst>
                  <a:outerShdw blurRad="38100" dist="38100" dir="2700000" algn="tl">
                    <a:srgbClr val="C0C0C0"/>
                  </a:outerShdw>
                </a:effectLst>
                <a:latin typeface="Arial Narrow" pitchFamily="34" charset="0"/>
                <a:ea typeface="幼圆" pitchFamily="49" charset="-122"/>
              </a:rPr>
              <a:t>推导</a:t>
            </a:r>
          </a:p>
        </p:txBody>
      </p:sp>
      <p:sp>
        <p:nvSpPr>
          <p:cNvPr id="51223" name="Rectangle 23"/>
          <p:cNvSpPr>
            <a:spLocks noChangeArrowheads="1"/>
          </p:cNvSpPr>
          <p:nvPr/>
        </p:nvSpPr>
        <p:spPr bwMode="auto">
          <a:xfrm>
            <a:off x="452736" y="5013176"/>
            <a:ext cx="7416800" cy="935038"/>
          </a:xfrm>
          <a:prstGeom prst="rect">
            <a:avLst/>
          </a:prstGeom>
          <a:solidFill>
            <a:schemeClr val="bg1"/>
          </a:solidFill>
          <a:ln w="9525">
            <a:solidFill>
              <a:srgbClr val="0000FF"/>
            </a:solidFill>
            <a:prstDash val="lgDash"/>
            <a:miter lim="800000"/>
            <a:headEnd/>
            <a:tailEnd/>
          </a:ln>
        </p:spPr>
        <p:txBody>
          <a:bodyPr/>
          <a:lstStyle>
            <a:lvl1pPr marL="342900" indent="-342900"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Aft>
                <a:spcPct val="0"/>
              </a:spcAft>
              <a:buClr>
                <a:srgbClr val="6600FF"/>
              </a:buClr>
              <a:buSzTx/>
            </a:pPr>
            <a:r>
              <a:rPr lang="zh-CN" altLang="en-US" sz="2400" dirty="0">
                <a:solidFill>
                  <a:prstClr val="black"/>
                </a:solidFill>
                <a:latin typeface="黑体" pitchFamily="2" charset="-122"/>
                <a:ea typeface="黑体" pitchFamily="2" charset="-122"/>
                <a:sym typeface="Symbol" pitchFamily="18" charset="2"/>
              </a:rPr>
              <a:t>最</a:t>
            </a:r>
            <a:r>
              <a:rPr lang="zh-CN" altLang="en-US" sz="2400" dirty="0">
                <a:solidFill>
                  <a:srgbClr val="A50021"/>
                </a:solidFill>
                <a:latin typeface="黑体" pitchFamily="2" charset="-122"/>
                <a:ea typeface="黑体" pitchFamily="2" charset="-122"/>
                <a:sym typeface="Symbol" pitchFamily="18" charset="2"/>
              </a:rPr>
              <a:t>右</a:t>
            </a:r>
            <a:r>
              <a:rPr lang="zh-CN" altLang="en-US" sz="2400" dirty="0">
                <a:solidFill>
                  <a:prstClr val="black"/>
                </a:solidFill>
                <a:latin typeface="黑体" pitchFamily="2" charset="-122"/>
                <a:ea typeface="黑体" pitchFamily="2" charset="-122"/>
                <a:sym typeface="Symbol" pitchFamily="18" charset="2"/>
              </a:rPr>
              <a:t>推导被称为</a:t>
            </a:r>
            <a:r>
              <a:rPr lang="zh-CN" altLang="en-US" sz="2400" dirty="0">
                <a:solidFill>
                  <a:srgbClr val="A50021"/>
                </a:solidFill>
                <a:latin typeface="黑体" pitchFamily="2" charset="-122"/>
                <a:ea typeface="黑体" pitchFamily="2" charset="-122"/>
                <a:sym typeface="Symbol" pitchFamily="18" charset="2"/>
              </a:rPr>
              <a:t>规范推导</a:t>
            </a:r>
          </a:p>
          <a:p>
            <a:pPr eaLnBrk="1" fontAlgn="base" hangingPunct="1">
              <a:spcAft>
                <a:spcPct val="0"/>
              </a:spcAft>
              <a:buClr>
                <a:srgbClr val="6600FF"/>
              </a:buClr>
              <a:buSzTx/>
            </a:pPr>
            <a:r>
              <a:rPr lang="zh-CN" altLang="en-US" sz="2400" dirty="0">
                <a:solidFill>
                  <a:prstClr val="black"/>
                </a:solidFill>
                <a:latin typeface="黑体" pitchFamily="2" charset="-122"/>
                <a:ea typeface="黑体" pitchFamily="2" charset="-122"/>
                <a:sym typeface="Symbol" pitchFamily="18" charset="2"/>
              </a:rPr>
              <a:t>由规范推导所得的句型称为</a:t>
            </a:r>
            <a:r>
              <a:rPr lang="zh-CN" altLang="en-US" sz="2400" dirty="0">
                <a:solidFill>
                  <a:srgbClr val="A50021"/>
                </a:solidFill>
                <a:latin typeface="黑体" pitchFamily="2" charset="-122"/>
                <a:ea typeface="黑体" pitchFamily="2" charset="-122"/>
                <a:sym typeface="Symbol" pitchFamily="18" charset="2"/>
              </a:rPr>
              <a:t>规范句型</a:t>
            </a:r>
            <a:endParaRPr lang="zh-CN" altLang="en-US" sz="2400" dirty="0">
              <a:solidFill>
                <a:srgbClr val="A50021"/>
              </a:solidFill>
              <a:latin typeface="黑体" pitchFamily="2" charset="-122"/>
              <a:ea typeface="黑体" pitchFamily="2" charset="-122"/>
            </a:endParaRPr>
          </a:p>
        </p:txBody>
      </p:sp>
      <p:sp>
        <p:nvSpPr>
          <p:cNvPr id="20" name="矩形 19"/>
          <p:cNvSpPr/>
          <p:nvPr/>
        </p:nvSpPr>
        <p:spPr>
          <a:xfrm>
            <a:off x="452736" y="229453"/>
            <a:ext cx="7776864" cy="461665"/>
          </a:xfrm>
          <a:prstGeom prst="rect">
            <a:avLst/>
          </a:prstGeom>
        </p:spPr>
        <p:txBody>
          <a:bodyPr wrap="square">
            <a:spAutoFit/>
          </a:bodyPr>
          <a:lstStyle/>
          <a:p>
            <a:pPr eaLnBrk="0" fontAlgn="base" hangingPunct="0">
              <a:spcBef>
                <a:spcPct val="0"/>
              </a:spcBef>
              <a:spcAft>
                <a:spcPct val="0"/>
              </a:spcAft>
            </a:pPr>
            <a:r>
              <a:rPr lang="zh-CN" altLang="en-US" sz="2400" b="1" dirty="0" smtClean="0">
                <a:solidFill>
                  <a:srgbClr val="A50021"/>
                </a:solidFill>
                <a:latin typeface="Arial Narrow" pitchFamily="34" charset="0"/>
                <a:ea typeface="宋体" pitchFamily="2" charset="-122"/>
              </a:rPr>
              <a:t>二、语法树的应用</a:t>
            </a:r>
            <a:r>
              <a:rPr lang="en-US" altLang="zh-CN" sz="2400" b="1" dirty="0" smtClean="0">
                <a:solidFill>
                  <a:srgbClr val="A50021"/>
                </a:solidFill>
                <a:latin typeface="Arial Narrow" pitchFamily="34" charset="0"/>
                <a:ea typeface="宋体" pitchFamily="2" charset="-122"/>
              </a:rPr>
              <a:t>——</a:t>
            </a:r>
            <a:r>
              <a:rPr lang="zh-CN" altLang="en-US" sz="2400" b="1" dirty="0" smtClean="0">
                <a:solidFill>
                  <a:srgbClr val="A50021"/>
                </a:solidFill>
                <a:latin typeface="Arial Narrow" pitchFamily="34" charset="0"/>
                <a:ea typeface="宋体" pitchFamily="2" charset="-122"/>
              </a:rPr>
              <a:t>推导</a:t>
            </a:r>
            <a:endParaRPr lang="zh-CN" altLang="en-US" sz="2400" b="1" dirty="0">
              <a:solidFill>
                <a:srgbClr val="A50021"/>
              </a:solidFill>
              <a:latin typeface="Arial Narrow" pitchFamily="34" charset="0"/>
              <a:ea typeface="宋体" pitchFamily="2" charset="-122"/>
            </a:endParaRPr>
          </a:p>
        </p:txBody>
      </p:sp>
      <p:sp>
        <p:nvSpPr>
          <p:cNvPr id="3" name="矩形 2"/>
          <p:cNvSpPr/>
          <p:nvPr/>
        </p:nvSpPr>
        <p:spPr>
          <a:xfrm>
            <a:off x="452736" y="3806478"/>
            <a:ext cx="6308104" cy="461665"/>
          </a:xfrm>
          <a:prstGeom prst="rect">
            <a:avLst/>
          </a:prstGeom>
        </p:spPr>
        <p:txBody>
          <a:bodyPr wrap="square">
            <a:spAutoFit/>
          </a:bodyPr>
          <a:lstStyle/>
          <a:p>
            <a:pPr fontAlgn="base">
              <a:spcBef>
                <a:spcPct val="30000"/>
              </a:spcBef>
              <a:spcAft>
                <a:spcPct val="0"/>
              </a:spcAft>
            </a:pPr>
            <a:r>
              <a:rPr lang="en-US" altLang="zh-CN" sz="2400" b="1" dirty="0" err="1">
                <a:solidFill>
                  <a:prstClr val="black"/>
                </a:solidFill>
                <a:latin typeface="黑体" pitchFamily="2" charset="-122"/>
                <a:ea typeface="黑体" pitchFamily="2" charset="-122"/>
              </a:rPr>
              <a:t>S</a:t>
            </a:r>
            <a:r>
              <a:rPr lang="en-US" altLang="zh-CN" sz="2400" b="1" dirty="0" err="1">
                <a:solidFill>
                  <a:prstClr val="black"/>
                </a:solidFill>
                <a:latin typeface="黑体" pitchFamily="2" charset="-122"/>
                <a:ea typeface="黑体" pitchFamily="2" charset="-122"/>
                <a:sym typeface="Symbol" pitchFamily="18" charset="2"/>
              </a:rPr>
              <a:t>aA</a:t>
            </a:r>
            <a:r>
              <a:rPr lang="en-US" altLang="zh-CN" sz="2400" b="1" dirty="0" err="1">
                <a:solidFill>
                  <a:srgbClr val="9900FF"/>
                </a:solidFill>
                <a:latin typeface="黑体" pitchFamily="2" charset="-122"/>
                <a:ea typeface="黑体" pitchFamily="2" charset="-122"/>
                <a:sym typeface="Symbol" pitchFamily="18" charset="2"/>
              </a:rPr>
              <a:t>S</a:t>
            </a:r>
            <a:r>
              <a:rPr lang="en-US" altLang="zh-CN" sz="2400" b="1" dirty="0" err="1">
                <a:solidFill>
                  <a:prstClr val="black"/>
                </a:solidFill>
                <a:latin typeface="黑体" pitchFamily="2" charset="-122"/>
                <a:ea typeface="黑体" pitchFamily="2" charset="-122"/>
                <a:sym typeface="Symbol" pitchFamily="18" charset="2"/>
              </a:rPr>
              <a:t>a</a:t>
            </a:r>
            <a:r>
              <a:rPr lang="en-US" altLang="zh-CN" sz="2400" b="1" dirty="0" err="1">
                <a:solidFill>
                  <a:srgbClr val="9900FF"/>
                </a:solidFill>
                <a:latin typeface="黑体" pitchFamily="2" charset="-122"/>
                <a:ea typeface="黑体" pitchFamily="2" charset="-122"/>
                <a:sym typeface="Symbol" pitchFamily="18" charset="2"/>
              </a:rPr>
              <a:t>A</a:t>
            </a:r>
            <a:r>
              <a:rPr lang="en-US" altLang="zh-CN" sz="2400" b="1" dirty="0" err="1">
                <a:solidFill>
                  <a:prstClr val="black"/>
                </a:solidFill>
                <a:latin typeface="黑体" pitchFamily="2" charset="-122"/>
                <a:ea typeface="黑体" pitchFamily="2" charset="-122"/>
                <a:sym typeface="Symbol" pitchFamily="18" charset="2"/>
              </a:rPr>
              <a:t>aaSb</a:t>
            </a:r>
            <a:r>
              <a:rPr lang="en-US" altLang="zh-CN" sz="2400" b="1" dirty="0" err="1">
                <a:solidFill>
                  <a:srgbClr val="9900FF"/>
                </a:solidFill>
                <a:latin typeface="黑体" pitchFamily="2" charset="-122"/>
                <a:ea typeface="黑体" pitchFamily="2" charset="-122"/>
                <a:sym typeface="Symbol" pitchFamily="18" charset="2"/>
              </a:rPr>
              <a:t>A</a:t>
            </a:r>
            <a:r>
              <a:rPr lang="en-US" altLang="zh-CN" sz="2400" b="1" dirty="0" err="1">
                <a:solidFill>
                  <a:prstClr val="black"/>
                </a:solidFill>
                <a:latin typeface="黑体" pitchFamily="2" charset="-122"/>
                <a:ea typeface="黑体" pitchFamily="2" charset="-122"/>
                <a:sym typeface="Symbol" pitchFamily="18" charset="2"/>
              </a:rPr>
              <a:t>aa</a:t>
            </a:r>
            <a:r>
              <a:rPr lang="en-US" altLang="zh-CN" sz="2400" b="1" dirty="0" err="1">
                <a:solidFill>
                  <a:srgbClr val="9900FF"/>
                </a:solidFill>
                <a:latin typeface="黑体" pitchFamily="2" charset="-122"/>
                <a:ea typeface="黑体" pitchFamily="2" charset="-122"/>
                <a:sym typeface="Symbol" pitchFamily="18" charset="2"/>
              </a:rPr>
              <a:t>S</a:t>
            </a:r>
            <a:r>
              <a:rPr lang="en-US" altLang="zh-CN" sz="2400" b="1" dirty="0" err="1">
                <a:solidFill>
                  <a:prstClr val="black"/>
                </a:solidFill>
                <a:latin typeface="黑体" pitchFamily="2" charset="-122"/>
                <a:ea typeface="黑体" pitchFamily="2" charset="-122"/>
                <a:sym typeface="Symbol" pitchFamily="18" charset="2"/>
              </a:rPr>
              <a:t>bbaaaabbaa</a:t>
            </a:r>
            <a:endParaRPr lang="en-US" altLang="zh-CN" sz="2400" b="1" dirty="0">
              <a:solidFill>
                <a:prstClr val="black"/>
              </a:solidFill>
              <a:latin typeface="黑体" pitchFamily="2" charset="-122"/>
              <a:ea typeface="黑体" pitchFamily="2" charset="-122"/>
              <a:sym typeface="Symbol" pitchFamily="18" charset="2"/>
            </a:endParaRPr>
          </a:p>
        </p:txBody>
      </p:sp>
      <p:sp>
        <p:nvSpPr>
          <p:cNvPr id="4" name="矩形 3"/>
          <p:cNvSpPr/>
          <p:nvPr/>
        </p:nvSpPr>
        <p:spPr>
          <a:xfrm>
            <a:off x="6389904" y="3818533"/>
            <a:ext cx="1422184" cy="461665"/>
          </a:xfrm>
          <a:prstGeom prst="rect">
            <a:avLst/>
          </a:prstGeom>
        </p:spPr>
        <p:txBody>
          <a:bodyPr wrap="none">
            <a:spAutoFit/>
          </a:bodyPr>
          <a:lstStyle/>
          <a:p>
            <a:pPr eaLnBrk="0" fontAlgn="base" hangingPunct="0">
              <a:spcBef>
                <a:spcPct val="30000"/>
              </a:spcBef>
              <a:spcAft>
                <a:spcPct val="0"/>
              </a:spcAft>
              <a:defRPr/>
            </a:pPr>
            <a:r>
              <a:rPr lang="zh-CN" altLang="en-US" sz="2400" b="1" dirty="0">
                <a:solidFill>
                  <a:prstClr val="black"/>
                </a:solidFill>
                <a:effectLst>
                  <a:outerShdw blurRad="38100" dist="38100" dir="2700000" algn="tl">
                    <a:srgbClr val="C0C0C0"/>
                  </a:outerShdw>
                </a:effectLst>
                <a:latin typeface="Arial Narrow" pitchFamily="34" charset="0"/>
                <a:ea typeface="幼圆" pitchFamily="49" charset="-122"/>
              </a:rPr>
              <a:t>最</a:t>
            </a:r>
            <a:r>
              <a:rPr lang="zh-CN" altLang="en-US" sz="2400" b="1" dirty="0">
                <a:solidFill>
                  <a:srgbClr val="CC0000"/>
                </a:solidFill>
                <a:effectLst>
                  <a:outerShdw blurRad="38100" dist="38100" dir="2700000" algn="tl">
                    <a:srgbClr val="C0C0C0"/>
                  </a:outerShdw>
                </a:effectLst>
                <a:latin typeface="Arial Narrow" pitchFamily="34" charset="0"/>
                <a:ea typeface="幼圆" pitchFamily="49" charset="-122"/>
              </a:rPr>
              <a:t>右</a:t>
            </a:r>
            <a:r>
              <a:rPr lang="zh-CN" altLang="en-US" sz="2400" b="1" dirty="0">
                <a:solidFill>
                  <a:prstClr val="black"/>
                </a:solidFill>
                <a:effectLst>
                  <a:outerShdw blurRad="38100" dist="38100" dir="2700000" algn="tl">
                    <a:srgbClr val="C0C0C0"/>
                  </a:outerShdw>
                </a:effectLst>
                <a:latin typeface="Arial Narrow" pitchFamily="34" charset="0"/>
                <a:ea typeface="幼圆" pitchFamily="49" charset="-122"/>
              </a:rPr>
              <a:t>推导</a:t>
            </a:r>
          </a:p>
        </p:txBody>
      </p:sp>
    </p:spTree>
    <p:extLst>
      <p:ext uri="{BB962C8B-B14F-4D97-AF65-F5344CB8AC3E}">
        <p14:creationId xmlns:p14="http://schemas.microsoft.com/office/powerpoint/2010/main" val="2181638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1219"/>
                                        </p:tgtEl>
                                        <p:attrNameLst>
                                          <p:attrName>style.visibility</p:attrName>
                                        </p:attrNameLst>
                                      </p:cBhvr>
                                      <p:to>
                                        <p:strVal val="visible"/>
                                      </p:to>
                                    </p:set>
                                    <p:animEffect transition="in" filter="fade">
                                      <p:cBhvr>
                                        <p:cTn id="27" dur="1000"/>
                                        <p:tgtEl>
                                          <p:spTgt spid="51219"/>
                                        </p:tgtEl>
                                      </p:cBhvr>
                                    </p:animEffect>
                                    <p:anim calcmode="lin" valueType="num">
                                      <p:cBhvr>
                                        <p:cTn id="28" dur="1000" fill="hold"/>
                                        <p:tgtEl>
                                          <p:spTgt spid="51219"/>
                                        </p:tgtEl>
                                        <p:attrNameLst>
                                          <p:attrName>ppt_x</p:attrName>
                                        </p:attrNameLst>
                                      </p:cBhvr>
                                      <p:tavLst>
                                        <p:tav tm="0">
                                          <p:val>
                                            <p:strVal val="#ppt_x"/>
                                          </p:val>
                                        </p:tav>
                                        <p:tav tm="100000">
                                          <p:val>
                                            <p:strVal val="#ppt_x"/>
                                          </p:val>
                                        </p:tav>
                                      </p:tavLst>
                                    </p:anim>
                                    <p:anim calcmode="lin" valueType="num">
                                      <p:cBhvr>
                                        <p:cTn id="29" dur="1000" fill="hold"/>
                                        <p:tgtEl>
                                          <p:spTgt spid="512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12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51223"/>
                                        </p:tgtEl>
                                        <p:attrNameLst>
                                          <p:attrName>style.visibility</p:attrName>
                                        </p:attrNameLst>
                                      </p:cBhvr>
                                      <p:to>
                                        <p:strVal val="visible"/>
                                      </p:to>
                                    </p:set>
                                    <p:anim calcmode="lin" valueType="num">
                                      <p:cBhvr additive="base">
                                        <p:cTn id="38" dur="500" fill="hold"/>
                                        <p:tgtEl>
                                          <p:spTgt spid="51223"/>
                                        </p:tgtEl>
                                        <p:attrNameLst>
                                          <p:attrName>ppt_x</p:attrName>
                                        </p:attrNameLst>
                                      </p:cBhvr>
                                      <p:tavLst>
                                        <p:tav tm="0">
                                          <p:val>
                                            <p:strVal val="#ppt_x"/>
                                          </p:val>
                                        </p:tav>
                                        <p:tav tm="100000">
                                          <p:val>
                                            <p:strVal val="#ppt_x"/>
                                          </p:val>
                                        </p:tav>
                                      </p:tavLst>
                                    </p:anim>
                                    <p:anim calcmode="lin" valueType="num">
                                      <p:cBhvr additive="base">
                                        <p:cTn id="39" dur="500" fill="hold"/>
                                        <p:tgtEl>
                                          <p:spTgt spid="512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9" grpId="0"/>
      <p:bldP spid="51222" grpId="0"/>
      <p:bldP spid="51223" grpId="0" animBg="1"/>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333375"/>
            <a:ext cx="7772400" cy="947738"/>
          </a:xfrm>
        </p:spPr>
        <p:txBody>
          <a:bodyPr/>
          <a:lstStyle/>
          <a:p>
            <a:r>
              <a:rPr lang="zh-CN" altLang="en-US" dirty="0" smtClean="0"/>
              <a:t>总结：推导</a:t>
            </a:r>
          </a:p>
        </p:txBody>
      </p:sp>
      <p:sp>
        <p:nvSpPr>
          <p:cNvPr id="258051" name="Rectangle 3"/>
          <p:cNvSpPr>
            <a:spLocks noGrp="1" noChangeArrowheads="1"/>
          </p:cNvSpPr>
          <p:nvPr>
            <p:ph idx="1"/>
          </p:nvPr>
        </p:nvSpPr>
        <p:spPr>
          <a:xfrm>
            <a:off x="251520" y="3140968"/>
            <a:ext cx="9036496" cy="3384376"/>
          </a:xfrm>
        </p:spPr>
        <p:txBody>
          <a:bodyPr>
            <a:noAutofit/>
          </a:bodyPr>
          <a:lstStyle/>
          <a:p>
            <a:pPr>
              <a:lnSpc>
                <a:spcPct val="110000"/>
              </a:lnSpc>
            </a:pPr>
            <a:r>
              <a:rPr lang="zh-CN" altLang="en-US" sz="2400" dirty="0" smtClean="0"/>
              <a:t>如果</a:t>
            </a:r>
            <a:r>
              <a:rPr lang="zh-CN" altLang="en-US" sz="2400" dirty="0"/>
              <a:t>在推导中任一步</a:t>
            </a:r>
            <a:r>
              <a:rPr lang="zh-CN" altLang="en-US" sz="2400" dirty="0">
                <a:sym typeface="Symbol" pitchFamily="18" charset="2"/>
              </a:rPr>
              <a:t></a:t>
            </a:r>
            <a:r>
              <a:rPr lang="zh-CN" altLang="en-US" sz="2400" dirty="0"/>
              <a:t>，其中</a:t>
            </a:r>
            <a:r>
              <a:rPr lang="zh-CN" altLang="en-US" sz="2400" dirty="0">
                <a:sym typeface="Symbol" pitchFamily="18" charset="2"/>
              </a:rPr>
              <a:t></a:t>
            </a:r>
            <a:r>
              <a:rPr lang="zh-CN" altLang="en-US" sz="2400" dirty="0"/>
              <a:t>、</a:t>
            </a:r>
            <a:r>
              <a:rPr lang="zh-CN" altLang="en-US" sz="2400" dirty="0">
                <a:sym typeface="Symbol" pitchFamily="18" charset="2"/>
              </a:rPr>
              <a:t></a:t>
            </a:r>
            <a:r>
              <a:rPr lang="zh-CN" altLang="en-US" sz="2400" dirty="0"/>
              <a:t>是句型，</a:t>
            </a:r>
            <a:endParaRPr lang="zh-CN" altLang="en-US" sz="2400" dirty="0" smtClean="0"/>
          </a:p>
          <a:p>
            <a:pPr>
              <a:lnSpc>
                <a:spcPct val="120000"/>
              </a:lnSpc>
            </a:pPr>
            <a:r>
              <a:rPr lang="zh-CN" altLang="en-US" sz="2400" dirty="0" smtClean="0"/>
              <a:t>最左推导</a:t>
            </a:r>
          </a:p>
          <a:p>
            <a:pPr lvl="1">
              <a:lnSpc>
                <a:spcPct val="120000"/>
              </a:lnSpc>
            </a:pPr>
            <a:r>
              <a:rPr lang="zh-CN" altLang="en-US" sz="2400" dirty="0" smtClean="0"/>
              <a:t>总是对</a:t>
            </a:r>
            <a:r>
              <a:rPr lang="zh-CN" altLang="en-US" sz="2400" dirty="0" smtClean="0">
                <a:sym typeface="Symbol" pitchFamily="18" charset="2"/>
              </a:rPr>
              <a:t></a:t>
            </a:r>
            <a:r>
              <a:rPr lang="zh-CN" altLang="en-US" sz="2400" dirty="0" smtClean="0"/>
              <a:t>中的</a:t>
            </a:r>
            <a:r>
              <a:rPr lang="zh-CN" altLang="en-US" sz="2400" b="1" dirty="0" smtClean="0">
                <a:solidFill>
                  <a:srgbClr val="FF0066"/>
                </a:solidFill>
              </a:rPr>
              <a:t>最左非终结符</a:t>
            </a:r>
            <a:r>
              <a:rPr lang="zh-CN" altLang="en-US" sz="2400" dirty="0" smtClean="0"/>
              <a:t>进行替换，则称推导为</a:t>
            </a:r>
            <a:r>
              <a:rPr lang="zh-CN" altLang="en-US" sz="2400" b="1" dirty="0" smtClean="0">
                <a:solidFill>
                  <a:srgbClr val="FF0066"/>
                </a:solidFill>
              </a:rPr>
              <a:t>最左推导</a:t>
            </a:r>
            <a:r>
              <a:rPr lang="zh-CN" altLang="en-US" sz="2400" b="1" dirty="0" smtClean="0"/>
              <a:t>。</a:t>
            </a:r>
          </a:p>
          <a:p>
            <a:pPr>
              <a:lnSpc>
                <a:spcPct val="120000"/>
              </a:lnSpc>
            </a:pPr>
            <a:r>
              <a:rPr lang="zh-CN" altLang="en-US" sz="2400" dirty="0" smtClean="0"/>
              <a:t>最右推导</a:t>
            </a:r>
          </a:p>
          <a:p>
            <a:pPr lvl="1">
              <a:lnSpc>
                <a:spcPct val="120000"/>
              </a:lnSpc>
            </a:pPr>
            <a:r>
              <a:rPr lang="zh-CN" altLang="en-US" sz="2400" dirty="0" smtClean="0"/>
              <a:t>总是对</a:t>
            </a:r>
            <a:r>
              <a:rPr lang="zh-CN" altLang="en-US" sz="2400" dirty="0" smtClean="0">
                <a:sym typeface="Symbol" pitchFamily="18" charset="2"/>
              </a:rPr>
              <a:t></a:t>
            </a:r>
            <a:r>
              <a:rPr lang="zh-CN" altLang="en-US" sz="2400" dirty="0" smtClean="0"/>
              <a:t>中的</a:t>
            </a:r>
            <a:r>
              <a:rPr lang="zh-CN" altLang="en-US" sz="2400" b="1" dirty="0" smtClean="0">
                <a:solidFill>
                  <a:srgbClr val="FF0066"/>
                </a:solidFill>
              </a:rPr>
              <a:t>最右非终结符</a:t>
            </a:r>
            <a:r>
              <a:rPr lang="zh-CN" altLang="en-US" sz="2400" dirty="0" smtClean="0"/>
              <a:t>进行替换，则称推导为</a:t>
            </a:r>
            <a:r>
              <a:rPr lang="zh-CN" altLang="en-US" sz="2400" b="1" dirty="0" smtClean="0">
                <a:solidFill>
                  <a:srgbClr val="FF0066"/>
                </a:solidFill>
              </a:rPr>
              <a:t>最右推导</a:t>
            </a:r>
            <a:r>
              <a:rPr lang="zh-CN" altLang="en-US" sz="2400" b="1" dirty="0" smtClean="0"/>
              <a:t>。</a:t>
            </a:r>
          </a:p>
          <a:p>
            <a:pPr>
              <a:lnSpc>
                <a:spcPct val="120000"/>
              </a:lnSpc>
            </a:pPr>
            <a:r>
              <a:rPr lang="zh-CN" altLang="en-US" sz="2400" dirty="0" smtClean="0"/>
              <a:t>规范推导</a:t>
            </a:r>
          </a:p>
          <a:p>
            <a:pPr lvl="1">
              <a:lnSpc>
                <a:spcPct val="120000"/>
              </a:lnSpc>
            </a:pPr>
            <a:r>
              <a:rPr lang="zh-CN" altLang="en-US" sz="2400" b="1" dirty="0" smtClean="0">
                <a:solidFill>
                  <a:srgbClr val="FF0066"/>
                </a:solidFill>
              </a:rPr>
              <a:t>最右推导</a:t>
            </a:r>
            <a:r>
              <a:rPr lang="zh-CN" altLang="en-US" sz="2400" dirty="0" smtClean="0"/>
              <a:t>常称为</a:t>
            </a:r>
            <a:r>
              <a:rPr lang="zh-CN" altLang="en-US" sz="2400" b="1" dirty="0" smtClean="0">
                <a:solidFill>
                  <a:srgbClr val="FF0066"/>
                </a:solidFill>
              </a:rPr>
              <a:t>规范推导</a:t>
            </a:r>
            <a:endParaRPr lang="en-US" altLang="zh-CN" sz="2400" dirty="0" smtClean="0"/>
          </a:p>
        </p:txBody>
      </p:sp>
      <p:sp>
        <p:nvSpPr>
          <p:cNvPr id="2" name="椭圆 1"/>
          <p:cNvSpPr/>
          <p:nvPr/>
        </p:nvSpPr>
        <p:spPr>
          <a:xfrm>
            <a:off x="4716016" y="116632"/>
            <a:ext cx="4104456" cy="136815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b="1" dirty="0" smtClean="0">
                <a:solidFill>
                  <a:srgbClr val="002060"/>
                </a:solidFill>
              </a:rPr>
              <a:t>同一语法树对应的最左推导是唯一的</a:t>
            </a:r>
            <a:endParaRPr lang="en-US" altLang="zh-CN" sz="2400" b="1" dirty="0" smtClean="0">
              <a:solidFill>
                <a:srgbClr val="002060"/>
              </a:solidFill>
            </a:endParaRPr>
          </a:p>
          <a:p>
            <a:pPr algn="ctr" eaLnBrk="0" fontAlgn="base" hangingPunct="0">
              <a:spcBef>
                <a:spcPct val="0"/>
              </a:spcBef>
              <a:spcAft>
                <a:spcPct val="0"/>
              </a:spcAft>
            </a:pPr>
            <a:r>
              <a:rPr lang="zh-CN" altLang="en-US" sz="2400" b="1" dirty="0" smtClean="0">
                <a:solidFill>
                  <a:srgbClr val="002060"/>
                </a:solidFill>
              </a:rPr>
              <a:t>类似的，</a:t>
            </a:r>
            <a:r>
              <a:rPr lang="en-US" altLang="zh-CN" sz="2400" b="1" dirty="0" smtClean="0">
                <a:solidFill>
                  <a:srgbClr val="002060"/>
                </a:solidFill>
              </a:rPr>
              <a:t>…</a:t>
            </a:r>
            <a:r>
              <a:rPr lang="zh-CN" altLang="en-US" sz="2400" b="1" dirty="0" smtClean="0">
                <a:solidFill>
                  <a:srgbClr val="002060"/>
                </a:solidFill>
              </a:rPr>
              <a:t>最右推导也是唯一的。</a:t>
            </a:r>
            <a:endParaRPr lang="zh-CN" altLang="en-US" sz="2400" b="1" dirty="0">
              <a:solidFill>
                <a:srgbClr val="002060"/>
              </a:solidFill>
            </a:endParaRPr>
          </a:p>
        </p:txBody>
      </p:sp>
      <p:sp>
        <p:nvSpPr>
          <p:cNvPr id="3" name="矩形 2"/>
          <p:cNvSpPr/>
          <p:nvPr/>
        </p:nvSpPr>
        <p:spPr>
          <a:xfrm>
            <a:off x="467544" y="1628800"/>
            <a:ext cx="8064896" cy="904863"/>
          </a:xfrm>
          <a:prstGeom prst="rect">
            <a:avLst/>
          </a:prstGeom>
        </p:spPr>
        <p:txBody>
          <a:bodyPr wrap="square">
            <a:spAutoFit/>
          </a:bodyPr>
          <a:lstStyle/>
          <a:p>
            <a:pPr eaLnBrk="0" fontAlgn="base" hangingPunct="0">
              <a:lnSpc>
                <a:spcPct val="110000"/>
              </a:lnSpc>
              <a:spcBef>
                <a:spcPct val="0"/>
              </a:spcBef>
              <a:spcAft>
                <a:spcPct val="0"/>
              </a:spcAft>
            </a:pPr>
            <a:r>
              <a:rPr lang="zh-CN" altLang="en-US" sz="2400" b="1" dirty="0">
                <a:solidFill>
                  <a:prstClr val="black"/>
                </a:solidFill>
                <a:latin typeface="Arial Narrow" pitchFamily="34" charset="0"/>
                <a:ea typeface="宋体" pitchFamily="2" charset="-122"/>
              </a:rPr>
              <a:t>语法树表示了在推导过程中施用了哪个产生式和施用在哪个非终结符上，它并没有表明施用产生式的顺序（</a:t>
            </a:r>
            <a:r>
              <a:rPr lang="en-US" altLang="zh-CN" sz="2400" b="1" dirty="0" smtClean="0">
                <a:solidFill>
                  <a:prstClr val="black"/>
                </a:solidFill>
                <a:latin typeface="Arial Narrow" pitchFamily="34" charset="0"/>
                <a:ea typeface="宋体" pitchFamily="2" charset="-122"/>
              </a:rPr>
              <a:t>P40</a:t>
            </a:r>
            <a:r>
              <a:rPr lang="zh-CN" altLang="en-US" sz="2400" b="1" dirty="0" smtClean="0">
                <a:solidFill>
                  <a:prstClr val="black"/>
                </a:solidFill>
                <a:latin typeface="Arial Narrow" pitchFamily="34" charset="0"/>
                <a:ea typeface="宋体" pitchFamily="2" charset="-122"/>
              </a:rPr>
              <a:t>）</a:t>
            </a:r>
            <a:endParaRPr lang="en-US" altLang="zh-CN" sz="2400" b="1" dirty="0">
              <a:solidFill>
                <a:prstClr val="black"/>
              </a:solidFill>
              <a:latin typeface="Arial Narrow" pitchFamily="34" charset="0"/>
              <a:ea typeface="宋体" pitchFamily="2" charset="-122"/>
            </a:endParaRPr>
          </a:p>
        </p:txBody>
      </p:sp>
      <p:sp>
        <p:nvSpPr>
          <p:cNvPr id="6" name="矩形 5"/>
          <p:cNvSpPr/>
          <p:nvPr/>
        </p:nvSpPr>
        <p:spPr>
          <a:xfrm>
            <a:off x="467544" y="2533663"/>
            <a:ext cx="8064896" cy="498598"/>
          </a:xfrm>
          <a:prstGeom prst="rect">
            <a:avLst/>
          </a:prstGeom>
        </p:spPr>
        <p:txBody>
          <a:bodyPr wrap="square">
            <a:spAutoFit/>
          </a:bodyPr>
          <a:lstStyle/>
          <a:p>
            <a:pPr eaLnBrk="0" fontAlgn="base" hangingPunct="0">
              <a:lnSpc>
                <a:spcPct val="110000"/>
              </a:lnSpc>
              <a:spcBef>
                <a:spcPct val="0"/>
              </a:spcBef>
              <a:spcAft>
                <a:spcPct val="0"/>
              </a:spcAft>
            </a:pPr>
            <a:r>
              <a:rPr lang="zh-CN" altLang="en-US" sz="2400" b="1" dirty="0" smtClean="0">
                <a:solidFill>
                  <a:prstClr val="black"/>
                </a:solidFill>
                <a:latin typeface="Arial Narrow" pitchFamily="34" charset="0"/>
                <a:ea typeface="宋体" pitchFamily="2" charset="-122"/>
              </a:rPr>
              <a:t>推导说明了施用</a:t>
            </a:r>
            <a:r>
              <a:rPr lang="zh-CN" altLang="en-US" sz="2400" b="1" dirty="0">
                <a:solidFill>
                  <a:prstClr val="black"/>
                </a:solidFill>
                <a:latin typeface="Arial Narrow" pitchFamily="34" charset="0"/>
                <a:ea typeface="宋体" pitchFamily="2" charset="-122"/>
              </a:rPr>
              <a:t>产生式的</a:t>
            </a:r>
            <a:r>
              <a:rPr lang="zh-CN" altLang="en-US" sz="2400" b="1" dirty="0" smtClean="0">
                <a:solidFill>
                  <a:prstClr val="black"/>
                </a:solidFill>
                <a:latin typeface="Arial Narrow" pitchFamily="34" charset="0"/>
                <a:ea typeface="宋体" pitchFamily="2" charset="-122"/>
              </a:rPr>
              <a:t>顺序。（语法树的补充）</a:t>
            </a:r>
            <a:endParaRPr lang="en-US" altLang="zh-CN"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3846848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58051">
                                            <p:txEl>
                                              <p:pRg st="1" end="1"/>
                                            </p:txEl>
                                          </p:spTgt>
                                        </p:tgtEl>
                                        <p:attrNameLst>
                                          <p:attrName>style.visibility</p:attrName>
                                        </p:attrNameLst>
                                      </p:cBhvr>
                                      <p:to>
                                        <p:strVal val="visible"/>
                                      </p:to>
                                    </p:set>
                                    <p:animEffect transition="in" filter="blinds(horizontal)">
                                      <p:cBhvr>
                                        <p:cTn id="19" dur="500"/>
                                        <p:tgtEl>
                                          <p:spTgt spid="258051">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58051">
                                            <p:txEl>
                                              <p:pRg st="2" end="2"/>
                                            </p:txEl>
                                          </p:spTgt>
                                        </p:tgtEl>
                                        <p:attrNameLst>
                                          <p:attrName>style.visibility</p:attrName>
                                        </p:attrNameLst>
                                      </p:cBhvr>
                                      <p:to>
                                        <p:strVal val="visible"/>
                                      </p:to>
                                    </p:set>
                                    <p:animEffect transition="in" filter="blinds(horizontal)">
                                      <p:cBhvr>
                                        <p:cTn id="22" dur="500"/>
                                        <p:tgtEl>
                                          <p:spTgt spid="2580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8051">
                                            <p:txEl>
                                              <p:pRg st="3" end="3"/>
                                            </p:txEl>
                                          </p:spTgt>
                                        </p:tgtEl>
                                        <p:attrNameLst>
                                          <p:attrName>style.visibility</p:attrName>
                                        </p:attrNameLst>
                                      </p:cBhvr>
                                      <p:to>
                                        <p:strVal val="visible"/>
                                      </p:to>
                                    </p:set>
                                    <p:animEffect transition="in" filter="blinds(horizontal)">
                                      <p:cBhvr>
                                        <p:cTn id="27" dur="500"/>
                                        <p:tgtEl>
                                          <p:spTgt spid="258051">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58051">
                                            <p:txEl>
                                              <p:pRg st="4" end="4"/>
                                            </p:txEl>
                                          </p:spTgt>
                                        </p:tgtEl>
                                        <p:attrNameLst>
                                          <p:attrName>style.visibility</p:attrName>
                                        </p:attrNameLst>
                                      </p:cBhvr>
                                      <p:to>
                                        <p:strVal val="visible"/>
                                      </p:to>
                                    </p:set>
                                    <p:animEffect transition="in" filter="blinds(horizontal)">
                                      <p:cBhvr>
                                        <p:cTn id="30" dur="500"/>
                                        <p:tgtEl>
                                          <p:spTgt spid="25805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35" dur="500"/>
                                        <p:tgtEl>
                                          <p:spTgt spid="258051">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58051">
                                            <p:txEl>
                                              <p:pRg st="6" end="6"/>
                                            </p:txEl>
                                          </p:spTgt>
                                        </p:tgtEl>
                                        <p:attrNameLst>
                                          <p:attrName>style.visibility</p:attrName>
                                        </p:attrNameLst>
                                      </p:cBhvr>
                                      <p:to>
                                        <p:strVal val="visible"/>
                                      </p:to>
                                    </p:set>
                                    <p:animEffect transition="in" filter="blinds(horizontal)">
                                      <p:cBhvr>
                                        <p:cTn id="38" dur="500"/>
                                        <p:tgtEl>
                                          <p:spTgt spid="25805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4294967295"/>
          </p:nvPr>
        </p:nvSpPr>
        <p:spPr>
          <a:xfrm>
            <a:off x="611560" y="1700808"/>
            <a:ext cx="7632700" cy="4572000"/>
          </a:xfrm>
        </p:spPr>
        <p:txBody>
          <a:bodyPr>
            <a:normAutofit/>
          </a:bodyPr>
          <a:lstStyle/>
          <a:p>
            <a:pPr eaLnBrk="1" hangingPunct="1">
              <a:buClr>
                <a:srgbClr val="0000FF"/>
              </a:buClr>
              <a:buSzPct val="60000"/>
              <a:defRPr/>
            </a:pPr>
            <a:r>
              <a:rPr lang="zh-CN" altLang="en-US" sz="2400" b="1" dirty="0" smtClean="0">
                <a:solidFill>
                  <a:srgbClr val="CC3300"/>
                </a:solidFill>
                <a:latin typeface="宋体" panose="02010600030101010101" pitchFamily="2" charset="-122"/>
                <a:ea typeface="宋体" panose="02010600030101010101" pitchFamily="2" charset="-122"/>
              </a:rPr>
              <a:t>短语</a:t>
            </a:r>
          </a:p>
          <a:p>
            <a:pPr lvl="1">
              <a:buClr>
                <a:srgbClr val="6600FF"/>
              </a:buClr>
              <a:buSzPct val="60000"/>
              <a:defRPr/>
            </a:pPr>
            <a:r>
              <a:rPr lang="zh-CN" altLang="en-US" sz="2400" b="1" dirty="0" smtClean="0">
                <a:latin typeface="宋体" panose="02010600030101010101" pitchFamily="2" charset="-122"/>
                <a:ea typeface="宋体" panose="02010600030101010101" pitchFamily="2" charset="-122"/>
              </a:rPr>
              <a:t>文法</a:t>
            </a:r>
            <a:r>
              <a:rPr lang="en-US" altLang="zh-CN" sz="2400" b="1" dirty="0" smtClean="0">
                <a:latin typeface="宋体" panose="02010600030101010101" pitchFamily="2" charset="-122"/>
                <a:ea typeface="宋体" panose="02010600030101010101" pitchFamily="2" charset="-122"/>
              </a:rPr>
              <a:t>G[S]， </a:t>
            </a:r>
            <a:r>
              <a:rPr lang="en-US" altLang="zh-CN" sz="2400" b="1" dirty="0" smtClean="0">
                <a:ea typeface="宋体" panose="02010600030101010101" pitchFamily="2" charset="-122"/>
              </a:rPr>
              <a:t>αβδ</a:t>
            </a:r>
            <a:r>
              <a:rPr lang="zh-CN" altLang="en-US" sz="2400" b="1" dirty="0" smtClean="0">
                <a:latin typeface="宋体" panose="02010600030101010101" pitchFamily="2" charset="-122"/>
                <a:ea typeface="宋体" panose="02010600030101010101" pitchFamily="2" charset="-122"/>
              </a:rPr>
              <a:t>是</a:t>
            </a:r>
            <a:r>
              <a:rPr lang="en-US" altLang="zh-CN" sz="2400" b="1" dirty="0" smtClean="0">
                <a:latin typeface="宋体" panose="02010600030101010101" pitchFamily="2" charset="-122"/>
                <a:ea typeface="宋体" panose="02010600030101010101" pitchFamily="2" charset="-122"/>
              </a:rPr>
              <a:t>G</a:t>
            </a:r>
            <a:r>
              <a:rPr lang="zh-CN" altLang="en-US" sz="2400" b="1" dirty="0" smtClean="0">
                <a:latin typeface="宋体" panose="02010600030101010101" pitchFamily="2" charset="-122"/>
                <a:ea typeface="宋体" panose="02010600030101010101" pitchFamily="2" charset="-122"/>
              </a:rPr>
              <a:t>的一个句型，</a:t>
            </a:r>
            <a:r>
              <a:rPr lang="zh-CN" altLang="en-US" sz="2400" b="1" dirty="0">
                <a:latin typeface="宋体" panose="02010600030101010101" pitchFamily="2" charset="-122"/>
                <a:ea typeface="宋体" panose="02010600030101010101" pitchFamily="2" charset="-122"/>
              </a:rPr>
              <a:t>即</a:t>
            </a:r>
            <a:r>
              <a:rPr lang="en-US" altLang="zh-CN" sz="2400" b="1" dirty="0" smtClean="0">
                <a:latin typeface="宋体" panose="02010600030101010101" pitchFamily="2" charset="-122"/>
                <a:ea typeface="宋体" panose="02010600030101010101" pitchFamily="2" charset="-122"/>
              </a:rPr>
              <a:t>S=&gt;</a:t>
            </a:r>
            <a:r>
              <a:rPr lang="en-US" altLang="zh-CN" sz="2400" b="1" baseline="30000" dirty="0" smtClean="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r>
              <a:rPr lang="en-US" altLang="zh-CN" sz="2400" b="1" dirty="0" smtClean="0">
                <a:ea typeface="宋体" panose="02010600030101010101" pitchFamily="2" charset="-122"/>
              </a:rPr>
              <a:t>αβδ</a:t>
            </a:r>
            <a:r>
              <a:rPr lang="zh-CN" altLang="en-US" sz="2400" b="1" dirty="0" smtClean="0">
                <a:ea typeface="宋体" panose="02010600030101010101" pitchFamily="2" charset="-122"/>
              </a:rPr>
              <a:t>，如果是由</a:t>
            </a:r>
            <a:r>
              <a:rPr lang="en-US" altLang="zh-CN" sz="2400" b="1" dirty="0" smtClean="0">
                <a:latin typeface="宋体" panose="02010600030101010101" pitchFamily="2" charset="-122"/>
                <a:ea typeface="宋体" panose="02010600030101010101" pitchFamily="2" charset="-122"/>
              </a:rPr>
              <a:t>	S=&gt;</a:t>
            </a:r>
            <a:r>
              <a:rPr lang="en-US" altLang="zh-CN" sz="2400" b="1" baseline="30000"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α</a:t>
            </a:r>
            <a:r>
              <a:rPr lang="en-US" altLang="zh-CN" sz="2400" b="1" dirty="0" err="1" smtClean="0">
                <a:latin typeface="宋体" panose="02010600030101010101" pitchFamily="2" charset="-122"/>
                <a:ea typeface="宋体" panose="02010600030101010101" pitchFamily="2" charset="-122"/>
              </a:rPr>
              <a:t>Aδ</a:t>
            </a:r>
            <a:r>
              <a:rPr lang="zh-CN" altLang="en-US" sz="2400" b="1" dirty="0" smtClean="0">
                <a:latin typeface="宋体" panose="02010600030101010101" pitchFamily="2" charset="-122"/>
                <a:ea typeface="宋体" panose="02010600030101010101" pitchFamily="2" charset="-122"/>
              </a:rPr>
              <a:t>且 </a:t>
            </a:r>
            <a:r>
              <a:rPr lang="en-US" altLang="zh-CN" sz="2400" b="1" dirty="0" smtClean="0">
                <a:latin typeface="宋体" panose="02010600030101010101" pitchFamily="2" charset="-122"/>
                <a:ea typeface="宋体" panose="02010600030101010101" pitchFamily="2" charset="-122"/>
              </a:rPr>
              <a:t>A=&gt;</a:t>
            </a:r>
            <a:r>
              <a:rPr lang="en-US" altLang="zh-CN" sz="2400" b="1" baseline="30000"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β</a:t>
            </a:r>
            <a:r>
              <a:rPr lang="zh-CN" altLang="en-US" sz="2400" b="1" dirty="0" smtClean="0">
                <a:latin typeface="宋体" panose="02010600030101010101" pitchFamily="2" charset="-122"/>
                <a:ea typeface="宋体" panose="02010600030101010101" pitchFamily="2" charset="-122"/>
              </a:rPr>
              <a:t>推导而出，</a:t>
            </a:r>
            <a:endParaRPr lang="en-US" altLang="zh-CN" sz="2400" b="1" dirty="0" smtClean="0">
              <a:latin typeface="宋体" panose="02010600030101010101" pitchFamily="2" charset="-122"/>
              <a:ea typeface="宋体" panose="02010600030101010101" pitchFamily="2" charset="-122"/>
            </a:endParaRPr>
          </a:p>
          <a:p>
            <a:pPr lvl="1" eaLnBrk="1" hangingPunct="1">
              <a:buClr>
                <a:srgbClr val="6600FF"/>
              </a:buClr>
              <a:buSzPct val="60000"/>
              <a:buFontTx/>
              <a:buNone/>
              <a:defRPr/>
            </a:pPr>
            <a:r>
              <a:rPr lang="zh-CN" altLang="en-US" sz="2400" b="1" dirty="0" smtClean="0">
                <a:latin typeface="宋体" panose="02010600030101010101" pitchFamily="2" charset="-122"/>
                <a:ea typeface="宋体" panose="02010600030101010101" pitchFamily="2" charset="-122"/>
              </a:rPr>
              <a:t>	则称</a:t>
            </a:r>
            <a:r>
              <a:rPr lang="en-US" altLang="zh-CN" sz="2400" b="1" dirty="0" smtClean="0">
                <a:latin typeface="宋体" panose="02010600030101010101" pitchFamily="2" charset="-122"/>
                <a:ea typeface="宋体" panose="02010600030101010101" pitchFamily="2" charset="-122"/>
              </a:rPr>
              <a:t>β</a:t>
            </a:r>
            <a:r>
              <a:rPr lang="zh-CN" altLang="en-US" sz="2400" b="1" dirty="0" smtClean="0">
                <a:latin typeface="宋体" panose="02010600030101010101" pitchFamily="2" charset="-122"/>
                <a:ea typeface="宋体" panose="02010600030101010101" pitchFamily="2" charset="-122"/>
              </a:rPr>
              <a:t>是句型</a:t>
            </a:r>
            <a:r>
              <a:rPr lang="en-US" altLang="zh-CN" sz="2400" b="1" dirty="0" smtClean="0">
                <a:latin typeface="宋体" panose="02010600030101010101" pitchFamily="2" charset="-122"/>
                <a:ea typeface="宋体" panose="02010600030101010101" pitchFamily="2" charset="-122"/>
              </a:rPr>
              <a:t>αβδ</a:t>
            </a:r>
            <a:r>
              <a:rPr lang="zh-CN" altLang="en-US" sz="2400" b="1" dirty="0" smtClean="0">
                <a:latin typeface="宋体" panose="02010600030101010101" pitchFamily="2" charset="-122"/>
                <a:ea typeface="宋体" panose="02010600030101010101" pitchFamily="2" charset="-122"/>
              </a:rPr>
              <a:t>中相对于非终结符</a:t>
            </a:r>
            <a:r>
              <a:rPr lang="en-US" altLang="zh-CN" sz="2400" b="1" dirty="0" smtClean="0">
                <a:latin typeface="宋体" panose="02010600030101010101" pitchFamily="2" charset="-122"/>
                <a:ea typeface="宋体" panose="02010600030101010101" pitchFamily="2" charset="-122"/>
              </a:rPr>
              <a:t>A</a:t>
            </a:r>
            <a:r>
              <a:rPr lang="zh-CN" altLang="en-US" sz="2400" b="1" dirty="0" smtClean="0">
                <a:latin typeface="宋体" panose="02010600030101010101" pitchFamily="2" charset="-122"/>
                <a:ea typeface="宋体" panose="02010600030101010101" pitchFamily="2" charset="-122"/>
              </a:rPr>
              <a:t>的短语。</a:t>
            </a:r>
          </a:p>
          <a:p>
            <a:pPr eaLnBrk="1" hangingPunct="1">
              <a:buClr>
                <a:srgbClr val="0000FF"/>
              </a:buClr>
              <a:buSzPct val="60000"/>
              <a:defRPr/>
            </a:pPr>
            <a:r>
              <a:rPr lang="zh-CN" altLang="en-US" sz="2400" b="1" dirty="0" smtClean="0">
                <a:solidFill>
                  <a:srgbClr val="CC3300"/>
                </a:solidFill>
                <a:latin typeface="宋体" panose="02010600030101010101" pitchFamily="2" charset="-122"/>
                <a:ea typeface="宋体" panose="02010600030101010101" pitchFamily="2" charset="-122"/>
              </a:rPr>
              <a:t>直接短语</a:t>
            </a:r>
          </a:p>
          <a:p>
            <a:pPr lvl="1">
              <a:buClr>
                <a:srgbClr val="6600FF"/>
              </a:buClr>
              <a:buSzPct val="60000"/>
              <a:defRPr/>
            </a:pPr>
            <a:r>
              <a:rPr lang="zh-CN" altLang="en-US" sz="2400" b="1" dirty="0" smtClean="0">
                <a:latin typeface="宋体" panose="02010600030101010101" pitchFamily="2" charset="-122"/>
                <a:ea typeface="宋体" panose="02010600030101010101" pitchFamily="2" charset="-122"/>
              </a:rPr>
              <a:t>满足短语的定义，且</a:t>
            </a:r>
            <a:r>
              <a:rPr lang="en-US" altLang="zh-CN" sz="2400" b="1" dirty="0" smtClean="0">
                <a:latin typeface="宋体" panose="02010600030101010101" pitchFamily="2" charset="-122"/>
                <a:ea typeface="宋体" panose="02010600030101010101" pitchFamily="2" charset="-122"/>
              </a:rPr>
              <a:t>A </a:t>
            </a:r>
            <a:r>
              <a:rPr lang="en-US" altLang="zh-CN" sz="2400" b="1" dirty="0" smtClean="0">
                <a:latin typeface="宋体" panose="02010600030101010101" pitchFamily="2" charset="-122"/>
                <a:ea typeface="宋体" panose="02010600030101010101" pitchFamily="2" charset="-122"/>
                <a:sym typeface="Symbol" pitchFamily="18" charset="2"/>
              </a:rPr>
              <a:t></a:t>
            </a:r>
            <a:r>
              <a:rPr lang="en-US" altLang="zh-CN" sz="2400" b="1" dirty="0" smtClean="0">
                <a:latin typeface="宋体" panose="02010600030101010101" pitchFamily="2" charset="-122"/>
                <a:ea typeface="宋体" panose="02010600030101010101" pitchFamily="2" charset="-122"/>
              </a:rPr>
              <a:t>β</a:t>
            </a:r>
            <a:r>
              <a:rPr lang="zh-CN" altLang="en-US" sz="2400" b="1" dirty="0" smtClean="0">
                <a:latin typeface="宋体" panose="02010600030101010101" pitchFamily="2" charset="-122"/>
                <a:ea typeface="宋体" panose="02010600030101010101" pitchFamily="2" charset="-122"/>
              </a:rPr>
              <a:t>则称</a:t>
            </a:r>
            <a:r>
              <a:rPr lang="en-US" altLang="zh-CN" sz="2400" b="1" dirty="0" smtClean="0">
                <a:latin typeface="宋体" panose="02010600030101010101" pitchFamily="2" charset="-122"/>
                <a:ea typeface="宋体" panose="02010600030101010101" pitchFamily="2" charset="-122"/>
              </a:rPr>
              <a:t>β</a:t>
            </a:r>
            <a:r>
              <a:rPr lang="zh-CN" altLang="en-US" sz="2400" b="1" dirty="0" smtClean="0">
                <a:latin typeface="宋体" panose="02010600030101010101" pitchFamily="2" charset="-122"/>
                <a:ea typeface="宋体" panose="02010600030101010101" pitchFamily="2" charset="-122"/>
              </a:rPr>
              <a:t>是句型</a:t>
            </a:r>
            <a:r>
              <a:rPr lang="en-US" altLang="zh-CN" sz="2400" b="1" dirty="0" smtClean="0">
                <a:latin typeface="宋体" panose="02010600030101010101" pitchFamily="2" charset="-122"/>
                <a:ea typeface="宋体" panose="02010600030101010101" pitchFamily="2" charset="-122"/>
              </a:rPr>
              <a:t>αβδ</a:t>
            </a:r>
            <a:r>
              <a:rPr lang="zh-CN" altLang="en-US" sz="2400" b="1" dirty="0" smtClean="0">
                <a:latin typeface="宋体" panose="02010600030101010101" pitchFamily="2" charset="-122"/>
                <a:ea typeface="宋体" panose="02010600030101010101" pitchFamily="2" charset="-122"/>
              </a:rPr>
              <a:t>相对</a:t>
            </a:r>
            <a:r>
              <a:rPr lang="zh-CN" altLang="en-US" sz="2400" b="1" dirty="0">
                <a:latin typeface="宋体" panose="02010600030101010101" pitchFamily="2" charset="-122"/>
                <a:ea typeface="宋体" panose="02010600030101010101" pitchFamily="2" charset="-122"/>
              </a:rPr>
              <a:t>于非终结符</a:t>
            </a:r>
            <a:r>
              <a:rPr lang="en-US" altLang="zh-CN" sz="2400" b="1" dirty="0">
                <a:latin typeface="宋体" panose="02010600030101010101" pitchFamily="2" charset="-122"/>
                <a:ea typeface="宋体" panose="02010600030101010101" pitchFamily="2" charset="-122"/>
              </a:rPr>
              <a:t>A</a:t>
            </a:r>
            <a:r>
              <a:rPr lang="zh-CN" altLang="en-US" sz="2400" b="1" dirty="0" smtClean="0">
                <a:latin typeface="宋体" panose="02010600030101010101" pitchFamily="2" charset="-122"/>
                <a:ea typeface="宋体" panose="02010600030101010101" pitchFamily="2" charset="-122"/>
              </a:rPr>
              <a:t>的直接短语（或简单短语）。</a:t>
            </a:r>
          </a:p>
          <a:p>
            <a:pPr eaLnBrk="1" hangingPunct="1">
              <a:buClr>
                <a:srgbClr val="0000FF"/>
              </a:buClr>
              <a:buSzPct val="60000"/>
              <a:defRPr/>
            </a:pPr>
            <a:r>
              <a:rPr lang="zh-CN" altLang="en-US" sz="2400" b="1" dirty="0" smtClean="0">
                <a:solidFill>
                  <a:srgbClr val="CC3300"/>
                </a:solidFill>
                <a:latin typeface="宋体" panose="02010600030101010101" pitchFamily="2" charset="-122"/>
                <a:ea typeface="宋体" panose="02010600030101010101" pitchFamily="2" charset="-122"/>
              </a:rPr>
              <a:t>句柄</a:t>
            </a:r>
          </a:p>
          <a:p>
            <a:pPr lvl="1">
              <a:buClr>
                <a:srgbClr val="6600FF"/>
              </a:buClr>
              <a:buSzPct val="60000"/>
              <a:defRPr/>
            </a:pPr>
            <a:r>
              <a:rPr lang="zh-CN" altLang="en-US" sz="2400" b="1" dirty="0">
                <a:latin typeface="宋体" panose="02010600030101010101" pitchFamily="2" charset="-122"/>
                <a:ea typeface="宋体" panose="02010600030101010101" pitchFamily="2" charset="-122"/>
              </a:rPr>
              <a:t>一个句型</a:t>
            </a:r>
            <a:r>
              <a:rPr lang="zh-CN" altLang="en-US" sz="2400" b="1" dirty="0" smtClean="0">
                <a:latin typeface="宋体" panose="02010600030101010101" pitchFamily="2" charset="-122"/>
                <a:ea typeface="宋体" panose="02010600030101010101" pitchFamily="2" charset="-122"/>
              </a:rPr>
              <a:t>的所有</a:t>
            </a:r>
            <a:r>
              <a:rPr lang="zh-CN" altLang="en-US" sz="2400" b="1" dirty="0" smtClean="0">
                <a:solidFill>
                  <a:srgbClr val="CC3300"/>
                </a:solidFill>
                <a:latin typeface="宋体" panose="02010600030101010101" pitchFamily="2" charset="-122"/>
                <a:ea typeface="宋体" panose="02010600030101010101" pitchFamily="2" charset="-122"/>
              </a:rPr>
              <a:t>直接短语</a:t>
            </a:r>
            <a:r>
              <a:rPr lang="zh-CN" altLang="en-US" sz="2400" b="1" dirty="0" smtClean="0">
                <a:latin typeface="宋体" panose="02010600030101010101" pitchFamily="2" charset="-122"/>
                <a:ea typeface="宋体" panose="02010600030101010101" pitchFamily="2" charset="-122"/>
              </a:rPr>
              <a:t>中，</a:t>
            </a:r>
            <a:r>
              <a:rPr lang="zh-CN" altLang="en-US" sz="2400" b="1" dirty="0" smtClean="0">
                <a:solidFill>
                  <a:srgbClr val="CC3300"/>
                </a:solidFill>
                <a:latin typeface="宋体" panose="02010600030101010101" pitchFamily="2" charset="-122"/>
                <a:ea typeface="宋体" panose="02010600030101010101" pitchFamily="2" charset="-122"/>
              </a:rPr>
              <a:t>最左的</a:t>
            </a:r>
            <a:r>
              <a:rPr lang="zh-CN" altLang="en-US" sz="2400" b="1" dirty="0" smtClean="0">
                <a:latin typeface="宋体" panose="02010600030101010101" pitchFamily="2" charset="-122"/>
                <a:ea typeface="宋体" panose="02010600030101010101" pitchFamily="2" charset="-122"/>
              </a:rPr>
              <a:t>直接短语称为该句型的句柄。</a:t>
            </a:r>
          </a:p>
        </p:txBody>
      </p:sp>
      <p:sp>
        <p:nvSpPr>
          <p:cNvPr id="2" name="标题 1"/>
          <p:cNvSpPr>
            <a:spLocks noGrp="1"/>
          </p:cNvSpPr>
          <p:nvPr>
            <p:ph type="title"/>
          </p:nvPr>
        </p:nvSpPr>
        <p:spPr>
          <a:xfrm>
            <a:off x="395536" y="116632"/>
            <a:ext cx="8229600" cy="1224136"/>
          </a:xfrm>
          <a:solidFill>
            <a:schemeClr val="tx1"/>
          </a:solidFill>
        </p:spPr>
        <p:txBody>
          <a:bodyPr>
            <a:normAutofit/>
          </a:bodyPr>
          <a:lstStyle/>
          <a:p>
            <a:r>
              <a:rPr lang="zh-CN" altLang="en-US" sz="2800" dirty="0" smtClean="0"/>
              <a:t>通过推导很容易判断：短语、直接短语、句柄</a:t>
            </a:r>
            <a:r>
              <a:rPr lang="en-US" altLang="zh-CN" sz="2800" dirty="0" smtClean="0"/>
              <a:t>(P44)</a:t>
            </a:r>
            <a:endParaRPr lang="zh-CN" altLang="en-US" sz="2800" dirty="0"/>
          </a:p>
        </p:txBody>
      </p:sp>
    </p:spTree>
    <p:extLst>
      <p:ext uri="{BB962C8B-B14F-4D97-AF65-F5344CB8AC3E}">
        <p14:creationId xmlns:p14="http://schemas.microsoft.com/office/powerpoint/2010/main" val="1880752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1000"/>
                                        <p:tgtEl>
                                          <p:spTgt spid="61443">
                                            <p:txEl>
                                              <p:pRg st="0" end="0"/>
                                            </p:txEl>
                                          </p:spTgt>
                                        </p:tgtEl>
                                      </p:cBhvr>
                                    </p:animEffect>
                                    <p:anim calcmode="lin" valueType="num">
                                      <p:cBhvr>
                                        <p:cTn id="8" dur="10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1000"/>
                                        <p:tgtEl>
                                          <p:spTgt spid="61443">
                                            <p:txEl>
                                              <p:pRg st="1" end="1"/>
                                            </p:txEl>
                                          </p:spTgt>
                                        </p:tgtEl>
                                      </p:cBhvr>
                                    </p:animEffect>
                                    <p:anim calcmode="lin" valueType="num">
                                      <p:cBhvr>
                                        <p:cTn id="13" dur="10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fade">
                                      <p:cBhvr>
                                        <p:cTn id="17" dur="1000"/>
                                        <p:tgtEl>
                                          <p:spTgt spid="61443">
                                            <p:txEl>
                                              <p:pRg st="2" end="2"/>
                                            </p:txEl>
                                          </p:spTgt>
                                        </p:tgtEl>
                                      </p:cBhvr>
                                    </p:animEffect>
                                    <p:anim calcmode="lin" valueType="num">
                                      <p:cBhvr>
                                        <p:cTn id="18" dur="10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14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1443">
                                            <p:txEl>
                                              <p:pRg st="3" end="3"/>
                                            </p:txEl>
                                          </p:spTgt>
                                        </p:tgtEl>
                                        <p:attrNameLst>
                                          <p:attrName>style.visibility</p:attrName>
                                        </p:attrNameLst>
                                      </p:cBhvr>
                                      <p:to>
                                        <p:strVal val="visible"/>
                                      </p:to>
                                    </p:set>
                                    <p:animEffect transition="in" filter="fade">
                                      <p:cBhvr>
                                        <p:cTn id="24" dur="1000"/>
                                        <p:tgtEl>
                                          <p:spTgt spid="61443">
                                            <p:txEl>
                                              <p:pRg st="3" end="3"/>
                                            </p:txEl>
                                          </p:spTgt>
                                        </p:tgtEl>
                                      </p:cBhvr>
                                    </p:animEffect>
                                    <p:anim calcmode="lin" valueType="num">
                                      <p:cBhvr>
                                        <p:cTn id="25" dur="10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144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1443">
                                            <p:txEl>
                                              <p:pRg st="4" end="4"/>
                                            </p:txEl>
                                          </p:spTgt>
                                        </p:tgtEl>
                                        <p:attrNameLst>
                                          <p:attrName>style.visibility</p:attrName>
                                        </p:attrNameLst>
                                      </p:cBhvr>
                                      <p:to>
                                        <p:strVal val="visible"/>
                                      </p:to>
                                    </p:set>
                                    <p:animEffect transition="in" filter="fade">
                                      <p:cBhvr>
                                        <p:cTn id="29" dur="1000"/>
                                        <p:tgtEl>
                                          <p:spTgt spid="61443">
                                            <p:txEl>
                                              <p:pRg st="4" end="4"/>
                                            </p:txEl>
                                          </p:spTgt>
                                        </p:tgtEl>
                                      </p:cBhvr>
                                    </p:animEffect>
                                    <p:anim calcmode="lin" valueType="num">
                                      <p:cBhvr>
                                        <p:cTn id="30" dur="10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14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1443">
                                            <p:txEl>
                                              <p:pRg st="5" end="5"/>
                                            </p:txEl>
                                          </p:spTgt>
                                        </p:tgtEl>
                                        <p:attrNameLst>
                                          <p:attrName>style.visibility</p:attrName>
                                        </p:attrNameLst>
                                      </p:cBhvr>
                                      <p:to>
                                        <p:strVal val="visible"/>
                                      </p:to>
                                    </p:set>
                                    <p:animEffect transition="in" filter="fade">
                                      <p:cBhvr>
                                        <p:cTn id="36" dur="1000"/>
                                        <p:tgtEl>
                                          <p:spTgt spid="61443">
                                            <p:txEl>
                                              <p:pRg st="5" end="5"/>
                                            </p:txEl>
                                          </p:spTgt>
                                        </p:tgtEl>
                                      </p:cBhvr>
                                    </p:animEffect>
                                    <p:anim calcmode="lin" valueType="num">
                                      <p:cBhvr>
                                        <p:cTn id="37" dur="10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144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1443">
                                            <p:txEl>
                                              <p:pRg st="6" end="6"/>
                                            </p:txEl>
                                          </p:spTgt>
                                        </p:tgtEl>
                                        <p:attrNameLst>
                                          <p:attrName>style.visibility</p:attrName>
                                        </p:attrNameLst>
                                      </p:cBhvr>
                                      <p:to>
                                        <p:strVal val="visible"/>
                                      </p:to>
                                    </p:set>
                                    <p:animEffect transition="in" filter="fade">
                                      <p:cBhvr>
                                        <p:cTn id="41" dur="1000"/>
                                        <p:tgtEl>
                                          <p:spTgt spid="61443">
                                            <p:txEl>
                                              <p:pRg st="6" end="6"/>
                                            </p:txEl>
                                          </p:spTgt>
                                        </p:tgtEl>
                                      </p:cBhvr>
                                    </p:animEffect>
                                    <p:anim calcmode="lin" valueType="num">
                                      <p:cBhvr>
                                        <p:cTn id="42" dur="10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14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486623" y="332656"/>
            <a:ext cx="8458200" cy="1440160"/>
          </a:xfrm>
          <a:prstGeom prst="roundRect">
            <a:avLst>
              <a:gd name="adj" fmla="val 5435"/>
            </a:avLst>
          </a:prstGeom>
          <a:noFill/>
          <a:ln>
            <a:noFill/>
          </a:ln>
          <a:extLst>
            <a:ext uri="{909E8E84-426E-40DD-AFC4-6F175D3DCCD1}">
              <a14:hiddenFill xmlns:a14="http://schemas.microsoft.com/office/drawing/2010/main">
                <a:solidFill>
                  <a:schemeClr val="hlink">
                    <a:alpha val="50195"/>
                  </a:schemeClr>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lnSpc>
                <a:spcPct val="120000"/>
              </a:lnSpc>
              <a:spcBef>
                <a:spcPct val="0"/>
              </a:spcBef>
              <a:spcAft>
                <a:spcPct val="0"/>
              </a:spcAft>
            </a:pPr>
            <a:r>
              <a:rPr lang="zh-CN" altLang="en-US" sz="2400" b="1" dirty="0" smtClean="0">
                <a:solidFill>
                  <a:prstClr val="black"/>
                </a:solidFill>
                <a:latin typeface="宋体" pitchFamily="2" charset="-122"/>
                <a:ea typeface="宋体" pitchFamily="2" charset="-122"/>
              </a:rPr>
              <a:t>判断短语、直接短语和句柄都很适合使用语法树</a:t>
            </a:r>
            <a:endParaRPr lang="en-US" altLang="zh-CN" sz="2400" b="1" dirty="0" smtClean="0">
              <a:solidFill>
                <a:prstClr val="black"/>
              </a:solidFill>
              <a:latin typeface="宋体" pitchFamily="2" charset="-122"/>
              <a:ea typeface="宋体" pitchFamily="2" charset="-122"/>
            </a:endParaRPr>
          </a:p>
          <a:p>
            <a:pPr marL="457200" indent="-457200" eaLnBrk="0" fontAlgn="base" hangingPunct="0">
              <a:lnSpc>
                <a:spcPct val="120000"/>
              </a:lnSpc>
              <a:spcBef>
                <a:spcPct val="0"/>
              </a:spcBef>
              <a:spcAft>
                <a:spcPct val="0"/>
              </a:spcAft>
              <a:buFont typeface="Wingdings" pitchFamily="2" charset="2"/>
              <a:buChar char="ü"/>
            </a:pPr>
            <a:r>
              <a:rPr lang="zh-CN" altLang="en-US" sz="2400" b="1" dirty="0" smtClean="0">
                <a:solidFill>
                  <a:prstClr val="black"/>
                </a:solidFill>
                <a:latin typeface="宋体" pitchFamily="2" charset="-122"/>
                <a:ea typeface="宋体" pitchFamily="2" charset="-122"/>
              </a:rPr>
              <a:t>子</a:t>
            </a:r>
            <a:r>
              <a:rPr lang="zh-CN" altLang="en-US" sz="2400" b="1" dirty="0">
                <a:solidFill>
                  <a:prstClr val="black"/>
                </a:solidFill>
                <a:latin typeface="宋体" pitchFamily="2" charset="-122"/>
                <a:ea typeface="宋体" pitchFamily="2" charset="-122"/>
              </a:rPr>
              <a:t>树与</a:t>
            </a:r>
            <a:r>
              <a:rPr lang="zh-CN" altLang="en-US" sz="2400" b="1" dirty="0" smtClean="0">
                <a:solidFill>
                  <a:prstClr val="black"/>
                </a:solidFill>
                <a:latin typeface="宋体" pitchFamily="2" charset="-122"/>
                <a:ea typeface="宋体" pitchFamily="2" charset="-122"/>
              </a:rPr>
              <a:t>短语关系</a:t>
            </a:r>
            <a:endParaRPr lang="zh-CN" altLang="en-US" sz="2400" b="1" dirty="0">
              <a:solidFill>
                <a:prstClr val="black"/>
              </a:solidFill>
              <a:latin typeface="宋体" pitchFamily="2" charset="-122"/>
              <a:ea typeface="宋体" pitchFamily="2" charset="-122"/>
            </a:endParaRPr>
          </a:p>
        </p:txBody>
      </p:sp>
      <p:sp>
        <p:nvSpPr>
          <p:cNvPr id="36867" name="Text Box 4"/>
          <p:cNvSpPr txBox="1">
            <a:spLocks noChangeArrowheads="1"/>
          </p:cNvSpPr>
          <p:nvPr/>
        </p:nvSpPr>
        <p:spPr bwMode="auto">
          <a:xfrm>
            <a:off x="757461" y="1485851"/>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fontAlgn="base" hangingPunct="1">
              <a:spcBef>
                <a:spcPct val="50000"/>
              </a:spcBef>
              <a:spcAft>
                <a:spcPct val="0"/>
              </a:spcAft>
            </a:pPr>
            <a:r>
              <a:rPr lang="en-US" altLang="zh-CN" b="1" dirty="0">
                <a:solidFill>
                  <a:prstClr val="black"/>
                </a:solidFill>
              </a:rPr>
              <a:t>     </a:t>
            </a:r>
            <a:r>
              <a:rPr lang="zh-CN" altLang="en-US" b="1" dirty="0">
                <a:solidFill>
                  <a:srgbClr val="CC3300"/>
                </a:solidFill>
              </a:rPr>
              <a:t>子树</a:t>
            </a:r>
            <a:r>
              <a:rPr lang="zh-CN" altLang="en-US" b="1" dirty="0">
                <a:solidFill>
                  <a:prstClr val="black"/>
                </a:solidFill>
              </a:rPr>
              <a:t>：语法树中的某个结点（子树的根）连同它向下派生的部分所组成。</a:t>
            </a:r>
          </a:p>
        </p:txBody>
      </p:sp>
      <p:grpSp>
        <p:nvGrpSpPr>
          <p:cNvPr id="30732" name="Group 12"/>
          <p:cNvGrpSpPr>
            <a:grpSpLocks/>
          </p:cNvGrpSpPr>
          <p:nvPr/>
        </p:nvGrpSpPr>
        <p:grpSpPr bwMode="auto">
          <a:xfrm>
            <a:off x="529012" y="2307323"/>
            <a:ext cx="8532812" cy="2055813"/>
            <a:chOff x="384" y="1633"/>
            <a:chExt cx="5088" cy="1678"/>
          </a:xfrm>
        </p:grpSpPr>
        <p:sp>
          <p:nvSpPr>
            <p:cNvPr id="36870" name="AutoShape 9"/>
            <p:cNvSpPr>
              <a:spLocks noChangeArrowheads="1"/>
            </p:cNvSpPr>
            <p:nvPr/>
          </p:nvSpPr>
          <p:spPr bwMode="auto">
            <a:xfrm>
              <a:off x="384" y="2016"/>
              <a:ext cx="4990" cy="912"/>
            </a:xfrm>
            <a:prstGeom prst="roundRect">
              <a:avLst>
                <a:gd name="adj" fmla="val 4227"/>
              </a:avLst>
            </a:prstGeom>
            <a:solidFill>
              <a:srgbClr val="CC99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lnSpc>
                  <a:spcPct val="140000"/>
                </a:lnSpc>
                <a:spcBef>
                  <a:spcPct val="0"/>
                </a:spcBef>
                <a:spcAft>
                  <a:spcPct val="0"/>
                </a:spcAft>
              </a:pPr>
              <a:endParaRPr lang="zh-CN" altLang="zh-CN" sz="2400" b="1">
                <a:solidFill>
                  <a:prstClr val="black"/>
                </a:solidFill>
                <a:latin typeface="Arial Narrow" pitchFamily="34" charset="0"/>
                <a:ea typeface="宋体" charset="-122"/>
              </a:endParaRPr>
            </a:p>
          </p:txBody>
        </p:sp>
        <p:grpSp>
          <p:nvGrpSpPr>
            <p:cNvPr id="36871" name="Group 11"/>
            <p:cNvGrpSpPr>
              <a:grpSpLocks/>
            </p:cNvGrpSpPr>
            <p:nvPr/>
          </p:nvGrpSpPr>
          <p:grpSpPr bwMode="auto">
            <a:xfrm>
              <a:off x="384" y="1633"/>
              <a:ext cx="5088" cy="1678"/>
              <a:chOff x="384" y="1633"/>
              <a:chExt cx="5088" cy="1678"/>
            </a:xfrm>
          </p:grpSpPr>
          <p:sp>
            <p:nvSpPr>
              <p:cNvPr id="36872" name="Text Box 6"/>
              <p:cNvSpPr txBox="1">
                <a:spLocks noChangeArrowheads="1"/>
              </p:cNvSpPr>
              <p:nvPr/>
            </p:nvSpPr>
            <p:spPr bwMode="auto">
              <a:xfrm>
                <a:off x="384" y="1633"/>
                <a:ext cx="5088" cy="167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fontAlgn="base" hangingPunct="1">
                  <a:lnSpc>
                    <a:spcPct val="160000"/>
                  </a:lnSpc>
                  <a:spcBef>
                    <a:spcPct val="50000"/>
                  </a:spcBef>
                  <a:spcAft>
                    <a:spcPct val="0"/>
                  </a:spcAft>
                </a:pPr>
                <a:r>
                  <a:rPr lang="en-US" altLang="zh-CN" b="1" dirty="0">
                    <a:solidFill>
                      <a:prstClr val="black"/>
                    </a:solidFill>
                  </a:rPr>
                  <a:t>                        </a:t>
                </a:r>
                <a:r>
                  <a:rPr lang="zh-CN" altLang="en-US" b="1" dirty="0" smtClean="0">
                    <a:solidFill>
                      <a:srgbClr val="CC3300"/>
                    </a:solidFill>
                  </a:rPr>
                  <a:t>切割子树</a:t>
                </a:r>
                <a:r>
                  <a:rPr lang="zh-CN" altLang="en-US" b="1" dirty="0" smtClean="0">
                    <a:solidFill>
                      <a:prstClr val="black"/>
                    </a:solidFill>
                  </a:rPr>
                  <a:t>。某</a:t>
                </a:r>
                <a:r>
                  <a:rPr lang="zh-CN" altLang="en-US" b="1" dirty="0">
                    <a:solidFill>
                      <a:prstClr val="black"/>
                    </a:solidFill>
                  </a:rPr>
                  <a:t>子树的末端结点按</a:t>
                </a:r>
                <a:r>
                  <a:rPr lang="zh-CN" altLang="en-US" b="1" dirty="0">
                    <a:solidFill>
                      <a:srgbClr val="CC3300"/>
                    </a:solidFill>
                  </a:rPr>
                  <a:t>自左向右</a:t>
                </a:r>
                <a:r>
                  <a:rPr lang="zh-CN" altLang="en-US" b="1" dirty="0" smtClean="0">
                    <a:solidFill>
                      <a:prstClr val="black"/>
                    </a:solidFill>
                  </a:rPr>
                  <a:t>顺序排列即为</a:t>
                </a:r>
                <a:r>
                  <a:rPr lang="zh-CN" altLang="en-US" b="1" dirty="0">
                    <a:solidFill>
                      <a:prstClr val="black"/>
                    </a:solidFill>
                  </a:rPr>
                  <a:t>句型中的符号串，则该符号串为该句型的</a:t>
                </a:r>
                <a:r>
                  <a:rPr lang="zh-CN" altLang="en-US" b="1" dirty="0">
                    <a:solidFill>
                      <a:srgbClr val="CC3300"/>
                    </a:solidFill>
                  </a:rPr>
                  <a:t>相对于该子树根</a:t>
                </a:r>
                <a:r>
                  <a:rPr lang="zh-CN" altLang="en-US" b="1" dirty="0">
                    <a:solidFill>
                      <a:prstClr val="black"/>
                    </a:solidFill>
                  </a:rPr>
                  <a:t>的短语</a:t>
                </a:r>
                <a:r>
                  <a:rPr lang="zh-CN" altLang="en-US" b="1" dirty="0" smtClean="0">
                    <a:solidFill>
                      <a:prstClr val="black"/>
                    </a:solidFill>
                  </a:rPr>
                  <a:t>。（</a:t>
                </a:r>
                <a:r>
                  <a:rPr lang="zh-CN" altLang="en-US" b="1" dirty="0" smtClean="0">
                    <a:solidFill>
                      <a:srgbClr val="CC3300"/>
                    </a:solidFill>
                    <a:latin typeface="黑体" pitchFamily="49" charset="-122"/>
                    <a:ea typeface="黑体" pitchFamily="49" charset="-122"/>
                  </a:rPr>
                  <a:t>每</a:t>
                </a:r>
                <a:r>
                  <a:rPr lang="zh-CN" altLang="en-US" b="1" dirty="0">
                    <a:solidFill>
                      <a:srgbClr val="CC3300"/>
                    </a:solidFill>
                    <a:latin typeface="黑体" pitchFamily="49" charset="-122"/>
                    <a:ea typeface="黑体" pitchFamily="49" charset="-122"/>
                  </a:rPr>
                  <a:t>个子树的叶子串是相对于该子树的根的</a:t>
                </a:r>
                <a:r>
                  <a:rPr lang="zh-CN" altLang="en-US" b="1" dirty="0" smtClean="0">
                    <a:solidFill>
                      <a:srgbClr val="CC3300"/>
                    </a:solidFill>
                    <a:latin typeface="黑体" pitchFamily="49" charset="-122"/>
                    <a:ea typeface="黑体" pitchFamily="49" charset="-122"/>
                  </a:rPr>
                  <a:t>短语</a:t>
                </a:r>
                <a:r>
                  <a:rPr lang="zh-CN" altLang="en-US" b="1" dirty="0" smtClean="0">
                    <a:solidFill>
                      <a:prstClr val="black"/>
                    </a:solidFill>
                    <a:latin typeface="黑体" pitchFamily="49" charset="-122"/>
                    <a:ea typeface="黑体" pitchFamily="49" charset="-122"/>
                  </a:rPr>
                  <a:t>）</a:t>
                </a:r>
                <a:endParaRPr lang="zh-CN" altLang="en-US" b="1" dirty="0">
                  <a:solidFill>
                    <a:prstClr val="black"/>
                  </a:solidFill>
                  <a:latin typeface="黑体" pitchFamily="49" charset="-122"/>
                  <a:ea typeface="黑体" pitchFamily="49" charset="-122"/>
                </a:endParaRPr>
              </a:p>
              <a:p>
                <a:pPr eaLnBrk="1" fontAlgn="base" hangingPunct="1">
                  <a:lnSpc>
                    <a:spcPct val="160000"/>
                  </a:lnSpc>
                  <a:spcBef>
                    <a:spcPct val="50000"/>
                  </a:spcBef>
                  <a:spcAft>
                    <a:spcPct val="0"/>
                  </a:spcAft>
                </a:pPr>
                <a:endParaRPr lang="zh-CN" altLang="en-US" b="1" dirty="0">
                  <a:solidFill>
                    <a:prstClr val="black"/>
                  </a:solidFill>
                </a:endParaRPr>
              </a:p>
            </p:txBody>
          </p:sp>
          <p:sp>
            <p:nvSpPr>
              <p:cNvPr id="36873" name="AutoShape 5"/>
              <p:cNvSpPr>
                <a:spLocks noChangeArrowheads="1"/>
              </p:cNvSpPr>
              <p:nvPr/>
            </p:nvSpPr>
            <p:spPr bwMode="auto">
              <a:xfrm>
                <a:off x="599" y="1736"/>
                <a:ext cx="816" cy="288"/>
              </a:xfrm>
              <a:prstGeom prst="ellipseRibbon">
                <a:avLst>
                  <a:gd name="adj1" fmla="val 19792"/>
                  <a:gd name="adj2" fmla="val 50000"/>
                  <a:gd name="adj3" fmla="val 12500"/>
                </a:avLst>
              </a:prstGeom>
              <a:solidFill>
                <a:srgbClr val="F5F93D">
                  <a:alpha val="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方法</a:t>
                </a:r>
                <a:endParaRPr lang="zh-CN" altLang="en-US" sz="2400" b="1" dirty="0">
                  <a:solidFill>
                    <a:srgbClr val="CC3300"/>
                  </a:solidFill>
                  <a:latin typeface="Arial Narrow" pitchFamily="34" charset="0"/>
                  <a:ea typeface="宋体" pitchFamily="2" charset="-122"/>
                </a:endParaRPr>
              </a:p>
            </p:txBody>
          </p:sp>
        </p:grpSp>
      </p:grpSp>
      <p:sp>
        <p:nvSpPr>
          <p:cNvPr id="30728" name="Text Box 8"/>
          <p:cNvSpPr txBox="1">
            <a:spLocks noChangeArrowheads="1"/>
          </p:cNvSpPr>
          <p:nvPr/>
        </p:nvSpPr>
        <p:spPr bwMode="auto">
          <a:xfrm>
            <a:off x="833661" y="4363136"/>
            <a:ext cx="7696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marL="342900" indent="-342900" eaLnBrk="1" fontAlgn="base" hangingPunct="1">
              <a:spcBef>
                <a:spcPct val="50000"/>
              </a:spcBef>
              <a:spcAft>
                <a:spcPct val="0"/>
              </a:spcAft>
              <a:buFont typeface="Wingdings" panose="05000000000000000000" pitchFamily="2" charset="2"/>
              <a:buChar char="Ø"/>
            </a:pPr>
            <a:r>
              <a:rPr lang="zh-CN" altLang="en-US" b="1" dirty="0" smtClean="0">
                <a:solidFill>
                  <a:prstClr val="black"/>
                </a:solidFill>
              </a:rPr>
              <a:t>画出某句型</a:t>
            </a:r>
            <a:r>
              <a:rPr lang="zh-CN" altLang="en-US" b="1" dirty="0">
                <a:solidFill>
                  <a:prstClr val="black"/>
                </a:solidFill>
              </a:rPr>
              <a:t>的语法</a:t>
            </a:r>
            <a:r>
              <a:rPr lang="zh-CN" altLang="en-US" b="1" dirty="0" smtClean="0">
                <a:solidFill>
                  <a:prstClr val="black"/>
                </a:solidFill>
              </a:rPr>
              <a:t>树；</a:t>
            </a:r>
            <a:endParaRPr lang="en-US" altLang="zh-CN" b="1" dirty="0" smtClean="0">
              <a:solidFill>
                <a:prstClr val="black"/>
              </a:solidFill>
            </a:endParaRPr>
          </a:p>
          <a:p>
            <a:pPr marL="342900" indent="-342900" eaLnBrk="1" fontAlgn="base" hangingPunct="1">
              <a:spcBef>
                <a:spcPct val="50000"/>
              </a:spcBef>
              <a:spcAft>
                <a:spcPct val="0"/>
              </a:spcAft>
              <a:buFont typeface="Wingdings" panose="05000000000000000000" pitchFamily="2" charset="2"/>
              <a:buChar char="Ø"/>
            </a:pPr>
            <a:r>
              <a:rPr lang="zh-CN" altLang="en-US" b="1" dirty="0" smtClean="0">
                <a:solidFill>
                  <a:prstClr val="black"/>
                </a:solidFill>
              </a:rPr>
              <a:t>完整切割子树；</a:t>
            </a:r>
            <a:endParaRPr lang="en-US" altLang="zh-CN" b="1" dirty="0" smtClean="0">
              <a:solidFill>
                <a:prstClr val="black"/>
              </a:solidFill>
            </a:endParaRPr>
          </a:p>
          <a:p>
            <a:pPr marL="342900" indent="-342900" eaLnBrk="1" fontAlgn="base" hangingPunct="1">
              <a:spcBef>
                <a:spcPct val="50000"/>
              </a:spcBef>
              <a:spcAft>
                <a:spcPct val="0"/>
              </a:spcAft>
              <a:buFont typeface="Wingdings" panose="05000000000000000000" pitchFamily="2" charset="2"/>
              <a:buChar char="Ø"/>
            </a:pPr>
            <a:r>
              <a:rPr lang="zh-CN" altLang="en-US" b="1" dirty="0">
                <a:solidFill>
                  <a:prstClr val="black"/>
                </a:solidFill>
              </a:rPr>
              <a:t>子</a:t>
            </a:r>
            <a:r>
              <a:rPr lang="zh-CN" altLang="en-US" b="1" dirty="0" smtClean="0">
                <a:solidFill>
                  <a:prstClr val="black"/>
                </a:solidFill>
              </a:rPr>
              <a:t>树的叶节点是短语；短语中，子根和叶节点都是父子结点的 是直接短语；最左直接短语是句柄。</a:t>
            </a:r>
            <a:endParaRPr lang="zh-CN" altLang="en-US" b="1" dirty="0">
              <a:solidFill>
                <a:srgbClr val="3333FF"/>
              </a:solidFill>
            </a:endParaRPr>
          </a:p>
        </p:txBody>
      </p:sp>
      <p:sp>
        <p:nvSpPr>
          <p:cNvPr id="2" name="矩形 1"/>
          <p:cNvSpPr/>
          <p:nvPr/>
        </p:nvSpPr>
        <p:spPr>
          <a:xfrm>
            <a:off x="4596896" y="4363136"/>
            <a:ext cx="4512774" cy="461665"/>
          </a:xfrm>
          <a:prstGeom prst="rect">
            <a:avLst/>
          </a:prstGeom>
          <a:solidFill>
            <a:schemeClr val="tx2">
              <a:lumMod val="20000"/>
              <a:lumOff val="80000"/>
            </a:schemeClr>
          </a:solidFill>
          <a:ln>
            <a:solidFill>
              <a:schemeClr val="tx1"/>
            </a:solidFill>
            <a:prstDash val="solid"/>
          </a:ln>
        </p:spPr>
        <p:txBody>
          <a:bodyPr wrap="none">
            <a:spAutoFit/>
          </a:bodyPr>
          <a:lstStyle/>
          <a:p>
            <a:pPr eaLnBrk="0" fontAlgn="base" hangingPunct="0">
              <a:spcBef>
                <a:spcPct val="0"/>
              </a:spcBef>
              <a:spcAft>
                <a:spcPct val="0"/>
              </a:spcAft>
            </a:pPr>
            <a:r>
              <a:rPr lang="zh-CN" altLang="en-US" sz="2400" b="1" dirty="0">
                <a:solidFill>
                  <a:srgbClr val="CC3300"/>
                </a:solidFill>
                <a:latin typeface="Arial Narrow" pitchFamily="34" charset="0"/>
                <a:ea typeface="宋体" pitchFamily="2" charset="-122"/>
              </a:rPr>
              <a:t>子树</a:t>
            </a:r>
            <a:r>
              <a:rPr lang="zh-CN" altLang="en-US" sz="2400" b="1" dirty="0">
                <a:solidFill>
                  <a:prstClr val="black"/>
                </a:solidFill>
                <a:latin typeface="Arial Narrow" pitchFamily="34" charset="0"/>
                <a:ea typeface="宋体" pitchFamily="2" charset="-122"/>
              </a:rPr>
              <a:t>找</a:t>
            </a:r>
            <a:r>
              <a:rPr lang="zh-CN" altLang="en-US" sz="2400" b="1" dirty="0">
                <a:solidFill>
                  <a:srgbClr val="3333FF"/>
                </a:solidFill>
                <a:latin typeface="Arial Narrow" pitchFamily="34" charset="0"/>
                <a:ea typeface="宋体" pitchFamily="2" charset="-122"/>
              </a:rPr>
              <a:t>短语→直接短语→句柄。</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3317527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fade">
                                      <p:cBhvr>
                                        <p:cTn id="7" dur="1000"/>
                                        <p:tgtEl>
                                          <p:spTgt spid="36867"/>
                                        </p:tgtEl>
                                      </p:cBhvr>
                                    </p:animEffect>
                                    <p:anim calcmode="lin" valueType="num">
                                      <p:cBhvr>
                                        <p:cTn id="8" dur="1000" fill="hold"/>
                                        <p:tgtEl>
                                          <p:spTgt spid="36867"/>
                                        </p:tgtEl>
                                        <p:attrNameLst>
                                          <p:attrName>ppt_x</p:attrName>
                                        </p:attrNameLst>
                                      </p:cBhvr>
                                      <p:tavLst>
                                        <p:tav tm="0">
                                          <p:val>
                                            <p:strVal val="#ppt_x"/>
                                          </p:val>
                                        </p:tav>
                                        <p:tav tm="100000">
                                          <p:val>
                                            <p:strVal val="#ppt_x"/>
                                          </p:val>
                                        </p:tav>
                                      </p:tavLst>
                                    </p:anim>
                                    <p:anim calcmode="lin" valueType="num">
                                      <p:cBhvr>
                                        <p:cTn id="9" dur="1000" fill="hold"/>
                                        <p:tgtEl>
                                          <p:spTgt spid="3686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nodeType="clickEffect">
                                  <p:stCondLst>
                                    <p:cond delay="0"/>
                                  </p:stCondLst>
                                  <p:childTnLst>
                                    <p:set>
                                      <p:cBhvr>
                                        <p:cTn id="13" dur="1" fill="hold">
                                          <p:stCondLst>
                                            <p:cond delay="0"/>
                                          </p:stCondLst>
                                        </p:cTn>
                                        <p:tgtEl>
                                          <p:spTgt spid="30732"/>
                                        </p:tgtEl>
                                        <p:attrNameLst>
                                          <p:attrName>style.visibility</p:attrName>
                                        </p:attrNameLst>
                                      </p:cBhvr>
                                      <p:to>
                                        <p:strVal val="visible"/>
                                      </p:to>
                                    </p:set>
                                    <p:animEffect transition="in" filter="randombar(vertical)">
                                      <p:cBhvr>
                                        <p:cTn id="14" dur="500"/>
                                        <p:tgtEl>
                                          <p:spTgt spid="3073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animEffect transition="in" filter="slide(fromLeft)">
                                      <p:cBhvr>
                                        <p:cTn id="19" dur="500"/>
                                        <p:tgtEl>
                                          <p:spTgt spid="3072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0728" grpId="0" autoUpdateAnimBg="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body" idx="4294967295"/>
          </p:nvPr>
        </p:nvSpPr>
        <p:spPr>
          <a:xfrm>
            <a:off x="4644008" y="450014"/>
            <a:ext cx="4104456" cy="3998069"/>
          </a:xfrm>
          <a:solidFill>
            <a:schemeClr val="accent1">
              <a:lumMod val="20000"/>
              <a:lumOff val="80000"/>
            </a:schemeClr>
          </a:solidFill>
        </p:spPr>
        <p:txBody>
          <a:bodyPr>
            <a:normAutofit fontScale="77500" lnSpcReduction="20000"/>
          </a:bodyPr>
          <a:lstStyle/>
          <a:p>
            <a:pPr>
              <a:lnSpc>
                <a:spcPct val="115000"/>
              </a:lnSpc>
              <a:buClr>
                <a:srgbClr val="6600FF"/>
              </a:buClr>
              <a:buSzTx/>
              <a:buNone/>
              <a:defRPr/>
            </a:pPr>
            <a:r>
              <a:rPr lang="en-US" altLang="zh-CN" b="0" dirty="0" smtClean="0">
                <a:latin typeface="黑体" pitchFamily="2" charset="-122"/>
                <a:ea typeface="黑体" pitchFamily="2" charset="-122"/>
              </a:rPr>
              <a:t>			E</a:t>
            </a:r>
          </a:p>
          <a:p>
            <a:pPr eaLnBrk="1" hangingPunct="1">
              <a:lnSpc>
                <a:spcPct val="115000"/>
              </a:lnSpc>
              <a:buClr>
                <a:srgbClr val="6600FF"/>
              </a:buClr>
              <a:buSzTx/>
              <a:buFont typeface="Wingdings" pitchFamily="2" charset="2"/>
              <a:buNone/>
              <a:defRPr/>
            </a:pPr>
            <a:r>
              <a:rPr lang="en-US" altLang="zh-CN" b="0" dirty="0" smtClean="0">
                <a:latin typeface="黑体" pitchFamily="2" charset="-122"/>
                <a:ea typeface="黑体" pitchFamily="2" charset="-122"/>
              </a:rPr>
              <a:t> 	  E             T</a:t>
            </a:r>
          </a:p>
          <a:p>
            <a:pPr>
              <a:lnSpc>
                <a:spcPct val="115000"/>
              </a:lnSpc>
              <a:buClr>
                <a:srgbClr val="6600FF"/>
              </a:buClr>
              <a:buSzTx/>
              <a:buNone/>
              <a:defRPr/>
            </a:pPr>
            <a:r>
              <a:rPr lang="en-US" altLang="zh-CN" b="0" dirty="0" smtClean="0">
                <a:latin typeface="黑体" pitchFamily="2" charset="-122"/>
                <a:ea typeface="黑体" pitchFamily="2" charset="-122"/>
              </a:rPr>
              <a:t>           +    </a:t>
            </a:r>
          </a:p>
          <a:p>
            <a:pPr>
              <a:lnSpc>
                <a:spcPct val="115000"/>
              </a:lnSpc>
              <a:buClr>
                <a:srgbClr val="6600FF"/>
              </a:buClr>
              <a:buSzTx/>
              <a:buNone/>
              <a:defRPr/>
            </a:pPr>
            <a:r>
              <a:rPr lang="en-US" altLang="zh-CN" b="0" dirty="0">
                <a:latin typeface="黑体" pitchFamily="2" charset="-122"/>
                <a:ea typeface="黑体" pitchFamily="2" charset="-122"/>
              </a:rPr>
              <a:t> </a:t>
            </a:r>
            <a:r>
              <a:rPr lang="en-US" altLang="zh-CN" b="0" dirty="0" smtClean="0">
                <a:latin typeface="黑体" pitchFamily="2" charset="-122"/>
                <a:ea typeface="黑体" pitchFamily="2" charset="-122"/>
              </a:rPr>
              <a:t>   T           T  *  F</a:t>
            </a:r>
          </a:p>
          <a:p>
            <a:pPr>
              <a:lnSpc>
                <a:spcPct val="115000"/>
              </a:lnSpc>
              <a:buClr>
                <a:srgbClr val="6600FF"/>
              </a:buClr>
              <a:buSzTx/>
              <a:buNone/>
              <a:defRPr/>
            </a:pPr>
            <a:endParaRPr lang="en-US" altLang="zh-CN" b="0" dirty="0" smtClean="0">
              <a:latin typeface="黑体" pitchFamily="2" charset="-122"/>
              <a:ea typeface="黑体" pitchFamily="2" charset="-122"/>
            </a:endParaRPr>
          </a:p>
          <a:p>
            <a:pPr>
              <a:lnSpc>
                <a:spcPct val="115000"/>
              </a:lnSpc>
              <a:buClr>
                <a:srgbClr val="6600FF"/>
              </a:buClr>
              <a:buSzTx/>
              <a:buNone/>
              <a:defRPr/>
            </a:pPr>
            <a:r>
              <a:rPr lang="en-US" altLang="zh-CN" b="0" dirty="0" smtClean="0">
                <a:latin typeface="黑体" pitchFamily="2" charset="-122"/>
                <a:ea typeface="黑体" pitchFamily="2" charset="-122"/>
              </a:rPr>
              <a:t>    F           </a:t>
            </a:r>
            <a:r>
              <a:rPr lang="en-US" altLang="zh-CN" b="0" dirty="0" err="1" smtClean="0">
                <a:latin typeface="黑体" pitchFamily="2" charset="-122"/>
                <a:ea typeface="黑体" pitchFamily="2" charset="-122"/>
              </a:rPr>
              <a:t>F</a:t>
            </a:r>
            <a:r>
              <a:rPr lang="en-US" altLang="zh-CN" b="0" dirty="0" smtClean="0">
                <a:latin typeface="黑体" pitchFamily="2" charset="-122"/>
                <a:ea typeface="黑体" pitchFamily="2" charset="-122"/>
              </a:rPr>
              <a:t>     i</a:t>
            </a:r>
            <a:r>
              <a:rPr lang="en-US" altLang="zh-CN" b="0" baseline="-25000" dirty="0" smtClean="0">
                <a:latin typeface="黑体" pitchFamily="2" charset="-122"/>
                <a:ea typeface="黑体" pitchFamily="2" charset="-122"/>
              </a:rPr>
              <a:t>3</a:t>
            </a:r>
            <a:endParaRPr lang="en-US" altLang="zh-CN" b="0" dirty="0">
              <a:latin typeface="黑体" pitchFamily="2" charset="-122"/>
              <a:ea typeface="黑体" pitchFamily="2" charset="-122"/>
            </a:endParaRPr>
          </a:p>
          <a:p>
            <a:pPr>
              <a:lnSpc>
                <a:spcPct val="115000"/>
              </a:lnSpc>
              <a:buClr>
                <a:srgbClr val="6600FF"/>
              </a:buClr>
              <a:buSzTx/>
              <a:buNone/>
              <a:defRPr/>
            </a:pPr>
            <a:r>
              <a:rPr lang="en-US" altLang="zh-CN" b="0" dirty="0" smtClean="0">
                <a:latin typeface="黑体" pitchFamily="2" charset="-122"/>
                <a:ea typeface="黑体" pitchFamily="2" charset="-122"/>
              </a:rPr>
              <a:t>    </a:t>
            </a:r>
          </a:p>
          <a:p>
            <a:pPr>
              <a:lnSpc>
                <a:spcPct val="115000"/>
              </a:lnSpc>
              <a:buClr>
                <a:srgbClr val="6600FF"/>
              </a:buClr>
              <a:buSzTx/>
              <a:buNone/>
              <a:defRPr/>
            </a:pPr>
            <a:r>
              <a:rPr lang="en-US" altLang="zh-CN" b="0" dirty="0">
                <a:latin typeface="黑体" pitchFamily="2" charset="-122"/>
                <a:ea typeface="黑体" pitchFamily="2" charset="-122"/>
              </a:rPr>
              <a:t> </a:t>
            </a:r>
            <a:r>
              <a:rPr lang="en-US" altLang="zh-CN" b="0" dirty="0" smtClean="0">
                <a:latin typeface="黑体" pitchFamily="2" charset="-122"/>
                <a:ea typeface="黑体" pitchFamily="2" charset="-122"/>
              </a:rPr>
              <a:t>   i</a:t>
            </a:r>
            <a:r>
              <a:rPr lang="en-US" altLang="zh-CN" b="0" baseline="-25000" dirty="0" smtClean="0">
                <a:latin typeface="黑体" pitchFamily="2" charset="-122"/>
                <a:ea typeface="黑体" pitchFamily="2" charset="-122"/>
              </a:rPr>
              <a:t>1                </a:t>
            </a:r>
            <a:r>
              <a:rPr lang="en-US" altLang="zh-CN" b="0" dirty="0" smtClean="0">
                <a:latin typeface="黑体" pitchFamily="2" charset="-122"/>
                <a:ea typeface="黑体" pitchFamily="2" charset="-122"/>
              </a:rPr>
              <a:t>i</a:t>
            </a:r>
            <a:r>
              <a:rPr lang="en-US" altLang="zh-CN" b="0" baseline="-25000" dirty="0" smtClean="0">
                <a:latin typeface="黑体" pitchFamily="2" charset="-122"/>
                <a:ea typeface="黑体" pitchFamily="2" charset="-122"/>
              </a:rPr>
              <a:t>2 </a:t>
            </a:r>
            <a:endParaRPr lang="en-US" altLang="zh-CN" b="0" dirty="0">
              <a:latin typeface="黑体" pitchFamily="2" charset="-122"/>
              <a:ea typeface="黑体" pitchFamily="2" charset="-122"/>
            </a:endParaRPr>
          </a:p>
          <a:p>
            <a:pPr>
              <a:lnSpc>
                <a:spcPct val="115000"/>
              </a:lnSpc>
              <a:buClr>
                <a:srgbClr val="6600FF"/>
              </a:buClr>
              <a:buSzTx/>
              <a:buNone/>
              <a:defRPr/>
            </a:pPr>
            <a:endParaRPr lang="zh-CN" altLang="en-US" b="0" dirty="0">
              <a:latin typeface="黑体" pitchFamily="2" charset="-122"/>
              <a:ea typeface="黑体" pitchFamily="2" charset="-122"/>
            </a:endParaRPr>
          </a:p>
        </p:txBody>
      </p:sp>
      <p:sp>
        <p:nvSpPr>
          <p:cNvPr id="44036" name="Text Box 15"/>
          <p:cNvSpPr txBox="1">
            <a:spLocks noChangeArrowheads="1"/>
          </p:cNvSpPr>
          <p:nvPr/>
        </p:nvSpPr>
        <p:spPr bwMode="auto">
          <a:xfrm>
            <a:off x="323528" y="545262"/>
            <a:ext cx="3456384" cy="2529923"/>
          </a:xfrm>
          <a:prstGeom prst="rect">
            <a:avLst/>
          </a:prstGeom>
          <a:noFill/>
          <a:ln w="9525">
            <a:solidFill>
              <a:srgbClr val="FFCC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fontAlgn="base">
              <a:lnSpc>
                <a:spcPct val="110000"/>
              </a:lnSpc>
              <a:spcBef>
                <a:spcPct val="0"/>
              </a:spcBef>
              <a:spcAft>
                <a:spcPct val="0"/>
              </a:spcAft>
              <a:buClrTx/>
              <a:buSzTx/>
              <a:buFontTx/>
              <a:buNone/>
            </a:pPr>
            <a:r>
              <a:rPr lang="zh-CN" altLang="en-US" sz="2400" dirty="0" smtClean="0">
                <a:solidFill>
                  <a:prstClr val="black"/>
                </a:solidFill>
                <a:latin typeface="宋体" panose="02010600030101010101" pitchFamily="2" charset="-122"/>
                <a:ea typeface="宋体" panose="02010600030101010101" pitchFamily="2" charset="-122"/>
              </a:rPr>
              <a:t>再例：已知文法</a:t>
            </a:r>
            <a:endParaRPr lang="zh-CN" altLang="en-US" sz="2400" dirty="0">
              <a:solidFill>
                <a:prstClr val="black"/>
              </a:solidFill>
              <a:latin typeface="宋体" panose="02010600030101010101" pitchFamily="2" charset="-122"/>
              <a:ea typeface="宋体" panose="02010600030101010101" pitchFamily="2" charset="-122"/>
            </a:endParaRPr>
          </a:p>
          <a:p>
            <a:pPr fontAlgn="base">
              <a:lnSpc>
                <a:spcPct val="110000"/>
              </a:lnSpc>
              <a:spcBef>
                <a:spcPct val="0"/>
              </a:spcBef>
              <a:spcAft>
                <a:spcPct val="0"/>
              </a:spcAft>
              <a:buClrTx/>
              <a:buSzTx/>
              <a:buFontTx/>
              <a:buNone/>
            </a:pPr>
            <a:r>
              <a:rPr lang="en-US" altLang="zh-CN" sz="2400" dirty="0">
                <a:solidFill>
                  <a:prstClr val="black"/>
                </a:solidFill>
                <a:latin typeface="宋体" panose="02010600030101010101" pitchFamily="2" charset="-122"/>
                <a:ea typeface="宋体" panose="02010600030101010101" pitchFamily="2" charset="-122"/>
              </a:rPr>
              <a:t>G[E]：E→E+T|T</a:t>
            </a:r>
            <a:br>
              <a:rPr lang="en-US" altLang="zh-CN" sz="2400" dirty="0">
                <a:solidFill>
                  <a:prstClr val="black"/>
                </a:solidFill>
                <a:latin typeface="宋体" panose="02010600030101010101" pitchFamily="2" charset="-122"/>
                <a:ea typeface="宋体" panose="02010600030101010101" pitchFamily="2" charset="-122"/>
              </a:rPr>
            </a:br>
            <a:r>
              <a:rPr lang="en-US" altLang="zh-CN" sz="2400" dirty="0">
                <a:solidFill>
                  <a:prstClr val="black"/>
                </a:solidFill>
                <a:latin typeface="宋体" panose="02010600030101010101" pitchFamily="2" charset="-122"/>
                <a:ea typeface="宋体" panose="02010600030101010101" pitchFamily="2" charset="-122"/>
              </a:rPr>
              <a:t>      T→T*F|F</a:t>
            </a:r>
            <a:br>
              <a:rPr lang="en-US" altLang="zh-CN" sz="2400" dirty="0">
                <a:solidFill>
                  <a:prstClr val="black"/>
                </a:solidFill>
                <a:latin typeface="宋体" panose="02010600030101010101" pitchFamily="2" charset="-122"/>
                <a:ea typeface="宋体" panose="02010600030101010101" pitchFamily="2" charset="-122"/>
              </a:rPr>
            </a:br>
            <a:r>
              <a:rPr lang="en-US" altLang="zh-CN" sz="2400" dirty="0">
                <a:solidFill>
                  <a:prstClr val="black"/>
                </a:solidFill>
                <a:latin typeface="宋体" panose="02010600030101010101" pitchFamily="2" charset="-122"/>
                <a:ea typeface="宋体" panose="02010600030101010101" pitchFamily="2" charset="-122"/>
              </a:rPr>
              <a:t>      F→(E)|</a:t>
            </a:r>
            <a:r>
              <a:rPr lang="en-US" altLang="zh-CN" sz="2400" dirty="0" err="1">
                <a:solidFill>
                  <a:prstClr val="black"/>
                </a:solidFill>
                <a:latin typeface="宋体" panose="02010600030101010101" pitchFamily="2" charset="-122"/>
                <a:ea typeface="宋体" panose="02010600030101010101" pitchFamily="2" charset="-122"/>
              </a:rPr>
              <a:t>i</a:t>
            </a:r>
            <a:endParaRPr lang="en-US" altLang="zh-CN" sz="2400" dirty="0">
              <a:solidFill>
                <a:prstClr val="black"/>
              </a:solidFill>
              <a:latin typeface="宋体" panose="02010600030101010101" pitchFamily="2" charset="-122"/>
              <a:ea typeface="宋体" panose="02010600030101010101" pitchFamily="2" charset="-122"/>
            </a:endParaRPr>
          </a:p>
          <a:p>
            <a:pPr fontAlgn="base">
              <a:lnSpc>
                <a:spcPct val="110000"/>
              </a:lnSpc>
              <a:spcBef>
                <a:spcPct val="0"/>
              </a:spcBef>
              <a:spcAft>
                <a:spcPct val="0"/>
              </a:spcAft>
              <a:buClrTx/>
              <a:buSzTx/>
              <a:buFontTx/>
              <a:buNone/>
            </a:pPr>
            <a:r>
              <a:rPr lang="zh-CN" altLang="en-US" sz="2400" dirty="0">
                <a:solidFill>
                  <a:prstClr val="black"/>
                </a:solidFill>
                <a:latin typeface="宋体" panose="02010600030101010101" pitchFamily="2" charset="-122"/>
                <a:ea typeface="宋体" panose="02010600030101010101" pitchFamily="2" charset="-122"/>
              </a:rPr>
              <a:t>求句型</a:t>
            </a:r>
            <a:r>
              <a:rPr lang="en-US" altLang="zh-CN" sz="2400" u="sng" dirty="0" err="1" smtClean="0">
                <a:solidFill>
                  <a:prstClr val="black"/>
                </a:solidFill>
                <a:latin typeface="宋体" panose="02010600030101010101" pitchFamily="2" charset="-122"/>
                <a:ea typeface="宋体" panose="02010600030101010101" pitchFamily="2" charset="-122"/>
              </a:rPr>
              <a:t>i+i</a:t>
            </a:r>
            <a:r>
              <a:rPr lang="en-US" altLang="zh-CN" sz="2400" u="sng" dirty="0" smtClean="0">
                <a:solidFill>
                  <a:prstClr val="black"/>
                </a:solidFill>
                <a:latin typeface="宋体" panose="02010600030101010101" pitchFamily="2" charset="-122"/>
                <a:ea typeface="宋体" panose="02010600030101010101" pitchFamily="2" charset="-122"/>
              </a:rPr>
              <a:t>*</a:t>
            </a:r>
            <a:r>
              <a:rPr lang="en-US" altLang="zh-CN" sz="2400" u="sng" dirty="0" err="1" smtClean="0">
                <a:solidFill>
                  <a:prstClr val="black"/>
                </a:solidFill>
                <a:latin typeface="宋体" panose="02010600030101010101" pitchFamily="2" charset="-122"/>
                <a:ea typeface="宋体" panose="02010600030101010101" pitchFamily="2" charset="-122"/>
              </a:rPr>
              <a:t>i</a:t>
            </a:r>
            <a:r>
              <a:rPr lang="zh-CN" altLang="en-US" sz="2400" dirty="0">
                <a:solidFill>
                  <a:prstClr val="black"/>
                </a:solidFill>
                <a:latin typeface="宋体" panose="02010600030101010101" pitchFamily="2" charset="-122"/>
                <a:ea typeface="宋体" panose="02010600030101010101" pitchFamily="2" charset="-122"/>
              </a:rPr>
              <a:t>的</a:t>
            </a:r>
          </a:p>
          <a:p>
            <a:pPr fontAlgn="base">
              <a:lnSpc>
                <a:spcPct val="110000"/>
              </a:lnSpc>
              <a:spcBef>
                <a:spcPct val="0"/>
              </a:spcBef>
              <a:spcAft>
                <a:spcPct val="0"/>
              </a:spcAft>
              <a:buClrTx/>
              <a:buSzTx/>
              <a:buFontTx/>
              <a:buNone/>
            </a:pPr>
            <a:r>
              <a:rPr lang="zh-CN" altLang="en-US" sz="2400" dirty="0">
                <a:solidFill>
                  <a:prstClr val="black"/>
                </a:solidFill>
                <a:latin typeface="宋体" panose="02010600030101010101" pitchFamily="2" charset="-122"/>
                <a:ea typeface="宋体" panose="02010600030101010101" pitchFamily="2" charset="-122"/>
              </a:rPr>
              <a:t>短语、直接短语、句柄</a:t>
            </a:r>
          </a:p>
        </p:txBody>
      </p:sp>
      <p:grpSp>
        <p:nvGrpSpPr>
          <p:cNvPr id="3" name="组合 2"/>
          <p:cNvGrpSpPr/>
          <p:nvPr/>
        </p:nvGrpSpPr>
        <p:grpSpPr>
          <a:xfrm>
            <a:off x="5848697" y="836712"/>
            <a:ext cx="1765641" cy="470942"/>
            <a:chOff x="5848697" y="836712"/>
            <a:chExt cx="1765641" cy="470942"/>
          </a:xfrm>
        </p:grpSpPr>
        <p:cxnSp>
          <p:nvCxnSpPr>
            <p:cNvPr id="4" name="直接连接符 3"/>
            <p:cNvCxnSpPr/>
            <p:nvPr/>
          </p:nvCxnSpPr>
          <p:spPr>
            <a:xfrm flipH="1">
              <a:off x="5848697" y="836712"/>
              <a:ext cx="648072"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6678234" y="875606"/>
              <a:ext cx="93610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588224" y="875606"/>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7308304" y="1281714"/>
            <a:ext cx="1008112" cy="432048"/>
            <a:chOff x="7308304" y="1281714"/>
            <a:chExt cx="1008112" cy="432048"/>
          </a:xfrm>
        </p:grpSpPr>
        <p:cxnSp>
          <p:nvCxnSpPr>
            <p:cNvPr id="24" name="直接连接符 23"/>
            <p:cNvCxnSpPr/>
            <p:nvPr/>
          </p:nvCxnSpPr>
          <p:spPr>
            <a:xfrm flipH="1">
              <a:off x="7308304" y="1281714"/>
              <a:ext cx="324036"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7956376" y="1317718"/>
              <a:ext cx="36004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7812360" y="1281714"/>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接连接符 29"/>
          <p:cNvCxnSpPr/>
          <p:nvPr/>
        </p:nvCxnSpPr>
        <p:spPr>
          <a:xfrm flipV="1">
            <a:off x="5508104" y="1307654"/>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508104" y="2017001"/>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7444283" y="2017001"/>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5508104" y="2628153"/>
            <a:ext cx="0" cy="432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8319218" y="2017001"/>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7444283" y="2643137"/>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8136396" y="1569746"/>
            <a:ext cx="612068" cy="12894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2" name="矩形 1"/>
          <p:cNvSpPr/>
          <p:nvPr/>
        </p:nvSpPr>
        <p:spPr>
          <a:xfrm>
            <a:off x="4716016" y="5566710"/>
            <a:ext cx="4572000" cy="461665"/>
          </a:xfrm>
          <a:prstGeom prst="rect">
            <a:avLst/>
          </a:prstGeom>
        </p:spPr>
        <p:txBody>
          <a:bodyPr>
            <a:spAutoFit/>
          </a:bodyPr>
          <a:lstStyle/>
          <a:p>
            <a:pPr fontAlgn="base">
              <a:spcBef>
                <a:spcPct val="0"/>
              </a:spcBef>
              <a:spcAft>
                <a:spcPct val="0"/>
              </a:spcAft>
              <a:buClr>
                <a:srgbClr val="6600FF"/>
              </a:buClr>
              <a:buFont typeface="Wingdings" pitchFamily="2" charset="2"/>
              <a:buNone/>
              <a:defRPr/>
            </a:pPr>
            <a:r>
              <a:rPr lang="zh-CN" altLang="zh-CN" sz="2400" b="1" dirty="0" smtClean="0">
                <a:solidFill>
                  <a:prstClr val="black"/>
                </a:solidFill>
                <a:latin typeface="黑体" pitchFamily="2" charset="-122"/>
                <a:ea typeface="黑体" pitchFamily="2" charset="-122"/>
              </a:rPr>
              <a:t>句柄</a:t>
            </a:r>
            <a:r>
              <a:rPr lang="zh-CN" altLang="zh-CN" sz="2400" b="1" dirty="0">
                <a:solidFill>
                  <a:prstClr val="black"/>
                </a:solidFill>
                <a:latin typeface="黑体" pitchFamily="2" charset="-122"/>
                <a:ea typeface="黑体" pitchFamily="2" charset="-122"/>
              </a:rPr>
              <a:t>： </a:t>
            </a:r>
            <a:r>
              <a:rPr lang="zh-CN" altLang="en-US"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1</a:t>
            </a:r>
            <a:r>
              <a:rPr lang="en-US" altLang="zh-CN" sz="2400" b="1" dirty="0">
                <a:solidFill>
                  <a:prstClr val="black"/>
                </a:solidFill>
                <a:latin typeface="黑体" pitchFamily="2" charset="-122"/>
                <a:ea typeface="黑体" pitchFamily="2" charset="-122"/>
              </a:rPr>
              <a:t> </a:t>
            </a:r>
            <a:endParaRPr lang="zh-CN" altLang="en-US" sz="2400" b="1" dirty="0">
              <a:solidFill>
                <a:prstClr val="black"/>
              </a:solidFill>
              <a:latin typeface="黑体" pitchFamily="2" charset="-122"/>
              <a:ea typeface="黑体" pitchFamily="2" charset="-122"/>
            </a:endParaRPr>
          </a:p>
        </p:txBody>
      </p:sp>
      <p:sp>
        <p:nvSpPr>
          <p:cNvPr id="6" name="TextBox 5"/>
          <p:cNvSpPr txBox="1"/>
          <p:nvPr/>
        </p:nvSpPr>
        <p:spPr>
          <a:xfrm>
            <a:off x="323528" y="3429000"/>
            <a:ext cx="3600400"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说明：图中的</a:t>
            </a:r>
            <a:r>
              <a:rPr lang="en-US" altLang="zh-CN" sz="2400" b="1" dirty="0" err="1" smtClean="0">
                <a:solidFill>
                  <a:prstClr val="black"/>
                </a:solidFill>
                <a:latin typeface="Arial Narrow" pitchFamily="34" charset="0"/>
                <a:ea typeface="宋体" pitchFamily="2" charset="-122"/>
              </a:rPr>
              <a:t>i</a:t>
            </a:r>
            <a:r>
              <a:rPr lang="zh-CN" altLang="en-US" sz="2400" b="1" dirty="0" smtClean="0">
                <a:solidFill>
                  <a:prstClr val="black"/>
                </a:solidFill>
                <a:latin typeface="Arial Narrow" pitchFamily="34" charset="0"/>
                <a:ea typeface="宋体" pitchFamily="2" charset="-122"/>
              </a:rPr>
              <a:t>用</a:t>
            </a:r>
            <a:r>
              <a:rPr lang="en-US" altLang="zh-CN" sz="2400" b="1" dirty="0" smtClean="0">
                <a:solidFill>
                  <a:prstClr val="black"/>
                </a:solidFill>
                <a:latin typeface="Arial Narrow" pitchFamily="34" charset="0"/>
                <a:ea typeface="宋体" pitchFamily="2" charset="-122"/>
              </a:rPr>
              <a:t>i</a:t>
            </a:r>
            <a:r>
              <a:rPr lang="en-US" altLang="zh-CN" sz="2400" b="1" baseline="-25000" dirty="0" smtClean="0">
                <a:solidFill>
                  <a:prstClr val="black"/>
                </a:solidFill>
                <a:latin typeface="Arial Narrow" pitchFamily="34" charset="0"/>
                <a:ea typeface="宋体" pitchFamily="2" charset="-122"/>
              </a:rPr>
              <a:t>1</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i</a:t>
            </a:r>
            <a:r>
              <a:rPr lang="en-US" altLang="zh-CN" sz="2400" b="1" baseline="-25000" dirty="0" smtClean="0">
                <a:solidFill>
                  <a:prstClr val="black"/>
                </a:solidFill>
                <a:latin typeface="Arial Narrow" pitchFamily="34" charset="0"/>
                <a:ea typeface="宋体" pitchFamily="2" charset="-122"/>
              </a:rPr>
              <a:t>2</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i</a:t>
            </a:r>
            <a:r>
              <a:rPr lang="en-US" altLang="zh-CN" sz="2400" b="1" baseline="-25000" dirty="0" smtClean="0">
                <a:solidFill>
                  <a:prstClr val="black"/>
                </a:solidFill>
                <a:latin typeface="Arial Narrow" pitchFamily="34" charset="0"/>
                <a:ea typeface="宋体" pitchFamily="2" charset="-122"/>
              </a:rPr>
              <a:t>3</a:t>
            </a:r>
            <a:r>
              <a:rPr lang="zh-CN" altLang="en-US" sz="2400" b="1" dirty="0" smtClean="0">
                <a:solidFill>
                  <a:prstClr val="black"/>
                </a:solidFill>
                <a:latin typeface="Arial Narrow" pitchFamily="34" charset="0"/>
                <a:ea typeface="宋体" pitchFamily="2" charset="-122"/>
              </a:rPr>
              <a:t>区分，是模仿计算机对标识符进行编号处理。</a:t>
            </a:r>
            <a:endParaRPr lang="zh-CN" altLang="en-US" sz="2400" b="1" dirty="0">
              <a:solidFill>
                <a:prstClr val="black"/>
              </a:solidFill>
              <a:latin typeface="Arial Narrow" pitchFamily="34" charset="0"/>
              <a:ea typeface="宋体" pitchFamily="2" charset="-122"/>
            </a:endParaRPr>
          </a:p>
        </p:txBody>
      </p:sp>
      <p:sp>
        <p:nvSpPr>
          <p:cNvPr id="21" name="椭圆 20"/>
          <p:cNvSpPr/>
          <p:nvPr/>
        </p:nvSpPr>
        <p:spPr>
          <a:xfrm>
            <a:off x="7188807" y="2233025"/>
            <a:ext cx="612068" cy="12894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23" name="椭圆 22"/>
          <p:cNvSpPr/>
          <p:nvPr/>
        </p:nvSpPr>
        <p:spPr>
          <a:xfrm>
            <a:off x="7146286" y="1431308"/>
            <a:ext cx="1602178" cy="2213715"/>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25" name="椭圆 24"/>
          <p:cNvSpPr/>
          <p:nvPr/>
        </p:nvSpPr>
        <p:spPr>
          <a:xfrm>
            <a:off x="5236629" y="2233025"/>
            <a:ext cx="612068" cy="12894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26" name="椭圆 25"/>
          <p:cNvSpPr/>
          <p:nvPr/>
        </p:nvSpPr>
        <p:spPr>
          <a:xfrm>
            <a:off x="4932040" y="390880"/>
            <a:ext cx="3816424" cy="3758200"/>
          </a:xfrm>
          <a:prstGeom prst="ellipse">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8" name="矩形 7"/>
          <p:cNvSpPr/>
          <p:nvPr/>
        </p:nvSpPr>
        <p:spPr>
          <a:xfrm>
            <a:off x="376064" y="4885708"/>
            <a:ext cx="4572000" cy="830997"/>
          </a:xfrm>
          <a:prstGeom prst="rect">
            <a:avLst/>
          </a:prstGeom>
        </p:spPr>
        <p:txBody>
          <a:bodyPr>
            <a:spAutoFit/>
          </a:bodyPr>
          <a:lstStyle/>
          <a:p>
            <a:pPr fontAlgn="base">
              <a:spcBef>
                <a:spcPct val="0"/>
              </a:spcBef>
              <a:spcAft>
                <a:spcPct val="0"/>
              </a:spcAft>
              <a:buClr>
                <a:srgbClr val="6600FF"/>
              </a:buClr>
              <a:buFont typeface="Wingdings" pitchFamily="2" charset="2"/>
              <a:buNone/>
              <a:defRPr/>
            </a:pPr>
            <a:r>
              <a:rPr lang="zh-CN" altLang="zh-CN" sz="2400" b="1" dirty="0">
                <a:solidFill>
                  <a:prstClr val="black"/>
                </a:solidFill>
                <a:latin typeface="黑体" pitchFamily="2" charset="-122"/>
                <a:ea typeface="黑体" pitchFamily="2" charset="-122"/>
              </a:rPr>
              <a:t>短语：</a:t>
            </a:r>
            <a:r>
              <a:rPr lang="zh-CN" altLang="en-US"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1 </a:t>
            </a:r>
            <a:r>
              <a:rPr lang="en-US" altLang="zh-CN"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2</a:t>
            </a:r>
            <a:r>
              <a:rPr lang="en-US" altLang="zh-CN" sz="2400" b="1" dirty="0">
                <a:solidFill>
                  <a:prstClr val="black"/>
                </a:solidFill>
                <a:latin typeface="黑体" pitchFamily="2" charset="-122"/>
                <a:ea typeface="黑体" pitchFamily="2" charset="-122"/>
              </a:rPr>
              <a:t> ,i</a:t>
            </a:r>
            <a:r>
              <a:rPr lang="en-US" altLang="zh-CN" sz="2400" b="1" baseline="-25000" dirty="0">
                <a:solidFill>
                  <a:prstClr val="black"/>
                </a:solidFill>
                <a:latin typeface="黑体" pitchFamily="2" charset="-122"/>
                <a:ea typeface="黑体" pitchFamily="2" charset="-122"/>
              </a:rPr>
              <a:t>3 </a:t>
            </a:r>
            <a:r>
              <a:rPr lang="en-US" altLang="zh-CN" sz="2400" b="1" dirty="0">
                <a:solidFill>
                  <a:prstClr val="black"/>
                </a:solidFill>
                <a:latin typeface="黑体" pitchFamily="2" charset="-122"/>
                <a:ea typeface="黑体" pitchFamily="2" charset="-122"/>
              </a:rPr>
              <a:t>,</a:t>
            </a:r>
            <a:r>
              <a:rPr lang="en-US" altLang="zh-CN" sz="2400" b="1" dirty="0" smtClean="0">
                <a:solidFill>
                  <a:prstClr val="black"/>
                </a:solidFill>
                <a:latin typeface="黑体" pitchFamily="2" charset="-122"/>
                <a:ea typeface="黑体" pitchFamily="2" charset="-122"/>
              </a:rPr>
              <a:t>i</a:t>
            </a:r>
            <a:r>
              <a:rPr lang="en-US" altLang="zh-CN" sz="2400" b="1" baseline="-25000" dirty="0" smtClean="0">
                <a:solidFill>
                  <a:prstClr val="black"/>
                </a:solidFill>
                <a:latin typeface="黑体" pitchFamily="2" charset="-122"/>
                <a:ea typeface="黑体" pitchFamily="2" charset="-122"/>
              </a:rPr>
              <a:t>2</a:t>
            </a:r>
            <a:r>
              <a:rPr lang="en-US" altLang="zh-CN" sz="2400" b="1" dirty="0" smtClean="0">
                <a:solidFill>
                  <a:prstClr val="black"/>
                </a:solidFill>
                <a:latin typeface="黑体" pitchFamily="2" charset="-122"/>
                <a:ea typeface="黑体" pitchFamily="2" charset="-122"/>
              </a:rPr>
              <a:t>*i</a:t>
            </a:r>
            <a:r>
              <a:rPr lang="en-US" altLang="zh-CN" sz="2400" b="1" baseline="-25000" dirty="0" smtClean="0">
                <a:solidFill>
                  <a:prstClr val="black"/>
                </a:solidFill>
                <a:latin typeface="黑体" pitchFamily="2" charset="-122"/>
                <a:ea typeface="黑体" pitchFamily="2" charset="-122"/>
              </a:rPr>
              <a:t>3</a:t>
            </a:r>
            <a:r>
              <a:rPr lang="en-US" altLang="zh-CN" sz="2400" b="1" dirty="0" smtClean="0">
                <a:solidFill>
                  <a:prstClr val="black"/>
                </a:solidFill>
                <a:latin typeface="黑体" pitchFamily="2" charset="-122"/>
                <a:ea typeface="黑体" pitchFamily="2" charset="-122"/>
              </a:rPr>
              <a:t> </a:t>
            </a:r>
            <a:r>
              <a:rPr lang="en-US" altLang="zh-CN"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1</a:t>
            </a:r>
            <a:r>
              <a:rPr lang="en-US" altLang="zh-CN"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2</a:t>
            </a:r>
            <a:r>
              <a:rPr lang="en-US" altLang="zh-CN"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3</a:t>
            </a:r>
          </a:p>
        </p:txBody>
      </p:sp>
      <p:sp>
        <p:nvSpPr>
          <p:cNvPr id="9" name="矩形 8"/>
          <p:cNvSpPr/>
          <p:nvPr/>
        </p:nvSpPr>
        <p:spPr>
          <a:xfrm>
            <a:off x="4619492" y="4926881"/>
            <a:ext cx="3754554" cy="461665"/>
          </a:xfrm>
          <a:prstGeom prst="rect">
            <a:avLst/>
          </a:prstGeom>
        </p:spPr>
        <p:txBody>
          <a:bodyPr wrap="none">
            <a:spAutoFit/>
          </a:bodyPr>
          <a:lstStyle/>
          <a:p>
            <a:pPr fontAlgn="base">
              <a:spcBef>
                <a:spcPct val="0"/>
              </a:spcBef>
              <a:spcAft>
                <a:spcPct val="0"/>
              </a:spcAft>
              <a:buClr>
                <a:srgbClr val="6600FF"/>
              </a:buClr>
              <a:buFont typeface="Wingdings" pitchFamily="2" charset="2"/>
              <a:buNone/>
              <a:defRPr/>
            </a:pPr>
            <a:r>
              <a:rPr lang="zh-CN" altLang="zh-CN" sz="2400" b="1" dirty="0">
                <a:solidFill>
                  <a:prstClr val="black"/>
                </a:solidFill>
                <a:latin typeface="黑体" pitchFamily="2" charset="-122"/>
                <a:ea typeface="黑体" pitchFamily="2" charset="-122"/>
              </a:rPr>
              <a:t>直接短语： </a:t>
            </a:r>
            <a:r>
              <a:rPr lang="zh-CN" altLang="en-US"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1</a:t>
            </a:r>
            <a:r>
              <a:rPr lang="en-US" altLang="zh-CN" sz="2400" b="1" dirty="0">
                <a:solidFill>
                  <a:prstClr val="black"/>
                </a:solidFill>
                <a:latin typeface="黑体" pitchFamily="2" charset="-122"/>
                <a:ea typeface="黑体" pitchFamily="2" charset="-122"/>
              </a:rPr>
              <a:t> , i</a:t>
            </a:r>
            <a:r>
              <a:rPr lang="en-US" altLang="zh-CN" sz="2400" b="1" baseline="-25000" dirty="0">
                <a:solidFill>
                  <a:prstClr val="black"/>
                </a:solidFill>
                <a:latin typeface="黑体" pitchFamily="2" charset="-122"/>
                <a:ea typeface="黑体" pitchFamily="2" charset="-122"/>
              </a:rPr>
              <a:t>2</a:t>
            </a:r>
            <a:r>
              <a:rPr lang="en-US" altLang="zh-CN" sz="2400" b="1" dirty="0">
                <a:solidFill>
                  <a:prstClr val="black"/>
                </a:solidFill>
                <a:latin typeface="黑体" pitchFamily="2" charset="-122"/>
                <a:ea typeface="黑体" pitchFamily="2" charset="-122"/>
              </a:rPr>
              <a:t> , i</a:t>
            </a:r>
            <a:r>
              <a:rPr lang="en-US" altLang="zh-CN" sz="2400" b="1" baseline="-25000" dirty="0">
                <a:solidFill>
                  <a:prstClr val="black"/>
                </a:solidFill>
                <a:latin typeface="黑体" pitchFamily="2" charset="-122"/>
                <a:ea typeface="黑体" pitchFamily="2" charset="-122"/>
              </a:rPr>
              <a:t>3</a:t>
            </a:r>
            <a:r>
              <a:rPr lang="en-US" altLang="zh-CN" sz="2400" b="1" dirty="0">
                <a:solidFill>
                  <a:prstClr val="black"/>
                </a:solidFill>
                <a:latin typeface="黑体" pitchFamily="2" charset="-122"/>
                <a:ea typeface="黑体" pitchFamily="2" charset="-122"/>
              </a:rPr>
              <a:t> </a:t>
            </a:r>
          </a:p>
        </p:txBody>
      </p:sp>
    </p:spTree>
    <p:extLst>
      <p:ext uri="{BB962C8B-B14F-4D97-AF65-F5344CB8AC3E}">
        <p14:creationId xmlns:p14="http://schemas.microsoft.com/office/powerpoint/2010/main" val="751946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2468">
                                            <p:bg/>
                                          </p:spTgt>
                                        </p:tgtEl>
                                        <p:attrNameLst>
                                          <p:attrName>style.visibility</p:attrName>
                                        </p:attrNameLst>
                                      </p:cBhvr>
                                      <p:to>
                                        <p:strVal val="visible"/>
                                      </p:to>
                                    </p:set>
                                    <p:animEffect transition="in" filter="dissolve">
                                      <p:cBhvr>
                                        <p:cTn id="7" dur="500"/>
                                        <p:tgtEl>
                                          <p:spTgt spid="62468">
                                            <p:bg/>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 calcmode="lin" valueType="num">
                                      <p:cBhvr additive="base">
                                        <p:cTn id="12" dur="500" fill="hold"/>
                                        <p:tgtEl>
                                          <p:spTgt spid="6246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24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2468">
                                            <p:txEl>
                                              <p:pRg st="1" end="1"/>
                                            </p:txEl>
                                          </p:spTgt>
                                        </p:tgtEl>
                                        <p:attrNameLst>
                                          <p:attrName>style.visibility</p:attrName>
                                        </p:attrNameLst>
                                      </p:cBhvr>
                                      <p:to>
                                        <p:strVal val="visible"/>
                                      </p:to>
                                    </p:set>
                                    <p:animEffect transition="in" filter="dissolve">
                                      <p:cBhvr>
                                        <p:cTn id="18" dur="500"/>
                                        <p:tgtEl>
                                          <p:spTgt spid="6246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2468">
                                            <p:txEl>
                                              <p:pRg st="2" end="2"/>
                                            </p:txEl>
                                          </p:spTgt>
                                        </p:tgtEl>
                                        <p:attrNameLst>
                                          <p:attrName>style.visibility</p:attrName>
                                        </p:attrNameLst>
                                      </p:cBhvr>
                                      <p:to>
                                        <p:strVal val="visible"/>
                                      </p:to>
                                    </p:set>
                                    <p:animEffect transition="in" filter="dissolve">
                                      <p:cBhvr>
                                        <p:cTn id="23" dur="500"/>
                                        <p:tgtEl>
                                          <p:spTgt spid="6246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2468">
                                            <p:txEl>
                                              <p:pRg st="3" end="3"/>
                                            </p:txEl>
                                          </p:spTgt>
                                        </p:tgtEl>
                                        <p:attrNameLst>
                                          <p:attrName>style.visibility</p:attrName>
                                        </p:attrNameLst>
                                      </p:cBhvr>
                                      <p:to>
                                        <p:strVal val="visible"/>
                                      </p:to>
                                    </p:set>
                                    <p:animEffect transition="in" filter="dissolve">
                                      <p:cBhvr>
                                        <p:cTn id="28" dur="500"/>
                                        <p:tgtEl>
                                          <p:spTgt spid="62468">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2468">
                                            <p:txEl>
                                              <p:pRg st="5" end="5"/>
                                            </p:txEl>
                                          </p:spTgt>
                                        </p:tgtEl>
                                        <p:attrNameLst>
                                          <p:attrName>style.visibility</p:attrName>
                                        </p:attrNameLst>
                                      </p:cBhvr>
                                      <p:to>
                                        <p:strVal val="visible"/>
                                      </p:to>
                                    </p:set>
                                    <p:animEffect transition="in" filter="dissolve">
                                      <p:cBhvr>
                                        <p:cTn id="33" dur="500"/>
                                        <p:tgtEl>
                                          <p:spTgt spid="62468">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2468">
                                            <p:txEl>
                                              <p:pRg st="6" end="6"/>
                                            </p:txEl>
                                          </p:spTgt>
                                        </p:tgtEl>
                                        <p:attrNameLst>
                                          <p:attrName>style.visibility</p:attrName>
                                        </p:attrNameLst>
                                      </p:cBhvr>
                                      <p:to>
                                        <p:strVal val="visible"/>
                                      </p:to>
                                    </p:set>
                                    <p:animEffect transition="in" filter="dissolve">
                                      <p:cBhvr>
                                        <p:cTn id="38" dur="500"/>
                                        <p:tgtEl>
                                          <p:spTgt spid="6246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2468">
                                            <p:txEl>
                                              <p:pRg st="7" end="7"/>
                                            </p:txEl>
                                          </p:spTgt>
                                        </p:tgtEl>
                                        <p:attrNameLst>
                                          <p:attrName>style.visibility</p:attrName>
                                        </p:attrNameLst>
                                      </p:cBhvr>
                                      <p:to>
                                        <p:strVal val="visible"/>
                                      </p:to>
                                    </p:set>
                                    <p:animEffect transition="in" filter="dissolve">
                                      <p:cBhvr>
                                        <p:cTn id="43" dur="500"/>
                                        <p:tgtEl>
                                          <p:spTgt spid="62468">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ppt_x"/>
                                          </p:val>
                                        </p:tav>
                                        <p:tav tm="100000">
                                          <p:val>
                                            <p:strVal val="#ppt_x"/>
                                          </p:val>
                                        </p:tav>
                                      </p:tavLst>
                                    </p:anim>
                                    <p:anim calcmode="lin" valueType="num">
                                      <p:cBhvr additive="base">
                                        <p:cTn id="8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ppt_x"/>
                                          </p:val>
                                        </p:tav>
                                        <p:tav tm="100000">
                                          <p:val>
                                            <p:strVal val="#ppt_x"/>
                                          </p:val>
                                        </p:tav>
                                      </p:tavLst>
                                    </p:anim>
                                    <p:anim calcmode="lin" valueType="num">
                                      <p:cBhvr additive="base">
                                        <p:cTn id="9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1000"/>
                                        <p:tgtEl>
                                          <p:spTgt spid="2"/>
                                        </p:tgtEl>
                                      </p:cBhvr>
                                    </p:animEffect>
                                    <p:anim calcmode="lin" valueType="num">
                                      <p:cBhvr>
                                        <p:cTn id="98" dur="1000" fill="hold"/>
                                        <p:tgtEl>
                                          <p:spTgt spid="2"/>
                                        </p:tgtEl>
                                        <p:attrNameLst>
                                          <p:attrName>ppt_x</p:attrName>
                                        </p:attrNameLst>
                                      </p:cBhvr>
                                      <p:tavLst>
                                        <p:tav tm="0">
                                          <p:val>
                                            <p:strVal val="#ppt_x"/>
                                          </p:val>
                                        </p:tav>
                                        <p:tav tm="100000">
                                          <p:val>
                                            <p:strVal val="#ppt_x"/>
                                          </p:val>
                                        </p:tav>
                                      </p:tavLst>
                                    </p:anim>
                                    <p:anim calcmode="lin" valueType="num">
                                      <p:cBhvr>
                                        <p:cTn id="9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animBg="1"/>
      <p:bldP spid="7" grpId="0" animBg="1"/>
      <p:bldP spid="2" grpId="0"/>
      <p:bldP spid="6" grpId="0"/>
      <p:bldP spid="21" grpId="0" animBg="1"/>
      <p:bldP spid="23" grpId="0" animBg="1"/>
      <p:bldP spid="25" grpId="0" animBg="1"/>
      <p:bldP spid="26"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sz="half" idx="4294967295"/>
          </p:nvPr>
        </p:nvSpPr>
        <p:spPr>
          <a:xfrm>
            <a:off x="323528" y="339232"/>
            <a:ext cx="3776663" cy="4319587"/>
          </a:xfrm>
        </p:spPr>
        <p:txBody>
          <a:bodyPr>
            <a:normAutofit/>
          </a:bodyPr>
          <a:lstStyle/>
          <a:p>
            <a:pPr>
              <a:lnSpc>
                <a:spcPct val="120000"/>
              </a:lnSpc>
              <a:buFont typeface="Wingdings" pitchFamily="2" charset="2"/>
              <a:buNone/>
            </a:pPr>
            <a:r>
              <a:rPr lang="zh-CN" altLang="en-US" sz="2400" b="1" dirty="0" smtClean="0">
                <a:latin typeface="宋体" panose="02010600030101010101" pitchFamily="2" charset="-122"/>
                <a:ea typeface="宋体" panose="02010600030101010101" pitchFamily="2" charset="-122"/>
              </a:rPr>
              <a:t>再例</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已知文法</a:t>
            </a:r>
            <a:r>
              <a:rPr lang="en-US" altLang="zh-CN" sz="2400" b="1" dirty="0" smtClean="0">
                <a:latin typeface="宋体" panose="02010600030101010101" pitchFamily="2" charset="-122"/>
                <a:ea typeface="宋体" panose="02010600030101010101" pitchFamily="2" charset="-122"/>
              </a:rPr>
              <a:t>G[S]</a:t>
            </a:r>
            <a:r>
              <a:rPr lang="zh-CN" altLang="en-US" sz="2400" b="1" dirty="0" smtClean="0">
                <a:latin typeface="宋体" panose="02010600030101010101" pitchFamily="2" charset="-122"/>
                <a:ea typeface="宋体" panose="02010600030101010101" pitchFamily="2" charset="-122"/>
              </a:rPr>
              <a:t>：</a:t>
            </a:r>
          </a:p>
          <a:p>
            <a:pPr>
              <a:lnSpc>
                <a:spcPct val="120000"/>
              </a:lnSpc>
              <a:buFont typeface="Wingdings" pitchFamily="2" charset="2"/>
              <a:buNone/>
            </a:pPr>
            <a:r>
              <a:rPr lang="zh-CN" altLang="en-US" sz="2400" b="1" dirty="0" smtClean="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S</a:t>
            </a:r>
            <a:r>
              <a:rPr lang="en-US" altLang="zh-CN" sz="2400" b="1" dirty="0" smtClean="0">
                <a:latin typeface="宋体" panose="02010600030101010101" pitchFamily="2" charset="-122"/>
                <a:ea typeface="宋体" panose="02010600030101010101" pitchFamily="2" charset="-122"/>
                <a:sym typeface="Symbol" pitchFamily="18" charset="2"/>
              </a:rPr>
              <a:t></a:t>
            </a:r>
            <a:r>
              <a:rPr lang="en-US" altLang="zh-CN" sz="2400" b="1" dirty="0" smtClean="0">
                <a:latin typeface="宋体" panose="02010600030101010101" pitchFamily="2" charset="-122"/>
                <a:ea typeface="宋体" panose="02010600030101010101" pitchFamily="2" charset="-122"/>
              </a:rPr>
              <a:t>( R )|a|∧</a:t>
            </a:r>
          </a:p>
          <a:p>
            <a:pPr>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R</a:t>
            </a:r>
            <a:r>
              <a:rPr lang="en-US" altLang="zh-CN" sz="2400" b="1" dirty="0" smtClean="0">
                <a:latin typeface="宋体" panose="02010600030101010101" pitchFamily="2" charset="-122"/>
                <a:ea typeface="宋体" panose="02010600030101010101" pitchFamily="2" charset="-122"/>
                <a:sym typeface="Symbol" pitchFamily="18" charset="2"/>
              </a:rPr>
              <a:t></a:t>
            </a:r>
            <a:r>
              <a:rPr lang="en-US" altLang="zh-CN" sz="2400" b="1" dirty="0" smtClean="0">
                <a:latin typeface="宋体" panose="02010600030101010101" pitchFamily="2" charset="-122"/>
                <a:ea typeface="宋体" panose="02010600030101010101" pitchFamily="2" charset="-122"/>
              </a:rPr>
              <a:t>T</a:t>
            </a:r>
          </a:p>
          <a:p>
            <a:pPr>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T</a:t>
            </a:r>
            <a:r>
              <a:rPr lang="en-US" altLang="zh-CN" sz="2400" b="1" dirty="0" smtClean="0">
                <a:latin typeface="宋体" panose="02010600030101010101" pitchFamily="2" charset="-122"/>
                <a:ea typeface="宋体" panose="02010600030101010101" pitchFamily="2" charset="-122"/>
                <a:sym typeface="Symbol" pitchFamily="18" charset="2"/>
              </a:rPr>
              <a:t></a:t>
            </a:r>
            <a:r>
              <a:rPr lang="en-US" altLang="zh-CN" sz="2400" b="1" dirty="0" smtClean="0">
                <a:latin typeface="宋体" panose="02010600030101010101" pitchFamily="2" charset="-122"/>
                <a:ea typeface="宋体" panose="02010600030101010101" pitchFamily="2" charset="-122"/>
              </a:rPr>
              <a:t>S ,T|S</a:t>
            </a:r>
          </a:p>
          <a:p>
            <a:pPr>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zh-CN" altLang="en-US" sz="2400" b="1" dirty="0" smtClean="0">
                <a:solidFill>
                  <a:schemeClr val="tx1"/>
                </a:solidFill>
                <a:latin typeface="宋体" panose="02010600030101010101" pitchFamily="2" charset="-122"/>
                <a:ea typeface="宋体" panose="02010600030101010101" pitchFamily="2" charset="-122"/>
              </a:rPr>
              <a:t>求句型</a:t>
            </a:r>
            <a:r>
              <a:rPr lang="zh-CN" altLang="en-US" sz="2400" b="1" dirty="0" smtClean="0">
                <a:solidFill>
                  <a:schemeClr val="tx1"/>
                </a:solidFill>
                <a:latin typeface="宋体" panose="02010600030101010101" pitchFamily="2" charset="-122"/>
                <a:ea typeface="宋体" panose="02010600030101010101" pitchFamily="2" charset="-122"/>
                <a:sym typeface="Symbol" pitchFamily="18" charset="2"/>
              </a:rPr>
              <a:t></a:t>
            </a:r>
            <a:r>
              <a:rPr lang="en-US" altLang="zh-CN" sz="2400" b="1" dirty="0" smtClean="0">
                <a:solidFill>
                  <a:schemeClr val="tx1"/>
                </a:solidFill>
                <a:latin typeface="宋体" panose="02010600030101010101" pitchFamily="2" charset="-122"/>
                <a:ea typeface="宋体" panose="02010600030101010101" pitchFamily="2" charset="-122"/>
              </a:rPr>
              <a:t>=(a,(T),(S,T))</a:t>
            </a:r>
            <a:r>
              <a:rPr lang="zh-CN" altLang="en-US" sz="2400" b="1" dirty="0" smtClean="0">
                <a:solidFill>
                  <a:schemeClr val="tx1"/>
                </a:solidFill>
                <a:latin typeface="宋体" panose="02010600030101010101" pitchFamily="2" charset="-122"/>
                <a:ea typeface="宋体" panose="02010600030101010101" pitchFamily="2" charset="-122"/>
              </a:rPr>
              <a:t>的短语，直接短语和句柄？</a:t>
            </a:r>
          </a:p>
          <a:p>
            <a:endParaRPr lang="en-US" altLang="zh-CN" sz="2400" b="1" dirty="0" smtClean="0">
              <a:solidFill>
                <a:schemeClr val="tx1"/>
              </a:solidFill>
              <a:latin typeface="宋体" panose="02010600030101010101" pitchFamily="2" charset="-122"/>
              <a:ea typeface="宋体" panose="02010600030101010101" pitchFamily="2" charset="-122"/>
            </a:endParaRPr>
          </a:p>
        </p:txBody>
      </p:sp>
      <p:grpSp>
        <p:nvGrpSpPr>
          <p:cNvPr id="5" name="Group 2"/>
          <p:cNvGrpSpPr>
            <a:grpSpLocks/>
          </p:cNvGrpSpPr>
          <p:nvPr/>
        </p:nvGrpSpPr>
        <p:grpSpPr bwMode="auto">
          <a:xfrm>
            <a:off x="4514693" y="242044"/>
            <a:ext cx="4176712" cy="5532010"/>
            <a:chOff x="7348" y="7123"/>
            <a:chExt cx="2472" cy="7288"/>
          </a:xfrm>
        </p:grpSpPr>
        <p:grpSp>
          <p:nvGrpSpPr>
            <p:cNvPr id="6" name="Group 3"/>
            <p:cNvGrpSpPr>
              <a:grpSpLocks/>
            </p:cNvGrpSpPr>
            <p:nvPr/>
          </p:nvGrpSpPr>
          <p:grpSpPr bwMode="auto">
            <a:xfrm>
              <a:off x="7348" y="7123"/>
              <a:ext cx="2472" cy="7288"/>
              <a:chOff x="6146" y="7325"/>
              <a:chExt cx="2472" cy="7288"/>
            </a:xfrm>
          </p:grpSpPr>
          <p:grpSp>
            <p:nvGrpSpPr>
              <p:cNvPr id="8" name="Group 4"/>
              <p:cNvGrpSpPr>
                <a:grpSpLocks/>
              </p:cNvGrpSpPr>
              <p:nvPr/>
            </p:nvGrpSpPr>
            <p:grpSpPr bwMode="auto">
              <a:xfrm>
                <a:off x="6416" y="7325"/>
                <a:ext cx="1287" cy="1336"/>
                <a:chOff x="4900" y="9469"/>
                <a:chExt cx="1287" cy="1336"/>
              </a:xfrm>
            </p:grpSpPr>
            <p:sp>
              <p:nvSpPr>
                <p:cNvPr id="47" name="Text Box 5"/>
                <p:cNvSpPr txBox="1">
                  <a:spLocks noChangeArrowheads="1"/>
                </p:cNvSpPr>
                <p:nvPr/>
              </p:nvSpPr>
              <p:spPr bwMode="auto">
                <a:xfrm>
                  <a:off x="5470" y="9469"/>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S</a:t>
                  </a:r>
                  <a:endParaRPr lang="en-US" altLang="zh-CN" dirty="0">
                    <a:solidFill>
                      <a:prstClr val="black"/>
                    </a:solidFill>
                    <a:latin typeface="Arial" charset="0"/>
                  </a:endParaRPr>
                </a:p>
              </p:txBody>
            </p:sp>
            <p:sp>
              <p:nvSpPr>
                <p:cNvPr id="48" name="Line 6"/>
                <p:cNvSpPr>
                  <a:spLocks noChangeShapeType="1"/>
                </p:cNvSpPr>
                <p:nvPr/>
              </p:nvSpPr>
              <p:spPr bwMode="auto">
                <a:xfrm flipH="1">
                  <a:off x="5022" y="9829"/>
                  <a:ext cx="466"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9" name="Line 7"/>
                <p:cNvSpPr>
                  <a:spLocks noChangeShapeType="1"/>
                </p:cNvSpPr>
                <p:nvPr/>
              </p:nvSpPr>
              <p:spPr bwMode="auto">
                <a:xfrm>
                  <a:off x="5518" y="9829"/>
                  <a:ext cx="7" cy="6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50" name="Line 8"/>
                <p:cNvSpPr>
                  <a:spLocks noChangeShapeType="1"/>
                </p:cNvSpPr>
                <p:nvPr/>
              </p:nvSpPr>
              <p:spPr bwMode="auto">
                <a:xfrm>
                  <a:off x="5560" y="9829"/>
                  <a:ext cx="406" cy="6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51" name="Text Box 9"/>
                <p:cNvSpPr txBox="1">
                  <a:spLocks noChangeArrowheads="1"/>
                </p:cNvSpPr>
                <p:nvPr/>
              </p:nvSpPr>
              <p:spPr bwMode="auto">
                <a:xfrm>
                  <a:off x="4900" y="1044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52" name="Text Box 10"/>
                <p:cNvSpPr txBox="1">
                  <a:spLocks noChangeArrowheads="1"/>
                </p:cNvSpPr>
                <p:nvPr/>
              </p:nvSpPr>
              <p:spPr bwMode="auto">
                <a:xfrm>
                  <a:off x="5440" y="10445"/>
                  <a:ext cx="16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R</a:t>
                  </a:r>
                  <a:endParaRPr lang="en-US" altLang="zh-CN">
                    <a:solidFill>
                      <a:prstClr val="black"/>
                    </a:solidFill>
                    <a:latin typeface="Arial" charset="0"/>
                  </a:endParaRPr>
                </a:p>
              </p:txBody>
            </p:sp>
            <p:sp>
              <p:nvSpPr>
                <p:cNvPr id="53" name="Text Box 11"/>
                <p:cNvSpPr txBox="1">
                  <a:spLocks noChangeArrowheads="1"/>
                </p:cNvSpPr>
                <p:nvPr/>
              </p:nvSpPr>
              <p:spPr bwMode="auto">
                <a:xfrm>
                  <a:off x="6021" y="10445"/>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a:t>
                  </a:r>
                  <a:endParaRPr lang="en-US" altLang="zh-CN" dirty="0">
                    <a:solidFill>
                      <a:prstClr val="black"/>
                    </a:solidFill>
                    <a:latin typeface="Arial" charset="0"/>
                  </a:endParaRPr>
                </a:p>
              </p:txBody>
            </p:sp>
          </p:grpSp>
          <p:sp>
            <p:nvSpPr>
              <p:cNvPr id="9" name="Line 12"/>
              <p:cNvSpPr>
                <a:spLocks noChangeShapeType="1"/>
              </p:cNvSpPr>
              <p:nvPr/>
            </p:nvSpPr>
            <p:spPr bwMode="auto">
              <a:xfrm flipH="1">
                <a:off x="6302" y="9421"/>
                <a:ext cx="596" cy="7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0" name="Line 13"/>
              <p:cNvSpPr>
                <a:spLocks noChangeShapeType="1"/>
              </p:cNvSpPr>
              <p:nvPr/>
            </p:nvSpPr>
            <p:spPr bwMode="auto">
              <a:xfrm>
                <a:off x="7062" y="9393"/>
                <a:ext cx="616" cy="6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1" name="Line 14"/>
              <p:cNvSpPr>
                <a:spLocks noChangeShapeType="1"/>
              </p:cNvSpPr>
              <p:nvPr/>
            </p:nvSpPr>
            <p:spPr bwMode="auto">
              <a:xfrm>
                <a:off x="7002" y="9409"/>
                <a:ext cx="0" cy="7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2" name="Text Box 15"/>
              <p:cNvSpPr txBox="1">
                <a:spLocks noChangeArrowheads="1"/>
              </p:cNvSpPr>
              <p:nvPr/>
            </p:nvSpPr>
            <p:spPr bwMode="auto">
              <a:xfrm>
                <a:off x="6174" y="1002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S</a:t>
                </a:r>
                <a:endParaRPr lang="en-US" altLang="zh-CN">
                  <a:solidFill>
                    <a:prstClr val="black"/>
                  </a:solidFill>
                  <a:latin typeface="Arial" charset="0"/>
                </a:endParaRPr>
              </a:p>
            </p:txBody>
          </p:sp>
          <p:sp>
            <p:nvSpPr>
              <p:cNvPr id="13" name="Text Box 16"/>
              <p:cNvSpPr txBox="1">
                <a:spLocks noChangeArrowheads="1"/>
              </p:cNvSpPr>
              <p:nvPr/>
            </p:nvSpPr>
            <p:spPr bwMode="auto">
              <a:xfrm>
                <a:off x="6942" y="10033"/>
                <a:ext cx="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zh-CN" altLang="en-US" dirty="0">
                    <a:solidFill>
                      <a:srgbClr val="CC3300"/>
                    </a:solidFill>
                    <a:latin typeface="Times New Roman" pitchFamily="18" charset="0"/>
                  </a:rPr>
                  <a:t>，</a:t>
                </a:r>
                <a:endParaRPr lang="zh-CN" altLang="en-US" dirty="0">
                  <a:solidFill>
                    <a:srgbClr val="CC3300"/>
                  </a:solidFill>
                  <a:latin typeface="Arial" charset="0"/>
                </a:endParaRPr>
              </a:p>
            </p:txBody>
          </p:sp>
          <p:sp>
            <p:nvSpPr>
              <p:cNvPr id="14" name="Text Box 17"/>
              <p:cNvSpPr txBox="1">
                <a:spLocks noChangeArrowheads="1"/>
              </p:cNvSpPr>
              <p:nvPr/>
            </p:nvSpPr>
            <p:spPr bwMode="auto">
              <a:xfrm>
                <a:off x="7570" y="9979"/>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T</a:t>
                </a:r>
                <a:endParaRPr lang="en-US" altLang="zh-CN">
                  <a:solidFill>
                    <a:prstClr val="black"/>
                  </a:solidFill>
                  <a:latin typeface="Arial" charset="0"/>
                </a:endParaRPr>
              </a:p>
            </p:txBody>
          </p:sp>
          <p:sp>
            <p:nvSpPr>
              <p:cNvPr id="15" name="Line 18"/>
              <p:cNvSpPr>
                <a:spLocks noChangeShapeType="1"/>
              </p:cNvSpPr>
              <p:nvPr/>
            </p:nvSpPr>
            <p:spPr bwMode="auto">
              <a:xfrm flipH="1">
                <a:off x="7062" y="10277"/>
                <a:ext cx="496" cy="6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6" name="Line 19"/>
              <p:cNvSpPr>
                <a:spLocks noChangeShapeType="1"/>
              </p:cNvSpPr>
              <p:nvPr/>
            </p:nvSpPr>
            <p:spPr bwMode="auto">
              <a:xfrm>
                <a:off x="7632" y="10279"/>
                <a:ext cx="0" cy="6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7" name="Line 20"/>
              <p:cNvSpPr>
                <a:spLocks noChangeShapeType="1"/>
              </p:cNvSpPr>
              <p:nvPr/>
            </p:nvSpPr>
            <p:spPr bwMode="auto">
              <a:xfrm>
                <a:off x="7694" y="10277"/>
                <a:ext cx="358" cy="6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8" name="Line 21"/>
              <p:cNvSpPr>
                <a:spLocks noChangeShapeType="1"/>
              </p:cNvSpPr>
              <p:nvPr/>
            </p:nvSpPr>
            <p:spPr bwMode="auto">
              <a:xfrm flipH="1">
                <a:off x="6222" y="10337"/>
                <a:ext cx="0" cy="63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9" name="Text Box 22"/>
              <p:cNvSpPr txBox="1">
                <a:spLocks noChangeArrowheads="1"/>
              </p:cNvSpPr>
              <p:nvPr/>
            </p:nvSpPr>
            <p:spPr bwMode="auto">
              <a:xfrm>
                <a:off x="6146" y="10909"/>
                <a:ext cx="16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srgbClr val="003399"/>
                    </a:solidFill>
                    <a:latin typeface="Times New Roman" pitchFamily="18" charset="0"/>
                  </a:rPr>
                  <a:t>a</a:t>
                </a:r>
                <a:endParaRPr lang="en-US" altLang="zh-CN" dirty="0">
                  <a:solidFill>
                    <a:srgbClr val="003399"/>
                  </a:solidFill>
                  <a:latin typeface="Arial" charset="0"/>
                </a:endParaRPr>
              </a:p>
            </p:txBody>
          </p:sp>
          <p:sp>
            <p:nvSpPr>
              <p:cNvPr id="20" name="Line 23"/>
              <p:cNvSpPr>
                <a:spLocks noChangeShapeType="1"/>
              </p:cNvSpPr>
              <p:nvPr/>
            </p:nvSpPr>
            <p:spPr bwMode="auto">
              <a:xfrm flipH="1">
                <a:off x="7639" y="13773"/>
                <a:ext cx="36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1" name="Text Box 24"/>
              <p:cNvSpPr txBox="1">
                <a:spLocks noChangeArrowheads="1"/>
              </p:cNvSpPr>
              <p:nvPr/>
            </p:nvSpPr>
            <p:spPr bwMode="auto">
              <a:xfrm>
                <a:off x="7958" y="10697"/>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srgbClr val="003399"/>
                    </a:solidFill>
                    <a:latin typeface="Times New Roman" pitchFamily="18" charset="0"/>
                  </a:rPr>
                  <a:t>T</a:t>
                </a:r>
                <a:endParaRPr lang="en-US" altLang="zh-CN">
                  <a:solidFill>
                    <a:srgbClr val="003399"/>
                  </a:solidFill>
                  <a:latin typeface="Arial" charset="0"/>
                </a:endParaRPr>
              </a:p>
            </p:txBody>
          </p:sp>
          <p:sp>
            <p:nvSpPr>
              <p:cNvPr id="22" name="Text Box 25"/>
              <p:cNvSpPr txBox="1">
                <a:spLocks noChangeArrowheads="1"/>
              </p:cNvSpPr>
              <p:nvPr/>
            </p:nvSpPr>
            <p:spPr bwMode="auto">
              <a:xfrm>
                <a:off x="7570" y="10757"/>
                <a:ext cx="7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zh-CN" altLang="en-US">
                    <a:solidFill>
                      <a:srgbClr val="003399"/>
                    </a:solidFill>
                    <a:latin typeface="Times New Roman" pitchFamily="18" charset="0"/>
                  </a:rPr>
                  <a:t>，</a:t>
                </a:r>
                <a:endParaRPr lang="zh-CN" altLang="en-US">
                  <a:solidFill>
                    <a:srgbClr val="003399"/>
                  </a:solidFill>
                  <a:latin typeface="Arial" charset="0"/>
                </a:endParaRPr>
              </a:p>
            </p:txBody>
          </p:sp>
          <p:sp>
            <p:nvSpPr>
              <p:cNvPr id="23" name="Text Box 26"/>
              <p:cNvSpPr txBox="1">
                <a:spLocks noChangeArrowheads="1"/>
              </p:cNvSpPr>
              <p:nvPr/>
            </p:nvSpPr>
            <p:spPr bwMode="auto">
              <a:xfrm>
                <a:off x="6958" y="10775"/>
                <a:ext cx="16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srgbClr val="003399"/>
                    </a:solidFill>
                    <a:latin typeface="Times New Roman" pitchFamily="18" charset="0"/>
                  </a:rPr>
                  <a:t>S</a:t>
                </a:r>
                <a:endParaRPr lang="en-US" altLang="zh-CN" dirty="0">
                  <a:solidFill>
                    <a:srgbClr val="003399"/>
                  </a:solidFill>
                  <a:latin typeface="Arial" charset="0"/>
                </a:endParaRPr>
              </a:p>
            </p:txBody>
          </p:sp>
          <p:sp>
            <p:nvSpPr>
              <p:cNvPr id="24" name="Line 27"/>
              <p:cNvSpPr>
                <a:spLocks noChangeShapeType="1"/>
              </p:cNvSpPr>
              <p:nvPr/>
            </p:nvSpPr>
            <p:spPr bwMode="auto">
              <a:xfrm>
                <a:off x="7034" y="8565"/>
                <a:ext cx="0" cy="5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5" name="Text Box 28"/>
              <p:cNvSpPr txBox="1">
                <a:spLocks noChangeArrowheads="1"/>
              </p:cNvSpPr>
              <p:nvPr/>
            </p:nvSpPr>
            <p:spPr bwMode="auto">
              <a:xfrm>
                <a:off x="6924" y="9095"/>
                <a:ext cx="16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T</a:t>
                </a:r>
                <a:endParaRPr lang="en-US" altLang="zh-CN">
                  <a:solidFill>
                    <a:prstClr val="black"/>
                  </a:solidFill>
                  <a:latin typeface="Arial" charset="0"/>
                </a:endParaRPr>
              </a:p>
            </p:txBody>
          </p:sp>
          <p:sp>
            <p:nvSpPr>
              <p:cNvPr id="26" name="Line 29"/>
              <p:cNvSpPr>
                <a:spLocks noChangeShapeType="1"/>
              </p:cNvSpPr>
              <p:nvPr/>
            </p:nvSpPr>
            <p:spPr bwMode="auto">
              <a:xfrm flipH="1">
                <a:off x="6598" y="11087"/>
                <a:ext cx="36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7" name="Line 30"/>
              <p:cNvSpPr>
                <a:spLocks noChangeShapeType="1"/>
              </p:cNvSpPr>
              <p:nvPr/>
            </p:nvSpPr>
            <p:spPr bwMode="auto">
              <a:xfrm>
                <a:off x="7030" y="11073"/>
                <a:ext cx="16"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8" name="Line 31"/>
              <p:cNvSpPr>
                <a:spLocks noChangeShapeType="1"/>
              </p:cNvSpPr>
              <p:nvPr/>
            </p:nvSpPr>
            <p:spPr bwMode="auto">
              <a:xfrm>
                <a:off x="7108" y="11009"/>
                <a:ext cx="346" cy="6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9" name="Text Box 32"/>
              <p:cNvSpPr txBox="1">
                <a:spLocks noChangeArrowheads="1"/>
              </p:cNvSpPr>
              <p:nvPr/>
            </p:nvSpPr>
            <p:spPr bwMode="auto">
              <a:xfrm>
                <a:off x="6522" y="1161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30" name="Text Box 33"/>
              <p:cNvSpPr txBox="1">
                <a:spLocks noChangeArrowheads="1"/>
              </p:cNvSpPr>
              <p:nvPr/>
            </p:nvSpPr>
            <p:spPr bwMode="auto">
              <a:xfrm>
                <a:off x="6970" y="11581"/>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R</a:t>
                </a:r>
                <a:endParaRPr lang="en-US" altLang="zh-CN">
                  <a:solidFill>
                    <a:prstClr val="black"/>
                  </a:solidFill>
                  <a:latin typeface="Arial" charset="0"/>
                </a:endParaRPr>
              </a:p>
            </p:txBody>
          </p:sp>
          <p:sp>
            <p:nvSpPr>
              <p:cNvPr id="31" name="Text Box 34"/>
              <p:cNvSpPr txBox="1">
                <a:spLocks noChangeArrowheads="1"/>
              </p:cNvSpPr>
              <p:nvPr/>
            </p:nvSpPr>
            <p:spPr bwMode="auto">
              <a:xfrm>
                <a:off x="7404" y="11569"/>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32" name="Line 35"/>
              <p:cNvSpPr>
                <a:spLocks noChangeShapeType="1"/>
              </p:cNvSpPr>
              <p:nvPr/>
            </p:nvSpPr>
            <p:spPr bwMode="auto">
              <a:xfrm>
                <a:off x="7032" y="11883"/>
                <a:ext cx="16"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 name="Text Box 36"/>
              <p:cNvSpPr txBox="1">
                <a:spLocks noChangeArrowheads="1"/>
              </p:cNvSpPr>
              <p:nvPr/>
            </p:nvSpPr>
            <p:spPr bwMode="auto">
              <a:xfrm>
                <a:off x="6972" y="12377"/>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T</a:t>
                </a:r>
                <a:endParaRPr lang="en-US" altLang="zh-CN" dirty="0">
                  <a:solidFill>
                    <a:prstClr val="black"/>
                  </a:solidFill>
                  <a:latin typeface="Arial" charset="0"/>
                </a:endParaRPr>
              </a:p>
            </p:txBody>
          </p:sp>
          <p:sp>
            <p:nvSpPr>
              <p:cNvPr id="34" name="Line 37"/>
              <p:cNvSpPr>
                <a:spLocks noChangeShapeType="1"/>
              </p:cNvSpPr>
              <p:nvPr/>
            </p:nvSpPr>
            <p:spPr bwMode="auto">
              <a:xfrm>
                <a:off x="8054" y="11043"/>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5" name="Text Box 38"/>
              <p:cNvSpPr txBox="1">
                <a:spLocks noChangeArrowheads="1"/>
              </p:cNvSpPr>
              <p:nvPr/>
            </p:nvSpPr>
            <p:spPr bwMode="auto">
              <a:xfrm>
                <a:off x="8020" y="11491"/>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S</a:t>
                </a:r>
                <a:endParaRPr lang="en-US" altLang="zh-CN">
                  <a:solidFill>
                    <a:prstClr val="black"/>
                  </a:solidFill>
                  <a:latin typeface="Arial" charset="0"/>
                </a:endParaRPr>
              </a:p>
            </p:txBody>
          </p:sp>
          <p:sp>
            <p:nvSpPr>
              <p:cNvPr id="36" name="Line 39"/>
              <p:cNvSpPr>
                <a:spLocks noChangeShapeType="1"/>
              </p:cNvSpPr>
              <p:nvPr/>
            </p:nvSpPr>
            <p:spPr bwMode="auto">
              <a:xfrm flipH="1">
                <a:off x="7678" y="11807"/>
                <a:ext cx="36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7" name="Line 40"/>
              <p:cNvSpPr>
                <a:spLocks noChangeShapeType="1"/>
              </p:cNvSpPr>
              <p:nvPr/>
            </p:nvSpPr>
            <p:spPr bwMode="auto">
              <a:xfrm>
                <a:off x="8080" y="11839"/>
                <a:ext cx="16"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8" name="Line 41"/>
              <p:cNvSpPr>
                <a:spLocks noChangeShapeType="1"/>
              </p:cNvSpPr>
              <p:nvPr/>
            </p:nvSpPr>
            <p:spPr bwMode="auto">
              <a:xfrm>
                <a:off x="8172" y="11775"/>
                <a:ext cx="286" cy="5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9" name="Text Box 42"/>
              <p:cNvSpPr txBox="1">
                <a:spLocks noChangeArrowheads="1"/>
              </p:cNvSpPr>
              <p:nvPr/>
            </p:nvSpPr>
            <p:spPr bwMode="auto">
              <a:xfrm>
                <a:off x="7572" y="1227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40" name="Text Box 43"/>
              <p:cNvSpPr txBox="1">
                <a:spLocks noChangeArrowheads="1"/>
              </p:cNvSpPr>
              <p:nvPr/>
            </p:nvSpPr>
            <p:spPr bwMode="auto">
              <a:xfrm>
                <a:off x="8026" y="12472"/>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R</a:t>
                </a:r>
                <a:endParaRPr lang="en-US" altLang="zh-CN" dirty="0">
                  <a:solidFill>
                    <a:prstClr val="black"/>
                  </a:solidFill>
                  <a:latin typeface="Arial" charset="0"/>
                </a:endParaRPr>
              </a:p>
            </p:txBody>
          </p:sp>
          <p:sp>
            <p:nvSpPr>
              <p:cNvPr id="41" name="Text Box 44"/>
              <p:cNvSpPr txBox="1">
                <a:spLocks noChangeArrowheads="1"/>
              </p:cNvSpPr>
              <p:nvPr/>
            </p:nvSpPr>
            <p:spPr bwMode="auto">
              <a:xfrm>
                <a:off x="8452" y="12229"/>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42" name="Line 45"/>
              <p:cNvSpPr>
                <a:spLocks noChangeShapeType="1"/>
              </p:cNvSpPr>
              <p:nvPr/>
            </p:nvSpPr>
            <p:spPr bwMode="auto">
              <a:xfrm>
                <a:off x="8089" y="13759"/>
                <a:ext cx="16"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3" name="Line 46"/>
              <p:cNvSpPr>
                <a:spLocks noChangeShapeType="1"/>
              </p:cNvSpPr>
              <p:nvPr/>
            </p:nvSpPr>
            <p:spPr bwMode="auto">
              <a:xfrm>
                <a:off x="8149" y="13755"/>
                <a:ext cx="332"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4" name="Text Box 47"/>
              <p:cNvSpPr txBox="1">
                <a:spLocks noChangeArrowheads="1"/>
              </p:cNvSpPr>
              <p:nvPr/>
            </p:nvSpPr>
            <p:spPr bwMode="auto">
              <a:xfrm>
                <a:off x="7547" y="1425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S</a:t>
                </a:r>
                <a:endParaRPr lang="en-US" altLang="zh-CN">
                  <a:solidFill>
                    <a:prstClr val="black"/>
                  </a:solidFill>
                  <a:latin typeface="Arial" charset="0"/>
                </a:endParaRPr>
              </a:p>
            </p:txBody>
          </p:sp>
          <p:sp>
            <p:nvSpPr>
              <p:cNvPr id="45" name="Text Box 48"/>
              <p:cNvSpPr txBox="1">
                <a:spLocks noChangeArrowheads="1"/>
              </p:cNvSpPr>
              <p:nvPr/>
            </p:nvSpPr>
            <p:spPr bwMode="auto">
              <a:xfrm>
                <a:off x="8025" y="14251"/>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zh-CN" altLang="en-US" dirty="0">
                    <a:solidFill>
                      <a:prstClr val="black"/>
                    </a:solidFill>
                    <a:latin typeface="Times New Roman" pitchFamily="18" charset="0"/>
                  </a:rPr>
                  <a:t>，</a:t>
                </a:r>
                <a:endParaRPr lang="zh-CN" altLang="en-US" dirty="0">
                  <a:solidFill>
                    <a:prstClr val="black"/>
                  </a:solidFill>
                  <a:latin typeface="Arial" charset="0"/>
                </a:endParaRPr>
              </a:p>
            </p:txBody>
          </p:sp>
          <p:sp>
            <p:nvSpPr>
              <p:cNvPr id="46" name="Text Box 49"/>
              <p:cNvSpPr txBox="1">
                <a:spLocks noChangeArrowheads="1"/>
              </p:cNvSpPr>
              <p:nvPr/>
            </p:nvSpPr>
            <p:spPr bwMode="auto">
              <a:xfrm>
                <a:off x="8433" y="14221"/>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T</a:t>
                </a:r>
                <a:endParaRPr lang="en-US" altLang="zh-CN" dirty="0">
                  <a:solidFill>
                    <a:prstClr val="black"/>
                  </a:solidFill>
                  <a:latin typeface="Arial" charset="0"/>
                </a:endParaRPr>
              </a:p>
            </p:txBody>
          </p:sp>
          <p:sp>
            <p:nvSpPr>
              <p:cNvPr id="54" name="Line 37"/>
              <p:cNvSpPr>
                <a:spLocks noChangeShapeType="1"/>
              </p:cNvSpPr>
              <p:nvPr/>
            </p:nvSpPr>
            <p:spPr bwMode="auto">
              <a:xfrm>
                <a:off x="8097" y="12832"/>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55" name="Text Box 36"/>
              <p:cNvSpPr txBox="1">
                <a:spLocks noChangeArrowheads="1"/>
              </p:cNvSpPr>
              <p:nvPr/>
            </p:nvSpPr>
            <p:spPr bwMode="auto">
              <a:xfrm>
                <a:off x="8017" y="13326"/>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T</a:t>
                </a:r>
                <a:endParaRPr lang="en-US" altLang="zh-CN" dirty="0">
                  <a:solidFill>
                    <a:prstClr val="black"/>
                  </a:solidFill>
                  <a:latin typeface="Arial" charset="0"/>
                </a:endParaRPr>
              </a:p>
            </p:txBody>
          </p:sp>
        </p:grpSp>
        <p:sp>
          <p:nvSpPr>
            <p:cNvPr id="7" name="Text Box 50"/>
            <p:cNvSpPr txBox="1">
              <a:spLocks noChangeArrowheads="1"/>
            </p:cNvSpPr>
            <p:nvPr/>
          </p:nvSpPr>
          <p:spPr bwMode="auto">
            <a:xfrm>
              <a:off x="8040" y="13229"/>
              <a:ext cx="121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zh-CN" altLang="en-US" dirty="0" smtClean="0">
                  <a:solidFill>
                    <a:prstClr val="black"/>
                  </a:solidFill>
                  <a:latin typeface="Times New Roman" pitchFamily="18" charset="0"/>
                </a:rPr>
                <a:t>语法</a:t>
              </a:r>
              <a:r>
                <a:rPr lang="zh-CN" altLang="en-US" dirty="0">
                  <a:solidFill>
                    <a:prstClr val="black"/>
                  </a:solidFill>
                  <a:latin typeface="Times New Roman" pitchFamily="18" charset="0"/>
                </a:rPr>
                <a:t>树</a:t>
              </a:r>
              <a:endParaRPr lang="zh-CN" altLang="en-US" dirty="0">
                <a:solidFill>
                  <a:prstClr val="black"/>
                </a:solidFill>
                <a:latin typeface="Arial" charset="0"/>
              </a:endParaRPr>
            </a:p>
          </p:txBody>
        </p:sp>
      </p:grpSp>
    </p:spTree>
    <p:extLst>
      <p:ext uri="{BB962C8B-B14F-4D97-AF65-F5344CB8AC3E}">
        <p14:creationId xmlns:p14="http://schemas.microsoft.com/office/powerpoint/2010/main" val="191618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椭圆 55"/>
          <p:cNvSpPr/>
          <p:nvPr/>
        </p:nvSpPr>
        <p:spPr>
          <a:xfrm rot="16200000">
            <a:off x="2871944" y="4269540"/>
            <a:ext cx="1018253" cy="2007255"/>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54" name="椭圆 53"/>
          <p:cNvSpPr/>
          <p:nvPr/>
        </p:nvSpPr>
        <p:spPr>
          <a:xfrm>
            <a:off x="1492538" y="3240427"/>
            <a:ext cx="658059" cy="141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3" name="椭圆 2"/>
          <p:cNvSpPr/>
          <p:nvPr/>
        </p:nvSpPr>
        <p:spPr>
          <a:xfrm>
            <a:off x="107504" y="1981459"/>
            <a:ext cx="658059" cy="1415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51" name="Rectangle 3"/>
          <p:cNvSpPr>
            <a:spLocks noChangeArrowheads="1"/>
          </p:cNvSpPr>
          <p:nvPr/>
        </p:nvSpPr>
        <p:spPr bwMode="auto">
          <a:xfrm>
            <a:off x="4860032" y="117066"/>
            <a:ext cx="3775075" cy="59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lnSpc>
                <a:spcPct val="120000"/>
              </a:lnSpc>
              <a:spcBef>
                <a:spcPct val="20000"/>
              </a:spcBef>
              <a:spcAft>
                <a:spcPct val="0"/>
              </a:spcAft>
              <a:buFont typeface="Wingdings" pitchFamily="2" charset="2"/>
              <a:buChar char="u"/>
            </a:pPr>
            <a:r>
              <a:rPr lang="en-US" altLang="zh-CN" dirty="0" smtClean="0">
                <a:solidFill>
                  <a:srgbClr val="CC3300"/>
                </a:solidFill>
                <a:latin typeface="宋体" panose="02010600030101010101" pitchFamily="2" charset="-122"/>
              </a:rPr>
              <a:t>【</a:t>
            </a:r>
            <a:r>
              <a:rPr lang="zh-CN" altLang="en-US" dirty="0" smtClean="0">
                <a:solidFill>
                  <a:srgbClr val="CC3300"/>
                </a:solidFill>
                <a:latin typeface="宋体" panose="02010600030101010101" pitchFamily="2" charset="-122"/>
              </a:rPr>
              <a:t>答</a:t>
            </a:r>
            <a:r>
              <a:rPr lang="en-US" altLang="zh-CN" dirty="0" smtClean="0">
                <a:solidFill>
                  <a:srgbClr val="CC3300"/>
                </a:solidFill>
                <a:latin typeface="宋体" panose="02010600030101010101" pitchFamily="2" charset="-122"/>
              </a:rPr>
              <a:t>】</a:t>
            </a:r>
            <a:r>
              <a:rPr lang="zh-CN" altLang="en-US" dirty="0">
                <a:solidFill>
                  <a:srgbClr val="CC3300"/>
                </a:solidFill>
                <a:latin typeface="宋体" panose="02010600030101010101" pitchFamily="2" charset="-122"/>
              </a:rPr>
              <a:t>观察该语法</a:t>
            </a:r>
            <a:r>
              <a:rPr lang="zh-CN" altLang="en-US" dirty="0" smtClean="0">
                <a:solidFill>
                  <a:srgbClr val="CC3300"/>
                </a:solidFill>
                <a:latin typeface="宋体" panose="02010600030101010101" pitchFamily="2" charset="-122"/>
              </a:rPr>
              <a:t>树，</a:t>
            </a:r>
            <a:endParaRPr lang="en-US" altLang="zh-CN" dirty="0">
              <a:solidFill>
                <a:srgbClr val="CC3300"/>
              </a:solidFill>
              <a:latin typeface="宋体" panose="02010600030101010101" pitchFamily="2" charset="-122"/>
            </a:endParaRPr>
          </a:p>
        </p:txBody>
      </p:sp>
      <p:sp>
        <p:nvSpPr>
          <p:cNvPr id="4" name="椭圆 3"/>
          <p:cNvSpPr/>
          <p:nvPr/>
        </p:nvSpPr>
        <p:spPr>
          <a:xfrm>
            <a:off x="765563" y="3160275"/>
            <a:ext cx="1899120" cy="1652205"/>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59" name="椭圆 58"/>
          <p:cNvSpPr/>
          <p:nvPr/>
        </p:nvSpPr>
        <p:spPr>
          <a:xfrm>
            <a:off x="2328451" y="3387994"/>
            <a:ext cx="2247179" cy="1675998"/>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109" name="椭圆 108"/>
          <p:cNvSpPr/>
          <p:nvPr/>
        </p:nvSpPr>
        <p:spPr>
          <a:xfrm>
            <a:off x="637153" y="2436558"/>
            <a:ext cx="3938477" cy="2864650"/>
          </a:xfrm>
          <a:prstGeom prst="ellipse">
            <a:avLst/>
          </a:prstGeom>
          <a:no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110" name="椭圆 109"/>
          <p:cNvSpPr/>
          <p:nvPr/>
        </p:nvSpPr>
        <p:spPr>
          <a:xfrm>
            <a:off x="496915" y="1413350"/>
            <a:ext cx="2433037" cy="813285"/>
          </a:xfrm>
          <a:prstGeom prst="ellipse">
            <a:avLst/>
          </a:prstGeom>
          <a:no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111" name="椭圆 110"/>
          <p:cNvSpPr/>
          <p:nvPr/>
        </p:nvSpPr>
        <p:spPr>
          <a:xfrm>
            <a:off x="309369" y="117066"/>
            <a:ext cx="2433037" cy="813285"/>
          </a:xfrm>
          <a:prstGeom prst="ellipse">
            <a:avLst/>
          </a:prstGeom>
          <a:no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2" name="矩形 1"/>
          <p:cNvSpPr/>
          <p:nvPr/>
        </p:nvSpPr>
        <p:spPr>
          <a:xfrm>
            <a:off x="4860032" y="872478"/>
            <a:ext cx="3775075" cy="4672048"/>
          </a:xfrm>
          <a:prstGeom prst="rect">
            <a:avLst/>
          </a:prstGeom>
        </p:spPr>
        <p:txBody>
          <a:bodyPr wrap="square">
            <a:spAutoFit/>
          </a:bodyPr>
          <a:lstStyle/>
          <a:p>
            <a:pPr eaLnBrk="0" fontAlgn="base" hangingPunct="0">
              <a:lnSpc>
                <a:spcPct val="120000"/>
              </a:lnSpc>
              <a:spcBef>
                <a:spcPct val="20000"/>
              </a:spcBef>
              <a:spcAft>
                <a:spcPct val="0"/>
              </a:spcAft>
              <a:buFont typeface="Wingdings" pitchFamily="2" charset="2"/>
              <a:buNone/>
            </a:pPr>
            <a:r>
              <a:rPr lang="zh-CN" altLang="en-US" sz="2400" b="1" dirty="0" smtClean="0">
                <a:solidFill>
                  <a:prstClr val="black"/>
                </a:solidFill>
                <a:latin typeface="宋体" panose="02010600030101010101" pitchFamily="2" charset="-122"/>
                <a:ea typeface="宋体" pitchFamily="2" charset="-122"/>
              </a:rPr>
              <a:t>短语：</a:t>
            </a:r>
            <a:endParaRPr lang="zh-CN" altLang="en-US" sz="2400" b="1" dirty="0">
              <a:solidFill>
                <a:prstClr val="black"/>
              </a:solidFill>
              <a:latin typeface="宋体" panose="02010600030101010101" pitchFamily="2" charset="-122"/>
              <a:ea typeface="宋体" pitchFamily="2" charset="-122"/>
            </a:endParaRPr>
          </a:p>
          <a:p>
            <a:pPr eaLnBrk="0" fontAlgn="base" hangingPunct="0">
              <a:lnSpc>
                <a:spcPct val="120000"/>
              </a:lnSpc>
              <a:spcBef>
                <a:spcPct val="200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a  </a:t>
            </a:r>
            <a:r>
              <a:rPr lang="en-US" altLang="zh-CN" sz="2400" b="1" dirty="0">
                <a:solidFill>
                  <a:prstClr val="black"/>
                </a:solidFill>
                <a:latin typeface="宋体" panose="02010600030101010101" pitchFamily="2" charset="-122"/>
                <a:ea typeface="宋体" pitchFamily="2" charset="-122"/>
              </a:rPr>
              <a:t>	</a:t>
            </a:r>
          </a:p>
          <a:p>
            <a:pPr eaLnBrk="0" fontAlgn="base" hangingPunct="0">
              <a:lnSpc>
                <a:spcPct val="120000"/>
              </a:lnSpc>
              <a:spcBef>
                <a:spcPct val="200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T</a:t>
            </a:r>
          </a:p>
          <a:p>
            <a:pPr eaLnBrk="0" fontAlgn="base" hangingPunct="0">
              <a:lnSpc>
                <a:spcPct val="120000"/>
              </a:lnSpc>
              <a:spcBef>
                <a:spcPct val="200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a:t>
            </a:r>
            <a:r>
              <a:rPr lang="en-US" altLang="zh-CN" sz="2400" b="1" dirty="0">
                <a:solidFill>
                  <a:prstClr val="black"/>
                </a:solidFill>
                <a:latin typeface="宋体" panose="02010600030101010101" pitchFamily="2" charset="-122"/>
                <a:ea typeface="宋体" pitchFamily="2" charset="-122"/>
              </a:rPr>
              <a:t>T)</a:t>
            </a:r>
          </a:p>
          <a:p>
            <a:pPr eaLnBrk="0" fontAlgn="base" hangingPunct="0">
              <a:lnSpc>
                <a:spcPct val="120000"/>
              </a:lnSpc>
              <a:spcBef>
                <a:spcPct val="200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S,T</a:t>
            </a:r>
            <a:endParaRPr lang="en-US" altLang="zh-CN" sz="2400" b="1" dirty="0">
              <a:solidFill>
                <a:prstClr val="black"/>
              </a:solidFill>
              <a:latin typeface="宋体" panose="02010600030101010101" pitchFamily="2" charset="-122"/>
              <a:ea typeface="宋体" pitchFamily="2" charset="-122"/>
            </a:endParaRPr>
          </a:p>
          <a:p>
            <a:pPr eaLnBrk="0" fontAlgn="base" hangingPunct="0">
              <a:lnSpc>
                <a:spcPct val="120000"/>
              </a:lnSpc>
              <a:spcBef>
                <a:spcPct val="200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a:t>
            </a:r>
            <a:r>
              <a:rPr lang="en-US" altLang="zh-CN" sz="2400" b="1" dirty="0">
                <a:solidFill>
                  <a:prstClr val="black"/>
                </a:solidFill>
                <a:latin typeface="宋体" panose="02010600030101010101" pitchFamily="2" charset="-122"/>
                <a:ea typeface="宋体" pitchFamily="2" charset="-122"/>
              </a:rPr>
              <a:t>S,T)</a:t>
            </a:r>
          </a:p>
          <a:p>
            <a:pPr eaLnBrk="0" fontAlgn="base" hangingPunct="0">
              <a:lnSpc>
                <a:spcPct val="120000"/>
              </a:lnSpc>
              <a:spcBef>
                <a:spcPct val="200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a:t>
            </a:r>
            <a:r>
              <a:rPr lang="en-US" altLang="zh-CN" sz="2400" b="1" dirty="0">
                <a:solidFill>
                  <a:prstClr val="black"/>
                </a:solidFill>
                <a:latin typeface="宋体" panose="02010600030101010101" pitchFamily="2" charset="-122"/>
                <a:ea typeface="宋体" pitchFamily="2" charset="-122"/>
              </a:rPr>
              <a:t>T), (S,T)</a:t>
            </a:r>
          </a:p>
          <a:p>
            <a:pPr eaLnBrk="0" fontAlgn="base" hangingPunct="0">
              <a:lnSpc>
                <a:spcPct val="120000"/>
              </a:lnSpc>
              <a:spcBef>
                <a:spcPct val="200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a</a:t>
            </a:r>
            <a:r>
              <a:rPr lang="en-US" altLang="zh-CN" sz="2400" b="1" dirty="0">
                <a:solidFill>
                  <a:prstClr val="black"/>
                </a:solidFill>
                <a:latin typeface="宋体" panose="02010600030101010101" pitchFamily="2" charset="-122"/>
                <a:ea typeface="宋体" pitchFamily="2" charset="-122"/>
              </a:rPr>
              <a:t>, (T), (S,T)</a:t>
            </a:r>
          </a:p>
          <a:p>
            <a:pPr eaLnBrk="0" fontAlgn="base" hangingPunct="0">
              <a:lnSpc>
                <a:spcPct val="120000"/>
              </a:lnSpc>
              <a:spcBef>
                <a:spcPct val="200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a:t>
            </a:r>
            <a:r>
              <a:rPr lang="en-US" altLang="zh-CN" sz="2400" b="1" dirty="0">
                <a:solidFill>
                  <a:prstClr val="black"/>
                </a:solidFill>
                <a:latin typeface="宋体" panose="02010600030101010101" pitchFamily="2" charset="-122"/>
                <a:ea typeface="宋体" pitchFamily="2" charset="-122"/>
              </a:rPr>
              <a:t>a, (T), (S,T))</a:t>
            </a:r>
          </a:p>
        </p:txBody>
      </p:sp>
      <p:sp>
        <p:nvSpPr>
          <p:cNvPr id="5" name="矩形 4"/>
          <p:cNvSpPr/>
          <p:nvPr/>
        </p:nvSpPr>
        <p:spPr>
          <a:xfrm>
            <a:off x="5508104" y="1415882"/>
            <a:ext cx="2196435" cy="461665"/>
          </a:xfrm>
          <a:prstGeom prst="rect">
            <a:avLst/>
          </a:prstGeom>
        </p:spPr>
        <p:txBody>
          <a:bodyPr wrap="none">
            <a:spAutoFit/>
          </a:bodyPr>
          <a:lstStyle/>
          <a:p>
            <a:pPr eaLnBrk="0" fontAlgn="base" hangingPunct="0">
              <a:spcBef>
                <a:spcPct val="0"/>
              </a:spcBef>
              <a:spcAft>
                <a:spcPct val="0"/>
              </a:spcAft>
            </a:pPr>
            <a:r>
              <a:rPr lang="zh-CN" altLang="en-US" sz="2400" b="1" dirty="0">
                <a:solidFill>
                  <a:prstClr val="black"/>
                </a:solidFill>
                <a:latin typeface="宋体" panose="02010600030101010101" pitchFamily="2" charset="-122"/>
                <a:ea typeface="宋体" pitchFamily="2" charset="-122"/>
              </a:rPr>
              <a:t>直接短语 句柄</a:t>
            </a:r>
            <a:endParaRPr lang="zh-CN" altLang="en-US" sz="2400" b="1" dirty="0">
              <a:solidFill>
                <a:prstClr val="black"/>
              </a:solidFill>
              <a:latin typeface="Arial Narrow" pitchFamily="34" charset="0"/>
              <a:ea typeface="宋体" pitchFamily="2" charset="-122"/>
            </a:endParaRPr>
          </a:p>
        </p:txBody>
      </p:sp>
      <p:sp>
        <p:nvSpPr>
          <p:cNvPr id="6" name="矩形 5"/>
          <p:cNvSpPr/>
          <p:nvPr/>
        </p:nvSpPr>
        <p:spPr>
          <a:xfrm>
            <a:off x="5895229" y="2918077"/>
            <a:ext cx="1422184" cy="535531"/>
          </a:xfrm>
          <a:prstGeom prst="rect">
            <a:avLst/>
          </a:prstGeom>
        </p:spPr>
        <p:txBody>
          <a:bodyPr wrap="none">
            <a:spAutoFit/>
          </a:bodyPr>
          <a:lstStyle/>
          <a:p>
            <a:pPr eaLnBrk="0" fontAlgn="base" hangingPunct="0">
              <a:lnSpc>
                <a:spcPct val="120000"/>
              </a:lnSpc>
              <a:spcBef>
                <a:spcPct val="20000"/>
              </a:spcBef>
              <a:spcAft>
                <a:spcPct val="0"/>
              </a:spcAft>
              <a:buFont typeface="Wingdings" pitchFamily="2" charset="2"/>
              <a:buNone/>
            </a:pPr>
            <a:r>
              <a:rPr lang="zh-CN" altLang="en-US" sz="2400" b="1" dirty="0">
                <a:solidFill>
                  <a:prstClr val="black"/>
                </a:solidFill>
                <a:latin typeface="宋体" panose="02010600030101010101" pitchFamily="2" charset="-122"/>
                <a:ea typeface="宋体" pitchFamily="2" charset="-122"/>
              </a:rPr>
              <a:t>直接短语</a:t>
            </a:r>
            <a:endParaRPr lang="en-US" altLang="zh-CN" sz="2400" b="1" dirty="0">
              <a:solidFill>
                <a:prstClr val="black"/>
              </a:solidFill>
              <a:latin typeface="宋体" panose="02010600030101010101" pitchFamily="2" charset="-122"/>
              <a:ea typeface="宋体" pitchFamily="2" charset="-122"/>
            </a:endParaRPr>
          </a:p>
        </p:txBody>
      </p:sp>
      <p:sp>
        <p:nvSpPr>
          <p:cNvPr id="63" name="矩形 62"/>
          <p:cNvSpPr/>
          <p:nvPr/>
        </p:nvSpPr>
        <p:spPr>
          <a:xfrm>
            <a:off x="5652120" y="1881544"/>
            <a:ext cx="1422184" cy="535531"/>
          </a:xfrm>
          <a:prstGeom prst="rect">
            <a:avLst/>
          </a:prstGeom>
        </p:spPr>
        <p:txBody>
          <a:bodyPr wrap="none">
            <a:spAutoFit/>
          </a:bodyPr>
          <a:lstStyle/>
          <a:p>
            <a:pPr eaLnBrk="0" fontAlgn="base" hangingPunct="0">
              <a:lnSpc>
                <a:spcPct val="120000"/>
              </a:lnSpc>
              <a:spcBef>
                <a:spcPct val="20000"/>
              </a:spcBef>
              <a:spcAft>
                <a:spcPct val="0"/>
              </a:spcAft>
              <a:buFont typeface="Wingdings" pitchFamily="2" charset="2"/>
              <a:buNone/>
            </a:pPr>
            <a:r>
              <a:rPr lang="zh-CN" altLang="en-US" sz="2400" b="1" dirty="0">
                <a:solidFill>
                  <a:prstClr val="black"/>
                </a:solidFill>
                <a:latin typeface="宋体" panose="02010600030101010101" pitchFamily="2" charset="-122"/>
                <a:ea typeface="宋体" pitchFamily="2" charset="-122"/>
              </a:rPr>
              <a:t>直接短语</a:t>
            </a:r>
            <a:endParaRPr lang="en-US" altLang="zh-CN" sz="2400" b="1" dirty="0">
              <a:solidFill>
                <a:prstClr val="black"/>
              </a:solidFill>
              <a:latin typeface="宋体" panose="02010600030101010101" pitchFamily="2" charset="-122"/>
              <a:ea typeface="宋体" pitchFamily="2" charset="-122"/>
            </a:endParaRPr>
          </a:p>
        </p:txBody>
      </p:sp>
      <p:grpSp>
        <p:nvGrpSpPr>
          <p:cNvPr id="64" name="Group 2"/>
          <p:cNvGrpSpPr>
            <a:grpSpLocks/>
          </p:cNvGrpSpPr>
          <p:nvPr/>
        </p:nvGrpSpPr>
        <p:grpSpPr bwMode="auto">
          <a:xfrm>
            <a:off x="179264" y="129238"/>
            <a:ext cx="4176712" cy="5532010"/>
            <a:chOff x="7348" y="7123"/>
            <a:chExt cx="2472" cy="7288"/>
          </a:xfrm>
        </p:grpSpPr>
        <p:grpSp>
          <p:nvGrpSpPr>
            <p:cNvPr id="65" name="Group 3"/>
            <p:cNvGrpSpPr>
              <a:grpSpLocks/>
            </p:cNvGrpSpPr>
            <p:nvPr/>
          </p:nvGrpSpPr>
          <p:grpSpPr bwMode="auto">
            <a:xfrm>
              <a:off x="7348" y="7123"/>
              <a:ext cx="2472" cy="7288"/>
              <a:chOff x="6146" y="7325"/>
              <a:chExt cx="2472" cy="7288"/>
            </a:xfrm>
          </p:grpSpPr>
          <p:grpSp>
            <p:nvGrpSpPr>
              <p:cNvPr id="67" name="Group 4"/>
              <p:cNvGrpSpPr>
                <a:grpSpLocks/>
              </p:cNvGrpSpPr>
              <p:nvPr/>
            </p:nvGrpSpPr>
            <p:grpSpPr bwMode="auto">
              <a:xfrm>
                <a:off x="6416" y="7325"/>
                <a:ext cx="1287" cy="1336"/>
                <a:chOff x="4900" y="9469"/>
                <a:chExt cx="1287" cy="1336"/>
              </a:xfrm>
            </p:grpSpPr>
            <p:sp>
              <p:nvSpPr>
                <p:cNvPr id="108" name="Text Box 5"/>
                <p:cNvSpPr txBox="1">
                  <a:spLocks noChangeArrowheads="1"/>
                </p:cNvSpPr>
                <p:nvPr/>
              </p:nvSpPr>
              <p:spPr bwMode="auto">
                <a:xfrm>
                  <a:off x="5470" y="9469"/>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S</a:t>
                  </a:r>
                  <a:endParaRPr lang="en-US" altLang="zh-CN" dirty="0">
                    <a:solidFill>
                      <a:prstClr val="black"/>
                    </a:solidFill>
                    <a:latin typeface="Arial" charset="0"/>
                  </a:endParaRPr>
                </a:p>
              </p:txBody>
            </p:sp>
            <p:sp>
              <p:nvSpPr>
                <p:cNvPr id="112" name="Line 6"/>
                <p:cNvSpPr>
                  <a:spLocks noChangeShapeType="1"/>
                </p:cNvSpPr>
                <p:nvPr/>
              </p:nvSpPr>
              <p:spPr bwMode="auto">
                <a:xfrm flipH="1">
                  <a:off x="5022" y="9829"/>
                  <a:ext cx="466"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13" name="Line 7"/>
                <p:cNvSpPr>
                  <a:spLocks noChangeShapeType="1"/>
                </p:cNvSpPr>
                <p:nvPr/>
              </p:nvSpPr>
              <p:spPr bwMode="auto">
                <a:xfrm>
                  <a:off x="5518" y="9829"/>
                  <a:ext cx="7" cy="6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14" name="Line 8"/>
                <p:cNvSpPr>
                  <a:spLocks noChangeShapeType="1"/>
                </p:cNvSpPr>
                <p:nvPr/>
              </p:nvSpPr>
              <p:spPr bwMode="auto">
                <a:xfrm>
                  <a:off x="5560" y="9829"/>
                  <a:ext cx="406" cy="6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15" name="Text Box 9"/>
                <p:cNvSpPr txBox="1">
                  <a:spLocks noChangeArrowheads="1"/>
                </p:cNvSpPr>
                <p:nvPr/>
              </p:nvSpPr>
              <p:spPr bwMode="auto">
                <a:xfrm>
                  <a:off x="4900" y="1044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116" name="Text Box 10"/>
                <p:cNvSpPr txBox="1">
                  <a:spLocks noChangeArrowheads="1"/>
                </p:cNvSpPr>
                <p:nvPr/>
              </p:nvSpPr>
              <p:spPr bwMode="auto">
                <a:xfrm>
                  <a:off x="5440" y="10445"/>
                  <a:ext cx="16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R</a:t>
                  </a:r>
                  <a:endParaRPr lang="en-US" altLang="zh-CN">
                    <a:solidFill>
                      <a:prstClr val="black"/>
                    </a:solidFill>
                    <a:latin typeface="Arial" charset="0"/>
                  </a:endParaRPr>
                </a:p>
              </p:txBody>
            </p:sp>
            <p:sp>
              <p:nvSpPr>
                <p:cNvPr id="117" name="Text Box 11"/>
                <p:cNvSpPr txBox="1">
                  <a:spLocks noChangeArrowheads="1"/>
                </p:cNvSpPr>
                <p:nvPr/>
              </p:nvSpPr>
              <p:spPr bwMode="auto">
                <a:xfrm>
                  <a:off x="6021" y="10445"/>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a:t>
                  </a:r>
                  <a:endParaRPr lang="en-US" altLang="zh-CN" dirty="0">
                    <a:solidFill>
                      <a:prstClr val="black"/>
                    </a:solidFill>
                    <a:latin typeface="Arial" charset="0"/>
                  </a:endParaRPr>
                </a:p>
              </p:txBody>
            </p:sp>
          </p:grpSp>
          <p:sp>
            <p:nvSpPr>
              <p:cNvPr id="68" name="Line 12"/>
              <p:cNvSpPr>
                <a:spLocks noChangeShapeType="1"/>
              </p:cNvSpPr>
              <p:nvPr/>
            </p:nvSpPr>
            <p:spPr bwMode="auto">
              <a:xfrm flipH="1">
                <a:off x="6302" y="9421"/>
                <a:ext cx="596" cy="7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69" name="Line 13"/>
              <p:cNvSpPr>
                <a:spLocks noChangeShapeType="1"/>
              </p:cNvSpPr>
              <p:nvPr/>
            </p:nvSpPr>
            <p:spPr bwMode="auto">
              <a:xfrm>
                <a:off x="7062" y="9393"/>
                <a:ext cx="616" cy="6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70" name="Line 14"/>
              <p:cNvSpPr>
                <a:spLocks noChangeShapeType="1"/>
              </p:cNvSpPr>
              <p:nvPr/>
            </p:nvSpPr>
            <p:spPr bwMode="auto">
              <a:xfrm>
                <a:off x="7002" y="9409"/>
                <a:ext cx="0" cy="7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71" name="Text Box 15"/>
              <p:cNvSpPr txBox="1">
                <a:spLocks noChangeArrowheads="1"/>
              </p:cNvSpPr>
              <p:nvPr/>
            </p:nvSpPr>
            <p:spPr bwMode="auto">
              <a:xfrm>
                <a:off x="6174" y="1002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S</a:t>
                </a:r>
                <a:endParaRPr lang="en-US" altLang="zh-CN">
                  <a:solidFill>
                    <a:prstClr val="black"/>
                  </a:solidFill>
                  <a:latin typeface="Arial" charset="0"/>
                </a:endParaRPr>
              </a:p>
            </p:txBody>
          </p:sp>
          <p:sp>
            <p:nvSpPr>
              <p:cNvPr id="72" name="Text Box 16"/>
              <p:cNvSpPr txBox="1">
                <a:spLocks noChangeArrowheads="1"/>
              </p:cNvSpPr>
              <p:nvPr/>
            </p:nvSpPr>
            <p:spPr bwMode="auto">
              <a:xfrm>
                <a:off x="6942" y="10033"/>
                <a:ext cx="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zh-CN" altLang="en-US" dirty="0">
                    <a:solidFill>
                      <a:srgbClr val="CC3300"/>
                    </a:solidFill>
                    <a:latin typeface="Times New Roman" pitchFamily="18" charset="0"/>
                  </a:rPr>
                  <a:t>，</a:t>
                </a:r>
                <a:endParaRPr lang="zh-CN" altLang="en-US" dirty="0">
                  <a:solidFill>
                    <a:srgbClr val="CC3300"/>
                  </a:solidFill>
                  <a:latin typeface="Arial" charset="0"/>
                </a:endParaRPr>
              </a:p>
            </p:txBody>
          </p:sp>
          <p:sp>
            <p:nvSpPr>
              <p:cNvPr id="73" name="Text Box 17"/>
              <p:cNvSpPr txBox="1">
                <a:spLocks noChangeArrowheads="1"/>
              </p:cNvSpPr>
              <p:nvPr/>
            </p:nvSpPr>
            <p:spPr bwMode="auto">
              <a:xfrm>
                <a:off x="7570" y="9979"/>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T</a:t>
                </a:r>
                <a:endParaRPr lang="en-US" altLang="zh-CN">
                  <a:solidFill>
                    <a:prstClr val="black"/>
                  </a:solidFill>
                  <a:latin typeface="Arial" charset="0"/>
                </a:endParaRPr>
              </a:p>
            </p:txBody>
          </p:sp>
          <p:sp>
            <p:nvSpPr>
              <p:cNvPr id="74" name="Line 18"/>
              <p:cNvSpPr>
                <a:spLocks noChangeShapeType="1"/>
              </p:cNvSpPr>
              <p:nvPr/>
            </p:nvSpPr>
            <p:spPr bwMode="auto">
              <a:xfrm flipH="1">
                <a:off x="7062" y="10277"/>
                <a:ext cx="496" cy="6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75" name="Line 19"/>
              <p:cNvSpPr>
                <a:spLocks noChangeShapeType="1"/>
              </p:cNvSpPr>
              <p:nvPr/>
            </p:nvSpPr>
            <p:spPr bwMode="auto">
              <a:xfrm>
                <a:off x="7632" y="10279"/>
                <a:ext cx="0" cy="6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76" name="Line 20"/>
              <p:cNvSpPr>
                <a:spLocks noChangeShapeType="1"/>
              </p:cNvSpPr>
              <p:nvPr/>
            </p:nvSpPr>
            <p:spPr bwMode="auto">
              <a:xfrm>
                <a:off x="7694" y="10277"/>
                <a:ext cx="358" cy="6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77" name="Line 21"/>
              <p:cNvSpPr>
                <a:spLocks noChangeShapeType="1"/>
              </p:cNvSpPr>
              <p:nvPr/>
            </p:nvSpPr>
            <p:spPr bwMode="auto">
              <a:xfrm flipH="1">
                <a:off x="6222" y="10337"/>
                <a:ext cx="0" cy="63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78" name="Text Box 22"/>
              <p:cNvSpPr txBox="1">
                <a:spLocks noChangeArrowheads="1"/>
              </p:cNvSpPr>
              <p:nvPr/>
            </p:nvSpPr>
            <p:spPr bwMode="auto">
              <a:xfrm>
                <a:off x="6146" y="10909"/>
                <a:ext cx="16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srgbClr val="003399"/>
                    </a:solidFill>
                    <a:latin typeface="Times New Roman" pitchFamily="18" charset="0"/>
                  </a:rPr>
                  <a:t>a</a:t>
                </a:r>
                <a:endParaRPr lang="en-US" altLang="zh-CN" dirty="0">
                  <a:solidFill>
                    <a:srgbClr val="003399"/>
                  </a:solidFill>
                  <a:latin typeface="Arial" charset="0"/>
                </a:endParaRPr>
              </a:p>
            </p:txBody>
          </p:sp>
          <p:sp>
            <p:nvSpPr>
              <p:cNvPr id="79" name="Line 23"/>
              <p:cNvSpPr>
                <a:spLocks noChangeShapeType="1"/>
              </p:cNvSpPr>
              <p:nvPr/>
            </p:nvSpPr>
            <p:spPr bwMode="auto">
              <a:xfrm flipH="1">
                <a:off x="7639" y="13773"/>
                <a:ext cx="36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80" name="Text Box 24"/>
              <p:cNvSpPr txBox="1">
                <a:spLocks noChangeArrowheads="1"/>
              </p:cNvSpPr>
              <p:nvPr/>
            </p:nvSpPr>
            <p:spPr bwMode="auto">
              <a:xfrm>
                <a:off x="7958" y="10697"/>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srgbClr val="003399"/>
                    </a:solidFill>
                    <a:latin typeface="Times New Roman" pitchFamily="18" charset="0"/>
                  </a:rPr>
                  <a:t>T</a:t>
                </a:r>
                <a:endParaRPr lang="en-US" altLang="zh-CN">
                  <a:solidFill>
                    <a:srgbClr val="003399"/>
                  </a:solidFill>
                  <a:latin typeface="Arial" charset="0"/>
                </a:endParaRPr>
              </a:p>
            </p:txBody>
          </p:sp>
          <p:sp>
            <p:nvSpPr>
              <p:cNvPr id="81" name="Text Box 25"/>
              <p:cNvSpPr txBox="1">
                <a:spLocks noChangeArrowheads="1"/>
              </p:cNvSpPr>
              <p:nvPr/>
            </p:nvSpPr>
            <p:spPr bwMode="auto">
              <a:xfrm>
                <a:off x="7570" y="10757"/>
                <a:ext cx="7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zh-CN" altLang="en-US">
                    <a:solidFill>
                      <a:srgbClr val="003399"/>
                    </a:solidFill>
                    <a:latin typeface="Times New Roman" pitchFamily="18" charset="0"/>
                  </a:rPr>
                  <a:t>，</a:t>
                </a:r>
                <a:endParaRPr lang="zh-CN" altLang="en-US">
                  <a:solidFill>
                    <a:srgbClr val="003399"/>
                  </a:solidFill>
                  <a:latin typeface="Arial" charset="0"/>
                </a:endParaRPr>
              </a:p>
            </p:txBody>
          </p:sp>
          <p:sp>
            <p:nvSpPr>
              <p:cNvPr id="82" name="Text Box 26"/>
              <p:cNvSpPr txBox="1">
                <a:spLocks noChangeArrowheads="1"/>
              </p:cNvSpPr>
              <p:nvPr/>
            </p:nvSpPr>
            <p:spPr bwMode="auto">
              <a:xfrm>
                <a:off x="6958" y="10775"/>
                <a:ext cx="16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srgbClr val="003399"/>
                    </a:solidFill>
                    <a:latin typeface="Times New Roman" pitchFamily="18" charset="0"/>
                  </a:rPr>
                  <a:t>S</a:t>
                </a:r>
                <a:endParaRPr lang="en-US" altLang="zh-CN" dirty="0">
                  <a:solidFill>
                    <a:srgbClr val="003399"/>
                  </a:solidFill>
                  <a:latin typeface="Arial" charset="0"/>
                </a:endParaRPr>
              </a:p>
            </p:txBody>
          </p:sp>
          <p:sp>
            <p:nvSpPr>
              <p:cNvPr id="83" name="Line 27"/>
              <p:cNvSpPr>
                <a:spLocks noChangeShapeType="1"/>
              </p:cNvSpPr>
              <p:nvPr/>
            </p:nvSpPr>
            <p:spPr bwMode="auto">
              <a:xfrm>
                <a:off x="7034" y="8565"/>
                <a:ext cx="0" cy="5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84" name="Text Box 28"/>
              <p:cNvSpPr txBox="1">
                <a:spLocks noChangeArrowheads="1"/>
              </p:cNvSpPr>
              <p:nvPr/>
            </p:nvSpPr>
            <p:spPr bwMode="auto">
              <a:xfrm>
                <a:off x="6924" y="9095"/>
                <a:ext cx="16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T</a:t>
                </a:r>
                <a:endParaRPr lang="en-US" altLang="zh-CN">
                  <a:solidFill>
                    <a:prstClr val="black"/>
                  </a:solidFill>
                  <a:latin typeface="Arial" charset="0"/>
                </a:endParaRPr>
              </a:p>
            </p:txBody>
          </p:sp>
          <p:sp>
            <p:nvSpPr>
              <p:cNvPr id="85" name="Line 29"/>
              <p:cNvSpPr>
                <a:spLocks noChangeShapeType="1"/>
              </p:cNvSpPr>
              <p:nvPr/>
            </p:nvSpPr>
            <p:spPr bwMode="auto">
              <a:xfrm flipH="1">
                <a:off x="6598" y="11087"/>
                <a:ext cx="36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86" name="Line 30"/>
              <p:cNvSpPr>
                <a:spLocks noChangeShapeType="1"/>
              </p:cNvSpPr>
              <p:nvPr/>
            </p:nvSpPr>
            <p:spPr bwMode="auto">
              <a:xfrm>
                <a:off x="7030" y="11073"/>
                <a:ext cx="16"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87" name="Line 31"/>
              <p:cNvSpPr>
                <a:spLocks noChangeShapeType="1"/>
              </p:cNvSpPr>
              <p:nvPr/>
            </p:nvSpPr>
            <p:spPr bwMode="auto">
              <a:xfrm>
                <a:off x="7108" y="11009"/>
                <a:ext cx="346" cy="6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88" name="Text Box 32"/>
              <p:cNvSpPr txBox="1">
                <a:spLocks noChangeArrowheads="1"/>
              </p:cNvSpPr>
              <p:nvPr/>
            </p:nvSpPr>
            <p:spPr bwMode="auto">
              <a:xfrm>
                <a:off x="6522" y="1161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89" name="Text Box 33"/>
              <p:cNvSpPr txBox="1">
                <a:spLocks noChangeArrowheads="1"/>
              </p:cNvSpPr>
              <p:nvPr/>
            </p:nvSpPr>
            <p:spPr bwMode="auto">
              <a:xfrm>
                <a:off x="6970" y="11581"/>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R</a:t>
                </a:r>
                <a:endParaRPr lang="en-US" altLang="zh-CN">
                  <a:solidFill>
                    <a:prstClr val="black"/>
                  </a:solidFill>
                  <a:latin typeface="Arial" charset="0"/>
                </a:endParaRPr>
              </a:p>
            </p:txBody>
          </p:sp>
          <p:sp>
            <p:nvSpPr>
              <p:cNvPr id="90" name="Text Box 34"/>
              <p:cNvSpPr txBox="1">
                <a:spLocks noChangeArrowheads="1"/>
              </p:cNvSpPr>
              <p:nvPr/>
            </p:nvSpPr>
            <p:spPr bwMode="auto">
              <a:xfrm>
                <a:off x="7404" y="11569"/>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91" name="Line 35"/>
              <p:cNvSpPr>
                <a:spLocks noChangeShapeType="1"/>
              </p:cNvSpPr>
              <p:nvPr/>
            </p:nvSpPr>
            <p:spPr bwMode="auto">
              <a:xfrm>
                <a:off x="7032" y="11883"/>
                <a:ext cx="16"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92" name="Text Box 36"/>
              <p:cNvSpPr txBox="1">
                <a:spLocks noChangeArrowheads="1"/>
              </p:cNvSpPr>
              <p:nvPr/>
            </p:nvSpPr>
            <p:spPr bwMode="auto">
              <a:xfrm>
                <a:off x="6972" y="12377"/>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T</a:t>
                </a:r>
                <a:endParaRPr lang="en-US" altLang="zh-CN" dirty="0">
                  <a:solidFill>
                    <a:prstClr val="black"/>
                  </a:solidFill>
                  <a:latin typeface="Arial" charset="0"/>
                </a:endParaRPr>
              </a:p>
            </p:txBody>
          </p:sp>
          <p:sp>
            <p:nvSpPr>
              <p:cNvPr id="93" name="Line 37"/>
              <p:cNvSpPr>
                <a:spLocks noChangeShapeType="1"/>
              </p:cNvSpPr>
              <p:nvPr/>
            </p:nvSpPr>
            <p:spPr bwMode="auto">
              <a:xfrm>
                <a:off x="8054" y="11043"/>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94" name="Text Box 38"/>
              <p:cNvSpPr txBox="1">
                <a:spLocks noChangeArrowheads="1"/>
              </p:cNvSpPr>
              <p:nvPr/>
            </p:nvSpPr>
            <p:spPr bwMode="auto">
              <a:xfrm>
                <a:off x="8020" y="11491"/>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S</a:t>
                </a:r>
                <a:endParaRPr lang="en-US" altLang="zh-CN">
                  <a:solidFill>
                    <a:prstClr val="black"/>
                  </a:solidFill>
                  <a:latin typeface="Arial" charset="0"/>
                </a:endParaRPr>
              </a:p>
            </p:txBody>
          </p:sp>
          <p:sp>
            <p:nvSpPr>
              <p:cNvPr id="95" name="Line 39"/>
              <p:cNvSpPr>
                <a:spLocks noChangeShapeType="1"/>
              </p:cNvSpPr>
              <p:nvPr/>
            </p:nvSpPr>
            <p:spPr bwMode="auto">
              <a:xfrm flipH="1">
                <a:off x="7678" y="11807"/>
                <a:ext cx="36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96" name="Line 40"/>
              <p:cNvSpPr>
                <a:spLocks noChangeShapeType="1"/>
              </p:cNvSpPr>
              <p:nvPr/>
            </p:nvSpPr>
            <p:spPr bwMode="auto">
              <a:xfrm>
                <a:off x="8080" y="11839"/>
                <a:ext cx="16"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97" name="Line 41"/>
              <p:cNvSpPr>
                <a:spLocks noChangeShapeType="1"/>
              </p:cNvSpPr>
              <p:nvPr/>
            </p:nvSpPr>
            <p:spPr bwMode="auto">
              <a:xfrm>
                <a:off x="8172" y="11775"/>
                <a:ext cx="286" cy="5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98" name="Text Box 42"/>
              <p:cNvSpPr txBox="1">
                <a:spLocks noChangeArrowheads="1"/>
              </p:cNvSpPr>
              <p:nvPr/>
            </p:nvSpPr>
            <p:spPr bwMode="auto">
              <a:xfrm>
                <a:off x="7572" y="1227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99" name="Text Box 43"/>
              <p:cNvSpPr txBox="1">
                <a:spLocks noChangeArrowheads="1"/>
              </p:cNvSpPr>
              <p:nvPr/>
            </p:nvSpPr>
            <p:spPr bwMode="auto">
              <a:xfrm>
                <a:off x="8026" y="12472"/>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R</a:t>
                </a:r>
                <a:endParaRPr lang="en-US" altLang="zh-CN" dirty="0">
                  <a:solidFill>
                    <a:prstClr val="black"/>
                  </a:solidFill>
                  <a:latin typeface="Arial" charset="0"/>
                </a:endParaRPr>
              </a:p>
            </p:txBody>
          </p:sp>
          <p:sp>
            <p:nvSpPr>
              <p:cNvPr id="100" name="Text Box 44"/>
              <p:cNvSpPr txBox="1">
                <a:spLocks noChangeArrowheads="1"/>
              </p:cNvSpPr>
              <p:nvPr/>
            </p:nvSpPr>
            <p:spPr bwMode="auto">
              <a:xfrm>
                <a:off x="8452" y="12229"/>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a:t>
                </a:r>
                <a:endParaRPr lang="en-US" altLang="zh-CN">
                  <a:solidFill>
                    <a:prstClr val="black"/>
                  </a:solidFill>
                  <a:latin typeface="Arial" charset="0"/>
                </a:endParaRPr>
              </a:p>
            </p:txBody>
          </p:sp>
          <p:sp>
            <p:nvSpPr>
              <p:cNvPr id="101" name="Line 45"/>
              <p:cNvSpPr>
                <a:spLocks noChangeShapeType="1"/>
              </p:cNvSpPr>
              <p:nvPr/>
            </p:nvSpPr>
            <p:spPr bwMode="auto">
              <a:xfrm>
                <a:off x="8089" y="13759"/>
                <a:ext cx="16"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02" name="Line 46"/>
              <p:cNvSpPr>
                <a:spLocks noChangeShapeType="1"/>
              </p:cNvSpPr>
              <p:nvPr/>
            </p:nvSpPr>
            <p:spPr bwMode="auto">
              <a:xfrm>
                <a:off x="8149" y="13755"/>
                <a:ext cx="332" cy="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03" name="Text Box 47"/>
              <p:cNvSpPr txBox="1">
                <a:spLocks noChangeArrowheads="1"/>
              </p:cNvSpPr>
              <p:nvPr/>
            </p:nvSpPr>
            <p:spPr bwMode="auto">
              <a:xfrm>
                <a:off x="7547" y="14253"/>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a:solidFill>
                      <a:prstClr val="black"/>
                    </a:solidFill>
                    <a:latin typeface="Times New Roman" pitchFamily="18" charset="0"/>
                  </a:rPr>
                  <a:t>S</a:t>
                </a:r>
                <a:endParaRPr lang="en-US" altLang="zh-CN">
                  <a:solidFill>
                    <a:prstClr val="black"/>
                  </a:solidFill>
                  <a:latin typeface="Arial" charset="0"/>
                </a:endParaRPr>
              </a:p>
            </p:txBody>
          </p:sp>
          <p:sp>
            <p:nvSpPr>
              <p:cNvPr id="104" name="Text Box 48"/>
              <p:cNvSpPr txBox="1">
                <a:spLocks noChangeArrowheads="1"/>
              </p:cNvSpPr>
              <p:nvPr/>
            </p:nvSpPr>
            <p:spPr bwMode="auto">
              <a:xfrm>
                <a:off x="8025" y="14251"/>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zh-CN" altLang="en-US" dirty="0">
                    <a:solidFill>
                      <a:prstClr val="black"/>
                    </a:solidFill>
                    <a:latin typeface="Times New Roman" pitchFamily="18" charset="0"/>
                  </a:rPr>
                  <a:t>，</a:t>
                </a:r>
                <a:endParaRPr lang="zh-CN" altLang="en-US" dirty="0">
                  <a:solidFill>
                    <a:prstClr val="black"/>
                  </a:solidFill>
                  <a:latin typeface="Arial" charset="0"/>
                </a:endParaRPr>
              </a:p>
            </p:txBody>
          </p:sp>
          <p:sp>
            <p:nvSpPr>
              <p:cNvPr id="105" name="Text Box 49"/>
              <p:cNvSpPr txBox="1">
                <a:spLocks noChangeArrowheads="1"/>
              </p:cNvSpPr>
              <p:nvPr/>
            </p:nvSpPr>
            <p:spPr bwMode="auto">
              <a:xfrm>
                <a:off x="8433" y="14221"/>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T</a:t>
                </a:r>
                <a:endParaRPr lang="en-US" altLang="zh-CN" dirty="0">
                  <a:solidFill>
                    <a:prstClr val="black"/>
                  </a:solidFill>
                  <a:latin typeface="Arial" charset="0"/>
                </a:endParaRPr>
              </a:p>
            </p:txBody>
          </p:sp>
          <p:sp>
            <p:nvSpPr>
              <p:cNvPr id="106" name="Line 37"/>
              <p:cNvSpPr>
                <a:spLocks noChangeShapeType="1"/>
              </p:cNvSpPr>
              <p:nvPr/>
            </p:nvSpPr>
            <p:spPr bwMode="auto">
              <a:xfrm>
                <a:off x="8097" y="12832"/>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07" name="Text Box 36"/>
              <p:cNvSpPr txBox="1">
                <a:spLocks noChangeArrowheads="1"/>
              </p:cNvSpPr>
              <p:nvPr/>
            </p:nvSpPr>
            <p:spPr bwMode="auto">
              <a:xfrm>
                <a:off x="8017" y="13326"/>
                <a:ext cx="16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dirty="0">
                    <a:solidFill>
                      <a:prstClr val="black"/>
                    </a:solidFill>
                    <a:latin typeface="Times New Roman" pitchFamily="18" charset="0"/>
                  </a:rPr>
                  <a:t>T</a:t>
                </a:r>
                <a:endParaRPr lang="en-US" altLang="zh-CN" dirty="0">
                  <a:solidFill>
                    <a:prstClr val="black"/>
                  </a:solidFill>
                  <a:latin typeface="Arial" charset="0"/>
                </a:endParaRPr>
              </a:p>
            </p:txBody>
          </p:sp>
        </p:grpSp>
        <p:sp>
          <p:nvSpPr>
            <p:cNvPr id="66" name="Text Box 50"/>
            <p:cNvSpPr txBox="1">
              <a:spLocks noChangeArrowheads="1"/>
            </p:cNvSpPr>
            <p:nvPr/>
          </p:nvSpPr>
          <p:spPr bwMode="auto">
            <a:xfrm>
              <a:off x="8040" y="13229"/>
              <a:ext cx="121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zh-CN" altLang="en-US" dirty="0" smtClean="0">
                  <a:solidFill>
                    <a:prstClr val="black"/>
                  </a:solidFill>
                  <a:latin typeface="Times New Roman" pitchFamily="18" charset="0"/>
                </a:rPr>
                <a:t>语法</a:t>
              </a:r>
              <a:r>
                <a:rPr lang="zh-CN" altLang="en-US" dirty="0">
                  <a:solidFill>
                    <a:prstClr val="black"/>
                  </a:solidFill>
                  <a:latin typeface="Times New Roman" pitchFamily="18" charset="0"/>
                </a:rPr>
                <a:t>树</a:t>
              </a:r>
              <a:endParaRPr lang="zh-CN" altLang="en-US" dirty="0">
                <a:solidFill>
                  <a:prstClr val="black"/>
                </a:solidFill>
                <a:latin typeface="Arial" charset="0"/>
              </a:endParaRPr>
            </a:p>
          </p:txBody>
        </p:sp>
      </p:grpSp>
    </p:spTree>
    <p:extLst>
      <p:ext uri="{BB962C8B-B14F-4D97-AF65-F5344CB8AC3E}">
        <p14:creationId xmlns:p14="http://schemas.microsoft.com/office/powerpoint/2010/main" val="41000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500" fill="hold"/>
                                        <p:tgtEl>
                                          <p:spTgt spid="59"/>
                                        </p:tgtEl>
                                        <p:attrNameLst>
                                          <p:attrName>ppt_x</p:attrName>
                                        </p:attrNameLst>
                                      </p:cBhvr>
                                      <p:tavLst>
                                        <p:tav tm="0">
                                          <p:val>
                                            <p:strVal val="#ppt_x"/>
                                          </p:val>
                                        </p:tav>
                                        <p:tav tm="100000">
                                          <p:val>
                                            <p:strVal val="#ppt_x"/>
                                          </p:val>
                                        </p:tav>
                                      </p:tavLst>
                                    </p:anim>
                                    <p:anim calcmode="lin" valueType="num">
                                      <p:cBhvr additive="base">
                                        <p:cTn id="2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1000"/>
                                        <p:tgtEl>
                                          <p:spTgt spid="109"/>
                                        </p:tgtEl>
                                      </p:cBhvr>
                                    </p:animEffect>
                                    <p:anim calcmode="lin" valueType="num">
                                      <p:cBhvr>
                                        <p:cTn id="39" dur="1000" fill="hold"/>
                                        <p:tgtEl>
                                          <p:spTgt spid="109"/>
                                        </p:tgtEl>
                                        <p:attrNameLst>
                                          <p:attrName>ppt_x</p:attrName>
                                        </p:attrNameLst>
                                      </p:cBhvr>
                                      <p:tavLst>
                                        <p:tav tm="0">
                                          <p:val>
                                            <p:strVal val="#ppt_x"/>
                                          </p:val>
                                        </p:tav>
                                        <p:tav tm="100000">
                                          <p:val>
                                            <p:strVal val="#ppt_x"/>
                                          </p:val>
                                        </p:tav>
                                      </p:tavLst>
                                    </p:anim>
                                    <p:anim calcmode="lin" valueType="num">
                                      <p:cBhvr>
                                        <p:cTn id="40"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1000"/>
                                        <p:tgtEl>
                                          <p:spTgt spid="110"/>
                                        </p:tgtEl>
                                      </p:cBhvr>
                                    </p:animEffect>
                                    <p:anim calcmode="lin" valueType="num">
                                      <p:cBhvr>
                                        <p:cTn id="46" dur="1000" fill="hold"/>
                                        <p:tgtEl>
                                          <p:spTgt spid="110"/>
                                        </p:tgtEl>
                                        <p:attrNameLst>
                                          <p:attrName>ppt_x</p:attrName>
                                        </p:attrNameLst>
                                      </p:cBhvr>
                                      <p:tavLst>
                                        <p:tav tm="0">
                                          <p:val>
                                            <p:strVal val="#ppt_x"/>
                                          </p:val>
                                        </p:tav>
                                        <p:tav tm="100000">
                                          <p:val>
                                            <p:strVal val="#ppt_x"/>
                                          </p:val>
                                        </p:tav>
                                      </p:tavLst>
                                    </p:anim>
                                    <p:anim calcmode="lin" valueType="num">
                                      <p:cBhvr>
                                        <p:cTn id="47"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fade">
                                      <p:cBhvr>
                                        <p:cTn id="52" dur="1000"/>
                                        <p:tgtEl>
                                          <p:spTgt spid="111"/>
                                        </p:tgtEl>
                                      </p:cBhvr>
                                    </p:animEffect>
                                    <p:anim calcmode="lin" valueType="num">
                                      <p:cBhvr>
                                        <p:cTn id="53" dur="1000" fill="hold"/>
                                        <p:tgtEl>
                                          <p:spTgt spid="111"/>
                                        </p:tgtEl>
                                        <p:attrNameLst>
                                          <p:attrName>ppt_x</p:attrName>
                                        </p:attrNameLst>
                                      </p:cBhvr>
                                      <p:tavLst>
                                        <p:tav tm="0">
                                          <p:val>
                                            <p:strVal val="#ppt_x"/>
                                          </p:val>
                                        </p:tav>
                                        <p:tav tm="100000">
                                          <p:val>
                                            <p:strVal val="#ppt_x"/>
                                          </p:val>
                                        </p:tav>
                                      </p:tavLst>
                                    </p:anim>
                                    <p:anim calcmode="lin" valueType="num">
                                      <p:cBhvr>
                                        <p:cTn id="54"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ppt_x"/>
                                          </p:val>
                                        </p:tav>
                                        <p:tav tm="100000">
                                          <p:val>
                                            <p:strVal val="#ppt_x"/>
                                          </p:val>
                                        </p:tav>
                                      </p:tavLst>
                                    </p:anim>
                                    <p:anim calcmode="lin" valueType="num">
                                      <p:cBhvr additive="base">
                                        <p:cTn id="6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500" fill="hold"/>
                                        <p:tgtEl>
                                          <p:spTgt spid="2"/>
                                        </p:tgtEl>
                                        <p:attrNameLst>
                                          <p:attrName>ppt_x</p:attrName>
                                        </p:attrNameLst>
                                      </p:cBhvr>
                                      <p:tavLst>
                                        <p:tav tm="0">
                                          <p:val>
                                            <p:strVal val="#ppt_x"/>
                                          </p:val>
                                        </p:tav>
                                        <p:tav tm="100000">
                                          <p:val>
                                            <p:strVal val="#ppt_x"/>
                                          </p:val>
                                        </p:tav>
                                      </p:tavLst>
                                    </p:anim>
                                    <p:anim calcmode="lin" valueType="num">
                                      <p:cBhvr additive="base">
                                        <p:cTn id="6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1000"/>
                                        <p:tgtEl>
                                          <p:spTgt spid="5"/>
                                        </p:tgtEl>
                                      </p:cBhvr>
                                    </p:animEffect>
                                    <p:anim calcmode="lin" valueType="num">
                                      <p:cBhvr>
                                        <p:cTn id="72" dur="1000" fill="hold"/>
                                        <p:tgtEl>
                                          <p:spTgt spid="5"/>
                                        </p:tgtEl>
                                        <p:attrNameLst>
                                          <p:attrName>ppt_x</p:attrName>
                                        </p:attrNameLst>
                                      </p:cBhvr>
                                      <p:tavLst>
                                        <p:tav tm="0">
                                          <p:val>
                                            <p:strVal val="#ppt_x"/>
                                          </p:val>
                                        </p:tav>
                                        <p:tav tm="100000">
                                          <p:val>
                                            <p:strVal val="#ppt_x"/>
                                          </p:val>
                                        </p:tav>
                                      </p:tavLst>
                                    </p:anim>
                                    <p:anim calcmode="lin" valueType="num">
                                      <p:cBhvr>
                                        <p:cTn id="7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1000"/>
                                        <p:tgtEl>
                                          <p:spTgt spid="63"/>
                                        </p:tgtEl>
                                      </p:cBhvr>
                                    </p:animEffect>
                                    <p:anim calcmode="lin" valueType="num">
                                      <p:cBhvr>
                                        <p:cTn id="79" dur="1000" fill="hold"/>
                                        <p:tgtEl>
                                          <p:spTgt spid="63"/>
                                        </p:tgtEl>
                                        <p:attrNameLst>
                                          <p:attrName>ppt_x</p:attrName>
                                        </p:attrNameLst>
                                      </p:cBhvr>
                                      <p:tavLst>
                                        <p:tav tm="0">
                                          <p:val>
                                            <p:strVal val="#ppt_x"/>
                                          </p:val>
                                        </p:tav>
                                        <p:tav tm="100000">
                                          <p:val>
                                            <p:strVal val="#ppt_x"/>
                                          </p:val>
                                        </p:tav>
                                      </p:tavLst>
                                    </p:anim>
                                    <p:anim calcmode="lin" valueType="num">
                                      <p:cBhvr>
                                        <p:cTn id="80"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1000"/>
                                        <p:tgtEl>
                                          <p:spTgt spid="6"/>
                                        </p:tgtEl>
                                      </p:cBhvr>
                                    </p:animEffect>
                                    <p:anim calcmode="lin" valueType="num">
                                      <p:cBhvr>
                                        <p:cTn id="86" dur="1000" fill="hold"/>
                                        <p:tgtEl>
                                          <p:spTgt spid="6"/>
                                        </p:tgtEl>
                                        <p:attrNameLst>
                                          <p:attrName>ppt_x</p:attrName>
                                        </p:attrNameLst>
                                      </p:cBhvr>
                                      <p:tavLst>
                                        <p:tav tm="0">
                                          <p:val>
                                            <p:strVal val="#ppt_x"/>
                                          </p:val>
                                        </p:tav>
                                        <p:tav tm="100000">
                                          <p:val>
                                            <p:strVal val="#ppt_x"/>
                                          </p:val>
                                        </p:tav>
                                      </p:tavLst>
                                    </p:anim>
                                    <p:anim calcmode="lin" valueType="num">
                                      <p:cBhvr>
                                        <p:cTn id="8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64"/>
                                        </p:tgtEl>
                                        <p:attrNameLst>
                                          <p:attrName>style.visibility</p:attrName>
                                        </p:attrNameLst>
                                      </p:cBhvr>
                                      <p:to>
                                        <p:strVal val="visible"/>
                                      </p:to>
                                    </p:set>
                                    <p:anim calcmode="lin" valueType="num">
                                      <p:cBhvr additive="base">
                                        <p:cTn id="92" dur="500" fill="hold"/>
                                        <p:tgtEl>
                                          <p:spTgt spid="64"/>
                                        </p:tgtEl>
                                        <p:attrNameLst>
                                          <p:attrName>ppt_x</p:attrName>
                                        </p:attrNameLst>
                                      </p:cBhvr>
                                      <p:tavLst>
                                        <p:tav tm="0">
                                          <p:val>
                                            <p:strVal val="#ppt_x"/>
                                          </p:val>
                                        </p:tav>
                                        <p:tav tm="100000">
                                          <p:val>
                                            <p:strVal val="#ppt_x"/>
                                          </p:val>
                                        </p:tav>
                                      </p:tavLst>
                                    </p:anim>
                                    <p:anim calcmode="lin" valueType="num">
                                      <p:cBhvr additive="base">
                                        <p:cTn id="9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4" grpId="0" animBg="1"/>
      <p:bldP spid="3" grpId="0" animBg="1"/>
      <p:bldP spid="51" grpId="0"/>
      <p:bldP spid="4" grpId="0" animBg="1"/>
      <p:bldP spid="59" grpId="0" animBg="1"/>
      <p:bldP spid="109" grpId="0" animBg="1"/>
      <p:bldP spid="110" grpId="0" animBg="1"/>
      <p:bldP spid="111" grpId="0" animBg="1"/>
      <p:bldP spid="2" grpId="0"/>
      <p:bldP spid="5" grpId="0"/>
      <p:bldP spid="6" grpId="0"/>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39552" y="2060848"/>
            <a:ext cx="7772400" cy="1008063"/>
          </a:xfrm>
        </p:spPr>
        <p:txBody>
          <a:bodyPr>
            <a:normAutofit/>
          </a:bodyPr>
          <a:lstStyle/>
          <a:p>
            <a:r>
              <a:rPr lang="en-US" altLang="zh-CN" sz="2400" dirty="0" smtClean="0">
                <a:solidFill>
                  <a:srgbClr val="A50021"/>
                </a:solidFill>
                <a:latin typeface="宋体" panose="02010600030101010101" pitchFamily="2" charset="-122"/>
                <a:ea typeface="宋体" panose="02010600030101010101" pitchFamily="2" charset="-122"/>
              </a:rPr>
              <a:t> </a:t>
            </a:r>
            <a:r>
              <a:rPr lang="zh-CN" altLang="en-US" sz="2400" dirty="0" smtClean="0">
                <a:solidFill>
                  <a:srgbClr val="A50021"/>
                </a:solidFill>
                <a:latin typeface="宋体" panose="02010600030101010101" pitchFamily="2" charset="-122"/>
                <a:ea typeface="宋体" panose="02010600030101010101" pitchFamily="2" charset="-122"/>
              </a:rPr>
              <a:t>二义性文法：</a:t>
            </a:r>
            <a:r>
              <a:rPr lang="en-US" altLang="zh-CN" sz="2400" dirty="0" smtClean="0">
                <a:solidFill>
                  <a:srgbClr val="A50021"/>
                </a:solidFill>
                <a:latin typeface="宋体" panose="02010600030101010101" pitchFamily="2" charset="-122"/>
                <a:ea typeface="宋体" panose="02010600030101010101" pitchFamily="2" charset="-122"/>
              </a:rPr>
              <a:t/>
            </a:r>
            <a:br>
              <a:rPr lang="en-US" altLang="zh-CN" sz="2400" dirty="0" smtClean="0">
                <a:solidFill>
                  <a:srgbClr val="A50021"/>
                </a:solidFill>
                <a:latin typeface="宋体" panose="02010600030101010101" pitchFamily="2" charset="-122"/>
                <a:ea typeface="宋体" panose="02010600030101010101" pitchFamily="2" charset="-122"/>
              </a:rPr>
            </a:br>
            <a:r>
              <a:rPr lang="zh-CN" altLang="en-US" sz="2400" dirty="0" smtClean="0">
                <a:solidFill>
                  <a:schemeClr val="tx1"/>
                </a:solidFill>
                <a:latin typeface="宋体" panose="02010600030101010101" pitchFamily="2" charset="-122"/>
                <a:ea typeface="宋体" panose="02010600030101010101" pitchFamily="2" charset="-122"/>
              </a:rPr>
              <a:t>一个句子对应两个或多个不同的语法树</a:t>
            </a:r>
          </a:p>
        </p:txBody>
      </p:sp>
      <p:sp>
        <p:nvSpPr>
          <p:cNvPr id="193539" name="Rectangle 3"/>
          <p:cNvSpPr>
            <a:spLocks noGrp="1" noChangeArrowheads="1"/>
          </p:cNvSpPr>
          <p:nvPr>
            <p:ph idx="4294967295"/>
          </p:nvPr>
        </p:nvSpPr>
        <p:spPr>
          <a:xfrm>
            <a:off x="539552" y="3501008"/>
            <a:ext cx="8175625" cy="2232248"/>
          </a:xfrm>
        </p:spPr>
        <p:txBody>
          <a:bodyPr>
            <a:normAutofit/>
          </a:bodyPr>
          <a:lstStyle/>
          <a:p>
            <a:pPr>
              <a:lnSpc>
                <a:spcPct val="80000"/>
              </a:lnSpc>
            </a:pPr>
            <a:r>
              <a:rPr lang="en-US" altLang="zh-CN" sz="2400" b="1" dirty="0" smtClean="0">
                <a:solidFill>
                  <a:srgbClr val="CC3300"/>
                </a:solidFill>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二义性文法</a:t>
            </a:r>
            <a:r>
              <a:rPr lang="zh-CN" altLang="en-US" sz="2400" b="1" dirty="0" smtClean="0">
                <a:solidFill>
                  <a:srgbClr val="CC3300"/>
                </a:solidFill>
                <a:latin typeface="宋体" panose="02010600030101010101" pitchFamily="2" charset="-122"/>
                <a:ea typeface="宋体" panose="02010600030101010101" pitchFamily="2" charset="-122"/>
              </a:rPr>
              <a:t>（</a:t>
            </a:r>
            <a:r>
              <a:rPr lang="en-US" altLang="zh-CN" sz="2400" b="1" dirty="0" smtClean="0">
                <a:solidFill>
                  <a:srgbClr val="CC3300"/>
                </a:solidFill>
                <a:latin typeface="宋体" panose="02010600030101010101" pitchFamily="2" charset="-122"/>
                <a:ea typeface="宋体" panose="02010600030101010101" pitchFamily="2" charset="-122"/>
              </a:rPr>
              <a:t>P28 </a:t>
            </a:r>
            <a:r>
              <a:rPr lang="zh-CN" altLang="en-US" sz="2400" b="1" dirty="0" smtClean="0">
                <a:solidFill>
                  <a:srgbClr val="CC3300"/>
                </a:solidFill>
                <a:latin typeface="宋体" panose="02010600030101010101" pitchFamily="2" charset="-122"/>
                <a:ea typeface="宋体" panose="02010600030101010101" pitchFamily="2" charset="-122"/>
              </a:rPr>
              <a:t>倒数第</a:t>
            </a:r>
            <a:r>
              <a:rPr lang="en-US" altLang="zh-CN" sz="2400" b="1" dirty="0" smtClean="0">
                <a:solidFill>
                  <a:srgbClr val="CC3300"/>
                </a:solidFill>
                <a:latin typeface="宋体" panose="02010600030101010101" pitchFamily="2" charset="-122"/>
                <a:ea typeface="宋体" panose="02010600030101010101" pitchFamily="2" charset="-122"/>
              </a:rPr>
              <a:t>4</a:t>
            </a:r>
            <a:r>
              <a:rPr lang="zh-CN" altLang="en-US" sz="2400" b="1" dirty="0" smtClean="0">
                <a:solidFill>
                  <a:srgbClr val="CC3300"/>
                </a:solidFill>
                <a:latin typeface="宋体" panose="02010600030101010101" pitchFamily="2" charset="-122"/>
                <a:ea typeface="宋体" panose="02010600030101010101" pitchFamily="2" charset="-122"/>
              </a:rPr>
              <a:t>行）</a:t>
            </a:r>
          </a:p>
          <a:p>
            <a:pPr lvl="1">
              <a:lnSpc>
                <a:spcPct val="120000"/>
              </a:lnSpc>
            </a:pPr>
            <a:r>
              <a:rPr lang="zh-CN" altLang="en-US" sz="2400" b="1" dirty="0" smtClean="0">
                <a:latin typeface="宋体" panose="02010600030101010101" pitchFamily="2" charset="-122"/>
                <a:ea typeface="宋体" panose="02010600030101010101" pitchFamily="2" charset="-122"/>
              </a:rPr>
              <a:t>如果一个文法，存在某个句子（句型）对应</a:t>
            </a:r>
            <a:r>
              <a:rPr lang="zh-CN" altLang="en-US" sz="2400" b="1" dirty="0" smtClean="0">
                <a:solidFill>
                  <a:srgbClr val="CC3300"/>
                </a:solidFill>
                <a:latin typeface="宋体" panose="02010600030101010101" pitchFamily="2" charset="-122"/>
                <a:ea typeface="宋体" panose="02010600030101010101" pitchFamily="2" charset="-122"/>
              </a:rPr>
              <a:t>两棵（</a:t>
            </a:r>
            <a:r>
              <a:rPr lang="zh-CN" altLang="en-US" sz="2400" b="1" dirty="0" smtClean="0">
                <a:latin typeface="宋体" panose="02010600030101010101" pitchFamily="2" charset="-122"/>
                <a:ea typeface="宋体" panose="02010600030101010101" pitchFamily="2" charset="-122"/>
              </a:rPr>
              <a:t>或</a:t>
            </a:r>
            <a:r>
              <a:rPr lang="zh-CN" altLang="en-US" sz="2400" b="1" dirty="0" smtClean="0">
                <a:solidFill>
                  <a:srgbClr val="CC3300"/>
                </a:solidFill>
                <a:latin typeface="宋体" panose="02010600030101010101" pitchFamily="2" charset="-122"/>
                <a:ea typeface="宋体" panose="02010600030101010101" pitchFamily="2" charset="-122"/>
              </a:rPr>
              <a:t>两棵</a:t>
            </a:r>
            <a:r>
              <a:rPr lang="zh-CN" altLang="en-US" sz="2400" b="1" dirty="0" smtClean="0">
                <a:latin typeface="宋体" panose="02010600030101010101" pitchFamily="2" charset="-122"/>
                <a:ea typeface="宋体" panose="02010600030101010101" pitchFamily="2" charset="-122"/>
              </a:rPr>
              <a:t>以上）不同的语法树，则称这个文法是</a:t>
            </a:r>
            <a:r>
              <a:rPr lang="zh-CN" altLang="en-US" sz="2400" b="1" dirty="0" smtClean="0">
                <a:solidFill>
                  <a:srgbClr val="CC3300"/>
                </a:solidFill>
                <a:latin typeface="宋体" panose="02010600030101010101" pitchFamily="2" charset="-122"/>
                <a:ea typeface="宋体" panose="02010600030101010101" pitchFamily="2" charset="-122"/>
              </a:rPr>
              <a:t>二义</a:t>
            </a:r>
            <a:r>
              <a:rPr lang="zh-CN" altLang="en-US" sz="2400" b="1" dirty="0" smtClean="0">
                <a:solidFill>
                  <a:srgbClr val="002060"/>
                </a:solidFill>
                <a:latin typeface="宋体" panose="02010600030101010101" pitchFamily="2" charset="-122"/>
                <a:ea typeface="宋体" panose="02010600030101010101" pitchFamily="2" charset="-122"/>
              </a:rPr>
              <a:t>的</a:t>
            </a:r>
            <a:r>
              <a:rPr lang="zh-CN" altLang="en-US" sz="2400" b="1" dirty="0" smtClean="0">
                <a:latin typeface="宋体" panose="02010600030101010101" pitchFamily="2" charset="-122"/>
                <a:ea typeface="宋体" panose="02010600030101010101" pitchFamily="2" charset="-122"/>
              </a:rPr>
              <a:t>。</a:t>
            </a:r>
            <a:r>
              <a:rPr lang="zh-CN" altLang="en-US" sz="2400" b="1" dirty="0" smtClean="0">
                <a:solidFill>
                  <a:srgbClr val="CC3300"/>
                </a:solidFill>
                <a:latin typeface="宋体" panose="02010600030101010101" pitchFamily="2" charset="-122"/>
                <a:ea typeface="宋体" panose="02010600030101010101" pitchFamily="2" charset="-122"/>
              </a:rPr>
              <a:t>或者说：</a:t>
            </a:r>
            <a:r>
              <a:rPr lang="en-US" altLang="zh-CN" sz="2400" b="1" dirty="0" smtClean="0">
                <a:solidFill>
                  <a:srgbClr val="CC3300"/>
                </a:solidFill>
                <a:latin typeface="宋体" panose="02010600030101010101" pitchFamily="2" charset="-122"/>
                <a:ea typeface="宋体" panose="02010600030101010101" pitchFamily="2" charset="-122"/>
              </a:rPr>
              <a:t>….</a:t>
            </a:r>
          </a:p>
        </p:txBody>
      </p:sp>
      <p:sp>
        <p:nvSpPr>
          <p:cNvPr id="4" name="矩形 3"/>
          <p:cNvSpPr/>
          <p:nvPr/>
        </p:nvSpPr>
        <p:spPr>
          <a:xfrm>
            <a:off x="323528" y="232012"/>
            <a:ext cx="7776864" cy="461665"/>
          </a:xfrm>
          <a:prstGeom prst="rect">
            <a:avLst/>
          </a:prstGeom>
        </p:spPr>
        <p:txBody>
          <a:bodyPr wrap="square">
            <a:spAutoFit/>
          </a:bodyPr>
          <a:lstStyle/>
          <a:p>
            <a:pPr eaLnBrk="0" fontAlgn="base" hangingPunct="0">
              <a:spcBef>
                <a:spcPct val="0"/>
              </a:spcBef>
              <a:spcAft>
                <a:spcPct val="0"/>
              </a:spcAft>
            </a:pPr>
            <a:r>
              <a:rPr lang="zh-CN" altLang="en-US" sz="2400" b="1" dirty="0" smtClean="0">
                <a:solidFill>
                  <a:srgbClr val="A50021"/>
                </a:solidFill>
                <a:latin typeface="Arial Narrow" pitchFamily="34" charset="0"/>
                <a:ea typeface="宋体" pitchFamily="2" charset="-122"/>
              </a:rPr>
              <a:t>二、语法树的应用</a:t>
            </a:r>
            <a:r>
              <a:rPr lang="en-US" altLang="zh-CN" sz="2400" b="1" dirty="0" smtClean="0">
                <a:solidFill>
                  <a:srgbClr val="A50021"/>
                </a:solidFill>
                <a:latin typeface="Arial Narrow" pitchFamily="34" charset="0"/>
                <a:ea typeface="宋体" pitchFamily="2" charset="-122"/>
              </a:rPr>
              <a:t>——</a:t>
            </a:r>
            <a:r>
              <a:rPr lang="zh-CN" altLang="en-US" sz="2400" b="1" dirty="0" smtClean="0">
                <a:solidFill>
                  <a:srgbClr val="A50021"/>
                </a:solidFill>
                <a:latin typeface="Arial Narrow" pitchFamily="34" charset="0"/>
                <a:ea typeface="宋体" pitchFamily="2" charset="-122"/>
              </a:rPr>
              <a:t>文法的二义性</a:t>
            </a:r>
            <a:endParaRPr lang="zh-CN" altLang="en-US" sz="2400" b="1" dirty="0">
              <a:solidFill>
                <a:srgbClr val="A50021"/>
              </a:solidFill>
              <a:latin typeface="Arial Narrow" pitchFamily="34" charset="0"/>
              <a:ea typeface="宋体" pitchFamily="2" charset="-122"/>
            </a:endParaRPr>
          </a:p>
        </p:txBody>
      </p:sp>
      <p:sp>
        <p:nvSpPr>
          <p:cNvPr id="2" name="云形标注 1"/>
          <p:cNvSpPr/>
          <p:nvPr/>
        </p:nvSpPr>
        <p:spPr>
          <a:xfrm>
            <a:off x="4355976" y="908720"/>
            <a:ext cx="4464496" cy="1044841"/>
          </a:xfrm>
          <a:prstGeom prst="cloud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b="1" dirty="0" smtClean="0">
                <a:solidFill>
                  <a:srgbClr val="002060"/>
                </a:solidFill>
              </a:rPr>
              <a:t>例</a:t>
            </a:r>
            <a:r>
              <a:rPr lang="en-US" altLang="zh-CN" sz="2400" b="1" dirty="0" smtClean="0">
                <a:solidFill>
                  <a:srgbClr val="002060"/>
                </a:solidFill>
              </a:rPr>
              <a:t>2.7</a:t>
            </a:r>
            <a:r>
              <a:rPr lang="zh-CN" altLang="en-US" sz="2400" b="1" dirty="0" smtClean="0">
                <a:solidFill>
                  <a:srgbClr val="002060"/>
                </a:solidFill>
              </a:rPr>
              <a:t>，不同人画的语法树不一样</a:t>
            </a:r>
            <a:endParaRPr lang="zh-CN" altLang="en-US" sz="2400" b="1" dirty="0">
              <a:solidFill>
                <a:srgbClr val="002060"/>
              </a:solidFill>
            </a:endParaRPr>
          </a:p>
        </p:txBody>
      </p:sp>
    </p:spTree>
    <p:extLst>
      <p:ext uri="{BB962C8B-B14F-4D97-AF65-F5344CB8AC3E}">
        <p14:creationId xmlns:p14="http://schemas.microsoft.com/office/powerpoint/2010/main" val="35505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8914"/>
                                        </p:tgtEl>
                                        <p:attrNameLst>
                                          <p:attrName>style.visibility</p:attrName>
                                        </p:attrNameLst>
                                      </p:cBhvr>
                                      <p:to>
                                        <p:strVal val="visible"/>
                                      </p:to>
                                    </p:set>
                                    <p:animEffect transition="in" filter="fade">
                                      <p:cBhvr>
                                        <p:cTn id="13" dur="1000"/>
                                        <p:tgtEl>
                                          <p:spTgt spid="38914"/>
                                        </p:tgtEl>
                                      </p:cBhvr>
                                    </p:animEffect>
                                    <p:anim calcmode="lin" valueType="num">
                                      <p:cBhvr>
                                        <p:cTn id="14" dur="1000" fill="hold"/>
                                        <p:tgtEl>
                                          <p:spTgt spid="38914"/>
                                        </p:tgtEl>
                                        <p:attrNameLst>
                                          <p:attrName>ppt_x</p:attrName>
                                        </p:attrNameLst>
                                      </p:cBhvr>
                                      <p:tavLst>
                                        <p:tav tm="0">
                                          <p:val>
                                            <p:strVal val="#ppt_x"/>
                                          </p:val>
                                        </p:tav>
                                        <p:tav tm="100000">
                                          <p:val>
                                            <p:strVal val="#ppt_x"/>
                                          </p:val>
                                        </p:tav>
                                      </p:tavLst>
                                    </p:anim>
                                    <p:anim calcmode="lin" valueType="num">
                                      <p:cBhvr>
                                        <p:cTn id="15" dur="1000" fill="hold"/>
                                        <p:tgtEl>
                                          <p:spTgt spid="389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20" dur="500"/>
                                        <p:tgtEl>
                                          <p:spTgt spid="193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6"/>
          <p:cNvSpPr>
            <a:spLocks noChangeArrowheads="1"/>
          </p:cNvSpPr>
          <p:nvPr/>
        </p:nvSpPr>
        <p:spPr bwMode="auto">
          <a:xfrm>
            <a:off x="4067944" y="1157287"/>
            <a:ext cx="5076056" cy="27432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0"/>
              </a:spcBef>
              <a:spcAft>
                <a:spcPct val="0"/>
              </a:spcAft>
            </a:pPr>
            <a:endParaRPr lang="zh-CN" altLang="en-US" b="1">
              <a:solidFill>
                <a:prstClr val="black"/>
              </a:solidFill>
            </a:endParaRPr>
          </a:p>
        </p:txBody>
      </p:sp>
      <p:sp>
        <p:nvSpPr>
          <p:cNvPr id="53250" name="Rectangle 2"/>
          <p:cNvSpPr>
            <a:spLocks noGrp="1" noChangeArrowheads="1"/>
          </p:cNvSpPr>
          <p:nvPr>
            <p:ph type="title" idx="4294967295"/>
          </p:nvPr>
        </p:nvSpPr>
        <p:spPr>
          <a:xfrm>
            <a:off x="207987" y="116632"/>
            <a:ext cx="7345363" cy="685800"/>
          </a:xfrm>
          <a:solidFill>
            <a:schemeClr val="accent3">
              <a:lumMod val="20000"/>
              <a:lumOff val="80000"/>
            </a:schemeClr>
          </a:solidFill>
          <a:ln>
            <a:solidFill>
              <a:schemeClr val="bg2"/>
            </a:solidFill>
          </a:ln>
          <a:effectLst>
            <a:outerShdw dist="107763" dir="2700000" algn="ctr" rotWithShape="0">
              <a:srgbClr val="808080">
                <a:alpha val="50000"/>
              </a:srgbClr>
            </a:outerShdw>
          </a:effectLst>
        </p:spPr>
        <p:txBody>
          <a:bodyPr>
            <a:normAutofit/>
          </a:bodyPr>
          <a:lstStyle/>
          <a:p>
            <a:pPr eaLnBrk="1" hangingPunct="1">
              <a:buClr>
                <a:srgbClr val="6600FF"/>
              </a:buClr>
              <a:defRPr/>
            </a:pPr>
            <a:r>
              <a:rPr lang="zh-CN" altLang="en-US" sz="2400" dirty="0" smtClean="0">
                <a:solidFill>
                  <a:schemeClr val="tx1"/>
                </a:solidFill>
                <a:latin typeface="宋体" pitchFamily="2" charset="-122"/>
              </a:rPr>
              <a:t>问题：一个句型是否对应唯一的一棵语法树？</a:t>
            </a:r>
          </a:p>
        </p:txBody>
      </p:sp>
      <p:sp>
        <p:nvSpPr>
          <p:cNvPr id="53252" name="Rectangle 4"/>
          <p:cNvSpPr>
            <a:spLocks noGrp="1" noChangeArrowheads="1"/>
          </p:cNvSpPr>
          <p:nvPr>
            <p:ph type="body" idx="4294967295"/>
          </p:nvPr>
        </p:nvSpPr>
        <p:spPr>
          <a:xfrm>
            <a:off x="179512" y="1208087"/>
            <a:ext cx="3816424" cy="2699544"/>
          </a:xfrm>
        </p:spPr>
        <p:txBody>
          <a:bodyPr>
            <a:normAutofit/>
          </a:bodyPr>
          <a:lstStyle/>
          <a:p>
            <a:pPr eaLnBrk="1" hangingPunct="1">
              <a:buClr>
                <a:srgbClr val="6600FF"/>
              </a:buClr>
              <a:buSzTx/>
              <a:defRPr/>
            </a:pPr>
            <a:r>
              <a:rPr lang="zh-CN" altLang="en-US" sz="2400" b="1" dirty="0" smtClean="0">
                <a:latin typeface="宋体" panose="02010600030101010101" pitchFamily="2" charset="-122"/>
                <a:ea typeface="宋体" panose="02010600030101010101" pitchFamily="2" charset="-122"/>
              </a:rPr>
              <a:t>例</a:t>
            </a:r>
            <a:r>
              <a:rPr lang="en-US" altLang="zh-CN" sz="2400" b="1" dirty="0" smtClean="0">
                <a:latin typeface="宋体" panose="02010600030101010101" pitchFamily="2" charset="-122"/>
                <a:ea typeface="宋体" panose="02010600030101010101" pitchFamily="2" charset="-122"/>
              </a:rPr>
              <a:t>2.6</a:t>
            </a:r>
            <a:r>
              <a:rPr lang="zh-CN" altLang="en-US" sz="2400" b="1" dirty="0" smtClean="0">
                <a:latin typeface="宋体" panose="02010600030101010101" pitchFamily="2" charset="-122"/>
                <a:ea typeface="宋体" panose="02010600030101010101" pitchFamily="2" charset="-122"/>
              </a:rPr>
              <a:t>：已知文法</a:t>
            </a:r>
            <a:r>
              <a:rPr lang="en-US" altLang="zh-CN" sz="2400" b="1" dirty="0" smtClean="0">
                <a:latin typeface="宋体" panose="02010600030101010101" pitchFamily="2" charset="-122"/>
                <a:ea typeface="宋体" panose="02010600030101010101" pitchFamily="2" charset="-122"/>
              </a:rPr>
              <a:t>G[E]:</a:t>
            </a:r>
            <a:br>
              <a:rPr lang="en-US" altLang="zh-CN" sz="2400" b="1" dirty="0" smtClean="0">
                <a:latin typeface="宋体" panose="02010600030101010101" pitchFamily="2" charset="-122"/>
                <a:ea typeface="宋体" panose="02010600030101010101" pitchFamily="2" charset="-122"/>
              </a:rPr>
            </a:br>
            <a:r>
              <a:rPr lang="en-US" altLang="zh-CN" sz="2400" b="1" dirty="0" smtClean="0">
                <a:latin typeface="宋体" panose="02010600030101010101" pitchFamily="2" charset="-122"/>
                <a:ea typeface="宋体" panose="02010600030101010101" pitchFamily="2" charset="-122"/>
              </a:rPr>
              <a:t>	E → </a:t>
            </a:r>
            <a:r>
              <a:rPr lang="en-US" altLang="zh-CN" sz="2400" b="1" dirty="0" err="1" smtClean="0">
                <a:latin typeface="宋体" panose="02010600030101010101" pitchFamily="2" charset="-122"/>
                <a:ea typeface="宋体" panose="02010600030101010101" pitchFamily="2" charset="-122"/>
              </a:rPr>
              <a:t>i</a:t>
            </a:r>
            <a:endParaRPr lang="en-US" altLang="zh-CN" sz="2400" b="1" dirty="0" smtClean="0">
              <a:latin typeface="宋体" panose="02010600030101010101" pitchFamily="2" charset="-122"/>
              <a:ea typeface="宋体" panose="02010600030101010101" pitchFamily="2" charset="-122"/>
            </a:endParaRPr>
          </a:p>
          <a:p>
            <a:pPr eaLnBrk="1" hangingPunct="1">
              <a:buClr>
                <a:srgbClr val="6600FF"/>
              </a:buClr>
              <a:buSzTx/>
              <a:buFont typeface="Wingdings" pitchFamily="2" charset="2"/>
              <a:buNone/>
              <a:defRPr/>
            </a:pPr>
            <a:r>
              <a:rPr lang="en-US" altLang="zh-CN" sz="2400" b="1" dirty="0" smtClean="0">
                <a:latin typeface="宋体" panose="02010600030101010101" pitchFamily="2" charset="-122"/>
                <a:ea typeface="宋体" panose="02010600030101010101" pitchFamily="2" charset="-122"/>
              </a:rPr>
              <a:t>		E → E+E</a:t>
            </a:r>
          </a:p>
          <a:p>
            <a:pPr eaLnBrk="1" hangingPunct="1">
              <a:buClr>
                <a:srgbClr val="6600FF"/>
              </a:buClr>
              <a:buSzTx/>
              <a:buFont typeface="Wingdings" pitchFamily="2" charset="2"/>
              <a:buNone/>
              <a:defRPr/>
            </a:pPr>
            <a:r>
              <a:rPr lang="en-US" altLang="zh-CN" sz="2400" b="1" dirty="0" smtClean="0">
                <a:latin typeface="宋体" panose="02010600030101010101" pitchFamily="2" charset="-122"/>
                <a:ea typeface="宋体" panose="02010600030101010101" pitchFamily="2" charset="-122"/>
              </a:rPr>
              <a:t>		E → E*E</a:t>
            </a:r>
          </a:p>
          <a:p>
            <a:pPr eaLnBrk="1" hangingPunct="1">
              <a:buClr>
                <a:srgbClr val="6600FF"/>
              </a:buClr>
              <a:buSzTx/>
              <a:buFont typeface="Wingdings" pitchFamily="2" charset="2"/>
              <a:buNone/>
              <a:defRPr/>
            </a:pPr>
            <a:r>
              <a:rPr lang="en-US" altLang="zh-CN" sz="2400" b="1" dirty="0" smtClean="0">
                <a:latin typeface="宋体" panose="02010600030101010101" pitchFamily="2" charset="-122"/>
                <a:ea typeface="宋体" panose="02010600030101010101" pitchFamily="2" charset="-122"/>
              </a:rPr>
              <a:t>		E → (E)</a:t>
            </a:r>
          </a:p>
          <a:p>
            <a:pPr eaLnBrk="1" hangingPunct="1">
              <a:buClr>
                <a:srgbClr val="6600FF"/>
              </a:buClr>
              <a:buSzTx/>
              <a:buFont typeface="Wingdings" pitchFamily="2" charset="2"/>
              <a:buNone/>
              <a:defRPr/>
            </a:pPr>
            <a:r>
              <a:rPr lang="zh-CN" altLang="en-US" sz="2400" b="1" dirty="0" smtClean="0">
                <a:latin typeface="宋体" panose="02010600030101010101" pitchFamily="2" charset="-122"/>
                <a:ea typeface="宋体" panose="02010600030101010101" pitchFamily="2" charset="-122"/>
              </a:rPr>
              <a:t>试给出句型</a:t>
            </a:r>
            <a:r>
              <a:rPr lang="en-US" altLang="zh-CN" sz="2400" b="1" dirty="0" err="1" smtClean="0">
                <a:latin typeface="宋体" panose="02010600030101010101" pitchFamily="2" charset="-122"/>
                <a:ea typeface="宋体" panose="02010600030101010101" pitchFamily="2" charset="-122"/>
              </a:rPr>
              <a:t>i</a:t>
            </a:r>
            <a:r>
              <a:rPr lang="en-US" altLang="zh-CN" sz="2400" b="1" dirty="0" smtClean="0">
                <a:latin typeface="宋体" panose="02010600030101010101" pitchFamily="2" charset="-122"/>
                <a:ea typeface="宋体" panose="02010600030101010101" pitchFamily="2" charset="-122"/>
              </a:rPr>
              <a:t>*</a:t>
            </a:r>
            <a:r>
              <a:rPr lang="en-US" altLang="zh-CN" sz="2400" b="1" dirty="0" err="1" smtClean="0">
                <a:latin typeface="宋体" panose="02010600030101010101" pitchFamily="2" charset="-122"/>
                <a:ea typeface="宋体" panose="02010600030101010101" pitchFamily="2" charset="-122"/>
              </a:rPr>
              <a:t>i+i</a:t>
            </a:r>
            <a:r>
              <a:rPr lang="zh-CN" altLang="en-US" sz="2400" b="1" dirty="0" smtClean="0">
                <a:latin typeface="宋体" panose="02010600030101010101" pitchFamily="2" charset="-122"/>
                <a:ea typeface="宋体" panose="02010600030101010101" pitchFamily="2" charset="-122"/>
              </a:rPr>
              <a:t>的最左推导</a:t>
            </a:r>
          </a:p>
        </p:txBody>
      </p:sp>
      <p:sp>
        <p:nvSpPr>
          <p:cNvPr id="34821" name="Text Box 5"/>
          <p:cNvSpPr txBox="1">
            <a:spLocks noChangeArrowheads="1"/>
          </p:cNvSpPr>
          <p:nvPr/>
        </p:nvSpPr>
        <p:spPr bwMode="auto">
          <a:xfrm>
            <a:off x="3810000" y="1314450"/>
            <a:ext cx="22860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dirty="0">
                <a:solidFill>
                  <a:prstClr val="black"/>
                </a:solidFill>
                <a:latin typeface="宋体" charset="-122"/>
                <a:ea typeface="宋体" charset="-122"/>
              </a:rPr>
              <a:t>      </a:t>
            </a:r>
            <a:r>
              <a:rPr lang="en-US" altLang="zh-CN" dirty="0">
                <a:solidFill>
                  <a:prstClr val="black"/>
                </a:solidFill>
                <a:latin typeface="宋体" charset="-122"/>
                <a:ea typeface="宋体" charset="-122"/>
              </a:rPr>
              <a:t>E</a:t>
            </a: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E + E</a:t>
            </a: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E * E </a:t>
            </a:r>
            <a:r>
              <a:rPr lang="en-US" altLang="zh-CN" dirty="0" err="1">
                <a:solidFill>
                  <a:prstClr val="black"/>
                </a:solidFill>
                <a:latin typeface="宋体" charset="-122"/>
                <a:ea typeface="宋体" charset="-122"/>
              </a:rPr>
              <a:t>i</a:t>
            </a:r>
            <a:endParaRPr lang="en-US" altLang="zh-CN" dirty="0">
              <a:solidFill>
                <a:prstClr val="black"/>
              </a:solidFill>
              <a:latin typeface="宋体" charset="-122"/>
              <a:ea typeface="宋体" charset="-122"/>
            </a:endParaRP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a:t>
            </a:r>
            <a:r>
              <a:rPr lang="en-US" altLang="zh-CN" dirty="0" err="1">
                <a:solidFill>
                  <a:prstClr val="black"/>
                </a:solidFill>
                <a:latin typeface="宋体" charset="-122"/>
                <a:ea typeface="宋体" charset="-122"/>
              </a:rPr>
              <a:t>i</a:t>
            </a:r>
            <a:r>
              <a:rPr lang="en-US" altLang="zh-CN" dirty="0">
                <a:solidFill>
                  <a:prstClr val="black"/>
                </a:solidFill>
                <a:latin typeface="宋体" charset="-122"/>
                <a:ea typeface="宋体" charset="-122"/>
              </a:rPr>
              <a:t>   </a:t>
            </a:r>
            <a:r>
              <a:rPr lang="en-US" altLang="zh-CN" dirty="0" err="1">
                <a:solidFill>
                  <a:prstClr val="black"/>
                </a:solidFill>
                <a:latin typeface="宋体" charset="-122"/>
                <a:ea typeface="宋体" charset="-122"/>
              </a:rPr>
              <a:t>i</a:t>
            </a:r>
            <a:endParaRPr lang="en-US" altLang="zh-CN" dirty="0">
              <a:solidFill>
                <a:prstClr val="black"/>
              </a:solidFill>
              <a:latin typeface="宋体" charset="-122"/>
              <a:ea typeface="宋体" charset="-122"/>
            </a:endParaRPr>
          </a:p>
        </p:txBody>
      </p:sp>
      <p:sp>
        <p:nvSpPr>
          <p:cNvPr id="34822" name="Line 6"/>
          <p:cNvSpPr>
            <a:spLocks noChangeShapeType="1"/>
          </p:cNvSpPr>
          <p:nvPr/>
        </p:nvSpPr>
        <p:spPr bwMode="auto">
          <a:xfrm>
            <a:off x="5029200" y="17716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23" name="Line 7"/>
          <p:cNvSpPr>
            <a:spLocks noChangeShapeType="1"/>
          </p:cNvSpPr>
          <p:nvPr/>
        </p:nvSpPr>
        <p:spPr bwMode="auto">
          <a:xfrm flipH="1">
            <a:off x="4724400" y="177165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24" name="Line 8"/>
          <p:cNvSpPr>
            <a:spLocks noChangeShapeType="1"/>
          </p:cNvSpPr>
          <p:nvPr/>
        </p:nvSpPr>
        <p:spPr bwMode="auto">
          <a:xfrm>
            <a:off x="5029200" y="17716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25" name="Line 9"/>
          <p:cNvSpPr>
            <a:spLocks noChangeShapeType="1"/>
          </p:cNvSpPr>
          <p:nvPr/>
        </p:nvSpPr>
        <p:spPr bwMode="auto">
          <a:xfrm>
            <a:off x="4724400" y="23812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26" name="Line 10"/>
          <p:cNvSpPr>
            <a:spLocks noChangeShapeType="1"/>
          </p:cNvSpPr>
          <p:nvPr/>
        </p:nvSpPr>
        <p:spPr bwMode="auto">
          <a:xfrm flipH="1">
            <a:off x="4343400" y="23812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27" name="Line 11"/>
          <p:cNvSpPr>
            <a:spLocks noChangeShapeType="1"/>
          </p:cNvSpPr>
          <p:nvPr/>
        </p:nvSpPr>
        <p:spPr bwMode="auto">
          <a:xfrm>
            <a:off x="4724400" y="238125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28" name="Line 12"/>
          <p:cNvSpPr>
            <a:spLocks noChangeShapeType="1"/>
          </p:cNvSpPr>
          <p:nvPr/>
        </p:nvSpPr>
        <p:spPr bwMode="auto">
          <a:xfrm>
            <a:off x="5410200" y="23812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29" name="Line 13"/>
          <p:cNvSpPr>
            <a:spLocks noChangeShapeType="1"/>
          </p:cNvSpPr>
          <p:nvPr/>
        </p:nvSpPr>
        <p:spPr bwMode="auto">
          <a:xfrm>
            <a:off x="4343400" y="306705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0" name="Line 14"/>
          <p:cNvSpPr>
            <a:spLocks noChangeShapeType="1"/>
          </p:cNvSpPr>
          <p:nvPr/>
        </p:nvSpPr>
        <p:spPr bwMode="auto">
          <a:xfrm>
            <a:off x="5029200" y="306705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1" name="Text Box 15"/>
          <p:cNvSpPr txBox="1">
            <a:spLocks noChangeArrowheads="1"/>
          </p:cNvSpPr>
          <p:nvPr/>
        </p:nvSpPr>
        <p:spPr bwMode="auto">
          <a:xfrm>
            <a:off x="6172200" y="1314450"/>
            <a:ext cx="22860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a:solidFill>
                  <a:prstClr val="black"/>
                </a:solidFill>
                <a:latin typeface="宋体" charset="-122"/>
                <a:ea typeface="宋体" charset="-122"/>
              </a:rPr>
              <a:t>      </a:t>
            </a:r>
            <a:r>
              <a:rPr lang="en-US" altLang="zh-CN">
                <a:solidFill>
                  <a:prstClr val="black"/>
                </a:solidFill>
                <a:latin typeface="宋体" charset="-122"/>
                <a:ea typeface="宋体" charset="-122"/>
              </a:rPr>
              <a:t>E</a:t>
            </a:r>
          </a:p>
          <a:p>
            <a:pPr eaLnBrk="1" fontAlgn="base" hangingPunct="1">
              <a:spcBef>
                <a:spcPct val="50000"/>
              </a:spcBef>
              <a:spcAft>
                <a:spcPct val="0"/>
              </a:spcAft>
              <a:buClrTx/>
              <a:buSzTx/>
              <a:buFontTx/>
              <a:buNone/>
            </a:pPr>
            <a:r>
              <a:rPr lang="en-US" altLang="zh-CN">
                <a:solidFill>
                  <a:prstClr val="black"/>
                </a:solidFill>
                <a:latin typeface="宋体" charset="-122"/>
                <a:ea typeface="宋体" charset="-122"/>
              </a:rPr>
              <a:t>    E * E</a:t>
            </a:r>
          </a:p>
          <a:p>
            <a:pPr eaLnBrk="1" fontAlgn="base" hangingPunct="1">
              <a:spcBef>
                <a:spcPct val="50000"/>
              </a:spcBef>
              <a:spcAft>
                <a:spcPct val="0"/>
              </a:spcAft>
              <a:buClrTx/>
              <a:buSzTx/>
              <a:buFontTx/>
              <a:buNone/>
            </a:pPr>
            <a:r>
              <a:rPr lang="en-US" altLang="zh-CN">
                <a:solidFill>
                  <a:prstClr val="black"/>
                </a:solidFill>
                <a:latin typeface="宋体" charset="-122"/>
                <a:ea typeface="宋体" charset="-122"/>
              </a:rPr>
              <a:t>    i E + E</a:t>
            </a:r>
          </a:p>
          <a:p>
            <a:pPr eaLnBrk="1" fontAlgn="base" hangingPunct="1">
              <a:spcBef>
                <a:spcPct val="50000"/>
              </a:spcBef>
              <a:spcAft>
                <a:spcPct val="0"/>
              </a:spcAft>
              <a:buClrTx/>
              <a:buSzTx/>
              <a:buFontTx/>
              <a:buNone/>
            </a:pPr>
            <a:r>
              <a:rPr lang="en-US" altLang="zh-CN">
                <a:solidFill>
                  <a:prstClr val="black"/>
                </a:solidFill>
                <a:latin typeface="宋体" charset="-122"/>
                <a:ea typeface="宋体" charset="-122"/>
              </a:rPr>
              <a:t>      i   i</a:t>
            </a:r>
          </a:p>
        </p:txBody>
      </p:sp>
      <p:sp>
        <p:nvSpPr>
          <p:cNvPr id="34832" name="Line 16"/>
          <p:cNvSpPr>
            <a:spLocks noChangeShapeType="1"/>
          </p:cNvSpPr>
          <p:nvPr/>
        </p:nvSpPr>
        <p:spPr bwMode="auto">
          <a:xfrm>
            <a:off x="7391400" y="17716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3" name="Line 17"/>
          <p:cNvSpPr>
            <a:spLocks noChangeShapeType="1"/>
          </p:cNvSpPr>
          <p:nvPr/>
        </p:nvSpPr>
        <p:spPr bwMode="auto">
          <a:xfrm flipH="1">
            <a:off x="7086600" y="17716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4" name="Line 18"/>
          <p:cNvSpPr>
            <a:spLocks noChangeShapeType="1"/>
          </p:cNvSpPr>
          <p:nvPr/>
        </p:nvSpPr>
        <p:spPr bwMode="auto">
          <a:xfrm>
            <a:off x="7391400" y="177165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5" name="Line 19"/>
          <p:cNvSpPr>
            <a:spLocks noChangeShapeType="1"/>
          </p:cNvSpPr>
          <p:nvPr/>
        </p:nvSpPr>
        <p:spPr bwMode="auto">
          <a:xfrm>
            <a:off x="7086600" y="23812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6" name="Line 20"/>
          <p:cNvSpPr>
            <a:spLocks noChangeShapeType="1"/>
          </p:cNvSpPr>
          <p:nvPr/>
        </p:nvSpPr>
        <p:spPr bwMode="auto">
          <a:xfrm>
            <a:off x="7772400" y="238125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7" name="Line 21"/>
          <p:cNvSpPr>
            <a:spLocks noChangeShapeType="1"/>
          </p:cNvSpPr>
          <p:nvPr/>
        </p:nvSpPr>
        <p:spPr bwMode="auto">
          <a:xfrm flipH="1">
            <a:off x="7391400" y="23812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8" name="Line 22"/>
          <p:cNvSpPr>
            <a:spLocks noChangeShapeType="1"/>
          </p:cNvSpPr>
          <p:nvPr/>
        </p:nvSpPr>
        <p:spPr bwMode="auto">
          <a:xfrm>
            <a:off x="7772400" y="23812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39" name="Line 23"/>
          <p:cNvSpPr>
            <a:spLocks noChangeShapeType="1"/>
          </p:cNvSpPr>
          <p:nvPr/>
        </p:nvSpPr>
        <p:spPr bwMode="auto">
          <a:xfrm>
            <a:off x="7391400" y="306705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40" name="Line 24"/>
          <p:cNvSpPr>
            <a:spLocks noChangeShapeType="1"/>
          </p:cNvSpPr>
          <p:nvPr/>
        </p:nvSpPr>
        <p:spPr bwMode="auto">
          <a:xfrm>
            <a:off x="8153400" y="306705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841" name="Text Box 25"/>
          <p:cNvSpPr txBox="1">
            <a:spLocks noChangeArrowheads="1"/>
          </p:cNvSpPr>
          <p:nvPr/>
        </p:nvSpPr>
        <p:spPr bwMode="auto">
          <a:xfrm>
            <a:off x="376238" y="4077072"/>
            <a:ext cx="830021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400" dirty="0" smtClean="0">
                <a:solidFill>
                  <a:srgbClr val="CC3300"/>
                </a:solidFill>
                <a:latin typeface="黑体" pitchFamily="2" charset="-122"/>
                <a:ea typeface="黑体" pitchFamily="2" charset="-122"/>
              </a:rPr>
              <a:t>结论</a:t>
            </a:r>
            <a:r>
              <a:rPr lang="en-US" altLang="zh-CN" sz="2400" dirty="0" smtClean="0">
                <a:solidFill>
                  <a:srgbClr val="CC3300"/>
                </a:solidFill>
                <a:latin typeface="黑体" pitchFamily="2" charset="-122"/>
                <a:ea typeface="黑体" pitchFamily="2" charset="-122"/>
              </a:rPr>
              <a:t>1</a:t>
            </a:r>
            <a:r>
              <a:rPr lang="zh-CN" altLang="en-US" sz="2400" dirty="0" smtClean="0">
                <a:solidFill>
                  <a:prstClr val="black"/>
                </a:solidFill>
                <a:latin typeface="黑体" pitchFamily="2" charset="-122"/>
                <a:ea typeface="黑体" pitchFamily="2" charset="-122"/>
              </a:rPr>
              <a:t>：句型 </a:t>
            </a:r>
            <a:r>
              <a:rPr lang="en-US" altLang="zh-CN" sz="2400" dirty="0" err="1">
                <a:solidFill>
                  <a:prstClr val="black"/>
                </a:solidFill>
                <a:latin typeface="黑体" pitchFamily="2" charset="-122"/>
                <a:ea typeface="黑体" pitchFamily="2" charset="-122"/>
              </a:rPr>
              <a:t>i</a:t>
            </a:r>
            <a:r>
              <a:rPr lang="en-US" altLang="zh-CN" sz="2400" dirty="0">
                <a:solidFill>
                  <a:prstClr val="black"/>
                </a:solidFill>
                <a:latin typeface="黑体" pitchFamily="2" charset="-122"/>
                <a:ea typeface="黑体" pitchFamily="2" charset="-122"/>
              </a:rPr>
              <a:t>*</a:t>
            </a:r>
            <a:r>
              <a:rPr lang="en-US" altLang="zh-CN" sz="2400" dirty="0" err="1">
                <a:solidFill>
                  <a:prstClr val="black"/>
                </a:solidFill>
                <a:latin typeface="黑体" pitchFamily="2" charset="-122"/>
                <a:ea typeface="黑体" pitchFamily="2" charset="-122"/>
              </a:rPr>
              <a:t>i+i</a:t>
            </a:r>
            <a:r>
              <a:rPr lang="en-US" altLang="zh-CN" sz="2400" dirty="0">
                <a:solidFill>
                  <a:prstClr val="black"/>
                </a:solidFill>
                <a:latin typeface="黑体" pitchFamily="2" charset="-122"/>
                <a:ea typeface="黑体" pitchFamily="2" charset="-122"/>
              </a:rPr>
              <a:t> </a:t>
            </a:r>
            <a:r>
              <a:rPr lang="zh-CN" altLang="en-US" sz="2400" dirty="0">
                <a:solidFill>
                  <a:prstClr val="black"/>
                </a:solidFill>
                <a:latin typeface="黑体" pitchFamily="2" charset="-122"/>
                <a:ea typeface="黑体" pitchFamily="2" charset="-122"/>
              </a:rPr>
              <a:t>的两个不同的最左推导：</a:t>
            </a:r>
          </a:p>
          <a:p>
            <a:pPr eaLnBrk="1" fontAlgn="base" hangingPunct="1">
              <a:spcBef>
                <a:spcPct val="50000"/>
              </a:spcBef>
              <a:spcAft>
                <a:spcPct val="0"/>
              </a:spcAft>
              <a:buClrTx/>
              <a:buSzTx/>
              <a:buFontTx/>
              <a:buNone/>
            </a:pPr>
            <a:r>
              <a:rPr lang="zh-CN" altLang="en-US" sz="2400" dirty="0">
                <a:solidFill>
                  <a:prstClr val="black"/>
                </a:solidFill>
                <a:latin typeface="黑体" pitchFamily="2" charset="-122"/>
                <a:ea typeface="黑体" pitchFamily="2" charset="-122"/>
              </a:rPr>
              <a:t>推导1：</a:t>
            </a:r>
            <a:r>
              <a:rPr lang="en-US" altLang="zh-CN" sz="2400" dirty="0">
                <a:solidFill>
                  <a:prstClr val="black"/>
                </a:solidFill>
                <a:latin typeface="黑体" pitchFamily="2" charset="-122"/>
                <a:ea typeface="黑体" pitchFamily="2" charset="-122"/>
              </a:rPr>
              <a:t>E </a:t>
            </a:r>
            <a:r>
              <a:rPr lang="en-US" altLang="zh-CN" sz="2400" dirty="0">
                <a:solidFill>
                  <a:prstClr val="black"/>
                </a:solidFill>
                <a:latin typeface="黑体" pitchFamily="2" charset="-122"/>
                <a:ea typeface="黑体" pitchFamily="2" charset="-122"/>
                <a:sym typeface="Symbol" pitchFamily="18" charset="2"/>
              </a:rPr>
              <a:t> E+E  E*E+E  </a:t>
            </a:r>
            <a:r>
              <a:rPr lang="en-US" altLang="zh-CN" sz="2400" dirty="0" err="1">
                <a:solidFill>
                  <a:prstClr val="black"/>
                </a:solidFill>
                <a:latin typeface="黑体" pitchFamily="2" charset="-122"/>
                <a:ea typeface="黑体" pitchFamily="2" charset="-122"/>
                <a:sym typeface="Symbol" pitchFamily="18" charset="2"/>
              </a:rPr>
              <a:t>i</a:t>
            </a:r>
            <a:r>
              <a:rPr lang="en-US" altLang="zh-CN" sz="2400" dirty="0">
                <a:solidFill>
                  <a:prstClr val="black"/>
                </a:solidFill>
                <a:latin typeface="黑体" pitchFamily="2" charset="-122"/>
                <a:ea typeface="黑体" pitchFamily="2" charset="-122"/>
                <a:sym typeface="Symbol" pitchFamily="18" charset="2"/>
              </a:rPr>
              <a:t>*E+E  </a:t>
            </a:r>
            <a:r>
              <a:rPr lang="en-US" altLang="zh-CN" sz="2400" dirty="0" err="1">
                <a:solidFill>
                  <a:prstClr val="black"/>
                </a:solidFill>
                <a:latin typeface="黑体" pitchFamily="2" charset="-122"/>
                <a:ea typeface="黑体" pitchFamily="2" charset="-122"/>
                <a:sym typeface="Symbol" pitchFamily="18" charset="2"/>
              </a:rPr>
              <a:t>i</a:t>
            </a:r>
            <a:r>
              <a:rPr lang="en-US" altLang="zh-CN" sz="2400" dirty="0">
                <a:solidFill>
                  <a:prstClr val="black"/>
                </a:solidFill>
                <a:latin typeface="黑体" pitchFamily="2" charset="-122"/>
                <a:ea typeface="黑体" pitchFamily="2" charset="-122"/>
                <a:sym typeface="Symbol" pitchFamily="18" charset="2"/>
              </a:rPr>
              <a:t>*</a:t>
            </a:r>
            <a:r>
              <a:rPr lang="en-US" altLang="zh-CN" sz="2400" dirty="0" err="1">
                <a:solidFill>
                  <a:prstClr val="black"/>
                </a:solidFill>
                <a:latin typeface="黑体" pitchFamily="2" charset="-122"/>
                <a:ea typeface="黑体" pitchFamily="2" charset="-122"/>
                <a:sym typeface="Symbol" pitchFamily="18" charset="2"/>
              </a:rPr>
              <a:t>i+E</a:t>
            </a:r>
            <a:r>
              <a:rPr lang="en-US" altLang="zh-CN" sz="2400" dirty="0">
                <a:solidFill>
                  <a:prstClr val="black"/>
                </a:solidFill>
                <a:latin typeface="黑体" pitchFamily="2" charset="-122"/>
                <a:ea typeface="黑体" pitchFamily="2" charset="-122"/>
                <a:sym typeface="Symbol" pitchFamily="18" charset="2"/>
              </a:rPr>
              <a:t>  </a:t>
            </a:r>
            <a:r>
              <a:rPr lang="en-US" altLang="zh-CN" sz="2400" dirty="0" err="1">
                <a:solidFill>
                  <a:prstClr val="black"/>
                </a:solidFill>
                <a:latin typeface="黑体" pitchFamily="2" charset="-122"/>
                <a:ea typeface="黑体" pitchFamily="2" charset="-122"/>
                <a:sym typeface="Symbol" pitchFamily="18" charset="2"/>
              </a:rPr>
              <a:t>i</a:t>
            </a:r>
            <a:r>
              <a:rPr lang="en-US" altLang="zh-CN" sz="2400" dirty="0">
                <a:solidFill>
                  <a:prstClr val="black"/>
                </a:solidFill>
                <a:latin typeface="黑体" pitchFamily="2" charset="-122"/>
                <a:ea typeface="黑体" pitchFamily="2" charset="-122"/>
                <a:sym typeface="Symbol" pitchFamily="18" charset="2"/>
              </a:rPr>
              <a:t>*</a:t>
            </a:r>
            <a:r>
              <a:rPr lang="en-US" altLang="zh-CN" sz="2400" dirty="0" err="1">
                <a:solidFill>
                  <a:prstClr val="black"/>
                </a:solidFill>
                <a:latin typeface="黑体" pitchFamily="2" charset="-122"/>
                <a:ea typeface="黑体" pitchFamily="2" charset="-122"/>
                <a:sym typeface="Symbol" pitchFamily="18" charset="2"/>
              </a:rPr>
              <a:t>i+i</a:t>
            </a:r>
            <a:endParaRPr lang="en-US" altLang="zh-CN" sz="2400" dirty="0">
              <a:solidFill>
                <a:prstClr val="black"/>
              </a:solidFill>
              <a:latin typeface="黑体" pitchFamily="2" charset="-122"/>
              <a:ea typeface="黑体" pitchFamily="2" charset="-122"/>
              <a:sym typeface="Symbol" pitchFamily="18" charset="2"/>
            </a:endParaRPr>
          </a:p>
          <a:p>
            <a:pPr eaLnBrk="1" fontAlgn="base" hangingPunct="1">
              <a:spcBef>
                <a:spcPct val="50000"/>
              </a:spcBef>
              <a:spcAft>
                <a:spcPct val="0"/>
              </a:spcAft>
              <a:buClrTx/>
              <a:buSzTx/>
              <a:buFontTx/>
              <a:buNone/>
            </a:pPr>
            <a:r>
              <a:rPr lang="zh-CN" altLang="zh-CN" sz="2400" dirty="0">
                <a:solidFill>
                  <a:prstClr val="black"/>
                </a:solidFill>
                <a:latin typeface="黑体" pitchFamily="2" charset="-122"/>
                <a:ea typeface="黑体" pitchFamily="2" charset="-122"/>
                <a:sym typeface="Symbol" pitchFamily="18" charset="2"/>
              </a:rPr>
              <a:t>推导2：</a:t>
            </a:r>
            <a:r>
              <a:rPr lang="en-US" altLang="zh-CN" sz="2400" dirty="0">
                <a:solidFill>
                  <a:prstClr val="black"/>
                </a:solidFill>
                <a:latin typeface="黑体" pitchFamily="2" charset="-122"/>
                <a:ea typeface="黑体" pitchFamily="2" charset="-122"/>
                <a:sym typeface="Symbol" pitchFamily="18" charset="2"/>
              </a:rPr>
              <a:t>E  E*E  </a:t>
            </a:r>
            <a:r>
              <a:rPr lang="en-US" altLang="zh-CN" sz="2400" dirty="0" err="1">
                <a:solidFill>
                  <a:prstClr val="black"/>
                </a:solidFill>
                <a:latin typeface="黑体" pitchFamily="2" charset="-122"/>
                <a:ea typeface="黑体" pitchFamily="2" charset="-122"/>
                <a:sym typeface="Symbol" pitchFamily="18" charset="2"/>
              </a:rPr>
              <a:t>i</a:t>
            </a:r>
            <a:r>
              <a:rPr lang="en-US" altLang="zh-CN" sz="2400" dirty="0">
                <a:solidFill>
                  <a:prstClr val="black"/>
                </a:solidFill>
                <a:latin typeface="黑体" pitchFamily="2" charset="-122"/>
                <a:ea typeface="黑体" pitchFamily="2" charset="-122"/>
                <a:sym typeface="Symbol" pitchFamily="18" charset="2"/>
              </a:rPr>
              <a:t>*E  </a:t>
            </a:r>
            <a:r>
              <a:rPr lang="en-US" altLang="zh-CN" sz="2400" dirty="0" err="1">
                <a:solidFill>
                  <a:prstClr val="black"/>
                </a:solidFill>
                <a:latin typeface="黑体" pitchFamily="2" charset="-122"/>
                <a:ea typeface="黑体" pitchFamily="2" charset="-122"/>
                <a:sym typeface="Symbol" pitchFamily="18" charset="2"/>
              </a:rPr>
              <a:t>i</a:t>
            </a:r>
            <a:r>
              <a:rPr lang="en-US" altLang="zh-CN" sz="2400" dirty="0">
                <a:solidFill>
                  <a:prstClr val="black"/>
                </a:solidFill>
                <a:latin typeface="黑体" pitchFamily="2" charset="-122"/>
                <a:ea typeface="黑体" pitchFamily="2" charset="-122"/>
                <a:sym typeface="Symbol" pitchFamily="18" charset="2"/>
              </a:rPr>
              <a:t>*E+E  </a:t>
            </a:r>
            <a:r>
              <a:rPr lang="en-US" altLang="zh-CN" sz="2400" dirty="0" err="1">
                <a:solidFill>
                  <a:prstClr val="black"/>
                </a:solidFill>
                <a:latin typeface="黑体" pitchFamily="2" charset="-122"/>
                <a:ea typeface="黑体" pitchFamily="2" charset="-122"/>
                <a:sym typeface="Symbol" pitchFamily="18" charset="2"/>
              </a:rPr>
              <a:t>i</a:t>
            </a:r>
            <a:r>
              <a:rPr lang="en-US" altLang="zh-CN" sz="2400" dirty="0">
                <a:solidFill>
                  <a:prstClr val="black"/>
                </a:solidFill>
                <a:latin typeface="黑体" pitchFamily="2" charset="-122"/>
                <a:ea typeface="黑体" pitchFamily="2" charset="-122"/>
                <a:sym typeface="Symbol" pitchFamily="18" charset="2"/>
              </a:rPr>
              <a:t>*</a:t>
            </a:r>
            <a:r>
              <a:rPr lang="en-US" altLang="zh-CN" sz="2400" dirty="0" err="1">
                <a:solidFill>
                  <a:prstClr val="black"/>
                </a:solidFill>
                <a:latin typeface="黑体" pitchFamily="2" charset="-122"/>
                <a:ea typeface="黑体" pitchFamily="2" charset="-122"/>
                <a:sym typeface="Symbol" pitchFamily="18" charset="2"/>
              </a:rPr>
              <a:t>i+E</a:t>
            </a:r>
            <a:r>
              <a:rPr lang="en-US" altLang="zh-CN" sz="2400" dirty="0">
                <a:solidFill>
                  <a:prstClr val="black"/>
                </a:solidFill>
                <a:latin typeface="黑体" pitchFamily="2" charset="-122"/>
                <a:ea typeface="黑体" pitchFamily="2" charset="-122"/>
                <a:sym typeface="Symbol" pitchFamily="18" charset="2"/>
              </a:rPr>
              <a:t> </a:t>
            </a:r>
            <a:r>
              <a:rPr lang="en-US" altLang="zh-CN" sz="2400" dirty="0" err="1">
                <a:solidFill>
                  <a:prstClr val="black"/>
                </a:solidFill>
                <a:latin typeface="黑体" pitchFamily="2" charset="-122"/>
                <a:ea typeface="黑体" pitchFamily="2" charset="-122"/>
                <a:sym typeface="Symbol" pitchFamily="18" charset="2"/>
              </a:rPr>
              <a:t>i</a:t>
            </a:r>
            <a:r>
              <a:rPr lang="en-US" altLang="zh-CN" sz="2400" dirty="0">
                <a:solidFill>
                  <a:prstClr val="black"/>
                </a:solidFill>
                <a:latin typeface="黑体" pitchFamily="2" charset="-122"/>
                <a:ea typeface="黑体" pitchFamily="2" charset="-122"/>
                <a:sym typeface="Symbol" pitchFamily="18" charset="2"/>
              </a:rPr>
              <a:t>*</a:t>
            </a:r>
            <a:r>
              <a:rPr lang="en-US" altLang="zh-CN" sz="2400" dirty="0" err="1">
                <a:solidFill>
                  <a:prstClr val="black"/>
                </a:solidFill>
                <a:latin typeface="黑体" pitchFamily="2" charset="-122"/>
                <a:ea typeface="黑体" pitchFamily="2" charset="-122"/>
                <a:sym typeface="Symbol" pitchFamily="18" charset="2"/>
              </a:rPr>
              <a:t>i+i</a:t>
            </a:r>
            <a:endParaRPr lang="en-US" altLang="zh-CN" sz="2400" dirty="0">
              <a:solidFill>
                <a:prstClr val="black"/>
              </a:solidFill>
              <a:latin typeface="黑体" pitchFamily="2" charset="-122"/>
              <a:ea typeface="黑体" pitchFamily="2" charset="-122"/>
              <a:sym typeface="Symbol" pitchFamily="18" charset="2"/>
            </a:endParaRPr>
          </a:p>
        </p:txBody>
      </p:sp>
      <p:sp>
        <p:nvSpPr>
          <p:cNvPr id="26" name="Text Box 25"/>
          <p:cNvSpPr txBox="1">
            <a:spLocks noChangeArrowheads="1"/>
          </p:cNvSpPr>
          <p:nvPr/>
        </p:nvSpPr>
        <p:spPr bwMode="auto">
          <a:xfrm>
            <a:off x="376238" y="5680441"/>
            <a:ext cx="8300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400" dirty="0" smtClean="0">
                <a:solidFill>
                  <a:srgbClr val="CC3300"/>
                </a:solidFill>
                <a:latin typeface="黑体" pitchFamily="2" charset="-122"/>
                <a:ea typeface="黑体" pitchFamily="2" charset="-122"/>
              </a:rPr>
              <a:t>结论</a:t>
            </a:r>
            <a:r>
              <a:rPr lang="en-US" altLang="zh-CN" sz="2400" dirty="0" smtClean="0">
                <a:solidFill>
                  <a:srgbClr val="CC3300"/>
                </a:solidFill>
                <a:latin typeface="黑体" pitchFamily="2" charset="-122"/>
                <a:ea typeface="黑体" pitchFamily="2" charset="-122"/>
              </a:rPr>
              <a:t>2</a:t>
            </a:r>
            <a:r>
              <a:rPr lang="zh-CN" altLang="en-US" sz="2400" dirty="0" smtClean="0">
                <a:solidFill>
                  <a:prstClr val="black"/>
                </a:solidFill>
                <a:latin typeface="黑体" pitchFamily="2" charset="-122"/>
                <a:ea typeface="黑体" pitchFamily="2" charset="-122"/>
              </a:rPr>
              <a:t>：该文法是二义性的。</a:t>
            </a:r>
            <a:endParaRPr lang="en-US" altLang="zh-CN" sz="2400" dirty="0">
              <a:solidFill>
                <a:prstClr val="black"/>
              </a:solidFill>
              <a:latin typeface="黑体" pitchFamily="2" charset="-122"/>
              <a:ea typeface="黑体" pitchFamily="2" charset="-122"/>
              <a:sym typeface="Symbol" pitchFamily="18" charset="2"/>
            </a:endParaRPr>
          </a:p>
        </p:txBody>
      </p:sp>
    </p:spTree>
    <p:extLst>
      <p:ext uri="{BB962C8B-B14F-4D97-AF65-F5344CB8AC3E}">
        <p14:creationId xmlns:p14="http://schemas.microsoft.com/office/powerpoint/2010/main" val="876266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fade">
                                      <p:cBhvr>
                                        <p:cTn id="7" dur="1000"/>
                                        <p:tgtEl>
                                          <p:spTgt spid="53252">
                                            <p:txEl>
                                              <p:pRg st="0" end="0"/>
                                            </p:txEl>
                                          </p:spTgt>
                                        </p:tgtEl>
                                      </p:cBhvr>
                                    </p:animEffect>
                                    <p:anim calcmode="lin" valueType="num">
                                      <p:cBhvr>
                                        <p:cTn id="8" dur="1000" fill="hold"/>
                                        <p:tgtEl>
                                          <p:spTgt spid="5325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2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252">
                                            <p:txEl>
                                              <p:pRg st="1" end="1"/>
                                            </p:txEl>
                                          </p:spTgt>
                                        </p:tgtEl>
                                        <p:attrNameLst>
                                          <p:attrName>style.visibility</p:attrName>
                                        </p:attrNameLst>
                                      </p:cBhvr>
                                      <p:to>
                                        <p:strVal val="visible"/>
                                      </p:to>
                                    </p:set>
                                    <p:animEffect transition="in" filter="fade">
                                      <p:cBhvr>
                                        <p:cTn id="14" dur="1000"/>
                                        <p:tgtEl>
                                          <p:spTgt spid="53252">
                                            <p:txEl>
                                              <p:pRg st="1" end="1"/>
                                            </p:txEl>
                                          </p:spTgt>
                                        </p:tgtEl>
                                      </p:cBhvr>
                                    </p:animEffect>
                                    <p:anim calcmode="lin" valueType="num">
                                      <p:cBhvr>
                                        <p:cTn id="15" dur="1000" fill="hold"/>
                                        <p:tgtEl>
                                          <p:spTgt spid="5325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325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252">
                                            <p:txEl>
                                              <p:pRg st="2" end="2"/>
                                            </p:txEl>
                                          </p:spTgt>
                                        </p:tgtEl>
                                        <p:attrNameLst>
                                          <p:attrName>style.visibility</p:attrName>
                                        </p:attrNameLst>
                                      </p:cBhvr>
                                      <p:to>
                                        <p:strVal val="visible"/>
                                      </p:to>
                                    </p:set>
                                    <p:animEffect transition="in" filter="fade">
                                      <p:cBhvr>
                                        <p:cTn id="21" dur="1000"/>
                                        <p:tgtEl>
                                          <p:spTgt spid="53252">
                                            <p:txEl>
                                              <p:pRg st="2" end="2"/>
                                            </p:txEl>
                                          </p:spTgt>
                                        </p:tgtEl>
                                      </p:cBhvr>
                                    </p:animEffect>
                                    <p:anim calcmode="lin" valueType="num">
                                      <p:cBhvr>
                                        <p:cTn id="22" dur="1000" fill="hold"/>
                                        <p:tgtEl>
                                          <p:spTgt spid="5325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325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252">
                                            <p:txEl>
                                              <p:pRg st="3" end="3"/>
                                            </p:txEl>
                                          </p:spTgt>
                                        </p:tgtEl>
                                        <p:attrNameLst>
                                          <p:attrName>style.visibility</p:attrName>
                                        </p:attrNameLst>
                                      </p:cBhvr>
                                      <p:to>
                                        <p:strVal val="visible"/>
                                      </p:to>
                                    </p:set>
                                    <p:animEffect transition="in" filter="fade">
                                      <p:cBhvr>
                                        <p:cTn id="28" dur="1000"/>
                                        <p:tgtEl>
                                          <p:spTgt spid="53252">
                                            <p:txEl>
                                              <p:pRg st="3" end="3"/>
                                            </p:txEl>
                                          </p:spTgt>
                                        </p:tgtEl>
                                      </p:cBhvr>
                                    </p:animEffect>
                                    <p:anim calcmode="lin" valueType="num">
                                      <p:cBhvr>
                                        <p:cTn id="29" dur="1000" fill="hold"/>
                                        <p:tgtEl>
                                          <p:spTgt spid="5325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325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252">
                                            <p:txEl>
                                              <p:pRg st="4" end="4"/>
                                            </p:txEl>
                                          </p:spTgt>
                                        </p:tgtEl>
                                        <p:attrNameLst>
                                          <p:attrName>style.visibility</p:attrName>
                                        </p:attrNameLst>
                                      </p:cBhvr>
                                      <p:to>
                                        <p:strVal val="visible"/>
                                      </p:to>
                                    </p:set>
                                    <p:animEffect transition="in" filter="fade">
                                      <p:cBhvr>
                                        <p:cTn id="35" dur="1000"/>
                                        <p:tgtEl>
                                          <p:spTgt spid="53252">
                                            <p:txEl>
                                              <p:pRg st="4" end="4"/>
                                            </p:txEl>
                                          </p:spTgt>
                                        </p:tgtEl>
                                      </p:cBhvr>
                                    </p:animEffect>
                                    <p:anim calcmode="lin" valueType="num">
                                      <p:cBhvr>
                                        <p:cTn id="36" dur="1000" fill="hold"/>
                                        <p:tgtEl>
                                          <p:spTgt spid="5325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325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4818"/>
                                        </p:tgtEl>
                                        <p:attrNameLst>
                                          <p:attrName>style.visibility</p:attrName>
                                        </p:attrNameLst>
                                      </p:cBhvr>
                                      <p:to>
                                        <p:strVal val="visible"/>
                                      </p:to>
                                    </p:set>
                                    <p:anim calcmode="lin" valueType="num">
                                      <p:cBhvr additive="base">
                                        <p:cTn id="42" dur="500" fill="hold"/>
                                        <p:tgtEl>
                                          <p:spTgt spid="34818"/>
                                        </p:tgtEl>
                                        <p:attrNameLst>
                                          <p:attrName>ppt_x</p:attrName>
                                        </p:attrNameLst>
                                      </p:cBhvr>
                                      <p:tavLst>
                                        <p:tav tm="0">
                                          <p:val>
                                            <p:strVal val="#ppt_x"/>
                                          </p:val>
                                        </p:tav>
                                        <p:tav tm="100000">
                                          <p:val>
                                            <p:strVal val="#ppt_x"/>
                                          </p:val>
                                        </p:tav>
                                      </p:tavLst>
                                    </p:anim>
                                    <p:anim calcmode="lin" valueType="num">
                                      <p:cBhvr additive="base">
                                        <p:cTn id="43"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4841"/>
                                        </p:tgtEl>
                                        <p:attrNameLst>
                                          <p:attrName>style.visibility</p:attrName>
                                        </p:attrNameLst>
                                      </p:cBhvr>
                                      <p:to>
                                        <p:strVal val="visible"/>
                                      </p:to>
                                    </p:set>
                                    <p:anim calcmode="lin" valueType="num">
                                      <p:cBhvr additive="base">
                                        <p:cTn id="48" dur="500" fill="hold"/>
                                        <p:tgtEl>
                                          <p:spTgt spid="34841"/>
                                        </p:tgtEl>
                                        <p:attrNameLst>
                                          <p:attrName>ppt_x</p:attrName>
                                        </p:attrNameLst>
                                      </p:cBhvr>
                                      <p:tavLst>
                                        <p:tav tm="0">
                                          <p:val>
                                            <p:strVal val="#ppt_x"/>
                                          </p:val>
                                        </p:tav>
                                        <p:tav tm="100000">
                                          <p:val>
                                            <p:strVal val="#ppt_x"/>
                                          </p:val>
                                        </p:tav>
                                      </p:tavLst>
                                    </p:anim>
                                    <p:anim calcmode="lin" valueType="num">
                                      <p:cBhvr additive="base">
                                        <p:cTn id="49" dur="500" fill="hold"/>
                                        <p:tgtEl>
                                          <p:spTgt spid="3484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53252" grpId="0" build="p"/>
      <p:bldP spid="34841"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4294967295"/>
          </p:nvPr>
        </p:nvSpPr>
        <p:spPr>
          <a:xfrm>
            <a:off x="539552" y="669297"/>
            <a:ext cx="8175625" cy="2232248"/>
          </a:xfrm>
        </p:spPr>
        <p:txBody>
          <a:bodyPr>
            <a:normAutofit fontScale="92500" lnSpcReduction="20000"/>
          </a:bodyPr>
          <a:lstStyle/>
          <a:p>
            <a:pPr lvl="1">
              <a:lnSpc>
                <a:spcPct val="120000"/>
              </a:lnSpc>
            </a:pPr>
            <a:r>
              <a:rPr lang="zh-CN" altLang="en-US" sz="2400" b="1" dirty="0" smtClean="0">
                <a:latin typeface="宋体" panose="02010600030101010101" pitchFamily="2" charset="-122"/>
                <a:ea typeface="宋体" panose="02010600030101010101" pitchFamily="2" charset="-122"/>
              </a:rPr>
              <a:t>再例</a:t>
            </a:r>
            <a:r>
              <a:rPr lang="en-US" altLang="zh-CN" sz="2400" b="1" dirty="0" smtClean="0">
                <a:latin typeface="宋体" panose="02010600030101010101" pitchFamily="2" charset="-122"/>
                <a:ea typeface="宋体" panose="02010600030101010101" pitchFamily="2" charset="-122"/>
              </a:rPr>
              <a:t>:</a:t>
            </a:r>
          </a:p>
          <a:p>
            <a:pPr lvl="1">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设文法</a:t>
            </a:r>
            <a:r>
              <a:rPr lang="en-US" altLang="zh-CN" sz="2400" b="1" dirty="0" smtClean="0">
                <a:latin typeface="宋体" panose="02010600030101010101" pitchFamily="2" charset="-122"/>
                <a:ea typeface="宋体" panose="02010600030101010101" pitchFamily="2" charset="-122"/>
              </a:rPr>
              <a:t>G[S]</a:t>
            </a:r>
            <a:r>
              <a:rPr lang="zh-CN" altLang="en-US" sz="2400" b="1" dirty="0" smtClean="0">
                <a:latin typeface="宋体" panose="02010600030101010101" pitchFamily="2" charset="-122"/>
                <a:ea typeface="宋体" panose="02010600030101010101" pitchFamily="2" charset="-122"/>
              </a:rPr>
              <a:t>：</a:t>
            </a:r>
          </a:p>
          <a:p>
            <a:pPr lvl="1">
              <a:lnSpc>
                <a:spcPct val="120000"/>
              </a:lnSpc>
              <a:buFont typeface="Wingdings" pitchFamily="2" charset="2"/>
              <a:buNone/>
            </a:pPr>
            <a:r>
              <a:rPr lang="zh-CN" altLang="en-US" sz="2400" b="1" dirty="0" smtClean="0">
                <a:latin typeface="宋体" panose="02010600030101010101" pitchFamily="2" charset="-122"/>
                <a:ea typeface="宋体" panose="02010600030101010101" pitchFamily="2" charset="-122"/>
              </a:rPr>
              <a:t>	</a:t>
            </a:r>
            <a:r>
              <a:rPr lang="en-US" altLang="zh-CN" sz="2400" b="1" dirty="0" err="1" smtClean="0">
                <a:latin typeface="宋体" panose="02010600030101010101" pitchFamily="2" charset="-122"/>
                <a:ea typeface="宋体" panose="02010600030101010101" pitchFamily="2" charset="-122"/>
              </a:rPr>
              <a:t>S→if</a:t>
            </a:r>
            <a:r>
              <a:rPr lang="en-US" altLang="zh-CN" sz="2400" b="1" dirty="0" smtClean="0">
                <a:latin typeface="宋体" panose="02010600030101010101" pitchFamily="2" charset="-122"/>
                <a:ea typeface="宋体" panose="02010600030101010101" pitchFamily="2" charset="-122"/>
              </a:rPr>
              <a:t> B then S |  if B then S else S</a:t>
            </a:r>
          </a:p>
          <a:p>
            <a:pPr lvl="1">
              <a:lnSpc>
                <a:spcPct val="120000"/>
              </a:lnSpc>
              <a:buFont typeface="Wingdings" pitchFamily="2" charset="2"/>
              <a:buNone/>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给出符号串</a:t>
            </a:r>
            <a:r>
              <a:rPr lang="en-US" altLang="zh-CN" sz="2400" b="1" dirty="0" smtClean="0">
                <a:latin typeface="宋体" panose="02010600030101010101" pitchFamily="2" charset="-122"/>
                <a:ea typeface="宋体" panose="02010600030101010101" pitchFamily="2" charset="-122"/>
              </a:rPr>
              <a:t>if B then if B then S else S</a:t>
            </a:r>
            <a:r>
              <a:rPr lang="zh-CN" altLang="en-US" sz="2400" b="1" dirty="0" smtClean="0">
                <a:latin typeface="宋体" panose="02010600030101010101" pitchFamily="2" charset="-122"/>
                <a:ea typeface="宋体" panose="02010600030101010101" pitchFamily="2" charset="-122"/>
              </a:rPr>
              <a:t>的语法树。</a:t>
            </a:r>
          </a:p>
          <a:p>
            <a:pPr lvl="1">
              <a:lnSpc>
                <a:spcPct val="120000"/>
              </a:lnSpc>
              <a:buFont typeface="Wingdings" pitchFamily="2" charset="2"/>
              <a:buNone/>
            </a:pPr>
            <a:r>
              <a:rPr lang="zh-CN" altLang="en-US" sz="2400" b="1" dirty="0" smtClean="0">
                <a:latin typeface="宋体" panose="02010600030101010101" pitchFamily="2" charset="-122"/>
                <a:ea typeface="宋体" panose="02010600030101010101" pitchFamily="2" charset="-122"/>
              </a:rPr>
              <a:t>		</a:t>
            </a:r>
            <a:endParaRPr lang="en-US" altLang="zh-CN" sz="2400" b="1" dirty="0" smtClean="0">
              <a:latin typeface="宋体" panose="02010600030101010101" pitchFamily="2" charset="-122"/>
              <a:ea typeface="宋体" panose="02010600030101010101" pitchFamily="2" charset="-122"/>
            </a:endParaRPr>
          </a:p>
        </p:txBody>
      </p:sp>
      <p:sp>
        <p:nvSpPr>
          <p:cNvPr id="4" name="矩形 3"/>
          <p:cNvSpPr/>
          <p:nvPr/>
        </p:nvSpPr>
        <p:spPr>
          <a:xfrm>
            <a:off x="323528" y="230306"/>
            <a:ext cx="7776864" cy="461665"/>
          </a:xfrm>
          <a:prstGeom prst="rect">
            <a:avLst/>
          </a:prstGeom>
        </p:spPr>
        <p:txBody>
          <a:bodyPr wrap="square">
            <a:spAutoFit/>
          </a:bodyPr>
          <a:lstStyle/>
          <a:p>
            <a:pPr eaLnBrk="0" fontAlgn="base" hangingPunct="0">
              <a:spcBef>
                <a:spcPct val="0"/>
              </a:spcBef>
              <a:spcAft>
                <a:spcPct val="0"/>
              </a:spcAft>
            </a:pPr>
            <a:r>
              <a:rPr lang="zh-CN" altLang="en-US" sz="2400" b="1" dirty="0" smtClean="0">
                <a:solidFill>
                  <a:srgbClr val="A50021"/>
                </a:solidFill>
                <a:latin typeface="Arial Narrow" pitchFamily="34" charset="0"/>
                <a:ea typeface="宋体" pitchFamily="2" charset="-122"/>
              </a:rPr>
              <a:t>二、语法树的应用</a:t>
            </a:r>
            <a:r>
              <a:rPr lang="en-US" altLang="zh-CN" sz="2400" b="1" dirty="0" smtClean="0">
                <a:solidFill>
                  <a:srgbClr val="A50021"/>
                </a:solidFill>
                <a:latin typeface="Arial Narrow" pitchFamily="34" charset="0"/>
                <a:ea typeface="宋体" pitchFamily="2" charset="-122"/>
              </a:rPr>
              <a:t>——</a:t>
            </a:r>
            <a:r>
              <a:rPr lang="zh-CN" altLang="en-US" sz="2400" b="1" dirty="0" smtClean="0">
                <a:solidFill>
                  <a:srgbClr val="A50021"/>
                </a:solidFill>
                <a:latin typeface="Arial Narrow" pitchFamily="34" charset="0"/>
                <a:ea typeface="宋体" pitchFamily="2" charset="-122"/>
              </a:rPr>
              <a:t>文法的二义性</a:t>
            </a:r>
            <a:endParaRPr lang="zh-CN" altLang="en-US" sz="2400" b="1" dirty="0">
              <a:solidFill>
                <a:srgbClr val="A50021"/>
              </a:solidFill>
              <a:latin typeface="Arial Narrow" pitchFamily="34" charset="0"/>
              <a:ea typeface="宋体" pitchFamily="2" charset="-122"/>
            </a:endParaRPr>
          </a:p>
        </p:txBody>
      </p:sp>
      <p:grpSp>
        <p:nvGrpSpPr>
          <p:cNvPr id="6" name="Group 2"/>
          <p:cNvGrpSpPr>
            <a:grpSpLocks/>
          </p:cNvGrpSpPr>
          <p:nvPr/>
        </p:nvGrpSpPr>
        <p:grpSpPr bwMode="auto">
          <a:xfrm>
            <a:off x="1463131" y="2581124"/>
            <a:ext cx="6037401" cy="2564418"/>
            <a:chOff x="2474" y="12571"/>
            <a:chExt cx="6468" cy="2054"/>
          </a:xfrm>
        </p:grpSpPr>
        <p:grpSp>
          <p:nvGrpSpPr>
            <p:cNvPr id="7" name="Group 3"/>
            <p:cNvGrpSpPr>
              <a:grpSpLocks/>
            </p:cNvGrpSpPr>
            <p:nvPr/>
          </p:nvGrpSpPr>
          <p:grpSpPr bwMode="auto">
            <a:xfrm>
              <a:off x="2474" y="12571"/>
              <a:ext cx="2686" cy="2054"/>
              <a:chOff x="2638" y="12571"/>
              <a:chExt cx="2686" cy="2054"/>
            </a:xfrm>
          </p:grpSpPr>
          <p:sp>
            <p:nvSpPr>
              <p:cNvPr id="30" name="Text Box 4"/>
              <p:cNvSpPr txBox="1">
                <a:spLocks noChangeArrowheads="1"/>
              </p:cNvSpPr>
              <p:nvPr/>
            </p:nvSpPr>
            <p:spPr bwMode="auto">
              <a:xfrm>
                <a:off x="3304" y="12571"/>
                <a:ext cx="21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31" name="Line 5"/>
              <p:cNvSpPr>
                <a:spLocks noChangeShapeType="1"/>
              </p:cNvSpPr>
              <p:nvPr/>
            </p:nvSpPr>
            <p:spPr bwMode="auto">
              <a:xfrm flipH="1">
                <a:off x="2759" y="12726"/>
                <a:ext cx="525"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2" name="Line 6"/>
              <p:cNvSpPr>
                <a:spLocks noChangeShapeType="1"/>
              </p:cNvSpPr>
              <p:nvPr/>
            </p:nvSpPr>
            <p:spPr bwMode="auto">
              <a:xfrm flipH="1">
                <a:off x="3134" y="12727"/>
                <a:ext cx="210"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 name="Line 7"/>
              <p:cNvSpPr>
                <a:spLocks noChangeShapeType="1"/>
              </p:cNvSpPr>
              <p:nvPr/>
            </p:nvSpPr>
            <p:spPr bwMode="auto">
              <a:xfrm>
                <a:off x="3418" y="12725"/>
                <a:ext cx="0"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 name="Line 8"/>
              <p:cNvSpPr>
                <a:spLocks noChangeShapeType="1"/>
              </p:cNvSpPr>
              <p:nvPr/>
            </p:nvSpPr>
            <p:spPr bwMode="auto">
              <a:xfrm>
                <a:off x="3494" y="12726"/>
                <a:ext cx="450" cy="7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5" name="Text Box 9"/>
              <p:cNvSpPr txBox="1">
                <a:spLocks noChangeArrowheads="1"/>
              </p:cNvSpPr>
              <p:nvPr/>
            </p:nvSpPr>
            <p:spPr bwMode="auto">
              <a:xfrm>
                <a:off x="2638" y="13339"/>
                <a:ext cx="16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if</a:t>
                </a:r>
                <a:endParaRPr lang="en-US" altLang="zh-CN" sz="2000" b="0">
                  <a:solidFill>
                    <a:prstClr val="black"/>
                  </a:solidFill>
                  <a:latin typeface="Arial" charset="0"/>
                </a:endParaRPr>
              </a:p>
            </p:txBody>
          </p:sp>
          <p:sp>
            <p:nvSpPr>
              <p:cNvPr id="36" name="Text Box 10"/>
              <p:cNvSpPr txBox="1">
                <a:spLocks noChangeArrowheads="1"/>
              </p:cNvSpPr>
              <p:nvPr/>
            </p:nvSpPr>
            <p:spPr bwMode="auto">
              <a:xfrm>
                <a:off x="3044" y="13353"/>
                <a:ext cx="15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B</a:t>
                </a:r>
                <a:endParaRPr lang="en-US" altLang="zh-CN" sz="2000" b="0">
                  <a:solidFill>
                    <a:prstClr val="black"/>
                  </a:solidFill>
                  <a:latin typeface="Arial" charset="0"/>
                </a:endParaRPr>
              </a:p>
            </p:txBody>
          </p:sp>
          <p:sp>
            <p:nvSpPr>
              <p:cNvPr id="37" name="Text Box 11"/>
              <p:cNvSpPr txBox="1">
                <a:spLocks noChangeArrowheads="1"/>
              </p:cNvSpPr>
              <p:nvPr/>
            </p:nvSpPr>
            <p:spPr bwMode="auto">
              <a:xfrm>
                <a:off x="3252" y="13353"/>
                <a:ext cx="40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a:solidFill>
                      <a:prstClr val="black"/>
                    </a:solidFill>
                    <a:latin typeface="Times New Roman" pitchFamily="18" charset="0"/>
                  </a:rPr>
                  <a:t>then</a:t>
                </a:r>
                <a:endParaRPr lang="en-US" altLang="zh-CN" sz="2000" b="0" dirty="0">
                  <a:solidFill>
                    <a:prstClr val="black"/>
                  </a:solidFill>
                  <a:latin typeface="Arial" charset="0"/>
                </a:endParaRPr>
              </a:p>
            </p:txBody>
          </p:sp>
          <p:sp>
            <p:nvSpPr>
              <p:cNvPr id="38" name="Text Box 12"/>
              <p:cNvSpPr txBox="1">
                <a:spLocks noChangeArrowheads="1"/>
              </p:cNvSpPr>
              <p:nvPr/>
            </p:nvSpPr>
            <p:spPr bwMode="auto">
              <a:xfrm>
                <a:off x="3884" y="13337"/>
                <a:ext cx="210"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39" name="Line 13"/>
              <p:cNvSpPr>
                <a:spLocks noChangeShapeType="1"/>
              </p:cNvSpPr>
              <p:nvPr/>
            </p:nvSpPr>
            <p:spPr bwMode="auto">
              <a:xfrm flipH="1">
                <a:off x="2880" y="13593"/>
                <a:ext cx="945"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0" name="Line 14"/>
              <p:cNvSpPr>
                <a:spLocks noChangeShapeType="1"/>
              </p:cNvSpPr>
              <p:nvPr/>
            </p:nvSpPr>
            <p:spPr bwMode="auto">
              <a:xfrm flipH="1">
                <a:off x="3554" y="13609"/>
                <a:ext cx="345" cy="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1" name="Line 15"/>
              <p:cNvSpPr>
                <a:spLocks noChangeShapeType="1"/>
              </p:cNvSpPr>
              <p:nvPr/>
            </p:nvSpPr>
            <p:spPr bwMode="auto">
              <a:xfrm>
                <a:off x="3972" y="13607"/>
                <a:ext cx="46" cy="7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2" name="Line 16"/>
              <p:cNvSpPr>
                <a:spLocks noChangeShapeType="1"/>
              </p:cNvSpPr>
              <p:nvPr/>
            </p:nvSpPr>
            <p:spPr bwMode="auto">
              <a:xfrm>
                <a:off x="4034" y="13593"/>
                <a:ext cx="344" cy="7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3" name="Line 17"/>
              <p:cNvSpPr>
                <a:spLocks noChangeShapeType="1"/>
              </p:cNvSpPr>
              <p:nvPr/>
            </p:nvSpPr>
            <p:spPr bwMode="auto">
              <a:xfrm>
                <a:off x="4064" y="13593"/>
                <a:ext cx="720" cy="7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4" name="Line 18"/>
              <p:cNvSpPr>
                <a:spLocks noChangeShapeType="1"/>
              </p:cNvSpPr>
              <p:nvPr/>
            </p:nvSpPr>
            <p:spPr bwMode="auto">
              <a:xfrm>
                <a:off x="4108" y="13577"/>
                <a:ext cx="1066" cy="7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45" name="Text Box 19"/>
              <p:cNvSpPr txBox="1">
                <a:spLocks noChangeArrowheads="1"/>
              </p:cNvSpPr>
              <p:nvPr/>
            </p:nvSpPr>
            <p:spPr bwMode="auto">
              <a:xfrm>
                <a:off x="2684" y="14221"/>
                <a:ext cx="24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if</a:t>
                </a:r>
                <a:endParaRPr lang="en-US" altLang="zh-CN" sz="2000" b="0">
                  <a:solidFill>
                    <a:prstClr val="black"/>
                  </a:solidFill>
                  <a:latin typeface="Arial" charset="0"/>
                </a:endParaRPr>
              </a:p>
            </p:txBody>
          </p:sp>
          <p:sp>
            <p:nvSpPr>
              <p:cNvPr id="46" name="Text Box 20"/>
              <p:cNvSpPr txBox="1">
                <a:spLocks noChangeArrowheads="1"/>
              </p:cNvSpPr>
              <p:nvPr/>
            </p:nvSpPr>
            <p:spPr bwMode="auto">
              <a:xfrm>
                <a:off x="3436" y="14237"/>
                <a:ext cx="12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B</a:t>
                </a:r>
                <a:endParaRPr lang="en-US" altLang="zh-CN" sz="2000" b="0">
                  <a:solidFill>
                    <a:prstClr val="black"/>
                  </a:solidFill>
                  <a:latin typeface="Arial" charset="0"/>
                </a:endParaRPr>
              </a:p>
            </p:txBody>
          </p:sp>
          <p:sp>
            <p:nvSpPr>
              <p:cNvPr id="47" name="Text Box 21"/>
              <p:cNvSpPr txBox="1">
                <a:spLocks noChangeArrowheads="1"/>
              </p:cNvSpPr>
              <p:nvPr/>
            </p:nvSpPr>
            <p:spPr bwMode="auto">
              <a:xfrm>
                <a:off x="3750" y="14237"/>
                <a:ext cx="37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then</a:t>
                </a:r>
                <a:endParaRPr lang="en-US" altLang="zh-CN" sz="2000" b="0">
                  <a:solidFill>
                    <a:prstClr val="black"/>
                  </a:solidFill>
                  <a:latin typeface="Arial" charset="0"/>
                </a:endParaRPr>
              </a:p>
            </p:txBody>
          </p:sp>
          <p:sp>
            <p:nvSpPr>
              <p:cNvPr id="48" name="Text Box 22"/>
              <p:cNvSpPr txBox="1">
                <a:spLocks noChangeArrowheads="1"/>
              </p:cNvSpPr>
              <p:nvPr/>
            </p:nvSpPr>
            <p:spPr bwMode="auto">
              <a:xfrm>
                <a:off x="4606" y="14281"/>
                <a:ext cx="360"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else</a:t>
                </a:r>
                <a:endParaRPr lang="en-US" altLang="zh-CN" sz="2000" b="0">
                  <a:solidFill>
                    <a:prstClr val="black"/>
                  </a:solidFill>
                  <a:latin typeface="Arial" charset="0"/>
                </a:endParaRPr>
              </a:p>
            </p:txBody>
          </p:sp>
          <p:sp>
            <p:nvSpPr>
              <p:cNvPr id="49" name="Text Box 23"/>
              <p:cNvSpPr txBox="1">
                <a:spLocks noChangeArrowheads="1"/>
              </p:cNvSpPr>
              <p:nvPr/>
            </p:nvSpPr>
            <p:spPr bwMode="auto">
              <a:xfrm>
                <a:off x="4331" y="14279"/>
                <a:ext cx="15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50" name="Text Box 24"/>
              <p:cNvSpPr txBox="1">
                <a:spLocks noChangeArrowheads="1"/>
              </p:cNvSpPr>
              <p:nvPr/>
            </p:nvSpPr>
            <p:spPr bwMode="auto">
              <a:xfrm>
                <a:off x="5114" y="14265"/>
                <a:ext cx="21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grpSp>
        <p:grpSp>
          <p:nvGrpSpPr>
            <p:cNvPr id="8" name="Group 25"/>
            <p:cNvGrpSpPr>
              <a:grpSpLocks/>
            </p:cNvGrpSpPr>
            <p:nvPr/>
          </p:nvGrpSpPr>
          <p:grpSpPr bwMode="auto">
            <a:xfrm>
              <a:off x="6284" y="12571"/>
              <a:ext cx="2658" cy="2009"/>
              <a:chOff x="6284" y="12571"/>
              <a:chExt cx="2658" cy="2009"/>
            </a:xfrm>
          </p:grpSpPr>
          <p:sp>
            <p:nvSpPr>
              <p:cNvPr id="9" name="Text Box 26"/>
              <p:cNvSpPr txBox="1">
                <a:spLocks noChangeArrowheads="1"/>
              </p:cNvSpPr>
              <p:nvPr/>
            </p:nvSpPr>
            <p:spPr bwMode="auto">
              <a:xfrm>
                <a:off x="7438" y="12571"/>
                <a:ext cx="21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10" name="Line 27"/>
              <p:cNvSpPr>
                <a:spLocks noChangeShapeType="1"/>
              </p:cNvSpPr>
              <p:nvPr/>
            </p:nvSpPr>
            <p:spPr bwMode="auto">
              <a:xfrm flipH="1">
                <a:off x="6464" y="12725"/>
                <a:ext cx="945"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1" name="Line 28"/>
              <p:cNvSpPr>
                <a:spLocks noChangeShapeType="1"/>
              </p:cNvSpPr>
              <p:nvPr/>
            </p:nvSpPr>
            <p:spPr bwMode="auto">
              <a:xfrm flipH="1">
                <a:off x="7018" y="12725"/>
                <a:ext cx="435"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2" name="Line 29"/>
              <p:cNvSpPr>
                <a:spLocks noChangeShapeType="1"/>
              </p:cNvSpPr>
              <p:nvPr/>
            </p:nvSpPr>
            <p:spPr bwMode="auto">
              <a:xfrm flipH="1">
                <a:off x="7484" y="12741"/>
                <a:ext cx="30" cy="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3" name="Line 30"/>
              <p:cNvSpPr>
                <a:spLocks noChangeShapeType="1"/>
              </p:cNvSpPr>
              <p:nvPr/>
            </p:nvSpPr>
            <p:spPr bwMode="auto">
              <a:xfrm>
                <a:off x="7544" y="12725"/>
                <a:ext cx="314" cy="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4" name="Line 31"/>
              <p:cNvSpPr>
                <a:spLocks noChangeShapeType="1"/>
              </p:cNvSpPr>
              <p:nvPr/>
            </p:nvSpPr>
            <p:spPr bwMode="auto">
              <a:xfrm>
                <a:off x="7574" y="12725"/>
                <a:ext cx="660"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5" name="Line 32"/>
              <p:cNvSpPr>
                <a:spLocks noChangeShapeType="1"/>
              </p:cNvSpPr>
              <p:nvPr/>
            </p:nvSpPr>
            <p:spPr bwMode="auto">
              <a:xfrm>
                <a:off x="7618" y="12711"/>
                <a:ext cx="1155"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6" name="Text Box 33"/>
              <p:cNvSpPr txBox="1">
                <a:spLocks noChangeArrowheads="1"/>
              </p:cNvSpPr>
              <p:nvPr/>
            </p:nvSpPr>
            <p:spPr bwMode="auto">
              <a:xfrm>
                <a:off x="6284" y="13263"/>
                <a:ext cx="21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if</a:t>
                </a:r>
                <a:endParaRPr lang="en-US" altLang="zh-CN" sz="2000" b="0">
                  <a:solidFill>
                    <a:prstClr val="black"/>
                  </a:solidFill>
                  <a:latin typeface="Arial" charset="0"/>
                </a:endParaRPr>
              </a:p>
            </p:txBody>
          </p:sp>
          <p:sp>
            <p:nvSpPr>
              <p:cNvPr id="17" name="Text Box 34"/>
              <p:cNvSpPr txBox="1">
                <a:spLocks noChangeArrowheads="1"/>
              </p:cNvSpPr>
              <p:nvPr/>
            </p:nvSpPr>
            <p:spPr bwMode="auto">
              <a:xfrm>
                <a:off x="6884" y="13263"/>
                <a:ext cx="21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B</a:t>
                </a:r>
                <a:endParaRPr lang="en-US" altLang="zh-CN" sz="2000" b="0">
                  <a:solidFill>
                    <a:prstClr val="black"/>
                  </a:solidFill>
                  <a:latin typeface="Arial" charset="0"/>
                </a:endParaRPr>
              </a:p>
            </p:txBody>
          </p:sp>
          <p:sp>
            <p:nvSpPr>
              <p:cNvPr id="18" name="Text Box 35"/>
              <p:cNvSpPr txBox="1">
                <a:spLocks noChangeArrowheads="1"/>
              </p:cNvSpPr>
              <p:nvPr/>
            </p:nvSpPr>
            <p:spPr bwMode="auto">
              <a:xfrm>
                <a:off x="7262" y="13305"/>
                <a:ext cx="4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then</a:t>
                </a:r>
                <a:endParaRPr lang="en-US" altLang="zh-CN" sz="2000" b="0">
                  <a:solidFill>
                    <a:prstClr val="black"/>
                  </a:solidFill>
                  <a:latin typeface="Arial" charset="0"/>
                </a:endParaRPr>
              </a:p>
            </p:txBody>
          </p:sp>
          <p:sp>
            <p:nvSpPr>
              <p:cNvPr id="19" name="Text Box 36"/>
              <p:cNvSpPr txBox="1">
                <a:spLocks noChangeArrowheads="1"/>
              </p:cNvSpPr>
              <p:nvPr/>
            </p:nvSpPr>
            <p:spPr bwMode="auto">
              <a:xfrm>
                <a:off x="8128" y="13353"/>
                <a:ext cx="4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else</a:t>
                </a:r>
                <a:endParaRPr lang="en-US" altLang="zh-CN" sz="2000" b="0">
                  <a:solidFill>
                    <a:prstClr val="black"/>
                  </a:solidFill>
                  <a:latin typeface="Arial" charset="0"/>
                </a:endParaRPr>
              </a:p>
            </p:txBody>
          </p:sp>
          <p:sp>
            <p:nvSpPr>
              <p:cNvPr id="20" name="Text Box 37"/>
              <p:cNvSpPr txBox="1">
                <a:spLocks noChangeArrowheads="1"/>
              </p:cNvSpPr>
              <p:nvPr/>
            </p:nvSpPr>
            <p:spPr bwMode="auto">
              <a:xfrm>
                <a:off x="7796" y="13323"/>
                <a:ext cx="21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21" name="Text Box 38"/>
              <p:cNvSpPr txBox="1">
                <a:spLocks noChangeArrowheads="1"/>
              </p:cNvSpPr>
              <p:nvPr/>
            </p:nvSpPr>
            <p:spPr bwMode="auto">
              <a:xfrm>
                <a:off x="8732" y="13323"/>
                <a:ext cx="21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22" name="Line 39"/>
              <p:cNvSpPr>
                <a:spLocks noChangeShapeType="1"/>
              </p:cNvSpPr>
              <p:nvPr/>
            </p:nvSpPr>
            <p:spPr bwMode="auto">
              <a:xfrm flipH="1">
                <a:off x="6974" y="13637"/>
                <a:ext cx="855" cy="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3" name="Line 40"/>
              <p:cNvSpPr>
                <a:spLocks noChangeShapeType="1"/>
              </p:cNvSpPr>
              <p:nvPr/>
            </p:nvSpPr>
            <p:spPr bwMode="auto">
              <a:xfrm flipH="1">
                <a:off x="7620" y="13667"/>
                <a:ext cx="210" cy="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4" name="Line 41"/>
              <p:cNvSpPr>
                <a:spLocks noChangeShapeType="1"/>
              </p:cNvSpPr>
              <p:nvPr/>
            </p:nvSpPr>
            <p:spPr bwMode="auto">
              <a:xfrm>
                <a:off x="7874" y="13667"/>
                <a:ext cx="224" cy="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5" name="Line 42"/>
              <p:cNvSpPr>
                <a:spLocks noChangeShapeType="1"/>
              </p:cNvSpPr>
              <p:nvPr/>
            </p:nvSpPr>
            <p:spPr bwMode="auto">
              <a:xfrm>
                <a:off x="7888" y="13637"/>
                <a:ext cx="810" cy="7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6" name="Text Box 43"/>
              <p:cNvSpPr txBox="1">
                <a:spLocks noChangeArrowheads="1"/>
              </p:cNvSpPr>
              <p:nvPr/>
            </p:nvSpPr>
            <p:spPr bwMode="auto">
              <a:xfrm>
                <a:off x="6810" y="14205"/>
                <a:ext cx="21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if</a:t>
                </a:r>
                <a:endParaRPr lang="en-US" altLang="zh-CN" sz="2000" b="0">
                  <a:solidFill>
                    <a:prstClr val="black"/>
                  </a:solidFill>
                  <a:latin typeface="Arial" charset="0"/>
                </a:endParaRPr>
              </a:p>
            </p:txBody>
          </p:sp>
          <p:sp>
            <p:nvSpPr>
              <p:cNvPr id="27" name="Text Box 44"/>
              <p:cNvSpPr txBox="1">
                <a:spLocks noChangeArrowheads="1"/>
              </p:cNvSpPr>
              <p:nvPr/>
            </p:nvSpPr>
            <p:spPr bwMode="auto">
              <a:xfrm>
                <a:off x="7514" y="14237"/>
                <a:ext cx="21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B</a:t>
                </a:r>
                <a:endParaRPr lang="en-US" altLang="zh-CN" sz="2000" b="0">
                  <a:solidFill>
                    <a:prstClr val="black"/>
                  </a:solidFill>
                  <a:latin typeface="Arial" charset="0"/>
                </a:endParaRPr>
              </a:p>
            </p:txBody>
          </p:sp>
          <p:sp>
            <p:nvSpPr>
              <p:cNvPr id="28" name="Text Box 45"/>
              <p:cNvSpPr txBox="1">
                <a:spLocks noChangeArrowheads="1"/>
              </p:cNvSpPr>
              <p:nvPr/>
            </p:nvSpPr>
            <p:spPr bwMode="auto">
              <a:xfrm>
                <a:off x="7904" y="14251"/>
                <a:ext cx="4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then</a:t>
                </a:r>
                <a:endParaRPr lang="en-US" altLang="zh-CN" sz="2000" b="0">
                  <a:solidFill>
                    <a:prstClr val="black"/>
                  </a:solidFill>
                  <a:latin typeface="Arial" charset="0"/>
                </a:endParaRPr>
              </a:p>
            </p:txBody>
          </p:sp>
          <p:sp>
            <p:nvSpPr>
              <p:cNvPr id="29" name="Text Box 46"/>
              <p:cNvSpPr txBox="1">
                <a:spLocks noChangeArrowheads="1"/>
              </p:cNvSpPr>
              <p:nvPr/>
            </p:nvSpPr>
            <p:spPr bwMode="auto">
              <a:xfrm>
                <a:off x="8608" y="14235"/>
                <a:ext cx="210"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grpSp>
      </p:grpSp>
      <p:sp>
        <p:nvSpPr>
          <p:cNvPr id="51" name="矩形 50"/>
          <p:cNvSpPr/>
          <p:nvPr/>
        </p:nvSpPr>
        <p:spPr>
          <a:xfrm>
            <a:off x="107504" y="5157192"/>
            <a:ext cx="8856984" cy="978729"/>
          </a:xfrm>
          <a:prstGeom prst="rect">
            <a:avLst/>
          </a:prstGeom>
        </p:spPr>
        <p:txBody>
          <a:bodyPr wrap="square">
            <a:spAutoFit/>
          </a:bodyPr>
          <a:lstStyle/>
          <a:p>
            <a:pPr lvl="1" eaLnBrk="0" fontAlgn="base" hangingPunct="0">
              <a:lnSpc>
                <a:spcPct val="120000"/>
              </a:lnSpc>
              <a:spcBef>
                <a:spcPct val="0"/>
              </a:spcBef>
              <a:spcAft>
                <a:spcPct val="0"/>
              </a:spcAft>
              <a:buFont typeface="Wingdings" pitchFamily="2" charset="2"/>
              <a:buNone/>
            </a:pPr>
            <a:r>
              <a:rPr lang="zh-CN" altLang="en-US" sz="2400" b="1" dirty="0" smtClean="0">
                <a:solidFill>
                  <a:prstClr val="black"/>
                </a:solidFill>
                <a:latin typeface="Arial Narrow" pitchFamily="34" charset="0"/>
                <a:ea typeface="宋体" pitchFamily="2" charset="-122"/>
              </a:rPr>
              <a:t>结论：字符串</a:t>
            </a:r>
            <a:r>
              <a:rPr lang="en-US" altLang="zh-CN" sz="2400" b="1" dirty="0">
                <a:solidFill>
                  <a:prstClr val="black"/>
                </a:solidFill>
                <a:latin typeface="Arial Narrow" pitchFamily="34" charset="0"/>
                <a:ea typeface="宋体" pitchFamily="2" charset="-122"/>
              </a:rPr>
              <a:t>if B then if B then S else S</a:t>
            </a:r>
            <a:r>
              <a:rPr lang="zh-CN" altLang="en-US" sz="2400" b="1" dirty="0">
                <a:solidFill>
                  <a:prstClr val="black"/>
                </a:solidFill>
                <a:latin typeface="Arial Narrow" pitchFamily="34" charset="0"/>
                <a:ea typeface="宋体" pitchFamily="2" charset="-122"/>
              </a:rPr>
              <a:t>能够画出两棵语法树，所以该文法是一个二义性文法。</a:t>
            </a:r>
          </a:p>
        </p:txBody>
      </p:sp>
    </p:spTree>
    <p:extLst>
      <p:ext uri="{BB962C8B-B14F-4D97-AF65-F5344CB8AC3E}">
        <p14:creationId xmlns:p14="http://schemas.microsoft.com/office/powerpoint/2010/main" val="346199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linds(horizontal)">
                                      <p:cBhvr>
                                        <p:cTn id="7" dur="500"/>
                                        <p:tgtEl>
                                          <p:spTgt spid="193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12" dur="500"/>
                                        <p:tgtEl>
                                          <p:spTgt spid="1935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Effect transition="in" filter="blinds(horizontal)">
                                      <p:cBhvr>
                                        <p:cTn id="15" dur="500"/>
                                        <p:tgtEl>
                                          <p:spTgt spid="193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3539">
                                            <p:txEl>
                                              <p:pRg st="3" end="3"/>
                                            </p:txEl>
                                          </p:spTgt>
                                        </p:tgtEl>
                                        <p:attrNameLst>
                                          <p:attrName>style.visibility</p:attrName>
                                        </p:attrNameLst>
                                      </p:cBhvr>
                                      <p:to>
                                        <p:strVal val="visible"/>
                                      </p:to>
                                    </p:set>
                                    <p:animEffect transition="in" filter="blinds(horizontal)">
                                      <p:cBhvr>
                                        <p:cTn id="18" dur="500"/>
                                        <p:tgtEl>
                                          <p:spTgt spid="19353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3539">
                                            <p:txEl>
                                              <p:pRg st="4" end="4"/>
                                            </p:txEl>
                                          </p:spTgt>
                                        </p:tgtEl>
                                        <p:attrNameLst>
                                          <p:attrName>style.visibility</p:attrName>
                                        </p:attrNameLst>
                                      </p:cBhvr>
                                      <p:to>
                                        <p:strVal val="visible"/>
                                      </p:to>
                                    </p:set>
                                    <p:animEffect transition="in" filter="blinds(horizontal)">
                                      <p:cBhvr>
                                        <p:cTn id="21" dur="500"/>
                                        <p:tgtEl>
                                          <p:spTgt spid="19353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0"/>
                                        <p:tgtEl>
                                          <p:spTgt spid="51"/>
                                        </p:tgtEl>
                                      </p:cBhvr>
                                    </p:animEffect>
                                    <p:anim calcmode="lin" valueType="num">
                                      <p:cBhvr>
                                        <p:cTn id="33" dur="1000" fill="hold"/>
                                        <p:tgtEl>
                                          <p:spTgt spid="51"/>
                                        </p:tgtEl>
                                        <p:attrNameLst>
                                          <p:attrName>ppt_x</p:attrName>
                                        </p:attrNameLst>
                                      </p:cBhvr>
                                      <p:tavLst>
                                        <p:tav tm="0">
                                          <p:val>
                                            <p:strVal val="#ppt_x"/>
                                          </p:val>
                                        </p:tav>
                                        <p:tav tm="100000">
                                          <p:val>
                                            <p:strVal val="#ppt_x"/>
                                          </p:val>
                                        </p:tav>
                                      </p:tavLst>
                                    </p:anim>
                                    <p:anim calcmode="lin" valueType="num">
                                      <p:cBhvr>
                                        <p:cTn id="3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t>2.4 </a:t>
            </a:r>
            <a:r>
              <a:rPr lang="zh-CN" altLang="en-US" dirty="0" smtClean="0"/>
              <a:t>文法的类型</a:t>
            </a:r>
          </a:p>
        </p:txBody>
      </p:sp>
      <p:sp>
        <p:nvSpPr>
          <p:cNvPr id="2" name="矩形 1"/>
          <p:cNvSpPr/>
          <p:nvPr/>
        </p:nvSpPr>
        <p:spPr>
          <a:xfrm>
            <a:off x="533226" y="1584698"/>
            <a:ext cx="8352928" cy="978729"/>
          </a:xfrm>
          <a:prstGeom prst="rect">
            <a:avLst/>
          </a:prstGeom>
        </p:spPr>
        <p:txBody>
          <a:bodyPr wrap="square">
            <a:spAutoFit/>
          </a:bodyPr>
          <a:lstStyle/>
          <a:p>
            <a:pPr eaLnBrk="0" fontAlgn="base" hangingPunct="0">
              <a:lnSpc>
                <a:spcPct val="120000"/>
              </a:lnSpc>
              <a:spcBef>
                <a:spcPct val="0"/>
              </a:spcBef>
              <a:spcAft>
                <a:spcPct val="0"/>
              </a:spcAft>
            </a:pPr>
            <a:r>
              <a:rPr lang="zh-CN" altLang="en-US" sz="2400" b="1" dirty="0">
                <a:solidFill>
                  <a:prstClr val="black"/>
                </a:solidFill>
                <a:latin typeface="Arial Narrow" pitchFamily="34" charset="0"/>
                <a:ea typeface="宋体" pitchFamily="2" charset="-122"/>
              </a:rPr>
              <a:t>乔姆斯基（</a:t>
            </a:r>
            <a:r>
              <a:rPr lang="en-US" altLang="zh-CN" sz="2400" b="1" dirty="0">
                <a:solidFill>
                  <a:prstClr val="black"/>
                </a:solidFill>
                <a:latin typeface="Arial Narrow" pitchFamily="34" charset="0"/>
                <a:ea typeface="宋体" pitchFamily="2" charset="-122"/>
              </a:rPr>
              <a:t>Chomsky</a:t>
            </a:r>
            <a:r>
              <a:rPr lang="zh-CN" altLang="en-US" sz="2400" b="1" dirty="0">
                <a:solidFill>
                  <a:prstClr val="black"/>
                </a:solidFill>
                <a:latin typeface="Arial Narrow" pitchFamily="34" charset="0"/>
                <a:ea typeface="宋体" pitchFamily="2" charset="-122"/>
              </a:rPr>
              <a:t>）于</a:t>
            </a:r>
            <a:r>
              <a:rPr lang="en-US" altLang="zh-CN" sz="2400" b="1" dirty="0">
                <a:solidFill>
                  <a:prstClr val="black"/>
                </a:solidFill>
                <a:latin typeface="Arial Narrow" pitchFamily="34" charset="0"/>
                <a:ea typeface="宋体" pitchFamily="2" charset="-122"/>
              </a:rPr>
              <a:t>1956</a:t>
            </a:r>
            <a:r>
              <a:rPr lang="zh-CN" altLang="en-US" sz="2400" b="1" dirty="0">
                <a:solidFill>
                  <a:prstClr val="black"/>
                </a:solidFill>
                <a:latin typeface="Arial Narrow" pitchFamily="34" charset="0"/>
                <a:ea typeface="宋体" pitchFamily="2" charset="-122"/>
              </a:rPr>
              <a:t>年建立形式语言的描述，把文法分成四种类型，</a:t>
            </a:r>
            <a:r>
              <a:rPr lang="zh-CN" altLang="en-US" sz="2400" b="1" dirty="0" smtClean="0">
                <a:solidFill>
                  <a:prstClr val="black"/>
                </a:solidFill>
                <a:latin typeface="Arial Narrow" pitchFamily="34" charset="0"/>
                <a:ea typeface="宋体" pitchFamily="2" charset="-122"/>
              </a:rPr>
              <a:t>即：</a:t>
            </a:r>
            <a:r>
              <a:rPr lang="en-US" altLang="zh-CN" sz="2400" b="1" dirty="0" smtClean="0">
                <a:solidFill>
                  <a:srgbClr val="CC3300"/>
                </a:solidFill>
                <a:latin typeface="Arial Narrow" pitchFamily="34" charset="0"/>
                <a:ea typeface="宋体" pitchFamily="2" charset="-122"/>
              </a:rPr>
              <a:t>0</a:t>
            </a:r>
            <a:r>
              <a:rPr lang="zh-CN" altLang="en-US" sz="2400" b="1" dirty="0">
                <a:solidFill>
                  <a:srgbClr val="CC3300"/>
                </a:solidFill>
                <a:latin typeface="Arial Narrow" pitchFamily="34" charset="0"/>
                <a:ea typeface="宋体" pitchFamily="2" charset="-122"/>
              </a:rPr>
              <a:t>型、</a:t>
            </a:r>
            <a:r>
              <a:rPr lang="en-US" altLang="zh-CN" sz="2400" b="1" dirty="0">
                <a:solidFill>
                  <a:srgbClr val="CC3300"/>
                </a:solidFill>
                <a:latin typeface="Arial Narrow" pitchFamily="34" charset="0"/>
                <a:ea typeface="宋体" pitchFamily="2" charset="-122"/>
              </a:rPr>
              <a:t>1</a:t>
            </a:r>
            <a:r>
              <a:rPr lang="zh-CN" altLang="en-US" sz="2400" b="1" dirty="0">
                <a:solidFill>
                  <a:srgbClr val="CC3300"/>
                </a:solidFill>
                <a:latin typeface="Arial Narrow" pitchFamily="34" charset="0"/>
                <a:ea typeface="宋体" pitchFamily="2" charset="-122"/>
              </a:rPr>
              <a:t>型、</a:t>
            </a:r>
            <a:r>
              <a:rPr lang="en-US" altLang="zh-CN" sz="2400" b="1" dirty="0">
                <a:solidFill>
                  <a:srgbClr val="CC3300"/>
                </a:solidFill>
                <a:latin typeface="Arial Narrow" pitchFamily="34" charset="0"/>
                <a:ea typeface="宋体" pitchFamily="2" charset="-122"/>
              </a:rPr>
              <a:t>2</a:t>
            </a:r>
            <a:r>
              <a:rPr lang="zh-CN" altLang="en-US" sz="2400" b="1" dirty="0">
                <a:solidFill>
                  <a:srgbClr val="CC3300"/>
                </a:solidFill>
                <a:latin typeface="Arial Narrow" pitchFamily="34" charset="0"/>
                <a:ea typeface="宋体" pitchFamily="2" charset="-122"/>
              </a:rPr>
              <a:t>型和</a:t>
            </a:r>
            <a:r>
              <a:rPr lang="en-US" altLang="zh-CN" sz="2400" b="1" dirty="0">
                <a:solidFill>
                  <a:srgbClr val="CC3300"/>
                </a:solidFill>
                <a:latin typeface="Arial Narrow" pitchFamily="34" charset="0"/>
                <a:ea typeface="宋体" pitchFamily="2" charset="-122"/>
              </a:rPr>
              <a:t>3</a:t>
            </a:r>
            <a:r>
              <a:rPr lang="zh-CN" altLang="en-US" sz="2400" b="1" dirty="0">
                <a:solidFill>
                  <a:srgbClr val="CC3300"/>
                </a:solidFill>
                <a:latin typeface="Arial Narrow" pitchFamily="34" charset="0"/>
                <a:ea typeface="宋体" pitchFamily="2" charset="-122"/>
              </a:rPr>
              <a:t>型文法。</a:t>
            </a:r>
          </a:p>
        </p:txBody>
      </p:sp>
      <p:sp>
        <p:nvSpPr>
          <p:cNvPr id="5" name="矩形 4"/>
          <p:cNvSpPr/>
          <p:nvPr/>
        </p:nvSpPr>
        <p:spPr>
          <a:xfrm>
            <a:off x="526380" y="2852936"/>
            <a:ext cx="8352928" cy="978729"/>
          </a:xfrm>
          <a:prstGeom prst="rect">
            <a:avLst/>
          </a:prstGeom>
        </p:spPr>
        <p:txBody>
          <a:bodyPr wrap="square">
            <a:spAutoFit/>
          </a:bodyPr>
          <a:lstStyle/>
          <a:p>
            <a:pPr eaLnBrk="0" fontAlgn="base" hangingPunct="0">
              <a:lnSpc>
                <a:spcPct val="120000"/>
              </a:lnSpc>
              <a:spcBef>
                <a:spcPct val="0"/>
              </a:spcBef>
              <a:spcAft>
                <a:spcPct val="0"/>
              </a:spcAft>
            </a:pPr>
            <a:r>
              <a:rPr lang="zh-CN" altLang="en-US" sz="2400" b="1" dirty="0" smtClean="0">
                <a:solidFill>
                  <a:prstClr val="black"/>
                </a:solidFill>
                <a:latin typeface="Arial Narrow" pitchFamily="34" charset="0"/>
                <a:ea typeface="宋体" pitchFamily="2" charset="-122"/>
              </a:rPr>
              <a:t>不同类型文法的形式是一致的，都是</a:t>
            </a:r>
            <a:r>
              <a:rPr lang="en-US" altLang="zh-CN" sz="2400" b="1" dirty="0">
                <a:solidFill>
                  <a:prstClr val="black"/>
                </a:solidFill>
                <a:latin typeface="Arial Narrow" pitchFamily="34" charset="0"/>
                <a:ea typeface="宋体" pitchFamily="2" charset="-122"/>
              </a:rPr>
              <a:t>G=</a:t>
            </a:r>
            <a:r>
              <a:rPr lang="zh-CN" altLang="en-US" sz="2400" b="1" dirty="0">
                <a:solidFill>
                  <a:prstClr val="black"/>
                </a:solidFill>
                <a:latin typeface="Arial Narrow" pitchFamily="34" charset="0"/>
                <a:ea typeface="宋体" pitchFamily="2" charset="-122"/>
              </a:rPr>
              <a:t>（</a:t>
            </a:r>
            <a:r>
              <a:rPr lang="en-US" altLang="zh-CN" sz="2400" b="1" dirty="0">
                <a:solidFill>
                  <a:prstClr val="black"/>
                </a:solidFill>
                <a:latin typeface="Arial Narrow" pitchFamily="34" charset="0"/>
                <a:ea typeface="宋体" pitchFamily="2" charset="-122"/>
              </a:rPr>
              <a:t>V</a:t>
            </a:r>
            <a:r>
              <a:rPr lang="en-US" altLang="zh-CN" sz="2400" b="1" baseline="-25000" dirty="0">
                <a:solidFill>
                  <a:prstClr val="black"/>
                </a:solidFill>
                <a:latin typeface="Arial Narrow" pitchFamily="34" charset="0"/>
                <a:ea typeface="宋体" pitchFamily="2" charset="-122"/>
              </a:rPr>
              <a:t>N</a:t>
            </a:r>
            <a:r>
              <a:rPr lang="zh-CN" altLang="en-US" sz="2400" b="1" dirty="0">
                <a:solidFill>
                  <a:prstClr val="black"/>
                </a:solidFill>
                <a:latin typeface="Arial Narrow" pitchFamily="34" charset="0"/>
                <a:ea typeface="宋体" pitchFamily="2" charset="-122"/>
              </a:rPr>
              <a:t>，</a:t>
            </a:r>
            <a:r>
              <a:rPr lang="en-US" altLang="zh-CN" sz="2400" b="1" dirty="0">
                <a:solidFill>
                  <a:prstClr val="black"/>
                </a:solidFill>
                <a:latin typeface="Arial Narrow" pitchFamily="34" charset="0"/>
                <a:ea typeface="宋体" pitchFamily="2" charset="-122"/>
              </a:rPr>
              <a:t>V</a:t>
            </a:r>
            <a:r>
              <a:rPr lang="en-US" altLang="zh-CN" sz="2400" b="1" baseline="-25000" dirty="0">
                <a:solidFill>
                  <a:prstClr val="black"/>
                </a:solidFill>
                <a:latin typeface="Arial Narrow" pitchFamily="34" charset="0"/>
                <a:ea typeface="宋体" pitchFamily="2" charset="-122"/>
              </a:rPr>
              <a:t>T</a:t>
            </a:r>
            <a:r>
              <a:rPr lang="zh-CN" altLang="en-US" sz="2400" b="1" dirty="0">
                <a:solidFill>
                  <a:prstClr val="black"/>
                </a:solidFill>
                <a:latin typeface="Arial Narrow" pitchFamily="34" charset="0"/>
                <a:ea typeface="宋体" pitchFamily="2" charset="-122"/>
              </a:rPr>
              <a:t>，</a:t>
            </a:r>
            <a:r>
              <a:rPr lang="en-US" altLang="zh-CN" sz="2400" b="1" dirty="0">
                <a:solidFill>
                  <a:prstClr val="black"/>
                </a:solidFill>
                <a:latin typeface="Arial Narrow" pitchFamily="34" charset="0"/>
                <a:ea typeface="宋体" pitchFamily="2" charset="-122"/>
              </a:rPr>
              <a:t>P</a:t>
            </a:r>
            <a:r>
              <a:rPr lang="zh-CN" altLang="en-US" sz="2400" b="1" dirty="0">
                <a:solidFill>
                  <a:prstClr val="black"/>
                </a:solidFill>
                <a:latin typeface="Arial Narrow" pitchFamily="34" charset="0"/>
                <a:ea typeface="宋体" pitchFamily="2" charset="-122"/>
              </a:rPr>
              <a:t>，</a:t>
            </a:r>
            <a:r>
              <a:rPr lang="en-US" altLang="zh-CN" sz="2400" b="1" dirty="0">
                <a:solidFill>
                  <a:prstClr val="black"/>
                </a:solidFill>
                <a:latin typeface="Arial Narrow" pitchFamily="34" charset="0"/>
                <a:ea typeface="宋体" pitchFamily="2" charset="-122"/>
              </a:rPr>
              <a:t>S</a:t>
            </a:r>
            <a:r>
              <a:rPr lang="zh-CN" altLang="en-US" sz="2400" b="1" dirty="0">
                <a:solidFill>
                  <a:prstClr val="black"/>
                </a:solidFill>
                <a:latin typeface="Arial Narrow" pitchFamily="34" charset="0"/>
                <a:ea typeface="宋体" pitchFamily="2" charset="-122"/>
              </a:rPr>
              <a:t>）， </a:t>
            </a:r>
            <a:r>
              <a:rPr lang="zh-CN" altLang="en-US" sz="2400" b="1" dirty="0" smtClean="0">
                <a:solidFill>
                  <a:prstClr val="black"/>
                </a:solidFill>
                <a:latin typeface="Arial Narrow" pitchFamily="34" charset="0"/>
                <a:ea typeface="宋体" pitchFamily="2" charset="-122"/>
              </a:rPr>
              <a:t>区别在产生式的限制不同。</a:t>
            </a:r>
            <a:endParaRPr lang="zh-CN" altLang="en-US" sz="2400" b="1" dirty="0">
              <a:solidFill>
                <a:prstClr val="black"/>
              </a:solidFill>
              <a:latin typeface="Arial Narrow" pitchFamily="34" charset="0"/>
              <a:ea typeface="宋体" pitchFamily="2" charset="-122"/>
            </a:endParaRPr>
          </a:p>
        </p:txBody>
      </p:sp>
      <p:sp>
        <p:nvSpPr>
          <p:cNvPr id="6" name="矩形 5"/>
          <p:cNvSpPr/>
          <p:nvPr/>
        </p:nvSpPr>
        <p:spPr>
          <a:xfrm>
            <a:off x="560635" y="4010492"/>
            <a:ext cx="8352928" cy="535531"/>
          </a:xfrm>
          <a:prstGeom prst="rect">
            <a:avLst/>
          </a:prstGeom>
        </p:spPr>
        <p:txBody>
          <a:bodyPr wrap="square">
            <a:spAutoFit/>
          </a:bodyPr>
          <a:lstStyle/>
          <a:p>
            <a:pPr eaLnBrk="0" fontAlgn="base" hangingPunct="0">
              <a:lnSpc>
                <a:spcPct val="120000"/>
              </a:lnSpc>
              <a:spcBef>
                <a:spcPct val="0"/>
              </a:spcBef>
              <a:spcAft>
                <a:spcPct val="0"/>
              </a:spcAft>
            </a:pPr>
            <a:r>
              <a:rPr lang="zh-CN" altLang="en-US" sz="2400" b="1" dirty="0" smtClean="0">
                <a:solidFill>
                  <a:prstClr val="black"/>
                </a:solidFill>
                <a:latin typeface="Arial Narrow" pitchFamily="34" charset="0"/>
                <a:ea typeface="宋体" pitchFamily="2" charset="-122"/>
              </a:rPr>
              <a:t>从</a:t>
            </a:r>
            <a:r>
              <a:rPr lang="en-US" altLang="zh-CN" sz="2400" b="1" dirty="0" smtClean="0">
                <a:solidFill>
                  <a:prstClr val="black"/>
                </a:solidFill>
                <a:latin typeface="Arial Narrow" pitchFamily="34" charset="0"/>
                <a:ea typeface="宋体" pitchFamily="2" charset="-122"/>
              </a:rPr>
              <a:t>0</a:t>
            </a:r>
            <a:r>
              <a:rPr lang="zh-CN" altLang="en-US" sz="2400" b="1" dirty="0" smtClean="0">
                <a:solidFill>
                  <a:prstClr val="black"/>
                </a:solidFill>
                <a:latin typeface="Arial Narrow" pitchFamily="34" charset="0"/>
                <a:ea typeface="宋体" pitchFamily="2" charset="-122"/>
              </a:rPr>
              <a:t>型文法到</a:t>
            </a:r>
            <a:r>
              <a:rPr lang="en-US" altLang="zh-CN" sz="2400" b="1" dirty="0" smtClean="0">
                <a:solidFill>
                  <a:prstClr val="black"/>
                </a:solidFill>
                <a:latin typeface="Arial Narrow" pitchFamily="34" charset="0"/>
                <a:ea typeface="宋体" pitchFamily="2" charset="-122"/>
              </a:rPr>
              <a:t>3</a:t>
            </a:r>
            <a:r>
              <a:rPr lang="zh-CN" altLang="en-US" sz="2400" b="1" dirty="0" smtClean="0">
                <a:solidFill>
                  <a:prstClr val="black"/>
                </a:solidFill>
                <a:latin typeface="Arial Narrow" pitchFamily="34" charset="0"/>
                <a:ea typeface="宋体" pitchFamily="2" charset="-122"/>
              </a:rPr>
              <a:t>型文法，对产生式的限制越来越严。</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35591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23528" y="116633"/>
            <a:ext cx="8229600" cy="792088"/>
          </a:xfrm>
          <a:solidFill>
            <a:schemeClr val="accent2">
              <a:lumMod val="20000"/>
              <a:lumOff val="80000"/>
            </a:schemeClr>
          </a:solidFill>
        </p:spPr>
        <p:txBody>
          <a:bodyPr>
            <a:normAutofit/>
          </a:bodyPr>
          <a:lstStyle/>
          <a:p>
            <a:r>
              <a:rPr lang="zh-CN" altLang="en-US" sz="2800" dirty="0" smtClean="0">
                <a:solidFill>
                  <a:srgbClr val="CC3300"/>
                </a:solidFill>
              </a:rPr>
              <a:t>关于“二义性文法”的几点说明</a:t>
            </a:r>
          </a:p>
        </p:txBody>
      </p:sp>
      <p:sp>
        <p:nvSpPr>
          <p:cNvPr id="41987" name="Rectangle 3"/>
          <p:cNvSpPr>
            <a:spLocks noGrp="1" noChangeArrowheads="1"/>
          </p:cNvSpPr>
          <p:nvPr>
            <p:ph idx="4294967295"/>
          </p:nvPr>
        </p:nvSpPr>
        <p:spPr>
          <a:xfrm>
            <a:off x="451619" y="2060848"/>
            <a:ext cx="8229600" cy="2016224"/>
          </a:xfrm>
        </p:spPr>
        <p:txBody>
          <a:bodyPr/>
          <a:lstStyle/>
          <a:p>
            <a:pPr>
              <a:lnSpc>
                <a:spcPct val="120000"/>
              </a:lnSpc>
            </a:pPr>
            <a:r>
              <a:rPr lang="zh-CN" altLang="en-US" sz="2400" b="1" dirty="0" smtClean="0">
                <a:solidFill>
                  <a:schemeClr val="tx1"/>
                </a:solidFill>
                <a:latin typeface="宋体" panose="02010600030101010101" pitchFamily="2" charset="-122"/>
                <a:ea typeface="宋体" panose="02010600030101010101" pitchFamily="2" charset="-122"/>
              </a:rPr>
              <a:t>要判定一个文法是否是二义性文法，（或它是否产生一个先天二义性的上下文无关语言），是递归不可解的。即</a:t>
            </a:r>
            <a:r>
              <a:rPr lang="zh-CN" altLang="en-US" sz="2400" b="1" dirty="0" smtClean="0">
                <a:solidFill>
                  <a:srgbClr val="CC3300"/>
                </a:solidFill>
                <a:latin typeface="宋体" panose="02010600030101010101" pitchFamily="2" charset="-122"/>
                <a:ea typeface="宋体" panose="02010600030101010101" pitchFamily="2" charset="-122"/>
              </a:rPr>
              <a:t>不存在一个算法，它能在有限的步骤内，确切的判断出某个给定的文法是否是一个二义性文法</a:t>
            </a:r>
            <a:r>
              <a:rPr lang="zh-CN" altLang="en-US" sz="2400" b="1" dirty="0" smtClean="0">
                <a:solidFill>
                  <a:schemeClr val="tx1"/>
                </a:solidFill>
                <a:latin typeface="宋体" panose="02010600030101010101" pitchFamily="2" charset="-122"/>
                <a:ea typeface="宋体" panose="02010600030101010101" pitchFamily="2" charset="-122"/>
              </a:rPr>
              <a:t>。</a:t>
            </a:r>
          </a:p>
        </p:txBody>
      </p:sp>
      <p:sp>
        <p:nvSpPr>
          <p:cNvPr id="4" name="Rectangle 3"/>
          <p:cNvSpPr txBox="1">
            <a:spLocks noChangeArrowheads="1"/>
          </p:cNvSpPr>
          <p:nvPr/>
        </p:nvSpPr>
        <p:spPr>
          <a:xfrm>
            <a:off x="438423" y="980728"/>
            <a:ext cx="8229600" cy="108012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宋体" panose="02010600030101010101" pitchFamily="2" charset="-122"/>
                <a:ea typeface="宋体" panose="02010600030101010101" pitchFamily="2" charset="-122"/>
                <a:cs typeface="+mn-cs"/>
              </a:defRPr>
            </a:lvl1pPr>
            <a:lvl2pPr marL="731520" indent="-274320" algn="l" rtl="0" eaLnBrk="1" latinLnBrk="0" hangingPunct="1">
              <a:spcBef>
                <a:spcPct val="20000"/>
              </a:spcBef>
              <a:buClr>
                <a:schemeClr val="accent2"/>
              </a:buClr>
              <a:buSzPct val="90000"/>
              <a:buFont typeface="Wingdings"/>
              <a:buChar char=""/>
              <a:defRPr kumimoji="0" sz="2800" b="1" kern="1200">
                <a:solidFill>
                  <a:schemeClr val="tx1"/>
                </a:solidFill>
                <a:latin typeface="宋体" panose="02010600030101010101" pitchFamily="2" charset="-122"/>
                <a:ea typeface="宋体" panose="02010600030101010101" pitchFamily="2" charset="-122"/>
                <a:cs typeface="+mn-cs"/>
              </a:defRPr>
            </a:lvl2pPr>
            <a:lvl3pPr marL="996696" indent="-228600" algn="l" rtl="0" eaLnBrk="1" latinLnBrk="0" hangingPunct="1">
              <a:spcBef>
                <a:spcPct val="20000"/>
              </a:spcBef>
              <a:buClr>
                <a:schemeClr val="accent3"/>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3pPr>
            <a:lvl4pPr marL="1216152" indent="-182880" algn="l" rtl="0" eaLnBrk="1" latinLnBrk="0" hangingPunct="1">
              <a:spcBef>
                <a:spcPct val="20000"/>
              </a:spcBef>
              <a:buClr>
                <a:schemeClr val="accent4"/>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4pPr>
            <a:lvl5pPr marL="1426464" indent="-182880" algn="l" rtl="0" eaLnBrk="1" latinLnBrk="0" hangingPunct="1">
              <a:spcBef>
                <a:spcPct val="20000"/>
              </a:spcBef>
              <a:buClr>
                <a:schemeClr val="accent5"/>
              </a:buClr>
              <a:buFont typeface="Wingdings 3"/>
              <a:buChar char=""/>
              <a:defRPr kumimoji="0" lang="en-US" sz="2800" b="1" kern="1200">
                <a:solidFill>
                  <a:schemeClr val="tx1"/>
                </a:solidFill>
                <a:latin typeface="宋体" panose="02010600030101010101" pitchFamily="2" charset="-122"/>
                <a:ea typeface="宋体" panose="02010600030101010101" pitchFamily="2" charset="-122"/>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20000"/>
              </a:lnSpc>
              <a:buClr>
                <a:srgbClr val="F0AD00"/>
              </a:buClr>
            </a:pPr>
            <a:r>
              <a:rPr lang="zh-CN" altLang="en-US" sz="2400" dirty="0" smtClean="0">
                <a:solidFill>
                  <a:prstClr val="black"/>
                </a:solidFill>
              </a:rPr>
              <a:t>二义性文法的缺点？</a:t>
            </a:r>
            <a:endParaRPr lang="en-US" altLang="zh-CN" sz="2400" dirty="0" smtClean="0">
              <a:solidFill>
                <a:prstClr val="black"/>
              </a:solidFill>
            </a:endParaRPr>
          </a:p>
          <a:p>
            <a:pPr marL="118872" indent="0">
              <a:lnSpc>
                <a:spcPct val="120000"/>
              </a:lnSpc>
              <a:buClr>
                <a:srgbClr val="F0AD00"/>
              </a:buClr>
              <a:buFont typeface="Wingdings 2"/>
              <a:buNone/>
            </a:pPr>
            <a:r>
              <a:rPr lang="zh-CN" altLang="en-US" sz="2400" dirty="0" smtClean="0">
                <a:solidFill>
                  <a:prstClr val="black"/>
                </a:solidFill>
              </a:rPr>
              <a:t>编译时，就</a:t>
            </a:r>
            <a:r>
              <a:rPr lang="zh-CN" altLang="en-US" sz="2400" dirty="0">
                <a:solidFill>
                  <a:prstClr val="black"/>
                </a:solidFill>
              </a:rPr>
              <a:t>会产生</a:t>
            </a:r>
            <a:r>
              <a:rPr lang="zh-CN" altLang="en-US" sz="2400" dirty="0" smtClean="0">
                <a:solidFill>
                  <a:prstClr val="black"/>
                </a:solidFill>
              </a:rPr>
              <a:t>不确定性。</a:t>
            </a:r>
          </a:p>
        </p:txBody>
      </p:sp>
      <p:sp>
        <p:nvSpPr>
          <p:cNvPr id="3" name="矩形 2"/>
          <p:cNvSpPr/>
          <p:nvPr/>
        </p:nvSpPr>
        <p:spPr>
          <a:xfrm>
            <a:off x="544091" y="4293096"/>
            <a:ext cx="7776864" cy="1421928"/>
          </a:xfrm>
          <a:prstGeom prst="rect">
            <a:avLst/>
          </a:prstGeom>
        </p:spPr>
        <p:txBody>
          <a:bodyPr wrap="square">
            <a:spAutoFit/>
          </a:bodyPr>
          <a:lstStyle/>
          <a:p>
            <a:pPr marL="438912" indent="-320040">
              <a:lnSpc>
                <a:spcPct val="120000"/>
              </a:lnSpc>
              <a:buClr>
                <a:srgbClr val="F0AD00"/>
              </a:buClr>
              <a:buSzPct val="80000"/>
              <a:buFont typeface="Wingdings 2"/>
              <a:buChar char=""/>
            </a:pPr>
            <a:r>
              <a:rPr lang="zh-CN" altLang="en-US" sz="2400" b="1" dirty="0">
                <a:solidFill>
                  <a:prstClr val="black"/>
                </a:solidFill>
                <a:latin typeface="宋体" panose="02010600030101010101" pitchFamily="2" charset="-122"/>
                <a:ea typeface="宋体" pitchFamily="2" charset="-122"/>
              </a:rPr>
              <a:t>我们要证明一个文法是否是一个二义性文法，就是找到该文法的一个</a:t>
            </a:r>
            <a:r>
              <a:rPr lang="zh-CN" altLang="en-US" sz="2400" b="1" dirty="0">
                <a:solidFill>
                  <a:srgbClr val="CC3300"/>
                </a:solidFill>
                <a:latin typeface="宋体" panose="02010600030101010101" pitchFamily="2" charset="-122"/>
                <a:ea typeface="宋体" pitchFamily="2" charset="-122"/>
              </a:rPr>
              <a:t>句型特例</a:t>
            </a:r>
            <a:r>
              <a:rPr lang="zh-CN" altLang="en-US" sz="2400" b="1" dirty="0">
                <a:solidFill>
                  <a:prstClr val="black"/>
                </a:solidFill>
                <a:latin typeface="宋体" panose="02010600030101010101" pitchFamily="2" charset="-122"/>
                <a:ea typeface="宋体" pitchFamily="2" charset="-122"/>
              </a:rPr>
              <a:t>，能够画出这个句型的两棵语法树，该文法就是二义性文法。</a:t>
            </a:r>
          </a:p>
        </p:txBody>
      </p:sp>
    </p:spTree>
    <p:extLst>
      <p:ext uri="{BB962C8B-B14F-4D97-AF65-F5344CB8AC3E}">
        <p14:creationId xmlns:p14="http://schemas.microsoft.com/office/powerpoint/2010/main" val="261337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1987">
                                            <p:txEl>
                                              <p:pRg st="0" end="0"/>
                                            </p:txEl>
                                          </p:spTgt>
                                        </p:tgtEl>
                                        <p:attrNameLst>
                                          <p:attrName>style.visibility</p:attrName>
                                        </p:attrNameLst>
                                      </p:cBhvr>
                                      <p:to>
                                        <p:strVal val="visible"/>
                                      </p:to>
                                    </p:set>
                                    <p:animEffect transition="in" filter="fade">
                                      <p:cBhvr>
                                        <p:cTn id="13" dur="1000"/>
                                        <p:tgtEl>
                                          <p:spTgt spid="41987">
                                            <p:txEl>
                                              <p:pRg st="0" end="0"/>
                                            </p:txEl>
                                          </p:spTgt>
                                        </p:tgtEl>
                                      </p:cBhvr>
                                    </p:animEffect>
                                    <p:anim calcmode="lin" valueType="num">
                                      <p:cBhvr>
                                        <p:cTn id="14"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1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9" name="Text Box 7"/>
          <p:cNvSpPr txBox="1">
            <a:spLocks noChangeArrowheads="1"/>
          </p:cNvSpPr>
          <p:nvPr/>
        </p:nvSpPr>
        <p:spPr bwMode="auto">
          <a:xfrm>
            <a:off x="501022" y="476672"/>
            <a:ext cx="8153400" cy="186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10000"/>
              </a:lnSpc>
              <a:spcBef>
                <a:spcPct val="50000"/>
              </a:spcBef>
              <a:spcAft>
                <a:spcPct val="0"/>
              </a:spcAft>
            </a:pPr>
            <a:r>
              <a:rPr lang="zh-CN" altLang="en-US" sz="2400" b="1" dirty="0" smtClean="0">
                <a:solidFill>
                  <a:prstClr val="black"/>
                </a:solidFill>
                <a:latin typeface="Arial Narrow" pitchFamily="34" charset="0"/>
                <a:ea typeface="宋体" pitchFamily="2" charset="-122"/>
              </a:rPr>
              <a:t>现在的对二义性文法的解决</a:t>
            </a:r>
            <a:r>
              <a:rPr lang="zh-CN" altLang="en-US" sz="2400" b="1" dirty="0">
                <a:solidFill>
                  <a:prstClr val="black"/>
                </a:solidFill>
                <a:latin typeface="Arial Narrow" pitchFamily="34" charset="0"/>
                <a:ea typeface="宋体" pitchFamily="2" charset="-122"/>
              </a:rPr>
              <a:t>办法是</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eaLnBrk="0" fontAlgn="base" hangingPunct="0">
              <a:lnSpc>
                <a:spcPct val="110000"/>
              </a:lnSpc>
              <a:spcBef>
                <a:spcPct val="5000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prstClr val="black"/>
                </a:solidFill>
                <a:latin typeface="Arial Narrow" pitchFamily="34" charset="0"/>
                <a:ea typeface="宋体" pitchFamily="2" charset="-122"/>
              </a:rPr>
              <a:t>提出</a:t>
            </a:r>
            <a:r>
              <a:rPr lang="zh-CN" altLang="en-US" sz="2400" b="1" dirty="0">
                <a:solidFill>
                  <a:prstClr val="black"/>
                </a:solidFill>
                <a:latin typeface="Arial Narrow" pitchFamily="34" charset="0"/>
                <a:ea typeface="宋体" pitchFamily="2" charset="-122"/>
              </a:rPr>
              <a:t>一些</a:t>
            </a:r>
            <a:r>
              <a:rPr lang="zh-CN" altLang="en-US" sz="2400" b="1" dirty="0">
                <a:solidFill>
                  <a:srgbClr val="0000FF"/>
                </a:solidFill>
                <a:latin typeface="Arial Narrow" pitchFamily="34" charset="0"/>
                <a:ea typeface="宋体" pitchFamily="2" charset="-122"/>
              </a:rPr>
              <a:t>限制条件</a:t>
            </a:r>
            <a:r>
              <a:rPr lang="zh-CN" altLang="en-US" sz="2400" b="1" dirty="0">
                <a:solidFill>
                  <a:prstClr val="black"/>
                </a:solidFill>
                <a:latin typeface="Arial Narrow" pitchFamily="34" charset="0"/>
                <a:ea typeface="宋体" pitchFamily="2" charset="-122"/>
              </a:rPr>
              <a:t>，称为无二义性的充分条件，当文法满足这些条件时，就可以判定文法是无二义性的。 </a:t>
            </a:r>
            <a:r>
              <a:rPr lang="zh-CN" altLang="en-US" sz="2400" b="1" dirty="0" smtClean="0">
                <a:solidFill>
                  <a:prstClr val="black"/>
                </a:solidFill>
                <a:latin typeface="Arial Narrow" pitchFamily="34" charset="0"/>
                <a:ea typeface="宋体" pitchFamily="2" charset="-122"/>
              </a:rPr>
              <a:t>（例如：限制运算的优先级）</a:t>
            </a:r>
            <a:endParaRPr lang="zh-CN" altLang="en-US" sz="2400" b="1" dirty="0">
              <a:solidFill>
                <a:prstClr val="black"/>
              </a:solidFill>
              <a:latin typeface="Arial Narrow" pitchFamily="34" charset="0"/>
              <a:ea typeface="宋体" pitchFamily="2" charset="-122"/>
            </a:endParaRPr>
          </a:p>
        </p:txBody>
      </p:sp>
      <p:sp>
        <p:nvSpPr>
          <p:cNvPr id="100358" name="Rectangle 6"/>
          <p:cNvSpPr>
            <a:spLocks noChangeArrowheads="1"/>
          </p:cNvSpPr>
          <p:nvPr/>
        </p:nvSpPr>
        <p:spPr bwMode="auto">
          <a:xfrm>
            <a:off x="561223" y="2367037"/>
            <a:ext cx="8077200" cy="5492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itchFamily="18" charset="0"/>
                <a:ea typeface="宋体" charset="-122"/>
              </a:defRPr>
            </a:lvl1pPr>
            <a:lvl2pPr algn="ctr">
              <a:defRPr kumimoji="1" sz="4400">
                <a:solidFill>
                  <a:schemeClr val="tx2"/>
                </a:solidFill>
                <a:latin typeface="Times New Roman" pitchFamily="18" charset="0"/>
                <a:ea typeface="宋体" charset="-122"/>
              </a:defRPr>
            </a:lvl2pPr>
            <a:lvl3pPr algn="ctr">
              <a:defRPr kumimoji="1" sz="4400">
                <a:solidFill>
                  <a:schemeClr val="tx2"/>
                </a:solidFill>
                <a:latin typeface="Times New Roman" pitchFamily="18" charset="0"/>
                <a:ea typeface="宋体" charset="-122"/>
              </a:defRPr>
            </a:lvl3pPr>
            <a:lvl4pPr algn="ctr">
              <a:defRPr kumimoji="1" sz="4400">
                <a:solidFill>
                  <a:schemeClr val="tx2"/>
                </a:solidFill>
                <a:latin typeface="Times New Roman" pitchFamily="18" charset="0"/>
                <a:ea typeface="宋体" charset="-122"/>
              </a:defRPr>
            </a:lvl4pPr>
            <a:lvl5pPr algn="ctr">
              <a:defRPr kumimoji="1" sz="4400">
                <a:solidFill>
                  <a:schemeClr val="tx2"/>
                </a:solidFill>
                <a:latin typeface="Times New Roman" pitchFamily="18" charset="0"/>
                <a:ea typeface="宋体" charset="-122"/>
              </a:defRPr>
            </a:lvl5pPr>
            <a:lvl6pPr marL="457200" algn="ctr" fontAlgn="base">
              <a:spcBef>
                <a:spcPct val="0"/>
              </a:spcBef>
              <a:spcAft>
                <a:spcPct val="0"/>
              </a:spcAft>
              <a:defRPr kumimoji="1" sz="4400">
                <a:solidFill>
                  <a:schemeClr val="tx2"/>
                </a:solidFill>
                <a:latin typeface="Times New Roman" pitchFamily="18" charset="0"/>
                <a:ea typeface="宋体" charset="-122"/>
              </a:defRPr>
            </a:lvl6pPr>
            <a:lvl7pPr marL="914400" algn="ctr" fontAlgn="base">
              <a:spcBef>
                <a:spcPct val="0"/>
              </a:spcBef>
              <a:spcAft>
                <a:spcPct val="0"/>
              </a:spcAft>
              <a:defRPr kumimoji="1" sz="4400">
                <a:solidFill>
                  <a:schemeClr val="tx2"/>
                </a:solidFill>
                <a:latin typeface="Times New Roman" pitchFamily="18" charset="0"/>
                <a:ea typeface="宋体" charset="-122"/>
              </a:defRPr>
            </a:lvl7pPr>
            <a:lvl8pPr marL="1371600" algn="ctr" fontAlgn="base">
              <a:spcBef>
                <a:spcPct val="0"/>
              </a:spcBef>
              <a:spcAft>
                <a:spcPct val="0"/>
              </a:spcAft>
              <a:defRPr kumimoji="1" sz="4400">
                <a:solidFill>
                  <a:schemeClr val="tx2"/>
                </a:solidFill>
                <a:latin typeface="Times New Roman" pitchFamily="18" charset="0"/>
                <a:ea typeface="宋体" charset="-122"/>
              </a:defRPr>
            </a:lvl8pPr>
            <a:lvl9pPr marL="1828800" algn="ctr" fontAlgn="base">
              <a:spcBef>
                <a:spcPct val="0"/>
              </a:spcBef>
              <a:spcAft>
                <a:spcPct val="0"/>
              </a:spcAft>
              <a:defRPr kumimoji="1" sz="4400">
                <a:solidFill>
                  <a:schemeClr val="tx2"/>
                </a:solidFill>
                <a:latin typeface="Times New Roman" pitchFamily="18" charset="0"/>
                <a:ea typeface="宋体" charset="-122"/>
              </a:defRPr>
            </a:lvl9pPr>
          </a:lstStyle>
          <a:p>
            <a:pPr algn="l" eaLnBrk="0" fontAlgn="base" hangingPunct="0">
              <a:spcBef>
                <a:spcPct val="0"/>
              </a:spcBef>
              <a:spcAft>
                <a:spcPct val="0"/>
              </a:spcAft>
            </a:pPr>
            <a:r>
              <a:rPr lang="zh-CN" altLang="en-US" sz="2400" b="1" dirty="0" smtClean="0">
                <a:solidFill>
                  <a:srgbClr val="FF0066"/>
                </a:solidFill>
                <a:latin typeface="楷体_GB2312" pitchFamily="49" charset="-122"/>
                <a:ea typeface="楷体_GB2312" pitchFamily="49" charset="-122"/>
              </a:rPr>
              <a:t>例</a:t>
            </a:r>
            <a:r>
              <a:rPr lang="en-US" altLang="zh-CN" sz="2400" b="1" dirty="0" smtClean="0">
                <a:solidFill>
                  <a:srgbClr val="FF0066"/>
                </a:solidFill>
                <a:latin typeface="楷体_GB2312" pitchFamily="49" charset="-122"/>
                <a:ea typeface="楷体_GB2312" pitchFamily="49" charset="-122"/>
              </a:rPr>
              <a:t>2.6: </a:t>
            </a:r>
            <a:r>
              <a:rPr lang="zh-CN" altLang="en-US" sz="2400" b="1" dirty="0" smtClean="0">
                <a:solidFill>
                  <a:prstClr val="black"/>
                </a:solidFill>
                <a:latin typeface="楷体_GB2312" pitchFamily="49" charset="-122"/>
                <a:ea typeface="楷体_GB2312" pitchFamily="49" charset="-122"/>
              </a:rPr>
              <a:t>定义算术表达式</a:t>
            </a:r>
            <a:r>
              <a:rPr lang="zh-CN" altLang="en-US" sz="2400" b="1" dirty="0">
                <a:solidFill>
                  <a:prstClr val="black"/>
                </a:solidFill>
                <a:latin typeface="楷体_GB2312" pitchFamily="49" charset="-122"/>
                <a:ea typeface="楷体_GB2312" pitchFamily="49" charset="-122"/>
              </a:rPr>
              <a:t>的</a:t>
            </a:r>
            <a:r>
              <a:rPr lang="zh-CN" altLang="en-US" sz="2400" b="1" dirty="0" smtClean="0">
                <a:solidFill>
                  <a:prstClr val="black"/>
                </a:solidFill>
                <a:latin typeface="楷体_GB2312" pitchFamily="49" charset="-122"/>
                <a:ea typeface="楷体_GB2312" pitchFamily="49" charset="-122"/>
              </a:rPr>
              <a:t>文法   </a:t>
            </a:r>
            <a:r>
              <a:rPr kumimoji="0" lang="en-US" altLang="zh-CN" sz="2400" b="1" dirty="0" smtClean="0">
                <a:solidFill>
                  <a:prstClr val="black"/>
                </a:solidFill>
                <a:latin typeface="Arial Narrow" pitchFamily="34" charset="0"/>
                <a:ea typeface="楷体_GB2312" pitchFamily="49" charset="-122"/>
              </a:rPr>
              <a:t>E-</a:t>
            </a:r>
            <a:r>
              <a:rPr kumimoji="0" lang="en-US" altLang="zh-CN" sz="2400" b="1" dirty="0">
                <a:solidFill>
                  <a:prstClr val="black"/>
                </a:solidFill>
                <a:latin typeface="Arial Narrow" pitchFamily="34" charset="0"/>
                <a:ea typeface="楷体_GB2312" pitchFamily="49" charset="-122"/>
              </a:rPr>
              <a:t>&gt; E+E | E*E | (E) | </a:t>
            </a:r>
            <a:r>
              <a:rPr kumimoji="0" lang="en-US" altLang="zh-CN" sz="2400" b="1" dirty="0" err="1">
                <a:solidFill>
                  <a:prstClr val="black"/>
                </a:solidFill>
                <a:latin typeface="Arial Narrow" pitchFamily="34" charset="0"/>
                <a:ea typeface="楷体_GB2312" pitchFamily="49" charset="-122"/>
              </a:rPr>
              <a:t>i</a:t>
            </a:r>
            <a:endParaRPr lang="zh-CN" altLang="en-US" b="1" dirty="0">
              <a:solidFill>
                <a:prstClr val="black"/>
              </a:solidFill>
              <a:latin typeface="楷体_GB2312" pitchFamily="49" charset="-122"/>
              <a:ea typeface="楷体_GB2312" pitchFamily="49" charset="-122"/>
            </a:endParaRPr>
          </a:p>
        </p:txBody>
      </p:sp>
      <p:sp>
        <p:nvSpPr>
          <p:cNvPr id="9" name="Rectangle 6"/>
          <p:cNvSpPr>
            <a:spLocks noChangeArrowheads="1"/>
          </p:cNvSpPr>
          <p:nvPr/>
        </p:nvSpPr>
        <p:spPr bwMode="auto">
          <a:xfrm>
            <a:off x="706437" y="2916312"/>
            <a:ext cx="7931985" cy="5492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itchFamily="18" charset="0"/>
                <a:ea typeface="宋体" charset="-122"/>
              </a:defRPr>
            </a:lvl1pPr>
            <a:lvl2pPr algn="ctr">
              <a:defRPr kumimoji="1" sz="4400">
                <a:solidFill>
                  <a:schemeClr val="tx2"/>
                </a:solidFill>
                <a:latin typeface="Times New Roman" pitchFamily="18" charset="0"/>
                <a:ea typeface="宋体" charset="-122"/>
              </a:defRPr>
            </a:lvl2pPr>
            <a:lvl3pPr algn="ctr">
              <a:defRPr kumimoji="1" sz="4400">
                <a:solidFill>
                  <a:schemeClr val="tx2"/>
                </a:solidFill>
                <a:latin typeface="Times New Roman" pitchFamily="18" charset="0"/>
                <a:ea typeface="宋体" charset="-122"/>
              </a:defRPr>
            </a:lvl3pPr>
            <a:lvl4pPr algn="ctr">
              <a:defRPr kumimoji="1" sz="4400">
                <a:solidFill>
                  <a:schemeClr val="tx2"/>
                </a:solidFill>
                <a:latin typeface="Times New Roman" pitchFamily="18" charset="0"/>
                <a:ea typeface="宋体" charset="-122"/>
              </a:defRPr>
            </a:lvl4pPr>
            <a:lvl5pPr algn="ctr">
              <a:defRPr kumimoji="1" sz="4400">
                <a:solidFill>
                  <a:schemeClr val="tx2"/>
                </a:solidFill>
                <a:latin typeface="Times New Roman" pitchFamily="18" charset="0"/>
                <a:ea typeface="宋体" charset="-122"/>
              </a:defRPr>
            </a:lvl5pPr>
            <a:lvl6pPr marL="457200" algn="ctr" fontAlgn="base">
              <a:spcBef>
                <a:spcPct val="0"/>
              </a:spcBef>
              <a:spcAft>
                <a:spcPct val="0"/>
              </a:spcAft>
              <a:defRPr kumimoji="1" sz="4400">
                <a:solidFill>
                  <a:schemeClr val="tx2"/>
                </a:solidFill>
                <a:latin typeface="Times New Roman" pitchFamily="18" charset="0"/>
                <a:ea typeface="宋体" charset="-122"/>
              </a:defRPr>
            </a:lvl6pPr>
            <a:lvl7pPr marL="914400" algn="ctr" fontAlgn="base">
              <a:spcBef>
                <a:spcPct val="0"/>
              </a:spcBef>
              <a:spcAft>
                <a:spcPct val="0"/>
              </a:spcAft>
              <a:defRPr kumimoji="1" sz="4400">
                <a:solidFill>
                  <a:schemeClr val="tx2"/>
                </a:solidFill>
                <a:latin typeface="Times New Roman" pitchFamily="18" charset="0"/>
                <a:ea typeface="宋体" charset="-122"/>
              </a:defRPr>
            </a:lvl7pPr>
            <a:lvl8pPr marL="1371600" algn="ctr" fontAlgn="base">
              <a:spcBef>
                <a:spcPct val="0"/>
              </a:spcBef>
              <a:spcAft>
                <a:spcPct val="0"/>
              </a:spcAft>
              <a:defRPr kumimoji="1" sz="4400">
                <a:solidFill>
                  <a:schemeClr val="tx2"/>
                </a:solidFill>
                <a:latin typeface="Times New Roman" pitchFamily="18" charset="0"/>
                <a:ea typeface="宋体" charset="-122"/>
              </a:defRPr>
            </a:lvl8pPr>
            <a:lvl9pPr marL="1828800" algn="ctr" fontAlgn="base">
              <a:spcBef>
                <a:spcPct val="0"/>
              </a:spcBef>
              <a:spcAft>
                <a:spcPct val="0"/>
              </a:spcAft>
              <a:defRPr kumimoji="1" sz="4400">
                <a:solidFill>
                  <a:schemeClr val="tx2"/>
                </a:solidFill>
                <a:latin typeface="Times New Roman" pitchFamily="18" charset="0"/>
                <a:ea typeface="宋体" charset="-122"/>
              </a:defRPr>
            </a:lvl9pPr>
          </a:lstStyle>
          <a:p>
            <a:pPr algn="l" eaLnBrk="0" fontAlgn="base" hangingPunct="0">
              <a:spcBef>
                <a:spcPct val="0"/>
              </a:spcBef>
              <a:spcAft>
                <a:spcPct val="0"/>
              </a:spcAft>
            </a:pPr>
            <a:r>
              <a:rPr lang="zh-CN" altLang="en-US" sz="2400" b="1" dirty="0" smtClean="0">
                <a:solidFill>
                  <a:prstClr val="black"/>
                </a:solidFill>
                <a:latin typeface="楷体_GB2312" pitchFamily="49" charset="-122"/>
                <a:ea typeface="楷体_GB2312" pitchFamily="49" charset="-122"/>
              </a:rPr>
              <a:t>通过推导句子：</a:t>
            </a:r>
            <a:r>
              <a:rPr lang="en-US" altLang="zh-CN" sz="2400" b="1" dirty="0" err="1" smtClean="0">
                <a:solidFill>
                  <a:prstClr val="black"/>
                </a:solidFill>
                <a:latin typeface="楷体_GB2312" pitchFamily="49" charset="-122"/>
                <a:ea typeface="楷体_GB2312" pitchFamily="49" charset="-122"/>
              </a:rPr>
              <a:t>i</a:t>
            </a:r>
            <a:r>
              <a:rPr lang="en-US" altLang="zh-CN" sz="2400" b="1" dirty="0" smtClean="0">
                <a:solidFill>
                  <a:prstClr val="black"/>
                </a:solidFill>
                <a:latin typeface="楷体_GB2312" pitchFamily="49" charset="-122"/>
                <a:ea typeface="楷体_GB2312" pitchFamily="49" charset="-122"/>
              </a:rPr>
              <a:t>*</a:t>
            </a:r>
            <a:r>
              <a:rPr lang="en-US" altLang="zh-CN" sz="2400" b="1" dirty="0" err="1" smtClean="0">
                <a:solidFill>
                  <a:prstClr val="black"/>
                </a:solidFill>
                <a:latin typeface="楷体_GB2312" pitchFamily="49" charset="-122"/>
                <a:ea typeface="楷体_GB2312" pitchFamily="49" charset="-122"/>
              </a:rPr>
              <a:t>i+i</a:t>
            </a:r>
            <a:r>
              <a:rPr lang="zh-CN" altLang="en-US" sz="2400" b="1" dirty="0" smtClean="0">
                <a:solidFill>
                  <a:prstClr val="black"/>
                </a:solidFill>
                <a:latin typeface="楷体_GB2312" pitchFamily="49" charset="-122"/>
                <a:ea typeface="楷体_GB2312" pitchFamily="49" charset="-122"/>
              </a:rPr>
              <a:t>得知该文法是二义的</a:t>
            </a:r>
            <a:endParaRPr lang="zh-CN" altLang="en-US" b="1" dirty="0">
              <a:solidFill>
                <a:prstClr val="black"/>
              </a:solidFill>
              <a:latin typeface="楷体_GB2312" pitchFamily="49" charset="-122"/>
              <a:ea typeface="楷体_GB2312" pitchFamily="49" charset="-122"/>
            </a:endParaRPr>
          </a:p>
        </p:txBody>
      </p:sp>
      <p:sp>
        <p:nvSpPr>
          <p:cNvPr id="14" name="Rectangle 26"/>
          <p:cNvSpPr>
            <a:spLocks noChangeArrowheads="1"/>
          </p:cNvSpPr>
          <p:nvPr/>
        </p:nvSpPr>
        <p:spPr bwMode="auto">
          <a:xfrm>
            <a:off x="2177422" y="3810000"/>
            <a:ext cx="4800600" cy="27432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0"/>
              </a:spcBef>
              <a:spcAft>
                <a:spcPct val="0"/>
              </a:spcAft>
            </a:pPr>
            <a:endParaRPr lang="zh-CN" altLang="en-US" b="1">
              <a:solidFill>
                <a:prstClr val="black"/>
              </a:solidFill>
            </a:endParaRPr>
          </a:p>
        </p:txBody>
      </p:sp>
      <p:sp>
        <p:nvSpPr>
          <p:cNvPr id="15" name="Text Box 5"/>
          <p:cNvSpPr txBox="1">
            <a:spLocks noChangeArrowheads="1"/>
          </p:cNvSpPr>
          <p:nvPr/>
        </p:nvSpPr>
        <p:spPr bwMode="auto">
          <a:xfrm>
            <a:off x="1648784" y="3429000"/>
            <a:ext cx="22860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dirty="0">
                <a:solidFill>
                  <a:prstClr val="black"/>
                </a:solidFill>
                <a:latin typeface="宋体" charset="-122"/>
                <a:ea typeface="宋体" charset="-122"/>
              </a:rPr>
              <a:t>      </a:t>
            </a:r>
            <a:r>
              <a:rPr lang="en-US" altLang="zh-CN" dirty="0">
                <a:solidFill>
                  <a:prstClr val="black"/>
                </a:solidFill>
                <a:latin typeface="宋体" charset="-122"/>
                <a:ea typeface="宋体" charset="-122"/>
              </a:rPr>
              <a:t>E</a:t>
            </a: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E + E</a:t>
            </a: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E * E </a:t>
            </a:r>
            <a:r>
              <a:rPr lang="en-US" altLang="zh-CN" dirty="0" err="1">
                <a:solidFill>
                  <a:prstClr val="black"/>
                </a:solidFill>
                <a:latin typeface="宋体" charset="-122"/>
                <a:ea typeface="宋体" charset="-122"/>
              </a:rPr>
              <a:t>i</a:t>
            </a:r>
            <a:endParaRPr lang="en-US" altLang="zh-CN" dirty="0">
              <a:solidFill>
                <a:prstClr val="black"/>
              </a:solidFill>
              <a:latin typeface="宋体" charset="-122"/>
              <a:ea typeface="宋体" charset="-122"/>
            </a:endParaRP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a:t>
            </a:r>
            <a:r>
              <a:rPr lang="en-US" altLang="zh-CN" dirty="0" err="1">
                <a:solidFill>
                  <a:prstClr val="black"/>
                </a:solidFill>
                <a:latin typeface="宋体" charset="-122"/>
                <a:ea typeface="宋体" charset="-122"/>
              </a:rPr>
              <a:t>i</a:t>
            </a:r>
            <a:r>
              <a:rPr lang="en-US" altLang="zh-CN" dirty="0">
                <a:solidFill>
                  <a:prstClr val="black"/>
                </a:solidFill>
                <a:latin typeface="宋体" charset="-122"/>
                <a:ea typeface="宋体" charset="-122"/>
              </a:rPr>
              <a:t>   </a:t>
            </a:r>
            <a:r>
              <a:rPr lang="en-US" altLang="zh-CN" dirty="0" err="1">
                <a:solidFill>
                  <a:prstClr val="black"/>
                </a:solidFill>
                <a:latin typeface="宋体" charset="-122"/>
                <a:ea typeface="宋体" charset="-122"/>
              </a:rPr>
              <a:t>i</a:t>
            </a:r>
            <a:endParaRPr lang="en-US" altLang="zh-CN" dirty="0">
              <a:solidFill>
                <a:prstClr val="black"/>
              </a:solidFill>
              <a:latin typeface="宋体" charset="-122"/>
              <a:ea typeface="宋体" charset="-122"/>
            </a:endParaRPr>
          </a:p>
        </p:txBody>
      </p:sp>
      <p:sp>
        <p:nvSpPr>
          <p:cNvPr id="16" name="Line 6"/>
          <p:cNvSpPr>
            <a:spLocks noChangeShapeType="1"/>
          </p:cNvSpPr>
          <p:nvPr/>
        </p:nvSpPr>
        <p:spPr bwMode="auto">
          <a:xfrm>
            <a:off x="2867984" y="3886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7" name="Line 7"/>
          <p:cNvSpPr>
            <a:spLocks noChangeShapeType="1"/>
          </p:cNvSpPr>
          <p:nvPr/>
        </p:nvSpPr>
        <p:spPr bwMode="auto">
          <a:xfrm flipH="1">
            <a:off x="2563184" y="3886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8" name="Line 8"/>
          <p:cNvSpPr>
            <a:spLocks noChangeShapeType="1"/>
          </p:cNvSpPr>
          <p:nvPr/>
        </p:nvSpPr>
        <p:spPr bwMode="auto">
          <a:xfrm>
            <a:off x="2867984"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9" name="Line 9"/>
          <p:cNvSpPr>
            <a:spLocks noChangeShapeType="1"/>
          </p:cNvSpPr>
          <p:nvPr/>
        </p:nvSpPr>
        <p:spPr bwMode="auto">
          <a:xfrm>
            <a:off x="2563184" y="4495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0" name="Line 10"/>
          <p:cNvSpPr>
            <a:spLocks noChangeShapeType="1"/>
          </p:cNvSpPr>
          <p:nvPr/>
        </p:nvSpPr>
        <p:spPr bwMode="auto">
          <a:xfrm flipH="1">
            <a:off x="2182184" y="4495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1" name="Line 11"/>
          <p:cNvSpPr>
            <a:spLocks noChangeShapeType="1"/>
          </p:cNvSpPr>
          <p:nvPr/>
        </p:nvSpPr>
        <p:spPr bwMode="auto">
          <a:xfrm>
            <a:off x="2563184" y="44958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2" name="Line 12"/>
          <p:cNvSpPr>
            <a:spLocks noChangeShapeType="1"/>
          </p:cNvSpPr>
          <p:nvPr/>
        </p:nvSpPr>
        <p:spPr bwMode="auto">
          <a:xfrm>
            <a:off x="3248984" y="4495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3" name="Line 13"/>
          <p:cNvSpPr>
            <a:spLocks noChangeShapeType="1"/>
          </p:cNvSpPr>
          <p:nvPr/>
        </p:nvSpPr>
        <p:spPr bwMode="auto">
          <a:xfrm>
            <a:off x="2182184" y="518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4" name="Line 14"/>
          <p:cNvSpPr>
            <a:spLocks noChangeShapeType="1"/>
          </p:cNvSpPr>
          <p:nvPr/>
        </p:nvSpPr>
        <p:spPr bwMode="auto">
          <a:xfrm>
            <a:off x="2867984" y="518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5" name="Text Box 15"/>
          <p:cNvSpPr txBox="1">
            <a:spLocks noChangeArrowheads="1"/>
          </p:cNvSpPr>
          <p:nvPr/>
        </p:nvSpPr>
        <p:spPr bwMode="auto">
          <a:xfrm>
            <a:off x="4010984" y="3429000"/>
            <a:ext cx="22860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dirty="0">
                <a:solidFill>
                  <a:prstClr val="black"/>
                </a:solidFill>
                <a:latin typeface="宋体" charset="-122"/>
                <a:ea typeface="宋体" charset="-122"/>
              </a:rPr>
              <a:t>      </a:t>
            </a:r>
            <a:r>
              <a:rPr lang="en-US" altLang="zh-CN" dirty="0">
                <a:solidFill>
                  <a:prstClr val="black"/>
                </a:solidFill>
                <a:latin typeface="宋体" charset="-122"/>
                <a:ea typeface="宋体" charset="-122"/>
              </a:rPr>
              <a:t>E</a:t>
            </a: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E * E</a:t>
            </a: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a:t>
            </a:r>
            <a:r>
              <a:rPr lang="en-US" altLang="zh-CN" dirty="0" err="1">
                <a:solidFill>
                  <a:prstClr val="black"/>
                </a:solidFill>
                <a:latin typeface="宋体" charset="-122"/>
                <a:ea typeface="宋体" charset="-122"/>
              </a:rPr>
              <a:t>i</a:t>
            </a:r>
            <a:r>
              <a:rPr lang="en-US" altLang="zh-CN" dirty="0">
                <a:solidFill>
                  <a:prstClr val="black"/>
                </a:solidFill>
                <a:latin typeface="宋体" charset="-122"/>
                <a:ea typeface="宋体" charset="-122"/>
              </a:rPr>
              <a:t> E + E</a:t>
            </a:r>
          </a:p>
          <a:p>
            <a:pPr eaLnBrk="1" fontAlgn="base" hangingPunct="1">
              <a:spcBef>
                <a:spcPct val="50000"/>
              </a:spcBef>
              <a:spcAft>
                <a:spcPct val="0"/>
              </a:spcAft>
              <a:buClrTx/>
              <a:buSzTx/>
              <a:buFontTx/>
              <a:buNone/>
            </a:pPr>
            <a:r>
              <a:rPr lang="en-US" altLang="zh-CN" dirty="0">
                <a:solidFill>
                  <a:prstClr val="black"/>
                </a:solidFill>
                <a:latin typeface="宋体" charset="-122"/>
                <a:ea typeface="宋体" charset="-122"/>
              </a:rPr>
              <a:t>      </a:t>
            </a:r>
            <a:r>
              <a:rPr lang="en-US" altLang="zh-CN" dirty="0" err="1">
                <a:solidFill>
                  <a:prstClr val="black"/>
                </a:solidFill>
                <a:latin typeface="宋体" charset="-122"/>
                <a:ea typeface="宋体" charset="-122"/>
              </a:rPr>
              <a:t>i</a:t>
            </a:r>
            <a:r>
              <a:rPr lang="en-US" altLang="zh-CN" dirty="0">
                <a:solidFill>
                  <a:prstClr val="black"/>
                </a:solidFill>
                <a:latin typeface="宋体" charset="-122"/>
                <a:ea typeface="宋体" charset="-122"/>
              </a:rPr>
              <a:t>   </a:t>
            </a:r>
            <a:r>
              <a:rPr lang="en-US" altLang="zh-CN" dirty="0" err="1">
                <a:solidFill>
                  <a:prstClr val="black"/>
                </a:solidFill>
                <a:latin typeface="宋体" charset="-122"/>
                <a:ea typeface="宋体" charset="-122"/>
              </a:rPr>
              <a:t>i</a:t>
            </a:r>
            <a:endParaRPr lang="en-US" altLang="zh-CN" dirty="0">
              <a:solidFill>
                <a:prstClr val="black"/>
              </a:solidFill>
              <a:latin typeface="宋体" charset="-122"/>
              <a:ea typeface="宋体" charset="-122"/>
            </a:endParaRPr>
          </a:p>
        </p:txBody>
      </p:sp>
      <p:sp>
        <p:nvSpPr>
          <p:cNvPr id="26" name="Line 16"/>
          <p:cNvSpPr>
            <a:spLocks noChangeShapeType="1"/>
          </p:cNvSpPr>
          <p:nvPr/>
        </p:nvSpPr>
        <p:spPr bwMode="auto">
          <a:xfrm>
            <a:off x="5230184" y="3886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7" name="Line 17"/>
          <p:cNvSpPr>
            <a:spLocks noChangeShapeType="1"/>
          </p:cNvSpPr>
          <p:nvPr/>
        </p:nvSpPr>
        <p:spPr bwMode="auto">
          <a:xfrm flipH="1">
            <a:off x="4925384" y="3886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8" name="Line 18"/>
          <p:cNvSpPr>
            <a:spLocks noChangeShapeType="1"/>
          </p:cNvSpPr>
          <p:nvPr/>
        </p:nvSpPr>
        <p:spPr bwMode="auto">
          <a:xfrm>
            <a:off x="5230184" y="38862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9" name="Line 19"/>
          <p:cNvSpPr>
            <a:spLocks noChangeShapeType="1"/>
          </p:cNvSpPr>
          <p:nvPr/>
        </p:nvSpPr>
        <p:spPr bwMode="auto">
          <a:xfrm>
            <a:off x="4925384" y="4495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0" name="Line 20"/>
          <p:cNvSpPr>
            <a:spLocks noChangeShapeType="1"/>
          </p:cNvSpPr>
          <p:nvPr/>
        </p:nvSpPr>
        <p:spPr bwMode="auto">
          <a:xfrm>
            <a:off x="5611184" y="4495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1" name="Line 21"/>
          <p:cNvSpPr>
            <a:spLocks noChangeShapeType="1"/>
          </p:cNvSpPr>
          <p:nvPr/>
        </p:nvSpPr>
        <p:spPr bwMode="auto">
          <a:xfrm flipH="1">
            <a:off x="5230184" y="4495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2" name="Line 22"/>
          <p:cNvSpPr>
            <a:spLocks noChangeShapeType="1"/>
          </p:cNvSpPr>
          <p:nvPr/>
        </p:nvSpPr>
        <p:spPr bwMode="auto">
          <a:xfrm>
            <a:off x="5611184" y="4495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 name="Line 23"/>
          <p:cNvSpPr>
            <a:spLocks noChangeShapeType="1"/>
          </p:cNvSpPr>
          <p:nvPr/>
        </p:nvSpPr>
        <p:spPr bwMode="auto">
          <a:xfrm>
            <a:off x="5230184" y="518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4" name="Line 24"/>
          <p:cNvSpPr>
            <a:spLocks noChangeShapeType="1"/>
          </p:cNvSpPr>
          <p:nvPr/>
        </p:nvSpPr>
        <p:spPr bwMode="auto">
          <a:xfrm>
            <a:off x="5992184" y="5181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3298332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Effect transition="in" filter="strips(downRight)">
                                      <p:cBhvr>
                                        <p:cTn id="7" dur="500"/>
                                        <p:tgtEl>
                                          <p:spTgt spid="1003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0358"/>
                                        </p:tgtEl>
                                        <p:attrNameLst>
                                          <p:attrName>style.visibility</p:attrName>
                                        </p:attrNameLst>
                                      </p:cBhvr>
                                      <p:to>
                                        <p:strVal val="visible"/>
                                      </p:to>
                                    </p:set>
                                    <p:anim calcmode="lin" valueType="num">
                                      <p:cBhvr additive="base">
                                        <p:cTn id="12" dur="500" fill="hold"/>
                                        <p:tgtEl>
                                          <p:spTgt spid="100358"/>
                                        </p:tgtEl>
                                        <p:attrNameLst>
                                          <p:attrName>ppt_x</p:attrName>
                                        </p:attrNameLst>
                                      </p:cBhvr>
                                      <p:tavLst>
                                        <p:tav tm="0">
                                          <p:val>
                                            <p:strVal val="#ppt_x"/>
                                          </p:val>
                                        </p:tav>
                                        <p:tav tm="100000">
                                          <p:val>
                                            <p:strVal val="#ppt_x"/>
                                          </p:val>
                                        </p:tav>
                                      </p:tavLst>
                                    </p:anim>
                                    <p:anim calcmode="lin" valueType="num">
                                      <p:cBhvr additive="base">
                                        <p:cTn id="13" dur="500" fill="hold"/>
                                        <p:tgtEl>
                                          <p:spTgt spid="10035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ppt_x"/>
                                          </p:val>
                                        </p:tav>
                                        <p:tav tm="100000">
                                          <p:val>
                                            <p:strVal val="#ppt_x"/>
                                          </p:val>
                                        </p:tav>
                                      </p:tavLst>
                                    </p:anim>
                                    <p:anim calcmode="lin" valueType="num">
                                      <p:cBhvr additive="base">
                                        <p:cTn id="65" dur="500" fill="hold"/>
                                        <p:tgtEl>
                                          <p:spTgt spid="2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ppt_x"/>
                                          </p:val>
                                        </p:tav>
                                        <p:tav tm="100000">
                                          <p:val>
                                            <p:strVal val="#ppt_x"/>
                                          </p:val>
                                        </p:tav>
                                      </p:tavLst>
                                    </p:anim>
                                    <p:anim calcmode="lin" valueType="num">
                                      <p:cBhvr additive="base">
                                        <p:cTn id="69" dur="500" fill="hold"/>
                                        <p:tgtEl>
                                          <p:spTgt spid="25"/>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additive="base">
                                        <p:cTn id="72" dur="500" fill="hold"/>
                                        <p:tgtEl>
                                          <p:spTgt spid="26"/>
                                        </p:tgtEl>
                                        <p:attrNameLst>
                                          <p:attrName>ppt_x</p:attrName>
                                        </p:attrNameLst>
                                      </p:cBhvr>
                                      <p:tavLst>
                                        <p:tav tm="0">
                                          <p:val>
                                            <p:strVal val="#ppt_x"/>
                                          </p:val>
                                        </p:tav>
                                        <p:tav tm="100000">
                                          <p:val>
                                            <p:strVal val="#ppt_x"/>
                                          </p:val>
                                        </p:tav>
                                      </p:tavLst>
                                    </p:anim>
                                    <p:anim calcmode="lin" valueType="num">
                                      <p:cBhvr additive="base">
                                        <p:cTn id="73" dur="500" fill="hold"/>
                                        <p:tgtEl>
                                          <p:spTgt spid="26"/>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ppt_x"/>
                                          </p:val>
                                        </p:tav>
                                        <p:tav tm="100000">
                                          <p:val>
                                            <p:strVal val="#ppt_x"/>
                                          </p:val>
                                        </p:tav>
                                      </p:tavLst>
                                    </p:anim>
                                    <p:anim calcmode="lin" valueType="num">
                                      <p:cBhvr additive="base">
                                        <p:cTn id="81" dur="500" fill="hold"/>
                                        <p:tgtEl>
                                          <p:spTgt spid="28"/>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additive="base">
                                        <p:cTn id="84" dur="500" fill="hold"/>
                                        <p:tgtEl>
                                          <p:spTgt spid="29"/>
                                        </p:tgtEl>
                                        <p:attrNameLst>
                                          <p:attrName>ppt_x</p:attrName>
                                        </p:attrNameLst>
                                      </p:cBhvr>
                                      <p:tavLst>
                                        <p:tav tm="0">
                                          <p:val>
                                            <p:strVal val="#ppt_x"/>
                                          </p:val>
                                        </p:tav>
                                        <p:tav tm="100000">
                                          <p:val>
                                            <p:strVal val="#ppt_x"/>
                                          </p:val>
                                        </p:tav>
                                      </p:tavLst>
                                    </p:anim>
                                    <p:anim calcmode="lin" valueType="num">
                                      <p:cBhvr additive="base">
                                        <p:cTn id="85" dur="500" fill="hold"/>
                                        <p:tgtEl>
                                          <p:spTgt spid="29"/>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additive="base">
                                        <p:cTn id="88" dur="500" fill="hold"/>
                                        <p:tgtEl>
                                          <p:spTgt spid="30"/>
                                        </p:tgtEl>
                                        <p:attrNameLst>
                                          <p:attrName>ppt_x</p:attrName>
                                        </p:attrNameLst>
                                      </p:cBhvr>
                                      <p:tavLst>
                                        <p:tav tm="0">
                                          <p:val>
                                            <p:strVal val="#ppt_x"/>
                                          </p:val>
                                        </p:tav>
                                        <p:tav tm="100000">
                                          <p:val>
                                            <p:strVal val="#ppt_x"/>
                                          </p:val>
                                        </p:tav>
                                      </p:tavLst>
                                    </p:anim>
                                    <p:anim calcmode="lin" valueType="num">
                                      <p:cBhvr additive="base">
                                        <p:cTn id="89" dur="500" fill="hold"/>
                                        <p:tgtEl>
                                          <p:spTgt spid="30"/>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fill="hold"/>
                                        <p:tgtEl>
                                          <p:spTgt spid="31"/>
                                        </p:tgtEl>
                                        <p:attrNameLst>
                                          <p:attrName>ppt_x</p:attrName>
                                        </p:attrNameLst>
                                      </p:cBhvr>
                                      <p:tavLst>
                                        <p:tav tm="0">
                                          <p:val>
                                            <p:strVal val="#ppt_x"/>
                                          </p:val>
                                        </p:tav>
                                        <p:tav tm="100000">
                                          <p:val>
                                            <p:strVal val="#ppt_x"/>
                                          </p:val>
                                        </p:tav>
                                      </p:tavLst>
                                    </p:anim>
                                    <p:anim calcmode="lin" valueType="num">
                                      <p:cBhvr additive="base">
                                        <p:cTn id="93" dur="500" fill="hold"/>
                                        <p:tgtEl>
                                          <p:spTgt spid="31"/>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2"/>
                                        </p:tgtEl>
                                        <p:attrNameLst>
                                          <p:attrName>style.visibility</p:attrName>
                                        </p:attrNameLst>
                                      </p:cBhvr>
                                      <p:to>
                                        <p:strVal val="visible"/>
                                      </p:to>
                                    </p:set>
                                    <p:anim calcmode="lin" valueType="num">
                                      <p:cBhvr additive="base">
                                        <p:cTn id="96" dur="500" fill="hold"/>
                                        <p:tgtEl>
                                          <p:spTgt spid="32"/>
                                        </p:tgtEl>
                                        <p:attrNameLst>
                                          <p:attrName>ppt_x</p:attrName>
                                        </p:attrNameLst>
                                      </p:cBhvr>
                                      <p:tavLst>
                                        <p:tav tm="0">
                                          <p:val>
                                            <p:strVal val="#ppt_x"/>
                                          </p:val>
                                        </p:tav>
                                        <p:tav tm="100000">
                                          <p:val>
                                            <p:strVal val="#ppt_x"/>
                                          </p:val>
                                        </p:tav>
                                      </p:tavLst>
                                    </p:anim>
                                    <p:anim calcmode="lin" valueType="num">
                                      <p:cBhvr additive="base">
                                        <p:cTn id="97" dur="500" fill="hold"/>
                                        <p:tgtEl>
                                          <p:spTgt spid="32"/>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 calcmode="lin" valueType="num">
                                      <p:cBhvr additive="base">
                                        <p:cTn id="100" dur="500" fill="hold"/>
                                        <p:tgtEl>
                                          <p:spTgt spid="33"/>
                                        </p:tgtEl>
                                        <p:attrNameLst>
                                          <p:attrName>ppt_x</p:attrName>
                                        </p:attrNameLst>
                                      </p:cBhvr>
                                      <p:tavLst>
                                        <p:tav tm="0">
                                          <p:val>
                                            <p:strVal val="#ppt_x"/>
                                          </p:val>
                                        </p:tav>
                                        <p:tav tm="100000">
                                          <p:val>
                                            <p:strVal val="#ppt_x"/>
                                          </p:val>
                                        </p:tav>
                                      </p:tavLst>
                                    </p:anim>
                                    <p:anim calcmode="lin" valueType="num">
                                      <p:cBhvr additive="base">
                                        <p:cTn id="101" dur="500" fill="hold"/>
                                        <p:tgtEl>
                                          <p:spTgt spid="33"/>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 calcmode="lin" valueType="num">
                                      <p:cBhvr additive="base">
                                        <p:cTn id="104" dur="500" fill="hold"/>
                                        <p:tgtEl>
                                          <p:spTgt spid="34"/>
                                        </p:tgtEl>
                                        <p:attrNameLst>
                                          <p:attrName>ppt_x</p:attrName>
                                        </p:attrNameLst>
                                      </p:cBhvr>
                                      <p:tavLst>
                                        <p:tav tm="0">
                                          <p:val>
                                            <p:strVal val="#ppt_x"/>
                                          </p:val>
                                        </p:tav>
                                        <p:tav tm="100000">
                                          <p:val>
                                            <p:strVal val="#ppt_x"/>
                                          </p:val>
                                        </p:tav>
                                      </p:tavLst>
                                    </p:anim>
                                    <p:anim calcmode="lin" valueType="num">
                                      <p:cBhvr additive="base">
                                        <p:cTn id="10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autoUpdateAnimBg="0"/>
      <p:bldP spid="100358" grpId="0"/>
      <p:bldP spid="9" grpId="0"/>
      <p:bldP spid="14" grpId="0" animBg="1"/>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idx="4294967295"/>
          </p:nvPr>
        </p:nvSpPr>
        <p:spPr>
          <a:xfrm>
            <a:off x="395536" y="787688"/>
            <a:ext cx="4269010" cy="2783254"/>
          </a:xfrm>
        </p:spPr>
        <p:txBody>
          <a:bodyPr/>
          <a:lstStyle/>
          <a:p>
            <a:r>
              <a:rPr lang="zh-CN" altLang="en-US" sz="2400" b="1" dirty="0" smtClean="0">
                <a:latin typeface="宋体" panose="02010600030101010101" pitchFamily="2" charset="-122"/>
                <a:ea typeface="宋体" panose="02010600030101010101" pitchFamily="2" charset="-122"/>
              </a:rPr>
              <a:t>修改文法为</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设文法</a:t>
            </a:r>
            <a:r>
              <a:rPr lang="en-US" altLang="zh-CN" sz="2400" b="1" dirty="0" smtClean="0">
                <a:latin typeface="宋体" panose="02010600030101010101" pitchFamily="2" charset="-122"/>
                <a:ea typeface="宋体" panose="02010600030101010101" pitchFamily="2" charset="-122"/>
              </a:rPr>
              <a:t>G[S] </a:t>
            </a:r>
            <a:r>
              <a:rPr lang="zh-CN" altLang="en-US" sz="2400" b="1" dirty="0" smtClean="0">
                <a:latin typeface="宋体" panose="02010600030101010101" pitchFamily="2" charset="-122"/>
                <a:ea typeface="宋体" panose="02010600030101010101" pitchFamily="2" charset="-122"/>
              </a:rPr>
              <a:t>：</a:t>
            </a:r>
          </a:p>
          <a:p>
            <a:pPr>
              <a:buFont typeface="Wingdings" pitchFamily="2" charset="2"/>
              <a:buNone/>
            </a:pPr>
            <a:r>
              <a:rPr lang="zh-CN" altLang="en-US" sz="2400" b="1" dirty="0" smtClean="0">
                <a:latin typeface="宋体" panose="02010600030101010101" pitchFamily="2" charset="-122"/>
                <a:ea typeface="宋体" panose="02010600030101010101" pitchFamily="2" charset="-122"/>
              </a:rPr>
              <a:t>		</a:t>
            </a:r>
            <a:r>
              <a:rPr lang="en-US" altLang="zh-CN" sz="2400" b="1" dirty="0" smtClean="0">
                <a:solidFill>
                  <a:schemeClr val="tx1"/>
                </a:solidFill>
                <a:latin typeface="宋体" panose="02010600030101010101" pitchFamily="2" charset="-122"/>
                <a:ea typeface="宋体" panose="02010600030101010101" pitchFamily="2" charset="-122"/>
              </a:rPr>
              <a:t>E</a:t>
            </a:r>
            <a:r>
              <a:rPr lang="en-US" altLang="zh-CN" sz="2400" b="1" dirty="0" smtClean="0">
                <a:solidFill>
                  <a:schemeClr val="tx1"/>
                </a:solidFill>
                <a:latin typeface="宋体" panose="02010600030101010101" pitchFamily="2" charset="-122"/>
                <a:ea typeface="宋体" panose="02010600030101010101" pitchFamily="2" charset="-122"/>
                <a:sym typeface="Symbol" pitchFamily="18" charset="2"/>
              </a:rPr>
              <a:t></a:t>
            </a:r>
            <a:r>
              <a:rPr lang="en-US" altLang="zh-CN" sz="2400" b="1" dirty="0" smtClean="0">
                <a:solidFill>
                  <a:schemeClr val="tx1"/>
                </a:solidFill>
                <a:latin typeface="宋体" panose="02010600030101010101" pitchFamily="2" charset="-122"/>
                <a:ea typeface="宋体" panose="02010600030101010101" pitchFamily="2" charset="-122"/>
              </a:rPr>
              <a:t>E*T|T</a:t>
            </a:r>
          </a:p>
          <a:p>
            <a:pPr>
              <a:buFont typeface="Wingdings" pitchFamily="2" charset="2"/>
              <a:buNone/>
            </a:pPr>
            <a:r>
              <a:rPr lang="en-US" altLang="zh-CN" sz="2400" b="1" dirty="0" smtClean="0">
                <a:solidFill>
                  <a:schemeClr val="tx1"/>
                </a:solidFill>
                <a:latin typeface="宋体" panose="02010600030101010101" pitchFamily="2" charset="-122"/>
                <a:ea typeface="宋体" panose="02010600030101010101" pitchFamily="2" charset="-122"/>
              </a:rPr>
              <a:t>		T</a:t>
            </a:r>
            <a:r>
              <a:rPr lang="en-US" altLang="zh-CN" sz="2400" b="1" dirty="0" smtClean="0">
                <a:solidFill>
                  <a:schemeClr val="tx1"/>
                </a:solidFill>
                <a:latin typeface="宋体" panose="02010600030101010101" pitchFamily="2" charset="-122"/>
                <a:ea typeface="宋体" panose="02010600030101010101" pitchFamily="2" charset="-122"/>
                <a:sym typeface="Symbol" pitchFamily="18" charset="2"/>
              </a:rPr>
              <a:t></a:t>
            </a:r>
            <a:r>
              <a:rPr lang="en-US" altLang="zh-CN" sz="2400" b="1" dirty="0" smtClean="0">
                <a:solidFill>
                  <a:schemeClr val="tx1"/>
                </a:solidFill>
                <a:latin typeface="宋体" panose="02010600030101010101" pitchFamily="2" charset="-122"/>
                <a:ea typeface="宋体" panose="02010600030101010101" pitchFamily="2" charset="-122"/>
              </a:rPr>
              <a:t>T+F|F</a:t>
            </a:r>
          </a:p>
          <a:p>
            <a:pPr>
              <a:buFont typeface="Wingdings" pitchFamily="2" charset="2"/>
              <a:buNone/>
            </a:pPr>
            <a:r>
              <a:rPr lang="en-US" altLang="zh-CN" sz="2400" b="1" dirty="0" smtClean="0">
                <a:solidFill>
                  <a:schemeClr val="tx1"/>
                </a:solidFill>
                <a:latin typeface="宋体" panose="02010600030101010101" pitchFamily="2" charset="-122"/>
                <a:ea typeface="宋体" panose="02010600030101010101" pitchFamily="2" charset="-122"/>
              </a:rPr>
              <a:t>		F</a:t>
            </a:r>
            <a:r>
              <a:rPr lang="en-US" altLang="zh-CN" sz="2400" b="1" dirty="0" smtClean="0">
                <a:solidFill>
                  <a:schemeClr val="tx1"/>
                </a:solidFill>
                <a:latin typeface="宋体" panose="02010600030101010101" pitchFamily="2" charset="-122"/>
                <a:ea typeface="宋体" panose="02010600030101010101" pitchFamily="2" charset="-122"/>
                <a:sym typeface="Symbol" pitchFamily="18" charset="2"/>
              </a:rPr>
              <a:t></a:t>
            </a:r>
            <a:r>
              <a:rPr lang="en-US" altLang="zh-CN" sz="2400" b="1" dirty="0" smtClean="0">
                <a:solidFill>
                  <a:schemeClr val="tx1"/>
                </a:solidFill>
                <a:latin typeface="宋体" panose="02010600030101010101" pitchFamily="2" charset="-122"/>
                <a:ea typeface="宋体" panose="02010600030101010101" pitchFamily="2" charset="-122"/>
              </a:rPr>
              <a:t>(E)|</a:t>
            </a:r>
            <a:r>
              <a:rPr lang="en-US" altLang="zh-CN" sz="2400" b="1" dirty="0" err="1" smtClean="0">
                <a:solidFill>
                  <a:schemeClr val="tx1"/>
                </a:solidFill>
                <a:latin typeface="宋体" panose="02010600030101010101" pitchFamily="2" charset="-122"/>
                <a:ea typeface="宋体" panose="02010600030101010101" pitchFamily="2" charset="-122"/>
              </a:rPr>
              <a:t>i</a:t>
            </a:r>
            <a:endParaRPr lang="en-US" altLang="zh-CN" sz="2400" b="1" dirty="0" smtClean="0">
              <a:solidFill>
                <a:schemeClr val="tx1"/>
              </a:solidFill>
              <a:latin typeface="宋体" panose="02010600030101010101" pitchFamily="2" charset="-122"/>
              <a:ea typeface="宋体" panose="02010600030101010101" pitchFamily="2" charset="-122"/>
            </a:endParaRPr>
          </a:p>
          <a:p>
            <a:pPr>
              <a:buFont typeface="Wingdings" pitchFamily="2" charset="2"/>
              <a:buNone/>
            </a:pPr>
            <a:r>
              <a:rPr lang="zh-CN" altLang="en-US" sz="2400" b="1" dirty="0" smtClean="0">
                <a:latin typeface="宋体" panose="02010600030101010101" pitchFamily="2" charset="-122"/>
                <a:ea typeface="宋体" panose="02010600030101010101" pitchFamily="2" charset="-122"/>
              </a:rPr>
              <a:t>判断</a:t>
            </a:r>
            <a:r>
              <a:rPr lang="en-US" altLang="zh-CN" sz="2400" b="1" dirty="0" err="1" smtClean="0">
                <a:latin typeface="宋体" panose="02010600030101010101" pitchFamily="2" charset="-122"/>
                <a:ea typeface="宋体" panose="02010600030101010101" pitchFamily="2" charset="-122"/>
              </a:rPr>
              <a:t>i</a:t>
            </a:r>
            <a:r>
              <a:rPr lang="en-US" altLang="zh-CN" sz="2400" b="1" dirty="0" smtClean="0">
                <a:latin typeface="宋体" panose="02010600030101010101" pitchFamily="2" charset="-122"/>
                <a:ea typeface="宋体" panose="02010600030101010101" pitchFamily="2" charset="-122"/>
              </a:rPr>
              <a:t>*</a:t>
            </a:r>
            <a:r>
              <a:rPr lang="en-US" altLang="zh-CN" sz="2400" b="1" dirty="0" err="1" smtClean="0">
                <a:latin typeface="宋体" panose="02010600030101010101" pitchFamily="2" charset="-122"/>
                <a:ea typeface="宋体" panose="02010600030101010101" pitchFamily="2" charset="-122"/>
              </a:rPr>
              <a:t>i+i</a:t>
            </a:r>
            <a:r>
              <a:rPr lang="zh-CN" altLang="en-US" sz="2400" b="1" dirty="0" smtClean="0">
                <a:latin typeface="宋体" panose="02010600030101010101" pitchFamily="2" charset="-122"/>
                <a:ea typeface="宋体" panose="02010600030101010101" pitchFamily="2" charset="-122"/>
              </a:rPr>
              <a:t>是否是其句子？</a:t>
            </a:r>
            <a:endParaRPr lang="en-US" altLang="zh-CN" sz="2400" b="1" dirty="0" smtClean="0">
              <a:solidFill>
                <a:schemeClr val="tx1"/>
              </a:solidFill>
              <a:latin typeface="宋体" panose="02010600030101010101" pitchFamily="2" charset="-122"/>
              <a:ea typeface="宋体" panose="02010600030101010101" pitchFamily="2" charset="-122"/>
            </a:endParaRPr>
          </a:p>
        </p:txBody>
      </p:sp>
      <p:grpSp>
        <p:nvGrpSpPr>
          <p:cNvPr id="4" name="Group 2"/>
          <p:cNvGrpSpPr>
            <a:grpSpLocks/>
          </p:cNvGrpSpPr>
          <p:nvPr/>
        </p:nvGrpSpPr>
        <p:grpSpPr bwMode="auto">
          <a:xfrm>
            <a:off x="5288593" y="89445"/>
            <a:ext cx="3396730" cy="3065714"/>
            <a:chOff x="3736" y="4763"/>
            <a:chExt cx="1962" cy="2862"/>
          </a:xfrm>
        </p:grpSpPr>
        <p:sp>
          <p:nvSpPr>
            <p:cNvPr id="5" name="Text Box 3"/>
            <p:cNvSpPr txBox="1">
              <a:spLocks noChangeArrowheads="1"/>
            </p:cNvSpPr>
            <p:nvPr/>
          </p:nvSpPr>
          <p:spPr bwMode="auto">
            <a:xfrm>
              <a:off x="4229" y="4763"/>
              <a:ext cx="21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a:solidFill>
                    <a:prstClr val="black"/>
                  </a:solidFill>
                  <a:latin typeface="Times New Roman" pitchFamily="18" charset="0"/>
                </a:rPr>
                <a:t>E</a:t>
              </a:r>
              <a:endParaRPr lang="en-US" altLang="zh-CN" sz="2000" b="0" dirty="0">
                <a:solidFill>
                  <a:prstClr val="black"/>
                </a:solidFill>
                <a:latin typeface="Arial" charset="0"/>
              </a:endParaRPr>
            </a:p>
          </p:txBody>
        </p:sp>
        <p:sp>
          <p:nvSpPr>
            <p:cNvPr id="6" name="Text Box 4"/>
            <p:cNvSpPr txBox="1">
              <a:spLocks noChangeArrowheads="1"/>
            </p:cNvSpPr>
            <p:nvPr/>
          </p:nvSpPr>
          <p:spPr bwMode="auto">
            <a:xfrm>
              <a:off x="3794" y="5391"/>
              <a:ext cx="21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E</a:t>
              </a:r>
              <a:endParaRPr lang="en-US" altLang="zh-CN" sz="2000" b="0">
                <a:solidFill>
                  <a:prstClr val="black"/>
                </a:solidFill>
                <a:latin typeface="Arial" charset="0"/>
              </a:endParaRPr>
            </a:p>
          </p:txBody>
        </p:sp>
        <p:sp>
          <p:nvSpPr>
            <p:cNvPr id="7" name="Text Box 5"/>
            <p:cNvSpPr txBox="1">
              <a:spLocks noChangeArrowheads="1"/>
            </p:cNvSpPr>
            <p:nvPr/>
          </p:nvSpPr>
          <p:spPr bwMode="auto">
            <a:xfrm>
              <a:off x="4288" y="5405"/>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smtClean="0">
                  <a:solidFill>
                    <a:prstClr val="black"/>
                  </a:solidFill>
                  <a:latin typeface="Times New Roman" pitchFamily="18" charset="0"/>
                </a:rPr>
                <a:t>*</a:t>
              </a:r>
              <a:endParaRPr lang="en-US" altLang="zh-CN" sz="2000" b="0" dirty="0">
                <a:solidFill>
                  <a:prstClr val="black"/>
                </a:solidFill>
                <a:latin typeface="Arial" charset="0"/>
              </a:endParaRPr>
            </a:p>
          </p:txBody>
        </p:sp>
        <p:sp>
          <p:nvSpPr>
            <p:cNvPr id="8" name="Text Box 6"/>
            <p:cNvSpPr txBox="1">
              <a:spLocks noChangeArrowheads="1"/>
            </p:cNvSpPr>
            <p:nvPr/>
          </p:nvSpPr>
          <p:spPr bwMode="auto">
            <a:xfrm>
              <a:off x="4904" y="5405"/>
              <a:ext cx="136"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T</a:t>
              </a:r>
              <a:endParaRPr lang="en-US" altLang="zh-CN" sz="2000" b="0">
                <a:solidFill>
                  <a:prstClr val="black"/>
                </a:solidFill>
                <a:latin typeface="Arial" charset="0"/>
              </a:endParaRPr>
            </a:p>
          </p:txBody>
        </p:sp>
        <p:sp>
          <p:nvSpPr>
            <p:cNvPr id="9" name="Text Box 7"/>
            <p:cNvSpPr txBox="1">
              <a:spLocks noChangeArrowheads="1"/>
            </p:cNvSpPr>
            <p:nvPr/>
          </p:nvSpPr>
          <p:spPr bwMode="auto">
            <a:xfrm>
              <a:off x="5463" y="6680"/>
              <a:ext cx="120"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err="1">
                  <a:solidFill>
                    <a:prstClr val="black"/>
                  </a:solidFill>
                  <a:latin typeface="Times New Roman" pitchFamily="18" charset="0"/>
                </a:rPr>
                <a:t>i</a:t>
              </a:r>
              <a:endParaRPr lang="en-US" altLang="zh-CN" sz="2000" b="0" dirty="0">
                <a:solidFill>
                  <a:prstClr val="black"/>
                </a:solidFill>
                <a:latin typeface="Arial" charset="0"/>
              </a:endParaRPr>
            </a:p>
          </p:txBody>
        </p:sp>
        <p:sp>
          <p:nvSpPr>
            <p:cNvPr id="10" name="Text Box 8"/>
            <p:cNvSpPr txBox="1">
              <a:spLocks noChangeArrowheads="1"/>
            </p:cNvSpPr>
            <p:nvPr/>
          </p:nvSpPr>
          <p:spPr bwMode="auto">
            <a:xfrm>
              <a:off x="5069" y="6079"/>
              <a:ext cx="21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smtClean="0">
                  <a:solidFill>
                    <a:prstClr val="black"/>
                  </a:solidFill>
                  <a:latin typeface="Times New Roman" pitchFamily="18" charset="0"/>
                </a:rPr>
                <a:t>+</a:t>
              </a:r>
              <a:endParaRPr lang="en-US" altLang="zh-CN" sz="2000" b="0" dirty="0">
                <a:solidFill>
                  <a:prstClr val="black"/>
                </a:solidFill>
                <a:latin typeface="Arial" charset="0"/>
              </a:endParaRPr>
            </a:p>
          </p:txBody>
        </p:sp>
        <p:sp>
          <p:nvSpPr>
            <p:cNvPr id="11" name="Text Box 9"/>
            <p:cNvSpPr txBox="1">
              <a:spLocks noChangeArrowheads="1"/>
            </p:cNvSpPr>
            <p:nvPr/>
          </p:nvSpPr>
          <p:spPr bwMode="auto">
            <a:xfrm>
              <a:off x="4624" y="6736"/>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a:solidFill>
                    <a:prstClr val="black"/>
                  </a:solidFill>
                  <a:latin typeface="Times New Roman" pitchFamily="18" charset="0"/>
                </a:rPr>
                <a:t>F</a:t>
              </a:r>
              <a:endParaRPr lang="en-US" altLang="zh-CN" sz="2000" b="0" dirty="0">
                <a:solidFill>
                  <a:prstClr val="black"/>
                </a:solidFill>
                <a:latin typeface="Arial" charset="0"/>
              </a:endParaRPr>
            </a:p>
          </p:txBody>
        </p:sp>
        <p:sp>
          <p:nvSpPr>
            <p:cNvPr id="12" name="Text Box 10"/>
            <p:cNvSpPr txBox="1">
              <a:spLocks noChangeArrowheads="1"/>
            </p:cNvSpPr>
            <p:nvPr/>
          </p:nvSpPr>
          <p:spPr bwMode="auto">
            <a:xfrm>
              <a:off x="5488" y="6033"/>
              <a:ext cx="210"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F</a:t>
              </a:r>
              <a:endParaRPr lang="en-US" altLang="zh-CN" sz="2000" b="0">
                <a:solidFill>
                  <a:prstClr val="black"/>
                </a:solidFill>
                <a:latin typeface="Arial" charset="0"/>
              </a:endParaRPr>
            </a:p>
          </p:txBody>
        </p:sp>
        <p:sp>
          <p:nvSpPr>
            <p:cNvPr id="13" name="Text Box 13"/>
            <p:cNvSpPr txBox="1">
              <a:spLocks noChangeArrowheads="1"/>
            </p:cNvSpPr>
            <p:nvPr/>
          </p:nvSpPr>
          <p:spPr bwMode="auto">
            <a:xfrm>
              <a:off x="4634" y="6063"/>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a:solidFill>
                    <a:prstClr val="black"/>
                  </a:solidFill>
                  <a:latin typeface="Times New Roman" pitchFamily="18" charset="0"/>
                </a:rPr>
                <a:t>T</a:t>
              </a:r>
              <a:endParaRPr lang="en-US" altLang="zh-CN" sz="2000" b="0" dirty="0">
                <a:solidFill>
                  <a:prstClr val="black"/>
                </a:solidFill>
                <a:latin typeface="Arial" charset="0"/>
              </a:endParaRPr>
            </a:p>
          </p:txBody>
        </p:sp>
        <p:sp>
          <p:nvSpPr>
            <p:cNvPr id="14" name="Line 18"/>
            <p:cNvSpPr>
              <a:spLocks noChangeShapeType="1"/>
            </p:cNvSpPr>
            <p:nvPr/>
          </p:nvSpPr>
          <p:spPr bwMode="auto">
            <a:xfrm flipH="1">
              <a:off x="3914" y="5092"/>
              <a:ext cx="315"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5" name="Line 19"/>
            <p:cNvSpPr>
              <a:spLocks noChangeShapeType="1"/>
            </p:cNvSpPr>
            <p:nvPr/>
          </p:nvSpPr>
          <p:spPr bwMode="auto">
            <a:xfrm>
              <a:off x="4439" y="5092"/>
              <a:ext cx="42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6" name="Line 20"/>
            <p:cNvSpPr>
              <a:spLocks noChangeShapeType="1"/>
            </p:cNvSpPr>
            <p:nvPr/>
          </p:nvSpPr>
          <p:spPr bwMode="auto">
            <a:xfrm>
              <a:off x="4334" y="5092"/>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7" name="Line 21"/>
            <p:cNvSpPr>
              <a:spLocks noChangeShapeType="1"/>
            </p:cNvSpPr>
            <p:nvPr/>
          </p:nvSpPr>
          <p:spPr bwMode="auto">
            <a:xfrm flipH="1">
              <a:off x="4754" y="5750"/>
              <a:ext cx="21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8" name="Line 22"/>
            <p:cNvSpPr>
              <a:spLocks noChangeShapeType="1"/>
            </p:cNvSpPr>
            <p:nvPr/>
          </p:nvSpPr>
          <p:spPr bwMode="auto">
            <a:xfrm>
              <a:off x="5069" y="5750"/>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19" name="Line 23"/>
            <p:cNvSpPr>
              <a:spLocks noChangeShapeType="1"/>
            </p:cNvSpPr>
            <p:nvPr/>
          </p:nvSpPr>
          <p:spPr bwMode="auto">
            <a:xfrm>
              <a:off x="5174" y="5750"/>
              <a:ext cx="315"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0" name="Line 24"/>
            <p:cNvSpPr>
              <a:spLocks noChangeShapeType="1"/>
            </p:cNvSpPr>
            <p:nvPr/>
          </p:nvSpPr>
          <p:spPr bwMode="auto">
            <a:xfrm>
              <a:off x="4655" y="6351"/>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1" name="Line 26"/>
            <p:cNvSpPr>
              <a:spLocks noChangeShapeType="1"/>
            </p:cNvSpPr>
            <p:nvPr/>
          </p:nvSpPr>
          <p:spPr bwMode="auto">
            <a:xfrm>
              <a:off x="4754" y="706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2" name="Line 30"/>
            <p:cNvSpPr>
              <a:spLocks noChangeShapeType="1"/>
            </p:cNvSpPr>
            <p:nvPr/>
          </p:nvSpPr>
          <p:spPr bwMode="auto">
            <a:xfrm>
              <a:off x="3819" y="5651"/>
              <a:ext cx="0" cy="3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3" name="Line 31"/>
            <p:cNvSpPr>
              <a:spLocks noChangeShapeType="1"/>
            </p:cNvSpPr>
            <p:nvPr/>
          </p:nvSpPr>
          <p:spPr bwMode="auto">
            <a:xfrm>
              <a:off x="4754" y="706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4" name="Line 32"/>
            <p:cNvSpPr>
              <a:spLocks noChangeShapeType="1"/>
            </p:cNvSpPr>
            <p:nvPr/>
          </p:nvSpPr>
          <p:spPr bwMode="auto">
            <a:xfrm>
              <a:off x="4754" y="706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5" name="Line 33"/>
            <p:cNvSpPr>
              <a:spLocks noChangeShapeType="1"/>
            </p:cNvSpPr>
            <p:nvPr/>
          </p:nvSpPr>
          <p:spPr bwMode="auto">
            <a:xfrm>
              <a:off x="5522" y="6351"/>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6" name="Line 34"/>
            <p:cNvSpPr>
              <a:spLocks noChangeShapeType="1"/>
            </p:cNvSpPr>
            <p:nvPr/>
          </p:nvSpPr>
          <p:spPr bwMode="auto">
            <a:xfrm>
              <a:off x="4655" y="6959"/>
              <a:ext cx="0"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27" name="Text Box 7"/>
            <p:cNvSpPr txBox="1">
              <a:spLocks noChangeArrowheads="1"/>
            </p:cNvSpPr>
            <p:nvPr/>
          </p:nvSpPr>
          <p:spPr bwMode="auto">
            <a:xfrm>
              <a:off x="3788" y="7312"/>
              <a:ext cx="120"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err="1">
                  <a:solidFill>
                    <a:prstClr val="black"/>
                  </a:solidFill>
                  <a:latin typeface="Times New Roman" pitchFamily="18" charset="0"/>
                </a:rPr>
                <a:t>i</a:t>
              </a:r>
              <a:endParaRPr lang="en-US" altLang="zh-CN" sz="2000" b="0" dirty="0">
                <a:solidFill>
                  <a:prstClr val="black"/>
                </a:solidFill>
                <a:latin typeface="Arial" charset="0"/>
              </a:endParaRPr>
            </a:p>
          </p:txBody>
        </p:sp>
        <p:sp>
          <p:nvSpPr>
            <p:cNvPr id="28" name="Text Box 13"/>
            <p:cNvSpPr txBox="1">
              <a:spLocks noChangeArrowheads="1"/>
            </p:cNvSpPr>
            <p:nvPr/>
          </p:nvSpPr>
          <p:spPr bwMode="auto">
            <a:xfrm>
              <a:off x="3766" y="6079"/>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a:solidFill>
                    <a:prstClr val="black"/>
                  </a:solidFill>
                  <a:latin typeface="Times New Roman" pitchFamily="18" charset="0"/>
                </a:rPr>
                <a:t>T</a:t>
              </a:r>
              <a:endParaRPr lang="en-US" altLang="zh-CN" sz="2000" b="0" dirty="0">
                <a:solidFill>
                  <a:prstClr val="black"/>
                </a:solidFill>
                <a:latin typeface="Arial" charset="0"/>
              </a:endParaRPr>
            </a:p>
          </p:txBody>
        </p:sp>
        <p:sp>
          <p:nvSpPr>
            <p:cNvPr id="29" name="Line 24"/>
            <p:cNvSpPr>
              <a:spLocks noChangeShapeType="1"/>
            </p:cNvSpPr>
            <p:nvPr/>
          </p:nvSpPr>
          <p:spPr bwMode="auto">
            <a:xfrm>
              <a:off x="3794" y="6351"/>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0" name="Text Box 9"/>
            <p:cNvSpPr txBox="1">
              <a:spLocks noChangeArrowheads="1"/>
            </p:cNvSpPr>
            <p:nvPr/>
          </p:nvSpPr>
          <p:spPr bwMode="auto">
            <a:xfrm>
              <a:off x="3736" y="6794"/>
              <a:ext cx="105"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a:solidFill>
                    <a:prstClr val="black"/>
                  </a:solidFill>
                  <a:latin typeface="Times New Roman" pitchFamily="18" charset="0"/>
                </a:rPr>
                <a:t>F</a:t>
              </a:r>
              <a:endParaRPr lang="en-US" altLang="zh-CN" sz="2000" b="0" dirty="0">
                <a:solidFill>
                  <a:prstClr val="black"/>
                </a:solidFill>
                <a:latin typeface="Arial" charset="0"/>
              </a:endParaRPr>
            </a:p>
          </p:txBody>
        </p:sp>
        <p:sp>
          <p:nvSpPr>
            <p:cNvPr id="31" name="Line 34"/>
            <p:cNvSpPr>
              <a:spLocks noChangeShapeType="1"/>
            </p:cNvSpPr>
            <p:nvPr/>
          </p:nvSpPr>
          <p:spPr bwMode="auto">
            <a:xfrm>
              <a:off x="3798" y="6958"/>
              <a:ext cx="0"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2" name="Text Box 7"/>
            <p:cNvSpPr txBox="1">
              <a:spLocks noChangeArrowheads="1"/>
            </p:cNvSpPr>
            <p:nvPr/>
          </p:nvSpPr>
          <p:spPr bwMode="auto">
            <a:xfrm>
              <a:off x="4595" y="7312"/>
              <a:ext cx="120"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err="1">
                  <a:solidFill>
                    <a:prstClr val="black"/>
                  </a:solidFill>
                  <a:latin typeface="Times New Roman" pitchFamily="18" charset="0"/>
                </a:rPr>
                <a:t>i</a:t>
              </a:r>
              <a:endParaRPr lang="en-US" altLang="zh-CN" sz="2000" b="0" dirty="0">
                <a:solidFill>
                  <a:prstClr val="black"/>
                </a:solidFill>
                <a:latin typeface="Arial" charset="0"/>
              </a:endParaRPr>
            </a:p>
          </p:txBody>
        </p:sp>
      </p:grpSp>
      <p:sp>
        <p:nvSpPr>
          <p:cNvPr id="2" name="TextBox 1"/>
          <p:cNvSpPr txBox="1"/>
          <p:nvPr/>
        </p:nvSpPr>
        <p:spPr>
          <a:xfrm>
            <a:off x="510888" y="3356992"/>
            <a:ext cx="7267255"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修改后的文法，通过把</a:t>
            </a:r>
            <a:r>
              <a:rPr lang="en-US" altLang="zh-CN" sz="2400" b="1" dirty="0" smtClean="0">
                <a:solidFill>
                  <a:prstClr val="black"/>
                </a:solidFill>
                <a:latin typeface="Arial Narrow" pitchFamily="34" charset="0"/>
                <a:ea typeface="宋体" pitchFamily="2" charset="-122"/>
              </a:rPr>
              <a:t>+</a:t>
            </a:r>
            <a:r>
              <a:rPr lang="zh-CN" altLang="en-US" sz="2400" b="1" dirty="0" smtClean="0">
                <a:solidFill>
                  <a:prstClr val="black"/>
                </a:solidFill>
                <a:latin typeface="Arial Narrow" pitchFamily="34" charset="0"/>
                <a:ea typeface="宋体" pitchFamily="2" charset="-122"/>
              </a:rPr>
              <a:t>和*的优先级分开，解决了文法的二义性。</a:t>
            </a:r>
            <a:endParaRPr lang="zh-CN" altLang="en-US" sz="2400" b="1" dirty="0">
              <a:solidFill>
                <a:prstClr val="black"/>
              </a:solidFill>
              <a:latin typeface="Arial Narrow" pitchFamily="34" charset="0"/>
              <a:ea typeface="宋体" pitchFamily="2" charset="-122"/>
            </a:endParaRPr>
          </a:p>
        </p:txBody>
      </p:sp>
      <p:sp>
        <p:nvSpPr>
          <p:cNvPr id="34" name="TextBox 33"/>
          <p:cNvSpPr txBox="1"/>
          <p:nvPr/>
        </p:nvSpPr>
        <p:spPr>
          <a:xfrm>
            <a:off x="510888" y="4365104"/>
            <a:ext cx="7975340"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文法等价</a:t>
            </a:r>
            <a:r>
              <a:rPr lang="zh-CN" altLang="en-US" sz="2400" b="1" dirty="0" smtClean="0">
                <a:solidFill>
                  <a:prstClr val="black"/>
                </a:solidFill>
                <a:latin typeface="Arial Narrow" pitchFamily="34" charset="0"/>
                <a:ea typeface="宋体" pitchFamily="2" charset="-122"/>
              </a:rPr>
              <a:t>：原有文法和修改后的文法，产生的语言是相同的，因此是等价的。</a:t>
            </a:r>
            <a:endParaRPr lang="zh-CN" altLang="en-US" sz="2400" b="1" dirty="0">
              <a:solidFill>
                <a:prstClr val="black"/>
              </a:solidFill>
              <a:latin typeface="Arial Narrow" pitchFamily="34" charset="0"/>
              <a:ea typeface="宋体" pitchFamily="2" charset="-122"/>
            </a:endParaRPr>
          </a:p>
        </p:txBody>
      </p:sp>
      <p:sp>
        <p:nvSpPr>
          <p:cNvPr id="35" name="矩形 34"/>
          <p:cNvSpPr/>
          <p:nvPr/>
        </p:nvSpPr>
        <p:spPr>
          <a:xfrm>
            <a:off x="534811" y="5236101"/>
            <a:ext cx="7968730" cy="830997"/>
          </a:xfrm>
          <a:prstGeom prst="rect">
            <a:avLst/>
          </a:prstGeom>
        </p:spPr>
        <p:txBody>
          <a:bodyPr wrap="square">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还说明：</a:t>
            </a:r>
            <a:r>
              <a:rPr lang="zh-CN" altLang="en-US" sz="2400" b="1" dirty="0" smtClean="0">
                <a:solidFill>
                  <a:prstClr val="black"/>
                </a:solidFill>
                <a:latin typeface="Arial Narrow" pitchFamily="34" charset="0"/>
                <a:ea typeface="宋体" pitchFamily="2" charset="-122"/>
              </a:rPr>
              <a:t>同一个语言可以用多个文法描述，文法有优劣区分。</a:t>
            </a:r>
            <a:endParaRPr lang="en-US" altLang="zh-CN"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224452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smtClean="0"/>
              <a:t>02-3       </a:t>
            </a:r>
            <a:r>
              <a:rPr lang="zh-CN" altLang="en-US" dirty="0" smtClean="0"/>
              <a:t>本节主要内容</a:t>
            </a:r>
          </a:p>
        </p:txBody>
      </p:sp>
      <p:sp>
        <p:nvSpPr>
          <p:cNvPr id="254979" name="Rectangle 3"/>
          <p:cNvSpPr>
            <a:spLocks noGrp="1" noChangeArrowheads="1"/>
          </p:cNvSpPr>
          <p:nvPr>
            <p:ph idx="1"/>
          </p:nvPr>
        </p:nvSpPr>
        <p:spPr>
          <a:xfrm>
            <a:off x="914400" y="3645025"/>
            <a:ext cx="8229600" cy="2664296"/>
          </a:xfrm>
        </p:spPr>
        <p:txBody>
          <a:bodyPr>
            <a:noAutofit/>
          </a:bodyPr>
          <a:lstStyle/>
          <a:p>
            <a:pPr>
              <a:lnSpc>
                <a:spcPct val="120000"/>
              </a:lnSpc>
              <a:spcBef>
                <a:spcPts val="600"/>
              </a:spcBef>
            </a:pPr>
            <a:r>
              <a:rPr lang="en-US" altLang="zh-CN" sz="2400" dirty="0" smtClean="0"/>
              <a:t>1</a:t>
            </a:r>
            <a:r>
              <a:rPr lang="zh-CN" altLang="en-US" sz="2400" dirty="0"/>
              <a:t> </a:t>
            </a:r>
            <a:r>
              <a:rPr lang="zh-CN" altLang="en-US" sz="2400" dirty="0" smtClean="0"/>
              <a:t> </a:t>
            </a:r>
            <a:r>
              <a:rPr lang="en-US" altLang="zh-CN" sz="2400" dirty="0" err="1" smtClean="0"/>
              <a:t>chomsky</a:t>
            </a:r>
            <a:r>
              <a:rPr lang="zh-CN" altLang="en-US" sz="2400" dirty="0" smtClean="0"/>
              <a:t>文法有几种？</a:t>
            </a:r>
            <a:r>
              <a:rPr lang="zh-CN" altLang="en-US" sz="2400" dirty="0" smtClean="0">
                <a:solidFill>
                  <a:srgbClr val="CC3300"/>
                </a:solidFill>
              </a:rPr>
              <a:t>其中重要的是</a:t>
            </a:r>
            <a:r>
              <a:rPr lang="en-US" altLang="zh-CN" sz="2400" dirty="0" smtClean="0">
                <a:solidFill>
                  <a:srgbClr val="CC3300"/>
                </a:solidFill>
              </a:rPr>
              <a:t>2</a:t>
            </a:r>
            <a:r>
              <a:rPr lang="zh-CN" altLang="en-US" sz="2400" dirty="0" smtClean="0">
                <a:solidFill>
                  <a:srgbClr val="CC3300"/>
                </a:solidFill>
              </a:rPr>
              <a:t>型文法 和 </a:t>
            </a:r>
            <a:r>
              <a:rPr lang="en-US" altLang="zh-CN" sz="2400" dirty="0" smtClean="0">
                <a:solidFill>
                  <a:srgbClr val="CC3300"/>
                </a:solidFill>
              </a:rPr>
              <a:t>3</a:t>
            </a:r>
            <a:r>
              <a:rPr lang="zh-CN" altLang="en-US" sz="2400" dirty="0" smtClean="0">
                <a:solidFill>
                  <a:srgbClr val="CC3300"/>
                </a:solidFill>
              </a:rPr>
              <a:t>型文法</a:t>
            </a:r>
            <a:r>
              <a:rPr lang="zh-CN" altLang="en-US" sz="2400" dirty="0" smtClean="0"/>
              <a:t>。简单了解相互间的联系。</a:t>
            </a:r>
            <a:endParaRPr lang="en-US" altLang="zh-CN" sz="2400" dirty="0" smtClean="0"/>
          </a:p>
          <a:p>
            <a:pPr>
              <a:lnSpc>
                <a:spcPct val="120000"/>
              </a:lnSpc>
              <a:spcBef>
                <a:spcPts val="600"/>
              </a:spcBef>
            </a:pPr>
            <a:r>
              <a:rPr lang="en-US" altLang="zh-CN" sz="2400" dirty="0" smtClean="0"/>
              <a:t>2  </a:t>
            </a:r>
            <a:r>
              <a:rPr lang="zh-CN" altLang="en-US" sz="2400" dirty="0" smtClean="0"/>
              <a:t>已知文法，如何画语法树？如何用语法树写出最左推导，最右推导（规范推导）？如何识别短语、直接短语、句子？如何判断文法是二义性的？</a:t>
            </a:r>
            <a:endParaRPr lang="en-US" altLang="zh-CN" sz="2400" dirty="0" smtClean="0"/>
          </a:p>
          <a:p>
            <a:pPr>
              <a:lnSpc>
                <a:spcPct val="120000"/>
              </a:lnSpc>
              <a:spcBef>
                <a:spcPts val="600"/>
              </a:spcBef>
            </a:pPr>
            <a:endParaRPr lang="en-US" altLang="zh-CN" sz="2400" dirty="0" smtClean="0"/>
          </a:p>
        </p:txBody>
      </p:sp>
      <p:sp>
        <p:nvSpPr>
          <p:cNvPr id="2" name="矩形 1"/>
          <p:cNvSpPr/>
          <p:nvPr/>
        </p:nvSpPr>
        <p:spPr>
          <a:xfrm>
            <a:off x="899592" y="1628800"/>
            <a:ext cx="7920880" cy="1865126"/>
          </a:xfrm>
          <a:prstGeom prst="rect">
            <a:avLst/>
          </a:prstGeom>
        </p:spPr>
        <p:txBody>
          <a:bodyPr wrap="square">
            <a:spAutoFit/>
          </a:bodyPr>
          <a:lstStyle/>
          <a:p>
            <a:pPr marL="118872" eaLnBrk="0" fontAlgn="base" hangingPunct="0">
              <a:lnSpc>
                <a:spcPct val="120000"/>
              </a:lnSpc>
              <a:spcBef>
                <a:spcPts val="600"/>
              </a:spcBef>
              <a:spcAft>
                <a:spcPct val="0"/>
              </a:spcAft>
            </a:pPr>
            <a:r>
              <a:rPr lang="zh-CN" altLang="en-US" sz="2400" b="1" dirty="0">
                <a:solidFill>
                  <a:prstClr val="black"/>
                </a:solidFill>
                <a:latin typeface="Arial Narrow" pitchFamily="34" charset="0"/>
                <a:ea typeface="宋体" pitchFamily="2" charset="-122"/>
              </a:rPr>
              <a:t>本节讲述了</a:t>
            </a:r>
            <a:r>
              <a:rPr lang="en-US" altLang="zh-CN" sz="2400" b="1" dirty="0" err="1">
                <a:solidFill>
                  <a:prstClr val="black"/>
                </a:solidFill>
                <a:latin typeface="Arial Narrow" pitchFamily="34" charset="0"/>
                <a:ea typeface="宋体" pitchFamily="2" charset="-122"/>
              </a:rPr>
              <a:t>chomsky</a:t>
            </a:r>
            <a:r>
              <a:rPr lang="zh-CN" altLang="en-US" sz="2400" b="1" dirty="0">
                <a:solidFill>
                  <a:prstClr val="black"/>
                </a:solidFill>
                <a:latin typeface="Arial Narrow" pitchFamily="34" charset="0"/>
                <a:ea typeface="宋体" pitchFamily="2" charset="-122"/>
              </a:rPr>
              <a:t>提出的四种类型文法（形式语言文法），重点讲述了描述上下文无关文法的方法</a:t>
            </a:r>
            <a:r>
              <a:rPr lang="en-US" altLang="zh-CN" sz="2400" b="1" dirty="0">
                <a:solidFill>
                  <a:prstClr val="black"/>
                </a:solidFill>
                <a:latin typeface="Arial Narrow" pitchFamily="34" charset="0"/>
                <a:ea typeface="宋体" pitchFamily="2" charset="-122"/>
              </a:rPr>
              <a:t>——</a:t>
            </a:r>
            <a:r>
              <a:rPr lang="zh-CN" altLang="en-US" sz="2400" b="1" dirty="0">
                <a:solidFill>
                  <a:prstClr val="black"/>
                </a:solidFill>
                <a:latin typeface="Arial Narrow" pitchFamily="34" charset="0"/>
                <a:ea typeface="宋体" pitchFamily="2" charset="-122"/>
              </a:rPr>
              <a:t>语法树，并通过语法树进行推导句型，指出短语、直接短语、句柄，以及判断文法二义性的方法。</a:t>
            </a:r>
            <a:endParaRPr lang="en-US" altLang="zh-CN"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290719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54979">
                                            <p:txEl>
                                              <p:pRg st="0" end="0"/>
                                            </p:txEl>
                                          </p:spTgt>
                                        </p:tgtEl>
                                        <p:attrNameLst>
                                          <p:attrName>style.visibility</p:attrName>
                                        </p:attrNameLst>
                                      </p:cBhvr>
                                      <p:to>
                                        <p:strVal val="visible"/>
                                      </p:to>
                                    </p:set>
                                    <p:animEffect transition="in" filter="blinds(horizontal)">
                                      <p:cBhvr>
                                        <p:cTn id="13" dur="500"/>
                                        <p:tgtEl>
                                          <p:spTgt spid="25497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54979">
                                            <p:txEl>
                                              <p:pRg st="1" end="1"/>
                                            </p:txEl>
                                          </p:spTgt>
                                        </p:tgtEl>
                                        <p:attrNameLst>
                                          <p:attrName>style.visibility</p:attrName>
                                        </p:attrNameLst>
                                      </p:cBhvr>
                                      <p:to>
                                        <p:strVal val="visible"/>
                                      </p:to>
                                    </p:set>
                                    <p:animEffect transition="in" filter="blinds(horizontal)">
                                      <p:cBhvr>
                                        <p:cTn id="18" dur="500"/>
                                        <p:tgtEl>
                                          <p:spTgt spid="2549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本节考点</a:t>
            </a:r>
            <a:r>
              <a:rPr lang="en-US" altLang="zh-CN" dirty="0" smtClean="0"/>
              <a:t>——</a:t>
            </a:r>
            <a:r>
              <a:rPr lang="zh-CN" altLang="en-US" dirty="0" smtClean="0"/>
              <a:t>概念类</a:t>
            </a:r>
          </a:p>
        </p:txBody>
      </p:sp>
      <p:sp>
        <p:nvSpPr>
          <p:cNvPr id="254979" name="Rectangle 3"/>
          <p:cNvSpPr>
            <a:spLocks noGrp="1" noChangeArrowheads="1"/>
          </p:cNvSpPr>
          <p:nvPr>
            <p:ph idx="1"/>
          </p:nvPr>
        </p:nvSpPr>
        <p:spPr>
          <a:xfrm>
            <a:off x="323528" y="1412776"/>
            <a:ext cx="8229600" cy="4625609"/>
          </a:xfrm>
        </p:spPr>
        <p:txBody>
          <a:bodyPr>
            <a:noAutofit/>
          </a:bodyPr>
          <a:lstStyle/>
          <a:p>
            <a:r>
              <a:rPr lang="zh-CN" altLang="en-US" sz="2400" dirty="0" smtClean="0"/>
              <a:t>适合填空题：</a:t>
            </a:r>
            <a:endParaRPr lang="en-US" altLang="zh-CN" sz="2400" dirty="0" smtClean="0"/>
          </a:p>
          <a:p>
            <a:r>
              <a:rPr lang="en-US" altLang="zh-CN" sz="2400" dirty="0" smtClean="0"/>
              <a:t>1</a:t>
            </a:r>
            <a:r>
              <a:rPr lang="zh-CN" altLang="en-US" sz="2400" dirty="0" smtClean="0"/>
              <a:t>）</a:t>
            </a:r>
            <a:r>
              <a:rPr lang="en-US" altLang="zh-CN" sz="2400" dirty="0" err="1" smtClean="0"/>
              <a:t>chomsky</a:t>
            </a:r>
            <a:r>
              <a:rPr lang="zh-CN" altLang="en-US" sz="2400" dirty="0" smtClean="0"/>
              <a:t>文法有</a:t>
            </a:r>
            <a:r>
              <a:rPr lang="zh-CN" altLang="en-US" sz="2400" u="sng" dirty="0" smtClean="0"/>
              <a:t>        </a:t>
            </a:r>
            <a:r>
              <a:rPr lang="zh-CN" altLang="en-US" sz="2400" dirty="0" smtClean="0"/>
              <a:t>种？其中</a:t>
            </a:r>
            <a:r>
              <a:rPr lang="en-US" altLang="zh-CN" sz="2400" dirty="0" smtClean="0"/>
              <a:t>2</a:t>
            </a:r>
            <a:r>
              <a:rPr lang="zh-CN" altLang="en-US" sz="2400" dirty="0" smtClean="0"/>
              <a:t>型文法又称</a:t>
            </a:r>
            <a:r>
              <a:rPr lang="zh-CN" altLang="en-US" sz="2400" u="sng" dirty="0" smtClean="0"/>
              <a:t>     </a:t>
            </a:r>
            <a:r>
              <a:rPr lang="zh-CN" altLang="en-US" sz="2400" dirty="0" smtClean="0"/>
              <a:t>。</a:t>
            </a:r>
            <a:endParaRPr lang="en-US" altLang="zh-CN" sz="2400" dirty="0" smtClean="0"/>
          </a:p>
          <a:p>
            <a:pPr marL="118872" indent="0">
              <a:buNone/>
            </a:pPr>
            <a:r>
              <a:rPr lang="zh-CN" altLang="en-US" sz="2400" dirty="0" smtClean="0"/>
              <a:t>与</a:t>
            </a:r>
            <a:r>
              <a:rPr lang="zh-CN" altLang="en-US" sz="2400" u="sng" dirty="0" smtClean="0">
                <a:solidFill>
                  <a:srgbClr val="FF0000"/>
                </a:solidFill>
              </a:rPr>
              <a:t>语法分析</a:t>
            </a:r>
            <a:r>
              <a:rPr lang="zh-CN" altLang="en-US" sz="2400" dirty="0" smtClean="0"/>
              <a:t>相对应；</a:t>
            </a:r>
            <a:r>
              <a:rPr lang="en-US" altLang="zh-CN" sz="2400" dirty="0" smtClean="0"/>
              <a:t>3</a:t>
            </a:r>
            <a:r>
              <a:rPr lang="zh-CN" altLang="en-US" sz="2400" dirty="0" smtClean="0"/>
              <a:t>型文法又称</a:t>
            </a:r>
            <a:r>
              <a:rPr lang="zh-CN" altLang="en-US" sz="2400" u="sng" dirty="0" smtClean="0"/>
              <a:t>        </a:t>
            </a:r>
            <a:r>
              <a:rPr lang="zh-CN" altLang="en-US" sz="2400" dirty="0" smtClean="0"/>
              <a:t>，和</a:t>
            </a:r>
            <a:r>
              <a:rPr lang="zh-CN" altLang="en-US" sz="2400" dirty="0" smtClean="0">
                <a:solidFill>
                  <a:srgbClr val="FF0000"/>
                </a:solidFill>
              </a:rPr>
              <a:t>词法分析</a:t>
            </a:r>
            <a:r>
              <a:rPr lang="zh-CN" altLang="en-US" sz="2400" dirty="0" smtClean="0"/>
              <a:t>相对应。</a:t>
            </a:r>
            <a:endParaRPr lang="en-US" altLang="zh-CN" sz="2400" dirty="0" smtClean="0"/>
          </a:p>
          <a:p>
            <a:endParaRPr lang="en-US" altLang="zh-CN" sz="2400" dirty="0"/>
          </a:p>
          <a:p>
            <a:r>
              <a:rPr lang="zh-CN" altLang="en-US" sz="2400" dirty="0" smtClean="0"/>
              <a:t>适合判断：</a:t>
            </a:r>
            <a:endParaRPr lang="en-US" altLang="zh-CN" sz="2400" dirty="0" smtClean="0"/>
          </a:p>
          <a:p>
            <a:r>
              <a:rPr lang="en-US" altLang="zh-CN" sz="2400" dirty="0" smtClean="0"/>
              <a:t>1</a:t>
            </a:r>
            <a:r>
              <a:rPr lang="zh-CN" altLang="en-US" sz="2400" dirty="0" smtClean="0"/>
              <a:t>）句型是句子吗？句型和句子是什么关系？</a:t>
            </a:r>
            <a:endParaRPr lang="en-US" altLang="zh-CN" sz="2400" dirty="0" smtClean="0"/>
          </a:p>
          <a:p>
            <a:r>
              <a:rPr lang="en-US" altLang="zh-CN" sz="2400" dirty="0" smtClean="0"/>
              <a:t>2</a:t>
            </a:r>
            <a:r>
              <a:rPr lang="zh-CN" altLang="en-US" sz="2400" dirty="0" smtClean="0"/>
              <a:t>）某个文法的一个句子有两个不同的语法树，则该文法是二义的。对吗？</a:t>
            </a:r>
            <a:endParaRPr lang="en-US" altLang="zh-CN" sz="2400" dirty="0" smtClean="0"/>
          </a:p>
          <a:p>
            <a:pPr marL="118872" indent="0">
              <a:buNone/>
            </a:pPr>
            <a:r>
              <a:rPr lang="en-US" altLang="zh-CN" sz="2400" dirty="0"/>
              <a:t> </a:t>
            </a:r>
            <a:r>
              <a:rPr lang="en-US" altLang="zh-CN" sz="2400" dirty="0" smtClean="0"/>
              <a:t>     </a:t>
            </a:r>
            <a:r>
              <a:rPr lang="zh-CN" altLang="en-US" sz="2400" dirty="0" smtClean="0"/>
              <a:t>某个文法有两个不同的语法树，则该文法是二义的，对吗？</a:t>
            </a:r>
            <a:endParaRPr lang="en-US" altLang="zh-CN" sz="2400" dirty="0" smtClean="0"/>
          </a:p>
          <a:p>
            <a:pPr marL="118872" indent="0">
              <a:buNone/>
            </a:pPr>
            <a:r>
              <a:rPr lang="en-US" altLang="zh-CN" sz="2400" dirty="0"/>
              <a:t> </a:t>
            </a:r>
            <a:r>
              <a:rPr lang="en-US" altLang="zh-CN" sz="2400" dirty="0" smtClean="0"/>
              <a:t>     </a:t>
            </a:r>
            <a:r>
              <a:rPr lang="zh-CN" altLang="en-US" sz="2400" dirty="0" smtClean="0"/>
              <a:t>某个文法的一个句子有两个不同的最左推导，则该文法是二义的，对吗？</a:t>
            </a:r>
            <a:endParaRPr lang="en-US" altLang="zh-CN" sz="2400" dirty="0" smtClean="0"/>
          </a:p>
          <a:p>
            <a:endParaRPr lang="en-US" altLang="zh-CN" sz="2400" dirty="0" smtClean="0"/>
          </a:p>
          <a:p>
            <a:endParaRPr lang="en-US" altLang="zh-CN" sz="2400" dirty="0" smtClean="0"/>
          </a:p>
        </p:txBody>
      </p:sp>
    </p:spTree>
    <p:extLst>
      <p:ext uri="{BB962C8B-B14F-4D97-AF65-F5344CB8AC3E}">
        <p14:creationId xmlns:p14="http://schemas.microsoft.com/office/powerpoint/2010/main" val="37539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4979">
                                            <p:txEl>
                                              <p:pRg st="4" end="4"/>
                                            </p:txEl>
                                          </p:spTgt>
                                        </p:tgtEl>
                                        <p:attrNameLst>
                                          <p:attrName>style.visibility</p:attrName>
                                        </p:attrNameLst>
                                      </p:cBhvr>
                                      <p:to>
                                        <p:strVal val="visible"/>
                                      </p:to>
                                    </p:set>
                                    <p:animEffect transition="in" filter="blinds(horizontal)">
                                      <p:cBhvr>
                                        <p:cTn id="7" dur="500"/>
                                        <p:tgtEl>
                                          <p:spTgt spid="25497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4979">
                                            <p:txEl>
                                              <p:pRg st="0" end="0"/>
                                            </p:txEl>
                                          </p:spTgt>
                                        </p:tgtEl>
                                        <p:attrNameLst>
                                          <p:attrName>style.visibility</p:attrName>
                                        </p:attrNameLst>
                                      </p:cBhvr>
                                      <p:to>
                                        <p:strVal val="visible"/>
                                      </p:to>
                                    </p:set>
                                    <p:animEffect transition="in" filter="blinds(horizontal)">
                                      <p:cBhvr>
                                        <p:cTn id="12" dur="500"/>
                                        <p:tgtEl>
                                          <p:spTgt spid="2549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4979">
                                            <p:txEl>
                                              <p:pRg st="1" end="1"/>
                                            </p:txEl>
                                          </p:spTgt>
                                        </p:tgtEl>
                                        <p:attrNameLst>
                                          <p:attrName>style.visibility</p:attrName>
                                        </p:attrNameLst>
                                      </p:cBhvr>
                                      <p:to>
                                        <p:strVal val="visible"/>
                                      </p:to>
                                    </p:set>
                                    <p:animEffect transition="in" filter="blinds(horizontal)">
                                      <p:cBhvr>
                                        <p:cTn id="17" dur="500"/>
                                        <p:tgtEl>
                                          <p:spTgt spid="2549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4979">
                                            <p:txEl>
                                              <p:pRg st="2" end="2"/>
                                            </p:txEl>
                                          </p:spTgt>
                                        </p:tgtEl>
                                        <p:attrNameLst>
                                          <p:attrName>style.visibility</p:attrName>
                                        </p:attrNameLst>
                                      </p:cBhvr>
                                      <p:to>
                                        <p:strVal val="visible"/>
                                      </p:to>
                                    </p:set>
                                    <p:animEffect transition="in" filter="blinds(horizontal)">
                                      <p:cBhvr>
                                        <p:cTn id="22" dur="500"/>
                                        <p:tgtEl>
                                          <p:spTgt spid="2549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4979">
                                            <p:txEl>
                                              <p:pRg st="5" end="5"/>
                                            </p:txEl>
                                          </p:spTgt>
                                        </p:tgtEl>
                                        <p:attrNameLst>
                                          <p:attrName>style.visibility</p:attrName>
                                        </p:attrNameLst>
                                      </p:cBhvr>
                                      <p:to>
                                        <p:strVal val="visible"/>
                                      </p:to>
                                    </p:set>
                                    <p:animEffect transition="in" filter="blinds(horizontal)">
                                      <p:cBhvr>
                                        <p:cTn id="27" dur="500"/>
                                        <p:tgtEl>
                                          <p:spTgt spid="2549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4979">
                                            <p:txEl>
                                              <p:pRg st="6" end="6"/>
                                            </p:txEl>
                                          </p:spTgt>
                                        </p:tgtEl>
                                        <p:attrNameLst>
                                          <p:attrName>style.visibility</p:attrName>
                                        </p:attrNameLst>
                                      </p:cBhvr>
                                      <p:to>
                                        <p:strVal val="visible"/>
                                      </p:to>
                                    </p:set>
                                    <p:animEffect transition="in" filter="blinds(horizontal)">
                                      <p:cBhvr>
                                        <p:cTn id="32" dur="500"/>
                                        <p:tgtEl>
                                          <p:spTgt spid="2549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4979">
                                            <p:txEl>
                                              <p:pRg st="7" end="7"/>
                                            </p:txEl>
                                          </p:spTgt>
                                        </p:tgtEl>
                                        <p:attrNameLst>
                                          <p:attrName>style.visibility</p:attrName>
                                        </p:attrNameLst>
                                      </p:cBhvr>
                                      <p:to>
                                        <p:strVal val="visible"/>
                                      </p:to>
                                    </p:set>
                                    <p:animEffect transition="in" filter="blinds(horizontal)">
                                      <p:cBhvr>
                                        <p:cTn id="37" dur="500"/>
                                        <p:tgtEl>
                                          <p:spTgt spid="2549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4979">
                                            <p:txEl>
                                              <p:pRg st="8" end="8"/>
                                            </p:txEl>
                                          </p:spTgt>
                                        </p:tgtEl>
                                        <p:attrNameLst>
                                          <p:attrName>style.visibility</p:attrName>
                                        </p:attrNameLst>
                                      </p:cBhvr>
                                      <p:to>
                                        <p:strVal val="visible"/>
                                      </p:to>
                                    </p:set>
                                    <p:animEffect transition="in" filter="blinds(horizontal)">
                                      <p:cBhvr>
                                        <p:cTn id="42" dur="500"/>
                                        <p:tgtEl>
                                          <p:spTgt spid="2549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本节考点</a:t>
            </a:r>
            <a:r>
              <a:rPr lang="en-US" altLang="zh-CN" dirty="0" smtClean="0"/>
              <a:t>——</a:t>
            </a:r>
            <a:r>
              <a:rPr lang="zh-CN" altLang="en-US" dirty="0" smtClean="0"/>
              <a:t>概念类</a:t>
            </a:r>
          </a:p>
        </p:txBody>
      </p:sp>
      <p:sp>
        <p:nvSpPr>
          <p:cNvPr id="254979" name="Rectangle 3"/>
          <p:cNvSpPr>
            <a:spLocks noGrp="1" noChangeArrowheads="1"/>
          </p:cNvSpPr>
          <p:nvPr>
            <p:ph idx="1"/>
          </p:nvPr>
        </p:nvSpPr>
        <p:spPr>
          <a:xfrm>
            <a:off x="323528" y="1412776"/>
            <a:ext cx="8229600" cy="4625609"/>
          </a:xfrm>
        </p:spPr>
        <p:txBody>
          <a:bodyPr>
            <a:noAutofit/>
          </a:bodyPr>
          <a:lstStyle/>
          <a:p>
            <a:r>
              <a:rPr lang="zh-CN" altLang="en-US" sz="2400" dirty="0" smtClean="0"/>
              <a:t>适合判断：</a:t>
            </a:r>
            <a:endParaRPr lang="en-US" altLang="zh-CN" sz="2400" dirty="0" smtClean="0"/>
          </a:p>
          <a:p>
            <a:r>
              <a:rPr lang="en-US" altLang="zh-CN" sz="2400" dirty="0" smtClean="0"/>
              <a:t>3</a:t>
            </a:r>
            <a:r>
              <a:rPr lang="zh-CN" altLang="en-US" sz="2400" dirty="0" smtClean="0"/>
              <a:t>）句柄一定是短语，这种说法对吗？</a:t>
            </a:r>
            <a:endParaRPr lang="en-US" altLang="zh-CN" sz="2400" dirty="0" smtClean="0"/>
          </a:p>
          <a:p>
            <a:pPr marL="118872" indent="0">
              <a:buNone/>
            </a:pPr>
            <a:r>
              <a:rPr lang="en-US" altLang="zh-CN" sz="2400" dirty="0"/>
              <a:t> </a:t>
            </a:r>
            <a:r>
              <a:rPr lang="en-US" altLang="zh-CN" sz="2400" dirty="0" smtClean="0"/>
              <a:t>     </a:t>
            </a:r>
            <a:r>
              <a:rPr lang="zh-CN" altLang="en-US" sz="2400" dirty="0" smtClean="0"/>
              <a:t>理清楚，短语、直接短语、句柄的关系</a:t>
            </a:r>
            <a:endParaRPr lang="en-US" altLang="zh-CN" sz="2400" dirty="0" smtClean="0"/>
          </a:p>
          <a:p>
            <a:endParaRPr lang="en-US" altLang="zh-CN" sz="2400" dirty="0" smtClean="0"/>
          </a:p>
          <a:p>
            <a:endParaRPr lang="en-US" altLang="zh-CN" sz="2400" dirty="0" smtClean="0"/>
          </a:p>
        </p:txBody>
      </p:sp>
    </p:spTree>
    <p:extLst>
      <p:ext uri="{BB962C8B-B14F-4D97-AF65-F5344CB8AC3E}">
        <p14:creationId xmlns:p14="http://schemas.microsoft.com/office/powerpoint/2010/main" val="391662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blinds(horizontal)">
                                      <p:cBhvr>
                                        <p:cTn id="7" dur="500"/>
                                        <p:tgtEl>
                                          <p:spTgt spid="254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blinds(horizontal)">
                                      <p:cBhvr>
                                        <p:cTn id="12" dur="500"/>
                                        <p:tgtEl>
                                          <p:spTgt spid="254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blinds(horizontal)">
                                      <p:cBhvr>
                                        <p:cTn id="17" dur="500"/>
                                        <p:tgtEl>
                                          <p:spTgt spid="254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本节考点</a:t>
            </a:r>
            <a:r>
              <a:rPr lang="en-US" altLang="zh-CN" dirty="0" smtClean="0"/>
              <a:t>——</a:t>
            </a:r>
            <a:r>
              <a:rPr lang="zh-CN" altLang="en-US" dirty="0" smtClean="0"/>
              <a:t>计算类</a:t>
            </a:r>
          </a:p>
        </p:txBody>
      </p:sp>
      <p:sp>
        <p:nvSpPr>
          <p:cNvPr id="254979" name="Rectangle 3"/>
          <p:cNvSpPr>
            <a:spLocks noGrp="1" noChangeArrowheads="1"/>
          </p:cNvSpPr>
          <p:nvPr>
            <p:ph idx="1"/>
          </p:nvPr>
        </p:nvSpPr>
        <p:spPr>
          <a:xfrm>
            <a:off x="323528" y="1412776"/>
            <a:ext cx="8229600" cy="4625609"/>
          </a:xfrm>
        </p:spPr>
        <p:txBody>
          <a:bodyPr>
            <a:noAutofit/>
          </a:bodyPr>
          <a:lstStyle/>
          <a:p>
            <a:r>
              <a:rPr lang="en-US" altLang="zh-CN" sz="2400" dirty="0" smtClean="0"/>
              <a:t>1</a:t>
            </a:r>
            <a:r>
              <a:rPr lang="zh-CN" altLang="en-US" sz="2400" dirty="0" smtClean="0"/>
              <a:t>）已知某文法，画出某个句型的语法树，并写出最左推导、最右推导（规范推导）。</a:t>
            </a:r>
            <a:endParaRPr lang="en-US" altLang="zh-CN" sz="2400" dirty="0" smtClean="0"/>
          </a:p>
          <a:p>
            <a:endParaRPr lang="en-US" altLang="zh-CN" sz="2400" dirty="0"/>
          </a:p>
          <a:p>
            <a:r>
              <a:rPr lang="en-US" altLang="zh-CN" sz="2400" dirty="0" smtClean="0"/>
              <a:t>2</a:t>
            </a:r>
            <a:r>
              <a:rPr lang="zh-CN" altLang="en-US" sz="2400" dirty="0" smtClean="0"/>
              <a:t>）已知某</a:t>
            </a:r>
            <a:r>
              <a:rPr lang="zh-CN" altLang="en-US" sz="2400" dirty="0"/>
              <a:t>文法，画出某个句型的语法树，并</a:t>
            </a:r>
            <a:r>
              <a:rPr lang="zh-CN" altLang="en-US" sz="2400" dirty="0" smtClean="0"/>
              <a:t>写出其中的短语、直接短语、句柄。</a:t>
            </a:r>
            <a:endParaRPr lang="en-US" altLang="zh-CN" sz="2400" dirty="0" smtClean="0"/>
          </a:p>
          <a:p>
            <a:endParaRPr lang="en-US" altLang="zh-CN" sz="2400" dirty="0" smtClean="0"/>
          </a:p>
          <a:p>
            <a:r>
              <a:rPr lang="en-US" altLang="zh-CN" sz="2400" dirty="0" smtClean="0"/>
              <a:t>3</a:t>
            </a:r>
            <a:r>
              <a:rPr lang="zh-CN" altLang="en-US" sz="2400" dirty="0" smtClean="0"/>
              <a:t>）已知某文法，用画语法树的方法判断该文法是否是二义性的</a:t>
            </a:r>
            <a:endParaRPr lang="en-US" altLang="zh-CN" sz="2400" dirty="0" smtClean="0"/>
          </a:p>
          <a:p>
            <a:endParaRPr lang="en-US" altLang="zh-CN" sz="2400" dirty="0" smtClean="0"/>
          </a:p>
        </p:txBody>
      </p:sp>
    </p:spTree>
    <p:extLst>
      <p:ext uri="{BB962C8B-B14F-4D97-AF65-F5344CB8AC3E}">
        <p14:creationId xmlns:p14="http://schemas.microsoft.com/office/powerpoint/2010/main" val="410345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4979">
                                            <p:txEl>
                                              <p:pRg st="2" end="2"/>
                                            </p:txEl>
                                          </p:spTgt>
                                        </p:tgtEl>
                                        <p:attrNameLst>
                                          <p:attrName>style.visibility</p:attrName>
                                        </p:attrNameLst>
                                      </p:cBhvr>
                                      <p:to>
                                        <p:strVal val="visible"/>
                                      </p:to>
                                    </p:set>
                                    <p:animEffect transition="in" filter="blinds(horizontal)">
                                      <p:cBhvr>
                                        <p:cTn id="7" dur="500"/>
                                        <p:tgtEl>
                                          <p:spTgt spid="2549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4979">
                                            <p:txEl>
                                              <p:pRg st="0" end="0"/>
                                            </p:txEl>
                                          </p:spTgt>
                                        </p:tgtEl>
                                        <p:attrNameLst>
                                          <p:attrName>style.visibility</p:attrName>
                                        </p:attrNameLst>
                                      </p:cBhvr>
                                      <p:to>
                                        <p:strVal val="visible"/>
                                      </p:to>
                                    </p:set>
                                    <p:animEffect transition="in" filter="blinds(horizontal)">
                                      <p:cBhvr>
                                        <p:cTn id="12" dur="500"/>
                                        <p:tgtEl>
                                          <p:spTgt spid="2549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4979">
                                            <p:txEl>
                                              <p:pRg st="4" end="4"/>
                                            </p:txEl>
                                          </p:spTgt>
                                        </p:tgtEl>
                                        <p:attrNameLst>
                                          <p:attrName>style.visibility</p:attrName>
                                        </p:attrNameLst>
                                      </p:cBhvr>
                                      <p:to>
                                        <p:strVal val="visible"/>
                                      </p:to>
                                    </p:set>
                                    <p:animEffect transition="in" filter="blinds(horizontal)">
                                      <p:cBhvr>
                                        <p:cTn id="17" dur="500"/>
                                        <p:tgtEl>
                                          <p:spTgt spid="254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155448"/>
            <a:ext cx="8229600" cy="1185320"/>
          </a:xfrm>
        </p:spPr>
        <p:txBody>
          <a:bodyPr>
            <a:normAutofit fontScale="90000"/>
          </a:bodyPr>
          <a:lstStyle/>
          <a:p>
            <a:r>
              <a:rPr lang="zh-CN" altLang="en-US" dirty="0" smtClean="0"/>
              <a:t>范例</a:t>
            </a:r>
            <a:r>
              <a:rPr lang="en-US" altLang="zh-CN" dirty="0" smtClean="0"/>
              <a:t>1</a:t>
            </a:r>
            <a:r>
              <a:rPr lang="zh-CN" altLang="en-US" dirty="0"/>
              <a:t>）已知某文法，画出某个句型的语法树，并写出最左推导、最右推导（规范推导）。</a:t>
            </a:r>
            <a:endParaRPr lang="en-US" altLang="zh-CN" dirty="0"/>
          </a:p>
        </p:txBody>
      </p:sp>
      <p:sp>
        <p:nvSpPr>
          <p:cNvPr id="2" name="内容占位符 1"/>
          <p:cNvSpPr>
            <a:spLocks noGrp="1"/>
          </p:cNvSpPr>
          <p:nvPr>
            <p:ph idx="1"/>
          </p:nvPr>
        </p:nvSpPr>
        <p:spPr/>
        <p:txBody>
          <a:bodyPr>
            <a:normAutofit/>
          </a:bodyPr>
          <a:lstStyle/>
          <a:p>
            <a:r>
              <a:rPr lang="zh-CN" altLang="en-US" sz="2400" dirty="0" smtClean="0"/>
              <a:t>例：已知</a:t>
            </a:r>
            <a:r>
              <a:rPr lang="en-US" altLang="zh-CN" sz="2400" dirty="0" smtClean="0"/>
              <a:t>G[S]:S-&gt;BA</a:t>
            </a:r>
          </a:p>
          <a:p>
            <a:r>
              <a:rPr lang="en-US" altLang="zh-CN" sz="2400" dirty="0"/>
              <a:t> </a:t>
            </a:r>
            <a:r>
              <a:rPr lang="en-US" altLang="zh-CN" sz="2400" dirty="0" smtClean="0"/>
              <a:t>            A-&gt;BS |d</a:t>
            </a:r>
          </a:p>
          <a:p>
            <a:r>
              <a:rPr lang="en-US" altLang="zh-CN" sz="2400" dirty="0"/>
              <a:t> </a:t>
            </a:r>
            <a:r>
              <a:rPr lang="en-US" altLang="zh-CN" sz="2400" dirty="0" smtClean="0"/>
              <a:t>            B-&gt;</a:t>
            </a:r>
            <a:r>
              <a:rPr lang="en-US" altLang="zh-CN" sz="2400" dirty="0" err="1" smtClean="0"/>
              <a:t>aA</a:t>
            </a:r>
            <a:r>
              <a:rPr lang="en-US" altLang="zh-CN" sz="2400" dirty="0" smtClean="0"/>
              <a:t> | </a:t>
            </a:r>
            <a:r>
              <a:rPr lang="en-US" altLang="zh-CN" sz="2400" dirty="0" err="1" smtClean="0"/>
              <a:t>bS</a:t>
            </a:r>
            <a:r>
              <a:rPr lang="en-US" altLang="zh-CN" sz="2400" dirty="0" smtClean="0"/>
              <a:t>| c</a:t>
            </a:r>
          </a:p>
          <a:p>
            <a:r>
              <a:rPr lang="zh-CN" altLang="en-US" sz="2400" dirty="0" smtClean="0"/>
              <a:t>输入字符串</a:t>
            </a:r>
            <a:r>
              <a:rPr lang="en-US" altLang="zh-CN" sz="2400" dirty="0" err="1" smtClean="0"/>
              <a:t>adccd</a:t>
            </a:r>
            <a:r>
              <a:rPr lang="zh-CN" altLang="en-US" sz="2400" dirty="0" smtClean="0"/>
              <a:t>，利用语法树，给出最左推导。</a:t>
            </a:r>
            <a:endParaRPr lang="zh-CN" altLang="en-US" sz="2400" dirty="0"/>
          </a:p>
        </p:txBody>
      </p:sp>
      <p:sp>
        <p:nvSpPr>
          <p:cNvPr id="4" name="TextBox 3"/>
          <p:cNvSpPr txBox="1"/>
          <p:nvPr/>
        </p:nvSpPr>
        <p:spPr>
          <a:xfrm>
            <a:off x="2210619" y="3429000"/>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cxnSp>
        <p:nvCxnSpPr>
          <p:cNvPr id="6" name="直接连接符 5"/>
          <p:cNvCxnSpPr/>
          <p:nvPr/>
        </p:nvCxnSpPr>
        <p:spPr>
          <a:xfrm flipH="1">
            <a:off x="2339752" y="3890665"/>
            <a:ext cx="360040" cy="258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35696" y="4149080"/>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cxnSp>
        <p:nvCxnSpPr>
          <p:cNvPr id="9" name="直接连接符 8"/>
          <p:cNvCxnSpPr/>
          <p:nvPr/>
        </p:nvCxnSpPr>
        <p:spPr>
          <a:xfrm flipH="1" flipV="1">
            <a:off x="2843808" y="3904455"/>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3808" y="4112418"/>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A</a:t>
            </a:r>
            <a:endParaRPr lang="zh-CN" altLang="en-US" sz="2400" b="1" dirty="0">
              <a:solidFill>
                <a:prstClr val="black"/>
              </a:solidFill>
              <a:latin typeface="Arial Narrow" pitchFamily="34" charset="0"/>
              <a:ea typeface="宋体" pitchFamily="2" charset="-122"/>
            </a:endParaRPr>
          </a:p>
        </p:txBody>
      </p:sp>
      <p:cxnSp>
        <p:nvCxnSpPr>
          <p:cNvPr id="12" name="直接连接符 11"/>
          <p:cNvCxnSpPr/>
          <p:nvPr/>
        </p:nvCxnSpPr>
        <p:spPr>
          <a:xfrm flipH="1">
            <a:off x="1783718" y="4536305"/>
            <a:ext cx="360040" cy="258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2267744" y="4563887"/>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02507" y="4794720"/>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a</a:t>
            </a:r>
            <a:endParaRPr lang="zh-CN" altLang="en-US" sz="2400" b="1" dirty="0">
              <a:solidFill>
                <a:prstClr val="black"/>
              </a:solidFill>
              <a:latin typeface="Arial Narrow" pitchFamily="34" charset="0"/>
              <a:ea typeface="宋体" pitchFamily="2" charset="-122"/>
            </a:endParaRPr>
          </a:p>
        </p:txBody>
      </p:sp>
      <p:sp>
        <p:nvSpPr>
          <p:cNvPr id="15" name="TextBox 14"/>
          <p:cNvSpPr txBox="1"/>
          <p:nvPr/>
        </p:nvSpPr>
        <p:spPr>
          <a:xfrm>
            <a:off x="2345482" y="4800425"/>
            <a:ext cx="1008112"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A</a:t>
            </a:r>
            <a:endParaRPr lang="zh-CN" altLang="en-US" sz="2400" b="1" dirty="0">
              <a:solidFill>
                <a:prstClr val="black"/>
              </a:solidFill>
              <a:latin typeface="Arial Narrow" pitchFamily="34" charset="0"/>
              <a:ea typeface="宋体" pitchFamily="2" charset="-122"/>
            </a:endParaRPr>
          </a:p>
        </p:txBody>
      </p:sp>
      <p:cxnSp>
        <p:nvCxnSpPr>
          <p:cNvPr id="16" name="直接连接符 15"/>
          <p:cNvCxnSpPr/>
          <p:nvPr/>
        </p:nvCxnSpPr>
        <p:spPr>
          <a:xfrm flipH="1" flipV="1">
            <a:off x="2555776" y="5214391"/>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14650" y="5377331"/>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d</a:t>
            </a:r>
            <a:endParaRPr lang="zh-CN" altLang="en-US" sz="2400" b="1" dirty="0">
              <a:solidFill>
                <a:prstClr val="black"/>
              </a:solidFill>
              <a:latin typeface="Arial Narrow" pitchFamily="34" charset="0"/>
              <a:ea typeface="宋体" pitchFamily="2" charset="-122"/>
            </a:endParaRPr>
          </a:p>
        </p:txBody>
      </p:sp>
      <p:cxnSp>
        <p:nvCxnSpPr>
          <p:cNvPr id="18" name="直接连接符 17"/>
          <p:cNvCxnSpPr/>
          <p:nvPr/>
        </p:nvCxnSpPr>
        <p:spPr>
          <a:xfrm flipH="1">
            <a:off x="3081611" y="4536304"/>
            <a:ext cx="360040" cy="258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3671900" y="4589460"/>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99792" y="4704876"/>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sp>
        <p:nvSpPr>
          <p:cNvPr id="21" name="TextBox 20"/>
          <p:cNvSpPr txBox="1"/>
          <p:nvPr/>
        </p:nvSpPr>
        <p:spPr>
          <a:xfrm>
            <a:off x="3770201" y="4694877"/>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cxnSp>
        <p:nvCxnSpPr>
          <p:cNvPr id="22" name="直接连接符 21"/>
          <p:cNvCxnSpPr/>
          <p:nvPr/>
        </p:nvCxnSpPr>
        <p:spPr>
          <a:xfrm flipH="1" flipV="1">
            <a:off x="3173574" y="5136500"/>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82777" y="5377331"/>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c</a:t>
            </a:r>
            <a:endParaRPr lang="zh-CN" altLang="en-US" sz="2400" b="1" dirty="0">
              <a:solidFill>
                <a:prstClr val="black"/>
              </a:solidFill>
              <a:latin typeface="Arial Narrow" pitchFamily="34" charset="0"/>
              <a:ea typeface="宋体" pitchFamily="2" charset="-122"/>
            </a:endParaRPr>
          </a:p>
        </p:txBody>
      </p:sp>
      <p:cxnSp>
        <p:nvCxnSpPr>
          <p:cNvPr id="24" name="直接连接符 23"/>
          <p:cNvCxnSpPr/>
          <p:nvPr/>
        </p:nvCxnSpPr>
        <p:spPr>
          <a:xfrm flipH="1">
            <a:off x="4090889" y="5118916"/>
            <a:ext cx="360040" cy="258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4598293" y="5089771"/>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47976" y="5336007"/>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sp>
        <p:nvSpPr>
          <p:cNvPr id="27" name="TextBox 26"/>
          <p:cNvSpPr txBox="1"/>
          <p:nvPr/>
        </p:nvSpPr>
        <p:spPr>
          <a:xfrm>
            <a:off x="4598293" y="5326804"/>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A</a:t>
            </a:r>
            <a:endParaRPr lang="zh-CN" altLang="en-US" sz="2400" b="1" dirty="0">
              <a:solidFill>
                <a:prstClr val="black"/>
              </a:solidFill>
              <a:latin typeface="Arial Narrow" pitchFamily="34" charset="0"/>
              <a:ea typeface="宋体" pitchFamily="2" charset="-122"/>
            </a:endParaRPr>
          </a:p>
        </p:txBody>
      </p:sp>
      <p:cxnSp>
        <p:nvCxnSpPr>
          <p:cNvPr id="28" name="直接连接符 27"/>
          <p:cNvCxnSpPr/>
          <p:nvPr/>
        </p:nvCxnSpPr>
        <p:spPr>
          <a:xfrm>
            <a:off x="4253769" y="5788469"/>
            <a:ext cx="0" cy="29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70288" y="5938352"/>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c</a:t>
            </a:r>
            <a:endParaRPr lang="zh-CN" altLang="en-US" sz="2400" b="1" dirty="0">
              <a:solidFill>
                <a:prstClr val="black"/>
              </a:solidFill>
              <a:latin typeface="Arial Narrow" pitchFamily="34" charset="0"/>
              <a:ea typeface="宋体" pitchFamily="2" charset="-122"/>
            </a:endParaRPr>
          </a:p>
        </p:txBody>
      </p:sp>
      <p:cxnSp>
        <p:nvCxnSpPr>
          <p:cNvPr id="33" name="直接连接符 32"/>
          <p:cNvCxnSpPr/>
          <p:nvPr/>
        </p:nvCxnSpPr>
        <p:spPr>
          <a:xfrm>
            <a:off x="5102349" y="5838996"/>
            <a:ext cx="0" cy="29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694932" y="5988879"/>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d</a:t>
            </a:r>
            <a:endParaRPr lang="zh-CN" altLang="en-US" sz="2400" b="1" dirty="0">
              <a:solidFill>
                <a:prstClr val="black"/>
              </a:solidFill>
              <a:latin typeface="Arial Narrow" pitchFamily="34" charset="0"/>
              <a:ea typeface="宋体" pitchFamily="2" charset="-122"/>
            </a:endParaRPr>
          </a:p>
        </p:txBody>
      </p:sp>
      <p:sp>
        <p:nvSpPr>
          <p:cNvPr id="35" name="TextBox 34"/>
          <p:cNvSpPr txBox="1"/>
          <p:nvPr/>
        </p:nvSpPr>
        <p:spPr>
          <a:xfrm>
            <a:off x="5175014" y="3442790"/>
            <a:ext cx="249333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S-&gt;BA=&gt;</a:t>
            </a:r>
            <a:r>
              <a:rPr lang="en-US" altLang="zh-CN" sz="2400" b="1" dirty="0" err="1" smtClean="0">
                <a:solidFill>
                  <a:prstClr val="black"/>
                </a:solidFill>
                <a:latin typeface="Arial Narrow" pitchFamily="34" charset="0"/>
                <a:ea typeface="宋体" pitchFamily="2" charset="-122"/>
              </a:rPr>
              <a:t>aAA</a:t>
            </a:r>
            <a:endParaRPr lang="zh-CN" altLang="en-US" sz="2400" b="1" dirty="0">
              <a:solidFill>
                <a:prstClr val="black"/>
              </a:solidFill>
              <a:latin typeface="Arial Narrow" pitchFamily="34" charset="0"/>
              <a:ea typeface="宋体" pitchFamily="2" charset="-122"/>
            </a:endParaRPr>
          </a:p>
        </p:txBody>
      </p:sp>
      <p:sp>
        <p:nvSpPr>
          <p:cNvPr id="36" name="TextBox 35"/>
          <p:cNvSpPr txBox="1"/>
          <p:nvPr/>
        </p:nvSpPr>
        <p:spPr>
          <a:xfrm>
            <a:off x="5198988" y="3904455"/>
            <a:ext cx="249333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adA</a:t>
            </a: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adBS</a:t>
            </a:r>
            <a:endParaRPr lang="zh-CN" altLang="en-US" sz="2400" b="1" dirty="0">
              <a:solidFill>
                <a:prstClr val="black"/>
              </a:solidFill>
              <a:latin typeface="Arial Narrow" pitchFamily="34" charset="0"/>
              <a:ea typeface="宋体" pitchFamily="2" charset="-122"/>
            </a:endParaRPr>
          </a:p>
        </p:txBody>
      </p:sp>
      <p:sp>
        <p:nvSpPr>
          <p:cNvPr id="37" name="TextBox 36"/>
          <p:cNvSpPr txBox="1"/>
          <p:nvPr/>
        </p:nvSpPr>
        <p:spPr>
          <a:xfrm>
            <a:off x="5247022" y="4448470"/>
            <a:ext cx="249333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adc</a:t>
            </a:r>
            <a:r>
              <a:rPr lang="en-US" altLang="zh-CN" sz="2400" b="1" dirty="0" err="1">
                <a:solidFill>
                  <a:prstClr val="black"/>
                </a:solidFill>
                <a:latin typeface="Arial Narrow" pitchFamily="34" charset="0"/>
                <a:ea typeface="宋体" pitchFamily="2" charset="-122"/>
              </a:rPr>
              <a:t>S</a:t>
            </a: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adcBA</a:t>
            </a:r>
            <a:endParaRPr lang="zh-CN" altLang="en-US" sz="2400" b="1" dirty="0">
              <a:solidFill>
                <a:prstClr val="black"/>
              </a:solidFill>
              <a:latin typeface="Arial Narrow" pitchFamily="34" charset="0"/>
              <a:ea typeface="宋体" pitchFamily="2" charset="-122"/>
            </a:endParaRPr>
          </a:p>
        </p:txBody>
      </p:sp>
      <p:sp>
        <p:nvSpPr>
          <p:cNvPr id="38" name="TextBox 37"/>
          <p:cNvSpPr txBox="1"/>
          <p:nvPr/>
        </p:nvSpPr>
        <p:spPr>
          <a:xfrm>
            <a:off x="5227550" y="4935708"/>
            <a:ext cx="249333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adccA</a:t>
            </a: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adccd</a:t>
            </a:r>
            <a:endParaRPr lang="zh-CN" altLang="en-US" sz="2400" b="1" dirty="0">
              <a:solidFill>
                <a:prstClr val="black"/>
              </a:solidFill>
              <a:latin typeface="Arial Narrow" pitchFamily="34" charset="0"/>
              <a:ea typeface="宋体" pitchFamily="2" charset="-122"/>
            </a:endParaRPr>
          </a:p>
        </p:txBody>
      </p:sp>
      <p:sp>
        <p:nvSpPr>
          <p:cNvPr id="5" name="TextBox 4"/>
          <p:cNvSpPr txBox="1"/>
          <p:nvPr/>
        </p:nvSpPr>
        <p:spPr>
          <a:xfrm>
            <a:off x="5606405" y="1556792"/>
            <a:ext cx="3358083" cy="830997"/>
          </a:xfrm>
          <a:prstGeom prst="rect">
            <a:avLst/>
          </a:prstGeom>
          <a:solidFill>
            <a:schemeClr val="accent5">
              <a:lumMod val="20000"/>
              <a:lumOff val="80000"/>
            </a:schemeClr>
          </a:solidFill>
          <a:ln>
            <a:solidFill>
              <a:srgbClr val="002060"/>
            </a:solidFill>
          </a:ln>
        </p:spPr>
        <p:txBody>
          <a:bodyPr wrap="square" rtlCol="0">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a:t>
            </a:r>
            <a:r>
              <a:rPr lang="zh-CN" altLang="en-US" sz="2400" b="1" dirty="0" smtClean="0">
                <a:solidFill>
                  <a:prstClr val="black"/>
                </a:solidFill>
                <a:latin typeface="Arial Narrow" pitchFamily="34" charset="0"/>
                <a:ea typeface="宋体" pitchFamily="2" charset="-122"/>
              </a:rPr>
              <a:t>推导时候，要一步推导，不能多步</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307517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ppt_x"/>
                                          </p:val>
                                        </p:tav>
                                        <p:tav tm="100000">
                                          <p:val>
                                            <p:strVal val="#ppt_x"/>
                                          </p:val>
                                        </p:tav>
                                      </p:tavLst>
                                    </p:anim>
                                    <p:anim calcmode="lin" valueType="num">
                                      <p:cBhvr additive="base">
                                        <p:cTn id="9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500" fill="hold"/>
                                        <p:tgtEl>
                                          <p:spTgt spid="22"/>
                                        </p:tgtEl>
                                        <p:attrNameLst>
                                          <p:attrName>ppt_x</p:attrName>
                                        </p:attrNameLst>
                                      </p:cBhvr>
                                      <p:tavLst>
                                        <p:tav tm="0">
                                          <p:val>
                                            <p:strVal val="#ppt_x"/>
                                          </p:val>
                                        </p:tav>
                                        <p:tav tm="100000">
                                          <p:val>
                                            <p:strVal val="#ppt_x"/>
                                          </p:val>
                                        </p:tav>
                                      </p:tavLst>
                                    </p:anim>
                                    <p:anim calcmode="lin" valueType="num">
                                      <p:cBhvr additive="base">
                                        <p:cTn id="9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500" fill="hold"/>
                                        <p:tgtEl>
                                          <p:spTgt spid="24"/>
                                        </p:tgtEl>
                                        <p:attrNameLst>
                                          <p:attrName>ppt_x</p:attrName>
                                        </p:attrNameLst>
                                      </p:cBhvr>
                                      <p:tavLst>
                                        <p:tav tm="0">
                                          <p:val>
                                            <p:strVal val="#ppt_x"/>
                                          </p:val>
                                        </p:tav>
                                        <p:tav tm="100000">
                                          <p:val>
                                            <p:strVal val="#ppt_x"/>
                                          </p:val>
                                        </p:tav>
                                      </p:tavLst>
                                    </p:anim>
                                    <p:anim calcmode="lin" valueType="num">
                                      <p:cBhvr additive="base">
                                        <p:cTn id="11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additive="base">
                                        <p:cTn id="115" dur="500" fill="hold"/>
                                        <p:tgtEl>
                                          <p:spTgt spid="25"/>
                                        </p:tgtEl>
                                        <p:attrNameLst>
                                          <p:attrName>ppt_x</p:attrName>
                                        </p:attrNameLst>
                                      </p:cBhvr>
                                      <p:tavLst>
                                        <p:tav tm="0">
                                          <p:val>
                                            <p:strVal val="#ppt_x"/>
                                          </p:val>
                                        </p:tav>
                                        <p:tav tm="100000">
                                          <p:val>
                                            <p:strVal val="#ppt_x"/>
                                          </p:val>
                                        </p:tav>
                                      </p:tavLst>
                                    </p:anim>
                                    <p:anim calcmode="lin" valueType="num">
                                      <p:cBhvr additive="base">
                                        <p:cTn id="1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6"/>
                                        </p:tgtEl>
                                        <p:attrNameLst>
                                          <p:attrName>style.visibility</p:attrName>
                                        </p:attrNameLst>
                                      </p:cBhvr>
                                      <p:to>
                                        <p:strVal val="visible"/>
                                      </p:to>
                                    </p:set>
                                    <p:anim calcmode="lin" valueType="num">
                                      <p:cBhvr additive="base">
                                        <p:cTn id="121" dur="500" fill="hold"/>
                                        <p:tgtEl>
                                          <p:spTgt spid="26"/>
                                        </p:tgtEl>
                                        <p:attrNameLst>
                                          <p:attrName>ppt_x</p:attrName>
                                        </p:attrNameLst>
                                      </p:cBhvr>
                                      <p:tavLst>
                                        <p:tav tm="0">
                                          <p:val>
                                            <p:strVal val="#ppt_x"/>
                                          </p:val>
                                        </p:tav>
                                        <p:tav tm="100000">
                                          <p:val>
                                            <p:strVal val="#ppt_x"/>
                                          </p:val>
                                        </p:tav>
                                      </p:tavLst>
                                    </p:anim>
                                    <p:anim calcmode="lin" valueType="num">
                                      <p:cBhvr additive="base">
                                        <p:cTn id="1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additive="base">
                                        <p:cTn id="127" dur="500" fill="hold"/>
                                        <p:tgtEl>
                                          <p:spTgt spid="27"/>
                                        </p:tgtEl>
                                        <p:attrNameLst>
                                          <p:attrName>ppt_x</p:attrName>
                                        </p:attrNameLst>
                                      </p:cBhvr>
                                      <p:tavLst>
                                        <p:tav tm="0">
                                          <p:val>
                                            <p:strVal val="#ppt_x"/>
                                          </p:val>
                                        </p:tav>
                                        <p:tav tm="100000">
                                          <p:val>
                                            <p:strVal val="#ppt_x"/>
                                          </p:val>
                                        </p:tav>
                                      </p:tavLst>
                                    </p:anim>
                                    <p:anim calcmode="lin" valueType="num">
                                      <p:cBhvr additive="base">
                                        <p:cTn id="1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additive="base">
                                        <p:cTn id="133" dur="500" fill="hold"/>
                                        <p:tgtEl>
                                          <p:spTgt spid="28"/>
                                        </p:tgtEl>
                                        <p:attrNameLst>
                                          <p:attrName>ppt_x</p:attrName>
                                        </p:attrNameLst>
                                      </p:cBhvr>
                                      <p:tavLst>
                                        <p:tav tm="0">
                                          <p:val>
                                            <p:strVal val="#ppt_x"/>
                                          </p:val>
                                        </p:tav>
                                        <p:tav tm="100000">
                                          <p:val>
                                            <p:strVal val="#ppt_x"/>
                                          </p:val>
                                        </p:tav>
                                      </p:tavLst>
                                    </p:anim>
                                    <p:anim calcmode="lin" valueType="num">
                                      <p:cBhvr additive="base">
                                        <p:cTn id="1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1"/>
                                        </p:tgtEl>
                                        <p:attrNameLst>
                                          <p:attrName>style.visibility</p:attrName>
                                        </p:attrNameLst>
                                      </p:cBhvr>
                                      <p:to>
                                        <p:strVal val="visible"/>
                                      </p:to>
                                    </p:set>
                                    <p:anim calcmode="lin" valueType="num">
                                      <p:cBhvr additive="base">
                                        <p:cTn id="139" dur="500" fill="hold"/>
                                        <p:tgtEl>
                                          <p:spTgt spid="31"/>
                                        </p:tgtEl>
                                        <p:attrNameLst>
                                          <p:attrName>ppt_x</p:attrName>
                                        </p:attrNameLst>
                                      </p:cBhvr>
                                      <p:tavLst>
                                        <p:tav tm="0">
                                          <p:val>
                                            <p:strVal val="#ppt_x"/>
                                          </p:val>
                                        </p:tav>
                                        <p:tav tm="100000">
                                          <p:val>
                                            <p:strVal val="#ppt_x"/>
                                          </p:val>
                                        </p:tav>
                                      </p:tavLst>
                                    </p:anim>
                                    <p:anim calcmode="lin" valueType="num">
                                      <p:cBhvr additive="base">
                                        <p:cTn id="14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 calcmode="lin" valueType="num">
                                      <p:cBhvr additive="base">
                                        <p:cTn id="145" dur="500" fill="hold"/>
                                        <p:tgtEl>
                                          <p:spTgt spid="33"/>
                                        </p:tgtEl>
                                        <p:attrNameLst>
                                          <p:attrName>ppt_x</p:attrName>
                                        </p:attrNameLst>
                                      </p:cBhvr>
                                      <p:tavLst>
                                        <p:tav tm="0">
                                          <p:val>
                                            <p:strVal val="#ppt_x"/>
                                          </p:val>
                                        </p:tav>
                                        <p:tav tm="100000">
                                          <p:val>
                                            <p:strVal val="#ppt_x"/>
                                          </p:val>
                                        </p:tav>
                                      </p:tavLst>
                                    </p:anim>
                                    <p:anim calcmode="lin" valueType="num">
                                      <p:cBhvr additive="base">
                                        <p:cTn id="14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4"/>
                                        </p:tgtEl>
                                        <p:attrNameLst>
                                          <p:attrName>style.visibility</p:attrName>
                                        </p:attrNameLst>
                                      </p:cBhvr>
                                      <p:to>
                                        <p:strVal val="visible"/>
                                      </p:to>
                                    </p:set>
                                    <p:anim calcmode="lin" valueType="num">
                                      <p:cBhvr additive="base">
                                        <p:cTn id="151" dur="500" fill="hold"/>
                                        <p:tgtEl>
                                          <p:spTgt spid="34"/>
                                        </p:tgtEl>
                                        <p:attrNameLst>
                                          <p:attrName>ppt_x</p:attrName>
                                        </p:attrNameLst>
                                      </p:cBhvr>
                                      <p:tavLst>
                                        <p:tav tm="0">
                                          <p:val>
                                            <p:strVal val="#ppt_x"/>
                                          </p:val>
                                        </p:tav>
                                        <p:tav tm="100000">
                                          <p:val>
                                            <p:strVal val="#ppt_x"/>
                                          </p:val>
                                        </p:tav>
                                      </p:tavLst>
                                    </p:anim>
                                    <p:anim calcmode="lin" valueType="num">
                                      <p:cBhvr additive="base">
                                        <p:cTn id="15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5"/>
                                        </p:tgtEl>
                                        <p:attrNameLst>
                                          <p:attrName>style.visibility</p:attrName>
                                        </p:attrNameLst>
                                      </p:cBhvr>
                                      <p:to>
                                        <p:strVal val="visible"/>
                                      </p:to>
                                    </p:set>
                                    <p:anim calcmode="lin" valueType="num">
                                      <p:cBhvr additive="base">
                                        <p:cTn id="157" dur="500" fill="hold"/>
                                        <p:tgtEl>
                                          <p:spTgt spid="35"/>
                                        </p:tgtEl>
                                        <p:attrNameLst>
                                          <p:attrName>ppt_x</p:attrName>
                                        </p:attrNameLst>
                                      </p:cBhvr>
                                      <p:tavLst>
                                        <p:tav tm="0">
                                          <p:val>
                                            <p:strVal val="#ppt_x"/>
                                          </p:val>
                                        </p:tav>
                                        <p:tav tm="100000">
                                          <p:val>
                                            <p:strVal val="#ppt_x"/>
                                          </p:val>
                                        </p:tav>
                                      </p:tavLst>
                                    </p:anim>
                                    <p:anim calcmode="lin" valueType="num">
                                      <p:cBhvr additive="base">
                                        <p:cTn id="15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ppt_x"/>
                                          </p:val>
                                        </p:tav>
                                        <p:tav tm="100000">
                                          <p:val>
                                            <p:strVal val="#ppt_x"/>
                                          </p:val>
                                        </p:tav>
                                      </p:tavLst>
                                    </p:anim>
                                    <p:anim calcmode="lin" valueType="num">
                                      <p:cBhvr additive="base">
                                        <p:cTn id="16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37"/>
                                        </p:tgtEl>
                                        <p:attrNameLst>
                                          <p:attrName>style.visibility</p:attrName>
                                        </p:attrNameLst>
                                      </p:cBhvr>
                                      <p:to>
                                        <p:strVal val="visible"/>
                                      </p:to>
                                    </p:set>
                                    <p:anim calcmode="lin" valueType="num">
                                      <p:cBhvr additive="base">
                                        <p:cTn id="169" dur="500" fill="hold"/>
                                        <p:tgtEl>
                                          <p:spTgt spid="37"/>
                                        </p:tgtEl>
                                        <p:attrNameLst>
                                          <p:attrName>ppt_x</p:attrName>
                                        </p:attrNameLst>
                                      </p:cBhvr>
                                      <p:tavLst>
                                        <p:tav tm="0">
                                          <p:val>
                                            <p:strVal val="#ppt_x"/>
                                          </p:val>
                                        </p:tav>
                                        <p:tav tm="100000">
                                          <p:val>
                                            <p:strVal val="#ppt_x"/>
                                          </p:val>
                                        </p:tav>
                                      </p:tavLst>
                                    </p:anim>
                                    <p:anim calcmode="lin" valueType="num">
                                      <p:cBhvr additive="base">
                                        <p:cTn id="17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38"/>
                                        </p:tgtEl>
                                        <p:attrNameLst>
                                          <p:attrName>style.visibility</p:attrName>
                                        </p:attrNameLst>
                                      </p:cBhvr>
                                      <p:to>
                                        <p:strVal val="visible"/>
                                      </p:to>
                                    </p:set>
                                    <p:anim calcmode="lin" valueType="num">
                                      <p:cBhvr additive="base">
                                        <p:cTn id="175" dur="500" fill="hold"/>
                                        <p:tgtEl>
                                          <p:spTgt spid="38"/>
                                        </p:tgtEl>
                                        <p:attrNameLst>
                                          <p:attrName>ppt_x</p:attrName>
                                        </p:attrNameLst>
                                      </p:cBhvr>
                                      <p:tavLst>
                                        <p:tav tm="0">
                                          <p:val>
                                            <p:strVal val="#ppt_x"/>
                                          </p:val>
                                        </p:tav>
                                        <p:tav tm="100000">
                                          <p:val>
                                            <p:strVal val="#ppt_x"/>
                                          </p:val>
                                        </p:tav>
                                      </p:tavLst>
                                    </p:anim>
                                    <p:anim calcmode="lin" valueType="num">
                                      <p:cBhvr additive="base">
                                        <p:cTn id="17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P spid="14" grpId="0"/>
      <p:bldP spid="15" grpId="0"/>
      <p:bldP spid="17" grpId="0"/>
      <p:bldP spid="20" grpId="0"/>
      <p:bldP spid="21" grpId="0"/>
      <p:bldP spid="23" grpId="0"/>
      <p:bldP spid="26" grpId="0"/>
      <p:bldP spid="27" grpId="0"/>
      <p:bldP spid="31" grpId="0"/>
      <p:bldP spid="34" grpId="0"/>
      <p:bldP spid="35" grpId="0"/>
      <p:bldP spid="36" grpId="0"/>
      <p:bldP spid="37" grpId="0"/>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body" idx="4294967295"/>
          </p:nvPr>
        </p:nvSpPr>
        <p:spPr>
          <a:xfrm>
            <a:off x="4626006" y="1519163"/>
            <a:ext cx="4104456" cy="3998069"/>
          </a:xfrm>
          <a:solidFill>
            <a:schemeClr val="accent1">
              <a:lumMod val="20000"/>
              <a:lumOff val="80000"/>
            </a:schemeClr>
          </a:solidFill>
        </p:spPr>
        <p:txBody>
          <a:bodyPr>
            <a:normAutofit fontScale="77500" lnSpcReduction="20000"/>
          </a:bodyPr>
          <a:lstStyle/>
          <a:p>
            <a:pPr>
              <a:lnSpc>
                <a:spcPct val="115000"/>
              </a:lnSpc>
              <a:buClr>
                <a:srgbClr val="6600FF"/>
              </a:buClr>
              <a:buSzTx/>
              <a:buNone/>
              <a:defRPr/>
            </a:pPr>
            <a:r>
              <a:rPr lang="en-US" altLang="zh-CN" b="0" dirty="0" smtClean="0">
                <a:latin typeface="黑体" pitchFamily="2" charset="-122"/>
                <a:ea typeface="黑体" pitchFamily="2" charset="-122"/>
              </a:rPr>
              <a:t>			E</a:t>
            </a:r>
          </a:p>
          <a:p>
            <a:pPr eaLnBrk="1" hangingPunct="1">
              <a:lnSpc>
                <a:spcPct val="115000"/>
              </a:lnSpc>
              <a:buClr>
                <a:srgbClr val="6600FF"/>
              </a:buClr>
              <a:buSzTx/>
              <a:buFont typeface="Wingdings" pitchFamily="2" charset="2"/>
              <a:buNone/>
              <a:defRPr/>
            </a:pPr>
            <a:r>
              <a:rPr lang="en-US" altLang="zh-CN" b="0" dirty="0" smtClean="0">
                <a:latin typeface="黑体" pitchFamily="2" charset="-122"/>
                <a:ea typeface="黑体" pitchFamily="2" charset="-122"/>
              </a:rPr>
              <a:t> 	  E             T</a:t>
            </a:r>
          </a:p>
          <a:p>
            <a:pPr>
              <a:lnSpc>
                <a:spcPct val="115000"/>
              </a:lnSpc>
              <a:buClr>
                <a:srgbClr val="6600FF"/>
              </a:buClr>
              <a:buSzTx/>
              <a:buNone/>
              <a:defRPr/>
            </a:pPr>
            <a:r>
              <a:rPr lang="en-US" altLang="zh-CN" b="0" dirty="0" smtClean="0">
                <a:latin typeface="黑体" pitchFamily="2" charset="-122"/>
                <a:ea typeface="黑体" pitchFamily="2" charset="-122"/>
              </a:rPr>
              <a:t>           +    </a:t>
            </a:r>
          </a:p>
          <a:p>
            <a:pPr>
              <a:lnSpc>
                <a:spcPct val="115000"/>
              </a:lnSpc>
              <a:buClr>
                <a:srgbClr val="6600FF"/>
              </a:buClr>
              <a:buSzTx/>
              <a:buNone/>
              <a:defRPr/>
            </a:pPr>
            <a:r>
              <a:rPr lang="en-US" altLang="zh-CN" b="0" dirty="0">
                <a:latin typeface="黑体" pitchFamily="2" charset="-122"/>
                <a:ea typeface="黑体" pitchFamily="2" charset="-122"/>
              </a:rPr>
              <a:t> </a:t>
            </a:r>
            <a:r>
              <a:rPr lang="en-US" altLang="zh-CN" b="0" dirty="0" smtClean="0">
                <a:latin typeface="黑体" pitchFamily="2" charset="-122"/>
                <a:ea typeface="黑体" pitchFamily="2" charset="-122"/>
              </a:rPr>
              <a:t>   T           T  *  F</a:t>
            </a:r>
          </a:p>
          <a:p>
            <a:pPr>
              <a:lnSpc>
                <a:spcPct val="115000"/>
              </a:lnSpc>
              <a:buClr>
                <a:srgbClr val="6600FF"/>
              </a:buClr>
              <a:buSzTx/>
              <a:buNone/>
              <a:defRPr/>
            </a:pPr>
            <a:endParaRPr lang="en-US" altLang="zh-CN" b="0" dirty="0" smtClean="0">
              <a:latin typeface="黑体" pitchFamily="2" charset="-122"/>
              <a:ea typeface="黑体" pitchFamily="2" charset="-122"/>
            </a:endParaRPr>
          </a:p>
          <a:p>
            <a:pPr>
              <a:lnSpc>
                <a:spcPct val="115000"/>
              </a:lnSpc>
              <a:buClr>
                <a:srgbClr val="6600FF"/>
              </a:buClr>
              <a:buSzTx/>
              <a:buNone/>
              <a:defRPr/>
            </a:pPr>
            <a:r>
              <a:rPr lang="en-US" altLang="zh-CN" b="0" dirty="0" smtClean="0">
                <a:latin typeface="黑体" pitchFamily="2" charset="-122"/>
                <a:ea typeface="黑体" pitchFamily="2" charset="-122"/>
              </a:rPr>
              <a:t>    F           </a:t>
            </a:r>
            <a:r>
              <a:rPr lang="en-US" altLang="zh-CN" b="0" dirty="0" err="1" smtClean="0">
                <a:latin typeface="黑体" pitchFamily="2" charset="-122"/>
                <a:ea typeface="黑体" pitchFamily="2" charset="-122"/>
              </a:rPr>
              <a:t>F</a:t>
            </a:r>
            <a:r>
              <a:rPr lang="en-US" altLang="zh-CN" b="0" dirty="0" smtClean="0">
                <a:latin typeface="黑体" pitchFamily="2" charset="-122"/>
                <a:ea typeface="黑体" pitchFamily="2" charset="-122"/>
              </a:rPr>
              <a:t>     i</a:t>
            </a:r>
            <a:r>
              <a:rPr lang="en-US" altLang="zh-CN" b="0" baseline="-25000" dirty="0" smtClean="0">
                <a:latin typeface="黑体" pitchFamily="2" charset="-122"/>
                <a:ea typeface="黑体" pitchFamily="2" charset="-122"/>
              </a:rPr>
              <a:t>3</a:t>
            </a:r>
            <a:endParaRPr lang="en-US" altLang="zh-CN" b="0" dirty="0">
              <a:latin typeface="黑体" pitchFamily="2" charset="-122"/>
              <a:ea typeface="黑体" pitchFamily="2" charset="-122"/>
            </a:endParaRPr>
          </a:p>
          <a:p>
            <a:pPr>
              <a:lnSpc>
                <a:spcPct val="115000"/>
              </a:lnSpc>
              <a:buClr>
                <a:srgbClr val="6600FF"/>
              </a:buClr>
              <a:buSzTx/>
              <a:buNone/>
              <a:defRPr/>
            </a:pPr>
            <a:r>
              <a:rPr lang="en-US" altLang="zh-CN" b="0" dirty="0" smtClean="0">
                <a:latin typeface="黑体" pitchFamily="2" charset="-122"/>
                <a:ea typeface="黑体" pitchFamily="2" charset="-122"/>
              </a:rPr>
              <a:t>    </a:t>
            </a:r>
          </a:p>
          <a:p>
            <a:pPr>
              <a:lnSpc>
                <a:spcPct val="115000"/>
              </a:lnSpc>
              <a:buClr>
                <a:srgbClr val="6600FF"/>
              </a:buClr>
              <a:buSzTx/>
              <a:buNone/>
              <a:defRPr/>
            </a:pPr>
            <a:r>
              <a:rPr lang="en-US" altLang="zh-CN" b="0" dirty="0">
                <a:latin typeface="黑体" pitchFamily="2" charset="-122"/>
                <a:ea typeface="黑体" pitchFamily="2" charset="-122"/>
              </a:rPr>
              <a:t> </a:t>
            </a:r>
            <a:r>
              <a:rPr lang="en-US" altLang="zh-CN" b="0" dirty="0" smtClean="0">
                <a:latin typeface="黑体" pitchFamily="2" charset="-122"/>
                <a:ea typeface="黑体" pitchFamily="2" charset="-122"/>
              </a:rPr>
              <a:t>   i</a:t>
            </a:r>
            <a:r>
              <a:rPr lang="en-US" altLang="zh-CN" b="0" baseline="-25000" dirty="0" smtClean="0">
                <a:latin typeface="黑体" pitchFamily="2" charset="-122"/>
                <a:ea typeface="黑体" pitchFamily="2" charset="-122"/>
              </a:rPr>
              <a:t>1                </a:t>
            </a:r>
            <a:r>
              <a:rPr lang="en-US" altLang="zh-CN" b="0" dirty="0" smtClean="0">
                <a:latin typeface="黑体" pitchFamily="2" charset="-122"/>
                <a:ea typeface="黑体" pitchFamily="2" charset="-122"/>
              </a:rPr>
              <a:t>i</a:t>
            </a:r>
            <a:r>
              <a:rPr lang="en-US" altLang="zh-CN" b="0" baseline="-25000" dirty="0" smtClean="0">
                <a:latin typeface="黑体" pitchFamily="2" charset="-122"/>
                <a:ea typeface="黑体" pitchFamily="2" charset="-122"/>
              </a:rPr>
              <a:t>2 </a:t>
            </a:r>
            <a:endParaRPr lang="en-US" altLang="zh-CN" b="0" dirty="0">
              <a:latin typeface="黑体" pitchFamily="2" charset="-122"/>
              <a:ea typeface="黑体" pitchFamily="2" charset="-122"/>
            </a:endParaRPr>
          </a:p>
          <a:p>
            <a:pPr>
              <a:lnSpc>
                <a:spcPct val="115000"/>
              </a:lnSpc>
              <a:buClr>
                <a:srgbClr val="6600FF"/>
              </a:buClr>
              <a:buSzTx/>
              <a:buNone/>
              <a:defRPr/>
            </a:pPr>
            <a:endParaRPr lang="zh-CN" altLang="en-US" b="0" dirty="0">
              <a:latin typeface="黑体" pitchFamily="2" charset="-122"/>
              <a:ea typeface="黑体" pitchFamily="2" charset="-122"/>
            </a:endParaRPr>
          </a:p>
        </p:txBody>
      </p:sp>
      <p:sp>
        <p:nvSpPr>
          <p:cNvPr id="44036" name="Text Box 15"/>
          <p:cNvSpPr txBox="1">
            <a:spLocks noChangeArrowheads="1"/>
          </p:cNvSpPr>
          <p:nvPr/>
        </p:nvSpPr>
        <p:spPr bwMode="auto">
          <a:xfrm>
            <a:off x="107504" y="1661965"/>
            <a:ext cx="3456384" cy="2529923"/>
          </a:xfrm>
          <a:prstGeom prst="rect">
            <a:avLst/>
          </a:prstGeom>
          <a:noFill/>
          <a:ln w="9525">
            <a:solidFill>
              <a:srgbClr val="FFCC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fontAlgn="base">
              <a:lnSpc>
                <a:spcPct val="110000"/>
              </a:lnSpc>
              <a:spcBef>
                <a:spcPct val="0"/>
              </a:spcBef>
              <a:spcAft>
                <a:spcPct val="0"/>
              </a:spcAft>
              <a:buClrTx/>
              <a:buSzTx/>
              <a:buFontTx/>
              <a:buNone/>
            </a:pPr>
            <a:r>
              <a:rPr lang="zh-CN" altLang="en-US" sz="2400" dirty="0" smtClean="0">
                <a:solidFill>
                  <a:prstClr val="black"/>
                </a:solidFill>
                <a:latin typeface="宋体" panose="02010600030101010101" pitchFamily="2" charset="-122"/>
                <a:ea typeface="宋体" panose="02010600030101010101" pitchFamily="2" charset="-122"/>
              </a:rPr>
              <a:t>例</a:t>
            </a:r>
            <a:r>
              <a:rPr lang="en-US" altLang="zh-CN" sz="2400" dirty="0" smtClean="0">
                <a:solidFill>
                  <a:prstClr val="black"/>
                </a:solidFill>
                <a:latin typeface="宋体" panose="02010600030101010101" pitchFamily="2" charset="-122"/>
                <a:ea typeface="宋体" panose="02010600030101010101" pitchFamily="2" charset="-122"/>
              </a:rPr>
              <a:t>3.8 </a:t>
            </a:r>
            <a:r>
              <a:rPr lang="zh-CN" altLang="en-US" sz="2400" dirty="0" smtClean="0">
                <a:solidFill>
                  <a:prstClr val="black"/>
                </a:solidFill>
                <a:latin typeface="宋体" panose="02010600030101010101" pitchFamily="2" charset="-122"/>
                <a:ea typeface="宋体" panose="02010600030101010101" pitchFamily="2" charset="-122"/>
              </a:rPr>
              <a:t>已知文法</a:t>
            </a:r>
            <a:endParaRPr lang="zh-CN" altLang="en-US" sz="2400" dirty="0">
              <a:solidFill>
                <a:prstClr val="black"/>
              </a:solidFill>
              <a:latin typeface="宋体" panose="02010600030101010101" pitchFamily="2" charset="-122"/>
              <a:ea typeface="宋体" panose="02010600030101010101" pitchFamily="2" charset="-122"/>
            </a:endParaRPr>
          </a:p>
          <a:p>
            <a:pPr fontAlgn="base">
              <a:lnSpc>
                <a:spcPct val="110000"/>
              </a:lnSpc>
              <a:spcBef>
                <a:spcPct val="0"/>
              </a:spcBef>
              <a:spcAft>
                <a:spcPct val="0"/>
              </a:spcAft>
              <a:buClrTx/>
              <a:buSzTx/>
              <a:buFontTx/>
              <a:buNone/>
            </a:pPr>
            <a:r>
              <a:rPr lang="en-US" altLang="zh-CN" sz="2400" dirty="0">
                <a:solidFill>
                  <a:prstClr val="black"/>
                </a:solidFill>
                <a:latin typeface="宋体" panose="02010600030101010101" pitchFamily="2" charset="-122"/>
                <a:ea typeface="宋体" panose="02010600030101010101" pitchFamily="2" charset="-122"/>
              </a:rPr>
              <a:t>G[E]：E→E+T|T</a:t>
            </a:r>
            <a:br>
              <a:rPr lang="en-US" altLang="zh-CN" sz="2400" dirty="0">
                <a:solidFill>
                  <a:prstClr val="black"/>
                </a:solidFill>
                <a:latin typeface="宋体" panose="02010600030101010101" pitchFamily="2" charset="-122"/>
                <a:ea typeface="宋体" panose="02010600030101010101" pitchFamily="2" charset="-122"/>
              </a:rPr>
            </a:br>
            <a:r>
              <a:rPr lang="en-US" altLang="zh-CN" sz="2400" dirty="0">
                <a:solidFill>
                  <a:prstClr val="black"/>
                </a:solidFill>
                <a:latin typeface="宋体" panose="02010600030101010101" pitchFamily="2" charset="-122"/>
                <a:ea typeface="宋体" panose="02010600030101010101" pitchFamily="2" charset="-122"/>
              </a:rPr>
              <a:t>      T→T*F|F</a:t>
            </a:r>
            <a:br>
              <a:rPr lang="en-US" altLang="zh-CN" sz="2400" dirty="0">
                <a:solidFill>
                  <a:prstClr val="black"/>
                </a:solidFill>
                <a:latin typeface="宋体" panose="02010600030101010101" pitchFamily="2" charset="-122"/>
                <a:ea typeface="宋体" panose="02010600030101010101" pitchFamily="2" charset="-122"/>
              </a:rPr>
            </a:br>
            <a:r>
              <a:rPr lang="en-US" altLang="zh-CN" sz="2400" dirty="0">
                <a:solidFill>
                  <a:prstClr val="black"/>
                </a:solidFill>
                <a:latin typeface="宋体" panose="02010600030101010101" pitchFamily="2" charset="-122"/>
                <a:ea typeface="宋体" panose="02010600030101010101" pitchFamily="2" charset="-122"/>
              </a:rPr>
              <a:t>      F→(E)|</a:t>
            </a:r>
            <a:r>
              <a:rPr lang="en-US" altLang="zh-CN" sz="2400" dirty="0" err="1">
                <a:solidFill>
                  <a:prstClr val="black"/>
                </a:solidFill>
                <a:latin typeface="宋体" panose="02010600030101010101" pitchFamily="2" charset="-122"/>
                <a:ea typeface="宋体" panose="02010600030101010101" pitchFamily="2" charset="-122"/>
              </a:rPr>
              <a:t>i</a:t>
            </a:r>
            <a:endParaRPr lang="en-US" altLang="zh-CN" sz="2400" dirty="0">
              <a:solidFill>
                <a:prstClr val="black"/>
              </a:solidFill>
              <a:latin typeface="宋体" panose="02010600030101010101" pitchFamily="2" charset="-122"/>
              <a:ea typeface="宋体" panose="02010600030101010101" pitchFamily="2" charset="-122"/>
            </a:endParaRPr>
          </a:p>
          <a:p>
            <a:pPr fontAlgn="base">
              <a:lnSpc>
                <a:spcPct val="110000"/>
              </a:lnSpc>
              <a:spcBef>
                <a:spcPct val="0"/>
              </a:spcBef>
              <a:spcAft>
                <a:spcPct val="0"/>
              </a:spcAft>
              <a:buClrTx/>
              <a:buSzTx/>
              <a:buFontTx/>
              <a:buNone/>
            </a:pPr>
            <a:r>
              <a:rPr lang="zh-CN" altLang="en-US" sz="2400" dirty="0">
                <a:solidFill>
                  <a:prstClr val="black"/>
                </a:solidFill>
                <a:latin typeface="宋体" panose="02010600030101010101" pitchFamily="2" charset="-122"/>
                <a:ea typeface="宋体" panose="02010600030101010101" pitchFamily="2" charset="-122"/>
              </a:rPr>
              <a:t>求句型</a:t>
            </a:r>
            <a:r>
              <a:rPr lang="en-US" altLang="zh-CN" sz="2400" u="sng" dirty="0" err="1" smtClean="0">
                <a:solidFill>
                  <a:prstClr val="black"/>
                </a:solidFill>
                <a:latin typeface="宋体" panose="02010600030101010101" pitchFamily="2" charset="-122"/>
                <a:ea typeface="宋体" panose="02010600030101010101" pitchFamily="2" charset="-122"/>
              </a:rPr>
              <a:t>i+i</a:t>
            </a:r>
            <a:r>
              <a:rPr lang="en-US" altLang="zh-CN" sz="2400" u="sng" dirty="0" smtClean="0">
                <a:solidFill>
                  <a:prstClr val="black"/>
                </a:solidFill>
                <a:latin typeface="宋体" panose="02010600030101010101" pitchFamily="2" charset="-122"/>
                <a:ea typeface="宋体" panose="02010600030101010101" pitchFamily="2" charset="-122"/>
              </a:rPr>
              <a:t>*</a:t>
            </a:r>
            <a:r>
              <a:rPr lang="en-US" altLang="zh-CN" sz="2400" u="sng" dirty="0" err="1" smtClean="0">
                <a:solidFill>
                  <a:prstClr val="black"/>
                </a:solidFill>
                <a:latin typeface="宋体" panose="02010600030101010101" pitchFamily="2" charset="-122"/>
                <a:ea typeface="宋体" panose="02010600030101010101" pitchFamily="2" charset="-122"/>
              </a:rPr>
              <a:t>i</a:t>
            </a:r>
            <a:r>
              <a:rPr lang="zh-CN" altLang="en-US" sz="2400" dirty="0">
                <a:solidFill>
                  <a:prstClr val="black"/>
                </a:solidFill>
                <a:latin typeface="宋体" panose="02010600030101010101" pitchFamily="2" charset="-122"/>
                <a:ea typeface="宋体" panose="02010600030101010101" pitchFamily="2" charset="-122"/>
              </a:rPr>
              <a:t>的</a:t>
            </a:r>
          </a:p>
          <a:p>
            <a:pPr fontAlgn="base">
              <a:lnSpc>
                <a:spcPct val="110000"/>
              </a:lnSpc>
              <a:spcBef>
                <a:spcPct val="0"/>
              </a:spcBef>
              <a:spcAft>
                <a:spcPct val="0"/>
              </a:spcAft>
              <a:buClrTx/>
              <a:buSzTx/>
              <a:buFontTx/>
              <a:buNone/>
            </a:pPr>
            <a:r>
              <a:rPr lang="zh-CN" altLang="en-US" sz="2400" dirty="0">
                <a:solidFill>
                  <a:prstClr val="black"/>
                </a:solidFill>
                <a:latin typeface="宋体" panose="02010600030101010101" pitchFamily="2" charset="-122"/>
                <a:ea typeface="宋体" panose="02010600030101010101" pitchFamily="2" charset="-122"/>
              </a:rPr>
              <a:t>短语、直接短语、句柄</a:t>
            </a:r>
          </a:p>
        </p:txBody>
      </p:sp>
      <p:grpSp>
        <p:nvGrpSpPr>
          <p:cNvPr id="13" name="组合 12"/>
          <p:cNvGrpSpPr/>
          <p:nvPr/>
        </p:nvGrpSpPr>
        <p:grpSpPr>
          <a:xfrm>
            <a:off x="5830695" y="1905861"/>
            <a:ext cx="1765641" cy="470942"/>
            <a:chOff x="5848697" y="836712"/>
            <a:chExt cx="1765641" cy="470942"/>
          </a:xfrm>
        </p:grpSpPr>
        <p:cxnSp>
          <p:nvCxnSpPr>
            <p:cNvPr id="4" name="直接连接符 3"/>
            <p:cNvCxnSpPr/>
            <p:nvPr/>
          </p:nvCxnSpPr>
          <p:spPr>
            <a:xfrm flipH="1">
              <a:off x="5848697" y="836712"/>
              <a:ext cx="648072"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6678234" y="875606"/>
              <a:ext cx="936104"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588224" y="875606"/>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290302" y="2350863"/>
            <a:ext cx="1008112" cy="432048"/>
            <a:chOff x="7308304" y="1281714"/>
            <a:chExt cx="1008112" cy="432048"/>
          </a:xfrm>
        </p:grpSpPr>
        <p:cxnSp>
          <p:nvCxnSpPr>
            <p:cNvPr id="24" name="直接连接符 23"/>
            <p:cNvCxnSpPr/>
            <p:nvPr/>
          </p:nvCxnSpPr>
          <p:spPr>
            <a:xfrm flipH="1">
              <a:off x="7308304" y="1281714"/>
              <a:ext cx="324036"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7956376" y="1317718"/>
              <a:ext cx="36004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7812360" y="1281714"/>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接连接符 29"/>
          <p:cNvCxnSpPr/>
          <p:nvPr/>
        </p:nvCxnSpPr>
        <p:spPr>
          <a:xfrm flipV="1">
            <a:off x="5490102" y="2376803"/>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490102" y="3086150"/>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7426281" y="3086150"/>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5490102" y="3697302"/>
            <a:ext cx="0" cy="432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8301216" y="3086150"/>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7426281" y="3712286"/>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368223" y="5174727"/>
            <a:ext cx="4572000" cy="461665"/>
          </a:xfrm>
          <a:prstGeom prst="rect">
            <a:avLst/>
          </a:prstGeom>
        </p:spPr>
        <p:txBody>
          <a:bodyPr>
            <a:spAutoFit/>
          </a:bodyPr>
          <a:lstStyle/>
          <a:p>
            <a:pPr fontAlgn="base">
              <a:spcBef>
                <a:spcPct val="0"/>
              </a:spcBef>
              <a:spcAft>
                <a:spcPct val="0"/>
              </a:spcAft>
              <a:buClr>
                <a:srgbClr val="6600FF"/>
              </a:buClr>
              <a:buFont typeface="Wingdings" pitchFamily="2" charset="2"/>
              <a:buNone/>
              <a:defRPr/>
            </a:pPr>
            <a:r>
              <a:rPr lang="zh-CN" altLang="zh-CN" sz="2400" b="1" dirty="0" smtClean="0">
                <a:solidFill>
                  <a:prstClr val="black"/>
                </a:solidFill>
                <a:latin typeface="黑体" pitchFamily="2" charset="-122"/>
                <a:ea typeface="黑体" pitchFamily="2" charset="-122"/>
              </a:rPr>
              <a:t>句柄</a:t>
            </a:r>
            <a:r>
              <a:rPr lang="zh-CN" altLang="zh-CN" sz="2400" b="1" dirty="0">
                <a:solidFill>
                  <a:prstClr val="black"/>
                </a:solidFill>
                <a:latin typeface="黑体" pitchFamily="2" charset="-122"/>
                <a:ea typeface="黑体" pitchFamily="2" charset="-122"/>
              </a:rPr>
              <a:t>： </a:t>
            </a:r>
            <a:r>
              <a:rPr lang="zh-CN" altLang="en-US"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1</a:t>
            </a:r>
            <a:r>
              <a:rPr lang="en-US" altLang="zh-CN" sz="2400" b="1" dirty="0">
                <a:solidFill>
                  <a:prstClr val="black"/>
                </a:solidFill>
                <a:latin typeface="黑体" pitchFamily="2" charset="-122"/>
                <a:ea typeface="黑体" pitchFamily="2" charset="-122"/>
              </a:rPr>
              <a:t> </a:t>
            </a:r>
            <a:endParaRPr lang="zh-CN" altLang="en-US" sz="2400" b="1" dirty="0">
              <a:solidFill>
                <a:prstClr val="black"/>
              </a:solidFill>
              <a:latin typeface="黑体" pitchFamily="2" charset="-122"/>
              <a:ea typeface="黑体" pitchFamily="2" charset="-122"/>
            </a:endParaRPr>
          </a:p>
        </p:txBody>
      </p:sp>
      <p:sp>
        <p:nvSpPr>
          <p:cNvPr id="8" name="矩形 7"/>
          <p:cNvSpPr/>
          <p:nvPr/>
        </p:nvSpPr>
        <p:spPr>
          <a:xfrm>
            <a:off x="108124" y="4293096"/>
            <a:ext cx="4572000" cy="830997"/>
          </a:xfrm>
          <a:prstGeom prst="rect">
            <a:avLst/>
          </a:prstGeom>
        </p:spPr>
        <p:txBody>
          <a:bodyPr>
            <a:spAutoFit/>
          </a:bodyPr>
          <a:lstStyle/>
          <a:p>
            <a:pPr fontAlgn="base">
              <a:spcBef>
                <a:spcPct val="0"/>
              </a:spcBef>
              <a:spcAft>
                <a:spcPct val="0"/>
              </a:spcAft>
              <a:buClr>
                <a:srgbClr val="6600FF"/>
              </a:buClr>
              <a:buFont typeface="Wingdings" pitchFamily="2" charset="2"/>
              <a:buNone/>
              <a:defRPr/>
            </a:pPr>
            <a:r>
              <a:rPr lang="zh-CN" altLang="zh-CN" sz="2400" b="1" dirty="0">
                <a:solidFill>
                  <a:prstClr val="black"/>
                </a:solidFill>
                <a:latin typeface="黑体" pitchFamily="2" charset="-122"/>
                <a:ea typeface="黑体" pitchFamily="2" charset="-122"/>
              </a:rPr>
              <a:t>短语：</a:t>
            </a:r>
            <a:r>
              <a:rPr lang="zh-CN" altLang="en-US"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1 </a:t>
            </a:r>
            <a:r>
              <a:rPr lang="en-US" altLang="zh-CN"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2</a:t>
            </a:r>
            <a:r>
              <a:rPr lang="en-US" altLang="zh-CN" sz="2400" b="1" dirty="0">
                <a:solidFill>
                  <a:prstClr val="black"/>
                </a:solidFill>
                <a:latin typeface="黑体" pitchFamily="2" charset="-122"/>
                <a:ea typeface="黑体" pitchFamily="2" charset="-122"/>
              </a:rPr>
              <a:t> ,i</a:t>
            </a:r>
            <a:r>
              <a:rPr lang="en-US" altLang="zh-CN" sz="2400" b="1" baseline="-25000" dirty="0">
                <a:solidFill>
                  <a:prstClr val="black"/>
                </a:solidFill>
                <a:latin typeface="黑体" pitchFamily="2" charset="-122"/>
                <a:ea typeface="黑体" pitchFamily="2" charset="-122"/>
              </a:rPr>
              <a:t>3 </a:t>
            </a:r>
            <a:r>
              <a:rPr lang="en-US" altLang="zh-CN" sz="2400" b="1" dirty="0">
                <a:solidFill>
                  <a:prstClr val="black"/>
                </a:solidFill>
                <a:latin typeface="黑体" pitchFamily="2" charset="-122"/>
                <a:ea typeface="黑体" pitchFamily="2" charset="-122"/>
              </a:rPr>
              <a:t>,</a:t>
            </a:r>
            <a:r>
              <a:rPr lang="en-US" altLang="zh-CN" sz="2400" b="1" dirty="0" smtClean="0">
                <a:solidFill>
                  <a:prstClr val="black"/>
                </a:solidFill>
                <a:latin typeface="黑体" pitchFamily="2" charset="-122"/>
                <a:ea typeface="黑体" pitchFamily="2" charset="-122"/>
              </a:rPr>
              <a:t>i</a:t>
            </a:r>
            <a:r>
              <a:rPr lang="en-US" altLang="zh-CN" sz="2400" b="1" baseline="-25000" dirty="0" smtClean="0">
                <a:solidFill>
                  <a:prstClr val="black"/>
                </a:solidFill>
                <a:latin typeface="黑体" pitchFamily="2" charset="-122"/>
                <a:ea typeface="黑体" pitchFamily="2" charset="-122"/>
              </a:rPr>
              <a:t>2</a:t>
            </a:r>
            <a:r>
              <a:rPr lang="en-US" altLang="zh-CN" sz="2400" b="1" dirty="0" smtClean="0">
                <a:solidFill>
                  <a:prstClr val="black"/>
                </a:solidFill>
                <a:latin typeface="黑体" pitchFamily="2" charset="-122"/>
                <a:ea typeface="黑体" pitchFamily="2" charset="-122"/>
              </a:rPr>
              <a:t>*i</a:t>
            </a:r>
            <a:r>
              <a:rPr lang="en-US" altLang="zh-CN" sz="2400" b="1" baseline="-25000" dirty="0" smtClean="0">
                <a:solidFill>
                  <a:prstClr val="black"/>
                </a:solidFill>
                <a:latin typeface="黑体" pitchFamily="2" charset="-122"/>
                <a:ea typeface="黑体" pitchFamily="2" charset="-122"/>
              </a:rPr>
              <a:t>3</a:t>
            </a:r>
            <a:r>
              <a:rPr lang="en-US" altLang="zh-CN" sz="2400" b="1" dirty="0" smtClean="0">
                <a:solidFill>
                  <a:prstClr val="black"/>
                </a:solidFill>
                <a:latin typeface="黑体" pitchFamily="2" charset="-122"/>
                <a:ea typeface="黑体" pitchFamily="2" charset="-122"/>
              </a:rPr>
              <a:t> </a:t>
            </a:r>
            <a:r>
              <a:rPr lang="en-US" altLang="zh-CN"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1</a:t>
            </a:r>
            <a:r>
              <a:rPr lang="en-US" altLang="zh-CN"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2</a:t>
            </a:r>
            <a:r>
              <a:rPr lang="en-US" altLang="zh-CN"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3</a:t>
            </a:r>
          </a:p>
        </p:txBody>
      </p:sp>
      <p:sp>
        <p:nvSpPr>
          <p:cNvPr id="9" name="矩形 8"/>
          <p:cNvSpPr/>
          <p:nvPr/>
        </p:nvSpPr>
        <p:spPr>
          <a:xfrm>
            <a:off x="138460" y="5149410"/>
            <a:ext cx="3754554" cy="461665"/>
          </a:xfrm>
          <a:prstGeom prst="rect">
            <a:avLst/>
          </a:prstGeom>
        </p:spPr>
        <p:txBody>
          <a:bodyPr wrap="none">
            <a:spAutoFit/>
          </a:bodyPr>
          <a:lstStyle/>
          <a:p>
            <a:pPr fontAlgn="base">
              <a:spcBef>
                <a:spcPct val="0"/>
              </a:spcBef>
              <a:spcAft>
                <a:spcPct val="0"/>
              </a:spcAft>
              <a:buClr>
                <a:srgbClr val="6600FF"/>
              </a:buClr>
              <a:buFont typeface="Wingdings" pitchFamily="2" charset="2"/>
              <a:buNone/>
              <a:defRPr/>
            </a:pPr>
            <a:r>
              <a:rPr lang="zh-CN" altLang="zh-CN" sz="2400" b="1" dirty="0">
                <a:solidFill>
                  <a:prstClr val="black"/>
                </a:solidFill>
                <a:latin typeface="黑体" pitchFamily="2" charset="-122"/>
                <a:ea typeface="黑体" pitchFamily="2" charset="-122"/>
              </a:rPr>
              <a:t>直接短语： </a:t>
            </a:r>
            <a:r>
              <a:rPr lang="zh-CN" altLang="en-US" sz="2400" b="1" dirty="0">
                <a:solidFill>
                  <a:prstClr val="black"/>
                </a:solidFill>
                <a:latin typeface="黑体" pitchFamily="2" charset="-122"/>
                <a:ea typeface="黑体" pitchFamily="2" charset="-122"/>
              </a:rPr>
              <a:t>i</a:t>
            </a:r>
            <a:r>
              <a:rPr lang="en-US" altLang="zh-CN" sz="2400" b="1" baseline="-25000" dirty="0">
                <a:solidFill>
                  <a:prstClr val="black"/>
                </a:solidFill>
                <a:latin typeface="黑体" pitchFamily="2" charset="-122"/>
                <a:ea typeface="黑体" pitchFamily="2" charset="-122"/>
              </a:rPr>
              <a:t>1</a:t>
            </a:r>
            <a:r>
              <a:rPr lang="en-US" altLang="zh-CN" sz="2400" b="1" dirty="0">
                <a:solidFill>
                  <a:prstClr val="black"/>
                </a:solidFill>
                <a:latin typeface="黑体" pitchFamily="2" charset="-122"/>
                <a:ea typeface="黑体" pitchFamily="2" charset="-122"/>
              </a:rPr>
              <a:t> , i</a:t>
            </a:r>
            <a:r>
              <a:rPr lang="en-US" altLang="zh-CN" sz="2400" b="1" baseline="-25000" dirty="0">
                <a:solidFill>
                  <a:prstClr val="black"/>
                </a:solidFill>
                <a:latin typeface="黑体" pitchFamily="2" charset="-122"/>
                <a:ea typeface="黑体" pitchFamily="2" charset="-122"/>
              </a:rPr>
              <a:t>2</a:t>
            </a:r>
            <a:r>
              <a:rPr lang="en-US" altLang="zh-CN" sz="2400" b="1" dirty="0">
                <a:solidFill>
                  <a:prstClr val="black"/>
                </a:solidFill>
                <a:latin typeface="黑体" pitchFamily="2" charset="-122"/>
                <a:ea typeface="黑体" pitchFamily="2" charset="-122"/>
              </a:rPr>
              <a:t> , i</a:t>
            </a:r>
            <a:r>
              <a:rPr lang="en-US" altLang="zh-CN" sz="2400" b="1" baseline="-25000" dirty="0">
                <a:solidFill>
                  <a:prstClr val="black"/>
                </a:solidFill>
                <a:latin typeface="黑体" pitchFamily="2" charset="-122"/>
                <a:ea typeface="黑体" pitchFamily="2" charset="-122"/>
              </a:rPr>
              <a:t>3</a:t>
            </a:r>
            <a:r>
              <a:rPr lang="en-US" altLang="zh-CN" sz="2400" b="1" dirty="0">
                <a:solidFill>
                  <a:prstClr val="black"/>
                </a:solidFill>
                <a:latin typeface="黑体" pitchFamily="2" charset="-122"/>
                <a:ea typeface="黑体" pitchFamily="2" charset="-122"/>
              </a:rPr>
              <a:t> </a:t>
            </a:r>
          </a:p>
        </p:txBody>
      </p:sp>
      <p:sp>
        <p:nvSpPr>
          <p:cNvPr id="35" name="Rectangle 2"/>
          <p:cNvSpPr txBox="1">
            <a:spLocks noChangeArrowheads="1"/>
          </p:cNvSpPr>
          <p:nvPr/>
        </p:nvSpPr>
        <p:spPr>
          <a:xfrm>
            <a:off x="457200" y="155448"/>
            <a:ext cx="8229600" cy="1185320"/>
          </a:xfrm>
          <a:prstGeom prst="rect">
            <a:avLst/>
          </a:prstGeom>
          <a:solidFill>
            <a:schemeClr val="tx1"/>
          </a:solidFill>
        </p:spPr>
        <p:txBody>
          <a:bodyPr>
            <a:normAutofit fontScale="97500"/>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zh-CN" altLang="en-US" sz="2800" dirty="0" smtClean="0">
                <a:solidFill>
                  <a:srgbClr val="F0AD00">
                    <a:satMod val="150000"/>
                  </a:srgbClr>
                </a:solidFill>
              </a:rPr>
              <a:t>范例</a:t>
            </a:r>
            <a:r>
              <a:rPr lang="en-US" altLang="zh-CN" sz="2800" dirty="0" smtClean="0">
                <a:solidFill>
                  <a:srgbClr val="F0AD00">
                    <a:satMod val="150000"/>
                  </a:srgbClr>
                </a:solidFill>
              </a:rPr>
              <a:t>2</a:t>
            </a:r>
            <a:r>
              <a:rPr lang="zh-CN" altLang="en-US" sz="2800" dirty="0" smtClean="0">
                <a:solidFill>
                  <a:srgbClr val="F0AD00">
                    <a:satMod val="150000"/>
                  </a:srgbClr>
                </a:solidFill>
              </a:rPr>
              <a:t>）已知某文法，画出某个句型的语法树，并写出短语、直接短语、句柄。</a:t>
            </a:r>
            <a:endParaRPr lang="en-US" altLang="zh-CN" sz="2800" dirty="0">
              <a:solidFill>
                <a:srgbClr val="F0AD00">
                  <a:satMod val="150000"/>
                </a:srgbClr>
              </a:solidFill>
            </a:endParaRPr>
          </a:p>
        </p:txBody>
      </p:sp>
    </p:spTree>
    <p:extLst>
      <p:ext uri="{BB962C8B-B14F-4D97-AF65-F5344CB8AC3E}">
        <p14:creationId xmlns:p14="http://schemas.microsoft.com/office/powerpoint/2010/main" val="145393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2468">
                                            <p:bg/>
                                          </p:spTgt>
                                        </p:tgtEl>
                                        <p:attrNameLst>
                                          <p:attrName>style.visibility</p:attrName>
                                        </p:attrNameLst>
                                      </p:cBhvr>
                                      <p:to>
                                        <p:strVal val="visible"/>
                                      </p:to>
                                    </p:set>
                                    <p:animEffect transition="in" filter="dissolve">
                                      <p:cBhvr>
                                        <p:cTn id="7" dur="500"/>
                                        <p:tgtEl>
                                          <p:spTgt spid="62468">
                                            <p:bg/>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 calcmode="lin" valueType="num">
                                      <p:cBhvr additive="base">
                                        <p:cTn id="12" dur="500" fill="hold"/>
                                        <p:tgtEl>
                                          <p:spTgt spid="6246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24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2468">
                                            <p:txEl>
                                              <p:pRg st="1" end="1"/>
                                            </p:txEl>
                                          </p:spTgt>
                                        </p:tgtEl>
                                        <p:attrNameLst>
                                          <p:attrName>style.visibility</p:attrName>
                                        </p:attrNameLst>
                                      </p:cBhvr>
                                      <p:to>
                                        <p:strVal val="visible"/>
                                      </p:to>
                                    </p:set>
                                    <p:animEffect transition="in" filter="dissolve">
                                      <p:cBhvr>
                                        <p:cTn id="18" dur="500"/>
                                        <p:tgtEl>
                                          <p:spTgt spid="6246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2468">
                                            <p:txEl>
                                              <p:pRg st="2" end="2"/>
                                            </p:txEl>
                                          </p:spTgt>
                                        </p:tgtEl>
                                        <p:attrNameLst>
                                          <p:attrName>style.visibility</p:attrName>
                                        </p:attrNameLst>
                                      </p:cBhvr>
                                      <p:to>
                                        <p:strVal val="visible"/>
                                      </p:to>
                                    </p:set>
                                    <p:animEffect transition="in" filter="dissolve">
                                      <p:cBhvr>
                                        <p:cTn id="23" dur="500"/>
                                        <p:tgtEl>
                                          <p:spTgt spid="6246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2468">
                                            <p:txEl>
                                              <p:pRg st="3" end="3"/>
                                            </p:txEl>
                                          </p:spTgt>
                                        </p:tgtEl>
                                        <p:attrNameLst>
                                          <p:attrName>style.visibility</p:attrName>
                                        </p:attrNameLst>
                                      </p:cBhvr>
                                      <p:to>
                                        <p:strVal val="visible"/>
                                      </p:to>
                                    </p:set>
                                    <p:animEffect transition="in" filter="dissolve">
                                      <p:cBhvr>
                                        <p:cTn id="28" dur="500"/>
                                        <p:tgtEl>
                                          <p:spTgt spid="62468">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2468">
                                            <p:txEl>
                                              <p:pRg st="5" end="5"/>
                                            </p:txEl>
                                          </p:spTgt>
                                        </p:tgtEl>
                                        <p:attrNameLst>
                                          <p:attrName>style.visibility</p:attrName>
                                        </p:attrNameLst>
                                      </p:cBhvr>
                                      <p:to>
                                        <p:strVal val="visible"/>
                                      </p:to>
                                    </p:set>
                                    <p:animEffect transition="in" filter="dissolve">
                                      <p:cBhvr>
                                        <p:cTn id="33" dur="500"/>
                                        <p:tgtEl>
                                          <p:spTgt spid="62468">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2468">
                                            <p:txEl>
                                              <p:pRg st="6" end="6"/>
                                            </p:txEl>
                                          </p:spTgt>
                                        </p:tgtEl>
                                        <p:attrNameLst>
                                          <p:attrName>style.visibility</p:attrName>
                                        </p:attrNameLst>
                                      </p:cBhvr>
                                      <p:to>
                                        <p:strVal val="visible"/>
                                      </p:to>
                                    </p:set>
                                    <p:animEffect transition="in" filter="dissolve">
                                      <p:cBhvr>
                                        <p:cTn id="38" dur="500"/>
                                        <p:tgtEl>
                                          <p:spTgt spid="62468">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2468">
                                            <p:txEl>
                                              <p:pRg st="7" end="7"/>
                                            </p:txEl>
                                          </p:spTgt>
                                        </p:tgtEl>
                                        <p:attrNameLst>
                                          <p:attrName>style.visibility</p:attrName>
                                        </p:attrNameLst>
                                      </p:cBhvr>
                                      <p:to>
                                        <p:strVal val="visible"/>
                                      </p:to>
                                    </p:set>
                                    <p:animEffect transition="in" filter="dissolve">
                                      <p:cBhvr>
                                        <p:cTn id="43" dur="500"/>
                                        <p:tgtEl>
                                          <p:spTgt spid="62468">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1000"/>
                                        <p:tgtEl>
                                          <p:spTgt spid="2"/>
                                        </p:tgtEl>
                                      </p:cBhvr>
                                    </p:animEffect>
                                    <p:anim calcmode="lin" valueType="num">
                                      <p:cBhvr>
                                        <p:cTn id="61" dur="1000" fill="hold"/>
                                        <p:tgtEl>
                                          <p:spTgt spid="2"/>
                                        </p:tgtEl>
                                        <p:attrNameLst>
                                          <p:attrName>ppt_x</p:attrName>
                                        </p:attrNameLst>
                                      </p:cBhvr>
                                      <p:tavLst>
                                        <p:tav tm="0">
                                          <p:val>
                                            <p:strVal val="#ppt_x"/>
                                          </p:val>
                                        </p:tav>
                                        <p:tav tm="100000">
                                          <p:val>
                                            <p:strVal val="#ppt_x"/>
                                          </p:val>
                                        </p:tav>
                                      </p:tavLst>
                                    </p:anim>
                                    <p:anim calcmode="lin" valueType="num">
                                      <p:cBhvr>
                                        <p:cTn id="6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animBg="1"/>
      <p:bldP spid="2"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155448"/>
            <a:ext cx="8229600" cy="1185320"/>
          </a:xfrm>
        </p:spPr>
        <p:txBody>
          <a:bodyPr>
            <a:normAutofit fontScale="90000"/>
          </a:bodyPr>
          <a:lstStyle/>
          <a:p>
            <a:r>
              <a:rPr lang="zh-CN" altLang="en-US" dirty="0" smtClean="0"/>
              <a:t>范例</a:t>
            </a:r>
            <a:r>
              <a:rPr lang="en-US" altLang="zh-CN" dirty="0" smtClean="0"/>
              <a:t>3</a:t>
            </a:r>
            <a:r>
              <a:rPr lang="zh-CN" altLang="en-US" dirty="0"/>
              <a:t>）已知某文法，用画语法树的方法判断该文法是否是二义性的</a:t>
            </a:r>
            <a:endParaRPr lang="en-US" altLang="zh-CN" dirty="0"/>
          </a:p>
        </p:txBody>
      </p:sp>
      <p:sp>
        <p:nvSpPr>
          <p:cNvPr id="2" name="内容占位符 1"/>
          <p:cNvSpPr>
            <a:spLocks noGrp="1"/>
          </p:cNvSpPr>
          <p:nvPr>
            <p:ph idx="1"/>
          </p:nvPr>
        </p:nvSpPr>
        <p:spPr>
          <a:xfrm>
            <a:off x="343052" y="1612780"/>
            <a:ext cx="8229600" cy="4625609"/>
          </a:xfrm>
        </p:spPr>
        <p:txBody>
          <a:bodyPr/>
          <a:lstStyle/>
          <a:p>
            <a:r>
              <a:rPr lang="zh-CN" altLang="en-US" dirty="0" smtClean="0"/>
              <a:t>例：已知</a:t>
            </a:r>
            <a:r>
              <a:rPr lang="en-US" altLang="zh-CN" dirty="0" smtClean="0"/>
              <a:t>G[S]:S-&gt;</a:t>
            </a:r>
            <a:r>
              <a:rPr lang="en-US" altLang="zh-CN" dirty="0" err="1" smtClean="0"/>
              <a:t>aSb|Sb</a:t>
            </a:r>
            <a:r>
              <a:rPr lang="en-US" altLang="zh-CN" dirty="0" smtClean="0"/>
              <a:t> |b</a:t>
            </a:r>
          </a:p>
          <a:p>
            <a:r>
              <a:rPr lang="zh-CN" altLang="en-US" dirty="0" smtClean="0"/>
              <a:t>利用语法树，证明文法是二义的。</a:t>
            </a:r>
            <a:endParaRPr lang="zh-CN" altLang="en-US" dirty="0"/>
          </a:p>
        </p:txBody>
      </p:sp>
      <p:sp>
        <p:nvSpPr>
          <p:cNvPr id="4" name="TextBox 3"/>
          <p:cNvSpPr txBox="1"/>
          <p:nvPr/>
        </p:nvSpPr>
        <p:spPr>
          <a:xfrm>
            <a:off x="1222487" y="2708920"/>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cxnSp>
        <p:nvCxnSpPr>
          <p:cNvPr id="6" name="直接连接符 5"/>
          <p:cNvCxnSpPr/>
          <p:nvPr/>
        </p:nvCxnSpPr>
        <p:spPr>
          <a:xfrm flipH="1">
            <a:off x="1220800" y="3184375"/>
            <a:ext cx="360040" cy="258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568" y="3463922"/>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a</a:t>
            </a:r>
            <a:endParaRPr lang="zh-CN" altLang="en-US" sz="2400" b="1" dirty="0">
              <a:solidFill>
                <a:prstClr val="black"/>
              </a:solidFill>
              <a:latin typeface="Arial Narrow" pitchFamily="34" charset="0"/>
              <a:ea typeface="宋体" pitchFamily="2" charset="-122"/>
            </a:endParaRPr>
          </a:p>
        </p:txBody>
      </p:sp>
      <p:cxnSp>
        <p:nvCxnSpPr>
          <p:cNvPr id="9" name="直接连接符 8"/>
          <p:cNvCxnSpPr/>
          <p:nvPr/>
        </p:nvCxnSpPr>
        <p:spPr>
          <a:xfrm flipH="1" flipV="1">
            <a:off x="1961356" y="3198165"/>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05397" y="3486792"/>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cxnSp>
        <p:nvCxnSpPr>
          <p:cNvPr id="12" name="直接连接符 11"/>
          <p:cNvCxnSpPr/>
          <p:nvPr/>
        </p:nvCxnSpPr>
        <p:spPr>
          <a:xfrm flipH="1">
            <a:off x="1487574" y="3819249"/>
            <a:ext cx="360040" cy="258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1906563" y="3810170"/>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0140" y="4046408"/>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sp>
        <p:nvSpPr>
          <p:cNvPr id="15" name="TextBox 14"/>
          <p:cNvSpPr txBox="1"/>
          <p:nvPr/>
        </p:nvSpPr>
        <p:spPr>
          <a:xfrm>
            <a:off x="1817340" y="4041003"/>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cxnSp>
        <p:nvCxnSpPr>
          <p:cNvPr id="33" name="直接连接符 32"/>
          <p:cNvCxnSpPr/>
          <p:nvPr/>
        </p:nvCxnSpPr>
        <p:spPr>
          <a:xfrm>
            <a:off x="1464196" y="4502668"/>
            <a:ext cx="0" cy="29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726543" y="3187026"/>
            <a:ext cx="0" cy="29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325302" y="3463922"/>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sp>
        <p:nvSpPr>
          <p:cNvPr id="41" name="TextBox 40"/>
          <p:cNvSpPr txBox="1"/>
          <p:nvPr/>
        </p:nvSpPr>
        <p:spPr>
          <a:xfrm>
            <a:off x="1055626" y="4802434"/>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sp>
        <p:nvSpPr>
          <p:cNvPr id="42" name="TextBox 41"/>
          <p:cNvSpPr txBox="1"/>
          <p:nvPr/>
        </p:nvSpPr>
        <p:spPr>
          <a:xfrm>
            <a:off x="3953796" y="2708919"/>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cxnSp>
        <p:nvCxnSpPr>
          <p:cNvPr id="43" name="直接连接符 42"/>
          <p:cNvCxnSpPr/>
          <p:nvPr/>
        </p:nvCxnSpPr>
        <p:spPr>
          <a:xfrm flipH="1">
            <a:off x="3830850" y="3832416"/>
            <a:ext cx="360040" cy="258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419872" y="4041001"/>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a</a:t>
            </a:r>
            <a:endParaRPr lang="zh-CN" altLang="en-US" sz="2400" b="1" dirty="0">
              <a:solidFill>
                <a:prstClr val="black"/>
              </a:solidFill>
              <a:latin typeface="Arial Narrow" pitchFamily="34" charset="0"/>
              <a:ea typeface="宋体" pitchFamily="2" charset="-122"/>
            </a:endParaRPr>
          </a:p>
        </p:txBody>
      </p:sp>
      <p:cxnSp>
        <p:nvCxnSpPr>
          <p:cNvPr id="45" name="直接连接符 44"/>
          <p:cNvCxnSpPr/>
          <p:nvPr/>
        </p:nvCxnSpPr>
        <p:spPr>
          <a:xfrm flipH="1" flipV="1">
            <a:off x="4692665" y="3198164"/>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36706" y="3486791"/>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cxnSp>
        <p:nvCxnSpPr>
          <p:cNvPr id="47" name="直接连接符 46"/>
          <p:cNvCxnSpPr/>
          <p:nvPr/>
        </p:nvCxnSpPr>
        <p:spPr>
          <a:xfrm>
            <a:off x="4578923" y="3819248"/>
            <a:ext cx="0" cy="271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4637872" y="3810169"/>
            <a:ext cx="360040" cy="230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097812" y="4077664"/>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sp>
        <p:nvSpPr>
          <p:cNvPr id="50" name="TextBox 49"/>
          <p:cNvSpPr txBox="1"/>
          <p:nvPr/>
        </p:nvSpPr>
        <p:spPr>
          <a:xfrm>
            <a:off x="4548649" y="4041002"/>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cxnSp>
        <p:nvCxnSpPr>
          <p:cNvPr id="51" name="直接连接符 50"/>
          <p:cNvCxnSpPr/>
          <p:nvPr/>
        </p:nvCxnSpPr>
        <p:spPr>
          <a:xfrm>
            <a:off x="4555457" y="4502666"/>
            <a:ext cx="0" cy="29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457852" y="3187025"/>
            <a:ext cx="0" cy="299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056611" y="3463921"/>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S</a:t>
            </a:r>
            <a:endParaRPr lang="zh-CN" altLang="en-US" sz="2400" b="1" dirty="0">
              <a:solidFill>
                <a:prstClr val="black"/>
              </a:solidFill>
              <a:latin typeface="Arial Narrow" pitchFamily="34" charset="0"/>
              <a:ea typeface="宋体" pitchFamily="2" charset="-122"/>
            </a:endParaRPr>
          </a:p>
        </p:txBody>
      </p:sp>
      <p:sp>
        <p:nvSpPr>
          <p:cNvPr id="54" name="TextBox 53"/>
          <p:cNvSpPr txBox="1"/>
          <p:nvPr/>
        </p:nvSpPr>
        <p:spPr>
          <a:xfrm>
            <a:off x="4190890" y="4747118"/>
            <a:ext cx="1008112" cy="461665"/>
          </a:xfrm>
          <a:prstGeom prst="rect">
            <a:avLst/>
          </a:prstGeom>
          <a:noFill/>
        </p:spPr>
        <p:txBody>
          <a:bodyPr wrap="square" rtlCol="0">
            <a:spAutoFit/>
          </a:bodyPr>
          <a:lstStyle/>
          <a:p>
            <a:pPr algn="ct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b</a:t>
            </a:r>
            <a:endParaRPr lang="zh-CN" altLang="en-US" sz="2400" b="1" dirty="0">
              <a:solidFill>
                <a:prstClr val="black"/>
              </a:solidFill>
              <a:latin typeface="Arial Narrow" pitchFamily="34" charset="0"/>
              <a:ea typeface="宋体" pitchFamily="2" charset="-122"/>
            </a:endParaRPr>
          </a:p>
        </p:txBody>
      </p:sp>
      <p:sp>
        <p:nvSpPr>
          <p:cNvPr id="7" name="TextBox 6"/>
          <p:cNvSpPr txBox="1"/>
          <p:nvPr/>
        </p:nvSpPr>
        <p:spPr>
          <a:xfrm>
            <a:off x="1043608" y="5661248"/>
            <a:ext cx="6579045" cy="461665"/>
          </a:xfrm>
          <a:prstGeom prst="rect">
            <a:avLst/>
          </a:prstGeom>
          <a:noFill/>
        </p:spPr>
        <p:txBody>
          <a:bodyPr wrap="non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因此，利用字符串</a:t>
            </a:r>
            <a:r>
              <a:rPr lang="en-US" altLang="zh-CN" sz="2400" b="1" dirty="0" err="1" smtClean="0">
                <a:solidFill>
                  <a:prstClr val="black"/>
                </a:solidFill>
                <a:latin typeface="Arial Narrow" pitchFamily="34" charset="0"/>
                <a:ea typeface="宋体" pitchFamily="2" charset="-122"/>
              </a:rPr>
              <a:t>abbb</a:t>
            </a:r>
            <a:r>
              <a:rPr lang="zh-CN" altLang="en-US" sz="2400" b="1" dirty="0" smtClean="0">
                <a:solidFill>
                  <a:prstClr val="black"/>
                </a:solidFill>
                <a:latin typeface="Arial Narrow" pitchFamily="34" charset="0"/>
                <a:ea typeface="宋体" pitchFamily="2" charset="-122"/>
              </a:rPr>
              <a:t>可以证明</a:t>
            </a:r>
            <a:r>
              <a:rPr lang="en-US" altLang="zh-CN" sz="2400" b="1" dirty="0" smtClean="0">
                <a:solidFill>
                  <a:prstClr val="black"/>
                </a:solidFill>
                <a:latin typeface="Arial Narrow" pitchFamily="34" charset="0"/>
                <a:ea typeface="宋体" pitchFamily="2" charset="-122"/>
              </a:rPr>
              <a:t>G[S]</a:t>
            </a:r>
            <a:r>
              <a:rPr lang="zh-CN" altLang="en-US" sz="2400" b="1" dirty="0" smtClean="0">
                <a:solidFill>
                  <a:prstClr val="black"/>
                </a:solidFill>
                <a:latin typeface="Arial Narrow" pitchFamily="34" charset="0"/>
                <a:ea typeface="宋体" pitchFamily="2" charset="-122"/>
              </a:rPr>
              <a:t>是二义的。</a:t>
            </a:r>
            <a:endParaRPr lang="zh-CN" altLang="en-US" sz="2400" b="1" dirty="0">
              <a:solidFill>
                <a:prstClr val="black"/>
              </a:solidFill>
              <a:latin typeface="Arial Narrow" pitchFamily="34" charset="0"/>
              <a:ea typeface="宋体" pitchFamily="2" charset="-122"/>
            </a:endParaRPr>
          </a:p>
        </p:txBody>
      </p:sp>
      <p:sp>
        <p:nvSpPr>
          <p:cNvPr id="5" name="TextBox 4"/>
          <p:cNvSpPr txBox="1"/>
          <p:nvPr/>
        </p:nvSpPr>
        <p:spPr>
          <a:xfrm>
            <a:off x="6372200" y="1484784"/>
            <a:ext cx="2592288" cy="2308324"/>
          </a:xfrm>
          <a:prstGeom prst="rect">
            <a:avLst/>
          </a:prstGeom>
          <a:noFill/>
        </p:spPr>
        <p:txBody>
          <a:bodyPr wrap="square" rtlCol="0">
            <a:spAutoFit/>
          </a:bodyPr>
          <a:lstStyle/>
          <a:p>
            <a:pPr algn="just" eaLnBrk="0" fontAlgn="base" hangingPunct="0">
              <a:spcBef>
                <a:spcPct val="0"/>
              </a:spcBef>
              <a:spcAft>
                <a:spcPct val="0"/>
              </a:spcAft>
            </a:pPr>
            <a:r>
              <a:rPr lang="zh-CN" altLang="en-US" sz="2400" b="1" dirty="0" smtClean="0">
                <a:solidFill>
                  <a:srgbClr val="FF0066"/>
                </a:solidFill>
                <a:latin typeface="Arial Narrow" pitchFamily="34" charset="0"/>
                <a:ea typeface="宋体" pitchFamily="2" charset="-122"/>
              </a:rPr>
              <a:t>解题技巧：</a:t>
            </a:r>
            <a:endParaRPr lang="en-US" altLang="zh-CN" sz="2400" b="1" dirty="0" smtClean="0">
              <a:solidFill>
                <a:srgbClr val="FF0066"/>
              </a:solidFill>
              <a:latin typeface="Arial Narrow" pitchFamily="34" charset="0"/>
              <a:ea typeface="宋体" pitchFamily="2" charset="-122"/>
            </a:endParaRPr>
          </a:p>
          <a:p>
            <a:pPr algn="just"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将运用产生式推导的顺序交换，寻找合适的验证句子</a:t>
            </a:r>
            <a:endParaRPr lang="en-US" altLang="zh-CN" sz="2400" b="1" dirty="0" smtClean="0">
              <a:solidFill>
                <a:prstClr val="black"/>
              </a:solidFill>
              <a:latin typeface="Arial Narrow" pitchFamily="34" charset="0"/>
              <a:ea typeface="宋体" pitchFamily="2" charset="-122"/>
            </a:endParaRPr>
          </a:p>
          <a:p>
            <a:pPr algn="just" eaLnBrk="0" fontAlgn="base" hangingPunct="0">
              <a:spcBef>
                <a:spcPct val="0"/>
              </a:spcBef>
              <a:spcAft>
                <a:spcPct val="0"/>
              </a:spcAft>
            </a:pPr>
            <a:endParaRPr lang="zh-CN" altLang="en-US" sz="2400" b="1" dirty="0">
              <a:solidFill>
                <a:prstClr val="black"/>
              </a:solidFill>
              <a:latin typeface="Arial Narrow" pitchFamily="34" charset="0"/>
              <a:ea typeface="宋体" pitchFamily="2" charset="-122"/>
            </a:endParaRPr>
          </a:p>
        </p:txBody>
      </p:sp>
      <p:sp>
        <p:nvSpPr>
          <p:cNvPr id="32" name="TextBox 31"/>
          <p:cNvSpPr txBox="1"/>
          <p:nvPr/>
        </p:nvSpPr>
        <p:spPr>
          <a:xfrm>
            <a:off x="6551712" y="3777622"/>
            <a:ext cx="2592288" cy="1938992"/>
          </a:xfrm>
          <a:prstGeom prst="rect">
            <a:avLst/>
          </a:prstGeom>
          <a:noFill/>
        </p:spPr>
        <p:txBody>
          <a:bodyPr wrap="square" rtlCol="0">
            <a:spAutoFit/>
          </a:bodyPr>
          <a:lstStyle/>
          <a:p>
            <a:pPr algn="just" eaLnBrk="0" fontAlgn="base" hangingPunct="0">
              <a:spcBef>
                <a:spcPct val="0"/>
              </a:spcBef>
              <a:spcAft>
                <a:spcPct val="0"/>
              </a:spcAft>
            </a:pPr>
            <a:r>
              <a:rPr lang="zh-CN" altLang="en-US" sz="2400" b="1" dirty="0" smtClean="0">
                <a:solidFill>
                  <a:srgbClr val="FF0066"/>
                </a:solidFill>
                <a:latin typeface="Arial Narrow" pitchFamily="34" charset="0"/>
                <a:ea typeface="宋体" pitchFamily="2" charset="-122"/>
              </a:rPr>
              <a:t>解题步骤：</a:t>
            </a:r>
            <a:endParaRPr lang="en-US" altLang="zh-CN" sz="2400" b="1" dirty="0" smtClean="0">
              <a:solidFill>
                <a:srgbClr val="FF0066"/>
              </a:solidFill>
              <a:latin typeface="Arial Narrow" pitchFamily="34" charset="0"/>
              <a:ea typeface="宋体" pitchFamily="2" charset="-122"/>
            </a:endParaRPr>
          </a:p>
          <a:p>
            <a:pPr algn="just"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1</a:t>
            </a:r>
            <a:r>
              <a:rPr lang="zh-CN" altLang="en-US" sz="2400" b="1" dirty="0" smtClean="0">
                <a:solidFill>
                  <a:prstClr val="black"/>
                </a:solidFill>
                <a:latin typeface="Arial Narrow" pitchFamily="34" charset="0"/>
                <a:ea typeface="宋体" pitchFamily="2" charset="-122"/>
              </a:rPr>
              <a:t>）寻找验证句子</a:t>
            </a:r>
            <a:endParaRPr lang="en-US" altLang="zh-CN" sz="2400" b="1" dirty="0" smtClean="0">
              <a:solidFill>
                <a:prstClr val="black"/>
              </a:solidFill>
              <a:latin typeface="Arial Narrow" pitchFamily="34" charset="0"/>
              <a:ea typeface="宋体" pitchFamily="2" charset="-122"/>
            </a:endParaRPr>
          </a:p>
          <a:p>
            <a:pPr algn="just"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2</a:t>
            </a:r>
            <a:r>
              <a:rPr lang="zh-CN" altLang="en-US" sz="2400" b="1" dirty="0" smtClean="0">
                <a:solidFill>
                  <a:prstClr val="black"/>
                </a:solidFill>
                <a:latin typeface="Arial Narrow" pitchFamily="34" charset="0"/>
                <a:ea typeface="宋体" pitchFamily="2" charset="-122"/>
              </a:rPr>
              <a:t>）画语法树</a:t>
            </a:r>
            <a:endParaRPr lang="en-US" altLang="zh-CN" sz="2400" b="1" dirty="0" smtClean="0">
              <a:solidFill>
                <a:prstClr val="black"/>
              </a:solidFill>
              <a:latin typeface="Arial Narrow" pitchFamily="34" charset="0"/>
              <a:ea typeface="宋体" pitchFamily="2" charset="-122"/>
            </a:endParaRPr>
          </a:p>
          <a:p>
            <a:pPr algn="just"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3</a:t>
            </a:r>
            <a:r>
              <a:rPr lang="zh-CN" altLang="en-US" sz="2400" b="1" dirty="0" smtClean="0">
                <a:solidFill>
                  <a:prstClr val="black"/>
                </a:solidFill>
                <a:latin typeface="Arial Narrow" pitchFamily="34" charset="0"/>
                <a:ea typeface="宋体" pitchFamily="2" charset="-122"/>
              </a:rPr>
              <a:t>）得出结论</a:t>
            </a:r>
            <a:endParaRPr lang="en-US" altLang="zh-CN" sz="2400" b="1" dirty="0" smtClean="0">
              <a:solidFill>
                <a:prstClr val="black"/>
              </a:solidFill>
              <a:latin typeface="Arial Narrow" pitchFamily="34" charset="0"/>
              <a:ea typeface="宋体" pitchFamily="2" charset="-122"/>
            </a:endParaRPr>
          </a:p>
          <a:p>
            <a:pPr algn="just" eaLnBrk="0" fontAlgn="base" hangingPunct="0">
              <a:spcBef>
                <a:spcPct val="0"/>
              </a:spcBef>
              <a:spcAft>
                <a:spcPct val="0"/>
              </a:spcAft>
            </a:pP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227281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500" fill="hold"/>
                                        <p:tgtEl>
                                          <p:spTgt spid="53"/>
                                        </p:tgtEl>
                                        <p:attrNameLst>
                                          <p:attrName>ppt_x</p:attrName>
                                        </p:attrNameLst>
                                      </p:cBhvr>
                                      <p:tavLst>
                                        <p:tav tm="0">
                                          <p:val>
                                            <p:strVal val="#ppt_x"/>
                                          </p:val>
                                        </p:tav>
                                        <p:tav tm="100000">
                                          <p:val>
                                            <p:strVal val="#ppt_x"/>
                                          </p:val>
                                        </p:tav>
                                      </p:tavLst>
                                    </p:anim>
                                    <p:anim calcmode="lin" valueType="num">
                                      <p:cBhvr additive="base">
                                        <p:cTn id="9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additive="base">
                                        <p:cTn id="97" dur="500" fill="hold"/>
                                        <p:tgtEl>
                                          <p:spTgt spid="46"/>
                                        </p:tgtEl>
                                        <p:attrNameLst>
                                          <p:attrName>ppt_x</p:attrName>
                                        </p:attrNameLst>
                                      </p:cBhvr>
                                      <p:tavLst>
                                        <p:tav tm="0">
                                          <p:val>
                                            <p:strVal val="#ppt_x"/>
                                          </p:val>
                                        </p:tav>
                                        <p:tav tm="100000">
                                          <p:val>
                                            <p:strVal val="#ppt_x"/>
                                          </p:val>
                                        </p:tav>
                                      </p:tavLst>
                                    </p:anim>
                                    <p:anim calcmode="lin" valueType="num">
                                      <p:cBhvr additive="base">
                                        <p:cTn id="9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additive="base">
                                        <p:cTn id="109" dur="500" fill="hold"/>
                                        <p:tgtEl>
                                          <p:spTgt spid="44"/>
                                        </p:tgtEl>
                                        <p:attrNameLst>
                                          <p:attrName>ppt_x</p:attrName>
                                        </p:attrNameLst>
                                      </p:cBhvr>
                                      <p:tavLst>
                                        <p:tav tm="0">
                                          <p:val>
                                            <p:strVal val="#ppt_x"/>
                                          </p:val>
                                        </p:tav>
                                        <p:tav tm="100000">
                                          <p:val>
                                            <p:strVal val="#ppt_x"/>
                                          </p:val>
                                        </p:tav>
                                      </p:tavLst>
                                    </p:anim>
                                    <p:anim calcmode="lin" valueType="num">
                                      <p:cBhvr additive="base">
                                        <p:cTn id="11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additive="base">
                                        <p:cTn id="121" dur="500" fill="hold"/>
                                        <p:tgtEl>
                                          <p:spTgt spid="48"/>
                                        </p:tgtEl>
                                        <p:attrNameLst>
                                          <p:attrName>ppt_x</p:attrName>
                                        </p:attrNameLst>
                                      </p:cBhvr>
                                      <p:tavLst>
                                        <p:tav tm="0">
                                          <p:val>
                                            <p:strVal val="#ppt_x"/>
                                          </p:val>
                                        </p:tav>
                                        <p:tav tm="100000">
                                          <p:val>
                                            <p:strVal val="#ppt_x"/>
                                          </p:val>
                                        </p:tav>
                                      </p:tavLst>
                                    </p:anim>
                                    <p:anim calcmode="lin" valueType="num">
                                      <p:cBhvr additive="base">
                                        <p:cTn id="1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9"/>
                                        </p:tgtEl>
                                        <p:attrNameLst>
                                          <p:attrName>style.visibility</p:attrName>
                                        </p:attrNameLst>
                                      </p:cBhvr>
                                      <p:to>
                                        <p:strVal val="visible"/>
                                      </p:to>
                                    </p:set>
                                    <p:anim calcmode="lin" valueType="num">
                                      <p:cBhvr additive="base">
                                        <p:cTn id="127" dur="500" fill="hold"/>
                                        <p:tgtEl>
                                          <p:spTgt spid="49"/>
                                        </p:tgtEl>
                                        <p:attrNameLst>
                                          <p:attrName>ppt_x</p:attrName>
                                        </p:attrNameLst>
                                      </p:cBhvr>
                                      <p:tavLst>
                                        <p:tav tm="0">
                                          <p:val>
                                            <p:strVal val="#ppt_x"/>
                                          </p:val>
                                        </p:tav>
                                        <p:tav tm="100000">
                                          <p:val>
                                            <p:strVal val="#ppt_x"/>
                                          </p:val>
                                        </p:tav>
                                      </p:tavLst>
                                    </p:anim>
                                    <p:anim calcmode="lin" valueType="num">
                                      <p:cBhvr additive="base">
                                        <p:cTn id="12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50"/>
                                        </p:tgtEl>
                                        <p:attrNameLst>
                                          <p:attrName>style.visibility</p:attrName>
                                        </p:attrNameLst>
                                      </p:cBhvr>
                                      <p:to>
                                        <p:strVal val="visible"/>
                                      </p:to>
                                    </p:set>
                                    <p:anim calcmode="lin" valueType="num">
                                      <p:cBhvr additive="base">
                                        <p:cTn id="133" dur="500" fill="hold"/>
                                        <p:tgtEl>
                                          <p:spTgt spid="50"/>
                                        </p:tgtEl>
                                        <p:attrNameLst>
                                          <p:attrName>ppt_x</p:attrName>
                                        </p:attrNameLst>
                                      </p:cBhvr>
                                      <p:tavLst>
                                        <p:tav tm="0">
                                          <p:val>
                                            <p:strVal val="#ppt_x"/>
                                          </p:val>
                                        </p:tav>
                                        <p:tav tm="100000">
                                          <p:val>
                                            <p:strVal val="#ppt_x"/>
                                          </p:val>
                                        </p:tav>
                                      </p:tavLst>
                                    </p:anim>
                                    <p:anim calcmode="lin" valueType="num">
                                      <p:cBhvr additive="base">
                                        <p:cTn id="13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51"/>
                                        </p:tgtEl>
                                        <p:attrNameLst>
                                          <p:attrName>style.visibility</p:attrName>
                                        </p:attrNameLst>
                                      </p:cBhvr>
                                      <p:to>
                                        <p:strVal val="visible"/>
                                      </p:to>
                                    </p:set>
                                    <p:anim calcmode="lin" valueType="num">
                                      <p:cBhvr additive="base">
                                        <p:cTn id="139" dur="500" fill="hold"/>
                                        <p:tgtEl>
                                          <p:spTgt spid="51"/>
                                        </p:tgtEl>
                                        <p:attrNameLst>
                                          <p:attrName>ppt_x</p:attrName>
                                        </p:attrNameLst>
                                      </p:cBhvr>
                                      <p:tavLst>
                                        <p:tav tm="0">
                                          <p:val>
                                            <p:strVal val="#ppt_x"/>
                                          </p:val>
                                        </p:tav>
                                        <p:tav tm="100000">
                                          <p:val>
                                            <p:strVal val="#ppt_x"/>
                                          </p:val>
                                        </p:tav>
                                      </p:tavLst>
                                    </p:anim>
                                    <p:anim calcmode="lin" valueType="num">
                                      <p:cBhvr additive="base">
                                        <p:cTn id="14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54"/>
                                        </p:tgtEl>
                                        <p:attrNameLst>
                                          <p:attrName>style.visibility</p:attrName>
                                        </p:attrNameLst>
                                      </p:cBhvr>
                                      <p:to>
                                        <p:strVal val="visible"/>
                                      </p:to>
                                    </p:set>
                                    <p:anim calcmode="lin" valueType="num">
                                      <p:cBhvr additive="base">
                                        <p:cTn id="145" dur="500" fill="hold"/>
                                        <p:tgtEl>
                                          <p:spTgt spid="54"/>
                                        </p:tgtEl>
                                        <p:attrNameLst>
                                          <p:attrName>ppt_x</p:attrName>
                                        </p:attrNameLst>
                                      </p:cBhvr>
                                      <p:tavLst>
                                        <p:tav tm="0">
                                          <p:val>
                                            <p:strVal val="#ppt_x"/>
                                          </p:val>
                                        </p:tav>
                                        <p:tav tm="100000">
                                          <p:val>
                                            <p:strVal val="#ppt_x"/>
                                          </p:val>
                                        </p:tav>
                                      </p:tavLst>
                                    </p:anim>
                                    <p:anim calcmode="lin" valueType="num">
                                      <p:cBhvr additive="base">
                                        <p:cTn id="14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5"/>
                                        </p:tgtEl>
                                        <p:attrNameLst>
                                          <p:attrName>style.visibility</p:attrName>
                                        </p:attrNameLst>
                                      </p:cBhvr>
                                      <p:to>
                                        <p:strVal val="visible"/>
                                      </p:to>
                                    </p:set>
                                    <p:anim calcmode="lin" valueType="num">
                                      <p:cBhvr additive="base">
                                        <p:cTn id="151" dur="500" fill="hold"/>
                                        <p:tgtEl>
                                          <p:spTgt spid="5"/>
                                        </p:tgtEl>
                                        <p:attrNameLst>
                                          <p:attrName>ppt_x</p:attrName>
                                        </p:attrNameLst>
                                      </p:cBhvr>
                                      <p:tavLst>
                                        <p:tav tm="0">
                                          <p:val>
                                            <p:strVal val="#ppt_x"/>
                                          </p:val>
                                        </p:tav>
                                        <p:tav tm="100000">
                                          <p:val>
                                            <p:strVal val="#ppt_x"/>
                                          </p:val>
                                        </p:tav>
                                      </p:tavLst>
                                    </p:anim>
                                    <p:anim calcmode="lin" valueType="num">
                                      <p:cBhvr additive="base">
                                        <p:cTn id="15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additive="base">
                                        <p:cTn id="157" dur="500" fill="hold"/>
                                        <p:tgtEl>
                                          <p:spTgt spid="32"/>
                                        </p:tgtEl>
                                        <p:attrNameLst>
                                          <p:attrName>ppt_x</p:attrName>
                                        </p:attrNameLst>
                                      </p:cBhvr>
                                      <p:tavLst>
                                        <p:tav tm="0">
                                          <p:val>
                                            <p:strVal val="#ppt_x"/>
                                          </p:val>
                                        </p:tav>
                                        <p:tav tm="100000">
                                          <p:val>
                                            <p:strVal val="#ppt_x"/>
                                          </p:val>
                                        </p:tav>
                                      </p:tavLst>
                                    </p:anim>
                                    <p:anim calcmode="lin" valueType="num">
                                      <p:cBhvr additive="base">
                                        <p:cTn id="1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P spid="14" grpId="0"/>
      <p:bldP spid="15" grpId="0"/>
      <p:bldP spid="40" grpId="0"/>
      <p:bldP spid="41" grpId="0"/>
      <p:bldP spid="42" grpId="0"/>
      <p:bldP spid="44" grpId="0"/>
      <p:bldP spid="46" grpId="0"/>
      <p:bldP spid="49" grpId="0"/>
      <p:bldP spid="50" grpId="0"/>
      <p:bldP spid="53" grpId="0"/>
      <p:bldP spid="54" grpId="0"/>
      <p:bldP spid="5"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723192890"/>
              </p:ext>
            </p:extLst>
          </p:nvPr>
        </p:nvGraphicFramePr>
        <p:xfrm>
          <a:off x="467544" y="908720"/>
          <a:ext cx="8198023" cy="5090160"/>
        </p:xfrm>
        <a:graphic>
          <a:graphicData uri="http://schemas.openxmlformats.org/drawingml/2006/table">
            <a:tbl>
              <a:tblPr firstRow="1" bandRow="1">
                <a:tableStyleId>{5C22544A-7EE6-4342-B048-85BDC9FD1C3A}</a:tableStyleId>
              </a:tblPr>
              <a:tblGrid>
                <a:gridCol w="1569914"/>
                <a:gridCol w="4827909"/>
                <a:gridCol w="1800200"/>
              </a:tblGrid>
              <a:tr h="370840">
                <a:tc>
                  <a:txBody>
                    <a:bodyPr/>
                    <a:lstStyle/>
                    <a:p>
                      <a:r>
                        <a:rPr lang="zh-CN" altLang="en-US" sz="2400" b="1" dirty="0" smtClean="0">
                          <a:solidFill>
                            <a:schemeClr val="tx1"/>
                          </a:solidFill>
                          <a:latin typeface="宋体" panose="02010600030101010101" pitchFamily="2" charset="-122"/>
                          <a:ea typeface="宋体" panose="02010600030101010101" pitchFamily="2" charset="-122"/>
                        </a:rPr>
                        <a:t>文法类型</a:t>
                      </a:r>
                      <a:endParaRPr lang="zh-CN" altLang="en-US" sz="2400" b="1"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2400" b="1" dirty="0" smtClean="0">
                          <a:solidFill>
                            <a:schemeClr val="tx1"/>
                          </a:solidFill>
                          <a:latin typeface="宋体" panose="02010600030101010101" pitchFamily="2" charset="-122"/>
                          <a:ea typeface="宋体" panose="02010600030101010101" pitchFamily="2" charset="-122"/>
                        </a:rPr>
                        <a:t>产生式的限制</a:t>
                      </a:r>
                      <a:endParaRPr lang="zh-CN" altLang="en-US" sz="2400" b="1" dirty="0">
                        <a:solidFill>
                          <a:schemeClr val="tx1"/>
                        </a:solidFill>
                        <a:latin typeface="宋体" panose="02010600030101010101" pitchFamily="2" charset="-122"/>
                        <a:ea typeface="宋体" panose="02010600030101010101" pitchFamily="2" charset="-122"/>
                      </a:endParaRPr>
                    </a:p>
                  </a:txBody>
                  <a:tcPr/>
                </a:tc>
                <a:tc>
                  <a:txBody>
                    <a:bodyPr/>
                    <a:lstStyle/>
                    <a:p>
                      <a:r>
                        <a:rPr lang="zh-CN" altLang="en-US" sz="2000" b="1" dirty="0" smtClean="0">
                          <a:solidFill>
                            <a:schemeClr val="tx1"/>
                          </a:solidFill>
                          <a:latin typeface="宋体" panose="02010600030101010101" pitchFamily="2" charset="-122"/>
                          <a:ea typeface="宋体" panose="02010600030101010101" pitchFamily="2" charset="-122"/>
                        </a:rPr>
                        <a:t>文法产生语言</a:t>
                      </a:r>
                      <a:endParaRPr lang="zh-CN" altLang="en-US" sz="2000" b="1" dirty="0">
                        <a:solidFill>
                          <a:schemeClr val="tx1"/>
                        </a:solidFill>
                        <a:latin typeface="宋体" panose="02010600030101010101" pitchFamily="2" charset="-122"/>
                        <a:ea typeface="宋体" panose="02010600030101010101" pitchFamily="2" charset="-122"/>
                      </a:endParaRPr>
                    </a:p>
                  </a:txBody>
                  <a:tcPr/>
                </a:tc>
              </a:tr>
              <a:tr h="370840">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0</a:t>
                      </a:r>
                      <a:r>
                        <a:rPr lang="zh-CN" altLang="en-US" sz="2000" b="1" baseline="0" dirty="0" smtClean="0">
                          <a:solidFill>
                            <a:schemeClr val="tx1"/>
                          </a:solidFill>
                          <a:latin typeface="宋体" panose="02010600030101010101" pitchFamily="2" charset="-122"/>
                          <a:ea typeface="宋体" panose="02010600030101010101" pitchFamily="2" charset="-122"/>
                        </a:rPr>
                        <a:t>型文法</a:t>
                      </a:r>
                      <a:endParaRPr lang="zh-CN" altLang="en-US" sz="2000" b="1" dirty="0">
                        <a:solidFill>
                          <a:schemeClr val="tx1"/>
                        </a:solidFill>
                        <a:latin typeface="宋体" panose="02010600030101010101" pitchFamily="2" charset="-122"/>
                        <a:ea typeface="宋体" panose="02010600030101010101" pitchFamily="2" charset="-122"/>
                      </a:endParaRPr>
                    </a:p>
                  </a:txBody>
                  <a:tcPr/>
                </a:tc>
                <a:tc>
                  <a:txBody>
                    <a:bodyPr/>
                    <a:lstStyle/>
                    <a:p>
                      <a:r>
                        <a:rPr lang="el-GR" altLang="zh-CN" sz="2000" b="1" dirty="0" smtClean="0">
                          <a:solidFill>
                            <a:schemeClr val="tx1"/>
                          </a:solidFill>
                          <a:latin typeface="宋体" panose="02010600030101010101" pitchFamily="2" charset="-122"/>
                          <a:ea typeface="宋体" panose="02010600030101010101" pitchFamily="2" charset="-122"/>
                        </a:rPr>
                        <a:t>α</a:t>
                      </a:r>
                      <a:r>
                        <a:rPr lang="en-US" altLang="zh-CN" sz="2000" b="1" dirty="0" smtClean="0">
                          <a:solidFill>
                            <a:schemeClr val="tx1"/>
                          </a:solidFill>
                          <a:latin typeface="宋体" panose="02010600030101010101" pitchFamily="2" charset="-122"/>
                          <a:ea typeface="宋体" panose="02010600030101010101" pitchFamily="2" charset="-122"/>
                        </a:rPr>
                        <a:t>-&gt;</a:t>
                      </a:r>
                      <a:r>
                        <a:rPr lang="el-GR" altLang="zh-CN" sz="2000" b="1" dirty="0" smtClean="0">
                          <a:solidFill>
                            <a:schemeClr val="tx1"/>
                          </a:solidFill>
                          <a:latin typeface="宋体" panose="02010600030101010101" pitchFamily="2" charset="-122"/>
                          <a:ea typeface="宋体" panose="02010600030101010101" pitchFamily="2" charset="-122"/>
                        </a:rPr>
                        <a:t>β</a:t>
                      </a:r>
                      <a:endParaRPr lang="en-US" altLang="zh-CN" sz="2000" b="1" dirty="0" smtClean="0">
                        <a:solidFill>
                          <a:schemeClr val="tx1"/>
                        </a:solidFill>
                        <a:latin typeface="宋体" panose="02010600030101010101" pitchFamily="2" charset="-122"/>
                        <a:ea typeface="宋体" panose="02010600030101010101" pitchFamily="2"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宋体" panose="02010600030101010101" pitchFamily="2" charset="-122"/>
                          <a:ea typeface="宋体" panose="02010600030101010101" pitchFamily="2" charset="-122"/>
                        </a:rPr>
                        <a:t>其中 </a:t>
                      </a:r>
                      <a:r>
                        <a:rPr lang="el-GR" altLang="zh-CN" sz="2000" b="1" dirty="0" smtClean="0">
                          <a:solidFill>
                            <a:schemeClr val="tx1"/>
                          </a:solidFill>
                          <a:latin typeface="宋体" panose="02010600030101010101" pitchFamily="2" charset="-122"/>
                          <a:ea typeface="宋体" panose="02010600030101010101" pitchFamily="2" charset="-122"/>
                        </a:rPr>
                        <a:t>α</a:t>
                      </a:r>
                      <a:r>
                        <a:rPr lang="en-US" altLang="zh-CN" sz="2000" b="1" dirty="0" smtClean="0">
                          <a:solidFill>
                            <a:schemeClr val="tx1"/>
                          </a:solidFill>
                          <a:latin typeface="宋体" panose="02010600030101010101" pitchFamily="2" charset="-122"/>
                          <a:ea typeface="宋体" panose="02010600030101010101" pitchFamily="2" charset="-122"/>
                        </a:rPr>
                        <a:t>,</a:t>
                      </a:r>
                      <a:r>
                        <a:rPr lang="el-GR" altLang="zh-CN" sz="2000" b="1" dirty="0" smtClean="0">
                          <a:solidFill>
                            <a:schemeClr val="tx1"/>
                          </a:solidFill>
                          <a:latin typeface="宋体" panose="02010600030101010101" pitchFamily="2" charset="-122"/>
                          <a:ea typeface="宋体" panose="02010600030101010101" pitchFamily="2" charset="-122"/>
                        </a:rPr>
                        <a:t>β</a:t>
                      </a:r>
                      <a:r>
                        <a:rPr lang="en-US" altLang="zh-CN" sz="2000" b="1" dirty="0" smtClean="0">
                          <a:ea typeface="宋体" panose="02010600030101010101" pitchFamily="2" charset="-122"/>
                        </a:rPr>
                        <a:t>∈</a:t>
                      </a:r>
                      <a:r>
                        <a:rPr lang="zh-CN" altLang="en-US" sz="2000" b="1" dirty="0" smtClean="0">
                          <a:ea typeface="宋体" panose="02010600030101010101" pitchFamily="2" charset="-122"/>
                        </a:rPr>
                        <a:t>（ </a:t>
                      </a:r>
                      <a:r>
                        <a:rPr lang="en-US" altLang="zh-CN" sz="2000" b="1" dirty="0" smtClean="0">
                          <a:ea typeface="宋体" panose="02010600030101010101" pitchFamily="2" charset="-122"/>
                        </a:rPr>
                        <a:t>V</a:t>
                      </a:r>
                      <a:r>
                        <a:rPr lang="en-US" altLang="zh-CN" sz="2000" b="1" baseline="-25000" dirty="0" smtClean="0">
                          <a:ea typeface="宋体" panose="02010600030101010101" pitchFamily="2" charset="-122"/>
                        </a:rPr>
                        <a:t>N</a:t>
                      </a:r>
                      <a:r>
                        <a:rPr lang="en-US" altLang="zh-CN" sz="2000" b="1" dirty="0" smtClean="0">
                          <a:ea typeface="宋体" panose="02010600030101010101" pitchFamily="2" charset="-122"/>
                        </a:rPr>
                        <a:t>∪V</a:t>
                      </a:r>
                      <a:r>
                        <a:rPr lang="en-US" altLang="zh-CN" sz="2000" b="1" baseline="-25000" dirty="0" smtClean="0">
                          <a:ea typeface="宋体" panose="02010600030101010101" pitchFamily="2" charset="-122"/>
                        </a:rPr>
                        <a:t>T</a:t>
                      </a:r>
                      <a:r>
                        <a:rPr lang="en-US" altLang="zh-CN" sz="2000" b="1" dirty="0" smtClean="0">
                          <a:ea typeface="宋体" panose="02010600030101010101" pitchFamily="2" charset="-122"/>
                        </a:rPr>
                        <a:t> </a:t>
                      </a:r>
                      <a:r>
                        <a:rPr lang="zh-CN" altLang="en-US" sz="2000" b="1" dirty="0" smtClean="0">
                          <a:ea typeface="宋体" panose="02010600030101010101" pitchFamily="2" charset="-122"/>
                        </a:rPr>
                        <a:t>）</a:t>
                      </a:r>
                      <a:r>
                        <a:rPr lang="zh-CN" altLang="en-US" sz="2000" b="1" baseline="30000" dirty="0" smtClean="0">
                          <a:ea typeface="宋体" panose="02010600030101010101" pitchFamily="2" charset="-122"/>
                        </a:rPr>
                        <a:t>*  </a:t>
                      </a:r>
                      <a:r>
                        <a:rPr lang="zh-CN" altLang="en-US" sz="2000" b="1" dirty="0" smtClean="0">
                          <a:latin typeface="宋体" panose="02010600030101010101" pitchFamily="2" charset="-122"/>
                          <a:ea typeface="宋体" panose="02010600030101010101" pitchFamily="2" charset="-122"/>
                        </a:rPr>
                        <a:t>且</a:t>
                      </a:r>
                      <a:r>
                        <a:rPr lang="el-GR" altLang="zh-CN" sz="2000" b="1" dirty="0" smtClean="0">
                          <a:solidFill>
                            <a:schemeClr val="tx1"/>
                          </a:solidFill>
                          <a:latin typeface="宋体" panose="02010600030101010101" pitchFamily="2" charset="-122"/>
                          <a:ea typeface="宋体" panose="02010600030101010101" pitchFamily="2" charset="-122"/>
                        </a:rPr>
                        <a:t>α</a:t>
                      </a:r>
                      <a:r>
                        <a:rPr lang="zh-CN" altLang="en-US" sz="2000" b="1" dirty="0" smtClean="0">
                          <a:latin typeface="宋体" panose="02010600030101010101" pitchFamily="2" charset="-122"/>
                          <a:ea typeface="宋体" panose="02010600030101010101" pitchFamily="2" charset="-122"/>
                        </a:rPr>
                        <a:t>至少包含一个非终结符，且</a:t>
                      </a:r>
                      <a:r>
                        <a:rPr lang="el-GR" altLang="zh-CN" sz="2000" b="1" dirty="0" smtClean="0">
                          <a:ea typeface="宋体" panose="02010600030101010101" pitchFamily="2" charset="-122"/>
                        </a:rPr>
                        <a:t>α</a:t>
                      </a:r>
                      <a:r>
                        <a:rPr lang="en-US" altLang="zh-CN" sz="2000" b="1" dirty="0" smtClean="0">
                          <a:ea typeface="宋体" panose="02010600030101010101" pitchFamily="2" charset="-122"/>
                        </a:rPr>
                        <a:t> </a:t>
                      </a:r>
                      <a:r>
                        <a:rPr lang="el-GR" altLang="zh-CN" sz="2000" b="1" dirty="0" smtClean="0">
                          <a:ea typeface="宋体" panose="02010600030101010101" pitchFamily="2" charset="-122"/>
                        </a:rPr>
                        <a:t>≠</a:t>
                      </a:r>
                      <a:r>
                        <a:rPr lang="en-US" altLang="zh-CN" sz="2000" b="1" dirty="0" smtClean="0">
                          <a:ea typeface="宋体" panose="02010600030101010101" pitchFamily="2" charset="-122"/>
                        </a:rPr>
                        <a:t> </a:t>
                      </a:r>
                      <a:r>
                        <a:rPr lang="el-GR" altLang="zh-CN" sz="2000" b="1" dirty="0" smtClean="0">
                          <a:ea typeface="宋体" panose="02010600030101010101" pitchFamily="2" charset="-122"/>
                        </a:rPr>
                        <a:t>ε</a:t>
                      </a:r>
                      <a:endParaRPr lang="en-US" altLang="zh-CN" sz="2000" b="1" dirty="0" smtClean="0">
                        <a:ea typeface="宋体" panose="02010600030101010101" pitchFamily="2" charset="-122"/>
                      </a:endParaRPr>
                    </a:p>
                    <a:p>
                      <a:endParaRPr lang="zh-CN" altLang="en-US" sz="2000" b="1" dirty="0">
                        <a:solidFill>
                          <a:schemeClr val="tx1"/>
                        </a:solidFill>
                        <a:latin typeface="宋体" panose="02010600030101010101" pitchFamily="2" charset="-122"/>
                        <a:ea typeface="宋体" panose="02010600030101010101" pitchFamily="2" charset="-122"/>
                      </a:endParaRPr>
                    </a:p>
                  </a:txBody>
                  <a:tcPr/>
                </a:tc>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0</a:t>
                      </a:r>
                      <a:r>
                        <a:rPr lang="zh-CN" altLang="en-US" sz="2000" b="1" dirty="0" smtClean="0">
                          <a:solidFill>
                            <a:schemeClr val="tx1"/>
                          </a:solidFill>
                          <a:latin typeface="宋体" panose="02010600030101010101" pitchFamily="2" charset="-122"/>
                          <a:ea typeface="宋体" panose="02010600030101010101" pitchFamily="2" charset="-122"/>
                        </a:rPr>
                        <a:t>型语言</a:t>
                      </a:r>
                      <a:endParaRPr lang="zh-CN" altLang="en-US" sz="2000" b="1" dirty="0">
                        <a:solidFill>
                          <a:schemeClr val="tx1"/>
                        </a:solidFill>
                        <a:latin typeface="宋体" panose="02010600030101010101" pitchFamily="2" charset="-122"/>
                        <a:ea typeface="宋体" panose="02010600030101010101" pitchFamily="2" charset="-122"/>
                      </a:endParaRPr>
                    </a:p>
                  </a:txBody>
                  <a:tcPr/>
                </a:tc>
              </a:tr>
              <a:tr h="370840">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1</a:t>
                      </a:r>
                      <a:r>
                        <a:rPr lang="zh-CN" altLang="en-US" sz="2000" b="1" dirty="0" smtClean="0">
                          <a:solidFill>
                            <a:schemeClr val="tx1"/>
                          </a:solidFill>
                          <a:latin typeface="宋体" panose="02010600030101010101" pitchFamily="2" charset="-122"/>
                          <a:ea typeface="宋体" panose="02010600030101010101" pitchFamily="2" charset="-122"/>
                        </a:rPr>
                        <a:t>型文法</a:t>
                      </a:r>
                      <a:endParaRPr lang="zh-CN" altLang="en-US" sz="2000" b="1" dirty="0">
                        <a:solidFill>
                          <a:schemeClr val="tx1"/>
                        </a:solidFill>
                        <a:latin typeface="宋体" panose="02010600030101010101" pitchFamily="2" charset="-122"/>
                        <a:ea typeface="宋体" panose="02010600030101010101" pitchFamily="2" charset="-122"/>
                      </a:endParaRPr>
                    </a:p>
                  </a:txBody>
                  <a:tcPr/>
                </a:tc>
                <a:tc>
                  <a:txBody>
                    <a:bodyPr/>
                    <a:lstStyle/>
                    <a:p>
                      <a:r>
                        <a:rPr lang="el-GR" altLang="zh-CN" sz="2000" b="1" dirty="0" smtClean="0">
                          <a:solidFill>
                            <a:schemeClr val="tx1"/>
                          </a:solidFill>
                          <a:latin typeface="宋体" panose="02010600030101010101" pitchFamily="2" charset="-122"/>
                          <a:ea typeface="宋体" panose="02010600030101010101" pitchFamily="2" charset="-122"/>
                        </a:rPr>
                        <a:t>α</a:t>
                      </a:r>
                      <a:r>
                        <a:rPr lang="en-US" altLang="zh-CN" sz="2000" b="1" dirty="0" smtClean="0">
                          <a:solidFill>
                            <a:schemeClr val="tx1"/>
                          </a:solidFill>
                          <a:latin typeface="宋体" panose="02010600030101010101" pitchFamily="2" charset="-122"/>
                          <a:ea typeface="宋体" panose="02010600030101010101" pitchFamily="2" charset="-122"/>
                        </a:rPr>
                        <a:t>-&gt;</a:t>
                      </a:r>
                      <a:r>
                        <a:rPr lang="el-GR" altLang="zh-CN" sz="2000" b="1" dirty="0" smtClean="0">
                          <a:solidFill>
                            <a:schemeClr val="tx1"/>
                          </a:solidFill>
                          <a:latin typeface="宋体" panose="02010600030101010101" pitchFamily="2" charset="-122"/>
                          <a:ea typeface="宋体" panose="02010600030101010101" pitchFamily="2" charset="-122"/>
                        </a:rPr>
                        <a:t>β</a:t>
                      </a:r>
                      <a:endParaRPr lang="en-US" altLang="zh-CN" sz="2000" b="1" dirty="0" smtClean="0">
                        <a:solidFill>
                          <a:schemeClr val="tx1"/>
                        </a:solidFill>
                        <a:latin typeface="宋体" panose="02010600030101010101" pitchFamily="2" charset="-122"/>
                        <a:ea typeface="宋体" panose="02010600030101010101" pitchFamily="2"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宋体" panose="02010600030101010101" pitchFamily="2" charset="-122"/>
                          <a:ea typeface="宋体" panose="02010600030101010101" pitchFamily="2" charset="-122"/>
                        </a:rPr>
                        <a:t>其中 </a:t>
                      </a:r>
                      <a:r>
                        <a:rPr lang="el-GR" altLang="zh-CN" sz="2000" b="1" dirty="0" smtClean="0">
                          <a:solidFill>
                            <a:schemeClr val="tx1"/>
                          </a:solidFill>
                          <a:latin typeface="宋体" panose="02010600030101010101" pitchFamily="2" charset="-122"/>
                          <a:ea typeface="宋体" panose="02010600030101010101" pitchFamily="2" charset="-122"/>
                        </a:rPr>
                        <a:t>α</a:t>
                      </a:r>
                      <a:r>
                        <a:rPr lang="en-US" altLang="zh-CN" sz="2000" b="1" dirty="0" smtClean="0">
                          <a:solidFill>
                            <a:schemeClr val="tx1"/>
                          </a:solidFill>
                          <a:latin typeface="宋体" panose="02010600030101010101" pitchFamily="2" charset="-122"/>
                          <a:ea typeface="宋体" panose="02010600030101010101" pitchFamily="2" charset="-122"/>
                        </a:rPr>
                        <a:t>,</a:t>
                      </a:r>
                      <a:r>
                        <a:rPr lang="el-GR" altLang="zh-CN" sz="2000" b="1" dirty="0" smtClean="0">
                          <a:solidFill>
                            <a:schemeClr val="tx1"/>
                          </a:solidFill>
                          <a:latin typeface="宋体" panose="02010600030101010101" pitchFamily="2" charset="-122"/>
                          <a:ea typeface="宋体" panose="02010600030101010101" pitchFamily="2" charset="-122"/>
                        </a:rPr>
                        <a:t>β</a:t>
                      </a:r>
                      <a:r>
                        <a:rPr lang="en-US" altLang="zh-CN" sz="2000" b="1" dirty="0" smtClean="0">
                          <a:ea typeface="宋体" panose="02010600030101010101" pitchFamily="2" charset="-122"/>
                        </a:rPr>
                        <a:t>∈</a:t>
                      </a:r>
                      <a:r>
                        <a:rPr lang="zh-CN" altLang="en-US" sz="2000" b="1" dirty="0" smtClean="0">
                          <a:ea typeface="宋体" panose="02010600030101010101" pitchFamily="2" charset="-122"/>
                        </a:rPr>
                        <a:t>（ </a:t>
                      </a:r>
                      <a:r>
                        <a:rPr lang="en-US" altLang="zh-CN" sz="2000" b="1" dirty="0" smtClean="0">
                          <a:ea typeface="宋体" panose="02010600030101010101" pitchFamily="2" charset="-122"/>
                        </a:rPr>
                        <a:t>V</a:t>
                      </a:r>
                      <a:r>
                        <a:rPr lang="en-US" altLang="zh-CN" sz="2000" b="1" baseline="-25000" dirty="0" smtClean="0">
                          <a:ea typeface="宋体" panose="02010600030101010101" pitchFamily="2" charset="-122"/>
                        </a:rPr>
                        <a:t>N</a:t>
                      </a:r>
                      <a:r>
                        <a:rPr lang="en-US" altLang="zh-CN" sz="2000" b="1" dirty="0" smtClean="0">
                          <a:ea typeface="宋体" panose="02010600030101010101" pitchFamily="2" charset="-122"/>
                        </a:rPr>
                        <a:t>∪V</a:t>
                      </a:r>
                      <a:r>
                        <a:rPr lang="en-US" altLang="zh-CN" sz="2000" b="1" baseline="-25000" dirty="0" smtClean="0">
                          <a:ea typeface="宋体" panose="02010600030101010101" pitchFamily="2" charset="-122"/>
                        </a:rPr>
                        <a:t>T</a:t>
                      </a:r>
                      <a:r>
                        <a:rPr lang="en-US" altLang="zh-CN" sz="2000" b="1" dirty="0" smtClean="0">
                          <a:ea typeface="宋体" panose="02010600030101010101" pitchFamily="2" charset="-122"/>
                        </a:rPr>
                        <a:t> </a:t>
                      </a:r>
                      <a:r>
                        <a:rPr lang="zh-CN" altLang="en-US" sz="2000" b="1" dirty="0" smtClean="0">
                          <a:ea typeface="宋体" panose="02010600030101010101" pitchFamily="2" charset="-122"/>
                        </a:rPr>
                        <a:t>）</a:t>
                      </a:r>
                      <a:r>
                        <a:rPr lang="zh-CN" altLang="en-US" sz="2000" b="1" baseline="30000" dirty="0" smtClean="0">
                          <a:ea typeface="宋体" panose="02010600030101010101" pitchFamily="2" charset="-122"/>
                        </a:rPr>
                        <a:t>*</a:t>
                      </a:r>
                      <a:r>
                        <a:rPr lang="zh-CN" altLang="en-US" sz="2000" b="1" baseline="0" dirty="0" smtClean="0">
                          <a:ea typeface="宋体" panose="02010600030101010101" pitchFamily="2" charset="-122"/>
                        </a:rPr>
                        <a:t>  除满足</a:t>
                      </a:r>
                      <a:r>
                        <a:rPr lang="en-US" altLang="zh-CN" sz="2000" b="1" baseline="0" dirty="0" smtClean="0">
                          <a:latin typeface="宋体" panose="02010600030101010101" pitchFamily="2" charset="-122"/>
                          <a:ea typeface="宋体" panose="02010600030101010101" pitchFamily="2" charset="-122"/>
                        </a:rPr>
                        <a:t>0</a:t>
                      </a:r>
                      <a:r>
                        <a:rPr lang="zh-CN" altLang="en-US" sz="2000" b="1" baseline="0" dirty="0" smtClean="0">
                          <a:latin typeface="宋体" panose="02010600030101010101" pitchFamily="2" charset="-122"/>
                          <a:ea typeface="宋体" panose="02010600030101010101" pitchFamily="2" charset="-122"/>
                        </a:rPr>
                        <a:t>型文法的要求，</a:t>
                      </a:r>
                      <a:r>
                        <a:rPr lang="zh-CN" altLang="en-US" sz="2000" b="1" dirty="0" smtClean="0">
                          <a:latin typeface="宋体" panose="02010600030101010101" pitchFamily="2" charset="-122"/>
                          <a:ea typeface="宋体" panose="02010600030101010101" pitchFamily="2" charset="-122"/>
                        </a:rPr>
                        <a:t>且</a:t>
                      </a:r>
                      <a:r>
                        <a:rPr lang="en-US" altLang="zh-CN" sz="2000" b="1" dirty="0" smtClean="0">
                          <a:latin typeface="宋体" panose="02010600030101010101" pitchFamily="2" charset="-122"/>
                          <a:ea typeface="宋体" panose="02010600030101010101" pitchFamily="2" charset="-122"/>
                        </a:rPr>
                        <a:t>|</a:t>
                      </a:r>
                      <a:r>
                        <a:rPr lang="el-GR" altLang="zh-CN" sz="2000" b="1" dirty="0" smtClean="0">
                          <a:solidFill>
                            <a:schemeClr val="tx1"/>
                          </a:solidFill>
                          <a:latin typeface="宋体" panose="02010600030101010101" pitchFamily="2" charset="-122"/>
                          <a:ea typeface="宋体" panose="02010600030101010101" pitchFamily="2" charset="-122"/>
                        </a:rPr>
                        <a:t>α</a:t>
                      </a:r>
                      <a:r>
                        <a:rPr lang="en-US" altLang="zh-CN" sz="2000" b="1" dirty="0" smtClean="0">
                          <a:solidFill>
                            <a:schemeClr val="tx1"/>
                          </a:solidFill>
                          <a:latin typeface="宋体" panose="02010600030101010101" pitchFamily="2" charset="-122"/>
                          <a:ea typeface="宋体" panose="02010600030101010101" pitchFamily="2" charset="-122"/>
                        </a:rPr>
                        <a:t>|&lt;= |</a:t>
                      </a:r>
                      <a:r>
                        <a:rPr lang="el-GR" altLang="zh-CN" sz="2000" b="1" dirty="0" smtClean="0">
                          <a:solidFill>
                            <a:schemeClr val="tx1"/>
                          </a:solidFill>
                          <a:latin typeface="宋体" panose="02010600030101010101" pitchFamily="2" charset="-122"/>
                          <a:ea typeface="宋体" panose="02010600030101010101" pitchFamily="2" charset="-122"/>
                        </a:rPr>
                        <a:t>β</a:t>
                      </a:r>
                      <a:r>
                        <a:rPr lang="en-US" altLang="zh-CN" sz="2000" b="1" dirty="0" smtClean="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a:txBody>
                  <a:tcPr/>
                </a:tc>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1</a:t>
                      </a:r>
                      <a:r>
                        <a:rPr lang="zh-CN" altLang="en-US" sz="2000" b="1" dirty="0" smtClean="0">
                          <a:solidFill>
                            <a:schemeClr val="tx1"/>
                          </a:solidFill>
                          <a:latin typeface="宋体" panose="02010600030101010101" pitchFamily="2" charset="-122"/>
                          <a:ea typeface="宋体" panose="02010600030101010101" pitchFamily="2" charset="-122"/>
                        </a:rPr>
                        <a:t>型语言</a:t>
                      </a:r>
                      <a:endParaRPr lang="zh-CN" altLang="en-US" sz="2000" b="1" dirty="0">
                        <a:solidFill>
                          <a:schemeClr val="tx1"/>
                        </a:solidFill>
                        <a:latin typeface="宋体" panose="02010600030101010101" pitchFamily="2" charset="-122"/>
                        <a:ea typeface="宋体" panose="02010600030101010101" pitchFamily="2" charset="-122"/>
                      </a:endParaRPr>
                    </a:p>
                  </a:txBody>
                  <a:tcPr/>
                </a:tc>
              </a:tr>
              <a:tr h="370840">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2</a:t>
                      </a:r>
                      <a:r>
                        <a:rPr lang="zh-CN" altLang="en-US" sz="2000" b="1" dirty="0" smtClean="0">
                          <a:solidFill>
                            <a:schemeClr val="tx1"/>
                          </a:solidFill>
                          <a:latin typeface="宋体" panose="02010600030101010101" pitchFamily="2" charset="-122"/>
                          <a:ea typeface="宋体" panose="02010600030101010101" pitchFamily="2" charset="-122"/>
                        </a:rPr>
                        <a:t>型文法</a:t>
                      </a:r>
                      <a:endParaRPr lang="en-US" altLang="zh-CN" sz="2000" b="1" dirty="0" smtClean="0">
                        <a:solidFill>
                          <a:schemeClr val="tx1"/>
                        </a:solidFill>
                        <a:latin typeface="宋体" panose="02010600030101010101" pitchFamily="2" charset="-122"/>
                        <a:ea typeface="宋体" panose="02010600030101010101" pitchFamily="2" charset="-122"/>
                      </a:endParaRPr>
                    </a:p>
                    <a:p>
                      <a:r>
                        <a:rPr lang="zh-CN" altLang="en-US" sz="2000" b="1" dirty="0" smtClean="0">
                          <a:solidFill>
                            <a:srgbClr val="A50021"/>
                          </a:solidFill>
                          <a:latin typeface="宋体" panose="02010600030101010101" pitchFamily="2" charset="-122"/>
                          <a:ea typeface="宋体" panose="02010600030101010101" pitchFamily="2" charset="-122"/>
                        </a:rPr>
                        <a:t>上下文无关文法</a:t>
                      </a:r>
                      <a:endParaRPr lang="zh-CN" altLang="en-US" sz="2000" b="1" dirty="0">
                        <a:solidFill>
                          <a:srgbClr val="A50021"/>
                        </a:solidFill>
                        <a:latin typeface="宋体" panose="02010600030101010101" pitchFamily="2" charset="-122"/>
                        <a:ea typeface="宋体" panose="02010600030101010101" pitchFamily="2" charset="-122"/>
                      </a:endParaRPr>
                    </a:p>
                  </a:txBody>
                  <a:tcPr/>
                </a:tc>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A-&gt;</a:t>
                      </a:r>
                      <a:r>
                        <a:rPr lang="el-GR" altLang="zh-CN" sz="2000" b="1" dirty="0" smtClean="0">
                          <a:solidFill>
                            <a:schemeClr val="tx1"/>
                          </a:solidFill>
                          <a:latin typeface="宋体" panose="02010600030101010101" pitchFamily="2" charset="-122"/>
                          <a:ea typeface="宋体" panose="02010600030101010101" pitchFamily="2" charset="-122"/>
                        </a:rPr>
                        <a:t>β</a:t>
                      </a:r>
                      <a:endParaRPr lang="en-US" altLang="zh-CN" sz="2000" b="1" dirty="0" smtClean="0">
                        <a:solidFill>
                          <a:schemeClr val="tx1"/>
                        </a:solidFill>
                        <a:latin typeface="宋体" panose="02010600030101010101" pitchFamily="2" charset="-122"/>
                        <a:ea typeface="宋体" panose="02010600030101010101" pitchFamily="2"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宋体" panose="02010600030101010101" pitchFamily="2" charset="-122"/>
                          <a:ea typeface="宋体" panose="02010600030101010101" pitchFamily="2" charset="-122"/>
                        </a:rPr>
                        <a:t>其中 </a:t>
                      </a:r>
                      <a:r>
                        <a:rPr lang="en-US" altLang="zh-CN" sz="2000" b="1" dirty="0" smtClean="0">
                          <a:solidFill>
                            <a:schemeClr val="tx1"/>
                          </a:solidFill>
                          <a:latin typeface="宋体" panose="02010600030101010101" pitchFamily="2" charset="-122"/>
                          <a:ea typeface="宋体" panose="02010600030101010101" pitchFamily="2" charset="-122"/>
                        </a:rPr>
                        <a:t>A</a:t>
                      </a:r>
                      <a:r>
                        <a:rPr lang="en-US" altLang="zh-CN" sz="2000" b="1" dirty="0" smtClean="0">
                          <a:ea typeface="宋体" panose="02010600030101010101" pitchFamily="2" charset="-122"/>
                        </a:rPr>
                        <a:t>∈V</a:t>
                      </a:r>
                      <a:r>
                        <a:rPr lang="en-US" altLang="zh-CN" sz="2000" b="1" baseline="-25000" dirty="0" smtClean="0">
                          <a:ea typeface="宋体" panose="02010600030101010101" pitchFamily="2" charset="-122"/>
                        </a:rPr>
                        <a:t>N</a:t>
                      </a:r>
                      <a:r>
                        <a:rPr lang="en-US" altLang="zh-CN" sz="2000" b="1" dirty="0" smtClean="0">
                          <a:solidFill>
                            <a:schemeClr val="tx1"/>
                          </a:solidFill>
                          <a:latin typeface="宋体" panose="02010600030101010101" pitchFamily="2" charset="-122"/>
                          <a:ea typeface="宋体" panose="02010600030101010101" pitchFamily="2" charset="-122"/>
                        </a:rPr>
                        <a:t>,</a:t>
                      </a:r>
                      <a:r>
                        <a:rPr lang="el-GR" altLang="zh-CN" sz="2000" b="1" dirty="0" smtClean="0">
                          <a:solidFill>
                            <a:schemeClr val="tx1"/>
                          </a:solidFill>
                          <a:latin typeface="宋体" panose="02010600030101010101" pitchFamily="2" charset="-122"/>
                          <a:ea typeface="宋体" panose="02010600030101010101" pitchFamily="2" charset="-122"/>
                        </a:rPr>
                        <a:t>β</a:t>
                      </a:r>
                      <a:r>
                        <a:rPr lang="en-US" altLang="zh-CN" sz="2000" b="1" dirty="0" smtClean="0">
                          <a:ea typeface="宋体" panose="02010600030101010101" pitchFamily="2" charset="-122"/>
                        </a:rPr>
                        <a:t>∈</a:t>
                      </a:r>
                      <a:r>
                        <a:rPr lang="zh-CN" altLang="en-US" sz="2000" b="1" dirty="0" smtClean="0">
                          <a:ea typeface="宋体" panose="02010600030101010101" pitchFamily="2" charset="-122"/>
                        </a:rPr>
                        <a:t>（ </a:t>
                      </a:r>
                      <a:r>
                        <a:rPr lang="en-US" altLang="zh-CN" sz="2000" b="1" dirty="0" smtClean="0">
                          <a:ea typeface="宋体" panose="02010600030101010101" pitchFamily="2" charset="-122"/>
                        </a:rPr>
                        <a:t>V</a:t>
                      </a:r>
                      <a:r>
                        <a:rPr lang="en-US" altLang="zh-CN" sz="2000" b="1" baseline="-25000" dirty="0" smtClean="0">
                          <a:ea typeface="宋体" panose="02010600030101010101" pitchFamily="2" charset="-122"/>
                        </a:rPr>
                        <a:t>N</a:t>
                      </a:r>
                      <a:r>
                        <a:rPr lang="en-US" altLang="zh-CN" sz="2000" b="1" dirty="0" smtClean="0">
                          <a:ea typeface="宋体" panose="02010600030101010101" pitchFamily="2" charset="-122"/>
                        </a:rPr>
                        <a:t>∪V</a:t>
                      </a:r>
                      <a:r>
                        <a:rPr lang="en-US" altLang="zh-CN" sz="2000" b="1" baseline="-25000" dirty="0" smtClean="0">
                          <a:ea typeface="宋体" panose="02010600030101010101" pitchFamily="2" charset="-122"/>
                        </a:rPr>
                        <a:t>T</a:t>
                      </a:r>
                      <a:r>
                        <a:rPr lang="en-US" altLang="zh-CN" sz="2000" b="1" dirty="0" smtClean="0">
                          <a:ea typeface="宋体" panose="02010600030101010101" pitchFamily="2" charset="-122"/>
                        </a:rPr>
                        <a:t> </a:t>
                      </a:r>
                      <a:r>
                        <a:rPr lang="zh-CN" altLang="en-US" sz="2000" b="1" dirty="0" smtClean="0">
                          <a:ea typeface="宋体" panose="02010600030101010101" pitchFamily="2" charset="-122"/>
                        </a:rPr>
                        <a:t>）</a:t>
                      </a:r>
                      <a:r>
                        <a:rPr lang="zh-CN" altLang="en-US" sz="2000" b="1" baseline="30000" dirty="0" smtClean="0">
                          <a:ea typeface="宋体" panose="02010600030101010101" pitchFamily="2" charset="-122"/>
                        </a:rPr>
                        <a:t>*</a:t>
                      </a:r>
                      <a:endParaRPr lang="zh-CN" altLang="en-US" sz="2000" b="1" baseline="30000" dirty="0" smtClean="0">
                        <a:solidFill>
                          <a:schemeClr val="tx1"/>
                        </a:solidFill>
                        <a:latin typeface="宋体" panose="02010600030101010101" pitchFamily="2" charset="-122"/>
                        <a:ea typeface="宋体" panose="02010600030101010101" pitchFamily="2" charset="-122"/>
                      </a:endParaRPr>
                    </a:p>
                    <a:p>
                      <a:endParaRPr lang="zh-CN" altLang="en-US" sz="2000" b="1" dirty="0">
                        <a:solidFill>
                          <a:schemeClr val="tx1"/>
                        </a:solidFill>
                        <a:latin typeface="宋体" panose="02010600030101010101" pitchFamily="2" charset="-122"/>
                        <a:ea typeface="宋体" panose="02010600030101010101" pitchFamily="2" charset="-122"/>
                      </a:endParaRPr>
                    </a:p>
                  </a:txBody>
                  <a:tcPr/>
                </a:tc>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2</a:t>
                      </a:r>
                      <a:r>
                        <a:rPr lang="zh-CN" altLang="en-US" sz="2000" b="1" dirty="0" smtClean="0">
                          <a:solidFill>
                            <a:schemeClr val="tx1"/>
                          </a:solidFill>
                          <a:latin typeface="宋体" panose="02010600030101010101" pitchFamily="2" charset="-122"/>
                          <a:ea typeface="宋体" panose="02010600030101010101" pitchFamily="2" charset="-122"/>
                        </a:rPr>
                        <a:t>型语言</a:t>
                      </a:r>
                      <a:endParaRPr lang="en-US" altLang="zh-CN" sz="2000" b="1" dirty="0" smtClean="0">
                        <a:solidFill>
                          <a:schemeClr val="tx1"/>
                        </a:solidFill>
                        <a:latin typeface="宋体" panose="02010600030101010101" pitchFamily="2" charset="-122"/>
                        <a:ea typeface="宋体" panose="02010600030101010101" pitchFamily="2" charset="-122"/>
                      </a:endParaRPr>
                    </a:p>
                    <a:p>
                      <a:endParaRPr lang="zh-CN" altLang="en-US" sz="2000" b="1" dirty="0">
                        <a:solidFill>
                          <a:schemeClr val="tx1"/>
                        </a:solidFill>
                        <a:latin typeface="宋体" panose="02010600030101010101" pitchFamily="2" charset="-122"/>
                        <a:ea typeface="宋体" panose="02010600030101010101" pitchFamily="2" charset="-122"/>
                      </a:endParaRPr>
                    </a:p>
                  </a:txBody>
                  <a:tcPr/>
                </a:tc>
              </a:tr>
              <a:tr h="370840">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3</a:t>
                      </a:r>
                      <a:r>
                        <a:rPr lang="zh-CN" altLang="en-US" sz="2000" b="1" dirty="0" smtClean="0">
                          <a:solidFill>
                            <a:schemeClr val="tx1"/>
                          </a:solidFill>
                          <a:latin typeface="宋体" panose="02010600030101010101" pitchFamily="2" charset="-122"/>
                          <a:ea typeface="宋体" panose="02010600030101010101" pitchFamily="2" charset="-122"/>
                        </a:rPr>
                        <a:t>型文法</a:t>
                      </a:r>
                      <a:endParaRPr lang="en-US" altLang="zh-CN" sz="2000" b="1" dirty="0" smtClean="0">
                        <a:solidFill>
                          <a:schemeClr val="tx1"/>
                        </a:solidFill>
                        <a:latin typeface="宋体" panose="02010600030101010101" pitchFamily="2" charset="-122"/>
                        <a:ea typeface="宋体" panose="02010600030101010101" pitchFamily="2" charset="-122"/>
                      </a:endParaRPr>
                    </a:p>
                    <a:p>
                      <a:r>
                        <a:rPr lang="zh-CN" altLang="en-US" sz="2000" b="1" dirty="0" smtClean="0">
                          <a:solidFill>
                            <a:srgbClr val="A50021"/>
                          </a:solidFill>
                          <a:latin typeface="宋体" panose="02010600030101010101" pitchFamily="2" charset="-122"/>
                          <a:ea typeface="宋体" panose="02010600030101010101" pitchFamily="2" charset="-122"/>
                        </a:rPr>
                        <a:t>正规文法</a:t>
                      </a:r>
                      <a:endParaRPr lang="zh-CN" altLang="en-US" sz="2000" b="1" dirty="0">
                        <a:solidFill>
                          <a:srgbClr val="A50021"/>
                        </a:solidFill>
                        <a:latin typeface="宋体" panose="02010600030101010101" pitchFamily="2" charset="-122"/>
                        <a:ea typeface="宋体" panose="02010600030101010101" pitchFamily="2" charset="-122"/>
                      </a:endParaRPr>
                    </a:p>
                  </a:txBody>
                  <a:tcPr/>
                </a:tc>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A-&gt;a  </a:t>
                      </a:r>
                      <a:r>
                        <a:rPr lang="zh-CN" altLang="en-US" sz="2000" b="1" dirty="0" smtClean="0">
                          <a:solidFill>
                            <a:schemeClr val="tx1"/>
                          </a:solidFill>
                          <a:latin typeface="宋体" panose="02010600030101010101" pitchFamily="2" charset="-122"/>
                          <a:ea typeface="宋体" panose="02010600030101010101" pitchFamily="2" charset="-122"/>
                        </a:rPr>
                        <a:t>或  </a:t>
                      </a:r>
                      <a:r>
                        <a:rPr lang="en-US" altLang="zh-CN" sz="2000" b="1" dirty="0" smtClean="0">
                          <a:solidFill>
                            <a:schemeClr val="tx1"/>
                          </a:solidFill>
                          <a:latin typeface="宋体" panose="02010600030101010101" pitchFamily="2" charset="-122"/>
                          <a:ea typeface="宋体" panose="02010600030101010101" pitchFamily="2" charset="-122"/>
                        </a:rPr>
                        <a:t>A-&gt;</a:t>
                      </a:r>
                      <a:r>
                        <a:rPr lang="en-US" altLang="zh-CN" sz="2000" b="1" dirty="0" err="1" smtClean="0">
                          <a:solidFill>
                            <a:schemeClr val="tx1"/>
                          </a:solidFill>
                          <a:latin typeface="宋体" panose="02010600030101010101" pitchFamily="2" charset="-122"/>
                          <a:ea typeface="宋体" panose="02010600030101010101" pitchFamily="2" charset="-122"/>
                        </a:rPr>
                        <a:t>aB</a:t>
                      </a:r>
                      <a:r>
                        <a:rPr lang="en-US" altLang="zh-CN" sz="2000" b="1" dirty="0" smtClean="0">
                          <a:solidFill>
                            <a:schemeClr val="tx1"/>
                          </a:solidFill>
                          <a:latin typeface="宋体" panose="02010600030101010101" pitchFamily="2" charset="-122"/>
                          <a:ea typeface="宋体" panose="02010600030101010101" pitchFamily="2" charset="-122"/>
                        </a:rPr>
                        <a:t> </a:t>
                      </a:r>
                      <a:r>
                        <a:rPr lang="zh-CN" altLang="en-US" sz="2000" b="1" dirty="0" smtClean="0">
                          <a:solidFill>
                            <a:schemeClr val="tx1"/>
                          </a:solidFill>
                          <a:latin typeface="宋体" panose="02010600030101010101" pitchFamily="2" charset="-122"/>
                          <a:ea typeface="宋体" panose="02010600030101010101" pitchFamily="2" charset="-122"/>
                        </a:rPr>
                        <a:t>（右线性）</a:t>
                      </a:r>
                      <a:r>
                        <a:rPr lang="en-US" altLang="zh-CN" sz="2000" b="1" dirty="0" smtClean="0">
                          <a:solidFill>
                            <a:schemeClr val="tx1"/>
                          </a:solidFill>
                          <a:latin typeface="宋体" panose="02010600030101010101" pitchFamily="2" charset="-122"/>
                          <a:ea typeface="宋体" panose="02010600030101010101" pitchFamily="2" charset="-122"/>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宋体" panose="02010600030101010101" pitchFamily="2" charset="-122"/>
                          <a:ea typeface="宋体" panose="02010600030101010101" pitchFamily="2" charset="-122"/>
                        </a:rPr>
                        <a:t>或：</a:t>
                      </a:r>
                      <a:r>
                        <a:rPr lang="en-US" altLang="zh-CN" sz="2000" b="1" dirty="0" smtClean="0">
                          <a:solidFill>
                            <a:schemeClr val="tx1"/>
                          </a:solidFill>
                          <a:latin typeface="宋体" panose="02010600030101010101" pitchFamily="2" charset="-122"/>
                          <a:ea typeface="宋体" panose="02010600030101010101" pitchFamily="2" charset="-122"/>
                        </a:rPr>
                        <a:t>A-&gt;a  </a:t>
                      </a:r>
                      <a:r>
                        <a:rPr lang="zh-CN" altLang="en-US" sz="2000" b="1" dirty="0" smtClean="0">
                          <a:solidFill>
                            <a:schemeClr val="tx1"/>
                          </a:solidFill>
                          <a:latin typeface="宋体" panose="02010600030101010101" pitchFamily="2" charset="-122"/>
                          <a:ea typeface="宋体" panose="02010600030101010101" pitchFamily="2" charset="-122"/>
                        </a:rPr>
                        <a:t>或  </a:t>
                      </a:r>
                      <a:r>
                        <a:rPr lang="en-US" altLang="zh-CN" sz="2000" b="1" dirty="0" smtClean="0">
                          <a:solidFill>
                            <a:schemeClr val="tx1"/>
                          </a:solidFill>
                          <a:latin typeface="宋体" panose="02010600030101010101" pitchFamily="2" charset="-122"/>
                          <a:ea typeface="宋体" panose="02010600030101010101" pitchFamily="2" charset="-122"/>
                        </a:rPr>
                        <a:t>A-&gt;Ba </a:t>
                      </a:r>
                      <a:r>
                        <a:rPr lang="zh-CN" altLang="en-US" sz="2000" b="1" dirty="0" smtClean="0">
                          <a:solidFill>
                            <a:schemeClr val="tx1"/>
                          </a:solidFill>
                          <a:latin typeface="宋体" panose="02010600030101010101" pitchFamily="2" charset="-122"/>
                          <a:ea typeface="宋体" panose="02010600030101010101" pitchFamily="2" charset="-122"/>
                        </a:rPr>
                        <a:t>（左线性）</a:t>
                      </a:r>
                      <a:r>
                        <a:rPr lang="en-US" altLang="zh-CN" sz="2000" b="1" dirty="0" smtClean="0">
                          <a:solidFill>
                            <a:schemeClr val="tx1"/>
                          </a:solidFill>
                          <a:latin typeface="宋体" panose="02010600030101010101" pitchFamily="2" charset="-122"/>
                          <a:ea typeface="宋体" panose="02010600030101010101" pitchFamily="2" charset="-122"/>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latin typeface="宋体" panose="02010600030101010101" pitchFamily="2" charset="-122"/>
                          <a:ea typeface="宋体" panose="02010600030101010101" pitchFamily="2" charset="-122"/>
                        </a:rPr>
                        <a:t>其中 </a:t>
                      </a:r>
                      <a:r>
                        <a:rPr lang="en-US" altLang="zh-CN" sz="2000" b="1" dirty="0" err="1" smtClean="0">
                          <a:solidFill>
                            <a:schemeClr val="tx1"/>
                          </a:solidFill>
                          <a:latin typeface="宋体" panose="02010600030101010101" pitchFamily="2" charset="-122"/>
                          <a:ea typeface="宋体" panose="02010600030101010101" pitchFamily="2" charset="-122"/>
                        </a:rPr>
                        <a:t>A,B</a:t>
                      </a:r>
                      <a:r>
                        <a:rPr lang="en-US" altLang="zh-CN" sz="2000" b="1" dirty="0" err="1" smtClean="0">
                          <a:ea typeface="宋体" panose="02010600030101010101" pitchFamily="2" charset="-122"/>
                        </a:rPr>
                        <a:t>∈V</a:t>
                      </a:r>
                      <a:r>
                        <a:rPr lang="en-US" altLang="zh-CN" sz="2000" b="1" baseline="-25000" dirty="0" err="1" smtClean="0">
                          <a:ea typeface="宋体" panose="02010600030101010101" pitchFamily="2" charset="-122"/>
                        </a:rPr>
                        <a:t>N</a:t>
                      </a:r>
                      <a:r>
                        <a:rPr lang="en-US" altLang="zh-CN" sz="2000" b="1" dirty="0" err="1" smtClean="0">
                          <a:solidFill>
                            <a:schemeClr val="tx1"/>
                          </a:solidFill>
                          <a:latin typeface="宋体" panose="02010600030101010101" pitchFamily="2" charset="-122"/>
                          <a:ea typeface="宋体" panose="02010600030101010101" pitchFamily="2" charset="-122"/>
                        </a:rPr>
                        <a:t>,a</a:t>
                      </a:r>
                      <a:r>
                        <a:rPr lang="en-US" altLang="zh-CN" sz="2000" b="1" dirty="0" smtClean="0">
                          <a:ea typeface="宋体" panose="02010600030101010101" pitchFamily="2" charset="-122"/>
                        </a:rPr>
                        <a:t>∈</a:t>
                      </a:r>
                      <a:r>
                        <a:rPr lang="zh-CN" altLang="en-US" sz="2000" b="1" baseline="0" dirty="0" smtClean="0">
                          <a:ea typeface="宋体" panose="02010600030101010101" pitchFamily="2" charset="-122"/>
                        </a:rPr>
                        <a:t> </a:t>
                      </a:r>
                      <a:r>
                        <a:rPr lang="en-US" altLang="zh-CN" sz="2000" b="1" dirty="0" smtClean="0">
                          <a:ea typeface="宋体" panose="02010600030101010101" pitchFamily="2" charset="-122"/>
                        </a:rPr>
                        <a:t>V</a:t>
                      </a:r>
                      <a:r>
                        <a:rPr lang="en-US" altLang="zh-CN" sz="2000" b="1" baseline="-25000" dirty="0" smtClean="0">
                          <a:ea typeface="宋体" panose="02010600030101010101" pitchFamily="2" charset="-122"/>
                        </a:rPr>
                        <a:t>T</a:t>
                      </a:r>
                      <a:r>
                        <a:rPr lang="en-US" altLang="zh-CN" sz="2000" b="1" dirty="0" smtClean="0">
                          <a:ea typeface="宋体" panose="02010600030101010101" pitchFamily="2" charset="-122"/>
                        </a:rPr>
                        <a:t> </a:t>
                      </a:r>
                      <a:endParaRPr lang="zh-CN" altLang="en-US" sz="2000" b="1" baseline="30000" dirty="0" smtClean="0">
                        <a:solidFill>
                          <a:schemeClr val="tx1"/>
                        </a:solidFill>
                        <a:latin typeface="宋体" panose="02010600030101010101" pitchFamily="2" charset="-122"/>
                        <a:ea typeface="宋体" panose="02010600030101010101" pitchFamily="2" charset="-122"/>
                      </a:endParaRPr>
                    </a:p>
                    <a:p>
                      <a:endParaRPr lang="zh-CN" altLang="en-US" sz="2000" b="1" dirty="0">
                        <a:solidFill>
                          <a:schemeClr val="tx1"/>
                        </a:solidFill>
                        <a:latin typeface="宋体" panose="02010600030101010101" pitchFamily="2" charset="-122"/>
                        <a:ea typeface="宋体" panose="02010600030101010101" pitchFamily="2" charset="-122"/>
                      </a:endParaRPr>
                    </a:p>
                  </a:txBody>
                  <a:tcPr/>
                </a:tc>
                <a:tc>
                  <a:txBody>
                    <a:bodyPr/>
                    <a:lstStyle/>
                    <a:p>
                      <a:r>
                        <a:rPr lang="en-US" altLang="zh-CN" sz="2000" b="1" dirty="0" smtClean="0">
                          <a:solidFill>
                            <a:schemeClr val="tx1"/>
                          </a:solidFill>
                          <a:latin typeface="宋体" panose="02010600030101010101" pitchFamily="2" charset="-122"/>
                          <a:ea typeface="宋体" panose="02010600030101010101" pitchFamily="2" charset="-122"/>
                        </a:rPr>
                        <a:t>3</a:t>
                      </a:r>
                      <a:r>
                        <a:rPr lang="zh-CN" altLang="en-US" sz="2000" b="1" dirty="0" smtClean="0">
                          <a:solidFill>
                            <a:schemeClr val="tx1"/>
                          </a:solidFill>
                          <a:latin typeface="宋体" panose="02010600030101010101" pitchFamily="2" charset="-122"/>
                          <a:ea typeface="宋体" panose="02010600030101010101" pitchFamily="2" charset="-122"/>
                        </a:rPr>
                        <a:t>型语言</a:t>
                      </a:r>
                      <a:endParaRPr lang="zh-CN" altLang="en-US" sz="2000" b="1" dirty="0">
                        <a:solidFill>
                          <a:schemeClr val="tx1"/>
                        </a:solidFill>
                        <a:latin typeface="宋体" panose="02010600030101010101" pitchFamily="2" charset="-122"/>
                        <a:ea typeface="宋体" panose="02010600030101010101" pitchFamily="2" charset="-122"/>
                      </a:endParaRPr>
                    </a:p>
                  </a:txBody>
                  <a:tcPr/>
                </a:tc>
              </a:tr>
            </a:tbl>
          </a:graphicData>
        </a:graphic>
      </p:graphicFrame>
      <p:sp>
        <p:nvSpPr>
          <p:cNvPr id="3" name="TextBox 2"/>
          <p:cNvSpPr txBox="1"/>
          <p:nvPr/>
        </p:nvSpPr>
        <p:spPr>
          <a:xfrm>
            <a:off x="1063650" y="289272"/>
            <a:ext cx="7272808"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文法类型及相应的语言类别表</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3920245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155448"/>
            <a:ext cx="8229600" cy="1185320"/>
          </a:xfrm>
        </p:spPr>
        <p:txBody>
          <a:bodyPr/>
          <a:lstStyle/>
          <a:p>
            <a:pPr fontAlgn="auto">
              <a:spcAft>
                <a:spcPts val="0"/>
              </a:spcAft>
            </a:pPr>
            <a:r>
              <a:rPr lang="en-US" altLang="zh-CN" dirty="0" smtClean="0"/>
              <a:t>02-3       </a:t>
            </a:r>
            <a:r>
              <a:rPr lang="zh-CN" altLang="en-US" dirty="0"/>
              <a:t>本</a:t>
            </a:r>
            <a:r>
              <a:rPr lang="zh-CN" altLang="en-US" dirty="0" smtClean="0"/>
              <a:t>节习题及作业</a:t>
            </a:r>
            <a:endParaRPr lang="zh-CN" altLang="en-US" dirty="0"/>
          </a:p>
        </p:txBody>
      </p:sp>
      <p:sp>
        <p:nvSpPr>
          <p:cNvPr id="2" name="内容占位符 1"/>
          <p:cNvSpPr>
            <a:spLocks noGrp="1"/>
          </p:cNvSpPr>
          <p:nvPr>
            <p:ph idx="1"/>
          </p:nvPr>
        </p:nvSpPr>
        <p:spPr/>
        <p:txBody>
          <a:bodyPr>
            <a:normAutofit/>
          </a:bodyPr>
          <a:lstStyle/>
          <a:p>
            <a:r>
              <a:rPr lang="en-US" altLang="zh-CN" sz="2400" dirty="0" smtClean="0"/>
              <a:t>P34  </a:t>
            </a:r>
            <a:r>
              <a:rPr lang="zh-CN" altLang="en-US" sz="2400" dirty="0" smtClean="0"/>
              <a:t>题</a:t>
            </a:r>
            <a:r>
              <a:rPr lang="en-US" altLang="zh-CN" sz="2400" dirty="0" smtClean="0"/>
              <a:t>6</a:t>
            </a:r>
          </a:p>
          <a:p>
            <a:r>
              <a:rPr lang="en-US" altLang="zh-CN" sz="2400" dirty="0" smtClean="0"/>
              <a:t>P34  </a:t>
            </a:r>
            <a:r>
              <a:rPr lang="zh-CN" altLang="en-US" sz="2400" dirty="0" smtClean="0"/>
              <a:t>题</a:t>
            </a:r>
            <a:r>
              <a:rPr lang="en-US" altLang="zh-CN" sz="2400" dirty="0" smtClean="0"/>
              <a:t>7</a:t>
            </a:r>
          </a:p>
          <a:p>
            <a:r>
              <a:rPr lang="en-US" altLang="zh-CN" sz="2400" dirty="0" smtClean="0"/>
              <a:t>P34  </a:t>
            </a:r>
            <a:r>
              <a:rPr lang="zh-CN" altLang="en-US" sz="2400" dirty="0" smtClean="0"/>
              <a:t>题</a:t>
            </a:r>
            <a:r>
              <a:rPr lang="en-US" altLang="zh-CN" sz="2400" dirty="0" smtClean="0"/>
              <a:t>8P34 </a:t>
            </a:r>
          </a:p>
          <a:p>
            <a:r>
              <a:rPr lang="en-US" altLang="zh-CN" sz="2400" dirty="0" smtClean="0"/>
              <a:t>P34 </a:t>
            </a:r>
            <a:r>
              <a:rPr lang="zh-CN" altLang="en-US" sz="2400" dirty="0" smtClean="0"/>
              <a:t>题</a:t>
            </a:r>
            <a:r>
              <a:rPr lang="en-US" altLang="zh-CN" sz="2400" dirty="0" smtClean="0"/>
              <a:t>9</a:t>
            </a:r>
            <a:r>
              <a:rPr lang="zh-CN" altLang="en-US" sz="2400" dirty="0"/>
              <a:t>（略有难度）</a:t>
            </a:r>
            <a:endParaRPr lang="en-US" altLang="zh-CN" sz="2400" dirty="0"/>
          </a:p>
          <a:p>
            <a:endParaRPr lang="en-US" altLang="zh-CN" sz="2400" dirty="0" smtClean="0"/>
          </a:p>
          <a:p>
            <a:r>
              <a:rPr lang="en-US" altLang="zh-CN" sz="2400" dirty="0" smtClean="0"/>
              <a:t>P34 </a:t>
            </a:r>
            <a:r>
              <a:rPr lang="zh-CN" altLang="en-US" sz="2400" dirty="0" smtClean="0"/>
              <a:t>题</a:t>
            </a:r>
            <a:r>
              <a:rPr lang="en-US" altLang="zh-CN" sz="2400" dirty="0" smtClean="0"/>
              <a:t>10</a:t>
            </a:r>
            <a:endParaRPr lang="en-US" altLang="zh-CN" sz="2400" dirty="0"/>
          </a:p>
          <a:p>
            <a:r>
              <a:rPr lang="en-US" altLang="zh-CN" sz="2400" dirty="0" smtClean="0"/>
              <a:t>P34 </a:t>
            </a:r>
            <a:r>
              <a:rPr lang="zh-CN" altLang="en-US" sz="2400" dirty="0" smtClean="0"/>
              <a:t>题</a:t>
            </a:r>
            <a:r>
              <a:rPr lang="en-US" altLang="zh-CN" sz="2400" dirty="0" smtClean="0"/>
              <a:t>11</a:t>
            </a:r>
          </a:p>
          <a:p>
            <a:endParaRPr lang="en-US" altLang="zh-CN" sz="2400" dirty="0" smtClean="0"/>
          </a:p>
          <a:p>
            <a:r>
              <a:rPr lang="zh-CN" altLang="en-US" sz="2400" dirty="0" smtClean="0">
                <a:solidFill>
                  <a:srgbClr val="CC3300"/>
                </a:solidFill>
              </a:rPr>
              <a:t>作业：</a:t>
            </a:r>
            <a:r>
              <a:rPr lang="zh-CN" altLang="en-US" sz="2400" dirty="0" smtClean="0"/>
              <a:t>教材</a:t>
            </a:r>
            <a:r>
              <a:rPr lang="en-US" altLang="zh-CN" sz="2400" dirty="0" smtClean="0"/>
              <a:t>P34</a:t>
            </a:r>
            <a:r>
              <a:rPr lang="zh-CN" altLang="en-US" sz="2400" dirty="0" smtClean="0"/>
              <a:t>页第</a:t>
            </a:r>
            <a:r>
              <a:rPr lang="en-US" altLang="zh-CN" sz="2400" dirty="0" smtClean="0"/>
              <a:t>6</a:t>
            </a:r>
            <a:r>
              <a:rPr lang="zh-CN" altLang="en-US" sz="2400" dirty="0" smtClean="0"/>
              <a:t>题，（</a:t>
            </a:r>
            <a:r>
              <a:rPr lang="en-US" altLang="zh-CN" sz="2400" dirty="0" smtClean="0"/>
              <a:t>5</a:t>
            </a:r>
            <a:r>
              <a:rPr lang="zh-CN" altLang="en-US" sz="2400" dirty="0" smtClean="0"/>
              <a:t>）（</a:t>
            </a:r>
            <a:r>
              <a:rPr lang="en-US" altLang="zh-CN" sz="2400" dirty="0" smtClean="0"/>
              <a:t>6</a:t>
            </a:r>
            <a:r>
              <a:rPr lang="zh-CN" altLang="en-US" sz="2400" dirty="0" smtClean="0"/>
              <a:t>）</a:t>
            </a:r>
            <a:endParaRPr lang="en-US" altLang="zh-CN" sz="2400" dirty="0" smtClean="0"/>
          </a:p>
          <a:p>
            <a:r>
              <a:rPr lang="zh-CN" altLang="en-US" sz="2400" dirty="0" smtClean="0"/>
              <a:t>      教材</a:t>
            </a:r>
            <a:r>
              <a:rPr lang="en-US" altLang="zh-CN" sz="2400" dirty="0" smtClean="0"/>
              <a:t>P34</a:t>
            </a:r>
            <a:r>
              <a:rPr lang="zh-CN" altLang="en-US" sz="2400" dirty="0" smtClean="0"/>
              <a:t>页第</a:t>
            </a:r>
            <a:r>
              <a:rPr lang="en-US" altLang="zh-CN" sz="2400" dirty="0" smtClean="0"/>
              <a:t>10</a:t>
            </a:r>
            <a:r>
              <a:rPr lang="zh-CN" altLang="en-US" sz="2400" dirty="0" smtClean="0"/>
              <a:t>题</a:t>
            </a:r>
            <a:endParaRPr lang="en-US" altLang="zh-CN" sz="2400" dirty="0" smtClean="0"/>
          </a:p>
          <a:p>
            <a:r>
              <a:rPr lang="zh-CN" altLang="en-US" sz="2400" dirty="0" smtClean="0"/>
              <a:t>      教材</a:t>
            </a:r>
            <a:r>
              <a:rPr lang="en-US" altLang="zh-CN" sz="2400" dirty="0"/>
              <a:t>P34</a:t>
            </a:r>
            <a:r>
              <a:rPr lang="zh-CN" altLang="en-US" sz="2400" dirty="0"/>
              <a:t>页</a:t>
            </a:r>
            <a:r>
              <a:rPr lang="zh-CN" altLang="en-US" sz="2400" dirty="0" smtClean="0"/>
              <a:t>第</a:t>
            </a:r>
            <a:r>
              <a:rPr lang="en-US" altLang="zh-CN" sz="2400" dirty="0" smtClean="0"/>
              <a:t>4</a:t>
            </a:r>
            <a:r>
              <a:rPr lang="zh-CN" altLang="en-US" sz="2400" dirty="0" smtClean="0"/>
              <a:t>题</a:t>
            </a: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216138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 </a:t>
            </a:r>
            <a:r>
              <a:rPr lang="zh-CN" altLang="en-US" smtClean="0"/>
              <a:t>文法分类的意义</a:t>
            </a:r>
          </a:p>
        </p:txBody>
      </p:sp>
      <p:sp>
        <p:nvSpPr>
          <p:cNvPr id="177155" name="Rectangle 3"/>
          <p:cNvSpPr>
            <a:spLocks noGrp="1" noChangeArrowheads="1"/>
          </p:cNvSpPr>
          <p:nvPr>
            <p:ph idx="1"/>
          </p:nvPr>
        </p:nvSpPr>
        <p:spPr/>
        <p:txBody>
          <a:bodyPr>
            <a:noAutofit/>
          </a:bodyPr>
          <a:lstStyle/>
          <a:p>
            <a:pPr>
              <a:lnSpc>
                <a:spcPct val="120000"/>
              </a:lnSpc>
            </a:pPr>
            <a:r>
              <a:rPr lang="zh-CN" altLang="en-US" sz="2400" dirty="0" smtClean="0">
                <a:solidFill>
                  <a:schemeClr val="tx1"/>
                </a:solidFill>
              </a:rPr>
              <a:t>根据以上文法的定义，不难发现：</a:t>
            </a:r>
            <a:endParaRPr lang="en-US" altLang="zh-CN" sz="2400" dirty="0" smtClean="0">
              <a:solidFill>
                <a:schemeClr val="tx1"/>
              </a:solidFill>
            </a:endParaRPr>
          </a:p>
          <a:p>
            <a:pPr>
              <a:lnSpc>
                <a:spcPct val="120000"/>
              </a:lnSpc>
            </a:pPr>
            <a:r>
              <a:rPr lang="en-US" altLang="zh-CN" sz="2400" dirty="0" smtClean="0">
                <a:solidFill>
                  <a:schemeClr val="tx1"/>
                </a:solidFill>
              </a:rPr>
              <a:t>3</a:t>
            </a:r>
            <a:r>
              <a:rPr lang="zh-CN" altLang="en-US" sz="2400" dirty="0" smtClean="0">
                <a:solidFill>
                  <a:schemeClr val="tx1"/>
                </a:solidFill>
              </a:rPr>
              <a:t>型文法类一定是</a:t>
            </a:r>
            <a:r>
              <a:rPr lang="en-US" altLang="zh-CN" sz="2400" dirty="0" smtClean="0">
                <a:solidFill>
                  <a:schemeClr val="tx1"/>
                </a:solidFill>
              </a:rPr>
              <a:t>2</a:t>
            </a:r>
            <a:r>
              <a:rPr lang="zh-CN" altLang="en-US" sz="2400" dirty="0" smtClean="0">
                <a:solidFill>
                  <a:schemeClr val="tx1"/>
                </a:solidFill>
              </a:rPr>
              <a:t>型文法类的特殊情况，</a:t>
            </a:r>
            <a:endParaRPr lang="en-US" altLang="zh-CN" sz="2400" dirty="0" smtClean="0">
              <a:solidFill>
                <a:schemeClr val="tx1"/>
              </a:solidFill>
            </a:endParaRPr>
          </a:p>
          <a:p>
            <a:pPr>
              <a:lnSpc>
                <a:spcPct val="120000"/>
              </a:lnSpc>
            </a:pPr>
            <a:r>
              <a:rPr lang="en-US" altLang="zh-CN" sz="2400" dirty="0" smtClean="0">
                <a:solidFill>
                  <a:schemeClr val="tx1"/>
                </a:solidFill>
              </a:rPr>
              <a:t>2</a:t>
            </a:r>
            <a:r>
              <a:rPr lang="zh-CN" altLang="en-US" sz="2400" dirty="0" smtClean="0">
                <a:solidFill>
                  <a:schemeClr val="tx1"/>
                </a:solidFill>
              </a:rPr>
              <a:t>型文法类一定是</a:t>
            </a:r>
            <a:r>
              <a:rPr lang="en-US" altLang="zh-CN" sz="2400" dirty="0" smtClean="0">
                <a:solidFill>
                  <a:schemeClr val="tx1"/>
                </a:solidFill>
              </a:rPr>
              <a:t>1</a:t>
            </a:r>
            <a:r>
              <a:rPr lang="zh-CN" altLang="en-US" sz="2400" dirty="0" smtClean="0">
                <a:solidFill>
                  <a:schemeClr val="tx1"/>
                </a:solidFill>
              </a:rPr>
              <a:t>型文法类的特殊情况。</a:t>
            </a:r>
            <a:endParaRPr lang="en-US" altLang="zh-CN" sz="2400" dirty="0" smtClean="0">
              <a:solidFill>
                <a:schemeClr val="tx1"/>
              </a:solidFill>
            </a:endParaRPr>
          </a:p>
          <a:p>
            <a:pPr>
              <a:lnSpc>
                <a:spcPct val="120000"/>
              </a:lnSpc>
            </a:pPr>
            <a:r>
              <a:rPr lang="en-US" altLang="zh-CN" sz="2400" dirty="0" smtClean="0"/>
              <a:t>…</a:t>
            </a:r>
          </a:p>
          <a:p>
            <a:pPr>
              <a:lnSpc>
                <a:spcPct val="120000"/>
              </a:lnSpc>
            </a:pPr>
            <a:r>
              <a:rPr lang="zh-CN" altLang="en-US" sz="2400" dirty="0" smtClean="0">
                <a:solidFill>
                  <a:schemeClr val="tx1"/>
                </a:solidFill>
              </a:rPr>
              <a:t>每一类文法都是在前一类文法的基础上加上一些限定规则而产生的。因此，四类文法产生的语言就会有如下关系：</a:t>
            </a:r>
            <a:r>
              <a:rPr lang="zh-CN" altLang="en-US" sz="2400" dirty="0" smtClean="0">
                <a:solidFill>
                  <a:srgbClr val="FF0066"/>
                </a:solidFill>
              </a:rPr>
              <a:t>          </a:t>
            </a:r>
            <a:r>
              <a:rPr lang="en-US" altLang="zh-CN" sz="2400" dirty="0" smtClean="0">
                <a:solidFill>
                  <a:srgbClr val="FF0066"/>
                </a:solidFill>
              </a:rPr>
              <a:t>3</a:t>
            </a:r>
            <a:r>
              <a:rPr lang="zh-CN" altLang="en-US" sz="2400" dirty="0" smtClean="0">
                <a:solidFill>
                  <a:srgbClr val="FF0066"/>
                </a:solidFill>
              </a:rPr>
              <a:t>型语言</a:t>
            </a:r>
            <a:r>
              <a:rPr lang="zh-CN" altLang="en-US" sz="2400" dirty="0" smtClean="0">
                <a:solidFill>
                  <a:srgbClr val="FF0066"/>
                </a:solidFill>
                <a:sym typeface="Symbol" pitchFamily="18" charset="2"/>
              </a:rPr>
              <a:t></a:t>
            </a:r>
            <a:r>
              <a:rPr lang="en-US" altLang="zh-CN" sz="2400" dirty="0" smtClean="0">
                <a:solidFill>
                  <a:srgbClr val="FF0066"/>
                </a:solidFill>
              </a:rPr>
              <a:t>2</a:t>
            </a:r>
            <a:r>
              <a:rPr lang="zh-CN" altLang="en-US" sz="2400" dirty="0" smtClean="0">
                <a:solidFill>
                  <a:srgbClr val="FF0066"/>
                </a:solidFill>
              </a:rPr>
              <a:t>型语言</a:t>
            </a:r>
            <a:r>
              <a:rPr lang="zh-CN" altLang="en-US" sz="2400" dirty="0" smtClean="0">
                <a:solidFill>
                  <a:srgbClr val="FF0066"/>
                </a:solidFill>
                <a:sym typeface="Symbol" pitchFamily="18" charset="2"/>
              </a:rPr>
              <a:t></a:t>
            </a:r>
            <a:r>
              <a:rPr lang="en-US" altLang="zh-CN" sz="2400" dirty="0" smtClean="0">
                <a:solidFill>
                  <a:srgbClr val="FF0066"/>
                </a:solidFill>
              </a:rPr>
              <a:t>1</a:t>
            </a:r>
            <a:r>
              <a:rPr lang="zh-CN" altLang="en-US" sz="2400" dirty="0" smtClean="0">
                <a:solidFill>
                  <a:srgbClr val="FF0066"/>
                </a:solidFill>
              </a:rPr>
              <a:t>型语言</a:t>
            </a:r>
            <a:r>
              <a:rPr lang="zh-CN" altLang="en-US" sz="2400" dirty="0" smtClean="0">
                <a:solidFill>
                  <a:srgbClr val="FF0066"/>
                </a:solidFill>
                <a:sym typeface="Symbol" pitchFamily="18" charset="2"/>
              </a:rPr>
              <a:t></a:t>
            </a:r>
            <a:r>
              <a:rPr lang="en-US" altLang="zh-CN" sz="2400" dirty="0" smtClean="0">
                <a:solidFill>
                  <a:srgbClr val="FF0066"/>
                </a:solidFill>
              </a:rPr>
              <a:t>0</a:t>
            </a:r>
            <a:r>
              <a:rPr lang="zh-CN" altLang="en-US" sz="2400" dirty="0" smtClean="0">
                <a:solidFill>
                  <a:srgbClr val="FF0066"/>
                </a:solidFill>
              </a:rPr>
              <a:t>型语言</a:t>
            </a:r>
          </a:p>
          <a:p>
            <a:pPr>
              <a:lnSpc>
                <a:spcPct val="120000"/>
              </a:lnSpc>
            </a:pPr>
            <a:r>
              <a:rPr lang="zh-CN" altLang="en-US" sz="2400" dirty="0" smtClean="0">
                <a:solidFill>
                  <a:schemeClr val="tx1"/>
                </a:solidFill>
              </a:rPr>
              <a:t>程序设计语言的</a:t>
            </a:r>
            <a:r>
              <a:rPr lang="zh-CN" altLang="en-US" sz="2400" dirty="0" smtClean="0">
                <a:solidFill>
                  <a:srgbClr val="FF0066"/>
                </a:solidFill>
              </a:rPr>
              <a:t>词法分析属于正规文法</a:t>
            </a:r>
            <a:r>
              <a:rPr lang="zh-CN" altLang="en-US" sz="2400" dirty="0" smtClean="0">
                <a:solidFill>
                  <a:schemeClr val="tx1"/>
                </a:solidFill>
              </a:rPr>
              <a:t>，与</a:t>
            </a:r>
            <a:r>
              <a:rPr lang="zh-CN" altLang="en-US" sz="2400" dirty="0" smtClean="0">
                <a:solidFill>
                  <a:srgbClr val="FF0066"/>
                </a:solidFill>
              </a:rPr>
              <a:t>局部语法相关的部分属于上下文无关文法</a:t>
            </a:r>
            <a:r>
              <a:rPr lang="zh-CN" altLang="en-US" sz="2400" dirty="0" smtClean="0">
                <a:solidFill>
                  <a:schemeClr val="tx1"/>
                </a:solidFill>
              </a:rPr>
              <a:t>，与</a:t>
            </a:r>
            <a:r>
              <a:rPr lang="zh-CN" altLang="en-US" sz="2400" dirty="0" smtClean="0">
                <a:solidFill>
                  <a:srgbClr val="FF0066"/>
                </a:solidFill>
              </a:rPr>
              <a:t>全局语法和语义有关的部分属于上下文有关文法</a:t>
            </a:r>
            <a:r>
              <a:rPr lang="zh-CN" altLang="en-US" sz="2400" dirty="0" smtClean="0">
                <a:solidFill>
                  <a:srgbClr val="FF3300"/>
                </a:solidFill>
              </a:rPr>
              <a:t>。</a:t>
            </a:r>
          </a:p>
        </p:txBody>
      </p:sp>
    </p:spTree>
    <p:extLst>
      <p:ext uri="{BB962C8B-B14F-4D97-AF65-F5344CB8AC3E}">
        <p14:creationId xmlns:p14="http://schemas.microsoft.com/office/powerpoint/2010/main" val="1037765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7155">
                                            <p:txEl>
                                              <p:pRg st="5" end="5"/>
                                            </p:txEl>
                                          </p:spTgt>
                                        </p:tgtEl>
                                        <p:attrNameLst>
                                          <p:attrName>style.visibility</p:attrName>
                                        </p:attrNameLst>
                                      </p:cBhvr>
                                      <p:to>
                                        <p:strVal val="visible"/>
                                      </p:to>
                                    </p:set>
                                    <p:animEffect transition="in" filter="blinds(horizontal)">
                                      <p:cBhvr>
                                        <p:cTn id="7" dur="500"/>
                                        <p:tgtEl>
                                          <p:spTgt spid="177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t>2.5  2.6  </a:t>
            </a:r>
            <a:r>
              <a:rPr lang="zh-CN" altLang="en-US" dirty="0" smtClean="0"/>
              <a:t>语法树及其应用</a:t>
            </a:r>
          </a:p>
        </p:txBody>
      </p:sp>
      <p:sp>
        <p:nvSpPr>
          <p:cNvPr id="32771" name="Rectangle 3"/>
          <p:cNvSpPr>
            <a:spLocks noGrp="1" noChangeArrowheads="1"/>
          </p:cNvSpPr>
          <p:nvPr>
            <p:ph idx="1"/>
          </p:nvPr>
        </p:nvSpPr>
        <p:spPr>
          <a:xfrm>
            <a:off x="395536" y="1412776"/>
            <a:ext cx="8136904" cy="1079500"/>
          </a:xfrm>
        </p:spPr>
        <p:txBody>
          <a:bodyPr>
            <a:normAutofit/>
          </a:bodyPr>
          <a:lstStyle/>
          <a:p>
            <a:r>
              <a:rPr lang="zh-CN" altLang="en-US" sz="2400" dirty="0" smtClean="0"/>
              <a:t>上下文无关文法有足够的能力描述现今程序设计语言的语法结构。</a:t>
            </a:r>
          </a:p>
        </p:txBody>
      </p:sp>
      <p:sp>
        <p:nvSpPr>
          <p:cNvPr id="249860" name="Rectangle 4"/>
          <p:cNvSpPr>
            <a:spLocks noChangeArrowheads="1"/>
          </p:cNvSpPr>
          <p:nvPr/>
        </p:nvSpPr>
        <p:spPr bwMode="auto">
          <a:xfrm>
            <a:off x="604714" y="5013176"/>
            <a:ext cx="7885249" cy="165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20000"/>
              </a:spcBef>
              <a:spcAft>
                <a:spcPct val="0"/>
              </a:spcAft>
              <a:buFont typeface="Wingdings" pitchFamily="2" charset="2"/>
              <a:buChar char="u"/>
            </a:pPr>
            <a:r>
              <a:rPr lang="zh-CN" altLang="en-US" sz="2200" dirty="0" smtClean="0">
                <a:solidFill>
                  <a:srgbClr val="CC3300"/>
                </a:solidFill>
                <a:latin typeface="宋体" panose="02010600030101010101" pitchFamily="2" charset="-122"/>
              </a:rPr>
              <a:t>常用的</a:t>
            </a:r>
            <a:r>
              <a:rPr lang="en-US" altLang="zh-CN" sz="2200" dirty="0" smtClean="0">
                <a:solidFill>
                  <a:srgbClr val="CC3300"/>
                </a:solidFill>
                <a:latin typeface="宋体" panose="02010600030101010101" pitchFamily="2" charset="-122"/>
              </a:rPr>
              <a:t>&lt;</a:t>
            </a:r>
            <a:r>
              <a:rPr lang="zh-CN" altLang="en-US" sz="2200" dirty="0" smtClean="0">
                <a:solidFill>
                  <a:srgbClr val="CC3300"/>
                </a:solidFill>
                <a:latin typeface="宋体" panose="02010600030101010101" pitchFamily="2" charset="-122"/>
              </a:rPr>
              <a:t>表达式</a:t>
            </a:r>
            <a:r>
              <a:rPr lang="en-US" altLang="zh-CN" sz="2200" dirty="0" smtClean="0">
                <a:solidFill>
                  <a:srgbClr val="CC3300"/>
                </a:solidFill>
                <a:latin typeface="宋体" panose="02010600030101010101" pitchFamily="2" charset="-122"/>
              </a:rPr>
              <a:t>&gt;</a:t>
            </a:r>
            <a:r>
              <a:rPr lang="zh-CN" altLang="en-US" sz="2200" dirty="0" smtClean="0">
                <a:solidFill>
                  <a:srgbClr val="CC3300"/>
                </a:solidFill>
                <a:latin typeface="宋体" panose="02010600030101010101" pitchFamily="2" charset="-122"/>
              </a:rPr>
              <a:t>文法的书写方式：</a:t>
            </a:r>
            <a:endParaRPr lang="en-US" altLang="zh-CN" sz="2200" dirty="0" smtClean="0">
              <a:solidFill>
                <a:srgbClr val="CC3300"/>
              </a:solidFill>
              <a:latin typeface="宋体" panose="02010600030101010101" pitchFamily="2" charset="-122"/>
            </a:endParaRPr>
          </a:p>
          <a:p>
            <a:pPr marL="0" indent="0" eaLnBrk="0" fontAlgn="base" hangingPunct="0">
              <a:spcBef>
                <a:spcPct val="20000"/>
              </a:spcBef>
              <a:spcAft>
                <a:spcPct val="0"/>
              </a:spcAft>
            </a:pPr>
            <a:r>
              <a:rPr lang="en-US" altLang="zh-CN" sz="2200" dirty="0">
                <a:solidFill>
                  <a:srgbClr val="CC3300"/>
                </a:solidFill>
                <a:latin typeface="宋体" panose="02010600030101010101" pitchFamily="2" charset="-122"/>
              </a:rPr>
              <a:t> </a:t>
            </a:r>
            <a:r>
              <a:rPr lang="en-US" altLang="zh-CN" sz="2200" dirty="0" smtClean="0">
                <a:solidFill>
                  <a:srgbClr val="CC3300"/>
                </a:solidFill>
                <a:latin typeface="宋体" panose="02010600030101010101" pitchFamily="2" charset="-122"/>
              </a:rPr>
              <a:t> </a:t>
            </a:r>
            <a:r>
              <a:rPr lang="zh-CN" altLang="en-US" sz="2200" dirty="0" smtClean="0">
                <a:solidFill>
                  <a:srgbClr val="CC3300"/>
                </a:solidFill>
                <a:latin typeface="宋体" panose="02010600030101010101" pitchFamily="2" charset="-122"/>
              </a:rPr>
              <a:t>文法</a:t>
            </a:r>
            <a:r>
              <a:rPr lang="en-US" altLang="zh-CN" sz="2200" dirty="0">
                <a:solidFill>
                  <a:srgbClr val="CC3300"/>
                </a:solidFill>
                <a:latin typeface="宋体" panose="02010600030101010101" pitchFamily="2" charset="-122"/>
              </a:rPr>
              <a:t>G=({E},{+,*,</a:t>
            </a:r>
            <a:r>
              <a:rPr lang="en-US" altLang="zh-CN" sz="2200" dirty="0" err="1">
                <a:solidFill>
                  <a:srgbClr val="CC3300"/>
                </a:solidFill>
                <a:latin typeface="宋体" panose="02010600030101010101" pitchFamily="2" charset="-122"/>
              </a:rPr>
              <a:t>i</a:t>
            </a:r>
            <a:r>
              <a:rPr lang="en-US" altLang="zh-CN" sz="2200" dirty="0">
                <a:solidFill>
                  <a:srgbClr val="CC3300"/>
                </a:solidFill>
                <a:latin typeface="宋体" panose="02010600030101010101" pitchFamily="2" charset="-122"/>
              </a:rPr>
              <a:t>,(,)},P,E</a:t>
            </a:r>
            <a:r>
              <a:rPr lang="en-US" altLang="zh-CN" sz="2200" dirty="0" smtClean="0">
                <a:solidFill>
                  <a:srgbClr val="CC3300"/>
                </a:solidFill>
                <a:latin typeface="宋体" panose="02010600030101010101" pitchFamily="2" charset="-122"/>
              </a:rPr>
              <a:t>)</a:t>
            </a:r>
          </a:p>
          <a:p>
            <a:pPr marL="0" indent="0" eaLnBrk="0" fontAlgn="base" hangingPunct="0">
              <a:spcBef>
                <a:spcPct val="20000"/>
              </a:spcBef>
              <a:spcAft>
                <a:spcPct val="0"/>
              </a:spcAft>
            </a:pPr>
            <a:r>
              <a:rPr lang="en-US" altLang="zh-CN" sz="2200" dirty="0">
                <a:solidFill>
                  <a:srgbClr val="CC3300"/>
                </a:solidFill>
                <a:latin typeface="宋体" panose="02010600030101010101" pitchFamily="2" charset="-122"/>
              </a:rPr>
              <a:t> </a:t>
            </a:r>
            <a:r>
              <a:rPr lang="en-US" altLang="zh-CN" sz="2200" dirty="0" smtClean="0">
                <a:solidFill>
                  <a:srgbClr val="CC3300"/>
                </a:solidFill>
                <a:latin typeface="宋体" panose="02010600030101010101" pitchFamily="2" charset="-122"/>
              </a:rPr>
              <a:t> </a:t>
            </a:r>
            <a:r>
              <a:rPr lang="zh-CN" altLang="en-US" sz="2200" dirty="0" smtClean="0">
                <a:solidFill>
                  <a:srgbClr val="CC3300"/>
                </a:solidFill>
                <a:latin typeface="宋体" panose="02010600030101010101" pitchFamily="2" charset="-122"/>
              </a:rPr>
              <a:t>其中</a:t>
            </a:r>
            <a:r>
              <a:rPr lang="en-US" altLang="zh-CN" sz="2200" dirty="0">
                <a:solidFill>
                  <a:srgbClr val="CC3300"/>
                </a:solidFill>
                <a:latin typeface="宋体" panose="02010600030101010101" pitchFamily="2" charset="-122"/>
              </a:rPr>
              <a:t>P</a:t>
            </a:r>
            <a:r>
              <a:rPr lang="zh-CN" altLang="en-US" sz="2200" dirty="0">
                <a:solidFill>
                  <a:srgbClr val="CC3300"/>
                </a:solidFill>
                <a:latin typeface="宋体" panose="02010600030101010101" pitchFamily="2" charset="-122"/>
              </a:rPr>
              <a:t>为</a:t>
            </a:r>
            <a:r>
              <a:rPr lang="zh-CN" altLang="en-US" sz="2200" dirty="0" smtClean="0">
                <a:solidFill>
                  <a:srgbClr val="CC3300"/>
                </a:solidFill>
                <a:latin typeface="宋体" panose="02010600030101010101" pitchFamily="2" charset="-122"/>
              </a:rPr>
              <a:t>：</a:t>
            </a:r>
            <a:r>
              <a:rPr lang="zh-CN" altLang="en-US"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E</a:t>
            </a:r>
            <a:r>
              <a:rPr lang="en-US" altLang="zh-CN" sz="2200" dirty="0" err="1" smtClean="0">
                <a:solidFill>
                  <a:prstClr val="black"/>
                </a:solidFill>
                <a:latin typeface="宋体" panose="02010600030101010101" pitchFamily="2" charset="-122"/>
              </a:rPr>
              <a:t>→i</a:t>
            </a:r>
            <a:r>
              <a:rPr lang="en-US" altLang="zh-CN" sz="2200" dirty="0" smtClean="0">
                <a:solidFill>
                  <a:prstClr val="black"/>
                </a:solidFill>
                <a:latin typeface="宋体" panose="02010600030101010101" pitchFamily="2" charset="-122"/>
              </a:rPr>
              <a:t> </a:t>
            </a:r>
            <a:r>
              <a:rPr lang="en-US" altLang="zh-CN" sz="2200" dirty="0">
                <a:solidFill>
                  <a:prstClr val="black"/>
                </a:solidFill>
                <a:latin typeface="宋体" panose="02010600030101010101" pitchFamily="2" charset="-122"/>
              </a:rPr>
              <a:t>	E→</a:t>
            </a:r>
            <a:r>
              <a:rPr lang="en-US" altLang="zh-CN" sz="2200" dirty="0" smtClean="0">
                <a:solidFill>
                  <a:prstClr val="black"/>
                </a:solidFill>
                <a:latin typeface="宋体" panose="02010600030101010101" pitchFamily="2" charset="-122"/>
              </a:rPr>
              <a:t>E+E   E</a:t>
            </a:r>
            <a:r>
              <a:rPr lang="en-US" altLang="zh-CN" sz="2200" dirty="0">
                <a:solidFill>
                  <a:prstClr val="black"/>
                </a:solidFill>
                <a:latin typeface="宋体" panose="02010600030101010101" pitchFamily="2" charset="-122"/>
              </a:rPr>
              <a:t>→</a:t>
            </a:r>
            <a:r>
              <a:rPr lang="en-US" altLang="zh-CN" sz="2200" dirty="0" smtClean="0">
                <a:solidFill>
                  <a:prstClr val="black"/>
                </a:solidFill>
                <a:latin typeface="宋体" panose="02010600030101010101" pitchFamily="2" charset="-122"/>
              </a:rPr>
              <a:t>E*E  </a:t>
            </a:r>
            <a:r>
              <a:rPr lang="en-US" altLang="zh-CN" sz="2200" dirty="0">
                <a:solidFill>
                  <a:prstClr val="black"/>
                </a:solidFill>
                <a:latin typeface="宋体" panose="02010600030101010101" pitchFamily="2" charset="-122"/>
              </a:rPr>
              <a:t>	E→</a:t>
            </a:r>
            <a:r>
              <a:rPr lang="zh-CN" altLang="en-US" sz="2200" dirty="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E</a:t>
            </a:r>
            <a:r>
              <a:rPr lang="zh-CN" altLang="en-US" sz="2200" dirty="0">
                <a:solidFill>
                  <a:prstClr val="black"/>
                </a:solidFill>
                <a:latin typeface="宋体" panose="02010600030101010101" pitchFamily="2" charset="-122"/>
              </a:rPr>
              <a:t>） </a:t>
            </a:r>
          </a:p>
          <a:p>
            <a:pPr eaLnBrk="0" fontAlgn="base" hangingPunct="0">
              <a:spcBef>
                <a:spcPct val="20000"/>
              </a:spcBef>
              <a:spcAft>
                <a:spcPct val="0"/>
              </a:spcAft>
              <a:buFont typeface="Wingdings" pitchFamily="2" charset="2"/>
              <a:buChar char="u"/>
            </a:pPr>
            <a:endParaRPr lang="en-US" altLang="zh-CN" sz="2200" dirty="0">
              <a:solidFill>
                <a:srgbClr val="CC3300"/>
              </a:solidFill>
              <a:latin typeface="宋体" panose="02010600030101010101" pitchFamily="2" charset="-122"/>
            </a:endParaRPr>
          </a:p>
        </p:txBody>
      </p:sp>
      <p:sp>
        <p:nvSpPr>
          <p:cNvPr id="6" name="Rectangle 3"/>
          <p:cNvSpPr txBox="1">
            <a:spLocks noChangeArrowheads="1"/>
          </p:cNvSpPr>
          <p:nvPr/>
        </p:nvSpPr>
        <p:spPr>
          <a:xfrm>
            <a:off x="529468" y="2179166"/>
            <a:ext cx="8136904" cy="71005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宋体" panose="02010600030101010101" pitchFamily="2" charset="-122"/>
                <a:ea typeface="宋体" panose="02010600030101010101" pitchFamily="2" charset="-122"/>
                <a:cs typeface="+mn-cs"/>
              </a:defRPr>
            </a:lvl1pPr>
            <a:lvl2pPr marL="731520" indent="-274320" algn="l" rtl="0" eaLnBrk="1" latinLnBrk="0" hangingPunct="1">
              <a:spcBef>
                <a:spcPct val="20000"/>
              </a:spcBef>
              <a:buClr>
                <a:schemeClr val="accent2"/>
              </a:buClr>
              <a:buSzPct val="90000"/>
              <a:buFont typeface="Wingdings"/>
              <a:buChar char=""/>
              <a:defRPr kumimoji="0" sz="2800" b="1" kern="1200">
                <a:solidFill>
                  <a:schemeClr val="tx1"/>
                </a:solidFill>
                <a:latin typeface="宋体" panose="02010600030101010101" pitchFamily="2" charset="-122"/>
                <a:ea typeface="宋体" panose="02010600030101010101" pitchFamily="2" charset="-122"/>
                <a:cs typeface="+mn-cs"/>
              </a:defRPr>
            </a:lvl2pPr>
            <a:lvl3pPr marL="996696" indent="-228600" algn="l" rtl="0" eaLnBrk="1" latinLnBrk="0" hangingPunct="1">
              <a:spcBef>
                <a:spcPct val="20000"/>
              </a:spcBef>
              <a:buClr>
                <a:schemeClr val="accent3"/>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3pPr>
            <a:lvl4pPr marL="1216152" indent="-182880" algn="l" rtl="0" eaLnBrk="1" latinLnBrk="0" hangingPunct="1">
              <a:spcBef>
                <a:spcPct val="20000"/>
              </a:spcBef>
              <a:buClr>
                <a:schemeClr val="accent4"/>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4pPr>
            <a:lvl5pPr marL="1426464" indent="-182880" algn="l" rtl="0" eaLnBrk="1" latinLnBrk="0" hangingPunct="1">
              <a:spcBef>
                <a:spcPct val="20000"/>
              </a:spcBef>
              <a:buClr>
                <a:schemeClr val="accent5"/>
              </a:buClr>
              <a:buFont typeface="Wingdings 3"/>
              <a:buChar char=""/>
              <a:defRPr kumimoji="0" lang="en-US" sz="2800" b="1" kern="1200">
                <a:solidFill>
                  <a:schemeClr val="tx1"/>
                </a:solidFill>
                <a:latin typeface="宋体" panose="02010600030101010101" pitchFamily="2" charset="-122"/>
                <a:ea typeface="宋体" panose="02010600030101010101" pitchFamily="2" charset="-122"/>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Clr>
                <a:srgbClr val="F0AD00"/>
              </a:buClr>
            </a:pPr>
            <a:r>
              <a:rPr lang="zh-CN" altLang="en-US" sz="2400" dirty="0" smtClean="0">
                <a:solidFill>
                  <a:srgbClr val="A50021"/>
                </a:solidFill>
              </a:rPr>
              <a:t>以</a:t>
            </a:r>
            <a:r>
              <a:rPr lang="zh-CN" altLang="en-US" sz="2400" dirty="0" smtClean="0">
                <a:solidFill>
                  <a:prstClr val="black"/>
                </a:solidFill>
              </a:rPr>
              <a:t> 程序设计中常见的对表达式的语法定义 </a:t>
            </a:r>
            <a:r>
              <a:rPr lang="zh-CN" altLang="en-US" sz="2400" dirty="0" smtClean="0">
                <a:solidFill>
                  <a:srgbClr val="A50021"/>
                </a:solidFill>
              </a:rPr>
              <a:t>为例</a:t>
            </a:r>
          </a:p>
        </p:txBody>
      </p:sp>
      <p:sp>
        <p:nvSpPr>
          <p:cNvPr id="7" name="Rectangle 4"/>
          <p:cNvSpPr>
            <a:spLocks noChangeArrowheads="1"/>
          </p:cNvSpPr>
          <p:nvPr/>
        </p:nvSpPr>
        <p:spPr bwMode="auto">
          <a:xfrm>
            <a:off x="748990" y="2822922"/>
            <a:ext cx="8389305" cy="217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20000"/>
              </a:spcBef>
              <a:spcAft>
                <a:spcPct val="0"/>
              </a:spcAft>
              <a:buFont typeface="Wingdings" pitchFamily="2" charset="2"/>
              <a:buChar char="u"/>
            </a:pPr>
            <a:r>
              <a:rPr lang="zh-CN" altLang="en-US" sz="2200" dirty="0" smtClean="0">
                <a:solidFill>
                  <a:prstClr val="black"/>
                </a:solidFill>
                <a:latin typeface="宋体" panose="02010600030101010101" pitchFamily="2" charset="-122"/>
              </a:rPr>
              <a:t>已知文法</a:t>
            </a:r>
            <a:r>
              <a:rPr lang="en-US" altLang="zh-CN" sz="2200" dirty="0" smtClean="0">
                <a:solidFill>
                  <a:prstClr val="black"/>
                </a:solidFill>
                <a:latin typeface="宋体" panose="02010600030101010101" pitchFamily="2" charset="-122"/>
              </a:rPr>
              <a:t>G =({&lt;</a:t>
            </a:r>
            <a:r>
              <a:rPr lang="zh-CN" altLang="en-US" sz="2200" dirty="0" smtClean="0">
                <a:solidFill>
                  <a:prstClr val="black"/>
                </a:solidFill>
                <a:latin typeface="宋体" panose="02010600030101010101" pitchFamily="2" charset="-122"/>
              </a:rPr>
              <a:t>产生式</a:t>
            </a:r>
            <a:r>
              <a:rPr lang="en-US" altLang="zh-CN" sz="2200" dirty="0" smtClean="0">
                <a:solidFill>
                  <a:prstClr val="black"/>
                </a:solidFill>
                <a:latin typeface="宋体" panose="02010600030101010101" pitchFamily="2" charset="-122"/>
              </a:rPr>
              <a:t>&gt;},{+,*,</a:t>
            </a:r>
            <a:r>
              <a:rPr lang="en-US" altLang="zh-CN" sz="2200" dirty="0" err="1">
                <a:solidFill>
                  <a:prstClr val="black"/>
                </a:solidFill>
                <a:latin typeface="宋体" panose="02010600030101010101" pitchFamily="2" charset="-122"/>
              </a:rPr>
              <a:t>i</a:t>
            </a:r>
            <a:r>
              <a:rPr lang="en-US" altLang="zh-CN" sz="2200" dirty="0">
                <a:solidFill>
                  <a:prstClr val="black"/>
                </a:solidFill>
                <a:latin typeface="宋体" panose="02010600030101010101" pitchFamily="2" charset="-122"/>
              </a:rPr>
              <a:t>,(,)},P</a:t>
            </a:r>
            <a:r>
              <a:rPr lang="en-US" altLang="zh-CN" sz="2200" dirty="0" smtClean="0">
                <a:solidFill>
                  <a:prstClr val="black"/>
                </a:solidFill>
                <a:latin typeface="宋体" panose="02010600030101010101" pitchFamily="2" charset="-122"/>
              </a:rPr>
              <a:t>,&lt;</a:t>
            </a:r>
            <a:r>
              <a:rPr lang="zh-CN" altLang="en-US" sz="2200" dirty="0" smtClean="0">
                <a:solidFill>
                  <a:prstClr val="black"/>
                </a:solidFill>
                <a:latin typeface="宋体" panose="02010600030101010101" pitchFamily="2" charset="-122"/>
              </a:rPr>
              <a:t>产生式</a:t>
            </a:r>
            <a:r>
              <a:rPr lang="en-US" altLang="zh-CN" sz="2200" dirty="0" smtClean="0">
                <a:solidFill>
                  <a:prstClr val="black"/>
                </a:solidFill>
                <a:latin typeface="宋体" panose="02010600030101010101" pitchFamily="2" charset="-122"/>
              </a:rPr>
              <a:t>&gt;)</a:t>
            </a:r>
          </a:p>
          <a:p>
            <a:pPr marL="0" indent="0" eaLnBrk="0" fontAlgn="base" hangingPunct="0">
              <a:spcBef>
                <a:spcPct val="20000"/>
              </a:spcBef>
              <a:spcAft>
                <a:spcPct val="0"/>
              </a:spcAft>
            </a:pPr>
            <a:r>
              <a:rPr lang="zh-CN" altLang="en-US" sz="2200" dirty="0" smtClean="0">
                <a:solidFill>
                  <a:prstClr val="black"/>
                </a:solidFill>
                <a:latin typeface="宋体" panose="02010600030101010101" pitchFamily="2" charset="-122"/>
              </a:rPr>
              <a:t>其中</a:t>
            </a:r>
            <a:r>
              <a:rPr lang="en-US" altLang="zh-CN" sz="2200" dirty="0">
                <a:solidFill>
                  <a:prstClr val="black"/>
                </a:solidFill>
                <a:latin typeface="宋体" panose="02010600030101010101" pitchFamily="2" charset="-122"/>
              </a:rPr>
              <a:t>P</a:t>
            </a:r>
            <a:r>
              <a:rPr lang="zh-CN" altLang="en-US" sz="2200" dirty="0">
                <a:solidFill>
                  <a:prstClr val="black"/>
                </a:solidFill>
                <a:latin typeface="宋体" panose="02010600030101010101" pitchFamily="2" charset="-122"/>
              </a:rPr>
              <a:t>为</a:t>
            </a:r>
            <a:r>
              <a:rPr lang="zh-CN" altLang="en-US" sz="2200" dirty="0" smtClean="0">
                <a:solidFill>
                  <a:prstClr val="black"/>
                </a:solidFill>
                <a:latin typeface="宋体" panose="02010600030101010101" pitchFamily="2" charset="-122"/>
              </a:rPr>
              <a:t>：</a:t>
            </a:r>
            <a:r>
              <a:rPr lang="zh-CN" altLang="en-US" sz="2200" dirty="0">
                <a:solidFill>
                  <a:prstClr val="black"/>
                </a:solidFill>
                <a:latin typeface="宋体" panose="02010600030101010101" pitchFamily="2" charset="-122"/>
              </a:rPr>
              <a:t>	</a:t>
            </a:r>
            <a:r>
              <a:rPr lang="en-US" altLang="zh-CN" sz="2200" dirty="0" smtClean="0">
                <a:solidFill>
                  <a:prstClr val="black"/>
                </a:solidFill>
                <a:latin typeface="宋体" panose="02010600030101010101" pitchFamily="2" charset="-122"/>
              </a:rPr>
              <a:t>&lt;</a:t>
            </a:r>
            <a:r>
              <a:rPr lang="zh-CN" altLang="en-US" sz="2200" dirty="0" smtClean="0">
                <a:solidFill>
                  <a:prstClr val="black"/>
                </a:solidFill>
                <a:latin typeface="宋体" panose="02010600030101010101" pitchFamily="2" charset="-122"/>
              </a:rPr>
              <a:t>产生式</a:t>
            </a:r>
            <a:r>
              <a:rPr lang="en-US" altLang="zh-CN" sz="2200" dirty="0" smtClean="0">
                <a:solidFill>
                  <a:prstClr val="black"/>
                </a:solidFill>
                <a:latin typeface="宋体" panose="02010600030101010101" pitchFamily="2" charset="-122"/>
              </a:rPr>
              <a:t>&gt;→</a:t>
            </a:r>
            <a:r>
              <a:rPr lang="en-US" altLang="zh-CN" sz="2200" dirty="0" err="1" smtClean="0">
                <a:solidFill>
                  <a:prstClr val="black"/>
                </a:solidFill>
                <a:latin typeface="宋体" panose="02010600030101010101" pitchFamily="2" charset="-122"/>
              </a:rPr>
              <a:t>i</a:t>
            </a:r>
            <a:r>
              <a:rPr lang="en-US" altLang="zh-CN" sz="2200" dirty="0" smtClean="0">
                <a:solidFill>
                  <a:prstClr val="black"/>
                </a:solidFill>
                <a:latin typeface="宋体" panose="02010600030101010101" pitchFamily="2" charset="-122"/>
              </a:rPr>
              <a:t> </a:t>
            </a:r>
            <a:r>
              <a:rPr lang="en-US" altLang="zh-CN" sz="2200" dirty="0">
                <a:solidFill>
                  <a:prstClr val="black"/>
                </a:solidFill>
                <a:latin typeface="宋体" panose="02010600030101010101" pitchFamily="2" charset="-122"/>
              </a:rPr>
              <a:t>	 </a:t>
            </a:r>
            <a:endParaRPr lang="en-US" altLang="zh-CN" sz="2200" dirty="0" smtClean="0">
              <a:solidFill>
                <a:prstClr val="black"/>
              </a:solidFill>
              <a:latin typeface="宋体" panose="02010600030101010101" pitchFamily="2" charset="-122"/>
            </a:endParaRPr>
          </a:p>
          <a:p>
            <a:pPr marL="0" indent="0" eaLnBrk="0" fontAlgn="base" hangingPunct="0">
              <a:spcBef>
                <a:spcPct val="20000"/>
              </a:spcBef>
              <a:spcAft>
                <a:spcPct val="0"/>
              </a:spcAft>
            </a:pPr>
            <a:r>
              <a:rPr lang="en-US" altLang="zh-CN" sz="2200" dirty="0" smtClean="0">
                <a:solidFill>
                  <a:prstClr val="black"/>
                </a:solidFill>
                <a:latin typeface="宋体" panose="02010600030101010101" pitchFamily="2" charset="-122"/>
              </a:rPr>
              <a:t>&lt;</a:t>
            </a:r>
            <a:r>
              <a:rPr lang="zh-CN" altLang="en-US" sz="2200" dirty="0">
                <a:solidFill>
                  <a:prstClr val="black"/>
                </a:solidFill>
                <a:latin typeface="宋体" panose="02010600030101010101" pitchFamily="2" charset="-122"/>
              </a:rPr>
              <a:t>产生式</a:t>
            </a:r>
            <a:r>
              <a:rPr lang="en-US" altLang="zh-CN" sz="2200" dirty="0">
                <a:solidFill>
                  <a:prstClr val="black"/>
                </a:solidFill>
                <a:latin typeface="宋体" panose="02010600030101010101" pitchFamily="2" charset="-122"/>
              </a:rPr>
              <a:t>&gt; </a:t>
            </a:r>
            <a:r>
              <a:rPr lang="en-US" altLang="zh-CN"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&lt;</a:t>
            </a:r>
            <a:r>
              <a:rPr lang="zh-CN" altLang="en-US" sz="2200" dirty="0">
                <a:solidFill>
                  <a:prstClr val="black"/>
                </a:solidFill>
                <a:latin typeface="宋体" panose="02010600030101010101" pitchFamily="2" charset="-122"/>
              </a:rPr>
              <a:t>产生式</a:t>
            </a:r>
            <a:r>
              <a:rPr lang="en-US" altLang="zh-CN" sz="2200" dirty="0">
                <a:solidFill>
                  <a:prstClr val="black"/>
                </a:solidFill>
                <a:latin typeface="宋体" panose="02010600030101010101" pitchFamily="2" charset="-122"/>
              </a:rPr>
              <a:t>&gt; </a:t>
            </a:r>
            <a:r>
              <a:rPr lang="en-US" altLang="zh-CN"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&lt;</a:t>
            </a:r>
            <a:r>
              <a:rPr lang="zh-CN" altLang="en-US" sz="2200" dirty="0">
                <a:solidFill>
                  <a:prstClr val="black"/>
                </a:solidFill>
                <a:latin typeface="宋体" panose="02010600030101010101" pitchFamily="2" charset="-122"/>
              </a:rPr>
              <a:t>产生式</a:t>
            </a:r>
            <a:r>
              <a:rPr lang="en-US" altLang="zh-CN" sz="2200" dirty="0">
                <a:solidFill>
                  <a:prstClr val="black"/>
                </a:solidFill>
                <a:latin typeface="宋体" panose="02010600030101010101" pitchFamily="2" charset="-122"/>
              </a:rPr>
              <a:t>&gt; </a:t>
            </a:r>
            <a:endParaRPr lang="en-US" altLang="zh-CN" sz="2200" dirty="0" smtClean="0">
              <a:solidFill>
                <a:prstClr val="black"/>
              </a:solidFill>
              <a:latin typeface="宋体" panose="02010600030101010101" pitchFamily="2" charset="-122"/>
            </a:endParaRPr>
          </a:p>
          <a:p>
            <a:pPr marL="0" indent="0" eaLnBrk="0" fontAlgn="base" hangingPunct="0">
              <a:spcBef>
                <a:spcPct val="20000"/>
              </a:spcBef>
              <a:spcAft>
                <a:spcPct val="0"/>
              </a:spcAft>
            </a:pPr>
            <a:r>
              <a:rPr lang="en-US" altLang="zh-CN" sz="2200" dirty="0" smtClean="0">
                <a:solidFill>
                  <a:prstClr val="black"/>
                </a:solidFill>
                <a:latin typeface="宋体" panose="02010600030101010101" pitchFamily="2" charset="-122"/>
              </a:rPr>
              <a:t>&lt;</a:t>
            </a:r>
            <a:r>
              <a:rPr lang="zh-CN" altLang="en-US" sz="2200" dirty="0">
                <a:solidFill>
                  <a:prstClr val="black"/>
                </a:solidFill>
                <a:latin typeface="宋体" panose="02010600030101010101" pitchFamily="2" charset="-122"/>
              </a:rPr>
              <a:t>产生式</a:t>
            </a:r>
            <a:r>
              <a:rPr lang="en-US" altLang="zh-CN" sz="2200" dirty="0">
                <a:solidFill>
                  <a:prstClr val="black"/>
                </a:solidFill>
                <a:latin typeface="宋体" panose="02010600030101010101" pitchFamily="2" charset="-122"/>
              </a:rPr>
              <a:t>&gt; </a:t>
            </a:r>
            <a:r>
              <a:rPr lang="en-US" altLang="zh-CN"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&lt;</a:t>
            </a:r>
            <a:r>
              <a:rPr lang="zh-CN" altLang="en-US" sz="2200" dirty="0">
                <a:solidFill>
                  <a:prstClr val="black"/>
                </a:solidFill>
                <a:latin typeface="宋体" panose="02010600030101010101" pitchFamily="2" charset="-122"/>
              </a:rPr>
              <a:t>产生式</a:t>
            </a:r>
            <a:r>
              <a:rPr lang="en-US" altLang="zh-CN" sz="2200" dirty="0">
                <a:solidFill>
                  <a:prstClr val="black"/>
                </a:solidFill>
                <a:latin typeface="宋体" panose="02010600030101010101" pitchFamily="2" charset="-122"/>
              </a:rPr>
              <a:t>&gt; </a:t>
            </a:r>
            <a:r>
              <a:rPr lang="en-US" altLang="zh-CN"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&lt;</a:t>
            </a:r>
            <a:r>
              <a:rPr lang="zh-CN" altLang="en-US" sz="2200" dirty="0">
                <a:solidFill>
                  <a:prstClr val="black"/>
                </a:solidFill>
                <a:latin typeface="宋体" panose="02010600030101010101" pitchFamily="2" charset="-122"/>
              </a:rPr>
              <a:t>产生式</a:t>
            </a:r>
            <a:r>
              <a:rPr lang="en-US" altLang="zh-CN" sz="2200" dirty="0">
                <a:solidFill>
                  <a:prstClr val="black"/>
                </a:solidFill>
                <a:latin typeface="宋体" panose="02010600030101010101" pitchFamily="2" charset="-122"/>
              </a:rPr>
              <a:t>&gt; </a:t>
            </a:r>
            <a:endParaRPr lang="en-US" altLang="zh-CN" sz="2200" dirty="0" smtClean="0">
              <a:solidFill>
                <a:prstClr val="black"/>
              </a:solidFill>
              <a:latin typeface="宋体" panose="02010600030101010101" pitchFamily="2" charset="-122"/>
            </a:endParaRPr>
          </a:p>
          <a:p>
            <a:pPr marL="0" indent="0" eaLnBrk="0" fontAlgn="base" hangingPunct="0">
              <a:spcBef>
                <a:spcPct val="20000"/>
              </a:spcBef>
              <a:spcAft>
                <a:spcPct val="0"/>
              </a:spcAft>
            </a:pPr>
            <a:r>
              <a:rPr lang="en-US" altLang="zh-CN" sz="2200" dirty="0" smtClean="0">
                <a:solidFill>
                  <a:prstClr val="black"/>
                </a:solidFill>
                <a:latin typeface="宋体" panose="02010600030101010101" pitchFamily="2" charset="-122"/>
              </a:rPr>
              <a:t>&lt;</a:t>
            </a:r>
            <a:r>
              <a:rPr lang="zh-CN" altLang="en-US" sz="2200" dirty="0">
                <a:solidFill>
                  <a:prstClr val="black"/>
                </a:solidFill>
                <a:latin typeface="宋体" panose="02010600030101010101" pitchFamily="2" charset="-122"/>
              </a:rPr>
              <a:t>产生式</a:t>
            </a:r>
            <a:r>
              <a:rPr lang="en-US" altLang="zh-CN" sz="2200" dirty="0">
                <a:solidFill>
                  <a:prstClr val="black"/>
                </a:solidFill>
                <a:latin typeface="宋体" panose="02010600030101010101" pitchFamily="2" charset="-122"/>
              </a:rPr>
              <a:t>&gt; →</a:t>
            </a:r>
            <a:r>
              <a:rPr lang="zh-CN" altLang="en-US"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&lt;</a:t>
            </a:r>
            <a:r>
              <a:rPr lang="zh-CN" altLang="en-US" sz="2200" dirty="0">
                <a:solidFill>
                  <a:prstClr val="black"/>
                </a:solidFill>
                <a:latin typeface="宋体" panose="02010600030101010101" pitchFamily="2" charset="-122"/>
              </a:rPr>
              <a:t>产生式</a:t>
            </a:r>
            <a:r>
              <a:rPr lang="en-US" altLang="zh-CN" sz="2200" dirty="0">
                <a:solidFill>
                  <a:prstClr val="black"/>
                </a:solidFill>
                <a:latin typeface="宋体" panose="02010600030101010101" pitchFamily="2" charset="-122"/>
              </a:rPr>
              <a:t>&gt; </a:t>
            </a:r>
            <a:r>
              <a:rPr lang="zh-CN" altLang="en-US" sz="2200" dirty="0" smtClean="0">
                <a:solidFill>
                  <a:prstClr val="black"/>
                </a:solidFill>
                <a:latin typeface="宋体" panose="02010600030101010101" pitchFamily="2" charset="-122"/>
              </a:rPr>
              <a:t>） </a:t>
            </a:r>
            <a:endParaRPr lang="zh-CN" altLang="en-US" sz="2200" dirty="0">
              <a:solidFill>
                <a:prstClr val="black"/>
              </a:solidFill>
              <a:latin typeface="宋体" panose="02010600030101010101" pitchFamily="2" charset="-122"/>
            </a:endParaRPr>
          </a:p>
          <a:p>
            <a:pPr eaLnBrk="0" fontAlgn="base" hangingPunct="0">
              <a:spcBef>
                <a:spcPct val="20000"/>
              </a:spcBef>
              <a:spcAft>
                <a:spcPct val="0"/>
              </a:spcAft>
              <a:buFont typeface="Wingdings" pitchFamily="2" charset="2"/>
              <a:buChar char="u"/>
            </a:pPr>
            <a:endParaRPr lang="en-US" altLang="zh-CN" sz="2200" dirty="0">
              <a:solidFill>
                <a:srgbClr val="CC3300"/>
              </a:solidFill>
              <a:latin typeface="宋体" panose="02010600030101010101" pitchFamily="2" charset="-122"/>
            </a:endParaRPr>
          </a:p>
        </p:txBody>
      </p:sp>
    </p:spTree>
    <p:extLst>
      <p:ext uri="{BB962C8B-B14F-4D97-AF65-F5344CB8AC3E}">
        <p14:creationId xmlns:p14="http://schemas.microsoft.com/office/powerpoint/2010/main" val="349656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49860"/>
                                        </p:tgtEl>
                                        <p:attrNameLst>
                                          <p:attrName>style.visibility</p:attrName>
                                        </p:attrNameLst>
                                      </p:cBhvr>
                                      <p:to>
                                        <p:strVal val="visible"/>
                                      </p:to>
                                    </p:set>
                                    <p:animEffect transition="in" filter="blinds(horizontal)">
                                      <p:cBhvr>
                                        <p:cTn id="24" dur="500"/>
                                        <p:tgtEl>
                                          <p:spTgt spid="24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249860" grpId="0"/>
      <p:bldP spid="6"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151387" y="0"/>
            <a:ext cx="5004048" cy="537121"/>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r"/>
            <a:r>
              <a:rPr lang="en-US" altLang="zh-CN" sz="2400" dirty="0" smtClean="0">
                <a:solidFill>
                  <a:srgbClr val="A50021"/>
                </a:solidFill>
              </a:rPr>
              <a:t>2.5  2.6  </a:t>
            </a:r>
            <a:r>
              <a:rPr lang="zh-CN" altLang="en-US" sz="2400" dirty="0">
                <a:solidFill>
                  <a:srgbClr val="A50021"/>
                </a:solidFill>
              </a:rPr>
              <a:t>语法树及其应用</a:t>
            </a:r>
            <a:r>
              <a:rPr lang="zh-CN" altLang="en-US" sz="2400" dirty="0" smtClean="0">
                <a:solidFill>
                  <a:srgbClr val="E66C7D">
                    <a:lumMod val="75000"/>
                  </a:srgbClr>
                </a:solidFill>
                <a:latin typeface="华文楷体"/>
              </a:rPr>
              <a:t>？</a:t>
            </a:r>
            <a:endParaRPr lang="zh-CN" altLang="en-US" sz="2400" dirty="0">
              <a:solidFill>
                <a:srgbClr val="E66C7D">
                  <a:lumMod val="75000"/>
                </a:srgbClr>
              </a:solidFill>
              <a:latin typeface="华文楷体"/>
            </a:endParaRPr>
          </a:p>
        </p:txBody>
      </p:sp>
      <p:graphicFrame>
        <p:nvGraphicFramePr>
          <p:cNvPr id="5" name="图示 4"/>
          <p:cNvGraphicFramePr/>
          <p:nvPr>
            <p:extLst>
              <p:ext uri="{D42A27DB-BD31-4B8C-83A1-F6EECF244321}">
                <p14:modId xmlns:p14="http://schemas.microsoft.com/office/powerpoint/2010/main" val="2152987432"/>
              </p:ext>
            </p:extLst>
          </p:nvPr>
        </p:nvGraphicFramePr>
        <p:xfrm>
          <a:off x="611560" y="1700808"/>
          <a:ext cx="8280920"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390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idx="4294967295"/>
          </p:nvPr>
        </p:nvSpPr>
        <p:spPr>
          <a:xfrm>
            <a:off x="467545" y="1700808"/>
            <a:ext cx="8323858" cy="4319587"/>
          </a:xfrm>
        </p:spPr>
        <p:txBody>
          <a:bodyPr>
            <a:normAutofit lnSpcReduction="10000"/>
          </a:bodyPr>
          <a:lstStyle/>
          <a:p>
            <a:pPr>
              <a:lnSpc>
                <a:spcPct val="120000"/>
              </a:lnSpc>
            </a:pPr>
            <a:r>
              <a:rPr lang="zh-CN" altLang="en-US" sz="2400" b="1" dirty="0" smtClean="0">
                <a:latin typeface="宋体" panose="02010600030101010101" pitchFamily="2" charset="-122"/>
                <a:ea typeface="宋体" panose="02010600030101010101" pitchFamily="2" charset="-122"/>
              </a:rPr>
              <a:t>这棵语法树满足下列四个条件：</a:t>
            </a:r>
          </a:p>
          <a:p>
            <a:pPr lvl="1">
              <a:lnSpc>
                <a:spcPct val="120000"/>
              </a:lnSpc>
            </a:pPr>
            <a:r>
              <a:rPr lang="en-US" altLang="zh-CN" sz="2400" b="1"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每个结点都有一个标记，此标记是</a:t>
            </a:r>
            <a:r>
              <a:rPr lang="en-US" altLang="zh-CN" sz="2400" b="1" dirty="0" smtClean="0">
                <a:latin typeface="宋体" panose="02010600030101010101" pitchFamily="2" charset="-122"/>
                <a:ea typeface="宋体" panose="02010600030101010101" pitchFamily="2" charset="-122"/>
              </a:rPr>
              <a:t>V</a:t>
            </a:r>
            <a:r>
              <a:rPr lang="zh-CN" altLang="en-US" sz="2400" b="1" dirty="0" smtClean="0">
                <a:ea typeface="宋体" panose="02010600030101010101" pitchFamily="2" charset="-122"/>
              </a:rPr>
              <a:t>（ </a:t>
            </a:r>
            <a:r>
              <a:rPr lang="en-US" altLang="zh-CN" sz="2400" b="1" dirty="0">
                <a:ea typeface="宋体" panose="02010600030101010101" pitchFamily="2" charset="-122"/>
              </a:rPr>
              <a:t>V</a:t>
            </a:r>
            <a:r>
              <a:rPr lang="en-US" altLang="zh-CN" sz="2400" b="1" baseline="-25000" dirty="0">
                <a:ea typeface="宋体" panose="02010600030101010101" pitchFamily="2" charset="-122"/>
              </a:rPr>
              <a:t>N</a:t>
            </a:r>
            <a:r>
              <a:rPr lang="en-US" altLang="zh-CN" sz="2400" b="1" dirty="0">
                <a:ea typeface="宋体" panose="02010600030101010101" pitchFamily="2" charset="-122"/>
              </a:rPr>
              <a:t>∪V</a:t>
            </a:r>
            <a:r>
              <a:rPr lang="en-US" altLang="zh-CN" sz="2400" b="1" baseline="-25000" dirty="0">
                <a:ea typeface="宋体" panose="02010600030101010101" pitchFamily="2" charset="-122"/>
              </a:rPr>
              <a:t>T</a:t>
            </a:r>
            <a:r>
              <a:rPr lang="en-US" altLang="zh-CN" sz="2400" b="1" dirty="0">
                <a:ea typeface="宋体" panose="02010600030101010101" pitchFamily="2" charset="-122"/>
              </a:rPr>
              <a:t> </a:t>
            </a:r>
            <a:r>
              <a:rPr lang="zh-CN" altLang="en-US" sz="2400" b="1" dirty="0">
                <a:ea typeface="宋体" panose="02010600030101010101" pitchFamily="2" charset="-122"/>
              </a:rPr>
              <a:t>）</a:t>
            </a:r>
            <a:r>
              <a:rPr lang="zh-CN" altLang="en-US" sz="2400" b="1" baseline="30000" dirty="0">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）的一个符号。</a:t>
            </a:r>
          </a:p>
          <a:p>
            <a:pPr lvl="1">
              <a:lnSpc>
                <a:spcPct val="120000"/>
              </a:lnSpc>
            </a:pPr>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根的标记是</a:t>
            </a:r>
            <a:r>
              <a:rPr lang="en-US" altLang="zh-CN" sz="2400" b="1" dirty="0" smtClean="0">
                <a:latin typeface="宋体" panose="02010600030101010101" pitchFamily="2" charset="-122"/>
                <a:ea typeface="宋体" panose="02010600030101010101" pitchFamily="2" charset="-122"/>
              </a:rPr>
              <a:t>S</a:t>
            </a:r>
            <a:r>
              <a:rPr lang="zh-CN" altLang="en-US" sz="2400" b="1" dirty="0" smtClean="0">
                <a:latin typeface="宋体" panose="02010600030101010101" pitchFamily="2" charset="-122"/>
                <a:ea typeface="宋体" panose="02010600030101010101" pitchFamily="2" charset="-122"/>
              </a:rPr>
              <a:t>。</a:t>
            </a:r>
          </a:p>
          <a:p>
            <a:pPr lvl="1">
              <a:lnSpc>
                <a:spcPct val="120000"/>
              </a:lnSpc>
            </a:pPr>
            <a:r>
              <a:rPr lang="en-US" altLang="zh-CN" sz="2400" b="1" dirty="0" smtClean="0">
                <a:latin typeface="宋体" panose="02010600030101010101" pitchFamily="2" charset="-122"/>
                <a:ea typeface="宋体" panose="02010600030101010101" pitchFamily="2" charset="-122"/>
              </a:rPr>
              <a:t>(3)</a:t>
            </a:r>
            <a:r>
              <a:rPr lang="zh-CN" altLang="en-US" sz="2400" b="1" dirty="0" smtClean="0">
                <a:latin typeface="宋体" panose="02010600030101010101" pitchFamily="2" charset="-122"/>
                <a:ea typeface="宋体" panose="02010600030101010101" pitchFamily="2" charset="-122"/>
              </a:rPr>
              <a:t>若一结点 </a:t>
            </a:r>
            <a:r>
              <a:rPr lang="en-US" altLang="zh-CN" sz="2400" b="1" dirty="0" smtClean="0">
                <a:latin typeface="宋体" panose="02010600030101010101" pitchFamily="2" charset="-122"/>
                <a:ea typeface="宋体" panose="02010600030101010101" pitchFamily="2" charset="-122"/>
              </a:rPr>
              <a:t>n </a:t>
            </a:r>
            <a:r>
              <a:rPr lang="zh-CN" altLang="en-US" sz="2400" b="1" dirty="0">
                <a:latin typeface="宋体" panose="02010600030101010101" pitchFamily="2" charset="-122"/>
                <a:ea typeface="宋体" panose="02010600030101010101" pitchFamily="2" charset="-122"/>
              </a:rPr>
              <a:t>的</a:t>
            </a:r>
            <a:r>
              <a:rPr lang="zh-CN" altLang="en-US" sz="2400" b="1" dirty="0" smtClean="0">
                <a:latin typeface="宋体" panose="02010600030101010101" pitchFamily="2" charset="-122"/>
                <a:ea typeface="宋体" panose="02010600030101010101" pitchFamily="2" charset="-122"/>
              </a:rPr>
              <a:t>标记为 </a:t>
            </a:r>
            <a:r>
              <a:rPr lang="en-US" altLang="zh-CN" sz="2400" b="1" dirty="0" smtClean="0">
                <a:latin typeface="宋体" panose="02010600030101010101" pitchFamily="2" charset="-122"/>
                <a:ea typeface="宋体" panose="02010600030101010101" pitchFamily="2" charset="-122"/>
              </a:rPr>
              <a:t>A </a:t>
            </a:r>
            <a:r>
              <a:rPr lang="zh-CN" altLang="en-US" sz="2400" b="1" dirty="0" smtClean="0">
                <a:latin typeface="宋体" panose="02010600030101010101" pitchFamily="2" charset="-122"/>
                <a:ea typeface="宋体" panose="02010600030101010101" pitchFamily="2" charset="-122"/>
              </a:rPr>
              <a:t>，至少有一</a:t>
            </a:r>
            <a:r>
              <a:rPr lang="zh-CN" altLang="en-US" sz="2400" b="1" dirty="0">
                <a:latin typeface="宋体" panose="02010600030101010101" pitchFamily="2" charset="-122"/>
                <a:ea typeface="宋体" panose="02010600030101010101" pitchFamily="2" charset="-122"/>
              </a:rPr>
              <a:t>个除它自己外</a:t>
            </a:r>
            <a:r>
              <a:rPr lang="zh-CN" altLang="en-US" sz="2400" b="1" dirty="0" smtClean="0">
                <a:latin typeface="宋体" panose="02010600030101010101" pitchFamily="2" charset="-122"/>
                <a:ea typeface="宋体" panose="02010600030101010101" pitchFamily="2" charset="-122"/>
              </a:rPr>
              <a:t>的子孙，则</a:t>
            </a:r>
            <a:r>
              <a:rPr lang="en-US" altLang="zh-CN" sz="2400" b="1" dirty="0" smtClean="0">
                <a:latin typeface="宋体" panose="02010600030101010101" pitchFamily="2" charset="-122"/>
                <a:ea typeface="宋体" panose="02010600030101010101" pitchFamily="2" charset="-122"/>
              </a:rPr>
              <a:t>A</a:t>
            </a:r>
            <a:r>
              <a:rPr lang="zh-CN" altLang="en-US" sz="2400" b="1" dirty="0" smtClean="0">
                <a:latin typeface="宋体" panose="02010600030101010101" pitchFamily="2" charset="-122"/>
                <a:ea typeface="宋体" panose="02010600030101010101" pitchFamily="2" charset="-122"/>
              </a:rPr>
              <a:t>肯定在</a:t>
            </a:r>
            <a:r>
              <a:rPr lang="en-US" altLang="zh-CN" sz="2400" b="1" dirty="0" smtClean="0">
                <a:latin typeface="宋体" panose="02010600030101010101" pitchFamily="2" charset="-122"/>
                <a:ea typeface="宋体" panose="02010600030101010101" pitchFamily="2" charset="-122"/>
              </a:rPr>
              <a:t>V</a:t>
            </a:r>
            <a:r>
              <a:rPr lang="en-US" altLang="zh-CN" sz="2400" b="1" baseline="-25000" dirty="0" smtClean="0">
                <a:latin typeface="宋体" panose="02010600030101010101" pitchFamily="2" charset="-122"/>
                <a:ea typeface="宋体" panose="02010600030101010101" pitchFamily="2" charset="-122"/>
              </a:rPr>
              <a:t>N</a:t>
            </a:r>
            <a:r>
              <a:rPr lang="zh-CN" altLang="en-US" sz="2400" b="1" dirty="0" smtClean="0">
                <a:latin typeface="宋体" panose="02010600030101010101" pitchFamily="2" charset="-122"/>
                <a:ea typeface="宋体" panose="02010600030101010101" pitchFamily="2" charset="-122"/>
              </a:rPr>
              <a:t>中。</a:t>
            </a:r>
          </a:p>
          <a:p>
            <a:pPr lvl="1">
              <a:lnSpc>
                <a:spcPct val="120000"/>
              </a:lnSpc>
            </a:pPr>
            <a:r>
              <a:rPr lang="en-US" altLang="zh-CN" sz="2400" b="1" dirty="0" smtClean="0">
                <a:latin typeface="宋体" panose="02010600030101010101" pitchFamily="2" charset="-122"/>
                <a:ea typeface="宋体" panose="02010600030101010101" pitchFamily="2" charset="-122"/>
              </a:rPr>
              <a:t>(4)</a:t>
            </a:r>
            <a:r>
              <a:rPr lang="zh-CN" altLang="en-US" sz="2400" b="1" dirty="0" smtClean="0">
                <a:latin typeface="宋体" panose="02010600030101010101" pitchFamily="2" charset="-122"/>
                <a:ea typeface="宋体" panose="02010600030101010101" pitchFamily="2" charset="-122"/>
              </a:rPr>
              <a:t>如果结点 </a:t>
            </a:r>
            <a:r>
              <a:rPr lang="en-US" altLang="zh-CN" sz="2400" b="1" dirty="0" smtClean="0">
                <a:latin typeface="宋体" panose="02010600030101010101" pitchFamily="2" charset="-122"/>
                <a:ea typeface="宋体" panose="02010600030101010101" pitchFamily="2" charset="-122"/>
              </a:rPr>
              <a:t>n </a:t>
            </a:r>
            <a:r>
              <a:rPr lang="zh-CN" altLang="en-US" sz="2400" b="1" dirty="0" smtClean="0">
                <a:latin typeface="宋体" panose="02010600030101010101" pitchFamily="2" charset="-122"/>
                <a:ea typeface="宋体" panose="02010600030101010101" pitchFamily="2" charset="-122"/>
              </a:rPr>
              <a:t>的直接子孙，从左到右的次序是结点</a:t>
            </a:r>
            <a:r>
              <a:rPr lang="en-US" altLang="zh-CN" sz="2400" b="1" dirty="0" smtClean="0">
                <a:latin typeface="宋体" panose="02010600030101010101" pitchFamily="2" charset="-122"/>
                <a:ea typeface="宋体" panose="02010600030101010101" pitchFamily="2" charset="-122"/>
              </a:rPr>
              <a:t>n</a:t>
            </a:r>
            <a:r>
              <a:rPr lang="en-US" altLang="zh-CN" sz="2400" b="1" baseline="-25000" dirty="0" smtClean="0">
                <a:latin typeface="宋体" panose="02010600030101010101" pitchFamily="2" charset="-122"/>
                <a:ea typeface="宋体" panose="02010600030101010101" pitchFamily="2" charset="-122"/>
              </a:rPr>
              <a:t>1</a:t>
            </a:r>
            <a:r>
              <a:rPr lang="en-US" altLang="zh-CN" sz="2400" b="1" dirty="0" smtClean="0">
                <a:latin typeface="宋体" panose="02010600030101010101" pitchFamily="2" charset="-122"/>
                <a:ea typeface="宋体" panose="02010600030101010101" pitchFamily="2" charset="-122"/>
              </a:rPr>
              <a:t>,n</a:t>
            </a:r>
            <a:r>
              <a:rPr lang="en-US" altLang="zh-CN" sz="2400" b="1" baseline="-25000" dirty="0" smtClean="0">
                <a:latin typeface="宋体" panose="02010600030101010101" pitchFamily="2" charset="-122"/>
                <a:ea typeface="宋体" panose="02010600030101010101" pitchFamily="2" charset="-122"/>
              </a:rPr>
              <a:t>2</a:t>
            </a:r>
            <a:r>
              <a:rPr lang="en-US" altLang="zh-CN" sz="2400" b="1" dirty="0" smtClean="0">
                <a:latin typeface="宋体" panose="02010600030101010101" pitchFamily="2" charset="-122"/>
                <a:ea typeface="宋体" panose="02010600030101010101" pitchFamily="2" charset="-122"/>
              </a:rPr>
              <a:t>,n</a:t>
            </a:r>
            <a:r>
              <a:rPr lang="en-US" altLang="zh-CN" sz="2400" b="1" baseline="-25000" dirty="0" smtClean="0">
                <a:latin typeface="宋体" panose="02010600030101010101" pitchFamily="2" charset="-122"/>
                <a:ea typeface="宋体" panose="02010600030101010101" pitchFamily="2" charset="-122"/>
              </a:rPr>
              <a:t>3</a:t>
            </a:r>
            <a:r>
              <a:rPr lang="en-US" altLang="zh-CN" sz="2400" b="1" dirty="0" smtClean="0">
                <a:latin typeface="宋体" panose="02010600030101010101" pitchFamily="2" charset="-122"/>
                <a:ea typeface="宋体" panose="02010600030101010101" pitchFamily="2" charset="-122"/>
              </a:rPr>
              <a:t>….</a:t>
            </a:r>
            <a:r>
              <a:rPr lang="en-US" altLang="zh-CN" sz="2400" b="1" dirty="0" err="1" smtClean="0">
                <a:latin typeface="宋体" panose="02010600030101010101" pitchFamily="2" charset="-122"/>
                <a:ea typeface="宋体" panose="02010600030101010101" pitchFamily="2" charset="-122"/>
              </a:rPr>
              <a:t>n</a:t>
            </a:r>
            <a:r>
              <a:rPr lang="en-US" altLang="zh-CN" sz="2400" b="1" baseline="-25000" dirty="0" err="1" smtClean="0">
                <a:latin typeface="宋体" panose="02010600030101010101" pitchFamily="2" charset="-122"/>
                <a:ea typeface="宋体" panose="02010600030101010101" pitchFamily="2" charset="-122"/>
              </a:rPr>
              <a:t>k</a:t>
            </a:r>
            <a:r>
              <a:rPr lang="zh-CN" altLang="en-US" sz="2400" b="1" dirty="0" smtClean="0">
                <a:latin typeface="宋体" panose="02010600030101010101" pitchFamily="2" charset="-122"/>
                <a:ea typeface="宋体" panose="02010600030101010101" pitchFamily="2" charset="-122"/>
              </a:rPr>
              <a:t>，其标记分别为</a:t>
            </a:r>
            <a:r>
              <a:rPr lang="en-US" altLang="zh-CN" sz="2400" b="1" dirty="0" smtClean="0">
                <a:latin typeface="宋体" panose="02010600030101010101" pitchFamily="2" charset="-122"/>
                <a:ea typeface="宋体" panose="02010600030101010101" pitchFamily="2" charset="-122"/>
              </a:rPr>
              <a:t>A</a:t>
            </a:r>
            <a:r>
              <a:rPr lang="en-US" altLang="zh-CN" sz="2400" b="1" baseline="-25000"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A</a:t>
            </a:r>
            <a:r>
              <a:rPr lang="en-US" altLang="zh-CN" sz="2400" b="1" baseline="-25000"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A</a:t>
            </a:r>
            <a:r>
              <a:rPr lang="en-US" altLang="zh-CN" sz="2400" b="1" baseline="-25000" dirty="0" smtClean="0">
                <a:latin typeface="宋体" panose="02010600030101010101" pitchFamily="2" charset="-122"/>
                <a:ea typeface="宋体" panose="02010600030101010101" pitchFamily="2" charset="-122"/>
              </a:rPr>
              <a:t>3</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…A</a:t>
            </a:r>
            <a:r>
              <a:rPr lang="en-US" altLang="zh-CN" sz="2400" b="1" baseline="-25000" dirty="0" smtClean="0">
                <a:latin typeface="宋体" panose="02010600030101010101" pitchFamily="2" charset="-122"/>
                <a:ea typeface="宋体" panose="02010600030101010101" pitchFamily="2" charset="-122"/>
              </a:rPr>
              <a:t>K</a:t>
            </a:r>
            <a:r>
              <a:rPr lang="zh-CN" altLang="en-US" sz="2400" b="1" dirty="0" smtClean="0">
                <a:latin typeface="宋体" panose="02010600030101010101" pitchFamily="2" charset="-122"/>
                <a:ea typeface="宋体" panose="02010600030101010101" pitchFamily="2" charset="-122"/>
              </a:rPr>
              <a:t>。那么</a:t>
            </a:r>
            <a:r>
              <a:rPr lang="en-US" altLang="zh-CN" sz="2400" b="1" dirty="0" smtClean="0">
                <a:latin typeface="宋体" panose="02010600030101010101" pitchFamily="2" charset="-122"/>
                <a:ea typeface="宋体" panose="02010600030101010101" pitchFamily="2" charset="-122"/>
              </a:rPr>
              <a:t>A→A</a:t>
            </a:r>
            <a:r>
              <a:rPr lang="en-US" altLang="zh-CN" sz="2400" b="1" baseline="-25000" dirty="0" smtClean="0">
                <a:latin typeface="宋体" panose="02010600030101010101" pitchFamily="2" charset="-122"/>
                <a:ea typeface="宋体" panose="02010600030101010101" pitchFamily="2" charset="-122"/>
              </a:rPr>
              <a:t>1</a:t>
            </a:r>
            <a:r>
              <a:rPr lang="en-US" altLang="zh-CN" sz="2400" b="1" dirty="0" smtClean="0">
                <a:latin typeface="宋体" panose="02010600030101010101" pitchFamily="2" charset="-122"/>
                <a:ea typeface="宋体" panose="02010600030101010101" pitchFamily="2" charset="-122"/>
              </a:rPr>
              <a:t>A</a:t>
            </a:r>
            <a:r>
              <a:rPr lang="en-US" altLang="zh-CN" sz="2400" b="1" baseline="-25000" dirty="0" smtClean="0">
                <a:latin typeface="宋体" panose="02010600030101010101" pitchFamily="2" charset="-122"/>
                <a:ea typeface="宋体" panose="02010600030101010101" pitchFamily="2" charset="-122"/>
              </a:rPr>
              <a:t>2</a:t>
            </a:r>
            <a:r>
              <a:rPr lang="en-US" altLang="zh-CN" sz="2400" b="1" dirty="0" smtClean="0">
                <a:latin typeface="宋体" panose="02010600030101010101" pitchFamily="2" charset="-122"/>
                <a:ea typeface="宋体" panose="02010600030101010101" pitchFamily="2" charset="-122"/>
              </a:rPr>
              <a:t>A</a:t>
            </a:r>
            <a:r>
              <a:rPr lang="en-US" altLang="zh-CN" sz="2400" b="1" baseline="-25000" dirty="0" smtClean="0">
                <a:latin typeface="宋体" panose="02010600030101010101" pitchFamily="2" charset="-122"/>
                <a:ea typeface="宋体" panose="02010600030101010101" pitchFamily="2" charset="-122"/>
              </a:rPr>
              <a:t>3…</a:t>
            </a:r>
            <a:r>
              <a:rPr lang="en-US" altLang="zh-CN" sz="2400" b="1" dirty="0" smtClean="0">
                <a:latin typeface="宋体" panose="02010600030101010101" pitchFamily="2" charset="-122"/>
                <a:ea typeface="宋体" panose="02010600030101010101" pitchFamily="2" charset="-122"/>
              </a:rPr>
              <a:t>A</a:t>
            </a:r>
            <a:r>
              <a:rPr lang="en-US" altLang="zh-CN" sz="2400" b="1" baseline="-25000" dirty="0" smtClean="0">
                <a:latin typeface="宋体" panose="02010600030101010101" pitchFamily="2" charset="-122"/>
                <a:ea typeface="宋体" panose="02010600030101010101" pitchFamily="2" charset="-122"/>
              </a:rPr>
              <a:t>K</a:t>
            </a:r>
            <a:r>
              <a:rPr lang="zh-CN" altLang="en-US" sz="2400" b="1" dirty="0" smtClean="0">
                <a:latin typeface="宋体" panose="02010600030101010101" pitchFamily="2" charset="-122"/>
                <a:ea typeface="宋体" panose="02010600030101010101" pitchFamily="2" charset="-122"/>
              </a:rPr>
              <a:t>一定是</a:t>
            </a:r>
            <a:r>
              <a:rPr lang="en-US" altLang="zh-CN" sz="2400" b="1" dirty="0" smtClean="0">
                <a:latin typeface="宋体" panose="02010600030101010101" pitchFamily="2" charset="-122"/>
                <a:ea typeface="宋体" panose="02010600030101010101" pitchFamily="2" charset="-122"/>
              </a:rPr>
              <a:t>P</a:t>
            </a:r>
            <a:r>
              <a:rPr lang="zh-CN" altLang="en-US" sz="2400" b="1" dirty="0" smtClean="0">
                <a:latin typeface="宋体" panose="02010600030101010101" pitchFamily="2" charset="-122"/>
                <a:ea typeface="宋体" panose="02010600030101010101" pitchFamily="2" charset="-122"/>
              </a:rPr>
              <a:t>中的一个产生式。</a:t>
            </a:r>
          </a:p>
          <a:p>
            <a:pPr>
              <a:lnSpc>
                <a:spcPct val="80000"/>
              </a:lnSpc>
            </a:pPr>
            <a:endParaRPr lang="en-US" altLang="zh-CN" sz="2400" b="1" dirty="0" smtClean="0">
              <a:latin typeface="宋体" panose="02010600030101010101" pitchFamily="2" charset="-122"/>
              <a:ea typeface="宋体" panose="02010600030101010101" pitchFamily="2" charset="-122"/>
            </a:endParaRPr>
          </a:p>
        </p:txBody>
      </p:sp>
      <p:sp>
        <p:nvSpPr>
          <p:cNvPr id="2" name="矩形 1"/>
          <p:cNvSpPr/>
          <p:nvPr/>
        </p:nvSpPr>
        <p:spPr>
          <a:xfrm>
            <a:off x="683568" y="581670"/>
            <a:ext cx="7776864" cy="830997"/>
          </a:xfrm>
          <a:prstGeom prst="rect">
            <a:avLst/>
          </a:prstGeom>
        </p:spPr>
        <p:txBody>
          <a:bodyPr wrap="square">
            <a:spAutoFit/>
          </a:bodyPr>
          <a:lstStyle/>
          <a:p>
            <a:pPr eaLnBrk="0" fontAlgn="base" hangingPunct="0">
              <a:spcBef>
                <a:spcPct val="0"/>
              </a:spcBef>
              <a:spcAft>
                <a:spcPct val="0"/>
              </a:spcAft>
            </a:pPr>
            <a:r>
              <a:rPr lang="zh-CN" altLang="en-US" sz="2400" b="1" dirty="0" smtClean="0">
                <a:solidFill>
                  <a:srgbClr val="A50021"/>
                </a:solidFill>
                <a:latin typeface="Arial Narrow" pitchFamily="34" charset="0"/>
                <a:ea typeface="宋体" pitchFamily="2" charset="-122"/>
              </a:rPr>
              <a:t>对于给定</a:t>
            </a:r>
            <a:r>
              <a:rPr lang="zh-CN" altLang="en-US" sz="2400" b="1" dirty="0">
                <a:solidFill>
                  <a:srgbClr val="A50021"/>
                </a:solidFill>
                <a:latin typeface="Arial Narrow" pitchFamily="34" charset="0"/>
                <a:ea typeface="宋体" pitchFamily="2" charset="-122"/>
              </a:rPr>
              <a:t>文法</a:t>
            </a:r>
            <a:r>
              <a:rPr lang="en-US" altLang="zh-CN" sz="2400" b="1" dirty="0">
                <a:solidFill>
                  <a:srgbClr val="A50021"/>
                </a:solidFill>
                <a:latin typeface="Arial Narrow" pitchFamily="34" charset="0"/>
                <a:ea typeface="宋体" pitchFamily="2" charset="-122"/>
              </a:rPr>
              <a:t>G=(V</a:t>
            </a:r>
            <a:r>
              <a:rPr lang="en-US" altLang="zh-CN" sz="2400" b="1" baseline="-25000" dirty="0">
                <a:solidFill>
                  <a:srgbClr val="A50021"/>
                </a:solidFill>
                <a:latin typeface="Arial Narrow" pitchFamily="34" charset="0"/>
                <a:ea typeface="宋体" pitchFamily="2" charset="-122"/>
              </a:rPr>
              <a:t>N</a:t>
            </a:r>
            <a:r>
              <a:rPr lang="en-US" altLang="zh-CN" sz="2400" b="1" dirty="0">
                <a:solidFill>
                  <a:srgbClr val="A50021"/>
                </a:solidFill>
                <a:latin typeface="Arial Narrow" pitchFamily="34" charset="0"/>
                <a:ea typeface="宋体" pitchFamily="2" charset="-122"/>
              </a:rPr>
              <a:t>,V</a:t>
            </a:r>
            <a:r>
              <a:rPr lang="en-US" altLang="zh-CN" sz="2400" b="1" baseline="-25000" dirty="0">
                <a:solidFill>
                  <a:srgbClr val="A50021"/>
                </a:solidFill>
                <a:latin typeface="Arial Narrow" pitchFamily="34" charset="0"/>
                <a:ea typeface="宋体" pitchFamily="2" charset="-122"/>
              </a:rPr>
              <a:t>T</a:t>
            </a:r>
            <a:r>
              <a:rPr lang="en-US" altLang="zh-CN" sz="2400" b="1" dirty="0">
                <a:solidFill>
                  <a:srgbClr val="A50021"/>
                </a:solidFill>
                <a:latin typeface="Arial Narrow" pitchFamily="34" charset="0"/>
                <a:ea typeface="宋体" pitchFamily="2" charset="-122"/>
              </a:rPr>
              <a:t>,P,S) </a:t>
            </a:r>
            <a:r>
              <a:rPr lang="zh-CN" altLang="en-US" sz="2400" b="1" dirty="0">
                <a:solidFill>
                  <a:srgbClr val="A50021"/>
                </a:solidFill>
                <a:latin typeface="Arial Narrow" pitchFamily="34" charset="0"/>
                <a:ea typeface="宋体" pitchFamily="2" charset="-122"/>
              </a:rPr>
              <a:t>，对于</a:t>
            </a:r>
            <a:r>
              <a:rPr lang="en-US" altLang="zh-CN" sz="2400" b="1" dirty="0">
                <a:solidFill>
                  <a:srgbClr val="A50021"/>
                </a:solidFill>
                <a:latin typeface="Arial Narrow" pitchFamily="34" charset="0"/>
                <a:ea typeface="宋体" pitchFamily="2" charset="-122"/>
              </a:rPr>
              <a:t>G</a:t>
            </a:r>
            <a:r>
              <a:rPr lang="zh-CN" altLang="en-US" sz="2400" b="1" dirty="0">
                <a:solidFill>
                  <a:srgbClr val="A50021"/>
                </a:solidFill>
                <a:latin typeface="Arial Narrow" pitchFamily="34" charset="0"/>
                <a:ea typeface="宋体" pitchFamily="2" charset="-122"/>
              </a:rPr>
              <a:t>的任何句型都能构造与之关联的语法树，</a:t>
            </a:r>
          </a:p>
        </p:txBody>
      </p:sp>
      <p:sp>
        <p:nvSpPr>
          <p:cNvPr id="5" name="标题 1"/>
          <p:cNvSpPr txBox="1">
            <a:spLocks/>
          </p:cNvSpPr>
          <p:nvPr/>
        </p:nvSpPr>
        <p:spPr>
          <a:xfrm>
            <a:off x="4151387" y="0"/>
            <a:ext cx="5004048" cy="537121"/>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r"/>
            <a:r>
              <a:rPr lang="en-US" altLang="zh-CN" sz="2400" dirty="0" smtClean="0">
                <a:solidFill>
                  <a:srgbClr val="A50021"/>
                </a:solidFill>
              </a:rPr>
              <a:t>2.5  2.6  </a:t>
            </a:r>
            <a:r>
              <a:rPr lang="zh-CN" altLang="en-US" sz="2400" dirty="0">
                <a:solidFill>
                  <a:srgbClr val="A50021"/>
                </a:solidFill>
              </a:rPr>
              <a:t>语法树及其应用</a:t>
            </a:r>
            <a:r>
              <a:rPr lang="zh-CN" altLang="en-US" sz="2400" dirty="0" smtClean="0">
                <a:solidFill>
                  <a:srgbClr val="E66C7D">
                    <a:lumMod val="75000"/>
                  </a:srgbClr>
                </a:solidFill>
                <a:latin typeface="华文楷体"/>
              </a:rPr>
              <a:t>？</a:t>
            </a:r>
            <a:endParaRPr lang="zh-CN" altLang="en-US" sz="2400" dirty="0">
              <a:solidFill>
                <a:srgbClr val="E66C7D">
                  <a:lumMod val="75000"/>
                </a:srgbClr>
              </a:solidFill>
              <a:latin typeface="华文楷体"/>
            </a:endParaRPr>
          </a:p>
        </p:txBody>
      </p:sp>
    </p:spTree>
    <p:extLst>
      <p:ext uri="{BB962C8B-B14F-4D97-AF65-F5344CB8AC3E}">
        <p14:creationId xmlns:p14="http://schemas.microsoft.com/office/powerpoint/2010/main" val="2083488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466">
                                            <p:txEl>
                                              <p:pRg st="1" end="1"/>
                                            </p:txEl>
                                          </p:spTgt>
                                        </p:tgtEl>
                                        <p:attrNameLst>
                                          <p:attrName>style.visibility</p:attrName>
                                        </p:attrNameLst>
                                      </p:cBhvr>
                                      <p:to>
                                        <p:strVal val="visible"/>
                                      </p:to>
                                    </p:set>
                                    <p:animEffect transition="in" filter="blinds(horizontal)">
                                      <p:cBhvr>
                                        <p:cTn id="7" dur="500"/>
                                        <p:tgtEl>
                                          <p:spTgt spid="1904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6">
                                            <p:txEl>
                                              <p:pRg st="2" end="2"/>
                                            </p:txEl>
                                          </p:spTgt>
                                        </p:tgtEl>
                                        <p:attrNameLst>
                                          <p:attrName>style.visibility</p:attrName>
                                        </p:attrNameLst>
                                      </p:cBhvr>
                                      <p:to>
                                        <p:strVal val="visible"/>
                                      </p:to>
                                    </p:set>
                                    <p:animEffect transition="in" filter="blinds(horizontal)">
                                      <p:cBhvr>
                                        <p:cTn id="12" dur="500"/>
                                        <p:tgtEl>
                                          <p:spTgt spid="1904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0466">
                                            <p:txEl>
                                              <p:pRg st="3" end="3"/>
                                            </p:txEl>
                                          </p:spTgt>
                                        </p:tgtEl>
                                        <p:attrNameLst>
                                          <p:attrName>style.visibility</p:attrName>
                                        </p:attrNameLst>
                                      </p:cBhvr>
                                      <p:to>
                                        <p:strVal val="visible"/>
                                      </p:to>
                                    </p:set>
                                    <p:animEffect transition="in" filter="blinds(horizontal)">
                                      <p:cBhvr>
                                        <p:cTn id="17" dur="500"/>
                                        <p:tgtEl>
                                          <p:spTgt spid="19046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0466">
                                            <p:txEl>
                                              <p:pRg st="4" end="4"/>
                                            </p:txEl>
                                          </p:spTgt>
                                        </p:tgtEl>
                                        <p:attrNameLst>
                                          <p:attrName>style.visibility</p:attrName>
                                        </p:attrNameLst>
                                      </p:cBhvr>
                                      <p:to>
                                        <p:strVal val="visible"/>
                                      </p:to>
                                    </p:set>
                                    <p:animEffect transition="in" filter="blinds(horizontal)">
                                      <p:cBhvr>
                                        <p:cTn id="22" dur="500"/>
                                        <p:tgtEl>
                                          <p:spTgt spid="1904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5"/>
          <p:cNvSpPr txBox="1">
            <a:spLocks noChangeArrowheads="1"/>
          </p:cNvSpPr>
          <p:nvPr/>
        </p:nvSpPr>
        <p:spPr bwMode="auto">
          <a:xfrm>
            <a:off x="473324" y="1013023"/>
            <a:ext cx="84026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25000"/>
              </a:spcBef>
              <a:spcAft>
                <a:spcPct val="0"/>
              </a:spcAft>
              <a:buClrTx/>
              <a:buSzTx/>
              <a:buFontTx/>
              <a:buNone/>
            </a:pPr>
            <a:r>
              <a:rPr lang="zh-CN" altLang="en-US" sz="2400" dirty="0">
                <a:solidFill>
                  <a:prstClr val="black"/>
                </a:solidFill>
                <a:latin typeface="宋体" panose="02010600030101010101" pitchFamily="2" charset="-122"/>
                <a:ea typeface="宋体" panose="02010600030101010101" pitchFamily="2" charset="-122"/>
              </a:rPr>
              <a:t>  </a:t>
            </a:r>
            <a:r>
              <a:rPr lang="zh-CN" altLang="en-US" sz="2400" dirty="0" smtClean="0">
                <a:solidFill>
                  <a:prstClr val="black"/>
                </a:solidFill>
                <a:latin typeface="宋体" panose="02010600030101010101" pitchFamily="2" charset="-122"/>
                <a:ea typeface="宋体" panose="02010600030101010101" pitchFamily="2" charset="-122"/>
              </a:rPr>
              <a:t>例</a:t>
            </a:r>
            <a:r>
              <a:rPr lang="en-US" altLang="zh-CN" sz="2400" dirty="0" smtClean="0">
                <a:solidFill>
                  <a:prstClr val="black"/>
                </a:solidFill>
                <a:latin typeface="宋体" panose="02010600030101010101" pitchFamily="2" charset="-122"/>
                <a:ea typeface="宋体" panose="02010600030101010101" pitchFamily="2" charset="-122"/>
              </a:rPr>
              <a:t>2.7</a:t>
            </a:r>
            <a:r>
              <a:rPr lang="zh-CN" altLang="en-US" sz="2400" dirty="0" smtClean="0">
                <a:solidFill>
                  <a:prstClr val="black"/>
                </a:solidFill>
                <a:latin typeface="宋体" panose="02010600030101010101" pitchFamily="2" charset="-122"/>
                <a:ea typeface="宋体" panose="02010600030101010101" pitchFamily="2" charset="-122"/>
              </a:rPr>
              <a:t>: 已知</a:t>
            </a:r>
            <a:r>
              <a:rPr lang="en-US" altLang="zh-CN" sz="2400" dirty="0" smtClean="0">
                <a:solidFill>
                  <a:prstClr val="black"/>
                </a:solidFill>
                <a:latin typeface="宋体" panose="02010600030101010101" pitchFamily="2" charset="-122"/>
                <a:ea typeface="宋体" panose="02010600030101010101" pitchFamily="2" charset="-122"/>
              </a:rPr>
              <a:t>G[S]:  </a:t>
            </a:r>
            <a:r>
              <a:rPr lang="en-US" altLang="zh-CN" sz="2400" dirty="0" err="1" smtClean="0">
                <a:solidFill>
                  <a:prstClr val="black"/>
                </a:solidFill>
                <a:latin typeface="宋体" panose="02010600030101010101" pitchFamily="2" charset="-122"/>
                <a:ea typeface="宋体" panose="02010600030101010101" pitchFamily="2" charset="-122"/>
              </a:rPr>
              <a:t>S</a:t>
            </a:r>
            <a:r>
              <a:rPr lang="en-US" altLang="zh-CN" sz="2400" dirty="0" err="1">
                <a:solidFill>
                  <a:prstClr val="black"/>
                </a:solidFill>
                <a:latin typeface="宋体" panose="02010600030101010101" pitchFamily="2" charset="-122"/>
                <a:ea typeface="宋体" panose="02010600030101010101" pitchFamily="2" charset="-122"/>
              </a:rPr>
              <a:t>→</a:t>
            </a:r>
            <a:r>
              <a:rPr lang="en-US" altLang="zh-CN" sz="2400" dirty="0" err="1" smtClean="0">
                <a:solidFill>
                  <a:prstClr val="black"/>
                </a:solidFill>
                <a:latin typeface="宋体" panose="02010600030101010101" pitchFamily="2" charset="-122"/>
                <a:ea typeface="宋体" panose="02010600030101010101" pitchFamily="2" charset="-122"/>
              </a:rPr>
              <a:t>aAS</a:t>
            </a:r>
            <a:r>
              <a:rPr lang="en-US" altLang="zh-CN" sz="2400" dirty="0">
                <a:solidFill>
                  <a:prstClr val="black"/>
                </a:solidFill>
                <a:latin typeface="宋体" panose="02010600030101010101" pitchFamily="2" charset="-122"/>
                <a:ea typeface="宋体" panose="02010600030101010101" pitchFamily="2" charset="-122"/>
              </a:rPr>
              <a:t> </a:t>
            </a:r>
            <a:r>
              <a:rPr lang="en-US" altLang="zh-CN" sz="2400" dirty="0" smtClean="0">
                <a:solidFill>
                  <a:prstClr val="black"/>
                </a:solidFill>
                <a:latin typeface="宋体" panose="02010600030101010101" pitchFamily="2" charset="-122"/>
                <a:ea typeface="宋体" panose="02010600030101010101" pitchFamily="2" charset="-122"/>
              </a:rPr>
              <a:t>  </a:t>
            </a:r>
            <a:r>
              <a:rPr lang="en-US" altLang="zh-CN" sz="2400" dirty="0" err="1" smtClean="0">
                <a:solidFill>
                  <a:prstClr val="black"/>
                </a:solidFill>
                <a:latin typeface="宋体" panose="02010600030101010101" pitchFamily="2" charset="-122"/>
                <a:ea typeface="宋体" panose="02010600030101010101" pitchFamily="2" charset="-122"/>
              </a:rPr>
              <a:t>S</a:t>
            </a:r>
            <a:r>
              <a:rPr lang="en-US" altLang="zh-CN" sz="2400" dirty="0" err="1">
                <a:solidFill>
                  <a:prstClr val="black"/>
                </a:solidFill>
                <a:latin typeface="宋体" panose="02010600030101010101" pitchFamily="2" charset="-122"/>
                <a:ea typeface="宋体" panose="02010600030101010101" pitchFamily="2" charset="-122"/>
              </a:rPr>
              <a:t>→a</a:t>
            </a:r>
            <a:r>
              <a:rPr lang="en-US" altLang="zh-CN" sz="2400" dirty="0">
                <a:solidFill>
                  <a:prstClr val="black"/>
                </a:solidFill>
                <a:latin typeface="宋体" panose="02010600030101010101" pitchFamily="2" charset="-122"/>
                <a:ea typeface="宋体" panose="02010600030101010101" pitchFamily="2" charset="-122"/>
              </a:rPr>
              <a:t>  </a:t>
            </a:r>
          </a:p>
          <a:p>
            <a:pPr eaLnBrk="1" fontAlgn="base" hangingPunct="1">
              <a:spcBef>
                <a:spcPct val="25000"/>
              </a:spcBef>
              <a:spcAft>
                <a:spcPct val="0"/>
              </a:spcAft>
              <a:buClrTx/>
              <a:buSzTx/>
              <a:buFontTx/>
              <a:buNone/>
            </a:pPr>
            <a:r>
              <a:rPr lang="en-US" altLang="zh-CN" sz="2400" dirty="0">
                <a:solidFill>
                  <a:prstClr val="black"/>
                </a:solidFill>
                <a:latin typeface="宋体" panose="02010600030101010101" pitchFamily="2" charset="-122"/>
                <a:ea typeface="宋体" panose="02010600030101010101" pitchFamily="2" charset="-122"/>
              </a:rPr>
              <a:t>	</a:t>
            </a:r>
            <a:r>
              <a:rPr lang="en-US" altLang="zh-CN" sz="2400" dirty="0" smtClean="0">
                <a:solidFill>
                  <a:prstClr val="black"/>
                </a:solidFill>
                <a:latin typeface="宋体" panose="02010600030101010101" pitchFamily="2" charset="-122"/>
                <a:ea typeface="宋体" panose="02010600030101010101" pitchFamily="2" charset="-122"/>
              </a:rPr>
              <a:t>   </a:t>
            </a:r>
            <a:r>
              <a:rPr lang="en-US" altLang="zh-CN" sz="2400" dirty="0" err="1" smtClean="0">
                <a:solidFill>
                  <a:prstClr val="black"/>
                </a:solidFill>
                <a:latin typeface="宋体" panose="02010600030101010101" pitchFamily="2" charset="-122"/>
                <a:ea typeface="宋体" panose="02010600030101010101" pitchFamily="2" charset="-122"/>
              </a:rPr>
              <a:t>A</a:t>
            </a:r>
            <a:r>
              <a:rPr lang="en-US" altLang="zh-CN" sz="2400" dirty="0" err="1">
                <a:solidFill>
                  <a:prstClr val="black"/>
                </a:solidFill>
                <a:latin typeface="宋体" panose="02010600030101010101" pitchFamily="2" charset="-122"/>
                <a:ea typeface="宋体" panose="02010600030101010101" pitchFamily="2" charset="-122"/>
              </a:rPr>
              <a:t>→</a:t>
            </a:r>
            <a:r>
              <a:rPr lang="en-US" altLang="zh-CN" sz="2400" dirty="0" err="1" smtClean="0">
                <a:solidFill>
                  <a:prstClr val="black"/>
                </a:solidFill>
                <a:latin typeface="宋体" panose="02010600030101010101" pitchFamily="2" charset="-122"/>
                <a:ea typeface="宋体" panose="02010600030101010101" pitchFamily="2" charset="-122"/>
              </a:rPr>
              <a:t>SbA</a:t>
            </a:r>
            <a:r>
              <a:rPr lang="en-US" altLang="zh-CN" sz="2400" dirty="0">
                <a:solidFill>
                  <a:prstClr val="black"/>
                </a:solidFill>
                <a:latin typeface="宋体" panose="02010600030101010101" pitchFamily="2" charset="-122"/>
                <a:ea typeface="宋体" panose="02010600030101010101" pitchFamily="2" charset="-122"/>
              </a:rPr>
              <a:t>	</a:t>
            </a:r>
            <a:r>
              <a:rPr lang="en-US" altLang="zh-CN" sz="2400" dirty="0" smtClean="0">
                <a:solidFill>
                  <a:prstClr val="black"/>
                </a:solidFill>
                <a:latin typeface="宋体" panose="02010600030101010101" pitchFamily="2" charset="-122"/>
                <a:ea typeface="宋体" panose="02010600030101010101" pitchFamily="2" charset="-122"/>
              </a:rPr>
              <a:t> A</a:t>
            </a:r>
            <a:r>
              <a:rPr lang="en-US" altLang="zh-CN" sz="2400" dirty="0">
                <a:solidFill>
                  <a:prstClr val="black"/>
                </a:solidFill>
                <a:latin typeface="宋体" panose="02010600030101010101" pitchFamily="2" charset="-122"/>
                <a:ea typeface="宋体" panose="02010600030101010101" pitchFamily="2" charset="-122"/>
              </a:rPr>
              <a:t>→</a:t>
            </a:r>
            <a:r>
              <a:rPr lang="en-US" altLang="zh-CN" sz="2400" dirty="0" smtClean="0">
                <a:solidFill>
                  <a:prstClr val="black"/>
                </a:solidFill>
                <a:latin typeface="宋体" panose="02010600030101010101" pitchFamily="2" charset="-122"/>
                <a:ea typeface="宋体" panose="02010600030101010101" pitchFamily="2" charset="-122"/>
              </a:rPr>
              <a:t>SS  </a:t>
            </a:r>
            <a:r>
              <a:rPr lang="en-US" altLang="zh-CN" sz="2400" dirty="0" err="1" smtClean="0">
                <a:solidFill>
                  <a:prstClr val="black"/>
                </a:solidFill>
                <a:latin typeface="宋体" panose="02010600030101010101" pitchFamily="2" charset="-122"/>
                <a:ea typeface="宋体" panose="02010600030101010101" pitchFamily="2" charset="-122"/>
              </a:rPr>
              <a:t>A</a:t>
            </a:r>
            <a:r>
              <a:rPr lang="en-US" altLang="zh-CN" sz="2400" dirty="0" err="1">
                <a:solidFill>
                  <a:prstClr val="black"/>
                </a:solidFill>
                <a:latin typeface="宋体" panose="02010600030101010101" pitchFamily="2" charset="-122"/>
                <a:ea typeface="宋体" panose="02010600030101010101" pitchFamily="2" charset="-122"/>
              </a:rPr>
              <a:t>→</a:t>
            </a:r>
            <a:r>
              <a:rPr lang="en-US" altLang="zh-CN" sz="2400" dirty="0" err="1" smtClean="0">
                <a:solidFill>
                  <a:prstClr val="black"/>
                </a:solidFill>
                <a:latin typeface="宋体" panose="02010600030101010101" pitchFamily="2" charset="-122"/>
                <a:ea typeface="宋体" panose="02010600030101010101" pitchFamily="2" charset="-122"/>
              </a:rPr>
              <a:t>ba</a:t>
            </a:r>
            <a:endParaRPr lang="en-US" altLang="zh-CN" sz="2400" dirty="0" smtClean="0">
              <a:solidFill>
                <a:prstClr val="black"/>
              </a:solidFill>
              <a:latin typeface="宋体" panose="02010600030101010101" pitchFamily="2" charset="-122"/>
              <a:ea typeface="宋体" panose="02010600030101010101" pitchFamily="2" charset="-122"/>
            </a:endParaRPr>
          </a:p>
          <a:p>
            <a:pPr eaLnBrk="1" fontAlgn="base" hangingPunct="1">
              <a:spcBef>
                <a:spcPct val="25000"/>
              </a:spcBef>
              <a:spcAft>
                <a:spcPct val="0"/>
              </a:spcAft>
              <a:buClrTx/>
              <a:buSzTx/>
              <a:buFontTx/>
              <a:buNone/>
            </a:pPr>
            <a:r>
              <a:rPr lang="zh-CN" altLang="en-US" sz="2400" dirty="0" smtClean="0">
                <a:solidFill>
                  <a:prstClr val="black"/>
                </a:solidFill>
                <a:latin typeface="宋体" panose="02010600030101010101" pitchFamily="2" charset="-122"/>
                <a:ea typeface="宋体" panose="02010600030101010101" pitchFamily="2" charset="-122"/>
              </a:rPr>
              <a:t>试画出 推导</a:t>
            </a:r>
            <a:r>
              <a:rPr lang="en-US" altLang="zh-CN" sz="2400" dirty="0" err="1" smtClean="0">
                <a:solidFill>
                  <a:prstClr val="black"/>
                </a:solidFill>
                <a:latin typeface="宋体" panose="02010600030101010101" pitchFamily="2" charset="-122"/>
                <a:ea typeface="宋体" panose="02010600030101010101" pitchFamily="2" charset="-122"/>
              </a:rPr>
              <a:t>aabbaa</a:t>
            </a:r>
            <a:r>
              <a:rPr lang="zh-CN" altLang="en-US" sz="2400" dirty="0" smtClean="0">
                <a:solidFill>
                  <a:prstClr val="black"/>
                </a:solidFill>
                <a:latin typeface="宋体" panose="02010600030101010101" pitchFamily="2" charset="-122"/>
                <a:ea typeface="宋体" panose="02010600030101010101" pitchFamily="2" charset="-122"/>
              </a:rPr>
              <a:t>的语法树</a:t>
            </a:r>
            <a:endParaRPr lang="en-US" altLang="zh-CN" sz="2400" dirty="0">
              <a:solidFill>
                <a:prstClr val="black"/>
              </a:solidFill>
              <a:latin typeface="宋体" panose="02010600030101010101" pitchFamily="2" charset="-122"/>
              <a:ea typeface="宋体" panose="02010600030101010101" pitchFamily="2" charset="-122"/>
            </a:endParaRPr>
          </a:p>
        </p:txBody>
      </p:sp>
      <p:sp>
        <p:nvSpPr>
          <p:cNvPr id="33800" name="Rectangle 2"/>
          <p:cNvSpPr>
            <a:spLocks noChangeArrowheads="1"/>
          </p:cNvSpPr>
          <p:nvPr/>
        </p:nvSpPr>
        <p:spPr bwMode="auto">
          <a:xfrm>
            <a:off x="1634283" y="2398018"/>
            <a:ext cx="4948242" cy="3579474"/>
          </a:xfrm>
          <a:prstGeom prst="rect">
            <a:avLst/>
          </a:prstGeom>
          <a:noFill/>
          <a:ln w="9525">
            <a:noFill/>
            <a:miter lim="800000"/>
            <a:headEnd/>
            <a:tailEnd/>
          </a:ln>
          <a:effectLst>
            <a:outerShdw dist="117088" dir="2963922" algn="ctr" rotWithShape="0">
              <a:schemeClr val="tx1"/>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0"/>
              </a:spcBef>
              <a:spcAft>
                <a:spcPct val="0"/>
              </a:spcAft>
            </a:pPr>
            <a:endParaRPr lang="zh-CN" altLang="en-US" b="1">
              <a:solidFill>
                <a:prstClr val="black"/>
              </a:solidFill>
            </a:endParaRPr>
          </a:p>
        </p:txBody>
      </p:sp>
      <p:sp>
        <p:nvSpPr>
          <p:cNvPr id="33801" name="Text Box 6"/>
          <p:cNvSpPr txBox="1">
            <a:spLocks noChangeArrowheads="1"/>
          </p:cNvSpPr>
          <p:nvPr/>
        </p:nvSpPr>
        <p:spPr bwMode="auto">
          <a:xfrm>
            <a:off x="1913619" y="2630743"/>
            <a:ext cx="4389570" cy="21235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400" dirty="0">
                <a:solidFill>
                  <a:prstClr val="black"/>
                </a:solidFill>
                <a:latin typeface="Times New Roman" pitchFamily="18" charset="0"/>
                <a:ea typeface="宋体" charset="-122"/>
              </a:rPr>
              <a:t>                        </a:t>
            </a:r>
            <a:r>
              <a:rPr lang="zh-CN" altLang="en-US" sz="2400" dirty="0" smtClean="0">
                <a:solidFill>
                  <a:prstClr val="black"/>
                </a:solidFill>
                <a:latin typeface="Times New Roman" pitchFamily="18" charset="0"/>
                <a:ea typeface="宋体" charset="-122"/>
              </a:rPr>
              <a:t>  </a:t>
            </a:r>
            <a:r>
              <a:rPr lang="en-US" altLang="zh-CN" sz="2400" dirty="0">
                <a:solidFill>
                  <a:prstClr val="black"/>
                </a:solidFill>
                <a:latin typeface="Times New Roman" pitchFamily="18" charset="0"/>
                <a:ea typeface="宋体" charset="-122"/>
              </a:rPr>
              <a:t>S</a:t>
            </a:r>
          </a:p>
          <a:p>
            <a:pPr eaLnBrk="1" fontAlgn="base" hangingPunct="1">
              <a:spcBef>
                <a:spcPct val="50000"/>
              </a:spcBef>
              <a:spcAft>
                <a:spcPct val="0"/>
              </a:spcAft>
              <a:buClrTx/>
              <a:buSzTx/>
              <a:buFontTx/>
              <a:buNone/>
            </a:pPr>
            <a:r>
              <a:rPr lang="en-US" altLang="zh-CN" sz="2400" dirty="0">
                <a:solidFill>
                  <a:prstClr val="black"/>
                </a:solidFill>
                <a:latin typeface="Times New Roman" pitchFamily="18" charset="0"/>
                <a:ea typeface="宋体" charset="-122"/>
              </a:rPr>
              <a:t>             </a:t>
            </a:r>
            <a:r>
              <a:rPr lang="en-US" altLang="zh-CN" sz="2400" dirty="0">
                <a:solidFill>
                  <a:srgbClr val="002060"/>
                </a:solidFill>
                <a:latin typeface="Times New Roman" pitchFamily="18" charset="0"/>
                <a:ea typeface="宋体" charset="-122"/>
              </a:rPr>
              <a:t>a          </a:t>
            </a:r>
            <a:r>
              <a:rPr lang="en-US" altLang="zh-CN" sz="2400" dirty="0" smtClean="0">
                <a:solidFill>
                  <a:srgbClr val="002060"/>
                </a:solidFill>
                <a:latin typeface="Times New Roman" pitchFamily="18" charset="0"/>
                <a:ea typeface="宋体" charset="-122"/>
              </a:rPr>
              <a:t> </a:t>
            </a:r>
            <a:r>
              <a:rPr lang="en-US" altLang="zh-CN" sz="2400" dirty="0" err="1" smtClean="0">
                <a:solidFill>
                  <a:srgbClr val="002060"/>
                </a:solidFill>
                <a:latin typeface="Times New Roman" pitchFamily="18" charset="0"/>
                <a:ea typeface="宋体" charset="-122"/>
              </a:rPr>
              <a:t>A</a:t>
            </a:r>
            <a:r>
              <a:rPr lang="en-US" altLang="zh-CN" sz="2400" dirty="0" smtClean="0">
                <a:solidFill>
                  <a:srgbClr val="002060"/>
                </a:solidFill>
                <a:latin typeface="Times New Roman" pitchFamily="18" charset="0"/>
                <a:ea typeface="宋体" charset="-122"/>
              </a:rPr>
              <a:t>          S</a:t>
            </a:r>
            <a:endParaRPr lang="en-US" altLang="zh-CN" sz="2400" dirty="0">
              <a:solidFill>
                <a:srgbClr val="002060"/>
              </a:solidFill>
              <a:latin typeface="Times New Roman" pitchFamily="18" charset="0"/>
              <a:ea typeface="宋体" charset="-122"/>
            </a:endParaRPr>
          </a:p>
          <a:p>
            <a:pPr eaLnBrk="1" fontAlgn="base" hangingPunct="1">
              <a:spcBef>
                <a:spcPct val="50000"/>
              </a:spcBef>
              <a:spcAft>
                <a:spcPct val="0"/>
              </a:spcAft>
              <a:buClrTx/>
              <a:buSzTx/>
              <a:buFontTx/>
              <a:buNone/>
            </a:pPr>
            <a:r>
              <a:rPr lang="en-US" altLang="zh-CN" sz="2400" dirty="0">
                <a:solidFill>
                  <a:prstClr val="black"/>
                </a:solidFill>
                <a:latin typeface="Times New Roman" pitchFamily="18" charset="0"/>
                <a:ea typeface="宋体" charset="-122"/>
              </a:rPr>
              <a:t>              </a:t>
            </a:r>
            <a:r>
              <a:rPr lang="en-US" altLang="zh-CN" sz="2400" dirty="0" smtClean="0">
                <a:solidFill>
                  <a:prstClr val="black"/>
                </a:solidFill>
                <a:latin typeface="Times New Roman" pitchFamily="18" charset="0"/>
                <a:ea typeface="宋体" charset="-122"/>
              </a:rPr>
              <a:t> </a:t>
            </a:r>
            <a:r>
              <a:rPr lang="en-US" altLang="zh-CN" sz="2400" dirty="0">
                <a:solidFill>
                  <a:prstClr val="black"/>
                </a:solidFill>
                <a:latin typeface="Times New Roman" pitchFamily="18" charset="0"/>
                <a:ea typeface="宋体" charset="-122"/>
              </a:rPr>
              <a:t>S        b     </a:t>
            </a:r>
            <a:r>
              <a:rPr lang="en-US" altLang="zh-CN" sz="2400" dirty="0" smtClean="0">
                <a:solidFill>
                  <a:prstClr val="black"/>
                </a:solidFill>
                <a:latin typeface="Times New Roman" pitchFamily="18" charset="0"/>
                <a:ea typeface="宋体" charset="-122"/>
              </a:rPr>
              <a:t>   </a:t>
            </a:r>
            <a:r>
              <a:rPr lang="en-US" altLang="zh-CN" sz="2400" dirty="0">
                <a:solidFill>
                  <a:prstClr val="black"/>
                </a:solidFill>
                <a:latin typeface="Times New Roman" pitchFamily="18" charset="0"/>
                <a:ea typeface="宋体" charset="-122"/>
              </a:rPr>
              <a:t>A     </a:t>
            </a:r>
            <a:r>
              <a:rPr lang="en-US" altLang="zh-CN" sz="2400" dirty="0" smtClean="0">
                <a:solidFill>
                  <a:prstClr val="black"/>
                </a:solidFill>
                <a:latin typeface="Times New Roman" pitchFamily="18" charset="0"/>
                <a:ea typeface="宋体" charset="-122"/>
              </a:rPr>
              <a:t>   </a:t>
            </a:r>
            <a:r>
              <a:rPr lang="en-US" altLang="zh-CN" sz="2400" dirty="0" err="1">
                <a:solidFill>
                  <a:prstClr val="black"/>
                </a:solidFill>
                <a:latin typeface="Times New Roman" pitchFamily="18" charset="0"/>
                <a:ea typeface="宋体" charset="-122"/>
              </a:rPr>
              <a:t>a</a:t>
            </a:r>
            <a:endParaRPr lang="en-US" altLang="zh-CN" sz="2400" dirty="0">
              <a:solidFill>
                <a:prstClr val="black"/>
              </a:solidFill>
              <a:latin typeface="Times New Roman" pitchFamily="18" charset="0"/>
              <a:ea typeface="宋体" charset="-122"/>
            </a:endParaRPr>
          </a:p>
          <a:p>
            <a:pPr eaLnBrk="1" fontAlgn="base" hangingPunct="1">
              <a:spcBef>
                <a:spcPct val="50000"/>
              </a:spcBef>
              <a:spcAft>
                <a:spcPct val="0"/>
              </a:spcAft>
              <a:buClrTx/>
              <a:buSzTx/>
              <a:buFontTx/>
              <a:buNone/>
            </a:pPr>
            <a:r>
              <a:rPr lang="en-US" altLang="zh-CN" sz="2400" dirty="0">
                <a:solidFill>
                  <a:prstClr val="black"/>
                </a:solidFill>
                <a:latin typeface="Times New Roman" pitchFamily="18" charset="0"/>
                <a:ea typeface="宋体" charset="-122"/>
              </a:rPr>
              <a:t>               </a:t>
            </a:r>
            <a:r>
              <a:rPr lang="en-US" altLang="zh-CN" sz="2400" dirty="0">
                <a:solidFill>
                  <a:srgbClr val="A50021"/>
                </a:solidFill>
                <a:latin typeface="Times New Roman" pitchFamily="18" charset="0"/>
                <a:ea typeface="宋体" charset="-122"/>
              </a:rPr>
              <a:t>a </a:t>
            </a:r>
            <a:r>
              <a:rPr lang="en-US" altLang="zh-CN" sz="2400" dirty="0">
                <a:solidFill>
                  <a:prstClr val="black"/>
                </a:solidFill>
                <a:latin typeface="Times New Roman" pitchFamily="18" charset="0"/>
                <a:ea typeface="宋体" charset="-122"/>
              </a:rPr>
              <a:t>            </a:t>
            </a:r>
            <a:r>
              <a:rPr lang="en-US" altLang="zh-CN" sz="2400" dirty="0">
                <a:solidFill>
                  <a:srgbClr val="C64847">
                    <a:lumMod val="50000"/>
                  </a:srgbClr>
                </a:solidFill>
                <a:latin typeface="Times New Roman" pitchFamily="18" charset="0"/>
                <a:ea typeface="宋体" charset="-122"/>
              </a:rPr>
              <a:t>b      a</a:t>
            </a:r>
          </a:p>
        </p:txBody>
      </p:sp>
      <p:sp>
        <p:nvSpPr>
          <p:cNvPr id="33802" name="Line 7"/>
          <p:cNvSpPr>
            <a:spLocks noChangeShapeType="1"/>
          </p:cNvSpPr>
          <p:nvPr/>
        </p:nvSpPr>
        <p:spPr bwMode="auto">
          <a:xfrm>
            <a:off x="3930493" y="3932078"/>
            <a:ext cx="0"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3" name="Line 8"/>
          <p:cNvSpPr>
            <a:spLocks noChangeShapeType="1"/>
          </p:cNvSpPr>
          <p:nvPr/>
        </p:nvSpPr>
        <p:spPr bwMode="auto">
          <a:xfrm flipH="1">
            <a:off x="2972769" y="3932078"/>
            <a:ext cx="957724"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4" name="Line 9"/>
          <p:cNvSpPr>
            <a:spLocks noChangeShapeType="1"/>
          </p:cNvSpPr>
          <p:nvPr/>
        </p:nvSpPr>
        <p:spPr bwMode="auto">
          <a:xfrm>
            <a:off x="3930493" y="3932078"/>
            <a:ext cx="877914"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5" name="Line 10"/>
          <p:cNvSpPr>
            <a:spLocks noChangeShapeType="1"/>
          </p:cNvSpPr>
          <p:nvPr/>
        </p:nvSpPr>
        <p:spPr bwMode="auto">
          <a:xfrm>
            <a:off x="3930493" y="4528657"/>
            <a:ext cx="0"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6" name="Line 11"/>
          <p:cNvSpPr>
            <a:spLocks noChangeShapeType="1"/>
          </p:cNvSpPr>
          <p:nvPr/>
        </p:nvSpPr>
        <p:spPr bwMode="auto">
          <a:xfrm flipH="1">
            <a:off x="3212200" y="4528657"/>
            <a:ext cx="718293"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7" name="Line 12"/>
          <p:cNvSpPr>
            <a:spLocks noChangeShapeType="1"/>
          </p:cNvSpPr>
          <p:nvPr/>
        </p:nvSpPr>
        <p:spPr bwMode="auto">
          <a:xfrm>
            <a:off x="3930493" y="4528657"/>
            <a:ext cx="718293"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8" name="Line 13"/>
          <p:cNvSpPr>
            <a:spLocks noChangeShapeType="1"/>
          </p:cNvSpPr>
          <p:nvPr/>
        </p:nvSpPr>
        <p:spPr bwMode="auto">
          <a:xfrm>
            <a:off x="4968028" y="4443432"/>
            <a:ext cx="399052"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9" name="Line 14"/>
          <p:cNvSpPr>
            <a:spLocks noChangeShapeType="1"/>
          </p:cNvSpPr>
          <p:nvPr/>
        </p:nvSpPr>
        <p:spPr bwMode="auto">
          <a:xfrm>
            <a:off x="3127402" y="4954785"/>
            <a:ext cx="0"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0" name="Line 15"/>
          <p:cNvSpPr>
            <a:spLocks noChangeShapeType="1"/>
          </p:cNvSpPr>
          <p:nvPr/>
        </p:nvSpPr>
        <p:spPr bwMode="auto">
          <a:xfrm flipH="1">
            <a:off x="4181563" y="4954785"/>
            <a:ext cx="319241"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1" name="Line 16"/>
          <p:cNvSpPr>
            <a:spLocks noChangeShapeType="1"/>
          </p:cNvSpPr>
          <p:nvPr/>
        </p:nvSpPr>
        <p:spPr bwMode="auto">
          <a:xfrm>
            <a:off x="4522420" y="4954785"/>
            <a:ext cx="319241"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2" name="Text Box 17"/>
          <p:cNvSpPr txBox="1">
            <a:spLocks noChangeArrowheads="1"/>
          </p:cNvSpPr>
          <p:nvPr/>
        </p:nvSpPr>
        <p:spPr bwMode="auto">
          <a:xfrm>
            <a:off x="2108157" y="5006993"/>
            <a:ext cx="4195032" cy="4438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000" dirty="0">
                <a:solidFill>
                  <a:prstClr val="black"/>
                </a:solidFill>
                <a:latin typeface="Times New Roman" pitchFamily="18" charset="0"/>
                <a:ea typeface="宋体" charset="-122"/>
              </a:rPr>
              <a:t>句型</a:t>
            </a:r>
            <a:r>
              <a:rPr lang="en-US" altLang="zh-CN" sz="2000" dirty="0" err="1">
                <a:solidFill>
                  <a:prstClr val="black"/>
                </a:solidFill>
                <a:latin typeface="Times New Roman" pitchFamily="18" charset="0"/>
                <a:ea typeface="宋体" charset="-122"/>
              </a:rPr>
              <a:t>aabbaa</a:t>
            </a:r>
            <a:r>
              <a:rPr lang="zh-CN" altLang="en-US" sz="2000" dirty="0">
                <a:solidFill>
                  <a:prstClr val="black"/>
                </a:solidFill>
                <a:latin typeface="Times New Roman" pitchFamily="18" charset="0"/>
                <a:ea typeface="宋体" charset="-122"/>
              </a:rPr>
              <a:t>的语法树（推导树）</a:t>
            </a:r>
            <a:endParaRPr lang="zh-CN" altLang="en-US" sz="2000" dirty="0">
              <a:solidFill>
                <a:prstClr val="black"/>
              </a:solidFill>
              <a:latin typeface="Times New Roman" pitchFamily="18" charset="0"/>
              <a:ea typeface="宋体" charset="-122"/>
              <a:sym typeface="Symbol" pitchFamily="18" charset="2"/>
            </a:endParaRPr>
          </a:p>
        </p:txBody>
      </p:sp>
      <p:sp>
        <p:nvSpPr>
          <p:cNvPr id="21" name="矩形 20"/>
          <p:cNvSpPr/>
          <p:nvPr/>
        </p:nvSpPr>
        <p:spPr>
          <a:xfrm>
            <a:off x="452736" y="229453"/>
            <a:ext cx="7776864" cy="461665"/>
          </a:xfrm>
          <a:prstGeom prst="rect">
            <a:avLst/>
          </a:prstGeom>
        </p:spPr>
        <p:txBody>
          <a:bodyPr wrap="square">
            <a:spAutoFit/>
          </a:bodyPr>
          <a:lstStyle/>
          <a:p>
            <a:pPr eaLnBrk="0" fontAlgn="base" hangingPunct="0">
              <a:spcBef>
                <a:spcPct val="0"/>
              </a:spcBef>
              <a:spcAft>
                <a:spcPct val="0"/>
              </a:spcAft>
            </a:pPr>
            <a:r>
              <a:rPr lang="zh-CN" altLang="en-US" sz="2400" b="1" dirty="0" smtClean="0">
                <a:solidFill>
                  <a:srgbClr val="A50021"/>
                </a:solidFill>
                <a:latin typeface="Arial Narrow" pitchFamily="34" charset="0"/>
                <a:ea typeface="宋体" pitchFamily="2" charset="-122"/>
              </a:rPr>
              <a:t>一、如何画语法树</a:t>
            </a:r>
            <a:endParaRPr lang="zh-CN" altLang="en-US" sz="2400" b="1" dirty="0">
              <a:solidFill>
                <a:srgbClr val="A50021"/>
              </a:solidFill>
              <a:latin typeface="Arial Narrow" pitchFamily="34" charset="0"/>
              <a:ea typeface="宋体" pitchFamily="2" charset="-122"/>
            </a:endParaRPr>
          </a:p>
        </p:txBody>
      </p:sp>
      <p:grpSp>
        <p:nvGrpSpPr>
          <p:cNvPr id="12" name="组合 11"/>
          <p:cNvGrpSpPr/>
          <p:nvPr/>
        </p:nvGrpSpPr>
        <p:grpSpPr>
          <a:xfrm>
            <a:off x="3212201" y="2924944"/>
            <a:ext cx="1755827" cy="360040"/>
            <a:chOff x="3212201" y="2924944"/>
            <a:chExt cx="1755827" cy="360040"/>
          </a:xfrm>
        </p:grpSpPr>
        <p:cxnSp>
          <p:nvCxnSpPr>
            <p:cNvPr id="3" name="直接连接符 2"/>
            <p:cNvCxnSpPr/>
            <p:nvPr/>
          </p:nvCxnSpPr>
          <p:spPr>
            <a:xfrm flipH="1">
              <a:off x="3212201" y="2924944"/>
              <a:ext cx="718292"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108404" y="2924944"/>
              <a:ext cx="0"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289639" y="2924944"/>
              <a:ext cx="678389"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3149496" y="3501008"/>
            <a:ext cx="1755827" cy="360040"/>
            <a:chOff x="3212201" y="2924944"/>
            <a:chExt cx="1755827" cy="360040"/>
          </a:xfrm>
        </p:grpSpPr>
        <p:cxnSp>
          <p:nvCxnSpPr>
            <p:cNvPr id="34" name="直接连接符 33"/>
            <p:cNvCxnSpPr/>
            <p:nvPr/>
          </p:nvCxnSpPr>
          <p:spPr>
            <a:xfrm flipH="1">
              <a:off x="3212201" y="2924944"/>
              <a:ext cx="718292"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108404" y="2924944"/>
              <a:ext cx="0"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289639" y="2924944"/>
              <a:ext cx="678389"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5167554" y="3501008"/>
            <a:ext cx="340550"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12201" y="4059916"/>
            <a:ext cx="0" cy="383516"/>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427984" y="4149080"/>
            <a:ext cx="540044" cy="255677"/>
            <a:chOff x="4427984" y="4149080"/>
            <a:chExt cx="540044" cy="255677"/>
          </a:xfrm>
        </p:grpSpPr>
        <p:cxnSp>
          <p:nvCxnSpPr>
            <p:cNvPr id="18" name="直接连接符 17"/>
            <p:cNvCxnSpPr/>
            <p:nvPr/>
          </p:nvCxnSpPr>
          <p:spPr>
            <a:xfrm flipH="1">
              <a:off x="4427984" y="4149080"/>
              <a:ext cx="307603" cy="255677"/>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3804" idx="1"/>
            </p:cNvCxnSpPr>
            <p:nvPr/>
          </p:nvCxnSpPr>
          <p:spPr>
            <a:xfrm>
              <a:off x="4808407" y="4187755"/>
              <a:ext cx="159621" cy="217002"/>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4248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801">
                                            <p:txEl>
                                              <p:pRg st="0" end="0"/>
                                            </p:txEl>
                                          </p:spTgt>
                                        </p:tgtEl>
                                        <p:attrNameLst>
                                          <p:attrName>style.visibility</p:attrName>
                                        </p:attrNameLst>
                                      </p:cBhvr>
                                      <p:to>
                                        <p:strVal val="visible"/>
                                      </p:to>
                                    </p:set>
                                    <p:anim calcmode="lin" valueType="num">
                                      <p:cBhvr additive="base">
                                        <p:cTn id="7" dur="500" fill="hold"/>
                                        <p:tgtEl>
                                          <p:spTgt spid="338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3801">
                                            <p:txEl>
                                              <p:pRg st="1" end="1"/>
                                            </p:txEl>
                                          </p:spTgt>
                                        </p:tgtEl>
                                        <p:attrNameLst>
                                          <p:attrName>style.visibility</p:attrName>
                                        </p:attrNameLst>
                                      </p:cBhvr>
                                      <p:to>
                                        <p:strVal val="visible"/>
                                      </p:to>
                                    </p:set>
                                    <p:animEffect transition="in" filter="fade">
                                      <p:cBhvr>
                                        <p:cTn id="13" dur="1000"/>
                                        <p:tgtEl>
                                          <p:spTgt spid="33801">
                                            <p:txEl>
                                              <p:pRg st="1" end="1"/>
                                            </p:txEl>
                                          </p:spTgt>
                                        </p:tgtEl>
                                      </p:cBhvr>
                                    </p:animEffect>
                                    <p:anim calcmode="lin" valueType="num">
                                      <p:cBhvr>
                                        <p:cTn id="14" dur="1000" fill="hold"/>
                                        <p:tgtEl>
                                          <p:spTgt spid="3380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380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3801">
                                            <p:txEl>
                                              <p:pRg st="2" end="2"/>
                                            </p:txEl>
                                          </p:spTgt>
                                        </p:tgtEl>
                                        <p:attrNameLst>
                                          <p:attrName>style.visibility</p:attrName>
                                        </p:attrNameLst>
                                      </p:cBhvr>
                                      <p:to>
                                        <p:strVal val="visible"/>
                                      </p:to>
                                    </p:set>
                                    <p:animEffect transition="in" filter="fade">
                                      <p:cBhvr>
                                        <p:cTn id="40" dur="1000"/>
                                        <p:tgtEl>
                                          <p:spTgt spid="33801">
                                            <p:txEl>
                                              <p:pRg st="2" end="2"/>
                                            </p:txEl>
                                          </p:spTgt>
                                        </p:tgtEl>
                                      </p:cBhvr>
                                    </p:animEffect>
                                    <p:anim calcmode="lin" valueType="num">
                                      <p:cBhvr>
                                        <p:cTn id="41" dur="1000" fill="hold"/>
                                        <p:tgtEl>
                                          <p:spTgt spid="33801">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380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3801">
                                            <p:txEl>
                                              <p:pRg st="3" end="3"/>
                                            </p:txEl>
                                          </p:spTgt>
                                        </p:tgtEl>
                                        <p:attrNameLst>
                                          <p:attrName>style.visibility</p:attrName>
                                        </p:attrNameLst>
                                      </p:cBhvr>
                                      <p:to>
                                        <p:strVal val="visible"/>
                                      </p:to>
                                    </p:set>
                                    <p:animEffect transition="in" filter="fade">
                                      <p:cBhvr>
                                        <p:cTn id="60" dur="1000"/>
                                        <p:tgtEl>
                                          <p:spTgt spid="33801">
                                            <p:txEl>
                                              <p:pRg st="3" end="3"/>
                                            </p:txEl>
                                          </p:spTgt>
                                        </p:tgtEl>
                                      </p:cBhvr>
                                    </p:animEffect>
                                    <p:anim calcmode="lin" valueType="num">
                                      <p:cBhvr>
                                        <p:cTn id="61" dur="1000" fill="hold"/>
                                        <p:tgtEl>
                                          <p:spTgt spid="33801">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3380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5"/>
          <p:cNvSpPr txBox="1">
            <a:spLocks noChangeArrowheads="1"/>
          </p:cNvSpPr>
          <p:nvPr/>
        </p:nvSpPr>
        <p:spPr bwMode="auto">
          <a:xfrm>
            <a:off x="498984" y="836712"/>
            <a:ext cx="84026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25000"/>
              </a:spcBef>
              <a:spcAft>
                <a:spcPct val="0"/>
              </a:spcAft>
              <a:buClrTx/>
              <a:buSzTx/>
              <a:buFontTx/>
              <a:buNone/>
            </a:pPr>
            <a:r>
              <a:rPr lang="zh-CN" altLang="en-US" sz="2400" dirty="0" smtClean="0">
                <a:solidFill>
                  <a:prstClr val="black"/>
                </a:solidFill>
                <a:latin typeface="宋体" panose="02010600030101010101" pitchFamily="2" charset="-122"/>
                <a:ea typeface="宋体" panose="02010600030101010101" pitchFamily="2" charset="-122"/>
              </a:rPr>
              <a:t>画语法树的过程，可能需要多次“试错”。</a:t>
            </a:r>
            <a:r>
              <a:rPr lang="zh-CN" altLang="en-US" sz="2400" dirty="0" smtClean="0">
                <a:solidFill>
                  <a:srgbClr val="A50021"/>
                </a:solidFill>
                <a:latin typeface="宋体" panose="02010600030101010101" pitchFamily="2" charset="-122"/>
                <a:ea typeface="宋体" panose="02010600030101010101" pitchFamily="2" charset="-122"/>
              </a:rPr>
              <a:t>若能推导出</a:t>
            </a:r>
            <a:r>
              <a:rPr lang="zh-CN" altLang="en-US" sz="2400" dirty="0" smtClean="0">
                <a:solidFill>
                  <a:prstClr val="black"/>
                </a:solidFill>
                <a:latin typeface="宋体" panose="02010600030101010101" pitchFamily="2" charset="-122"/>
                <a:ea typeface="宋体" panose="02010600030101010101" pitchFamily="2" charset="-122"/>
              </a:rPr>
              <a:t>：语法树的叶子结点的顺序排列恰巧是某个句子，则称：该句子符合文法。</a:t>
            </a:r>
            <a:r>
              <a:rPr lang="zh-CN" altLang="en-US" sz="2400" dirty="0" smtClean="0">
                <a:solidFill>
                  <a:srgbClr val="A50021"/>
                </a:solidFill>
                <a:latin typeface="宋体" panose="02010600030101010101" pitchFamily="2" charset="-122"/>
                <a:ea typeface="宋体" panose="02010600030101010101" pitchFamily="2" charset="-122"/>
              </a:rPr>
              <a:t>否则</a:t>
            </a:r>
            <a:r>
              <a:rPr lang="zh-CN" altLang="en-US" sz="2400" dirty="0" smtClean="0">
                <a:solidFill>
                  <a:prstClr val="black"/>
                </a:solidFill>
                <a:latin typeface="宋体" panose="02010600030101010101" pitchFamily="2" charset="-122"/>
                <a:ea typeface="宋体" panose="02010600030101010101" pitchFamily="2" charset="-122"/>
              </a:rPr>
              <a:t>，</a:t>
            </a:r>
            <a:r>
              <a:rPr lang="en-US" altLang="zh-CN" sz="2400" dirty="0" smtClean="0">
                <a:solidFill>
                  <a:prstClr val="black"/>
                </a:solidFill>
                <a:latin typeface="宋体" panose="02010600030101010101" pitchFamily="2" charset="-122"/>
                <a:ea typeface="宋体" panose="02010600030101010101" pitchFamily="2" charset="-122"/>
              </a:rPr>
              <a:t>….</a:t>
            </a:r>
            <a:endParaRPr lang="en-US" altLang="zh-CN" sz="2400" dirty="0">
              <a:solidFill>
                <a:prstClr val="black"/>
              </a:solidFill>
              <a:latin typeface="宋体" panose="02010600030101010101" pitchFamily="2" charset="-122"/>
              <a:ea typeface="宋体" panose="02010600030101010101" pitchFamily="2" charset="-122"/>
            </a:endParaRPr>
          </a:p>
        </p:txBody>
      </p:sp>
      <p:sp>
        <p:nvSpPr>
          <p:cNvPr id="33800" name="Rectangle 2"/>
          <p:cNvSpPr>
            <a:spLocks noChangeArrowheads="1"/>
          </p:cNvSpPr>
          <p:nvPr/>
        </p:nvSpPr>
        <p:spPr bwMode="auto">
          <a:xfrm>
            <a:off x="1752813" y="2924944"/>
            <a:ext cx="4948242" cy="3579474"/>
          </a:xfrm>
          <a:prstGeom prst="rect">
            <a:avLst/>
          </a:prstGeom>
          <a:noFill/>
          <a:ln w="9525">
            <a:noFill/>
            <a:miter lim="800000"/>
            <a:headEnd/>
            <a:tailEnd/>
          </a:ln>
          <a:effectLst>
            <a:outerShdw dist="117088" dir="2963922" algn="ctr" rotWithShape="0">
              <a:schemeClr val="tx1"/>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fontAlgn="base" hangingPunct="1">
              <a:spcBef>
                <a:spcPct val="0"/>
              </a:spcBef>
              <a:spcAft>
                <a:spcPct val="0"/>
              </a:spcAft>
            </a:pPr>
            <a:endParaRPr lang="zh-CN" altLang="en-US" b="1">
              <a:solidFill>
                <a:prstClr val="black"/>
              </a:solidFill>
            </a:endParaRPr>
          </a:p>
        </p:txBody>
      </p:sp>
      <p:sp>
        <p:nvSpPr>
          <p:cNvPr id="33801" name="Text Box 6"/>
          <p:cNvSpPr txBox="1">
            <a:spLocks noChangeArrowheads="1"/>
          </p:cNvSpPr>
          <p:nvPr/>
        </p:nvSpPr>
        <p:spPr bwMode="auto">
          <a:xfrm>
            <a:off x="2032149" y="3157669"/>
            <a:ext cx="4389570" cy="21235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400" dirty="0">
                <a:solidFill>
                  <a:prstClr val="black"/>
                </a:solidFill>
                <a:latin typeface="Times New Roman" pitchFamily="18" charset="0"/>
                <a:ea typeface="宋体" charset="-122"/>
              </a:rPr>
              <a:t>                        </a:t>
            </a:r>
            <a:r>
              <a:rPr lang="zh-CN" altLang="en-US" sz="2400" dirty="0" smtClean="0">
                <a:solidFill>
                  <a:prstClr val="black"/>
                </a:solidFill>
                <a:latin typeface="Times New Roman" pitchFamily="18" charset="0"/>
                <a:ea typeface="宋体" charset="-122"/>
              </a:rPr>
              <a:t>  </a:t>
            </a:r>
            <a:r>
              <a:rPr lang="en-US" altLang="zh-CN" sz="2400" dirty="0">
                <a:solidFill>
                  <a:prstClr val="black"/>
                </a:solidFill>
                <a:latin typeface="Times New Roman" pitchFamily="18" charset="0"/>
                <a:ea typeface="宋体" charset="-122"/>
              </a:rPr>
              <a:t>S</a:t>
            </a:r>
          </a:p>
          <a:p>
            <a:pPr eaLnBrk="1" fontAlgn="base" hangingPunct="1">
              <a:spcBef>
                <a:spcPct val="50000"/>
              </a:spcBef>
              <a:spcAft>
                <a:spcPct val="0"/>
              </a:spcAft>
              <a:buClrTx/>
              <a:buSzTx/>
              <a:buFontTx/>
              <a:buNone/>
            </a:pPr>
            <a:r>
              <a:rPr lang="en-US" altLang="zh-CN" sz="2400" dirty="0">
                <a:solidFill>
                  <a:prstClr val="black"/>
                </a:solidFill>
                <a:latin typeface="Times New Roman" pitchFamily="18" charset="0"/>
                <a:ea typeface="宋体" charset="-122"/>
              </a:rPr>
              <a:t>             </a:t>
            </a:r>
            <a:r>
              <a:rPr lang="en-US" altLang="zh-CN" sz="2400" dirty="0">
                <a:solidFill>
                  <a:srgbClr val="002060"/>
                </a:solidFill>
                <a:latin typeface="Times New Roman" pitchFamily="18" charset="0"/>
                <a:ea typeface="宋体" charset="-122"/>
              </a:rPr>
              <a:t>a          </a:t>
            </a:r>
            <a:r>
              <a:rPr lang="en-US" altLang="zh-CN" sz="2400" dirty="0" smtClean="0">
                <a:solidFill>
                  <a:srgbClr val="002060"/>
                </a:solidFill>
                <a:latin typeface="Times New Roman" pitchFamily="18" charset="0"/>
                <a:ea typeface="宋体" charset="-122"/>
              </a:rPr>
              <a:t> </a:t>
            </a:r>
            <a:r>
              <a:rPr lang="en-US" altLang="zh-CN" sz="2400" dirty="0" err="1" smtClean="0">
                <a:solidFill>
                  <a:srgbClr val="002060"/>
                </a:solidFill>
                <a:latin typeface="Times New Roman" pitchFamily="18" charset="0"/>
                <a:ea typeface="宋体" charset="-122"/>
              </a:rPr>
              <a:t>A</a:t>
            </a:r>
            <a:r>
              <a:rPr lang="en-US" altLang="zh-CN" sz="2400" dirty="0" smtClean="0">
                <a:solidFill>
                  <a:srgbClr val="002060"/>
                </a:solidFill>
                <a:latin typeface="Times New Roman" pitchFamily="18" charset="0"/>
                <a:ea typeface="宋体" charset="-122"/>
              </a:rPr>
              <a:t>          S</a:t>
            </a:r>
            <a:endParaRPr lang="en-US" altLang="zh-CN" sz="2400" dirty="0">
              <a:solidFill>
                <a:srgbClr val="002060"/>
              </a:solidFill>
              <a:latin typeface="Times New Roman" pitchFamily="18" charset="0"/>
              <a:ea typeface="宋体" charset="-122"/>
            </a:endParaRPr>
          </a:p>
          <a:p>
            <a:pPr eaLnBrk="1" fontAlgn="base" hangingPunct="1">
              <a:spcBef>
                <a:spcPct val="50000"/>
              </a:spcBef>
              <a:spcAft>
                <a:spcPct val="0"/>
              </a:spcAft>
              <a:buClrTx/>
              <a:buSzTx/>
              <a:buFontTx/>
              <a:buNone/>
            </a:pPr>
            <a:r>
              <a:rPr lang="en-US" altLang="zh-CN" sz="2400" dirty="0">
                <a:solidFill>
                  <a:prstClr val="black"/>
                </a:solidFill>
                <a:latin typeface="Times New Roman" pitchFamily="18" charset="0"/>
                <a:ea typeface="宋体" charset="-122"/>
              </a:rPr>
              <a:t>              </a:t>
            </a:r>
            <a:r>
              <a:rPr lang="en-US" altLang="zh-CN" sz="2400" dirty="0" smtClean="0">
                <a:solidFill>
                  <a:prstClr val="black"/>
                </a:solidFill>
                <a:latin typeface="Times New Roman" pitchFamily="18" charset="0"/>
                <a:ea typeface="宋体" charset="-122"/>
              </a:rPr>
              <a:t> </a:t>
            </a:r>
            <a:r>
              <a:rPr lang="en-US" altLang="zh-CN" sz="2400" dirty="0">
                <a:solidFill>
                  <a:prstClr val="black"/>
                </a:solidFill>
                <a:latin typeface="Times New Roman" pitchFamily="18" charset="0"/>
                <a:ea typeface="宋体" charset="-122"/>
              </a:rPr>
              <a:t>S        b     </a:t>
            </a:r>
            <a:r>
              <a:rPr lang="en-US" altLang="zh-CN" sz="2400" dirty="0" smtClean="0">
                <a:solidFill>
                  <a:prstClr val="black"/>
                </a:solidFill>
                <a:latin typeface="Times New Roman" pitchFamily="18" charset="0"/>
                <a:ea typeface="宋体" charset="-122"/>
              </a:rPr>
              <a:t>   </a:t>
            </a:r>
            <a:r>
              <a:rPr lang="en-US" altLang="zh-CN" sz="2400" dirty="0">
                <a:solidFill>
                  <a:prstClr val="black"/>
                </a:solidFill>
                <a:latin typeface="Times New Roman" pitchFamily="18" charset="0"/>
                <a:ea typeface="宋体" charset="-122"/>
              </a:rPr>
              <a:t>A     </a:t>
            </a:r>
            <a:r>
              <a:rPr lang="en-US" altLang="zh-CN" sz="2400" dirty="0" smtClean="0">
                <a:solidFill>
                  <a:prstClr val="black"/>
                </a:solidFill>
                <a:latin typeface="Times New Roman" pitchFamily="18" charset="0"/>
                <a:ea typeface="宋体" charset="-122"/>
              </a:rPr>
              <a:t>   </a:t>
            </a:r>
            <a:r>
              <a:rPr lang="en-US" altLang="zh-CN" sz="2400" dirty="0" err="1">
                <a:solidFill>
                  <a:prstClr val="black"/>
                </a:solidFill>
                <a:latin typeface="Times New Roman" pitchFamily="18" charset="0"/>
                <a:ea typeface="宋体" charset="-122"/>
              </a:rPr>
              <a:t>a</a:t>
            </a:r>
            <a:endParaRPr lang="en-US" altLang="zh-CN" sz="2400" dirty="0">
              <a:solidFill>
                <a:prstClr val="black"/>
              </a:solidFill>
              <a:latin typeface="Times New Roman" pitchFamily="18" charset="0"/>
              <a:ea typeface="宋体" charset="-122"/>
            </a:endParaRPr>
          </a:p>
          <a:p>
            <a:pPr eaLnBrk="1" fontAlgn="base" hangingPunct="1">
              <a:spcBef>
                <a:spcPct val="50000"/>
              </a:spcBef>
              <a:spcAft>
                <a:spcPct val="0"/>
              </a:spcAft>
              <a:buClrTx/>
              <a:buSzTx/>
              <a:buFontTx/>
              <a:buNone/>
            </a:pPr>
            <a:r>
              <a:rPr lang="en-US" altLang="zh-CN" sz="2400" dirty="0">
                <a:solidFill>
                  <a:prstClr val="black"/>
                </a:solidFill>
                <a:latin typeface="Times New Roman" pitchFamily="18" charset="0"/>
                <a:ea typeface="宋体" charset="-122"/>
              </a:rPr>
              <a:t>               </a:t>
            </a:r>
            <a:r>
              <a:rPr lang="en-US" altLang="zh-CN" sz="2400" dirty="0">
                <a:solidFill>
                  <a:srgbClr val="A50021"/>
                </a:solidFill>
                <a:latin typeface="Times New Roman" pitchFamily="18" charset="0"/>
                <a:ea typeface="宋体" charset="-122"/>
              </a:rPr>
              <a:t>a </a:t>
            </a:r>
            <a:r>
              <a:rPr lang="en-US" altLang="zh-CN" sz="2400" dirty="0">
                <a:solidFill>
                  <a:prstClr val="black"/>
                </a:solidFill>
                <a:latin typeface="Times New Roman" pitchFamily="18" charset="0"/>
                <a:ea typeface="宋体" charset="-122"/>
              </a:rPr>
              <a:t>            </a:t>
            </a:r>
            <a:r>
              <a:rPr lang="en-US" altLang="zh-CN" sz="2400" dirty="0">
                <a:solidFill>
                  <a:srgbClr val="C64847">
                    <a:lumMod val="50000"/>
                  </a:srgbClr>
                </a:solidFill>
                <a:latin typeface="Times New Roman" pitchFamily="18" charset="0"/>
                <a:ea typeface="宋体" charset="-122"/>
              </a:rPr>
              <a:t>b      a</a:t>
            </a:r>
          </a:p>
        </p:txBody>
      </p:sp>
      <p:sp>
        <p:nvSpPr>
          <p:cNvPr id="33802" name="Line 7"/>
          <p:cNvSpPr>
            <a:spLocks noChangeShapeType="1"/>
          </p:cNvSpPr>
          <p:nvPr/>
        </p:nvSpPr>
        <p:spPr bwMode="auto">
          <a:xfrm>
            <a:off x="4049023" y="4459004"/>
            <a:ext cx="0"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3" name="Line 8"/>
          <p:cNvSpPr>
            <a:spLocks noChangeShapeType="1"/>
          </p:cNvSpPr>
          <p:nvPr/>
        </p:nvSpPr>
        <p:spPr bwMode="auto">
          <a:xfrm flipH="1">
            <a:off x="3091299" y="4459004"/>
            <a:ext cx="957724"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4" name="Line 9"/>
          <p:cNvSpPr>
            <a:spLocks noChangeShapeType="1"/>
          </p:cNvSpPr>
          <p:nvPr/>
        </p:nvSpPr>
        <p:spPr bwMode="auto">
          <a:xfrm>
            <a:off x="4049023" y="4459004"/>
            <a:ext cx="877914"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5" name="Line 10"/>
          <p:cNvSpPr>
            <a:spLocks noChangeShapeType="1"/>
          </p:cNvSpPr>
          <p:nvPr/>
        </p:nvSpPr>
        <p:spPr bwMode="auto">
          <a:xfrm>
            <a:off x="4049023" y="5055583"/>
            <a:ext cx="0"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6" name="Line 11"/>
          <p:cNvSpPr>
            <a:spLocks noChangeShapeType="1"/>
          </p:cNvSpPr>
          <p:nvPr/>
        </p:nvSpPr>
        <p:spPr bwMode="auto">
          <a:xfrm flipH="1">
            <a:off x="3330730" y="5055583"/>
            <a:ext cx="718293"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7" name="Line 12"/>
          <p:cNvSpPr>
            <a:spLocks noChangeShapeType="1"/>
          </p:cNvSpPr>
          <p:nvPr/>
        </p:nvSpPr>
        <p:spPr bwMode="auto">
          <a:xfrm>
            <a:off x="4049023" y="5055583"/>
            <a:ext cx="718293" cy="255677"/>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8" name="Line 13"/>
          <p:cNvSpPr>
            <a:spLocks noChangeShapeType="1"/>
          </p:cNvSpPr>
          <p:nvPr/>
        </p:nvSpPr>
        <p:spPr bwMode="auto">
          <a:xfrm>
            <a:off x="5086558" y="4970358"/>
            <a:ext cx="399052"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09" name="Line 14"/>
          <p:cNvSpPr>
            <a:spLocks noChangeShapeType="1"/>
          </p:cNvSpPr>
          <p:nvPr/>
        </p:nvSpPr>
        <p:spPr bwMode="auto">
          <a:xfrm>
            <a:off x="3245932" y="5481711"/>
            <a:ext cx="0"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0" name="Line 15"/>
          <p:cNvSpPr>
            <a:spLocks noChangeShapeType="1"/>
          </p:cNvSpPr>
          <p:nvPr/>
        </p:nvSpPr>
        <p:spPr bwMode="auto">
          <a:xfrm flipH="1">
            <a:off x="4300093" y="5481711"/>
            <a:ext cx="319241"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1" name="Line 16"/>
          <p:cNvSpPr>
            <a:spLocks noChangeShapeType="1"/>
          </p:cNvSpPr>
          <p:nvPr/>
        </p:nvSpPr>
        <p:spPr bwMode="auto">
          <a:xfrm>
            <a:off x="4640950" y="5481711"/>
            <a:ext cx="319241" cy="340902"/>
          </a:xfrm>
          <a:prstGeom prst="line">
            <a:avLst/>
          </a:prstGeom>
          <a:noFill/>
          <a:ln w="9525">
            <a:no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b="1">
              <a:solidFill>
                <a:prstClr val="black"/>
              </a:solidFill>
              <a:latin typeface="Arial Narrow" pitchFamily="34" charset="0"/>
              <a:ea typeface="宋体" pitchFamily="2" charset="-122"/>
            </a:endParaRPr>
          </a:p>
        </p:txBody>
      </p:sp>
      <p:sp>
        <p:nvSpPr>
          <p:cNvPr id="33812" name="Text Box 17"/>
          <p:cNvSpPr txBox="1">
            <a:spLocks noChangeArrowheads="1"/>
          </p:cNvSpPr>
          <p:nvPr/>
        </p:nvSpPr>
        <p:spPr bwMode="auto">
          <a:xfrm>
            <a:off x="889788" y="5600671"/>
            <a:ext cx="7138595"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400" dirty="0" smtClean="0">
                <a:solidFill>
                  <a:prstClr val="black"/>
                </a:solidFill>
                <a:latin typeface="Times New Roman" pitchFamily="18" charset="0"/>
                <a:ea typeface="宋体" charset="-122"/>
              </a:rPr>
              <a:t>结论：句型</a:t>
            </a:r>
            <a:r>
              <a:rPr lang="en-US" altLang="zh-CN" sz="2400" dirty="0" err="1" smtClean="0">
                <a:solidFill>
                  <a:prstClr val="black"/>
                </a:solidFill>
                <a:latin typeface="Times New Roman" pitchFamily="18" charset="0"/>
                <a:ea typeface="宋体" charset="-122"/>
              </a:rPr>
              <a:t>aabbaa</a:t>
            </a:r>
            <a:r>
              <a:rPr lang="zh-CN" altLang="en-US" sz="2400" dirty="0" smtClean="0">
                <a:solidFill>
                  <a:prstClr val="black"/>
                </a:solidFill>
                <a:latin typeface="Times New Roman" pitchFamily="18" charset="0"/>
                <a:ea typeface="宋体" charset="-122"/>
              </a:rPr>
              <a:t>符合该文法。</a:t>
            </a:r>
            <a:endParaRPr lang="zh-CN" altLang="en-US" sz="2400" dirty="0">
              <a:solidFill>
                <a:prstClr val="black"/>
              </a:solidFill>
              <a:latin typeface="Times New Roman" pitchFamily="18" charset="0"/>
              <a:ea typeface="宋体" charset="-122"/>
              <a:sym typeface="Symbol" pitchFamily="18" charset="2"/>
            </a:endParaRPr>
          </a:p>
        </p:txBody>
      </p:sp>
      <p:sp>
        <p:nvSpPr>
          <p:cNvPr id="21" name="矩形 20"/>
          <p:cNvSpPr/>
          <p:nvPr/>
        </p:nvSpPr>
        <p:spPr>
          <a:xfrm>
            <a:off x="452736" y="229453"/>
            <a:ext cx="7776864" cy="461665"/>
          </a:xfrm>
          <a:prstGeom prst="rect">
            <a:avLst/>
          </a:prstGeom>
        </p:spPr>
        <p:txBody>
          <a:bodyPr wrap="square">
            <a:spAutoFit/>
          </a:bodyPr>
          <a:lstStyle/>
          <a:p>
            <a:pPr eaLnBrk="0" fontAlgn="base" hangingPunct="0">
              <a:spcBef>
                <a:spcPct val="0"/>
              </a:spcBef>
              <a:spcAft>
                <a:spcPct val="0"/>
              </a:spcAft>
            </a:pPr>
            <a:r>
              <a:rPr lang="zh-CN" altLang="en-US" sz="2400" b="1" dirty="0" smtClean="0">
                <a:solidFill>
                  <a:srgbClr val="A50021"/>
                </a:solidFill>
                <a:latin typeface="Arial Narrow" pitchFamily="34" charset="0"/>
                <a:ea typeface="宋体" pitchFamily="2" charset="-122"/>
              </a:rPr>
              <a:t>二、语法树的应用</a:t>
            </a:r>
            <a:r>
              <a:rPr lang="en-US" altLang="zh-CN" sz="2400" b="1" dirty="0" smtClean="0">
                <a:solidFill>
                  <a:srgbClr val="A50021"/>
                </a:solidFill>
                <a:latin typeface="Arial Narrow" pitchFamily="34" charset="0"/>
                <a:ea typeface="宋体" pitchFamily="2" charset="-122"/>
              </a:rPr>
              <a:t>——</a:t>
            </a:r>
            <a:r>
              <a:rPr lang="zh-CN" altLang="en-US" sz="2400" b="1" dirty="0" smtClean="0">
                <a:solidFill>
                  <a:srgbClr val="A50021"/>
                </a:solidFill>
                <a:latin typeface="Arial Narrow" pitchFamily="34" charset="0"/>
                <a:ea typeface="宋体" pitchFamily="2" charset="-122"/>
              </a:rPr>
              <a:t>判断句子是否符合文法</a:t>
            </a:r>
            <a:endParaRPr lang="zh-CN" altLang="en-US" sz="2400" b="1" dirty="0">
              <a:solidFill>
                <a:srgbClr val="A50021"/>
              </a:solidFill>
              <a:latin typeface="Arial Narrow" pitchFamily="34" charset="0"/>
              <a:ea typeface="宋体" pitchFamily="2" charset="-122"/>
            </a:endParaRPr>
          </a:p>
        </p:txBody>
      </p:sp>
      <p:grpSp>
        <p:nvGrpSpPr>
          <p:cNvPr id="12" name="组合 11"/>
          <p:cNvGrpSpPr/>
          <p:nvPr/>
        </p:nvGrpSpPr>
        <p:grpSpPr>
          <a:xfrm>
            <a:off x="3330731" y="3451870"/>
            <a:ext cx="1755827" cy="360040"/>
            <a:chOff x="3212201" y="2924944"/>
            <a:chExt cx="1755827" cy="360040"/>
          </a:xfrm>
        </p:grpSpPr>
        <p:cxnSp>
          <p:nvCxnSpPr>
            <p:cNvPr id="3" name="直接连接符 2"/>
            <p:cNvCxnSpPr/>
            <p:nvPr/>
          </p:nvCxnSpPr>
          <p:spPr>
            <a:xfrm flipH="1">
              <a:off x="3212201" y="2924944"/>
              <a:ext cx="718292"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108404" y="2924944"/>
              <a:ext cx="0"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289639" y="2924944"/>
              <a:ext cx="678389"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3268026" y="4027934"/>
            <a:ext cx="1755827" cy="360040"/>
            <a:chOff x="3212201" y="2924944"/>
            <a:chExt cx="1755827" cy="360040"/>
          </a:xfrm>
        </p:grpSpPr>
        <p:cxnSp>
          <p:nvCxnSpPr>
            <p:cNvPr id="34" name="直接连接符 33"/>
            <p:cNvCxnSpPr/>
            <p:nvPr/>
          </p:nvCxnSpPr>
          <p:spPr>
            <a:xfrm flipH="1">
              <a:off x="3212201" y="2924944"/>
              <a:ext cx="718292"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108404" y="2924944"/>
              <a:ext cx="0"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289639" y="2924944"/>
              <a:ext cx="678389"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5286084" y="4027934"/>
            <a:ext cx="340550" cy="36004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30731" y="4586842"/>
            <a:ext cx="0" cy="383516"/>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546514" y="4629455"/>
            <a:ext cx="573298" cy="302228"/>
            <a:chOff x="4427984" y="4102529"/>
            <a:chExt cx="573298" cy="302228"/>
          </a:xfrm>
        </p:grpSpPr>
        <p:cxnSp>
          <p:nvCxnSpPr>
            <p:cNvPr id="18" name="直接连接符 17"/>
            <p:cNvCxnSpPr/>
            <p:nvPr/>
          </p:nvCxnSpPr>
          <p:spPr>
            <a:xfrm flipH="1">
              <a:off x="4427984" y="4149080"/>
              <a:ext cx="307603" cy="255677"/>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841661" y="4102529"/>
              <a:ext cx="159621" cy="217002"/>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0" name="Text Box 5"/>
          <p:cNvSpPr txBox="1">
            <a:spLocks noChangeArrowheads="1"/>
          </p:cNvSpPr>
          <p:nvPr/>
        </p:nvSpPr>
        <p:spPr bwMode="auto">
          <a:xfrm>
            <a:off x="517315" y="2251541"/>
            <a:ext cx="84026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25000"/>
              </a:spcBef>
              <a:spcAft>
                <a:spcPct val="0"/>
              </a:spcAft>
              <a:buClrTx/>
              <a:buSzTx/>
              <a:buFontTx/>
              <a:buNone/>
            </a:pPr>
            <a:r>
              <a:rPr lang="zh-CN" altLang="en-US" sz="2400" dirty="0" smtClean="0">
                <a:solidFill>
                  <a:srgbClr val="A50021"/>
                </a:solidFill>
                <a:latin typeface="宋体" panose="02010600030101010101" pitchFamily="2" charset="-122"/>
                <a:ea typeface="宋体" panose="02010600030101010101" pitchFamily="2" charset="-122"/>
              </a:rPr>
              <a:t>例</a:t>
            </a:r>
            <a:r>
              <a:rPr lang="en-US" altLang="zh-CN" sz="2400" dirty="0" smtClean="0">
                <a:solidFill>
                  <a:srgbClr val="A50021"/>
                </a:solidFill>
                <a:latin typeface="宋体" panose="02010600030101010101" pitchFamily="2" charset="-122"/>
                <a:ea typeface="宋体" panose="02010600030101010101" pitchFamily="2" charset="-122"/>
              </a:rPr>
              <a:t>2.7</a:t>
            </a:r>
            <a:r>
              <a:rPr lang="zh-CN" altLang="en-US" sz="2400" dirty="0" smtClean="0">
                <a:solidFill>
                  <a:prstClr val="black"/>
                </a:solidFill>
                <a:latin typeface="宋体" panose="02010600030101010101" pitchFamily="2" charset="-122"/>
                <a:ea typeface="宋体" panose="02010600030101010101" pitchFamily="2" charset="-122"/>
              </a:rPr>
              <a:t>，画出了</a:t>
            </a:r>
            <a:endParaRPr lang="en-US" altLang="zh-CN" sz="2400" dirty="0">
              <a:solidFill>
                <a:prstClr val="black"/>
              </a:solidFill>
              <a:latin typeface="宋体" panose="02010600030101010101" pitchFamily="2" charset="-122"/>
              <a:ea typeface="宋体" panose="02010600030101010101" pitchFamily="2" charset="-122"/>
            </a:endParaRPr>
          </a:p>
        </p:txBody>
      </p:sp>
      <p:sp>
        <p:nvSpPr>
          <p:cNvPr id="31" name="Text Box 17"/>
          <p:cNvSpPr txBox="1">
            <a:spLocks noChangeArrowheads="1"/>
          </p:cNvSpPr>
          <p:nvPr/>
        </p:nvSpPr>
        <p:spPr bwMode="auto">
          <a:xfrm>
            <a:off x="2756601" y="2319109"/>
            <a:ext cx="4195032"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80000"/>
              <a:buFont typeface="Wingdings" pitchFamily="2" charset="2"/>
              <a:buChar char="n"/>
              <a:defRPr kumimoji="1" sz="2800" b="1">
                <a:solidFill>
                  <a:schemeClr val="tx1"/>
                </a:solidFill>
                <a:latin typeface="Arial" charset="0"/>
                <a:ea typeface="幼圆" pitchFamily="49" charset="-122"/>
              </a:defRPr>
            </a:lvl1pPr>
            <a:lvl2pPr marL="742950" indent="-285750" eaLnBrk="0" hangingPunct="0">
              <a:spcBef>
                <a:spcPct val="20000"/>
              </a:spcBef>
              <a:buChar char="–"/>
              <a:defRPr kumimoji="1" sz="2400" b="1">
                <a:solidFill>
                  <a:schemeClr val="tx1"/>
                </a:solidFill>
                <a:latin typeface="Arial" charset="0"/>
                <a:ea typeface="幼圆" pitchFamily="49" charset="-122"/>
              </a:defRPr>
            </a:lvl2pPr>
            <a:lvl3pPr marL="1143000" indent="-228600" eaLnBrk="0" hangingPunct="0">
              <a:spcBef>
                <a:spcPct val="20000"/>
              </a:spcBef>
              <a:buChar char="•"/>
              <a:defRPr kumimoji="1" sz="2400">
                <a:solidFill>
                  <a:schemeClr val="tx1"/>
                </a:solidFill>
                <a:latin typeface="Arial" charset="0"/>
                <a:ea typeface="幼圆" pitchFamily="49" charset="-122"/>
              </a:defRPr>
            </a:lvl3pPr>
            <a:lvl4pPr marL="1600200" indent="-228600" eaLnBrk="0" hangingPunct="0">
              <a:spcBef>
                <a:spcPct val="20000"/>
              </a:spcBef>
              <a:buChar char="–"/>
              <a:defRPr kumimoji="1" sz="2000">
                <a:solidFill>
                  <a:schemeClr val="tx1"/>
                </a:solidFill>
                <a:latin typeface="Arial" charset="0"/>
                <a:ea typeface="幼圆" pitchFamily="49" charset="-122"/>
              </a:defRPr>
            </a:lvl4pPr>
            <a:lvl5pPr marL="2057400" indent="-228600" eaLnBrk="0" hangingPunct="0">
              <a:spcBef>
                <a:spcPct val="20000"/>
              </a:spcBef>
              <a:buChar char="»"/>
              <a:defRPr kumimoji="1" sz="2000">
                <a:solidFill>
                  <a:schemeClr val="tx1"/>
                </a:solidFill>
                <a:latin typeface="Arial" charset="0"/>
                <a:ea typeface="幼圆" pitchFamily="49" charset="-122"/>
              </a:defRPr>
            </a:lvl5pPr>
            <a:lvl6pPr marL="2514600" indent="-228600" eaLnBrk="0" fontAlgn="base" hangingPunct="0">
              <a:spcBef>
                <a:spcPct val="20000"/>
              </a:spcBef>
              <a:spcAft>
                <a:spcPct val="0"/>
              </a:spcAft>
              <a:buChar char="»"/>
              <a:defRPr kumimoji="1" sz="2000">
                <a:solidFill>
                  <a:schemeClr val="tx1"/>
                </a:solidFill>
                <a:latin typeface="Arial" charset="0"/>
                <a:ea typeface="幼圆" pitchFamily="49" charset="-122"/>
              </a:defRPr>
            </a:lvl6pPr>
            <a:lvl7pPr marL="2971800" indent="-228600" eaLnBrk="0" fontAlgn="base" hangingPunct="0">
              <a:spcBef>
                <a:spcPct val="20000"/>
              </a:spcBef>
              <a:spcAft>
                <a:spcPct val="0"/>
              </a:spcAft>
              <a:buChar char="»"/>
              <a:defRPr kumimoji="1" sz="2000">
                <a:solidFill>
                  <a:schemeClr val="tx1"/>
                </a:solidFill>
                <a:latin typeface="Arial" charset="0"/>
                <a:ea typeface="幼圆" pitchFamily="49" charset="-122"/>
              </a:defRPr>
            </a:lvl7pPr>
            <a:lvl8pPr marL="3429000" indent="-228600" eaLnBrk="0" fontAlgn="base" hangingPunct="0">
              <a:spcBef>
                <a:spcPct val="20000"/>
              </a:spcBef>
              <a:spcAft>
                <a:spcPct val="0"/>
              </a:spcAft>
              <a:buChar char="»"/>
              <a:defRPr kumimoji="1" sz="2000">
                <a:solidFill>
                  <a:schemeClr val="tx1"/>
                </a:solidFill>
                <a:latin typeface="Arial" charset="0"/>
                <a:ea typeface="幼圆" pitchFamily="49" charset="-122"/>
              </a:defRPr>
            </a:lvl8pPr>
            <a:lvl9pPr marL="3886200" indent="-228600" eaLnBrk="0" fontAlgn="base" hangingPunct="0">
              <a:spcBef>
                <a:spcPct val="20000"/>
              </a:spcBef>
              <a:spcAft>
                <a:spcPct val="0"/>
              </a:spcAft>
              <a:buChar char="»"/>
              <a:defRPr kumimoji="1" sz="2000">
                <a:solidFill>
                  <a:schemeClr val="tx1"/>
                </a:solidFill>
                <a:latin typeface="Arial" charset="0"/>
                <a:ea typeface="幼圆" pitchFamily="49" charset="-122"/>
              </a:defRPr>
            </a:lvl9pPr>
          </a:lstStyle>
          <a:p>
            <a:pPr eaLnBrk="1" fontAlgn="base" hangingPunct="1">
              <a:spcBef>
                <a:spcPct val="50000"/>
              </a:spcBef>
              <a:spcAft>
                <a:spcPct val="0"/>
              </a:spcAft>
              <a:buClrTx/>
              <a:buSzTx/>
              <a:buFontTx/>
              <a:buNone/>
            </a:pPr>
            <a:r>
              <a:rPr lang="zh-CN" altLang="en-US" sz="2000" dirty="0">
                <a:solidFill>
                  <a:prstClr val="black"/>
                </a:solidFill>
                <a:latin typeface="Times New Roman" pitchFamily="18" charset="0"/>
                <a:ea typeface="宋体" charset="-122"/>
              </a:rPr>
              <a:t>句型</a:t>
            </a:r>
            <a:r>
              <a:rPr lang="en-US" altLang="zh-CN" sz="2000" dirty="0" err="1">
                <a:solidFill>
                  <a:prstClr val="black"/>
                </a:solidFill>
                <a:latin typeface="Times New Roman" pitchFamily="18" charset="0"/>
                <a:ea typeface="宋体" charset="-122"/>
              </a:rPr>
              <a:t>aabbaa</a:t>
            </a:r>
            <a:r>
              <a:rPr lang="zh-CN" altLang="en-US" sz="2000" dirty="0">
                <a:solidFill>
                  <a:prstClr val="black"/>
                </a:solidFill>
                <a:latin typeface="Times New Roman" pitchFamily="18" charset="0"/>
                <a:ea typeface="宋体" charset="-122"/>
              </a:rPr>
              <a:t>的语法树（推导树）</a:t>
            </a:r>
            <a:endParaRPr lang="zh-CN" altLang="en-US" sz="2000" dirty="0">
              <a:solidFill>
                <a:prstClr val="black"/>
              </a:solidFill>
              <a:latin typeface="Times New Roman" pitchFamily="18" charset="0"/>
              <a:ea typeface="宋体" charset="-122"/>
              <a:sym typeface="Symbol" pitchFamily="18" charset="2"/>
            </a:endParaRPr>
          </a:p>
        </p:txBody>
      </p:sp>
    </p:spTree>
    <p:extLst>
      <p:ext uri="{BB962C8B-B14F-4D97-AF65-F5344CB8AC3E}">
        <p14:creationId xmlns:p14="http://schemas.microsoft.com/office/powerpoint/2010/main" val="401852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3801">
                                            <p:txEl>
                                              <p:pRg st="0" end="0"/>
                                            </p:txEl>
                                          </p:spTgt>
                                        </p:tgtEl>
                                        <p:attrNameLst>
                                          <p:attrName>style.visibility</p:attrName>
                                        </p:attrNameLst>
                                      </p:cBhvr>
                                      <p:to>
                                        <p:strVal val="visible"/>
                                      </p:to>
                                    </p:set>
                                    <p:anim calcmode="lin" valueType="num">
                                      <p:cBhvr additive="base">
                                        <p:cTn id="14" dur="500" fill="hold"/>
                                        <p:tgtEl>
                                          <p:spTgt spid="3380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38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anim calcmode="lin" valueType="num">
                                      <p:cBhvr>
                                        <p:cTn id="21" dur="1000" fill="hold"/>
                                        <p:tgtEl>
                                          <p:spTgt spid="31"/>
                                        </p:tgtEl>
                                        <p:attrNameLst>
                                          <p:attrName>ppt_x</p:attrName>
                                        </p:attrNameLst>
                                      </p:cBhvr>
                                      <p:tavLst>
                                        <p:tav tm="0">
                                          <p:val>
                                            <p:strVal val="#ppt_x"/>
                                          </p:val>
                                        </p:tav>
                                        <p:tav tm="100000">
                                          <p:val>
                                            <p:strVal val="#ppt_x"/>
                                          </p:val>
                                        </p:tav>
                                      </p:tavLst>
                                    </p:anim>
                                    <p:anim calcmode="lin" valueType="num">
                                      <p:cBhvr>
                                        <p:cTn id="2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3801">
                                            <p:txEl>
                                              <p:pRg st="1" end="1"/>
                                            </p:txEl>
                                          </p:spTgt>
                                        </p:tgtEl>
                                        <p:attrNameLst>
                                          <p:attrName>style.visibility</p:attrName>
                                        </p:attrNameLst>
                                      </p:cBhvr>
                                      <p:to>
                                        <p:strVal val="visible"/>
                                      </p:to>
                                    </p:set>
                                    <p:animEffect transition="in" filter="fade">
                                      <p:cBhvr>
                                        <p:cTn id="27" dur="1000"/>
                                        <p:tgtEl>
                                          <p:spTgt spid="33801">
                                            <p:txEl>
                                              <p:pRg st="1" end="1"/>
                                            </p:txEl>
                                          </p:spTgt>
                                        </p:tgtEl>
                                      </p:cBhvr>
                                    </p:animEffect>
                                    <p:anim calcmode="lin" valueType="num">
                                      <p:cBhvr>
                                        <p:cTn id="28" dur="1000" fill="hold"/>
                                        <p:tgtEl>
                                          <p:spTgt spid="33801">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3380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3801">
                                            <p:txEl>
                                              <p:pRg st="2" end="2"/>
                                            </p:txEl>
                                          </p:spTgt>
                                        </p:tgtEl>
                                        <p:attrNameLst>
                                          <p:attrName>style.visibility</p:attrName>
                                        </p:attrNameLst>
                                      </p:cBhvr>
                                      <p:to>
                                        <p:strVal val="visible"/>
                                      </p:to>
                                    </p:set>
                                    <p:animEffect transition="in" filter="fade">
                                      <p:cBhvr>
                                        <p:cTn id="54" dur="1000"/>
                                        <p:tgtEl>
                                          <p:spTgt spid="33801">
                                            <p:txEl>
                                              <p:pRg st="2" end="2"/>
                                            </p:txEl>
                                          </p:spTgt>
                                        </p:tgtEl>
                                      </p:cBhvr>
                                    </p:animEffect>
                                    <p:anim calcmode="lin" valueType="num">
                                      <p:cBhvr>
                                        <p:cTn id="55" dur="1000" fill="hold"/>
                                        <p:tgtEl>
                                          <p:spTgt spid="33801">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3380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3801">
                                            <p:txEl>
                                              <p:pRg st="3" end="3"/>
                                            </p:txEl>
                                          </p:spTgt>
                                        </p:tgtEl>
                                        <p:attrNameLst>
                                          <p:attrName>style.visibility</p:attrName>
                                        </p:attrNameLst>
                                      </p:cBhvr>
                                      <p:to>
                                        <p:strVal val="visible"/>
                                      </p:to>
                                    </p:set>
                                    <p:animEffect transition="in" filter="fade">
                                      <p:cBhvr>
                                        <p:cTn id="74" dur="1000"/>
                                        <p:tgtEl>
                                          <p:spTgt spid="33801">
                                            <p:txEl>
                                              <p:pRg st="3" end="3"/>
                                            </p:txEl>
                                          </p:spTgt>
                                        </p:tgtEl>
                                      </p:cBhvr>
                                    </p:animEffect>
                                    <p:anim calcmode="lin" valueType="num">
                                      <p:cBhvr>
                                        <p:cTn id="75" dur="1000" fill="hold"/>
                                        <p:tgtEl>
                                          <p:spTgt spid="33801">
                                            <p:txEl>
                                              <p:pRg st="3" end="3"/>
                                            </p:txEl>
                                          </p:spTgt>
                                        </p:tgtEl>
                                        <p:attrNameLst>
                                          <p:attrName>ppt_x</p:attrName>
                                        </p:attrNameLst>
                                      </p:cBhvr>
                                      <p:tavLst>
                                        <p:tav tm="0">
                                          <p:val>
                                            <p:strVal val="#ppt_x"/>
                                          </p:val>
                                        </p:tav>
                                        <p:tav tm="100000">
                                          <p:val>
                                            <p:strVal val="#ppt_x"/>
                                          </p:val>
                                        </p:tav>
                                      </p:tavLst>
                                    </p:anim>
                                    <p:anim calcmode="lin" valueType="num">
                                      <p:cBhvr>
                                        <p:cTn id="76" dur="1000" fill="hold"/>
                                        <p:tgtEl>
                                          <p:spTgt spid="3380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3812"/>
                                        </p:tgtEl>
                                        <p:attrNameLst>
                                          <p:attrName>style.visibility</p:attrName>
                                        </p:attrNameLst>
                                      </p:cBhvr>
                                      <p:to>
                                        <p:strVal val="visible"/>
                                      </p:to>
                                    </p:set>
                                    <p:animEffect transition="in" filter="fade">
                                      <p:cBhvr>
                                        <p:cTn id="81" dur="1000"/>
                                        <p:tgtEl>
                                          <p:spTgt spid="33812"/>
                                        </p:tgtEl>
                                      </p:cBhvr>
                                    </p:animEffect>
                                    <p:anim calcmode="lin" valueType="num">
                                      <p:cBhvr>
                                        <p:cTn id="82" dur="1000" fill="hold"/>
                                        <p:tgtEl>
                                          <p:spTgt spid="33812"/>
                                        </p:tgtEl>
                                        <p:attrNameLst>
                                          <p:attrName>ppt_x</p:attrName>
                                        </p:attrNameLst>
                                      </p:cBhvr>
                                      <p:tavLst>
                                        <p:tav tm="0">
                                          <p:val>
                                            <p:strVal val="#ppt_x"/>
                                          </p:val>
                                        </p:tav>
                                        <p:tav tm="100000">
                                          <p:val>
                                            <p:strVal val="#ppt_x"/>
                                          </p:val>
                                        </p:tav>
                                      </p:tavLst>
                                    </p:anim>
                                    <p:anim calcmode="lin" valueType="num">
                                      <p:cBhvr>
                                        <p:cTn id="83" dur="1000" fill="hold"/>
                                        <p:tgtEl>
                                          <p:spTgt spid="338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2" grpId="0"/>
      <p:bldP spid="30" grpId="0"/>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2518</Words>
  <Application>Microsoft Office PowerPoint</Application>
  <PresentationFormat>全屏显示(4:3)</PresentationFormat>
  <Paragraphs>399</Paragraphs>
  <Slides>30</Slides>
  <Notes>0</Notes>
  <HiddenSlides>0</HiddenSlides>
  <MMClips>0</MMClips>
  <ScaleCrop>false</ScaleCrop>
  <HeadingPairs>
    <vt:vector size="4" baseType="variant">
      <vt:variant>
        <vt:lpstr>主题</vt:lpstr>
      </vt:variant>
      <vt:variant>
        <vt:i4>2</vt:i4>
      </vt:variant>
      <vt:variant>
        <vt:lpstr>幻灯片标题</vt:lpstr>
      </vt:variant>
      <vt:variant>
        <vt:i4>30</vt:i4>
      </vt:variant>
    </vt:vector>
  </HeadingPairs>
  <TitlesOfParts>
    <vt:vector size="32" baseType="lpstr">
      <vt:lpstr>模块</vt:lpstr>
      <vt:lpstr>1_模块</vt:lpstr>
      <vt:lpstr>        </vt:lpstr>
      <vt:lpstr>2.4 文法的类型</vt:lpstr>
      <vt:lpstr>PowerPoint 演示文稿</vt:lpstr>
      <vt:lpstr> 文法分类的意义</vt:lpstr>
      <vt:lpstr>2.5  2.6  语法树及其应用</vt:lpstr>
      <vt:lpstr>PowerPoint 演示文稿</vt:lpstr>
      <vt:lpstr>PowerPoint 演示文稿</vt:lpstr>
      <vt:lpstr>PowerPoint 演示文稿</vt:lpstr>
      <vt:lpstr>PowerPoint 演示文稿</vt:lpstr>
      <vt:lpstr>PowerPoint 演示文稿</vt:lpstr>
      <vt:lpstr>总结：推导</vt:lpstr>
      <vt:lpstr>通过推导很容易判断：短语、直接短语、句柄(P44)</vt:lpstr>
      <vt:lpstr>PowerPoint 演示文稿</vt:lpstr>
      <vt:lpstr>PowerPoint 演示文稿</vt:lpstr>
      <vt:lpstr>PowerPoint 演示文稿</vt:lpstr>
      <vt:lpstr>PowerPoint 演示文稿</vt:lpstr>
      <vt:lpstr> 二义性文法： 一个句子对应两个或多个不同的语法树</vt:lpstr>
      <vt:lpstr>问题：一个句型是否对应唯一的一棵语法树？</vt:lpstr>
      <vt:lpstr>PowerPoint 演示文稿</vt:lpstr>
      <vt:lpstr>关于“二义性文法”的几点说明</vt:lpstr>
      <vt:lpstr>PowerPoint 演示文稿</vt:lpstr>
      <vt:lpstr>PowerPoint 演示文稿</vt:lpstr>
      <vt:lpstr>02-3       本节主要内容</vt:lpstr>
      <vt:lpstr>本节考点——概念类</vt:lpstr>
      <vt:lpstr>本节考点——概念类</vt:lpstr>
      <vt:lpstr>本节考点——计算类</vt:lpstr>
      <vt:lpstr>范例1）已知某文法，画出某个句型的语法树，并写出最左推导、最右推导（规范推导）。</vt:lpstr>
      <vt:lpstr>PowerPoint 演示文稿</vt:lpstr>
      <vt:lpstr>范例3）已知某文法，用画语法树的方法判断该文法是否是二义性的</vt:lpstr>
      <vt:lpstr>02-3       本节习题及作业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jinxi</dc:creator>
  <cp:lastModifiedBy>jinxi</cp:lastModifiedBy>
  <cp:revision>6</cp:revision>
  <dcterms:created xsi:type="dcterms:W3CDTF">2016-09-11T13:23:22Z</dcterms:created>
  <dcterms:modified xsi:type="dcterms:W3CDTF">2016-09-14T14:30:51Z</dcterms:modified>
</cp:coreProperties>
</file>