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theme/themeOverride12.xml" ContentType="application/vnd.openxmlformats-officedocument.themeOverr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theme/themeOverride5.xml" ContentType="application/vnd.openxmlformats-officedocument.themeOverr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theme/themeOverride17.xml" ContentType="application/vnd.openxmlformats-officedocument.themeOverride+xml"/>
  <Override PartName="/ppt/theme/themeOverride24.xml" ContentType="application/vnd.openxmlformats-officedocument.themeOverr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Override13.xml" ContentType="application/vnd.openxmlformats-officedocument.themeOverride+xml"/>
  <Override PartName="/ppt/theme/themeOverride22.xml" ContentType="application/vnd.openxmlformats-officedocument.themeOverr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Override8.xml" ContentType="application/vnd.openxmlformats-officedocument.themeOverride+xml"/>
  <Override PartName="/ppt/theme/themeOverride11.xml" ContentType="application/vnd.openxmlformats-officedocument.themeOverride+xml"/>
  <Override PartName="/ppt/theme/themeOverride20.xml" ContentType="application/vnd.openxmlformats-officedocument.themeOverr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theme/themeOverride6.xml" ContentType="application/vnd.openxmlformats-officedocument.themeOverr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theme/themeOverride4.xml" ContentType="application/vnd.openxmlformats-officedocument.themeOverr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theme/themeOverride18.xml" ContentType="application/vnd.openxmlformats-officedocument.themeOverride+xml"/>
  <Override PartName="/ppt/theme/themeOverride16.xml" ContentType="application/vnd.openxmlformats-officedocument.themeOverride+xml"/>
  <Override PartName="/ppt/slides/slide8.xml" ContentType="application/vnd.openxmlformats-officedocument.presentationml.slide+xml"/>
  <Override PartName="/ppt/theme/themeOverride9.xml" ContentType="application/vnd.openxmlformats-officedocument.themeOverride+xml"/>
  <Override PartName="/ppt/theme/themeOverride14.xml" ContentType="application/vnd.openxmlformats-officedocument.themeOverride+xml"/>
  <Override PartName="/ppt/theme/themeOverride23.xml" ContentType="application/vnd.openxmlformats-officedocument.themeOverr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theme/themeOverride7.xml" ContentType="application/vnd.openxmlformats-officedocument.themeOverride+xml"/>
  <Override PartName="/ppt/theme/themeOverride21.xml" ContentType="application/vnd.openxmlformats-officedocument.themeOverrid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Override10.xml" ContentType="application/vnd.openxmlformats-officedocument.themeOverr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theme/themeOverride19.xml" ContentType="application/vnd.openxmlformats-officedocument.themeOverride+xml"/>
  <Override PartName="/ppt/theme/themeOverride15.xml" ContentType="application/vnd.openxmlformats-officedocument.themeOverr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 id="2147483690" r:id="rId3"/>
    <p:sldMasterId id="2147483703" r:id="rId4"/>
  </p:sld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2" d="100"/>
          <a:sy n="62" d="100"/>
        </p:scale>
        <p:origin x="-1512" y="-7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矩形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2" name="标题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128922F0-3A5D-4B23-9DDA-8B87FC1A5865}" type="datetime1">
              <a:rPr lang="en-US" altLang="zh-CN" smtClean="0">
                <a:solidFill>
                  <a:prstClr val="white">
                    <a:tint val="95000"/>
                  </a:prstClr>
                </a:solidFill>
              </a:rPr>
              <a:pPr/>
              <a:t>5/30/2018</a:t>
            </a:fld>
            <a:endParaRPr lang="en-US">
              <a:solidFill>
                <a:prstClr val="white">
                  <a:tint val="95000"/>
                </a:prstClr>
              </a:solidFill>
            </a:endParaRPr>
          </a:p>
        </p:txBody>
      </p:sp>
      <p:sp>
        <p:nvSpPr>
          <p:cNvPr id="5" name="页脚占位符 4"/>
          <p:cNvSpPr>
            <a:spLocks noGrp="1"/>
          </p:cNvSpPr>
          <p:nvPr>
            <p:ph type="ftr" sz="quarter" idx="11"/>
          </p:nvPr>
        </p:nvSpPr>
        <p:spPr/>
        <p:txBody>
          <a:bodyPr/>
          <a:lstStyle/>
          <a:p>
            <a:endParaRPr lang="en-US">
              <a:solidFill>
                <a:prstClr val="white">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white">
                    <a:tint val="95000"/>
                  </a:prstClr>
                </a:solidFill>
              </a:rPr>
              <a:pPr/>
              <a:t>‹#›</a:t>
            </a:fld>
            <a:endParaRPr lang="en-US">
              <a:solidFill>
                <a:prstClr val="white">
                  <a:tint val="95000"/>
                </a:prstClr>
              </a:solidFill>
            </a:endParaRPr>
          </a:p>
        </p:txBody>
      </p:sp>
      <p:sp>
        <p:nvSpPr>
          <p:cNvPr id="10" name="矩形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Tree>
    <p:extLst>
      <p:ext uri="{BB962C8B-B14F-4D97-AF65-F5344CB8AC3E}">
        <p14:creationId xmlns="" xmlns:p14="http://schemas.microsoft.com/office/powerpoint/2010/main" val="317052862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DB67885-BC47-47B8-A644-C7BF088BFE10}" type="datetime1">
              <a:rPr lang="en-US" altLang="zh-CN" smtClean="0">
                <a:solidFill>
                  <a:prstClr val="black">
                    <a:tint val="95000"/>
                  </a:prstClr>
                </a:solidFill>
              </a:rPr>
              <a:pPr/>
              <a:t>5/30/2018</a:t>
            </a:fld>
            <a:endParaRPr lang="en-US">
              <a:solidFill>
                <a:prstClr val="black">
                  <a:tint val="95000"/>
                </a:prstClr>
              </a:solidFill>
            </a:endParaRPr>
          </a:p>
        </p:txBody>
      </p:sp>
      <p:sp>
        <p:nvSpPr>
          <p:cNvPr id="5" name="页脚占位符 4"/>
          <p:cNvSpPr>
            <a:spLocks noGrp="1"/>
          </p:cNvSpPr>
          <p:nvPr>
            <p:ph type="ftr" sz="quarter" idx="11"/>
          </p:nvPr>
        </p:nvSpPr>
        <p:spPr/>
        <p:txBody>
          <a:bodyPr/>
          <a:lstStyle/>
          <a:p>
            <a:endParaRPr lang="en-US">
              <a:solidFill>
                <a:prstClr val="black">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 xmlns:p14="http://schemas.microsoft.com/office/powerpoint/2010/main" val="30712936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9" name="矩形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8" name="矩形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2" name="竖排标题 1"/>
          <p:cNvSpPr>
            <a:spLocks noGrp="1"/>
          </p:cNvSpPr>
          <p:nvPr>
            <p:ph type="title" orient="vert"/>
          </p:nvPr>
        </p:nvSpPr>
        <p:spPr>
          <a:xfrm>
            <a:off x="6781800" y="274640"/>
            <a:ext cx="19050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304800"/>
            <a:ext cx="60198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1BDB8878-53AD-4443-9672-284255F026A8}" type="datetime1">
              <a:rPr lang="en-US" altLang="zh-CN" smtClean="0">
                <a:solidFill>
                  <a:prstClr val="black">
                    <a:tint val="95000"/>
                  </a:prstClr>
                </a:solidFill>
              </a:rPr>
              <a:pPr/>
              <a:t>5/30/2018</a:t>
            </a:fld>
            <a:endParaRPr lang="en-US">
              <a:solidFill>
                <a:prstClr val="black">
                  <a:tint val="95000"/>
                </a:prstClr>
              </a:solidFill>
            </a:endParaRPr>
          </a:p>
        </p:txBody>
      </p:sp>
      <p:sp>
        <p:nvSpPr>
          <p:cNvPr id="5" name="页脚占位符 4"/>
          <p:cNvSpPr>
            <a:spLocks noGrp="1"/>
          </p:cNvSpPr>
          <p:nvPr>
            <p:ph type="ftr" sz="quarter" idx="11"/>
          </p:nvPr>
        </p:nvSpPr>
        <p:spPr>
          <a:xfrm>
            <a:off x="2640597" y="6377459"/>
            <a:ext cx="3836404" cy="365125"/>
          </a:xfrm>
        </p:spPr>
        <p:txBody>
          <a:bodyPr/>
          <a:lstStyle/>
          <a:p>
            <a:endParaRPr lang="en-US">
              <a:solidFill>
                <a:prstClr val="black">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 xmlns:p14="http://schemas.microsoft.com/office/powerpoint/2010/main" val="3079215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609600"/>
            <a:ext cx="7772400" cy="947738"/>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539750" y="1557338"/>
            <a:ext cx="4027488"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19638" y="1557338"/>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39750" y="3973513"/>
            <a:ext cx="4027488"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719638" y="3973513"/>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1215479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9477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39750" y="1557338"/>
            <a:ext cx="4027488" cy="46799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19638" y="1557338"/>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719638" y="3973513"/>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3979184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033B9C9A-5706-4A4E-B5C3-D5B7A7FB547C}" type="datetime1">
              <a:rPr lang="en-US" altLang="zh-CN" smtClean="0">
                <a:solidFill>
                  <a:srgbClr val="FFFFFF"/>
                </a:solidFill>
              </a:rPr>
              <a:pPr/>
              <a:t>5/30/2018</a:t>
            </a:fld>
            <a:endParaRPr lang="en-US">
              <a:solidFill>
                <a:srgbClr val="FFFFFF"/>
              </a:solidFill>
            </a:endParaRPr>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28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2" name="Title 1"/>
          <p:cNvSpPr>
            <a:spLocks noGrp="1"/>
          </p:cNvSpPr>
          <p:nvPr>
            <p:ph type="ctrTitle"/>
          </p:nvPr>
        </p:nvSpPr>
        <p:spPr>
          <a:xfrm>
            <a:off x="685800" y="2007888"/>
            <a:ext cx="7772400" cy="1470025"/>
          </a:xfrm>
        </p:spPr>
        <p:txBody>
          <a:bodyPr/>
          <a:lstStyle>
            <a:lvl1pPr algn="ctr">
              <a:defRPr sz="4400" b="1">
                <a:solidFill>
                  <a:srgbClr val="FFC000"/>
                </a:solidFill>
                <a:latin typeface="宋体" panose="02010600030101010101" pitchFamily="2" charset="-122"/>
                <a:ea typeface="宋体" panose="02010600030101010101" pitchFamily="2" charset="-122"/>
              </a:defRPr>
            </a:lvl1pPr>
          </a:lstStyle>
          <a:p>
            <a:r>
              <a:rPr lang="zh-CN" altLang="en-US" dirty="0" smtClean="0"/>
              <a:t>单击此处编辑母版标题样式</a:t>
            </a:r>
            <a:endParaRPr lang="en-US" dirty="0"/>
          </a:p>
        </p:txBody>
      </p:sp>
    </p:spTree>
    <p:extLst>
      <p:ext uri="{BB962C8B-B14F-4D97-AF65-F5344CB8AC3E}">
        <p14:creationId xmlns="" xmlns:p14="http://schemas.microsoft.com/office/powerpoint/2010/main" val="871108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38"/>
            <a:ext cx="7924800" cy="1143000"/>
          </a:xfrm>
        </p:spPr>
        <p:txBody>
          <a:bodyPr/>
          <a:lstStyle>
            <a:lvl1pPr>
              <a:defRPr sz="3200" b="1">
                <a:solidFill>
                  <a:srgbClr val="FFC000"/>
                </a:solidFill>
                <a:latin typeface="宋体" panose="02010600030101010101" pitchFamily="2" charset="-122"/>
                <a:ea typeface="宋体" panose="02010600030101010101" pitchFamily="2" charset="-122"/>
              </a:defRPr>
            </a:lvl1pPr>
          </a:lstStyle>
          <a:p>
            <a:r>
              <a:rPr lang="zh-CN" altLang="en-US" dirty="0" smtClean="0"/>
              <a:t>单击此处编辑母版标题样式</a:t>
            </a:r>
            <a:r>
              <a:rPr lang="en-US" altLang="zh-CN" dirty="0" smtClean="0"/>
              <a:t/>
            </a:r>
            <a:br>
              <a:rPr lang="en-US" altLang="zh-CN" dirty="0" smtClean="0"/>
            </a:br>
            <a:endParaRPr lang="en-US" dirty="0"/>
          </a:p>
        </p:txBody>
      </p:sp>
      <p:sp>
        <p:nvSpPr>
          <p:cNvPr id="4" name="Date Placeholder 3"/>
          <p:cNvSpPr>
            <a:spLocks noGrp="1"/>
          </p:cNvSpPr>
          <p:nvPr>
            <p:ph type="dt" sz="half" idx="10"/>
          </p:nvPr>
        </p:nvSpPr>
        <p:spPr/>
        <p:txBody>
          <a:bodyPr/>
          <a:lstStyle/>
          <a:p>
            <a:fld id="{F0D6EF60-249D-4A07-B478-B15680385919}" type="datetime1">
              <a:rPr lang="en-US" altLang="zh-CN" smtClean="0">
                <a:solidFill>
                  <a:srgbClr val="FFFFFF"/>
                </a:solidFill>
              </a:rPr>
              <a:pPr/>
              <a:t>5/30/2018</a:t>
            </a:fld>
            <a:endParaRPr lang="en-US">
              <a:solidFill>
                <a:srgbClr val="FFFFFF"/>
              </a:solidFill>
            </a:endParaRPr>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
        <p:nvSpPr>
          <p:cNvPr id="8" name="Content Placeholder 7"/>
          <p:cNvSpPr>
            <a:spLocks noGrp="1"/>
          </p:cNvSpPr>
          <p:nvPr>
            <p:ph sz="quarter" idx="13"/>
          </p:nvPr>
        </p:nvSpPr>
        <p:spPr>
          <a:xfrm>
            <a:off x="609600" y="1600200"/>
            <a:ext cx="7924800" cy="4114800"/>
          </a:xfrm>
        </p:spPr>
        <p:txBody>
          <a:bodyPr>
            <a:normAutofit/>
          </a:bodyPr>
          <a:lstStyle>
            <a:lvl1pPr>
              <a:defRPr sz="2800" b="1">
                <a:latin typeface="宋体" panose="02010600030101010101" pitchFamily="2" charset="-122"/>
                <a:ea typeface="宋体" panose="02010600030101010101" pitchFamily="2" charset="-122"/>
              </a:defRPr>
            </a:lvl1pPr>
            <a:lvl2pPr>
              <a:defRPr sz="2800" b="1">
                <a:latin typeface="宋体" panose="02010600030101010101" pitchFamily="2" charset="-122"/>
                <a:ea typeface="宋体" panose="02010600030101010101" pitchFamily="2" charset="-122"/>
              </a:defRPr>
            </a:lvl2pPr>
            <a:lvl3pPr>
              <a:defRPr sz="2800" b="1">
                <a:latin typeface="宋体" panose="02010600030101010101" pitchFamily="2" charset="-122"/>
                <a:ea typeface="宋体" panose="02010600030101010101" pitchFamily="2" charset="-122"/>
              </a:defRPr>
            </a:lvl3pPr>
            <a:lvl4pPr>
              <a:defRPr sz="2800" b="1">
                <a:latin typeface="宋体" panose="02010600030101010101" pitchFamily="2" charset="-122"/>
                <a:ea typeface="宋体" panose="02010600030101010101" pitchFamily="2" charset="-122"/>
              </a:defRPr>
            </a:lvl4pPr>
            <a:lvl5pPr>
              <a:defRPr sz="2800" b="1">
                <a:latin typeface="宋体" panose="02010600030101010101" pitchFamily="2" charset="-122"/>
                <a:ea typeface="宋体" panose="0201060003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extLst>
      <p:ext uri="{BB962C8B-B14F-4D97-AF65-F5344CB8AC3E}">
        <p14:creationId xmlns="" xmlns:p14="http://schemas.microsoft.com/office/powerpoint/2010/main" val="105203370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AA144D3-FDF8-435A-8441-9A53930750A3}" type="datetime1">
              <a:rPr lang="en-US" altLang="zh-CN" smtClean="0">
                <a:solidFill>
                  <a:srgbClr val="FFFFFF"/>
                </a:solidFill>
              </a:rPr>
              <a:pPr/>
              <a:t>5/30/2018</a:t>
            </a:fld>
            <a:endParaRPr lang="en-US">
              <a:solidFill>
                <a:srgbClr val="FFFFFF"/>
              </a:solidFill>
            </a:endParaRPr>
          </a:p>
        </p:txBody>
      </p:sp>
      <p:sp>
        <p:nvSpPr>
          <p:cNvPr id="5" name="Footer Placeholder 4"/>
          <p:cNvSpPr>
            <a:spLocks noGrp="1"/>
          </p:cNvSpPr>
          <p:nvPr>
            <p:ph type="ftr" sz="quarter" idx="11"/>
          </p:nvPr>
        </p:nvSpPr>
        <p:spPr/>
        <p:txBody>
          <a:bodyPr/>
          <a:lstStyle/>
          <a:p>
            <a:endParaRPr lang="en-US" dirty="0">
              <a:solidFill>
                <a:srgbClr val="FFFFFF"/>
              </a:solidFill>
            </a:endParaRPr>
          </a:p>
        </p:txBody>
      </p:sp>
      <p:sp>
        <p:nvSpPr>
          <p:cNvPr id="6" name="Slide Number Placeholder 5"/>
          <p:cNvSpPr>
            <a:spLocks noGrp="1"/>
          </p:cNvSpPr>
          <p:nvPr>
            <p:ph type="sldNum" sz="quarter" idx="12"/>
          </p:nvPr>
        </p:nvSpPr>
        <p:spPr/>
        <p:txBody>
          <a:bodyPr/>
          <a:lstStyle/>
          <a:p>
            <a:fld id="{B1523C92-45F4-4C30-810D-4886C1BA6969}" type="slidenum">
              <a:rPr lang="en-US" smtClean="0">
                <a:solidFill>
                  <a:srgbClr val="FFFFFF"/>
                </a:solidFill>
              </a:rPr>
              <a:pPr/>
              <a:t>‹#›</a:t>
            </a:fld>
            <a:endParaRPr lang="en-US">
              <a:solidFill>
                <a:srgbClr val="FFFFFF"/>
              </a:solidFill>
            </a:endParaRPr>
          </a:p>
        </p:txBody>
      </p:sp>
    </p:spTree>
    <p:extLst>
      <p:ext uri="{BB962C8B-B14F-4D97-AF65-F5344CB8AC3E}">
        <p14:creationId xmlns="" xmlns:p14="http://schemas.microsoft.com/office/powerpoint/2010/main" val="3048372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2" name="Title 1"/>
          <p:cNvSpPr>
            <a:spLocks noGrp="1"/>
          </p:cNvSpPr>
          <p:nvPr>
            <p:ph type="title" hasCustomPrompt="1"/>
          </p:nvPr>
        </p:nvSpPr>
        <p:spPr>
          <a:xfrm>
            <a:off x="609600" y="274638"/>
            <a:ext cx="7924800" cy="1143000"/>
          </a:xfrm>
        </p:spPr>
        <p:txBody>
          <a:bodyPr/>
          <a:lstStyle>
            <a:lvl1pPr>
              <a:defRPr sz="3200" b="1">
                <a:solidFill>
                  <a:srgbClr val="FFC000"/>
                </a:solidFill>
                <a:latin typeface="宋体" panose="02010600030101010101" pitchFamily="2" charset="-122"/>
                <a:ea typeface="宋体" panose="02010600030101010101" pitchFamily="2" charset="-122"/>
              </a:defRPr>
            </a:lvl1pPr>
          </a:lstStyle>
          <a:p>
            <a:r>
              <a:rPr lang="zh-CN" altLang="en-US" dirty="0" smtClean="0"/>
              <a:t>单击此处编辑母版标题样式</a:t>
            </a:r>
            <a:r>
              <a:rPr lang="en-US" altLang="zh-CN" dirty="0" smtClean="0"/>
              <a:t/>
            </a:r>
            <a:br>
              <a:rPr lang="en-US" altLang="zh-CN" dirty="0" smtClean="0"/>
            </a:br>
            <a:endParaRPr lang="en-US" dirty="0"/>
          </a:p>
        </p:txBody>
      </p:sp>
      <p:sp>
        <p:nvSpPr>
          <p:cNvPr id="5" name="Date Placeholder 4"/>
          <p:cNvSpPr>
            <a:spLocks noGrp="1"/>
          </p:cNvSpPr>
          <p:nvPr>
            <p:ph type="dt" sz="half" idx="10"/>
          </p:nvPr>
        </p:nvSpPr>
        <p:spPr/>
        <p:txBody>
          <a:bodyPr/>
          <a:lstStyle/>
          <a:p>
            <a:fld id="{93EB889D-64ED-48BD-9FC0-005D5BEB52E4}" type="datetime1">
              <a:rPr lang="en-US" altLang="zh-CN" smtClean="0">
                <a:solidFill>
                  <a:srgbClr val="FFFFFF"/>
                </a:solidFill>
              </a:rPr>
              <a:pPr/>
              <a:t>5/30/2018</a:t>
            </a:fld>
            <a:endParaRPr lang="en-US">
              <a:solidFill>
                <a:srgbClr val="FFFFFF"/>
              </a:solidFill>
            </a:endParaRPr>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7" name="Slide Number Placeholder 6"/>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 xmlns:p14="http://schemas.microsoft.com/office/powerpoint/2010/main" val="30270347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9639D328-DD70-4764-869C-1969E8A0AAE5}" type="datetime1">
              <a:rPr lang="en-US" altLang="zh-CN" smtClean="0">
                <a:solidFill>
                  <a:srgbClr val="FFFFFF"/>
                </a:solidFill>
              </a:rPr>
              <a:pPr/>
              <a:t>5/30/2018</a:t>
            </a:fld>
            <a:endParaRPr lang="en-US">
              <a:solidFill>
                <a:srgbClr val="FFFFFF"/>
              </a:solidFill>
            </a:endParaRPr>
          </a:p>
        </p:txBody>
      </p:sp>
      <p:sp>
        <p:nvSpPr>
          <p:cNvPr id="8" name="Footer Placeholder 7"/>
          <p:cNvSpPr>
            <a:spLocks noGrp="1"/>
          </p:cNvSpPr>
          <p:nvPr>
            <p:ph type="ftr" sz="quarter" idx="11"/>
          </p:nvPr>
        </p:nvSpPr>
        <p:spPr/>
        <p:txBody>
          <a:bodyPr/>
          <a:lstStyle/>
          <a:p>
            <a:endParaRPr lang="en-US">
              <a:solidFill>
                <a:srgbClr val="FFFFFF"/>
              </a:solidFill>
            </a:endParaRPr>
          </a:p>
        </p:txBody>
      </p:sp>
      <p:sp>
        <p:nvSpPr>
          <p:cNvPr id="9" name="Slide Number Placeholder 8"/>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 xmlns:p14="http://schemas.microsoft.com/office/powerpoint/2010/main" val="54057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4E4D4F3-FA45-4920-8787-8CD4CF9EAABA}" type="datetime1">
              <a:rPr lang="en-US" altLang="zh-CN" smtClean="0">
                <a:solidFill>
                  <a:srgbClr val="FFFFFF"/>
                </a:solidFill>
              </a:rPr>
              <a:pPr/>
              <a:t>5/30/2018</a:t>
            </a:fld>
            <a:endParaRPr lang="en-US">
              <a:solidFill>
                <a:srgbClr val="FFFFFF"/>
              </a:solidFill>
            </a:endParaRPr>
          </a:p>
        </p:txBody>
      </p:sp>
      <p:sp>
        <p:nvSpPr>
          <p:cNvPr id="4" name="Footer Placeholder 3"/>
          <p:cNvSpPr>
            <a:spLocks noGrp="1"/>
          </p:cNvSpPr>
          <p:nvPr>
            <p:ph type="ftr" sz="quarter" idx="11"/>
          </p:nvPr>
        </p:nvSpPr>
        <p:spPr/>
        <p:txBody>
          <a:bodyPr/>
          <a:lstStyle/>
          <a:p>
            <a:endParaRPr lang="en-US">
              <a:solidFill>
                <a:srgbClr val="FFFFFF"/>
              </a:solidFill>
            </a:endParaRPr>
          </a:p>
        </p:txBody>
      </p:sp>
      <p:sp>
        <p:nvSpPr>
          <p:cNvPr id="5" name="Slide Number Placeholder 4"/>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 xmlns:p14="http://schemas.microsoft.com/office/powerpoint/2010/main" val="36786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55448"/>
            <a:ext cx="8229600" cy="1185320"/>
          </a:xfrm>
        </p:spPr>
        <p:txBody>
          <a:bodyPr>
            <a:normAutofit/>
          </a:bodyPr>
          <a:lstStyle>
            <a:lvl1pPr>
              <a:defRPr sz="3600"/>
            </a:lvl1pPr>
            <a:extLst/>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7544" y="1628800"/>
            <a:ext cx="8229600" cy="4625609"/>
          </a:xfrm>
        </p:spPr>
        <p:txBody>
          <a:bodyPr>
            <a:normAutofit/>
          </a:bodyPr>
          <a:lstStyle>
            <a:lvl1pPr>
              <a:defRPr sz="2800" b="1">
                <a:latin typeface="宋体" panose="02010600030101010101" pitchFamily="2" charset="-122"/>
                <a:ea typeface="宋体" panose="02010600030101010101" pitchFamily="2" charset="-122"/>
              </a:defRPr>
            </a:lvl1pPr>
            <a:lvl2pPr>
              <a:defRPr sz="2800" b="1">
                <a:latin typeface="宋体" panose="02010600030101010101" pitchFamily="2" charset="-122"/>
                <a:ea typeface="宋体" panose="02010600030101010101" pitchFamily="2" charset="-122"/>
              </a:defRPr>
            </a:lvl2pPr>
            <a:lvl3pPr>
              <a:defRPr sz="2800" b="1">
                <a:latin typeface="宋体" panose="02010600030101010101" pitchFamily="2" charset="-122"/>
                <a:ea typeface="宋体" panose="02010600030101010101" pitchFamily="2" charset="-122"/>
              </a:defRPr>
            </a:lvl3pPr>
            <a:lvl4pPr>
              <a:defRPr sz="2800" b="1">
                <a:latin typeface="宋体" panose="02010600030101010101" pitchFamily="2" charset="-122"/>
                <a:ea typeface="宋体" panose="02010600030101010101" pitchFamily="2" charset="-122"/>
              </a:defRPr>
            </a:lvl4pPr>
            <a:lvl5pPr>
              <a:defRPr sz="2800" b="1">
                <a:latin typeface="宋体" panose="02010600030101010101" pitchFamily="2" charset="-122"/>
                <a:ea typeface="宋体" panose="02010600030101010101" pitchFamily="2" charset="-122"/>
              </a:defRPr>
            </a:lvl5pPr>
            <a:extLst/>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4" name="日期占位符 3"/>
          <p:cNvSpPr>
            <a:spLocks noGrp="1"/>
          </p:cNvSpPr>
          <p:nvPr>
            <p:ph type="dt" sz="half" idx="10"/>
          </p:nvPr>
        </p:nvSpPr>
        <p:spPr/>
        <p:txBody>
          <a:bodyPr/>
          <a:lstStyle/>
          <a:p>
            <a:fld id="{3F5537BA-76EE-425F-8BA3-F842EFE9D096}" type="datetime1">
              <a:rPr lang="en-US" altLang="zh-CN" smtClean="0">
                <a:solidFill>
                  <a:prstClr val="black">
                    <a:tint val="95000"/>
                  </a:prstClr>
                </a:solidFill>
              </a:rPr>
              <a:pPr/>
              <a:t>5/30/2018</a:t>
            </a:fld>
            <a:endParaRPr lang="en-US">
              <a:solidFill>
                <a:prstClr val="black">
                  <a:tint val="95000"/>
                </a:prstClr>
              </a:solidFill>
            </a:endParaRPr>
          </a:p>
        </p:txBody>
      </p:sp>
      <p:sp>
        <p:nvSpPr>
          <p:cNvPr id="5" name="页脚占位符 4"/>
          <p:cNvSpPr>
            <a:spLocks noGrp="1"/>
          </p:cNvSpPr>
          <p:nvPr>
            <p:ph type="ftr" sz="quarter" idx="11"/>
          </p:nvPr>
        </p:nvSpPr>
        <p:spPr/>
        <p:txBody>
          <a:bodyPr/>
          <a:lstStyle/>
          <a:p>
            <a:endParaRPr lang="en-US">
              <a:solidFill>
                <a:prstClr val="black">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 xmlns:p14="http://schemas.microsoft.com/office/powerpoint/2010/main" val="259138177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E786E-9B7B-4C61-9F69-AC91B28A705D}" type="datetime1">
              <a:rPr lang="en-US" altLang="zh-CN" smtClean="0">
                <a:solidFill>
                  <a:srgbClr val="FFFFFF"/>
                </a:solidFill>
              </a:rPr>
              <a:pPr/>
              <a:t>5/30/2018</a:t>
            </a:fld>
            <a:endParaRPr lang="en-US">
              <a:solidFill>
                <a:srgbClr val="FFFFFF"/>
              </a:solidFill>
            </a:endParaRPr>
          </a:p>
        </p:txBody>
      </p:sp>
      <p:sp>
        <p:nvSpPr>
          <p:cNvPr id="3" name="Footer Placeholder 2"/>
          <p:cNvSpPr>
            <a:spLocks noGrp="1"/>
          </p:cNvSpPr>
          <p:nvPr>
            <p:ph type="ftr" sz="quarter" idx="11"/>
          </p:nvPr>
        </p:nvSpPr>
        <p:spPr/>
        <p:txBody>
          <a:bodyPr/>
          <a:lstStyle/>
          <a:p>
            <a:endParaRPr lang="en-US">
              <a:solidFill>
                <a:srgbClr val="FFFFFF"/>
              </a:solidFill>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 xmlns:p14="http://schemas.microsoft.com/office/powerpoint/2010/main" val="27804295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9009783-6658-44FE-8EFE-3F786E14DDDC}" type="datetime1">
              <a:rPr lang="en-US" altLang="zh-CN" smtClean="0">
                <a:solidFill>
                  <a:srgbClr val="FFFFFF"/>
                </a:solidFill>
              </a:rPr>
              <a:pPr/>
              <a:t>5/30/2018</a:t>
            </a:fld>
            <a:endParaRPr lang="en-US">
              <a:solidFill>
                <a:srgbClr val="FFFFFF"/>
              </a:solidFill>
            </a:endParaRPr>
          </a:p>
        </p:txBody>
      </p:sp>
      <p:sp>
        <p:nvSpPr>
          <p:cNvPr id="6" name="Footer Placeholder 5"/>
          <p:cNvSpPr>
            <a:spLocks noGrp="1"/>
          </p:cNvSpPr>
          <p:nvPr>
            <p:ph type="ftr" sz="quarter" idx="11"/>
          </p:nvPr>
        </p:nvSpPr>
        <p:spPr/>
        <p:txBody>
          <a:bodyPr/>
          <a:lstStyle/>
          <a:p>
            <a:endParaRPr lang="en-US" dirty="0">
              <a:solidFill>
                <a:srgbClr val="FFFFFF"/>
              </a:solidFill>
            </a:endParaRPr>
          </a:p>
        </p:txBody>
      </p:sp>
      <p:sp>
        <p:nvSpPr>
          <p:cNvPr id="7" name="Slide Number Placeholder 6"/>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 xmlns:p14="http://schemas.microsoft.com/office/powerpoint/2010/main" val="39600683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BDE487B-70F1-4622-AAEE-C7BFF39B4DBE}" type="datetime1">
              <a:rPr lang="en-US" altLang="zh-CN" smtClean="0">
                <a:solidFill>
                  <a:srgbClr val="FFFFFF"/>
                </a:solidFill>
              </a:rPr>
              <a:pPr/>
              <a:t>5/30/2018</a:t>
            </a:fld>
            <a:endParaRPr lang="en-US">
              <a:solidFill>
                <a:srgbClr val="FFFFFF"/>
              </a:solidFill>
            </a:endParaRPr>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7" name="Slide Number Placeholder 6"/>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 xmlns:p14="http://schemas.microsoft.com/office/powerpoint/2010/main" val="19926411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7DB54FFA-7E3D-4CEC-9048-8F46CADA402F}" type="datetime1">
              <a:rPr lang="en-US" altLang="zh-CN" smtClean="0">
                <a:solidFill>
                  <a:srgbClr val="FFFFFF"/>
                </a:solidFill>
              </a:rPr>
              <a:pPr/>
              <a:t>5/30/2018</a:t>
            </a:fld>
            <a:endParaRPr lang="en-US">
              <a:solidFill>
                <a:srgbClr val="FFFFFF"/>
              </a:solidFill>
            </a:endParaRPr>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 xmlns:p14="http://schemas.microsoft.com/office/powerpoint/2010/main" val="7604757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FD00A8CE-868B-4B06-B064-B025F0342BFE}" type="datetime1">
              <a:rPr lang="en-US" altLang="zh-CN" smtClean="0">
                <a:solidFill>
                  <a:srgbClr val="FFFFFF"/>
                </a:solidFill>
              </a:rPr>
              <a:pPr/>
              <a:t>5/30/2018</a:t>
            </a:fld>
            <a:endParaRPr lang="en-US">
              <a:solidFill>
                <a:srgbClr val="FFFFFF"/>
              </a:solidFill>
            </a:endParaRPr>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 xmlns:p14="http://schemas.microsoft.com/office/powerpoint/2010/main" val="18909512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9477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39750" y="1557338"/>
            <a:ext cx="4027488" cy="46799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9638" y="1557338"/>
            <a:ext cx="4029075" cy="46799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29624772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609600"/>
            <a:ext cx="7772400" cy="947738"/>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539750" y="1557338"/>
            <a:ext cx="4027488"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19638" y="1557338"/>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39750" y="3973513"/>
            <a:ext cx="4027488"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719638" y="3973513"/>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12879376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9477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39750" y="1557338"/>
            <a:ext cx="4027488" cy="46799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19638" y="1557338"/>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719638" y="3973513"/>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33736153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947738"/>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39750" y="1557338"/>
            <a:ext cx="8208963" cy="4679950"/>
          </a:xfrm>
        </p:spPr>
        <p:txBody>
          <a:bodyPr/>
          <a:lstStyle>
            <a:lvl1pPr>
              <a:defRPr baseline="0">
                <a:latin typeface="Times New Roman" panose="02020603050405020304" pitchFamily="18" charset="0"/>
              </a:defRPr>
            </a:lvl1pPr>
          </a:lstStyle>
          <a:p>
            <a:pPr lvl="0"/>
            <a:endParaRPr lang="zh-CN" altLang="en-US" noProof="0" dirty="0" smtClean="0"/>
          </a:p>
        </p:txBody>
      </p:sp>
    </p:spTree>
    <p:extLst>
      <p:ext uri="{BB962C8B-B14F-4D97-AF65-F5344CB8AC3E}">
        <p14:creationId xmlns="" xmlns:p14="http://schemas.microsoft.com/office/powerpoint/2010/main" val="32090999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2233D26B-DFC2-4248-8ED0-AD3E108CBDD7}" type="datetime1">
              <a:rPr lang="en-US" smtClean="0">
                <a:solidFill>
                  <a:srgbClr val="FFFFFF"/>
                </a:solidFill>
              </a:rPr>
              <a:pPr/>
              <a:t>5/30/2018</a:t>
            </a:fld>
            <a:endParaRPr lang="en-US">
              <a:solidFill>
                <a:srgbClr val="FFFFFF"/>
              </a:solidFill>
            </a:endParaRPr>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zh-CN" altLang="en-US" smtClean="0"/>
              <a:t>单击此处编辑母版标题样式</a:t>
            </a:r>
            <a:endParaRPr lang="en-US" dirty="0"/>
          </a:p>
        </p:txBody>
      </p:sp>
    </p:spTree>
    <p:extLst>
      <p:ext uri="{BB962C8B-B14F-4D97-AF65-F5344CB8AC3E}">
        <p14:creationId xmlns="" xmlns:p14="http://schemas.microsoft.com/office/powerpoint/2010/main" val="1352761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9" name="矩形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12" name="矩形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2" name="标题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3201F7E2-2E67-4FEE-A987-0EF952BE7C05}" type="datetime1">
              <a:rPr lang="en-US" altLang="zh-CN" smtClean="0">
                <a:solidFill>
                  <a:prstClr val="white">
                    <a:tint val="95000"/>
                  </a:prstClr>
                </a:solidFill>
              </a:rPr>
              <a:pPr/>
              <a:t>5/30/2018</a:t>
            </a:fld>
            <a:endParaRPr lang="en-US">
              <a:solidFill>
                <a:prstClr val="white">
                  <a:tint val="95000"/>
                </a:prstClr>
              </a:solidFill>
            </a:endParaRPr>
          </a:p>
        </p:txBody>
      </p:sp>
      <p:sp>
        <p:nvSpPr>
          <p:cNvPr id="5" name="页脚占位符 4"/>
          <p:cNvSpPr>
            <a:spLocks noGrp="1"/>
          </p:cNvSpPr>
          <p:nvPr>
            <p:ph type="ftr" sz="quarter" idx="11"/>
          </p:nvPr>
        </p:nvSpPr>
        <p:spPr/>
        <p:txBody>
          <a:bodyPr/>
          <a:lstStyle/>
          <a:p>
            <a:endParaRPr lang="en-US" dirty="0">
              <a:solidFill>
                <a:prstClr val="white">
                  <a:tint val="95000"/>
                </a:prstClr>
              </a:solidFill>
            </a:endParaRPr>
          </a:p>
        </p:txBody>
      </p:sp>
      <p:sp>
        <p:nvSpPr>
          <p:cNvPr id="6" name="灯片编号占位符 5"/>
          <p:cNvSpPr>
            <a:spLocks noGrp="1"/>
          </p:cNvSpPr>
          <p:nvPr>
            <p:ph type="sldNum" sz="quarter" idx="12"/>
          </p:nvPr>
        </p:nvSpPr>
        <p:spPr/>
        <p:txBody>
          <a:bodyPr/>
          <a:lstStyle/>
          <a:p>
            <a:fld id="{B1523C92-45F4-4C30-810D-4886C1BA6969}"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 xmlns:p14="http://schemas.microsoft.com/office/powerpoint/2010/main" val="3994432889"/>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850106"/>
          </a:xfrm>
        </p:spPr>
        <p:txBody>
          <a:bodyPr/>
          <a:lstStyle/>
          <a:p>
            <a:r>
              <a:rPr lang="zh-CN" altLang="en-US" smtClean="0"/>
              <a:t>单击此处编辑母版标题样式</a:t>
            </a:r>
            <a:endParaRPr lang="en-US" dirty="0"/>
          </a:p>
        </p:txBody>
      </p:sp>
      <p:sp>
        <p:nvSpPr>
          <p:cNvPr id="4" name="Date Placeholder 3"/>
          <p:cNvSpPr>
            <a:spLocks noGrp="1"/>
          </p:cNvSpPr>
          <p:nvPr>
            <p:ph type="dt" sz="half" idx="10"/>
          </p:nvPr>
        </p:nvSpPr>
        <p:spPr/>
        <p:txBody>
          <a:bodyPr/>
          <a:lstStyle/>
          <a:p>
            <a:fld id="{8F97F932-D99A-4087-BFB1-EA42FAFC8D2C}" type="datetime1">
              <a:rPr lang="en-US" smtClean="0">
                <a:solidFill>
                  <a:srgbClr val="FFFFFF"/>
                </a:solidFill>
              </a:rPr>
              <a:pPr/>
              <a:t>5/30/2018</a:t>
            </a:fld>
            <a:endParaRPr lang="en-US">
              <a:solidFill>
                <a:srgbClr val="FFFFFF"/>
              </a:solidFill>
            </a:endParaRPr>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
        <p:nvSpPr>
          <p:cNvPr id="8" name="Content Placeholder 7"/>
          <p:cNvSpPr>
            <a:spLocks noGrp="1"/>
          </p:cNvSpPr>
          <p:nvPr>
            <p:ph sz="quarter" idx="13"/>
          </p:nvPr>
        </p:nvSpPr>
        <p:spPr>
          <a:xfrm>
            <a:off x="609600" y="1600200"/>
            <a:ext cx="7924800" cy="4114800"/>
          </a:xfrm>
        </p:spPr>
        <p:txBody>
          <a:bodyPr>
            <a:normAutofit/>
          </a:bodyPr>
          <a:lstStyle>
            <a:lvl1pPr>
              <a:defRPr sz="2400"/>
            </a:lvl1pPr>
            <a:lvl2pPr>
              <a:defRPr sz="2400"/>
            </a:lvl2pPr>
            <a:lvl3pPr>
              <a:defRPr sz="2400"/>
            </a:lvl3pPr>
            <a:lvl4pPr>
              <a:defRPr sz="2400"/>
            </a:lvl4pPr>
            <a:lvl5pPr>
              <a:defRPr sz="24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 xmlns:p14="http://schemas.microsoft.com/office/powerpoint/2010/main" val="19540511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9C96367-2F2B-4F6E-ACF4-15FA13738E10}" type="datetime1">
              <a:rPr lang="en-US" smtClean="0">
                <a:solidFill>
                  <a:srgbClr val="FFFFFF"/>
                </a:solidFill>
              </a:rPr>
              <a:pPr/>
              <a:t>5/30/2018</a:t>
            </a:fld>
            <a:endParaRPr lang="en-US">
              <a:solidFill>
                <a:srgbClr val="FFFFFF"/>
              </a:solidFill>
            </a:endParaRPr>
          </a:p>
        </p:txBody>
      </p:sp>
      <p:sp>
        <p:nvSpPr>
          <p:cNvPr id="5" name="Footer Placeholder 4"/>
          <p:cNvSpPr>
            <a:spLocks noGrp="1"/>
          </p:cNvSpPr>
          <p:nvPr>
            <p:ph type="ftr" sz="quarter" idx="11"/>
          </p:nvPr>
        </p:nvSpPr>
        <p:spPr/>
        <p:txBody>
          <a:bodyPr/>
          <a:lstStyle/>
          <a:p>
            <a:endParaRPr lang="en-US" dirty="0">
              <a:solidFill>
                <a:srgbClr val="FFFFFF"/>
              </a:solidFill>
            </a:endParaRPr>
          </a:p>
        </p:txBody>
      </p:sp>
      <p:sp>
        <p:nvSpPr>
          <p:cNvPr id="6" name="Slide Number Placeholder 5"/>
          <p:cNvSpPr>
            <a:spLocks noGrp="1"/>
          </p:cNvSpPr>
          <p:nvPr>
            <p:ph type="sldNum" sz="quarter" idx="12"/>
          </p:nvPr>
        </p:nvSpPr>
        <p:spPr/>
        <p:txBody>
          <a:bodyPr/>
          <a:lstStyle/>
          <a:p>
            <a:fld id="{B1523C92-45F4-4C30-810D-4886C1BA6969}" type="slidenum">
              <a:rPr lang="en-US" smtClean="0">
                <a:solidFill>
                  <a:srgbClr val="FFFFFF"/>
                </a:solidFill>
              </a:rPr>
              <a:pPr/>
              <a:t>‹#›</a:t>
            </a:fld>
            <a:endParaRPr lang="en-US">
              <a:solidFill>
                <a:srgbClr val="FFFFFF"/>
              </a:solidFill>
            </a:endParaRPr>
          </a:p>
        </p:txBody>
      </p:sp>
    </p:spTree>
    <p:extLst>
      <p:ext uri="{BB962C8B-B14F-4D97-AF65-F5344CB8AC3E}">
        <p14:creationId xmlns="" xmlns:p14="http://schemas.microsoft.com/office/powerpoint/2010/main" val="9114204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5" name="Date Placeholder 4"/>
          <p:cNvSpPr>
            <a:spLocks noGrp="1"/>
          </p:cNvSpPr>
          <p:nvPr>
            <p:ph type="dt" sz="half" idx="10"/>
          </p:nvPr>
        </p:nvSpPr>
        <p:spPr/>
        <p:txBody>
          <a:bodyPr/>
          <a:lstStyle/>
          <a:p>
            <a:fld id="{8FB3498D-21C7-408B-8EF5-5B55DEF0BFD5}" type="datetime1">
              <a:rPr lang="en-US" smtClean="0">
                <a:solidFill>
                  <a:srgbClr val="FFFFFF"/>
                </a:solidFill>
              </a:rPr>
              <a:pPr/>
              <a:t>5/30/2018</a:t>
            </a:fld>
            <a:endParaRPr lang="en-US">
              <a:solidFill>
                <a:srgbClr val="FFFFFF"/>
              </a:solidFill>
            </a:endParaRPr>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7" name="Slide Number Placeholder 6"/>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 xmlns:p14="http://schemas.microsoft.com/office/powerpoint/2010/main" val="26492614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84DB246E-8FD1-42FF-94A4-E4133095C37A}" type="datetime1">
              <a:rPr lang="en-US" smtClean="0">
                <a:solidFill>
                  <a:srgbClr val="FFFFFF"/>
                </a:solidFill>
              </a:rPr>
              <a:pPr/>
              <a:t>5/30/2018</a:t>
            </a:fld>
            <a:endParaRPr lang="en-US">
              <a:solidFill>
                <a:srgbClr val="FFFFFF"/>
              </a:solidFill>
            </a:endParaRPr>
          </a:p>
        </p:txBody>
      </p:sp>
      <p:sp>
        <p:nvSpPr>
          <p:cNvPr id="8" name="Footer Placeholder 7"/>
          <p:cNvSpPr>
            <a:spLocks noGrp="1"/>
          </p:cNvSpPr>
          <p:nvPr>
            <p:ph type="ftr" sz="quarter" idx="11"/>
          </p:nvPr>
        </p:nvSpPr>
        <p:spPr/>
        <p:txBody>
          <a:bodyPr/>
          <a:lstStyle/>
          <a:p>
            <a:endParaRPr lang="en-US">
              <a:solidFill>
                <a:srgbClr val="FFFFFF"/>
              </a:solidFill>
            </a:endParaRPr>
          </a:p>
        </p:txBody>
      </p:sp>
      <p:sp>
        <p:nvSpPr>
          <p:cNvPr id="9" name="Slide Number Placeholder 8"/>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 xmlns:p14="http://schemas.microsoft.com/office/powerpoint/2010/main" val="18393231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93939D4-B818-4372-B1EE-7CB6D5BBC74A}" type="datetime1">
              <a:rPr lang="en-US" smtClean="0">
                <a:solidFill>
                  <a:srgbClr val="FFFFFF"/>
                </a:solidFill>
              </a:rPr>
              <a:pPr/>
              <a:t>5/30/2018</a:t>
            </a:fld>
            <a:endParaRPr lang="en-US">
              <a:solidFill>
                <a:srgbClr val="FFFFFF"/>
              </a:solidFill>
            </a:endParaRPr>
          </a:p>
        </p:txBody>
      </p:sp>
      <p:sp>
        <p:nvSpPr>
          <p:cNvPr id="4" name="Footer Placeholder 3"/>
          <p:cNvSpPr>
            <a:spLocks noGrp="1"/>
          </p:cNvSpPr>
          <p:nvPr>
            <p:ph type="ftr" sz="quarter" idx="11"/>
          </p:nvPr>
        </p:nvSpPr>
        <p:spPr/>
        <p:txBody>
          <a:bodyPr/>
          <a:lstStyle/>
          <a:p>
            <a:endParaRPr lang="en-US">
              <a:solidFill>
                <a:srgbClr val="FFFFFF"/>
              </a:solidFill>
            </a:endParaRPr>
          </a:p>
        </p:txBody>
      </p:sp>
      <p:sp>
        <p:nvSpPr>
          <p:cNvPr id="5" name="Slide Number Placeholder 4"/>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 xmlns:p14="http://schemas.microsoft.com/office/powerpoint/2010/main" val="31322902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5E438-4D0D-4834-B658-A90420491D98}" type="datetime1">
              <a:rPr lang="en-US" smtClean="0">
                <a:solidFill>
                  <a:srgbClr val="FFFFFF"/>
                </a:solidFill>
              </a:rPr>
              <a:pPr/>
              <a:t>5/30/2018</a:t>
            </a:fld>
            <a:endParaRPr lang="en-US">
              <a:solidFill>
                <a:srgbClr val="FFFFFF"/>
              </a:solidFill>
            </a:endParaRPr>
          </a:p>
        </p:txBody>
      </p:sp>
      <p:sp>
        <p:nvSpPr>
          <p:cNvPr id="3" name="Footer Placeholder 2"/>
          <p:cNvSpPr>
            <a:spLocks noGrp="1"/>
          </p:cNvSpPr>
          <p:nvPr>
            <p:ph type="ftr" sz="quarter" idx="11"/>
          </p:nvPr>
        </p:nvSpPr>
        <p:spPr/>
        <p:txBody>
          <a:bodyPr/>
          <a:lstStyle/>
          <a:p>
            <a:endParaRPr lang="en-US">
              <a:solidFill>
                <a:srgbClr val="FFFFFF"/>
              </a:solidFill>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 xmlns:p14="http://schemas.microsoft.com/office/powerpoint/2010/main" val="6568740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F8ADFA-7142-4015-85E6-1712F15FA709}" type="datetime1">
              <a:rPr lang="en-US" smtClean="0">
                <a:solidFill>
                  <a:srgbClr val="FFFFFF"/>
                </a:solidFill>
              </a:rPr>
              <a:pPr/>
              <a:t>5/30/2018</a:t>
            </a:fld>
            <a:endParaRPr lang="en-US">
              <a:solidFill>
                <a:srgbClr val="FFFFFF"/>
              </a:solidFill>
            </a:endParaRPr>
          </a:p>
        </p:txBody>
      </p:sp>
      <p:sp>
        <p:nvSpPr>
          <p:cNvPr id="6" name="Footer Placeholder 5"/>
          <p:cNvSpPr>
            <a:spLocks noGrp="1"/>
          </p:cNvSpPr>
          <p:nvPr>
            <p:ph type="ftr" sz="quarter" idx="11"/>
          </p:nvPr>
        </p:nvSpPr>
        <p:spPr/>
        <p:txBody>
          <a:bodyPr/>
          <a:lstStyle/>
          <a:p>
            <a:endParaRPr lang="en-US" dirty="0">
              <a:solidFill>
                <a:srgbClr val="FFFFFF"/>
              </a:solidFill>
            </a:endParaRPr>
          </a:p>
        </p:txBody>
      </p:sp>
      <p:sp>
        <p:nvSpPr>
          <p:cNvPr id="7" name="Slide Number Placeholder 6"/>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 xmlns:p14="http://schemas.microsoft.com/office/powerpoint/2010/main" val="39906698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4A581E0-D653-4D78-A48F-41D80498BC7E}" type="datetime1">
              <a:rPr lang="en-US" smtClean="0">
                <a:solidFill>
                  <a:srgbClr val="FFFFFF"/>
                </a:solidFill>
              </a:rPr>
              <a:pPr/>
              <a:t>5/30/2018</a:t>
            </a:fld>
            <a:endParaRPr lang="en-US">
              <a:solidFill>
                <a:srgbClr val="FFFFFF"/>
              </a:solidFill>
            </a:endParaRPr>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7" name="Slide Number Placeholder 6"/>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 xmlns:p14="http://schemas.microsoft.com/office/powerpoint/2010/main" val="308197468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E694C003-38E8-486A-9BFD-47E55D87241C}" type="datetime1">
              <a:rPr lang="en-US" smtClean="0">
                <a:solidFill>
                  <a:srgbClr val="FFFFFF"/>
                </a:solidFill>
              </a:rPr>
              <a:pPr/>
              <a:t>5/30/2018</a:t>
            </a:fld>
            <a:endParaRPr lang="en-US">
              <a:solidFill>
                <a:srgbClr val="FFFFFF"/>
              </a:solidFill>
            </a:endParaRPr>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 xmlns:p14="http://schemas.microsoft.com/office/powerpoint/2010/main" val="5366637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E059EAA3-934B-41DB-B3B1-806F4BE5CC37}" type="datetime1">
              <a:rPr lang="en-US" smtClean="0">
                <a:solidFill>
                  <a:srgbClr val="FFFFFF"/>
                </a:solidFill>
              </a:rPr>
              <a:pPr/>
              <a:t>5/30/2018</a:t>
            </a:fld>
            <a:endParaRPr lang="en-US">
              <a:solidFill>
                <a:srgbClr val="FFFFFF"/>
              </a:solidFill>
            </a:endParaRPr>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 xmlns:p14="http://schemas.microsoft.com/office/powerpoint/2010/main" val="3182801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E5A2860-D7AB-42C3-B67B-8503F387798F}" type="datetime1">
              <a:rPr lang="en-US" altLang="zh-CN" smtClean="0">
                <a:solidFill>
                  <a:prstClr val="black">
                    <a:tint val="95000"/>
                  </a:prstClr>
                </a:solidFill>
              </a:rPr>
              <a:pPr/>
              <a:t>5/30/2018</a:t>
            </a:fld>
            <a:endParaRPr lang="en-US">
              <a:solidFill>
                <a:prstClr val="black">
                  <a:tint val="95000"/>
                </a:prstClr>
              </a:solidFill>
            </a:endParaRPr>
          </a:p>
        </p:txBody>
      </p:sp>
      <p:sp>
        <p:nvSpPr>
          <p:cNvPr id="6" name="页脚占位符 5"/>
          <p:cNvSpPr>
            <a:spLocks noGrp="1"/>
          </p:cNvSpPr>
          <p:nvPr>
            <p:ph type="ftr" sz="quarter" idx="11"/>
          </p:nvPr>
        </p:nvSpPr>
        <p:spPr/>
        <p:txBody>
          <a:bodyPr/>
          <a:lstStyle/>
          <a:p>
            <a:endParaRPr lang="en-US">
              <a:solidFill>
                <a:prstClr val="black">
                  <a:tint val="95000"/>
                </a:prstClr>
              </a:solidFill>
            </a:endParaRPr>
          </a:p>
        </p:txBody>
      </p:sp>
      <p:sp>
        <p:nvSpPr>
          <p:cNvPr id="7" name="灯片编号占位符 6"/>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 xmlns:p14="http://schemas.microsoft.com/office/powerpoint/2010/main" val="24147729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9477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55650" y="1557338"/>
            <a:ext cx="3775075" cy="46799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3125" y="1557338"/>
            <a:ext cx="3776663" cy="46799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36653268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2233D26B-DFC2-4248-8ED0-AD3E108CBDD7}" type="datetime1">
              <a:rPr lang="en-US" smtClean="0">
                <a:solidFill>
                  <a:srgbClr val="FFFFFF"/>
                </a:solidFill>
              </a:rPr>
              <a:pPr/>
              <a:t>5/30/2018</a:t>
            </a:fld>
            <a:endParaRPr lang="en-US">
              <a:solidFill>
                <a:srgbClr val="FFFFFF"/>
              </a:solidFill>
            </a:endParaRPr>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zh-CN" altLang="en-US" smtClean="0"/>
              <a:t>单击此处编辑母版标题样式</a:t>
            </a:r>
            <a:endParaRPr lang="en-US" dirty="0"/>
          </a:p>
        </p:txBody>
      </p:sp>
    </p:spTree>
    <p:extLst>
      <p:ext uri="{BB962C8B-B14F-4D97-AF65-F5344CB8AC3E}">
        <p14:creationId xmlns="" xmlns:p14="http://schemas.microsoft.com/office/powerpoint/2010/main" val="6613941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850106"/>
          </a:xfrm>
        </p:spPr>
        <p:txBody>
          <a:bodyPr/>
          <a:lstStyle/>
          <a:p>
            <a:r>
              <a:rPr lang="zh-CN" altLang="en-US" smtClean="0"/>
              <a:t>单击此处编辑母版标题样式</a:t>
            </a:r>
            <a:endParaRPr lang="en-US" dirty="0"/>
          </a:p>
        </p:txBody>
      </p:sp>
      <p:sp>
        <p:nvSpPr>
          <p:cNvPr id="4" name="Date Placeholder 3"/>
          <p:cNvSpPr>
            <a:spLocks noGrp="1"/>
          </p:cNvSpPr>
          <p:nvPr>
            <p:ph type="dt" sz="half" idx="10"/>
          </p:nvPr>
        </p:nvSpPr>
        <p:spPr/>
        <p:txBody>
          <a:bodyPr/>
          <a:lstStyle/>
          <a:p>
            <a:fld id="{8F97F932-D99A-4087-BFB1-EA42FAFC8D2C}" type="datetime1">
              <a:rPr lang="en-US" smtClean="0">
                <a:solidFill>
                  <a:srgbClr val="FFFFFF"/>
                </a:solidFill>
              </a:rPr>
              <a:pPr/>
              <a:t>5/30/2018</a:t>
            </a:fld>
            <a:endParaRPr lang="en-US">
              <a:solidFill>
                <a:srgbClr val="FFFFFF"/>
              </a:solidFill>
            </a:endParaRPr>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
        <p:nvSpPr>
          <p:cNvPr id="8" name="Content Placeholder 7"/>
          <p:cNvSpPr>
            <a:spLocks noGrp="1"/>
          </p:cNvSpPr>
          <p:nvPr>
            <p:ph sz="quarter" idx="13"/>
          </p:nvPr>
        </p:nvSpPr>
        <p:spPr>
          <a:xfrm>
            <a:off x="609600" y="1600200"/>
            <a:ext cx="7924800" cy="4114800"/>
          </a:xfrm>
        </p:spPr>
        <p:txBody>
          <a:bodyPr>
            <a:normAutofit/>
          </a:bodyPr>
          <a:lstStyle>
            <a:lvl1pPr>
              <a:defRPr sz="2400"/>
            </a:lvl1pPr>
            <a:lvl2pPr>
              <a:defRPr sz="2400"/>
            </a:lvl2pPr>
            <a:lvl3pPr>
              <a:defRPr sz="2400"/>
            </a:lvl3pPr>
            <a:lvl4pPr>
              <a:defRPr sz="2400"/>
            </a:lvl4pPr>
            <a:lvl5pPr>
              <a:defRPr sz="24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 xmlns:p14="http://schemas.microsoft.com/office/powerpoint/2010/main" val="200035235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9C96367-2F2B-4F6E-ACF4-15FA13738E10}" type="datetime1">
              <a:rPr lang="en-US" smtClean="0">
                <a:solidFill>
                  <a:srgbClr val="FFFFFF"/>
                </a:solidFill>
              </a:rPr>
              <a:pPr/>
              <a:t>5/30/2018</a:t>
            </a:fld>
            <a:endParaRPr lang="en-US">
              <a:solidFill>
                <a:srgbClr val="FFFFFF"/>
              </a:solidFill>
            </a:endParaRPr>
          </a:p>
        </p:txBody>
      </p:sp>
      <p:sp>
        <p:nvSpPr>
          <p:cNvPr id="5" name="Footer Placeholder 4"/>
          <p:cNvSpPr>
            <a:spLocks noGrp="1"/>
          </p:cNvSpPr>
          <p:nvPr>
            <p:ph type="ftr" sz="quarter" idx="11"/>
          </p:nvPr>
        </p:nvSpPr>
        <p:spPr/>
        <p:txBody>
          <a:bodyPr/>
          <a:lstStyle/>
          <a:p>
            <a:endParaRPr lang="en-US" dirty="0">
              <a:solidFill>
                <a:srgbClr val="FFFFFF"/>
              </a:solidFill>
            </a:endParaRPr>
          </a:p>
        </p:txBody>
      </p:sp>
      <p:sp>
        <p:nvSpPr>
          <p:cNvPr id="6" name="Slide Number Placeholder 5"/>
          <p:cNvSpPr>
            <a:spLocks noGrp="1"/>
          </p:cNvSpPr>
          <p:nvPr>
            <p:ph type="sldNum" sz="quarter" idx="12"/>
          </p:nvPr>
        </p:nvSpPr>
        <p:spPr/>
        <p:txBody>
          <a:bodyPr/>
          <a:lstStyle/>
          <a:p>
            <a:fld id="{B1523C92-45F4-4C30-810D-4886C1BA6969}" type="slidenum">
              <a:rPr lang="en-US" smtClean="0">
                <a:solidFill>
                  <a:srgbClr val="FFFFFF"/>
                </a:solidFill>
              </a:rPr>
              <a:pPr/>
              <a:t>‹#›</a:t>
            </a:fld>
            <a:endParaRPr lang="en-US">
              <a:solidFill>
                <a:srgbClr val="FFFFFF"/>
              </a:solidFill>
            </a:endParaRPr>
          </a:p>
        </p:txBody>
      </p:sp>
    </p:spTree>
    <p:extLst>
      <p:ext uri="{BB962C8B-B14F-4D97-AF65-F5344CB8AC3E}">
        <p14:creationId xmlns="" xmlns:p14="http://schemas.microsoft.com/office/powerpoint/2010/main" val="14843472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5" name="Date Placeholder 4"/>
          <p:cNvSpPr>
            <a:spLocks noGrp="1"/>
          </p:cNvSpPr>
          <p:nvPr>
            <p:ph type="dt" sz="half" idx="10"/>
          </p:nvPr>
        </p:nvSpPr>
        <p:spPr/>
        <p:txBody>
          <a:bodyPr/>
          <a:lstStyle/>
          <a:p>
            <a:fld id="{8FB3498D-21C7-408B-8EF5-5B55DEF0BFD5}" type="datetime1">
              <a:rPr lang="en-US" smtClean="0">
                <a:solidFill>
                  <a:srgbClr val="FFFFFF"/>
                </a:solidFill>
              </a:rPr>
              <a:pPr/>
              <a:t>5/30/2018</a:t>
            </a:fld>
            <a:endParaRPr lang="en-US">
              <a:solidFill>
                <a:srgbClr val="FFFFFF"/>
              </a:solidFill>
            </a:endParaRPr>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7" name="Slide Number Placeholder 6"/>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 xmlns:p14="http://schemas.microsoft.com/office/powerpoint/2010/main" val="96338103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84DB246E-8FD1-42FF-94A4-E4133095C37A}" type="datetime1">
              <a:rPr lang="en-US" smtClean="0">
                <a:solidFill>
                  <a:srgbClr val="FFFFFF"/>
                </a:solidFill>
              </a:rPr>
              <a:pPr/>
              <a:t>5/30/2018</a:t>
            </a:fld>
            <a:endParaRPr lang="en-US">
              <a:solidFill>
                <a:srgbClr val="FFFFFF"/>
              </a:solidFill>
            </a:endParaRPr>
          </a:p>
        </p:txBody>
      </p:sp>
      <p:sp>
        <p:nvSpPr>
          <p:cNvPr id="8" name="Footer Placeholder 7"/>
          <p:cNvSpPr>
            <a:spLocks noGrp="1"/>
          </p:cNvSpPr>
          <p:nvPr>
            <p:ph type="ftr" sz="quarter" idx="11"/>
          </p:nvPr>
        </p:nvSpPr>
        <p:spPr/>
        <p:txBody>
          <a:bodyPr/>
          <a:lstStyle/>
          <a:p>
            <a:endParaRPr lang="en-US">
              <a:solidFill>
                <a:srgbClr val="FFFFFF"/>
              </a:solidFill>
            </a:endParaRPr>
          </a:p>
        </p:txBody>
      </p:sp>
      <p:sp>
        <p:nvSpPr>
          <p:cNvPr id="9" name="Slide Number Placeholder 8"/>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 xmlns:p14="http://schemas.microsoft.com/office/powerpoint/2010/main" val="416862058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A93939D4-B818-4372-B1EE-7CB6D5BBC74A}" type="datetime1">
              <a:rPr lang="en-US" smtClean="0">
                <a:solidFill>
                  <a:srgbClr val="FFFFFF"/>
                </a:solidFill>
              </a:rPr>
              <a:pPr/>
              <a:t>5/30/2018</a:t>
            </a:fld>
            <a:endParaRPr lang="en-US">
              <a:solidFill>
                <a:srgbClr val="FFFFFF"/>
              </a:solidFill>
            </a:endParaRPr>
          </a:p>
        </p:txBody>
      </p:sp>
      <p:sp>
        <p:nvSpPr>
          <p:cNvPr id="4" name="Footer Placeholder 3"/>
          <p:cNvSpPr>
            <a:spLocks noGrp="1"/>
          </p:cNvSpPr>
          <p:nvPr>
            <p:ph type="ftr" sz="quarter" idx="11"/>
          </p:nvPr>
        </p:nvSpPr>
        <p:spPr/>
        <p:txBody>
          <a:bodyPr/>
          <a:lstStyle/>
          <a:p>
            <a:endParaRPr lang="en-US">
              <a:solidFill>
                <a:srgbClr val="FFFFFF"/>
              </a:solidFill>
            </a:endParaRPr>
          </a:p>
        </p:txBody>
      </p:sp>
      <p:sp>
        <p:nvSpPr>
          <p:cNvPr id="5" name="Slide Number Placeholder 4"/>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 xmlns:p14="http://schemas.microsoft.com/office/powerpoint/2010/main" val="17539744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5E438-4D0D-4834-B658-A90420491D98}" type="datetime1">
              <a:rPr lang="en-US" smtClean="0">
                <a:solidFill>
                  <a:srgbClr val="FFFFFF"/>
                </a:solidFill>
              </a:rPr>
              <a:pPr/>
              <a:t>5/30/2018</a:t>
            </a:fld>
            <a:endParaRPr lang="en-US">
              <a:solidFill>
                <a:srgbClr val="FFFFFF"/>
              </a:solidFill>
            </a:endParaRPr>
          </a:p>
        </p:txBody>
      </p:sp>
      <p:sp>
        <p:nvSpPr>
          <p:cNvPr id="3" name="Footer Placeholder 2"/>
          <p:cNvSpPr>
            <a:spLocks noGrp="1"/>
          </p:cNvSpPr>
          <p:nvPr>
            <p:ph type="ftr" sz="quarter" idx="11"/>
          </p:nvPr>
        </p:nvSpPr>
        <p:spPr/>
        <p:txBody>
          <a:bodyPr/>
          <a:lstStyle/>
          <a:p>
            <a:endParaRPr lang="en-US">
              <a:solidFill>
                <a:srgbClr val="FFFFFF"/>
              </a:solidFill>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 xmlns:p14="http://schemas.microsoft.com/office/powerpoint/2010/main" val="341937627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6F8ADFA-7142-4015-85E6-1712F15FA709}" type="datetime1">
              <a:rPr lang="en-US" smtClean="0">
                <a:solidFill>
                  <a:srgbClr val="FFFFFF"/>
                </a:solidFill>
              </a:rPr>
              <a:pPr/>
              <a:t>5/30/2018</a:t>
            </a:fld>
            <a:endParaRPr lang="en-US">
              <a:solidFill>
                <a:srgbClr val="FFFFFF"/>
              </a:solidFill>
            </a:endParaRPr>
          </a:p>
        </p:txBody>
      </p:sp>
      <p:sp>
        <p:nvSpPr>
          <p:cNvPr id="6" name="Footer Placeholder 5"/>
          <p:cNvSpPr>
            <a:spLocks noGrp="1"/>
          </p:cNvSpPr>
          <p:nvPr>
            <p:ph type="ftr" sz="quarter" idx="11"/>
          </p:nvPr>
        </p:nvSpPr>
        <p:spPr/>
        <p:txBody>
          <a:bodyPr/>
          <a:lstStyle/>
          <a:p>
            <a:endParaRPr lang="en-US" dirty="0">
              <a:solidFill>
                <a:srgbClr val="FFFFFF"/>
              </a:solidFill>
            </a:endParaRPr>
          </a:p>
        </p:txBody>
      </p:sp>
      <p:sp>
        <p:nvSpPr>
          <p:cNvPr id="7" name="Slide Number Placeholder 6"/>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 xmlns:p14="http://schemas.microsoft.com/office/powerpoint/2010/main" val="118109111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4A581E0-D653-4D78-A48F-41D80498BC7E}" type="datetime1">
              <a:rPr lang="en-US" smtClean="0">
                <a:solidFill>
                  <a:srgbClr val="FFFFFF"/>
                </a:solidFill>
              </a:rPr>
              <a:pPr/>
              <a:t>5/30/2018</a:t>
            </a:fld>
            <a:endParaRPr lang="en-US">
              <a:solidFill>
                <a:srgbClr val="FFFFFF"/>
              </a:solidFill>
            </a:endParaRPr>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7" name="Slide Number Placeholder 6"/>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 xmlns:p14="http://schemas.microsoft.com/office/powerpoint/2010/main" val="146566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9B78091C-C676-4A8F-A6AD-F9716101BB2D}" type="datetime1">
              <a:rPr lang="en-US" altLang="zh-CN" smtClean="0">
                <a:solidFill>
                  <a:prstClr val="black">
                    <a:tint val="95000"/>
                  </a:prstClr>
                </a:solidFill>
              </a:rPr>
              <a:pPr/>
              <a:t>5/30/2018</a:t>
            </a:fld>
            <a:endParaRPr lang="en-US">
              <a:solidFill>
                <a:prstClr val="black">
                  <a:tint val="95000"/>
                </a:prstClr>
              </a:solidFill>
            </a:endParaRPr>
          </a:p>
        </p:txBody>
      </p:sp>
      <p:sp>
        <p:nvSpPr>
          <p:cNvPr id="8" name="页脚占位符 7"/>
          <p:cNvSpPr>
            <a:spLocks noGrp="1"/>
          </p:cNvSpPr>
          <p:nvPr>
            <p:ph type="ftr" sz="quarter" idx="11"/>
          </p:nvPr>
        </p:nvSpPr>
        <p:spPr/>
        <p:txBody>
          <a:bodyPr/>
          <a:lstStyle/>
          <a:p>
            <a:endParaRPr lang="en-US">
              <a:solidFill>
                <a:prstClr val="black">
                  <a:tint val="95000"/>
                </a:prstClr>
              </a:solidFill>
            </a:endParaRPr>
          </a:p>
        </p:txBody>
      </p:sp>
      <p:sp>
        <p:nvSpPr>
          <p:cNvPr id="9" name="灯片编号占位符 8"/>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 xmlns:p14="http://schemas.microsoft.com/office/powerpoint/2010/main" val="180065743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E694C003-38E8-486A-9BFD-47E55D87241C}" type="datetime1">
              <a:rPr lang="en-US" smtClean="0">
                <a:solidFill>
                  <a:srgbClr val="FFFFFF"/>
                </a:solidFill>
              </a:rPr>
              <a:pPr/>
              <a:t>5/30/2018</a:t>
            </a:fld>
            <a:endParaRPr lang="en-US">
              <a:solidFill>
                <a:srgbClr val="FFFFFF"/>
              </a:solidFill>
            </a:endParaRPr>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 xmlns:p14="http://schemas.microsoft.com/office/powerpoint/2010/main" val="302904756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E059EAA3-934B-41DB-B3B1-806F4BE5CC37}" type="datetime1">
              <a:rPr lang="en-US" smtClean="0">
                <a:solidFill>
                  <a:srgbClr val="FFFFFF"/>
                </a:solidFill>
              </a:rPr>
              <a:pPr/>
              <a:t>5/30/2018</a:t>
            </a:fld>
            <a:endParaRPr lang="en-US">
              <a:solidFill>
                <a:srgbClr val="FFFFFF"/>
              </a:solidFill>
            </a:endParaRPr>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 xmlns:p14="http://schemas.microsoft.com/office/powerpoint/2010/main" val="27479461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9477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55650" y="1557338"/>
            <a:ext cx="3775075" cy="46799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3125" y="1557338"/>
            <a:ext cx="3776663" cy="46799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 xmlns:p14="http://schemas.microsoft.com/office/powerpoint/2010/main" val="845648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229600" cy="1116360"/>
          </a:xfrm>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05317DFF-E0EC-4770-AB19-BDF7830B31BC}" type="datetime1">
              <a:rPr lang="en-US" altLang="zh-CN" smtClean="0">
                <a:solidFill>
                  <a:prstClr val="black">
                    <a:tint val="95000"/>
                  </a:prstClr>
                </a:solidFill>
              </a:rPr>
              <a:pPr/>
              <a:t>5/30/2018</a:t>
            </a:fld>
            <a:endParaRPr lang="en-US">
              <a:solidFill>
                <a:prstClr val="black">
                  <a:tint val="95000"/>
                </a:prstClr>
              </a:solidFill>
            </a:endParaRPr>
          </a:p>
        </p:txBody>
      </p:sp>
      <p:sp>
        <p:nvSpPr>
          <p:cNvPr id="4" name="页脚占位符 3"/>
          <p:cNvSpPr>
            <a:spLocks noGrp="1"/>
          </p:cNvSpPr>
          <p:nvPr>
            <p:ph type="ftr" sz="quarter" idx="11"/>
          </p:nvPr>
        </p:nvSpPr>
        <p:spPr/>
        <p:txBody>
          <a:bodyPr/>
          <a:lstStyle/>
          <a:p>
            <a:endParaRPr lang="en-US">
              <a:solidFill>
                <a:prstClr val="black">
                  <a:tint val="95000"/>
                </a:prstClr>
              </a:solidFill>
            </a:endParaRPr>
          </a:p>
        </p:txBody>
      </p:sp>
      <p:sp>
        <p:nvSpPr>
          <p:cNvPr id="5" name="灯片编号占位符 4"/>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 xmlns:p14="http://schemas.microsoft.com/office/powerpoint/2010/main" val="60414927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74844ED-3A7A-4102-A6A2-7D71556AAA47}" type="datetime1">
              <a:rPr lang="en-US" altLang="zh-CN" smtClean="0">
                <a:solidFill>
                  <a:prstClr val="black">
                    <a:tint val="95000"/>
                  </a:prstClr>
                </a:solidFill>
              </a:rPr>
              <a:pPr/>
              <a:t>5/30/2018</a:t>
            </a:fld>
            <a:endParaRPr lang="en-US">
              <a:solidFill>
                <a:prstClr val="black">
                  <a:tint val="95000"/>
                </a:prstClr>
              </a:solidFill>
            </a:endParaRPr>
          </a:p>
        </p:txBody>
      </p:sp>
      <p:sp>
        <p:nvSpPr>
          <p:cNvPr id="3" name="页脚占位符 2"/>
          <p:cNvSpPr>
            <a:spLocks noGrp="1"/>
          </p:cNvSpPr>
          <p:nvPr>
            <p:ph type="ftr" sz="quarter" idx="11"/>
          </p:nvPr>
        </p:nvSpPr>
        <p:spPr/>
        <p:txBody>
          <a:bodyPr/>
          <a:lstStyle/>
          <a:p>
            <a:endParaRPr lang="en-US">
              <a:solidFill>
                <a:prstClr val="black">
                  <a:tint val="95000"/>
                </a:prstClr>
              </a:solidFill>
            </a:endParaRPr>
          </a:p>
        </p:txBody>
      </p:sp>
      <p:sp>
        <p:nvSpPr>
          <p:cNvPr id="4" name="灯片编号占位符 3"/>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 xmlns:p14="http://schemas.microsoft.com/office/powerpoint/2010/main" val="3040484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zh-CN" altLang="en-US" smtClean="0"/>
              <a:t>单击此处编辑母版标题样式</a:t>
            </a:r>
            <a:endParaRPr kumimoji="0" lang="en-US"/>
          </a:p>
        </p:txBody>
      </p:sp>
      <p:sp>
        <p:nvSpPr>
          <p:cNvPr id="3" name="内容占位符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D360BB45-FDCF-4963-ACF7-8C11F1809493}" type="datetime1">
              <a:rPr lang="en-US" altLang="zh-CN" smtClean="0">
                <a:solidFill>
                  <a:prstClr val="black">
                    <a:tint val="95000"/>
                  </a:prstClr>
                </a:solidFill>
              </a:rPr>
              <a:pPr/>
              <a:t>5/30/2018</a:t>
            </a:fld>
            <a:endParaRPr lang="en-US">
              <a:solidFill>
                <a:prstClr val="black">
                  <a:tint val="95000"/>
                </a:prstClr>
              </a:solidFill>
            </a:endParaRPr>
          </a:p>
        </p:txBody>
      </p:sp>
      <p:sp>
        <p:nvSpPr>
          <p:cNvPr id="6" name="页脚占位符 5"/>
          <p:cNvSpPr>
            <a:spLocks noGrp="1"/>
          </p:cNvSpPr>
          <p:nvPr>
            <p:ph type="ftr" sz="quarter" idx="11"/>
          </p:nvPr>
        </p:nvSpPr>
        <p:spPr/>
        <p:txBody>
          <a:bodyPr/>
          <a:lstStyle/>
          <a:p>
            <a:endParaRPr lang="en-US" dirty="0">
              <a:solidFill>
                <a:prstClr val="black">
                  <a:tint val="95000"/>
                </a:prstClr>
              </a:solidFill>
            </a:endParaRPr>
          </a:p>
        </p:txBody>
      </p:sp>
      <p:sp>
        <p:nvSpPr>
          <p:cNvPr id="7" name="灯片编号占位符 6"/>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
        <p:nvSpPr>
          <p:cNvPr id="12" name="矩形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9" name="矩形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Tree>
    <p:extLst>
      <p:ext uri="{BB962C8B-B14F-4D97-AF65-F5344CB8AC3E}">
        <p14:creationId xmlns="" xmlns:p14="http://schemas.microsoft.com/office/powerpoint/2010/main" val="128313543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164592" y="1170432"/>
            <a:ext cx="2523744" cy="201168"/>
          </a:xfrm>
        </p:spPr>
        <p:txBody>
          <a:bodyPr/>
          <a:lstStyle/>
          <a:p>
            <a:fld id="{CAE3516F-E500-43D4-91E7-3A8C65E9C9B7}" type="datetime1">
              <a:rPr lang="en-US" altLang="zh-CN" smtClean="0">
                <a:solidFill>
                  <a:prstClr val="black">
                    <a:tint val="95000"/>
                  </a:prstClr>
                </a:solidFill>
              </a:rPr>
              <a:pPr/>
              <a:t>5/30/2018</a:t>
            </a:fld>
            <a:endParaRPr lang="en-US">
              <a:solidFill>
                <a:prstClr val="black">
                  <a:tint val="95000"/>
                </a:prstClr>
              </a:solidFill>
            </a:endParaRPr>
          </a:p>
        </p:txBody>
      </p:sp>
      <p:sp>
        <p:nvSpPr>
          <p:cNvPr id="11" name="矩形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9" name="矩形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6" name="页脚占位符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solidFill>
                <a:prstClr val="white">
                  <a:shade val="50000"/>
                </a:prstClr>
              </a:solidFill>
            </a:endParaRPr>
          </a:p>
        </p:txBody>
      </p:sp>
      <p:sp>
        <p:nvSpPr>
          <p:cNvPr id="7" name="灯片编号占位符 6"/>
          <p:cNvSpPr>
            <a:spLocks noGrp="1"/>
          </p:cNvSpPr>
          <p:nvPr>
            <p:ph type="sldNum" sz="quarter" idx="12"/>
          </p:nvPr>
        </p:nvSpPr>
        <p:spPr>
          <a:xfrm>
            <a:off x="8339328" y="1170432"/>
            <a:ext cx="733864" cy="201168"/>
          </a:xfrm>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 xmlns:p14="http://schemas.microsoft.com/office/powerpoint/2010/main" val="237386571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image" Target="../media/image2.png"/><Relationship Id="rId2" Type="http://schemas.openxmlformats.org/officeDocument/2006/relationships/slideLayout" Target="../slideLayouts/slideLayout15.xml"/><Relationship Id="rId16"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theme" Target="../theme/theme4.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矩形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7" name="矩形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fontAlgn="base">
              <a:spcBef>
                <a:spcPct val="0"/>
              </a:spcBef>
              <a:spcAft>
                <a:spcPct val="0"/>
              </a:spcAft>
            </a:pPr>
            <a:endParaRPr lang="en-US" sz="2400" b="1">
              <a:solidFill>
                <a:prstClr val="white"/>
              </a:solidFill>
            </a:endParaRPr>
          </a:p>
        </p:txBody>
      </p:sp>
      <p:sp>
        <p:nvSpPr>
          <p:cNvPr id="2" name="标题占位符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pPr fontAlgn="base">
              <a:spcBef>
                <a:spcPct val="0"/>
              </a:spcBef>
              <a:spcAft>
                <a:spcPct val="0"/>
              </a:spcAft>
            </a:pPr>
            <a:fld id="{8C42F76F-A850-4078-AE29-924589898A25}" type="datetime1">
              <a:rPr lang="en-US" altLang="zh-CN" b="1" smtClean="0">
                <a:solidFill>
                  <a:prstClr val="black">
                    <a:tint val="95000"/>
                  </a:prstClr>
                </a:solidFill>
                <a:latin typeface="Arial Narrow" pitchFamily="34" charset="0"/>
              </a:rPr>
              <a:pPr fontAlgn="base">
                <a:spcBef>
                  <a:spcPct val="0"/>
                </a:spcBef>
                <a:spcAft>
                  <a:spcPct val="0"/>
                </a:spcAft>
              </a:pPr>
              <a:t>5/30/2018</a:t>
            </a:fld>
            <a:endParaRPr lang="en-US" b="1" dirty="0">
              <a:solidFill>
                <a:prstClr val="black">
                  <a:tint val="95000"/>
                </a:prstClr>
              </a:solidFill>
              <a:latin typeface="Arial Narrow" pitchFamily="34" charset="0"/>
              <a:ea typeface="宋体" pitchFamily="2" charset="-122"/>
            </a:endParaRPr>
          </a:p>
        </p:txBody>
      </p:sp>
      <p:sp>
        <p:nvSpPr>
          <p:cNvPr id="5" name="页脚占位符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fontAlgn="base">
              <a:spcBef>
                <a:spcPct val="0"/>
              </a:spcBef>
              <a:spcAft>
                <a:spcPct val="0"/>
              </a:spcAft>
            </a:pPr>
            <a:endParaRPr lang="en-US" b="1" dirty="0">
              <a:solidFill>
                <a:prstClr val="black">
                  <a:tint val="95000"/>
                </a:prstClr>
              </a:solidFill>
              <a:latin typeface="Arial Narrow" pitchFamily="34" charset="0"/>
              <a:ea typeface="宋体" pitchFamily="2" charset="-122"/>
            </a:endParaRPr>
          </a:p>
        </p:txBody>
      </p:sp>
      <p:sp>
        <p:nvSpPr>
          <p:cNvPr id="6" name="灯片编号占位符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pPr fontAlgn="base">
              <a:spcBef>
                <a:spcPct val="0"/>
              </a:spcBef>
              <a:spcAft>
                <a:spcPct val="0"/>
              </a:spcAft>
            </a:pPr>
            <a:fld id="{38237106-F2ED-405E-BC33-CC3CF426205F}" type="slidenum">
              <a:rPr lang="en-US" b="1" smtClean="0">
                <a:solidFill>
                  <a:prstClr val="black">
                    <a:tint val="95000"/>
                  </a:prstClr>
                </a:solidFill>
                <a:latin typeface="Arial Narrow" pitchFamily="34" charset="0"/>
                <a:ea typeface="宋体" pitchFamily="2" charset="-122"/>
              </a:rPr>
              <a:pPr fontAlgn="base">
                <a:spcBef>
                  <a:spcPct val="0"/>
                </a:spcBef>
                <a:spcAft>
                  <a:spcPct val="0"/>
                </a:spcAft>
              </a:pPr>
              <a:t>‹#›</a:t>
            </a:fld>
            <a:endParaRPr lang="en-US" b="1" dirty="0">
              <a:solidFill>
                <a:prstClr val="black">
                  <a:tint val="95000"/>
                </a:prstClr>
              </a:solidFill>
              <a:latin typeface="Arial Narrow" pitchFamily="34" charset="0"/>
              <a:ea typeface="宋体" pitchFamily="2" charset="-122"/>
            </a:endParaRPr>
          </a:p>
        </p:txBody>
      </p:sp>
    </p:spTree>
    <p:extLst>
      <p:ext uri="{BB962C8B-B14F-4D97-AF65-F5344CB8AC3E}">
        <p14:creationId xmlns="" xmlns:p14="http://schemas.microsoft.com/office/powerpoint/2010/main" val="1647858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7"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pPr eaLnBrk="0" fontAlgn="base" hangingPunct="0">
              <a:spcBef>
                <a:spcPct val="0"/>
              </a:spcBef>
              <a:spcAft>
                <a:spcPct val="0"/>
              </a:spcAft>
            </a:pPr>
            <a:fld id="{61B953EE-39D3-45CB-9650-D445724E0CA8}" type="datetime1">
              <a:rPr lang="en-US" altLang="zh-CN" b="1" smtClean="0">
                <a:solidFill>
                  <a:srgbClr val="FFFFFF"/>
                </a:solidFill>
                <a:ea typeface="宋体" pitchFamily="2" charset="-122"/>
              </a:rPr>
              <a:pPr eaLnBrk="0" fontAlgn="base" hangingPunct="0">
                <a:spcBef>
                  <a:spcPct val="0"/>
                </a:spcBef>
                <a:spcAft>
                  <a:spcPct val="0"/>
                </a:spcAft>
              </a:pPr>
              <a:t>5/30/2018</a:t>
            </a:fld>
            <a:endParaRPr lang="en-US" b="1" dirty="0">
              <a:solidFill>
                <a:srgbClr val="FFFFFF"/>
              </a:solidFill>
              <a:ea typeface="宋体" pitchFamily="2" charset="-122"/>
            </a:endParaRPr>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pPr eaLnBrk="0" fontAlgn="base" hangingPunct="0">
              <a:spcBef>
                <a:spcPct val="0"/>
              </a:spcBef>
              <a:spcAft>
                <a:spcPct val="0"/>
              </a:spcAft>
            </a:pPr>
            <a:endParaRPr lang="en-US" b="1" dirty="0">
              <a:solidFill>
                <a:srgbClr val="FFFFFF"/>
              </a:solidFill>
              <a:ea typeface="宋体" pitchFamily="2" charset="-122"/>
            </a:endParaRPr>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pPr eaLnBrk="0" fontAlgn="base" hangingPunct="0">
              <a:spcBef>
                <a:spcPct val="0"/>
              </a:spcBef>
              <a:spcAft>
                <a:spcPct val="0"/>
              </a:spcAft>
            </a:pPr>
            <a:fld id="{38237106-F2ED-405E-BC33-CC3CF426205F}" type="slidenum">
              <a:rPr lang="en-US" b="1" smtClean="0">
                <a:solidFill>
                  <a:srgbClr val="FFFFFF"/>
                </a:solidFill>
                <a:ea typeface="宋体" pitchFamily="2" charset="-122"/>
              </a:rPr>
              <a:pPr eaLnBrk="0" fontAlgn="base" hangingPunct="0">
                <a:spcBef>
                  <a:spcPct val="0"/>
                </a:spcBef>
                <a:spcAft>
                  <a:spcPct val="0"/>
                </a:spcAft>
              </a:pPr>
              <a:t>‹#›</a:t>
            </a:fld>
            <a:endParaRPr lang="en-US" b="1" dirty="0">
              <a:solidFill>
                <a:srgbClr val="FFFFFF"/>
              </a:solidFill>
              <a:ea typeface="宋体" pitchFamily="2" charset="-122"/>
            </a:endParaRPr>
          </a:p>
        </p:txBody>
      </p:sp>
    </p:spTree>
    <p:extLst>
      <p:ext uri="{BB962C8B-B14F-4D97-AF65-F5344CB8AC3E}">
        <p14:creationId xmlns="" xmlns:p14="http://schemas.microsoft.com/office/powerpoint/2010/main" val="101694246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Lst>
  <p:timing>
    <p:tnLst>
      <p:par>
        <p:cTn id="1" dur="indefinite" restart="never" nodeType="tmRoot"/>
      </p:par>
    </p:tnLst>
  </p:timing>
  <p:hf hdr="0" ftr="0" dt="0"/>
  <p:txStyles>
    <p:titleStyle>
      <a:lvl1pPr algn="l" defTabSz="914400" rtl="0" eaLnBrk="1" latinLnBrk="0" hangingPunct="1">
        <a:spcBef>
          <a:spcPct val="0"/>
        </a:spcBef>
        <a:buNone/>
        <a:defRPr sz="36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4"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pPr fontAlgn="base">
              <a:spcBef>
                <a:spcPct val="0"/>
              </a:spcBef>
              <a:spcAft>
                <a:spcPct val="0"/>
              </a:spcAft>
            </a:pPr>
            <a:fld id="{8B3AFFF1-9C47-49F0-AE12-AF188F3F4E82}" type="datetime1">
              <a:rPr lang="en-US" b="1" smtClean="0">
                <a:solidFill>
                  <a:srgbClr val="FFFFFF"/>
                </a:solidFill>
                <a:ea typeface="宋体" pitchFamily="2" charset="-122"/>
              </a:rPr>
              <a:pPr fontAlgn="base">
                <a:spcBef>
                  <a:spcPct val="0"/>
                </a:spcBef>
                <a:spcAft>
                  <a:spcPct val="0"/>
                </a:spcAft>
              </a:pPr>
              <a:t>5/30/2018</a:t>
            </a:fld>
            <a:endParaRPr lang="en-US" b="1" dirty="0">
              <a:solidFill>
                <a:srgbClr val="FFFFFF"/>
              </a:solidFill>
              <a:ea typeface="宋体" pitchFamily="2" charset="-122"/>
            </a:endParaRPr>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pPr fontAlgn="base">
              <a:spcBef>
                <a:spcPct val="0"/>
              </a:spcBef>
              <a:spcAft>
                <a:spcPct val="0"/>
              </a:spcAft>
            </a:pPr>
            <a:endParaRPr lang="en-US" b="1" dirty="0">
              <a:solidFill>
                <a:srgbClr val="FFFFFF"/>
              </a:solidFill>
              <a:ea typeface="宋体" pitchFamily="2" charset="-122"/>
            </a:endParaRPr>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pPr fontAlgn="base">
              <a:spcBef>
                <a:spcPct val="0"/>
              </a:spcBef>
              <a:spcAft>
                <a:spcPct val="0"/>
              </a:spcAft>
            </a:pPr>
            <a:fld id="{38237106-F2ED-405E-BC33-CC3CF426205F}" type="slidenum">
              <a:rPr lang="en-US" b="1" smtClean="0">
                <a:solidFill>
                  <a:srgbClr val="FFFFFF"/>
                </a:solidFill>
                <a:ea typeface="宋体" pitchFamily="2" charset="-122"/>
              </a:rPr>
              <a:pPr fontAlgn="base">
                <a:spcBef>
                  <a:spcPct val="0"/>
                </a:spcBef>
                <a:spcAft>
                  <a:spcPct val="0"/>
                </a:spcAft>
              </a:pPr>
              <a:t>‹#›</a:t>
            </a:fld>
            <a:endParaRPr lang="en-US" b="1" dirty="0">
              <a:solidFill>
                <a:srgbClr val="FFFFFF"/>
              </a:solidFill>
              <a:ea typeface="宋体" pitchFamily="2" charset="-122"/>
            </a:endParaRPr>
          </a:p>
        </p:txBody>
      </p:sp>
    </p:spTree>
    <p:extLst>
      <p:ext uri="{BB962C8B-B14F-4D97-AF65-F5344CB8AC3E}">
        <p14:creationId xmlns="" xmlns:p14="http://schemas.microsoft.com/office/powerpoint/2010/main" val="1256146509"/>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4"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pPr fontAlgn="base">
              <a:spcBef>
                <a:spcPct val="0"/>
              </a:spcBef>
              <a:spcAft>
                <a:spcPct val="0"/>
              </a:spcAft>
            </a:pPr>
            <a:fld id="{8B3AFFF1-9C47-49F0-AE12-AF188F3F4E82}" type="datetime1">
              <a:rPr lang="en-US" b="1" smtClean="0">
                <a:solidFill>
                  <a:srgbClr val="FFFFFF"/>
                </a:solidFill>
                <a:ea typeface="宋体" pitchFamily="2" charset="-122"/>
              </a:rPr>
              <a:pPr fontAlgn="base">
                <a:spcBef>
                  <a:spcPct val="0"/>
                </a:spcBef>
                <a:spcAft>
                  <a:spcPct val="0"/>
                </a:spcAft>
              </a:pPr>
              <a:t>5/30/2018</a:t>
            </a:fld>
            <a:endParaRPr lang="en-US" b="1" dirty="0">
              <a:solidFill>
                <a:srgbClr val="FFFFFF"/>
              </a:solidFill>
              <a:ea typeface="宋体" pitchFamily="2" charset="-122"/>
            </a:endParaRPr>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pPr fontAlgn="base">
              <a:spcBef>
                <a:spcPct val="0"/>
              </a:spcBef>
              <a:spcAft>
                <a:spcPct val="0"/>
              </a:spcAft>
            </a:pPr>
            <a:endParaRPr lang="en-US" b="1" dirty="0">
              <a:solidFill>
                <a:srgbClr val="FFFFFF"/>
              </a:solidFill>
              <a:ea typeface="宋体" pitchFamily="2" charset="-122"/>
            </a:endParaRPr>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pPr fontAlgn="base">
              <a:spcBef>
                <a:spcPct val="0"/>
              </a:spcBef>
              <a:spcAft>
                <a:spcPct val="0"/>
              </a:spcAft>
            </a:pPr>
            <a:fld id="{38237106-F2ED-405E-BC33-CC3CF426205F}" type="slidenum">
              <a:rPr lang="en-US" b="1" smtClean="0">
                <a:solidFill>
                  <a:srgbClr val="FFFFFF"/>
                </a:solidFill>
                <a:ea typeface="宋体" pitchFamily="2" charset="-122"/>
              </a:rPr>
              <a:pPr fontAlgn="base">
                <a:spcBef>
                  <a:spcPct val="0"/>
                </a:spcBef>
                <a:spcAft>
                  <a:spcPct val="0"/>
                </a:spcAft>
              </a:pPr>
              <a:t>‹#›</a:t>
            </a:fld>
            <a:endParaRPr lang="en-US" b="1" dirty="0">
              <a:solidFill>
                <a:srgbClr val="FFFFFF"/>
              </a:solidFill>
              <a:ea typeface="宋体" pitchFamily="2" charset="-122"/>
            </a:endParaRPr>
          </a:p>
        </p:txBody>
      </p:sp>
    </p:spTree>
    <p:extLst>
      <p:ext uri="{BB962C8B-B14F-4D97-AF65-F5344CB8AC3E}">
        <p14:creationId xmlns="" xmlns:p14="http://schemas.microsoft.com/office/powerpoint/2010/main" val="1661159608"/>
      </p:ext>
    </p:extLst>
  </p:cSld>
  <p:clrMap bg1="dk1" tx1="lt1" bg2="dk2" tx2="lt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hemeOverride" Target="../theme/themeOverr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hemeOverride" Target="../theme/themeOverride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hemeOverride" Target="../theme/themeOverr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hemeOverride" Target="../theme/themeOverride10.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1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hemeOverride" Target="../theme/themeOverride1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hemeOverride" Target="../theme/themeOverride1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1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hemeOverride" Target="../theme/themeOverride15.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hemeOverride" Target="../theme/themeOverride16.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hemeOverride" Target="../theme/themeOverride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hemeOverride" Target="../theme/themeOverride18.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hemeOverride" Target="../theme/themeOverride19.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hemeOverride" Target="../theme/themeOverride20.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hemeOverride" Target="../theme/themeOverride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hemeOverride" Target="../theme/themeOverride2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hemeOverride" Target="../theme/themeOverride2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hemeOverride" Target="../theme/themeOverride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5.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hemeOverride" Target="../theme/themeOverr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755576" y="2060848"/>
            <a:ext cx="8077200" cy="1673352"/>
          </a:xfrm>
        </p:spPr>
        <p:txBody>
          <a:bodyPr>
            <a:normAutofit fontScale="90000"/>
          </a:bodyPr>
          <a:lstStyle/>
          <a:p>
            <a:pPr algn="ctr"/>
            <a:r>
              <a:rPr lang="zh-CN" altLang="en-US" sz="4400" dirty="0" smtClean="0"/>
              <a:t>第</a:t>
            </a:r>
            <a:r>
              <a:rPr lang="en-US" altLang="zh-CN" sz="4400" dirty="0"/>
              <a:t>6</a:t>
            </a:r>
            <a:r>
              <a:rPr lang="zh-CN" altLang="en-US" sz="4400" dirty="0" smtClean="0"/>
              <a:t>章 </a:t>
            </a:r>
            <a:r>
              <a:rPr lang="en-US" altLang="zh-CN" sz="4400" dirty="0" smtClean="0"/>
              <a:t>LR</a:t>
            </a:r>
            <a:r>
              <a:rPr lang="zh-CN" altLang="en-US" sz="4400" dirty="0" smtClean="0"/>
              <a:t>分析</a:t>
            </a:r>
            <a:r>
              <a:rPr lang="en-US" altLang="zh-CN" sz="4400" dirty="0" smtClean="0"/>
              <a:t/>
            </a:r>
            <a:br>
              <a:rPr lang="en-US" altLang="zh-CN" sz="4400" dirty="0" smtClean="0"/>
            </a:br>
            <a:r>
              <a:rPr lang="zh-CN" altLang="en-US" sz="4400" dirty="0" smtClean="0"/>
              <a:t>（一种自底向上语法分析方法）</a:t>
            </a:r>
            <a:br>
              <a:rPr lang="zh-CN" altLang="en-US" sz="4400" dirty="0" smtClean="0"/>
            </a:br>
            <a:endParaRPr lang="zh-CN" altLang="en-US" sz="4400" dirty="0" smtClean="0"/>
          </a:p>
        </p:txBody>
      </p:sp>
      <p:sp>
        <p:nvSpPr>
          <p:cNvPr id="2" name="灯片编号占位符 1"/>
          <p:cNvSpPr>
            <a:spLocks noGrp="1"/>
          </p:cNvSpPr>
          <p:nvPr>
            <p:ph type="sldNum" sz="quarter" idx="12"/>
          </p:nvPr>
        </p:nvSpPr>
        <p:spPr/>
        <p:txBody>
          <a:bodyPr/>
          <a:lstStyle/>
          <a:p>
            <a:fld id="{38237106-F2ED-405E-BC33-CC3CF426205F}" type="slidenum">
              <a:rPr lang="en-US" smtClean="0">
                <a:solidFill>
                  <a:prstClr val="white">
                    <a:tint val="95000"/>
                  </a:prstClr>
                </a:solidFill>
              </a:rPr>
              <a:pPr/>
              <a:t>1</a:t>
            </a:fld>
            <a:endParaRPr lang="en-US">
              <a:solidFill>
                <a:prstClr val="white">
                  <a:tint val="95000"/>
                </a:prstClr>
              </a:solidFill>
            </a:endParaRPr>
          </a:p>
        </p:txBody>
      </p:sp>
    </p:spTree>
    <p:extLst>
      <p:ext uri="{BB962C8B-B14F-4D97-AF65-F5344CB8AC3E}">
        <p14:creationId xmlns="" xmlns:p14="http://schemas.microsoft.com/office/powerpoint/2010/main" val="41509680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3688" y="548680"/>
            <a:ext cx="4536504" cy="584775"/>
          </a:xfrm>
          <a:prstGeom prst="rect">
            <a:avLst/>
          </a:prstGeom>
          <a:noFill/>
        </p:spPr>
        <p:txBody>
          <a:bodyPr wrap="square" rtlCol="0">
            <a:spAutoFit/>
          </a:bodyPr>
          <a:lstStyle/>
          <a:p>
            <a:pPr algn="ctr" fontAlgn="base">
              <a:spcBef>
                <a:spcPct val="0"/>
              </a:spcBef>
              <a:spcAft>
                <a:spcPct val="0"/>
              </a:spcAft>
            </a:pPr>
            <a:r>
              <a:rPr lang="zh-CN" altLang="en-US" sz="3200" b="1" dirty="0">
                <a:solidFill>
                  <a:srgbClr val="FFC000"/>
                </a:solidFill>
                <a:latin typeface="Arial Narrow" pitchFamily="34" charset="0"/>
              </a:rPr>
              <a:t>本节重点</a:t>
            </a:r>
          </a:p>
        </p:txBody>
      </p:sp>
      <p:sp>
        <p:nvSpPr>
          <p:cNvPr id="3" name="TextBox 2"/>
          <p:cNvSpPr txBox="1"/>
          <p:nvPr/>
        </p:nvSpPr>
        <p:spPr>
          <a:xfrm>
            <a:off x="395536" y="1772816"/>
            <a:ext cx="8280920" cy="830997"/>
          </a:xfrm>
          <a:prstGeom prst="rect">
            <a:avLst/>
          </a:prstGeom>
          <a:noFill/>
        </p:spPr>
        <p:txBody>
          <a:bodyPr wrap="square" rtlCol="0">
            <a:spAutoFit/>
          </a:bodyPr>
          <a:lstStyle/>
          <a:p>
            <a:pPr fontAlgn="base">
              <a:spcBef>
                <a:spcPct val="0"/>
              </a:spcBef>
              <a:spcAft>
                <a:spcPct val="0"/>
              </a:spcAft>
            </a:pPr>
            <a:r>
              <a:rPr lang="en-US" altLang="zh-CN" sz="2400" b="1" dirty="0">
                <a:solidFill>
                  <a:prstClr val="black"/>
                </a:solidFill>
                <a:latin typeface="Arial Narrow" pitchFamily="34" charset="0"/>
              </a:rPr>
              <a:t>LR</a:t>
            </a:r>
            <a:r>
              <a:rPr lang="zh-CN" altLang="en-US" sz="2400" b="1" dirty="0">
                <a:solidFill>
                  <a:prstClr val="black"/>
                </a:solidFill>
                <a:latin typeface="Arial Narrow" pitchFamily="34" charset="0"/>
              </a:rPr>
              <a:t>（</a:t>
            </a:r>
            <a:r>
              <a:rPr lang="en-US" altLang="zh-CN" sz="2400" b="1" dirty="0">
                <a:solidFill>
                  <a:prstClr val="black"/>
                </a:solidFill>
                <a:latin typeface="Arial Narrow" pitchFamily="34" charset="0"/>
              </a:rPr>
              <a:t>k</a:t>
            </a:r>
            <a:r>
              <a:rPr lang="zh-CN" altLang="en-US" sz="2400" b="1" dirty="0">
                <a:solidFill>
                  <a:prstClr val="black"/>
                </a:solidFill>
                <a:latin typeface="Arial Narrow" pitchFamily="34" charset="0"/>
              </a:rPr>
              <a:t>）分析是一种规范归约的自底向上分析过程，其中的</a:t>
            </a:r>
            <a:r>
              <a:rPr lang="en-US" altLang="zh-CN" sz="2400" b="1" dirty="0">
                <a:solidFill>
                  <a:prstClr val="black"/>
                </a:solidFill>
                <a:latin typeface="Arial Narrow" pitchFamily="34" charset="0"/>
              </a:rPr>
              <a:t>L</a:t>
            </a:r>
            <a:r>
              <a:rPr lang="zh-CN" altLang="en-US" sz="2400" b="1" dirty="0">
                <a:solidFill>
                  <a:prstClr val="black"/>
                </a:solidFill>
                <a:latin typeface="Arial Narrow" pitchFamily="34" charset="0"/>
              </a:rPr>
              <a:t>指的是</a:t>
            </a:r>
            <a:r>
              <a:rPr lang="zh-CN" altLang="en-US" sz="2400" b="1" u="sng" dirty="0">
                <a:solidFill>
                  <a:prstClr val="black"/>
                </a:solidFill>
                <a:latin typeface="Arial Narrow" pitchFamily="34" charset="0"/>
              </a:rPr>
              <a:t>                   </a:t>
            </a:r>
            <a:r>
              <a:rPr lang="zh-CN" altLang="en-US" sz="2400" b="1" dirty="0">
                <a:solidFill>
                  <a:prstClr val="black"/>
                </a:solidFill>
                <a:latin typeface="Arial Narrow" pitchFamily="34" charset="0"/>
              </a:rPr>
              <a:t>，</a:t>
            </a:r>
            <a:r>
              <a:rPr lang="en-US" altLang="zh-CN" sz="2400" b="1" dirty="0">
                <a:solidFill>
                  <a:prstClr val="black"/>
                </a:solidFill>
                <a:latin typeface="Arial Narrow" pitchFamily="34" charset="0"/>
              </a:rPr>
              <a:t>R</a:t>
            </a:r>
            <a:r>
              <a:rPr lang="zh-CN" altLang="en-US" sz="2400" b="1" dirty="0">
                <a:solidFill>
                  <a:prstClr val="black"/>
                </a:solidFill>
                <a:latin typeface="Arial Narrow" pitchFamily="34" charset="0"/>
              </a:rPr>
              <a:t>指的是</a:t>
            </a:r>
            <a:r>
              <a:rPr lang="zh-CN" altLang="en-US" sz="2400" b="1" u="sng" dirty="0">
                <a:solidFill>
                  <a:prstClr val="black"/>
                </a:solidFill>
                <a:latin typeface="Arial Narrow" pitchFamily="34" charset="0"/>
              </a:rPr>
              <a:t>                </a:t>
            </a:r>
            <a:r>
              <a:rPr lang="zh-CN" altLang="en-US" sz="2400" b="1" dirty="0">
                <a:solidFill>
                  <a:prstClr val="black"/>
                </a:solidFill>
                <a:latin typeface="Arial Narrow" pitchFamily="34" charset="0"/>
              </a:rPr>
              <a:t>，</a:t>
            </a:r>
            <a:r>
              <a:rPr lang="en-US" altLang="zh-CN" sz="2400" b="1" dirty="0">
                <a:solidFill>
                  <a:prstClr val="black"/>
                </a:solidFill>
                <a:latin typeface="Arial Narrow" pitchFamily="34" charset="0"/>
              </a:rPr>
              <a:t>k</a:t>
            </a:r>
            <a:r>
              <a:rPr lang="zh-CN" altLang="en-US" sz="2400" b="1" dirty="0">
                <a:solidFill>
                  <a:prstClr val="black"/>
                </a:solidFill>
                <a:latin typeface="Arial Narrow" pitchFamily="34" charset="0"/>
              </a:rPr>
              <a:t>指的是 </a:t>
            </a:r>
            <a:r>
              <a:rPr lang="zh-CN" altLang="en-US" sz="2400" b="1" u="sng" dirty="0">
                <a:solidFill>
                  <a:prstClr val="black"/>
                </a:solidFill>
                <a:latin typeface="Arial Narrow" pitchFamily="34" charset="0"/>
              </a:rPr>
              <a:t>              </a:t>
            </a:r>
            <a:r>
              <a:rPr lang="zh-CN" altLang="en-US" sz="2400" b="1" dirty="0">
                <a:solidFill>
                  <a:prstClr val="black"/>
                </a:solidFill>
                <a:latin typeface="Arial Narrow" pitchFamily="34" charset="0"/>
              </a:rPr>
              <a:t>。</a:t>
            </a:r>
          </a:p>
        </p:txBody>
      </p:sp>
      <p:sp>
        <p:nvSpPr>
          <p:cNvPr id="6" name="TextBox 5"/>
          <p:cNvSpPr txBox="1"/>
          <p:nvPr/>
        </p:nvSpPr>
        <p:spPr>
          <a:xfrm>
            <a:off x="395536" y="2780928"/>
            <a:ext cx="8280920" cy="830997"/>
          </a:xfrm>
          <a:prstGeom prst="rect">
            <a:avLst/>
          </a:prstGeom>
          <a:noFill/>
        </p:spPr>
        <p:txBody>
          <a:bodyPr wrap="square" rtlCol="0">
            <a:spAutoFit/>
          </a:bodyPr>
          <a:lstStyle/>
          <a:p>
            <a:pPr fontAlgn="base">
              <a:spcBef>
                <a:spcPct val="0"/>
              </a:spcBef>
              <a:spcAft>
                <a:spcPct val="0"/>
              </a:spcAft>
            </a:pPr>
            <a:r>
              <a:rPr lang="en-US" altLang="zh-CN" sz="2400" b="1" dirty="0">
                <a:solidFill>
                  <a:prstClr val="black"/>
                </a:solidFill>
                <a:latin typeface="Arial Narrow" pitchFamily="34" charset="0"/>
              </a:rPr>
              <a:t>LR</a:t>
            </a:r>
            <a:r>
              <a:rPr lang="zh-CN" altLang="en-US" sz="2400" b="1" dirty="0">
                <a:solidFill>
                  <a:prstClr val="black"/>
                </a:solidFill>
                <a:latin typeface="Arial Narrow" pitchFamily="34" charset="0"/>
              </a:rPr>
              <a:t>（</a:t>
            </a:r>
            <a:r>
              <a:rPr lang="en-US" altLang="zh-CN" sz="2400" b="1" dirty="0">
                <a:solidFill>
                  <a:prstClr val="black"/>
                </a:solidFill>
                <a:latin typeface="Arial Narrow" pitchFamily="34" charset="0"/>
              </a:rPr>
              <a:t>k</a:t>
            </a:r>
            <a:r>
              <a:rPr lang="zh-CN" altLang="en-US" sz="2400" b="1" dirty="0">
                <a:solidFill>
                  <a:prstClr val="black"/>
                </a:solidFill>
                <a:latin typeface="Arial Narrow" pitchFamily="34" charset="0"/>
              </a:rPr>
              <a:t>）分析器由三部分组成，</a:t>
            </a:r>
            <a:r>
              <a:rPr lang="zh-CN" altLang="en-US" sz="2400" b="1" u="sng" dirty="0">
                <a:solidFill>
                  <a:prstClr val="black"/>
                </a:solidFill>
                <a:latin typeface="Arial Narrow" pitchFamily="34" charset="0"/>
              </a:rPr>
              <a:t>  主控程序（也称：驱动程序）     </a:t>
            </a:r>
            <a:r>
              <a:rPr lang="zh-CN" altLang="en-US" sz="2400" b="1" dirty="0">
                <a:solidFill>
                  <a:prstClr val="black"/>
                </a:solidFill>
                <a:latin typeface="Arial Narrow" pitchFamily="34" charset="0"/>
              </a:rPr>
              <a:t>，</a:t>
            </a:r>
            <a:r>
              <a:rPr lang="zh-CN" altLang="en-US" sz="2400" b="1" u="sng" dirty="0">
                <a:solidFill>
                  <a:prstClr val="black"/>
                </a:solidFill>
                <a:latin typeface="Arial Narrow" pitchFamily="34" charset="0"/>
              </a:rPr>
              <a:t>   分析表             </a:t>
            </a:r>
            <a:r>
              <a:rPr lang="zh-CN" altLang="en-US" sz="2400" b="1" dirty="0">
                <a:solidFill>
                  <a:prstClr val="black"/>
                </a:solidFill>
                <a:latin typeface="Arial Narrow" pitchFamily="34" charset="0"/>
              </a:rPr>
              <a:t>，</a:t>
            </a:r>
            <a:r>
              <a:rPr lang="zh-CN" altLang="en-US" sz="2400" b="1" u="sng" dirty="0">
                <a:solidFill>
                  <a:prstClr val="black"/>
                </a:solidFill>
                <a:latin typeface="Arial Narrow" pitchFamily="34" charset="0"/>
              </a:rPr>
              <a:t>分析栈              </a:t>
            </a:r>
            <a:r>
              <a:rPr lang="zh-CN" altLang="en-US" sz="2400" b="1" dirty="0">
                <a:solidFill>
                  <a:prstClr val="black"/>
                </a:solidFill>
                <a:latin typeface="Arial Narrow" pitchFamily="34" charset="0"/>
              </a:rPr>
              <a:t>。</a:t>
            </a:r>
          </a:p>
        </p:txBody>
      </p:sp>
    </p:spTree>
    <p:extLst>
      <p:ext uri="{BB962C8B-B14F-4D97-AF65-F5344CB8AC3E}">
        <p14:creationId xmlns="" xmlns:p14="http://schemas.microsoft.com/office/powerpoint/2010/main" val="2097665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219" name="Rectangle 3"/>
          <p:cNvSpPr>
            <a:spLocks noGrp="1" noChangeArrowheads="1"/>
          </p:cNvSpPr>
          <p:nvPr>
            <p:ph sz="quarter" idx="4294967295"/>
          </p:nvPr>
        </p:nvSpPr>
        <p:spPr>
          <a:xfrm>
            <a:off x="467544" y="1556792"/>
            <a:ext cx="8137525" cy="4679950"/>
          </a:xfrm>
        </p:spPr>
        <p:txBody>
          <a:bodyPr>
            <a:normAutofit/>
          </a:bodyPr>
          <a:lstStyle/>
          <a:p>
            <a:pPr>
              <a:lnSpc>
                <a:spcPct val="120000"/>
              </a:lnSpc>
            </a:pPr>
            <a:r>
              <a:rPr lang="en-US" altLang="zh-CN" sz="2400" b="1" dirty="0" smtClean="0">
                <a:solidFill>
                  <a:schemeClr val="tx1"/>
                </a:solidFill>
              </a:rPr>
              <a:t>LR(0)</a:t>
            </a:r>
            <a:r>
              <a:rPr lang="zh-CN" altLang="en-US" sz="2400" b="1" dirty="0" smtClean="0">
                <a:solidFill>
                  <a:schemeClr val="tx1"/>
                </a:solidFill>
              </a:rPr>
              <a:t>语法分析表的构造方法是</a:t>
            </a:r>
            <a:r>
              <a:rPr lang="zh-CN" altLang="en-US" sz="2400" b="1" dirty="0" smtClean="0"/>
              <a:t>构造</a:t>
            </a:r>
            <a:r>
              <a:rPr lang="zh-CN" altLang="en-US" sz="2400" b="1" dirty="0"/>
              <a:t>其</a:t>
            </a:r>
            <a:r>
              <a:rPr lang="zh-CN" altLang="en-US" sz="2400" b="1" dirty="0" smtClean="0"/>
              <a:t>他</a:t>
            </a:r>
            <a:r>
              <a:rPr lang="en-US" altLang="zh-CN" sz="2400" b="1" dirty="0" smtClean="0">
                <a:solidFill>
                  <a:schemeClr val="tx1"/>
                </a:solidFill>
              </a:rPr>
              <a:t>LR</a:t>
            </a:r>
            <a:r>
              <a:rPr lang="zh-CN" altLang="en-US" sz="2400" b="1" dirty="0" smtClean="0">
                <a:solidFill>
                  <a:schemeClr val="tx1"/>
                </a:solidFill>
              </a:rPr>
              <a:t>分析表的基础。</a:t>
            </a:r>
          </a:p>
          <a:p>
            <a:pPr>
              <a:lnSpc>
                <a:spcPct val="120000"/>
              </a:lnSpc>
            </a:pPr>
            <a:endParaRPr lang="zh-CN" altLang="en-US" sz="2400" b="1" dirty="0" smtClean="0">
              <a:solidFill>
                <a:schemeClr val="tx1"/>
              </a:solidFill>
            </a:endParaRPr>
          </a:p>
          <a:p>
            <a:r>
              <a:rPr lang="zh-CN" altLang="en-US" sz="2400" b="1" dirty="0" smtClean="0"/>
              <a:t>以例</a:t>
            </a:r>
            <a:r>
              <a:rPr lang="en-US" altLang="zh-CN" sz="2400" b="1" dirty="0" smtClean="0"/>
              <a:t>5.1</a:t>
            </a:r>
            <a:r>
              <a:rPr lang="zh-CN" altLang="en-US" sz="2400" b="1" dirty="0" smtClean="0"/>
              <a:t>给出文法分析</a:t>
            </a:r>
            <a:r>
              <a:rPr lang="en-US" altLang="zh-CN" sz="2400" b="1" dirty="0" smtClean="0"/>
              <a:t>LR</a:t>
            </a:r>
            <a:r>
              <a:rPr lang="zh-CN" altLang="en-US" sz="2400" b="1" dirty="0" smtClean="0"/>
              <a:t>表及相应符号串的归约过程。</a:t>
            </a:r>
          </a:p>
          <a:p>
            <a:pPr lvl="1">
              <a:buFont typeface="Wingdings" pitchFamily="2" charset="2"/>
              <a:buNone/>
            </a:pPr>
            <a:r>
              <a:rPr lang="zh-CN" altLang="en-US" sz="2400" b="1" dirty="0" smtClean="0"/>
              <a:t>	（</a:t>
            </a:r>
            <a:r>
              <a:rPr lang="en-US" altLang="zh-CN" sz="2400" b="1" dirty="0" smtClean="0"/>
              <a:t>1</a:t>
            </a:r>
            <a:r>
              <a:rPr lang="zh-CN" altLang="en-US" sz="2400" b="1" dirty="0" smtClean="0"/>
              <a:t>）</a:t>
            </a:r>
            <a:r>
              <a:rPr lang="en-US" altLang="zh-CN" sz="2400" b="1" dirty="0" err="1" smtClean="0"/>
              <a:t>S</a:t>
            </a:r>
            <a:r>
              <a:rPr lang="en-US" altLang="zh-CN" sz="2400" b="1" dirty="0" err="1" smtClean="0">
                <a:sym typeface="Symbol" pitchFamily="18" charset="2"/>
              </a:rPr>
              <a:t></a:t>
            </a:r>
            <a:r>
              <a:rPr lang="en-US" altLang="zh-CN" sz="2400" b="1" dirty="0" err="1" smtClean="0"/>
              <a:t>aAcBe</a:t>
            </a:r>
            <a:endParaRPr lang="en-US" altLang="zh-CN" sz="2400" b="1" dirty="0" smtClean="0"/>
          </a:p>
          <a:p>
            <a:pPr lvl="1">
              <a:buFont typeface="Wingdings" pitchFamily="2" charset="2"/>
              <a:buNone/>
            </a:pPr>
            <a:r>
              <a:rPr lang="en-US" altLang="zh-CN" sz="2400" b="1" dirty="0" smtClean="0"/>
              <a:t>	</a:t>
            </a:r>
            <a:r>
              <a:rPr lang="zh-CN" altLang="en-US" sz="2400" b="1" dirty="0" smtClean="0"/>
              <a:t>（</a:t>
            </a:r>
            <a:r>
              <a:rPr lang="en-US" altLang="zh-CN" sz="2400" b="1" dirty="0" smtClean="0"/>
              <a:t>2</a:t>
            </a:r>
            <a:r>
              <a:rPr lang="zh-CN" altLang="en-US" sz="2400" b="1" dirty="0" smtClean="0"/>
              <a:t>）</a:t>
            </a:r>
            <a:r>
              <a:rPr lang="en-US" altLang="zh-CN" sz="2400" b="1" dirty="0" err="1" smtClean="0"/>
              <a:t>A</a:t>
            </a:r>
            <a:r>
              <a:rPr lang="en-US" altLang="zh-CN" sz="2400" b="1" dirty="0" err="1" smtClean="0">
                <a:sym typeface="Symbol" pitchFamily="18" charset="2"/>
              </a:rPr>
              <a:t></a:t>
            </a:r>
            <a:r>
              <a:rPr lang="en-US" altLang="zh-CN" sz="2400" b="1" dirty="0" err="1" smtClean="0"/>
              <a:t>b</a:t>
            </a:r>
            <a:endParaRPr lang="en-US" altLang="zh-CN" sz="2400" b="1" dirty="0" smtClean="0"/>
          </a:p>
          <a:p>
            <a:pPr lvl="1">
              <a:buFont typeface="Wingdings" pitchFamily="2" charset="2"/>
              <a:buNone/>
            </a:pPr>
            <a:r>
              <a:rPr lang="en-US" altLang="zh-CN" sz="2400" b="1" dirty="0" smtClean="0"/>
              <a:t>	</a:t>
            </a:r>
            <a:r>
              <a:rPr lang="zh-CN" altLang="en-US" sz="2400" b="1" dirty="0" smtClean="0"/>
              <a:t>（</a:t>
            </a:r>
            <a:r>
              <a:rPr lang="en-US" altLang="zh-CN" sz="2400" b="1" dirty="0" smtClean="0"/>
              <a:t>3</a:t>
            </a:r>
            <a:r>
              <a:rPr lang="zh-CN" altLang="en-US" sz="2400" b="1" dirty="0" smtClean="0"/>
              <a:t>）</a:t>
            </a:r>
            <a:r>
              <a:rPr lang="en-US" altLang="zh-CN" sz="2400" b="1" dirty="0" err="1" smtClean="0"/>
              <a:t>A</a:t>
            </a:r>
            <a:r>
              <a:rPr lang="en-US" altLang="zh-CN" sz="2400" b="1" dirty="0" err="1" smtClean="0">
                <a:sym typeface="Symbol" pitchFamily="18" charset="2"/>
              </a:rPr>
              <a:t></a:t>
            </a:r>
            <a:r>
              <a:rPr lang="en-US" altLang="zh-CN" sz="2400" b="1" dirty="0" err="1" smtClean="0"/>
              <a:t>Ab</a:t>
            </a:r>
            <a:endParaRPr lang="en-US" altLang="zh-CN" sz="2400" b="1" dirty="0" smtClean="0"/>
          </a:p>
          <a:p>
            <a:pPr lvl="1">
              <a:buFont typeface="Wingdings" pitchFamily="2" charset="2"/>
              <a:buNone/>
            </a:pPr>
            <a:r>
              <a:rPr lang="en-US" altLang="zh-CN" sz="2400" b="1" dirty="0" smtClean="0"/>
              <a:t>	</a:t>
            </a:r>
            <a:r>
              <a:rPr lang="zh-CN" altLang="en-US" sz="2400" b="1" dirty="0" smtClean="0"/>
              <a:t>（</a:t>
            </a:r>
            <a:r>
              <a:rPr lang="en-US" altLang="zh-CN" sz="2400" b="1" dirty="0" smtClean="0"/>
              <a:t>4</a:t>
            </a:r>
            <a:r>
              <a:rPr lang="zh-CN" altLang="en-US" sz="2400" b="1" dirty="0" smtClean="0"/>
              <a:t>）</a:t>
            </a:r>
            <a:r>
              <a:rPr lang="en-US" altLang="zh-CN" sz="2400" b="1" dirty="0" err="1" smtClean="0"/>
              <a:t>B</a:t>
            </a:r>
            <a:r>
              <a:rPr lang="en-US" altLang="zh-CN" sz="2400" b="1" dirty="0" err="1" smtClean="0">
                <a:sym typeface="Symbol" pitchFamily="18" charset="2"/>
              </a:rPr>
              <a:t></a:t>
            </a:r>
            <a:r>
              <a:rPr lang="en-US" altLang="zh-CN" sz="2400" b="1" dirty="0" err="1" smtClean="0"/>
              <a:t>d</a:t>
            </a:r>
            <a:endParaRPr lang="en-US" altLang="zh-CN" sz="2400" b="1" dirty="0" smtClean="0"/>
          </a:p>
          <a:p>
            <a:pPr lvl="1">
              <a:buFont typeface="Wingdings" pitchFamily="2" charset="2"/>
              <a:buNone/>
            </a:pPr>
            <a:r>
              <a:rPr lang="zh-CN" altLang="en-US" sz="2400" b="1" dirty="0" smtClean="0"/>
              <a:t>研究输入串</a:t>
            </a:r>
            <a:r>
              <a:rPr lang="en-US" altLang="zh-CN" sz="2400" b="1" dirty="0" err="1" smtClean="0"/>
              <a:t>abbcde</a:t>
            </a:r>
            <a:r>
              <a:rPr lang="en-US" altLang="zh-CN" sz="2400" b="1" dirty="0" smtClean="0"/>
              <a:t># </a:t>
            </a:r>
            <a:r>
              <a:rPr lang="zh-CN" altLang="en-US" sz="2400" b="1" dirty="0" smtClean="0"/>
              <a:t>的归约过程。</a:t>
            </a:r>
            <a:endParaRPr lang="en-US" altLang="zh-CN" sz="2400" b="1" dirty="0" smtClean="0"/>
          </a:p>
        </p:txBody>
      </p:sp>
      <p:sp>
        <p:nvSpPr>
          <p:cNvPr id="5" name="TextBox 4"/>
          <p:cNvSpPr txBox="1"/>
          <p:nvPr/>
        </p:nvSpPr>
        <p:spPr>
          <a:xfrm>
            <a:off x="971600" y="324068"/>
            <a:ext cx="7416824" cy="584775"/>
          </a:xfrm>
          <a:prstGeom prst="rect">
            <a:avLst/>
          </a:prstGeom>
          <a:noFill/>
        </p:spPr>
        <p:txBody>
          <a:bodyPr wrap="square" rtlCol="0">
            <a:spAutoFit/>
          </a:bodyPr>
          <a:lstStyle/>
          <a:p>
            <a:pPr algn="ctr" fontAlgn="base">
              <a:spcBef>
                <a:spcPct val="0"/>
              </a:spcBef>
              <a:spcAft>
                <a:spcPct val="0"/>
              </a:spcAft>
            </a:pPr>
            <a:r>
              <a:rPr lang="en-US" altLang="zh-CN" sz="3200" b="1" dirty="0">
                <a:solidFill>
                  <a:srgbClr val="FFC000"/>
                </a:solidFill>
                <a:latin typeface="Arial Narrow" pitchFamily="34" charset="0"/>
              </a:rPr>
              <a:t>6.2    LR(0)</a:t>
            </a:r>
            <a:r>
              <a:rPr lang="zh-CN" altLang="en-US" sz="3200" b="1" dirty="0">
                <a:solidFill>
                  <a:srgbClr val="FFC000"/>
                </a:solidFill>
                <a:latin typeface="Arial Narrow" pitchFamily="34" charset="0"/>
              </a:rPr>
              <a:t>分析</a:t>
            </a:r>
          </a:p>
        </p:txBody>
      </p:sp>
    </p:spTree>
    <p:extLst>
      <p:ext uri="{BB962C8B-B14F-4D97-AF65-F5344CB8AC3E}">
        <p14:creationId xmlns="" xmlns:p14="http://schemas.microsoft.com/office/powerpoint/2010/main" val="8277114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56142" name="Group 142"/>
          <p:cNvGraphicFramePr>
            <a:graphicFrameLocks noGrp="1"/>
          </p:cNvGraphicFramePr>
          <p:nvPr>
            <p:extLst>
              <p:ext uri="{D42A27DB-BD31-4B8C-83A1-F6EECF244321}">
                <p14:modId xmlns="" xmlns:p14="http://schemas.microsoft.com/office/powerpoint/2010/main" val="867003653"/>
              </p:ext>
            </p:extLst>
          </p:nvPr>
        </p:nvGraphicFramePr>
        <p:xfrm>
          <a:off x="779016" y="1674441"/>
          <a:ext cx="7775575" cy="5050730"/>
        </p:xfrm>
        <a:graphic>
          <a:graphicData uri="http://schemas.openxmlformats.org/drawingml/2006/table">
            <a:tbl>
              <a:tblPr/>
              <a:tblGrid>
                <a:gridCol w="784225"/>
                <a:gridCol w="865187"/>
                <a:gridCol w="785813"/>
                <a:gridCol w="941387"/>
                <a:gridCol w="706438"/>
                <a:gridCol w="628650"/>
                <a:gridCol w="865187"/>
                <a:gridCol w="687388"/>
                <a:gridCol w="792162"/>
                <a:gridCol w="719138"/>
              </a:tblGrid>
              <a:tr h="191965">
                <a:tc rowSpan="2">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smtClean="0">
                          <a:ln>
                            <a:noFill/>
                          </a:ln>
                          <a:solidFill>
                            <a:srgbClr val="FF0000"/>
                          </a:solidFill>
                          <a:effectLst/>
                          <a:latin typeface="Arial" pitchFamily="34" charset="0"/>
                          <a:ea typeface="宋体" pitchFamily="2" charset="-122"/>
                        </a:rPr>
                        <a:t>当前符号</a:t>
                      </a:r>
                      <a:endParaRPr kumimoji="0" lang="en-US" altLang="zh-CN" sz="1800" b="1" i="0" u="none" strike="noStrike" cap="none" normalizeH="0" baseline="0" smtClean="0">
                        <a:ln>
                          <a:noFill/>
                        </a:ln>
                        <a:solidFill>
                          <a:srgbClr val="FF0000"/>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dirty="0" smtClean="0">
                          <a:ln>
                            <a:noFill/>
                          </a:ln>
                          <a:solidFill>
                            <a:srgbClr val="0070C0"/>
                          </a:solidFill>
                          <a:effectLst/>
                          <a:latin typeface="Arial" pitchFamily="34" charset="0"/>
                          <a:ea typeface="宋体" pitchFamily="2" charset="-122"/>
                        </a:rPr>
                        <a:t>状态</a:t>
                      </a:r>
                      <a:endParaRPr kumimoji="0" lang="zh-CN" altLang="zh-CN" sz="1800" b="1" i="0" u="none" strike="noStrike" cap="none" normalizeH="0" baseline="0" dirty="0" smtClean="0">
                        <a:ln>
                          <a:noFill/>
                        </a:ln>
                        <a:solidFill>
                          <a:srgbClr val="0070C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rgbClr val="CCFFCC"/>
                    </a:solidFill>
                  </a:tcPr>
                </a:tc>
                <a:tc gridSpan="6">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rgbClr val="CC3300"/>
                          </a:solidFill>
                          <a:effectLst/>
                          <a:latin typeface="Times New Roman" pitchFamily="18" charset="0"/>
                          <a:ea typeface="宋体" pitchFamily="2" charset="-122"/>
                          <a:cs typeface="Times New Roman" pitchFamily="18" charset="0"/>
                        </a:rPr>
                        <a:t>ACTION</a:t>
                      </a:r>
                      <a:endParaRPr kumimoji="0" lang="en-US" altLang="zh-CN" sz="1800" b="1" i="0" u="none" strike="noStrike" cap="none" normalizeH="0" baseline="0" dirty="0" smtClean="0">
                        <a:ln>
                          <a:noFill/>
                        </a:ln>
                        <a:solidFill>
                          <a:srgbClr val="CC33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rgbClr val="9900CC"/>
                          </a:solidFill>
                          <a:effectLst/>
                          <a:latin typeface="Times New Roman" pitchFamily="18" charset="0"/>
                          <a:ea typeface="宋体" pitchFamily="2" charset="-122"/>
                          <a:cs typeface="Times New Roman" pitchFamily="18" charset="0"/>
                        </a:rPr>
                        <a:t>GOTO</a:t>
                      </a:r>
                      <a:endParaRPr kumimoji="0" lang="en-US" altLang="zh-CN" sz="1800" b="1" i="0" u="none" strike="noStrike" cap="none" normalizeH="0" baseline="0" dirty="0" smtClean="0">
                        <a:ln>
                          <a:noFill/>
                        </a:ln>
                        <a:solidFill>
                          <a:srgbClr val="9900CC"/>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hMerge="1">
                  <a:txBody>
                    <a:bodyPr/>
                    <a:lstStyle/>
                    <a:p>
                      <a:endParaRPr lang="zh-CN" altLang="en-US"/>
                    </a:p>
                  </a:txBody>
                  <a:tcPr/>
                </a:tc>
                <a:tc hMerge="1">
                  <a:txBody>
                    <a:bodyPr/>
                    <a:lstStyle/>
                    <a:p>
                      <a:endParaRPr lang="zh-CN" altLang="en-US"/>
                    </a:p>
                  </a:txBody>
                  <a:tcPr/>
                </a:tc>
              </a:tr>
              <a:tr h="600124">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rgbClr val="CC3300"/>
                          </a:solidFill>
                          <a:effectLst/>
                          <a:latin typeface="Times New Roman" pitchFamily="18" charset="0"/>
                          <a:ea typeface="宋体" pitchFamily="2" charset="-122"/>
                          <a:cs typeface="Times New Roman" pitchFamily="18" charset="0"/>
                        </a:rPr>
                        <a:t>a</a:t>
                      </a:r>
                      <a:endParaRPr kumimoji="0" lang="en-US" altLang="zh-CN" sz="1800" b="1" i="0" u="none" strike="noStrike" cap="none" normalizeH="0" baseline="0" smtClean="0">
                        <a:ln>
                          <a:noFill/>
                        </a:ln>
                        <a:solidFill>
                          <a:srgbClr val="CC33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rgbClr val="CC3300"/>
                          </a:solidFill>
                          <a:effectLst/>
                          <a:latin typeface="Times New Roman" pitchFamily="18" charset="0"/>
                          <a:ea typeface="宋体" pitchFamily="2" charset="-122"/>
                          <a:cs typeface="Times New Roman" pitchFamily="18" charset="0"/>
                        </a:rPr>
                        <a:t>c</a:t>
                      </a:r>
                      <a:endParaRPr kumimoji="0" lang="en-US" altLang="zh-CN" sz="1800" b="1" i="0" u="none" strike="noStrike" cap="none" normalizeH="0" baseline="0" smtClean="0">
                        <a:ln>
                          <a:noFill/>
                        </a:ln>
                        <a:solidFill>
                          <a:srgbClr val="CC33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rgbClr val="CC3300"/>
                          </a:solidFill>
                          <a:effectLst/>
                          <a:latin typeface="Times New Roman" pitchFamily="18" charset="0"/>
                          <a:ea typeface="宋体" pitchFamily="2" charset="-122"/>
                          <a:cs typeface="Times New Roman" pitchFamily="18" charset="0"/>
                        </a:rPr>
                        <a:t>e</a:t>
                      </a:r>
                      <a:endParaRPr kumimoji="0" lang="en-US" altLang="zh-CN" sz="1800" b="1" i="0" u="none" strike="noStrike" cap="none" normalizeH="0" baseline="0" dirty="0" smtClean="0">
                        <a:ln>
                          <a:noFill/>
                        </a:ln>
                        <a:solidFill>
                          <a:srgbClr val="CC33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rgbClr val="CC3300"/>
                          </a:solidFill>
                          <a:effectLst/>
                          <a:latin typeface="Times New Roman" pitchFamily="18" charset="0"/>
                          <a:ea typeface="宋体" pitchFamily="2" charset="-122"/>
                          <a:cs typeface="Times New Roman" pitchFamily="18" charset="0"/>
                        </a:rPr>
                        <a:t>b</a:t>
                      </a:r>
                      <a:endParaRPr kumimoji="0" lang="en-US" altLang="zh-CN" sz="1800" b="1" i="0" u="none" strike="noStrike" cap="none" normalizeH="0" baseline="0" dirty="0" smtClean="0">
                        <a:ln>
                          <a:noFill/>
                        </a:ln>
                        <a:solidFill>
                          <a:srgbClr val="CC33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rgbClr val="CC3300"/>
                          </a:solidFill>
                          <a:effectLst/>
                          <a:latin typeface="Times New Roman" pitchFamily="18" charset="0"/>
                          <a:ea typeface="宋体" pitchFamily="2" charset="-122"/>
                          <a:cs typeface="Times New Roman" pitchFamily="18" charset="0"/>
                        </a:rPr>
                        <a:t>d</a:t>
                      </a:r>
                      <a:endParaRPr kumimoji="0" lang="en-US" altLang="zh-CN" sz="1800" b="1" i="0" u="none" strike="noStrike" cap="none" normalizeH="0" baseline="0" dirty="0" smtClean="0">
                        <a:ln>
                          <a:noFill/>
                        </a:ln>
                        <a:solidFill>
                          <a:srgbClr val="CC33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rgbClr val="CC3300"/>
                          </a:solidFill>
                          <a:effectLst/>
                          <a:latin typeface="Times New Roman" pitchFamily="18" charset="0"/>
                          <a:ea typeface="宋体" pitchFamily="2" charset="-122"/>
                          <a:cs typeface="Times New Roman" pitchFamily="18" charset="0"/>
                        </a:rPr>
                        <a:t>#</a:t>
                      </a:r>
                      <a:endParaRPr kumimoji="0" lang="en-US" altLang="zh-CN" sz="1800" b="1" i="0" u="none" strike="noStrike" cap="none" normalizeH="0" baseline="0" dirty="0" smtClean="0">
                        <a:ln>
                          <a:noFill/>
                        </a:ln>
                        <a:solidFill>
                          <a:srgbClr val="CC33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rgbClr val="9900CC"/>
                          </a:solidFill>
                          <a:effectLst/>
                          <a:latin typeface="Times New Roman" pitchFamily="18" charset="0"/>
                          <a:ea typeface="宋体" pitchFamily="2" charset="-122"/>
                          <a:cs typeface="Times New Roman" pitchFamily="18" charset="0"/>
                        </a:rPr>
                        <a:t>S</a:t>
                      </a:r>
                      <a:endParaRPr kumimoji="0" lang="en-US" altLang="zh-CN" sz="1800" b="1" i="0" u="none" strike="noStrike" cap="none" normalizeH="0" baseline="0" smtClean="0">
                        <a:ln>
                          <a:noFill/>
                        </a:ln>
                        <a:solidFill>
                          <a:srgbClr val="9900CC"/>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rgbClr val="9900CC"/>
                          </a:solidFill>
                          <a:effectLst/>
                          <a:latin typeface="Times New Roman" pitchFamily="18" charset="0"/>
                          <a:ea typeface="宋体" pitchFamily="2" charset="-122"/>
                          <a:cs typeface="Times New Roman" pitchFamily="18" charset="0"/>
                        </a:rPr>
                        <a:t>A</a:t>
                      </a:r>
                      <a:endParaRPr kumimoji="0" lang="en-US" altLang="zh-CN" sz="1800" b="1" i="0" u="none" strike="noStrike" cap="none" normalizeH="0" baseline="0" smtClean="0">
                        <a:ln>
                          <a:noFill/>
                        </a:ln>
                        <a:solidFill>
                          <a:srgbClr val="9900CC"/>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rgbClr val="9900CC"/>
                          </a:solidFill>
                          <a:effectLst/>
                          <a:latin typeface="Times New Roman" pitchFamily="18" charset="0"/>
                          <a:ea typeface="宋体" pitchFamily="2" charset="-122"/>
                          <a:cs typeface="Times New Roman" pitchFamily="18" charset="0"/>
                        </a:rPr>
                        <a:t>B</a:t>
                      </a:r>
                      <a:endParaRPr kumimoji="0" lang="en-US" altLang="zh-CN" sz="1800" b="1" i="0" u="none" strike="noStrike" cap="none" normalizeH="0" baseline="0" dirty="0" smtClean="0">
                        <a:ln>
                          <a:noFill/>
                        </a:ln>
                        <a:solidFill>
                          <a:srgbClr val="9900CC"/>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407988">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rgbClr val="0070C0"/>
                          </a:solidFill>
                          <a:effectLst/>
                          <a:latin typeface="Times New Roman" pitchFamily="18" charset="0"/>
                          <a:ea typeface="宋体" pitchFamily="2" charset="-122"/>
                          <a:cs typeface="Times New Roman" pitchFamily="18" charset="0"/>
                        </a:rPr>
                        <a:t>0</a:t>
                      </a:r>
                      <a:endParaRPr kumimoji="0" lang="en-US" altLang="zh-CN" sz="1800" b="1" i="0" u="none" strike="noStrike" cap="none" normalizeH="0" baseline="0" smtClean="0">
                        <a:ln>
                          <a:noFill/>
                        </a:ln>
                        <a:solidFill>
                          <a:srgbClr val="0070C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407988">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1</a:t>
                      </a:r>
                      <a:endParaRPr kumimoji="0" lang="en-US" altLang="zh-CN" sz="1800" b="1" i="0" u="none" strike="noStrike" cap="none" normalizeH="0" baseline="0" dirty="0" smtClean="0">
                        <a:ln>
                          <a:noFill/>
                        </a:ln>
                        <a:solidFill>
                          <a:srgbClr val="0070C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acc</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407988">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2</a:t>
                      </a:r>
                      <a:endParaRPr kumimoji="0" lang="en-US" altLang="zh-CN" sz="1800" b="1" i="0" u="none" strike="noStrike" cap="none" normalizeH="0" baseline="0" dirty="0" smtClean="0">
                        <a:ln>
                          <a:noFill/>
                        </a:ln>
                        <a:solidFill>
                          <a:srgbClr val="0070C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409574">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3</a:t>
                      </a:r>
                      <a:endParaRPr kumimoji="0" lang="en-US" altLang="zh-CN" sz="1800" b="1" i="0" u="none" strike="noStrike" cap="none" normalizeH="0" baseline="0" dirty="0" smtClean="0">
                        <a:ln>
                          <a:noFill/>
                        </a:ln>
                        <a:solidFill>
                          <a:srgbClr val="0070C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6</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407988">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4</a:t>
                      </a:r>
                      <a:endParaRPr kumimoji="0" lang="en-US" altLang="zh-CN" sz="1800" b="1" i="0" u="none" strike="noStrike" cap="none" normalizeH="0" baseline="0" dirty="0" smtClean="0">
                        <a:ln>
                          <a:noFill/>
                        </a:ln>
                        <a:solidFill>
                          <a:srgbClr val="0070C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407988">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5</a:t>
                      </a:r>
                      <a:endParaRPr kumimoji="0" lang="en-US" altLang="zh-CN" sz="1800" b="1" i="0" u="none" strike="noStrike" cap="none" normalizeH="0" baseline="0" dirty="0" smtClean="0">
                        <a:ln>
                          <a:noFill/>
                        </a:ln>
                        <a:solidFill>
                          <a:srgbClr val="0070C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8</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7</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407988">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6</a:t>
                      </a:r>
                      <a:endParaRPr kumimoji="0" lang="en-US" altLang="zh-CN" sz="1800" b="1" i="0" u="none" strike="noStrike" cap="none" normalizeH="0" baseline="0" dirty="0" smtClean="0">
                        <a:ln>
                          <a:noFill/>
                        </a:ln>
                        <a:solidFill>
                          <a:srgbClr val="0070C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407988">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7</a:t>
                      </a:r>
                      <a:endParaRPr kumimoji="0" lang="en-US" altLang="zh-CN" sz="1800" b="1" i="0" u="none" strike="noStrike" cap="none" normalizeH="0" baseline="0" dirty="0" smtClean="0">
                        <a:ln>
                          <a:noFill/>
                        </a:ln>
                        <a:solidFill>
                          <a:srgbClr val="0070C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9</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407988">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8</a:t>
                      </a:r>
                      <a:endParaRPr kumimoji="0" lang="en-US" altLang="zh-CN" sz="1800" b="1" i="0" u="none" strike="noStrike" cap="none" normalizeH="0" baseline="0" dirty="0" smtClean="0">
                        <a:ln>
                          <a:noFill/>
                        </a:ln>
                        <a:solidFill>
                          <a:srgbClr val="0070C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407988">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9</a:t>
                      </a:r>
                      <a:endParaRPr kumimoji="0" lang="en-US" altLang="zh-CN" sz="1800" b="1" i="0" u="none" strike="noStrike" cap="none" normalizeH="0" baseline="0" dirty="0" smtClean="0">
                        <a:ln>
                          <a:noFill/>
                        </a:ln>
                        <a:solidFill>
                          <a:srgbClr val="0070C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bl>
          </a:graphicData>
        </a:graphic>
      </p:graphicFrame>
      <p:sp>
        <p:nvSpPr>
          <p:cNvPr id="2" name="TextBox 1"/>
          <p:cNvSpPr txBox="1"/>
          <p:nvPr/>
        </p:nvSpPr>
        <p:spPr>
          <a:xfrm>
            <a:off x="539552" y="188640"/>
            <a:ext cx="7776864" cy="461665"/>
          </a:xfrm>
          <a:prstGeom prst="rect">
            <a:avLst/>
          </a:prstGeom>
          <a:noFill/>
        </p:spPr>
        <p:txBody>
          <a:bodyPr wrap="square" rtlCol="0">
            <a:spAutoFit/>
          </a:bodyPr>
          <a:lstStyle/>
          <a:p>
            <a:pPr fontAlgn="base">
              <a:spcBef>
                <a:spcPct val="0"/>
              </a:spcBef>
              <a:spcAft>
                <a:spcPct val="0"/>
              </a:spcAft>
            </a:pPr>
            <a:r>
              <a:rPr lang="en-US" altLang="zh-CN" sz="2400" b="1" dirty="0">
                <a:solidFill>
                  <a:prstClr val="black"/>
                </a:solidFill>
                <a:latin typeface="Times New Roman" panose="02020603050405020304" pitchFamily="18" charset="0"/>
                <a:ea typeface="宋体" pitchFamily="2" charset="-122"/>
              </a:rPr>
              <a:t>S </a:t>
            </a:r>
            <a:r>
              <a:rPr lang="en-US" altLang="zh-CN" sz="2400" b="1" dirty="0" err="1">
                <a:solidFill>
                  <a:prstClr val="black"/>
                </a:solidFill>
                <a:latin typeface="Times New Roman" panose="02020603050405020304" pitchFamily="18" charset="0"/>
                <a:ea typeface="宋体" pitchFamily="2" charset="-122"/>
              </a:rPr>
              <a:t>i</a:t>
            </a:r>
            <a:r>
              <a:rPr lang="en-US" altLang="zh-CN" sz="2400" b="1" dirty="0">
                <a:solidFill>
                  <a:prstClr val="black"/>
                </a:solidFill>
                <a:latin typeface="Times New Roman" panose="02020603050405020304" pitchFamily="18" charset="0"/>
                <a:ea typeface="宋体" pitchFamily="2" charset="-122"/>
              </a:rPr>
              <a:t> :   S shift (</a:t>
            </a:r>
            <a:r>
              <a:rPr lang="zh-CN" altLang="en-US" sz="2400" b="1" dirty="0">
                <a:solidFill>
                  <a:prstClr val="black"/>
                </a:solidFill>
                <a:latin typeface="Times New Roman" panose="02020603050405020304" pitchFamily="18" charset="0"/>
                <a:ea typeface="宋体" pitchFamily="2" charset="-122"/>
              </a:rPr>
              <a:t>移入</a:t>
            </a:r>
            <a:r>
              <a:rPr lang="en-US" altLang="zh-CN" sz="2400" b="1" dirty="0">
                <a:solidFill>
                  <a:prstClr val="black"/>
                </a:solidFill>
                <a:latin typeface="Times New Roman" panose="02020603050405020304" pitchFamily="18" charset="0"/>
                <a:ea typeface="宋体" pitchFamily="2" charset="-122"/>
              </a:rPr>
              <a:t>)     </a:t>
            </a:r>
            <a:r>
              <a:rPr lang="en-US" altLang="zh-CN" sz="2400" b="1" dirty="0" err="1">
                <a:solidFill>
                  <a:prstClr val="black"/>
                </a:solidFill>
                <a:latin typeface="Times New Roman" panose="02020603050405020304" pitchFamily="18" charset="0"/>
                <a:ea typeface="宋体" pitchFamily="2" charset="-122"/>
              </a:rPr>
              <a:t>i</a:t>
            </a:r>
            <a:r>
              <a:rPr lang="en-US" altLang="zh-CN" sz="2400" b="1" dirty="0">
                <a:solidFill>
                  <a:prstClr val="black"/>
                </a:solidFill>
                <a:latin typeface="Times New Roman" panose="02020603050405020304" pitchFamily="18" charset="0"/>
                <a:ea typeface="宋体" pitchFamily="2" charset="-122"/>
              </a:rPr>
              <a:t> </a:t>
            </a:r>
            <a:r>
              <a:rPr lang="zh-CN" altLang="en-US" sz="2400" b="1" dirty="0">
                <a:solidFill>
                  <a:prstClr val="black"/>
                </a:solidFill>
                <a:latin typeface="Times New Roman" panose="02020603050405020304" pitchFamily="18" charset="0"/>
                <a:ea typeface="宋体" pitchFamily="2" charset="-122"/>
              </a:rPr>
              <a:t>下一个状态编码</a:t>
            </a:r>
          </a:p>
        </p:txBody>
      </p:sp>
      <p:sp>
        <p:nvSpPr>
          <p:cNvPr id="4" name="TextBox 3"/>
          <p:cNvSpPr txBox="1"/>
          <p:nvPr/>
        </p:nvSpPr>
        <p:spPr>
          <a:xfrm>
            <a:off x="755576" y="669612"/>
            <a:ext cx="7776864" cy="461665"/>
          </a:xfrm>
          <a:prstGeom prst="rect">
            <a:avLst/>
          </a:prstGeom>
          <a:noFill/>
        </p:spPr>
        <p:txBody>
          <a:bodyPr wrap="square" rtlCol="0">
            <a:spAutoFit/>
          </a:bodyPr>
          <a:lstStyle>
            <a:defPPr>
              <a:defRPr lang="zh-CN"/>
            </a:defPPr>
            <a:lvl1pPr>
              <a:defRPr>
                <a:latin typeface="Times New Roman" panose="02020603050405020304" pitchFamily="18" charset="0"/>
              </a:defRPr>
            </a:lvl1pPr>
          </a:lstStyle>
          <a:p>
            <a:pPr fontAlgn="base">
              <a:spcBef>
                <a:spcPct val="0"/>
              </a:spcBef>
              <a:spcAft>
                <a:spcPct val="0"/>
              </a:spcAft>
            </a:pPr>
            <a:r>
              <a:rPr lang="en-US" altLang="zh-CN" sz="2400" b="1" dirty="0">
                <a:solidFill>
                  <a:prstClr val="black"/>
                </a:solidFill>
                <a:ea typeface="宋体" pitchFamily="2" charset="-122"/>
              </a:rPr>
              <a:t>r </a:t>
            </a:r>
            <a:r>
              <a:rPr lang="en-US" altLang="zh-CN" sz="2400" b="1" dirty="0" err="1">
                <a:solidFill>
                  <a:prstClr val="black"/>
                </a:solidFill>
                <a:ea typeface="宋体" pitchFamily="2" charset="-122"/>
              </a:rPr>
              <a:t>i</a:t>
            </a:r>
            <a:r>
              <a:rPr lang="en-US" altLang="zh-CN" sz="2400" b="1" dirty="0">
                <a:solidFill>
                  <a:prstClr val="black"/>
                </a:solidFill>
                <a:ea typeface="宋体" pitchFamily="2" charset="-122"/>
              </a:rPr>
              <a:t> :   r  reduce (</a:t>
            </a:r>
            <a:r>
              <a:rPr lang="zh-CN" altLang="en-US" sz="2400" b="1" dirty="0">
                <a:solidFill>
                  <a:prstClr val="black"/>
                </a:solidFill>
                <a:ea typeface="宋体" pitchFamily="2" charset="-122"/>
              </a:rPr>
              <a:t>规约</a:t>
            </a:r>
            <a:r>
              <a:rPr lang="en-US" altLang="zh-CN" sz="2400" b="1" dirty="0">
                <a:solidFill>
                  <a:prstClr val="black"/>
                </a:solidFill>
                <a:ea typeface="宋体" pitchFamily="2" charset="-122"/>
              </a:rPr>
              <a:t>)     </a:t>
            </a:r>
            <a:r>
              <a:rPr lang="en-US" altLang="zh-CN" sz="2400" b="1" dirty="0" err="1">
                <a:solidFill>
                  <a:prstClr val="black"/>
                </a:solidFill>
                <a:ea typeface="宋体" pitchFamily="2" charset="-122"/>
              </a:rPr>
              <a:t>i</a:t>
            </a:r>
            <a:r>
              <a:rPr lang="en-US" altLang="zh-CN" sz="2400" b="1" dirty="0">
                <a:solidFill>
                  <a:prstClr val="black"/>
                </a:solidFill>
                <a:ea typeface="宋体" pitchFamily="2" charset="-122"/>
              </a:rPr>
              <a:t> </a:t>
            </a:r>
            <a:r>
              <a:rPr lang="zh-CN" altLang="en-US" sz="2400" b="1" dirty="0">
                <a:solidFill>
                  <a:prstClr val="black"/>
                </a:solidFill>
                <a:ea typeface="宋体" pitchFamily="2" charset="-122"/>
              </a:rPr>
              <a:t>用第</a:t>
            </a:r>
            <a:r>
              <a:rPr lang="en-US" altLang="zh-CN" sz="2400" b="1" dirty="0" err="1">
                <a:solidFill>
                  <a:prstClr val="black"/>
                </a:solidFill>
                <a:ea typeface="宋体" pitchFamily="2" charset="-122"/>
              </a:rPr>
              <a:t>i</a:t>
            </a:r>
            <a:r>
              <a:rPr lang="zh-CN" altLang="en-US" sz="2400" b="1" dirty="0">
                <a:solidFill>
                  <a:prstClr val="black"/>
                </a:solidFill>
                <a:ea typeface="宋体" pitchFamily="2" charset="-122"/>
              </a:rPr>
              <a:t>个产生式规约</a:t>
            </a:r>
          </a:p>
        </p:txBody>
      </p:sp>
      <p:sp>
        <p:nvSpPr>
          <p:cNvPr id="5" name="TextBox 4"/>
          <p:cNvSpPr txBox="1"/>
          <p:nvPr/>
        </p:nvSpPr>
        <p:spPr>
          <a:xfrm>
            <a:off x="899592" y="1196752"/>
            <a:ext cx="7776864" cy="461665"/>
          </a:xfrm>
          <a:prstGeom prst="rect">
            <a:avLst/>
          </a:prstGeom>
          <a:noFill/>
        </p:spPr>
        <p:txBody>
          <a:bodyPr wrap="square" rtlCol="0">
            <a:spAutoFit/>
          </a:bodyPr>
          <a:lstStyle>
            <a:defPPr>
              <a:defRPr lang="zh-CN"/>
            </a:defPPr>
            <a:lvl1pPr>
              <a:defRPr>
                <a:latin typeface="Times New Roman" panose="02020603050405020304" pitchFamily="18" charset="0"/>
              </a:defRPr>
            </a:lvl1pPr>
          </a:lstStyle>
          <a:p>
            <a:pPr fontAlgn="base">
              <a:spcBef>
                <a:spcPct val="0"/>
              </a:spcBef>
              <a:spcAft>
                <a:spcPct val="0"/>
              </a:spcAft>
            </a:pPr>
            <a:r>
              <a:rPr lang="en-US" altLang="zh-CN" sz="2400" b="1" dirty="0" smtClean="0">
                <a:solidFill>
                  <a:prstClr val="black"/>
                </a:solidFill>
                <a:ea typeface="宋体" pitchFamily="2" charset="-122"/>
              </a:rPr>
              <a:t>GOTO</a:t>
            </a:r>
            <a:r>
              <a:rPr lang="zh-CN" altLang="en-US" sz="2400" b="1" dirty="0" smtClean="0">
                <a:solidFill>
                  <a:prstClr val="black"/>
                </a:solidFill>
                <a:ea typeface="宋体" pitchFamily="2" charset="-122"/>
              </a:rPr>
              <a:t>表中的</a:t>
            </a:r>
            <a:r>
              <a:rPr lang="en-US" altLang="zh-CN" sz="2400" b="1" dirty="0" smtClean="0">
                <a:solidFill>
                  <a:prstClr val="black"/>
                </a:solidFill>
                <a:ea typeface="宋体" pitchFamily="2" charset="-122"/>
              </a:rPr>
              <a:t>1 </a:t>
            </a:r>
            <a:r>
              <a:rPr lang="en-US" altLang="zh-CN" sz="2400" b="1" dirty="0">
                <a:solidFill>
                  <a:prstClr val="black"/>
                </a:solidFill>
                <a:ea typeface="宋体" pitchFamily="2" charset="-122"/>
              </a:rPr>
              <a:t>3  7 : </a:t>
            </a:r>
            <a:r>
              <a:rPr lang="zh-CN" altLang="en-US" sz="2400" b="1" dirty="0">
                <a:solidFill>
                  <a:prstClr val="black"/>
                </a:solidFill>
                <a:ea typeface="宋体" pitchFamily="2" charset="-122"/>
              </a:rPr>
              <a:t>规约后的状态编码是</a:t>
            </a:r>
            <a:r>
              <a:rPr lang="en-US" altLang="zh-CN" sz="2400" b="1" dirty="0">
                <a:solidFill>
                  <a:prstClr val="black"/>
                </a:solidFill>
                <a:ea typeface="宋体" pitchFamily="2" charset="-122"/>
              </a:rPr>
              <a:t>1  3  7</a:t>
            </a:r>
            <a:endParaRPr lang="zh-CN" altLang="en-US" sz="2400" b="1" dirty="0">
              <a:solidFill>
                <a:prstClr val="black"/>
              </a:solidFill>
              <a:ea typeface="宋体" pitchFamily="2" charset="-122"/>
            </a:endParaRPr>
          </a:p>
        </p:txBody>
      </p:sp>
    </p:spTree>
    <p:extLst>
      <p:ext uri="{BB962C8B-B14F-4D97-AF65-F5344CB8AC3E}">
        <p14:creationId xmlns="" xmlns:p14="http://schemas.microsoft.com/office/powerpoint/2010/main" val="232659944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18"/>
          <p:cNvSpPr>
            <a:spLocks noChangeShapeType="1"/>
          </p:cNvSpPr>
          <p:nvPr/>
        </p:nvSpPr>
        <p:spPr bwMode="auto">
          <a:xfrm flipV="1">
            <a:off x="611560" y="522287"/>
            <a:ext cx="8280920" cy="2540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fontAlgn="base">
              <a:spcBef>
                <a:spcPct val="0"/>
              </a:spcBef>
              <a:spcAft>
                <a:spcPct val="0"/>
              </a:spcAft>
            </a:pPr>
            <a:endParaRPr lang="zh-CN" altLang="en-US" sz="2400" b="1">
              <a:solidFill>
                <a:prstClr val="black"/>
              </a:solidFill>
              <a:ea typeface="宋体" pitchFamily="2" charset="-122"/>
            </a:endParaRPr>
          </a:p>
        </p:txBody>
      </p:sp>
      <p:sp>
        <p:nvSpPr>
          <p:cNvPr id="4" name="Line 19"/>
          <p:cNvSpPr>
            <a:spLocks noChangeShapeType="1"/>
          </p:cNvSpPr>
          <p:nvPr/>
        </p:nvSpPr>
        <p:spPr bwMode="auto">
          <a:xfrm flipV="1">
            <a:off x="611560" y="919159"/>
            <a:ext cx="7848872" cy="2540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fontAlgn="base">
              <a:spcBef>
                <a:spcPct val="0"/>
              </a:spcBef>
              <a:spcAft>
                <a:spcPct val="0"/>
              </a:spcAft>
            </a:pPr>
            <a:endParaRPr lang="zh-CN" altLang="en-US" sz="2400" b="1">
              <a:solidFill>
                <a:prstClr val="black"/>
              </a:solidFill>
              <a:ea typeface="宋体" pitchFamily="2" charset="-122"/>
            </a:endParaRPr>
          </a:p>
        </p:txBody>
      </p:sp>
      <p:sp>
        <p:nvSpPr>
          <p:cNvPr id="5" name="Line 20"/>
          <p:cNvSpPr>
            <a:spLocks noChangeShapeType="1"/>
          </p:cNvSpPr>
          <p:nvPr/>
        </p:nvSpPr>
        <p:spPr bwMode="auto">
          <a:xfrm>
            <a:off x="755576" y="4967288"/>
            <a:ext cx="7704855"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fontAlgn="base">
              <a:spcBef>
                <a:spcPct val="0"/>
              </a:spcBef>
              <a:spcAft>
                <a:spcPct val="0"/>
              </a:spcAft>
            </a:pPr>
            <a:endParaRPr lang="zh-CN" altLang="en-US" sz="2400" b="1">
              <a:solidFill>
                <a:prstClr val="black"/>
              </a:solidFill>
              <a:ea typeface="宋体" pitchFamily="2" charset="-122"/>
            </a:endParaRPr>
          </a:p>
        </p:txBody>
      </p:sp>
      <p:sp>
        <p:nvSpPr>
          <p:cNvPr id="6" name="Text Box 21"/>
          <p:cNvSpPr txBox="1">
            <a:spLocks noChangeArrowheads="1"/>
          </p:cNvSpPr>
          <p:nvPr/>
        </p:nvSpPr>
        <p:spPr bwMode="auto">
          <a:xfrm>
            <a:off x="533400" y="547688"/>
            <a:ext cx="7620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zh-CN" altLang="en-US" sz="2000" b="1" dirty="0">
                <a:solidFill>
                  <a:prstClr val="black"/>
                </a:solidFill>
                <a:ea typeface="隶书" pitchFamily="49" charset="-122"/>
              </a:rPr>
              <a:t>步骤</a:t>
            </a:r>
          </a:p>
        </p:txBody>
      </p:sp>
      <p:sp>
        <p:nvSpPr>
          <p:cNvPr id="7" name="Text Box 22"/>
          <p:cNvSpPr txBox="1">
            <a:spLocks noChangeArrowheads="1"/>
          </p:cNvSpPr>
          <p:nvPr/>
        </p:nvSpPr>
        <p:spPr bwMode="auto">
          <a:xfrm>
            <a:off x="2397497" y="522285"/>
            <a:ext cx="10668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zh-CN" altLang="en-US" sz="2000" b="1" dirty="0">
                <a:solidFill>
                  <a:prstClr val="black"/>
                </a:solidFill>
                <a:ea typeface="隶书" pitchFamily="49" charset="-122"/>
              </a:rPr>
              <a:t>符号栈</a:t>
            </a:r>
          </a:p>
        </p:txBody>
      </p:sp>
      <p:sp>
        <p:nvSpPr>
          <p:cNvPr id="8" name="Text Box 23"/>
          <p:cNvSpPr txBox="1">
            <a:spLocks noChangeArrowheads="1"/>
          </p:cNvSpPr>
          <p:nvPr/>
        </p:nvSpPr>
        <p:spPr bwMode="auto">
          <a:xfrm>
            <a:off x="3473252" y="522286"/>
            <a:ext cx="15240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zh-CN" altLang="en-US" sz="2000" b="1" dirty="0">
                <a:solidFill>
                  <a:prstClr val="black"/>
                </a:solidFill>
                <a:ea typeface="隶书" pitchFamily="49" charset="-122"/>
              </a:rPr>
              <a:t>输入符号串</a:t>
            </a:r>
          </a:p>
        </p:txBody>
      </p:sp>
      <p:sp>
        <p:nvSpPr>
          <p:cNvPr id="9" name="Text Box 24"/>
          <p:cNvSpPr txBox="1">
            <a:spLocks noChangeArrowheads="1"/>
          </p:cNvSpPr>
          <p:nvPr/>
        </p:nvSpPr>
        <p:spPr bwMode="auto">
          <a:xfrm>
            <a:off x="7698432" y="560387"/>
            <a:ext cx="7620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zh-CN" altLang="en-US" sz="2000" b="1" dirty="0">
                <a:solidFill>
                  <a:srgbClr val="CC3300"/>
                </a:solidFill>
                <a:ea typeface="隶书" pitchFamily="49" charset="-122"/>
              </a:rPr>
              <a:t>动作</a:t>
            </a:r>
          </a:p>
        </p:txBody>
      </p:sp>
      <p:sp>
        <p:nvSpPr>
          <p:cNvPr id="10" name="Line 25"/>
          <p:cNvSpPr>
            <a:spLocks noChangeShapeType="1"/>
          </p:cNvSpPr>
          <p:nvPr/>
        </p:nvSpPr>
        <p:spPr bwMode="auto">
          <a:xfrm>
            <a:off x="1308100" y="522287"/>
            <a:ext cx="0" cy="4419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fontAlgn="base">
              <a:spcBef>
                <a:spcPct val="0"/>
              </a:spcBef>
              <a:spcAft>
                <a:spcPct val="0"/>
              </a:spcAft>
            </a:pPr>
            <a:endParaRPr lang="zh-CN" altLang="en-US" sz="2400" b="1">
              <a:solidFill>
                <a:prstClr val="black"/>
              </a:solidFill>
              <a:ea typeface="宋体" pitchFamily="2" charset="-122"/>
            </a:endParaRPr>
          </a:p>
        </p:txBody>
      </p:sp>
      <p:sp>
        <p:nvSpPr>
          <p:cNvPr id="11" name="Text Box 26"/>
          <p:cNvSpPr txBox="1">
            <a:spLocks noChangeArrowheads="1"/>
          </p:cNvSpPr>
          <p:nvPr/>
        </p:nvSpPr>
        <p:spPr bwMode="auto">
          <a:xfrm>
            <a:off x="516805" y="937863"/>
            <a:ext cx="792088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zh-CN" altLang="en-US" sz="1800" b="1" dirty="0">
                <a:solidFill>
                  <a:prstClr val="black"/>
                </a:solidFill>
                <a:latin typeface="Comic Sans MS" pitchFamily="66" charset="0"/>
              </a:rPr>
              <a:t> 1）   </a:t>
            </a:r>
            <a:r>
              <a:rPr lang="en-US" altLang="zh-CN" sz="1800" b="1" dirty="0" smtClean="0">
                <a:solidFill>
                  <a:prstClr val="black"/>
                </a:solidFill>
                <a:latin typeface="Comic Sans MS" pitchFamily="66" charset="0"/>
              </a:rPr>
              <a:t>0          </a:t>
            </a:r>
            <a:r>
              <a:rPr lang="zh-CN" altLang="en-US" sz="1800" b="1" dirty="0" smtClean="0">
                <a:solidFill>
                  <a:prstClr val="black"/>
                </a:solidFill>
                <a:latin typeface="Comic Sans MS" pitchFamily="66" charset="0"/>
              </a:rPr>
              <a:t>#         </a:t>
            </a:r>
            <a:r>
              <a:rPr lang="en-US" altLang="zh-CN" sz="1800" b="1" dirty="0" err="1">
                <a:solidFill>
                  <a:prstClr val="black"/>
                </a:solidFill>
                <a:latin typeface="Comic Sans MS" pitchFamily="66" charset="0"/>
              </a:rPr>
              <a:t>abbcde</a:t>
            </a:r>
            <a:r>
              <a:rPr lang="en-US" altLang="zh-CN" sz="1800" b="1" dirty="0">
                <a:solidFill>
                  <a:prstClr val="black"/>
                </a:solidFill>
                <a:latin typeface="Comic Sans MS" pitchFamily="66" charset="0"/>
              </a:rPr>
              <a:t>#         </a:t>
            </a:r>
            <a:r>
              <a:rPr lang="en-US" altLang="zh-CN" sz="1800" b="1" dirty="0" smtClean="0">
                <a:solidFill>
                  <a:prstClr val="black"/>
                </a:solidFill>
                <a:latin typeface="Comic Sans MS" pitchFamily="66" charset="0"/>
              </a:rPr>
              <a:t>S2                     </a:t>
            </a:r>
            <a:r>
              <a:rPr lang="zh-CN" altLang="en-US" sz="1800" b="1" dirty="0" smtClean="0">
                <a:solidFill>
                  <a:srgbClr val="CC3300"/>
                </a:solidFill>
                <a:latin typeface="Comic Sans MS" pitchFamily="66" charset="0"/>
              </a:rPr>
              <a:t>移</a:t>
            </a:r>
            <a:r>
              <a:rPr lang="zh-CN" altLang="en-US" sz="1800" b="1" dirty="0">
                <a:solidFill>
                  <a:srgbClr val="CC3300"/>
                </a:solidFill>
                <a:latin typeface="Comic Sans MS" pitchFamily="66" charset="0"/>
              </a:rPr>
              <a:t>进</a:t>
            </a:r>
            <a:endParaRPr lang="zh-CN" altLang="en-US" sz="1800" b="1" dirty="0">
              <a:solidFill>
                <a:prstClr val="black"/>
              </a:solidFill>
              <a:latin typeface="Comic Sans MS" pitchFamily="66" charset="0"/>
            </a:endParaRPr>
          </a:p>
        </p:txBody>
      </p:sp>
      <p:sp>
        <p:nvSpPr>
          <p:cNvPr id="12" name="Text Box 27"/>
          <p:cNvSpPr txBox="1">
            <a:spLocks noChangeArrowheads="1"/>
          </p:cNvSpPr>
          <p:nvPr/>
        </p:nvSpPr>
        <p:spPr bwMode="auto">
          <a:xfrm>
            <a:off x="539552" y="1347440"/>
            <a:ext cx="806489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zh-CN" altLang="en-US" sz="1800" b="1" dirty="0">
                <a:solidFill>
                  <a:prstClr val="black"/>
                </a:solidFill>
                <a:latin typeface="Comic Sans MS" pitchFamily="66" charset="0"/>
              </a:rPr>
              <a:t> 2）   </a:t>
            </a:r>
            <a:r>
              <a:rPr lang="en-US" altLang="zh-CN" sz="1800" b="1" dirty="0" smtClean="0">
                <a:solidFill>
                  <a:prstClr val="black"/>
                </a:solidFill>
                <a:latin typeface="Comic Sans MS" pitchFamily="66" charset="0"/>
              </a:rPr>
              <a:t>02        </a:t>
            </a:r>
            <a:r>
              <a:rPr lang="zh-CN" altLang="en-US" sz="1800" b="1" dirty="0" smtClean="0">
                <a:solidFill>
                  <a:prstClr val="black"/>
                </a:solidFill>
                <a:latin typeface="Comic Sans MS" pitchFamily="66" charset="0"/>
              </a:rPr>
              <a:t>#</a:t>
            </a:r>
            <a:r>
              <a:rPr lang="en-US" altLang="zh-CN" sz="1800" b="1" dirty="0">
                <a:solidFill>
                  <a:prstClr val="black"/>
                </a:solidFill>
                <a:latin typeface="Comic Sans MS" pitchFamily="66" charset="0"/>
              </a:rPr>
              <a:t>a        </a:t>
            </a:r>
            <a:r>
              <a:rPr lang="en-US" altLang="zh-CN" sz="1800" b="1" dirty="0" smtClean="0">
                <a:solidFill>
                  <a:prstClr val="black"/>
                </a:solidFill>
                <a:latin typeface="Comic Sans MS" pitchFamily="66" charset="0"/>
              </a:rPr>
              <a:t>  </a:t>
            </a:r>
            <a:r>
              <a:rPr lang="en-US" altLang="zh-CN" sz="1800" b="1" dirty="0" err="1">
                <a:solidFill>
                  <a:prstClr val="black"/>
                </a:solidFill>
                <a:latin typeface="Comic Sans MS" pitchFamily="66" charset="0"/>
              </a:rPr>
              <a:t>bbcde</a:t>
            </a:r>
            <a:r>
              <a:rPr lang="en-US" altLang="zh-CN" sz="1800" b="1" dirty="0">
                <a:solidFill>
                  <a:prstClr val="black"/>
                </a:solidFill>
                <a:latin typeface="Comic Sans MS" pitchFamily="66" charset="0"/>
              </a:rPr>
              <a:t>#        </a:t>
            </a:r>
            <a:r>
              <a:rPr lang="en-US" altLang="zh-CN" sz="1800" b="1" dirty="0" smtClean="0">
                <a:solidFill>
                  <a:prstClr val="black"/>
                </a:solidFill>
                <a:latin typeface="Comic Sans MS" pitchFamily="66" charset="0"/>
              </a:rPr>
              <a:t> S4                     </a:t>
            </a:r>
            <a:r>
              <a:rPr lang="en-US" altLang="zh-CN" sz="1800" b="1" dirty="0" smtClean="0">
                <a:solidFill>
                  <a:srgbClr val="CC3300"/>
                </a:solidFill>
                <a:latin typeface="Comic Sans MS" pitchFamily="66" charset="0"/>
              </a:rPr>
              <a:t> </a:t>
            </a:r>
            <a:r>
              <a:rPr lang="zh-CN" altLang="en-US" sz="1800" b="1" dirty="0" smtClean="0">
                <a:solidFill>
                  <a:srgbClr val="CC3300"/>
                </a:solidFill>
                <a:latin typeface="Comic Sans MS" pitchFamily="66" charset="0"/>
              </a:rPr>
              <a:t>移进</a:t>
            </a:r>
            <a:endParaRPr lang="zh-CN" altLang="en-US" sz="1800" b="1" dirty="0">
              <a:solidFill>
                <a:srgbClr val="CC3300"/>
              </a:solidFill>
              <a:latin typeface="Comic Sans MS" pitchFamily="66" charset="0"/>
            </a:endParaRPr>
          </a:p>
        </p:txBody>
      </p:sp>
      <p:sp>
        <p:nvSpPr>
          <p:cNvPr id="13" name="Text Box 32"/>
          <p:cNvSpPr txBox="1">
            <a:spLocks noChangeArrowheads="1"/>
          </p:cNvSpPr>
          <p:nvPr/>
        </p:nvSpPr>
        <p:spPr bwMode="auto">
          <a:xfrm>
            <a:off x="539552" y="2067055"/>
            <a:ext cx="792088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zh-CN" altLang="en-US" sz="1800" b="1" dirty="0">
                <a:solidFill>
                  <a:prstClr val="black"/>
                </a:solidFill>
                <a:latin typeface="Comic Sans MS" pitchFamily="66" charset="0"/>
              </a:rPr>
              <a:t> 4）   </a:t>
            </a:r>
            <a:r>
              <a:rPr lang="en-US" altLang="zh-CN" sz="1800" b="1" dirty="0" smtClean="0">
                <a:solidFill>
                  <a:prstClr val="black"/>
                </a:solidFill>
                <a:latin typeface="Comic Sans MS" pitchFamily="66" charset="0"/>
              </a:rPr>
              <a:t>023       </a:t>
            </a:r>
            <a:r>
              <a:rPr lang="zh-CN" altLang="en-US" sz="1800" b="1" dirty="0" smtClean="0">
                <a:solidFill>
                  <a:prstClr val="black"/>
                </a:solidFill>
                <a:latin typeface="Comic Sans MS" pitchFamily="66" charset="0"/>
              </a:rPr>
              <a:t>#</a:t>
            </a:r>
            <a:r>
              <a:rPr lang="en-US" altLang="zh-CN" sz="1800" b="1" dirty="0" err="1">
                <a:solidFill>
                  <a:prstClr val="black"/>
                </a:solidFill>
                <a:latin typeface="Comic Sans MS" pitchFamily="66" charset="0"/>
              </a:rPr>
              <a:t>aA</a:t>
            </a:r>
            <a:r>
              <a:rPr lang="en-US" altLang="zh-CN" sz="1800" b="1" dirty="0">
                <a:solidFill>
                  <a:prstClr val="black"/>
                </a:solidFill>
                <a:latin typeface="Comic Sans MS" pitchFamily="66" charset="0"/>
              </a:rPr>
              <a:t>       </a:t>
            </a:r>
            <a:r>
              <a:rPr lang="en-US" altLang="zh-CN" sz="1800" b="1" dirty="0" smtClean="0">
                <a:solidFill>
                  <a:prstClr val="black"/>
                </a:solidFill>
                <a:latin typeface="Comic Sans MS" pitchFamily="66" charset="0"/>
              </a:rPr>
              <a:t>  </a:t>
            </a:r>
            <a:r>
              <a:rPr lang="en-US" altLang="zh-CN" sz="1800" b="1" dirty="0" err="1">
                <a:solidFill>
                  <a:prstClr val="black"/>
                </a:solidFill>
                <a:latin typeface="Comic Sans MS" pitchFamily="66" charset="0"/>
              </a:rPr>
              <a:t>bcde</a:t>
            </a:r>
            <a:r>
              <a:rPr lang="en-US" altLang="zh-CN" sz="1800" b="1" dirty="0">
                <a:solidFill>
                  <a:prstClr val="black"/>
                </a:solidFill>
                <a:latin typeface="Comic Sans MS" pitchFamily="66" charset="0"/>
              </a:rPr>
              <a:t>#         </a:t>
            </a:r>
            <a:r>
              <a:rPr lang="en-US" altLang="zh-CN" sz="1800" b="1" dirty="0" smtClean="0">
                <a:solidFill>
                  <a:prstClr val="black"/>
                </a:solidFill>
                <a:latin typeface="Comic Sans MS" pitchFamily="66" charset="0"/>
              </a:rPr>
              <a:t>S6                     </a:t>
            </a:r>
            <a:r>
              <a:rPr lang="zh-CN" altLang="en-US" sz="1800" b="1" dirty="0">
                <a:solidFill>
                  <a:srgbClr val="CC3300"/>
                </a:solidFill>
                <a:latin typeface="Comic Sans MS" pitchFamily="66" charset="0"/>
              </a:rPr>
              <a:t>移进</a:t>
            </a:r>
          </a:p>
        </p:txBody>
      </p:sp>
      <p:sp>
        <p:nvSpPr>
          <p:cNvPr id="14" name="Text Box 38"/>
          <p:cNvSpPr txBox="1">
            <a:spLocks noChangeArrowheads="1"/>
          </p:cNvSpPr>
          <p:nvPr/>
        </p:nvSpPr>
        <p:spPr bwMode="auto">
          <a:xfrm>
            <a:off x="539552" y="2750913"/>
            <a:ext cx="806489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zh-CN" altLang="en-US" sz="1800" b="1" dirty="0">
                <a:solidFill>
                  <a:prstClr val="black"/>
                </a:solidFill>
                <a:latin typeface="Comic Sans MS" pitchFamily="66" charset="0"/>
              </a:rPr>
              <a:t> 6）   </a:t>
            </a:r>
            <a:r>
              <a:rPr lang="en-US" altLang="zh-CN" sz="1800" b="1" dirty="0" smtClean="0">
                <a:solidFill>
                  <a:prstClr val="black"/>
                </a:solidFill>
                <a:latin typeface="Comic Sans MS" pitchFamily="66" charset="0"/>
              </a:rPr>
              <a:t>02</a:t>
            </a:r>
            <a:r>
              <a:rPr lang="en-US" altLang="zh-CN" sz="1800" b="1" dirty="0" smtClean="0">
                <a:solidFill>
                  <a:srgbClr val="CC3300"/>
                </a:solidFill>
                <a:latin typeface="Comic Sans MS" pitchFamily="66" charset="0"/>
              </a:rPr>
              <a:t>3       </a:t>
            </a:r>
            <a:r>
              <a:rPr lang="zh-CN" altLang="en-US" sz="1800" b="1" dirty="0" smtClean="0">
                <a:solidFill>
                  <a:prstClr val="black"/>
                </a:solidFill>
                <a:latin typeface="Comic Sans MS" pitchFamily="66" charset="0"/>
              </a:rPr>
              <a:t>#</a:t>
            </a:r>
            <a:r>
              <a:rPr lang="en-US" altLang="zh-CN" sz="1800" b="1" dirty="0" err="1">
                <a:solidFill>
                  <a:prstClr val="black"/>
                </a:solidFill>
                <a:latin typeface="Comic Sans MS" pitchFamily="66" charset="0"/>
              </a:rPr>
              <a:t>aA</a:t>
            </a:r>
            <a:r>
              <a:rPr lang="en-US" altLang="zh-CN" sz="1800" b="1" dirty="0">
                <a:solidFill>
                  <a:prstClr val="black"/>
                </a:solidFill>
                <a:latin typeface="Comic Sans MS" pitchFamily="66" charset="0"/>
              </a:rPr>
              <a:t>           </a:t>
            </a:r>
            <a:r>
              <a:rPr lang="en-US" altLang="zh-CN" sz="1800" b="1" dirty="0" err="1">
                <a:solidFill>
                  <a:prstClr val="black"/>
                </a:solidFill>
                <a:latin typeface="Comic Sans MS" pitchFamily="66" charset="0"/>
              </a:rPr>
              <a:t>cde</a:t>
            </a:r>
            <a:r>
              <a:rPr lang="en-US" altLang="zh-CN" sz="1800" b="1" dirty="0">
                <a:solidFill>
                  <a:prstClr val="black"/>
                </a:solidFill>
                <a:latin typeface="Comic Sans MS" pitchFamily="66" charset="0"/>
              </a:rPr>
              <a:t>#         </a:t>
            </a:r>
            <a:r>
              <a:rPr lang="en-US" altLang="zh-CN" sz="1800" b="1" dirty="0" smtClean="0">
                <a:solidFill>
                  <a:prstClr val="black"/>
                </a:solidFill>
                <a:latin typeface="Comic Sans MS" pitchFamily="66" charset="0"/>
              </a:rPr>
              <a:t> S5                     </a:t>
            </a:r>
            <a:r>
              <a:rPr lang="zh-CN" altLang="en-US" sz="1800" b="1" dirty="0" smtClean="0">
                <a:solidFill>
                  <a:srgbClr val="CC3300"/>
                </a:solidFill>
                <a:latin typeface="Comic Sans MS" pitchFamily="66" charset="0"/>
              </a:rPr>
              <a:t>移</a:t>
            </a:r>
            <a:r>
              <a:rPr lang="zh-CN" altLang="en-US" sz="1800" b="1" dirty="0">
                <a:solidFill>
                  <a:srgbClr val="CC3300"/>
                </a:solidFill>
                <a:latin typeface="Comic Sans MS" pitchFamily="66" charset="0"/>
              </a:rPr>
              <a:t>进</a:t>
            </a:r>
          </a:p>
        </p:txBody>
      </p:sp>
      <p:sp>
        <p:nvSpPr>
          <p:cNvPr id="15" name="Text Box 39"/>
          <p:cNvSpPr txBox="1">
            <a:spLocks noChangeArrowheads="1"/>
          </p:cNvSpPr>
          <p:nvPr/>
        </p:nvSpPr>
        <p:spPr bwMode="auto">
          <a:xfrm>
            <a:off x="539552" y="3120245"/>
            <a:ext cx="806489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zh-CN" altLang="en-US" sz="1800" b="1" dirty="0">
                <a:solidFill>
                  <a:prstClr val="black"/>
                </a:solidFill>
                <a:latin typeface="Comic Sans MS" pitchFamily="66" charset="0"/>
              </a:rPr>
              <a:t> 7）   </a:t>
            </a:r>
            <a:r>
              <a:rPr lang="en-US" altLang="zh-CN" sz="1800" b="1" dirty="0" smtClean="0">
                <a:solidFill>
                  <a:prstClr val="black"/>
                </a:solidFill>
                <a:latin typeface="Comic Sans MS" pitchFamily="66" charset="0"/>
              </a:rPr>
              <a:t>0235     </a:t>
            </a:r>
            <a:r>
              <a:rPr lang="zh-CN" altLang="en-US" sz="1800" b="1" dirty="0" smtClean="0">
                <a:solidFill>
                  <a:prstClr val="black"/>
                </a:solidFill>
                <a:latin typeface="Comic Sans MS" pitchFamily="66" charset="0"/>
              </a:rPr>
              <a:t>#</a:t>
            </a:r>
            <a:r>
              <a:rPr lang="en-US" altLang="zh-CN" sz="1800" b="1" dirty="0" err="1">
                <a:solidFill>
                  <a:prstClr val="black"/>
                </a:solidFill>
                <a:latin typeface="Comic Sans MS" pitchFamily="66" charset="0"/>
              </a:rPr>
              <a:t>aAc</a:t>
            </a:r>
            <a:r>
              <a:rPr lang="en-US" altLang="zh-CN" sz="1800" b="1" dirty="0">
                <a:solidFill>
                  <a:prstClr val="black"/>
                </a:solidFill>
                <a:latin typeface="Comic Sans MS" pitchFamily="66" charset="0"/>
              </a:rPr>
              <a:t>           de#           </a:t>
            </a:r>
            <a:r>
              <a:rPr lang="en-US" altLang="zh-CN" sz="1800" b="1" dirty="0" smtClean="0">
                <a:solidFill>
                  <a:prstClr val="black"/>
                </a:solidFill>
                <a:latin typeface="Comic Sans MS" pitchFamily="66" charset="0"/>
              </a:rPr>
              <a:t>S8                    </a:t>
            </a:r>
            <a:r>
              <a:rPr lang="zh-CN" altLang="en-US" sz="1800" b="1" dirty="0">
                <a:solidFill>
                  <a:prstClr val="black"/>
                </a:solidFill>
                <a:latin typeface="Comic Sans MS" pitchFamily="66" charset="0"/>
              </a:rPr>
              <a:t>移进</a:t>
            </a:r>
          </a:p>
        </p:txBody>
      </p:sp>
      <p:sp>
        <p:nvSpPr>
          <p:cNvPr id="16" name="Text Box 44"/>
          <p:cNvSpPr txBox="1">
            <a:spLocks noChangeArrowheads="1"/>
          </p:cNvSpPr>
          <p:nvPr/>
        </p:nvSpPr>
        <p:spPr bwMode="auto">
          <a:xfrm>
            <a:off x="611560" y="3812272"/>
            <a:ext cx="828092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zh-CN" altLang="en-US" sz="1800" b="1" dirty="0">
                <a:solidFill>
                  <a:prstClr val="black"/>
                </a:solidFill>
                <a:latin typeface="Comic Sans MS" pitchFamily="66" charset="0"/>
              </a:rPr>
              <a:t> 9）   </a:t>
            </a:r>
            <a:r>
              <a:rPr lang="en-US" altLang="zh-CN" sz="1800" b="1" dirty="0" smtClean="0">
                <a:solidFill>
                  <a:prstClr val="black"/>
                </a:solidFill>
                <a:latin typeface="Comic Sans MS" pitchFamily="66" charset="0"/>
              </a:rPr>
              <a:t>02357   </a:t>
            </a:r>
            <a:r>
              <a:rPr lang="zh-CN" altLang="en-US" sz="1800" b="1" dirty="0" smtClean="0">
                <a:solidFill>
                  <a:prstClr val="black"/>
                </a:solidFill>
                <a:latin typeface="Comic Sans MS" pitchFamily="66" charset="0"/>
              </a:rPr>
              <a:t>#</a:t>
            </a:r>
            <a:r>
              <a:rPr lang="en-US" altLang="zh-CN" sz="1800" b="1" dirty="0" err="1">
                <a:solidFill>
                  <a:prstClr val="black"/>
                </a:solidFill>
                <a:latin typeface="Comic Sans MS" pitchFamily="66" charset="0"/>
              </a:rPr>
              <a:t>aAcB</a:t>
            </a:r>
            <a:r>
              <a:rPr lang="en-US" altLang="zh-CN" sz="1800" b="1" dirty="0">
                <a:solidFill>
                  <a:prstClr val="black"/>
                </a:solidFill>
                <a:latin typeface="Comic Sans MS" pitchFamily="66" charset="0"/>
              </a:rPr>
              <a:t>           e#           </a:t>
            </a:r>
            <a:r>
              <a:rPr lang="en-US" altLang="zh-CN" sz="1800" b="1" dirty="0" smtClean="0">
                <a:solidFill>
                  <a:prstClr val="black"/>
                </a:solidFill>
                <a:latin typeface="Comic Sans MS" pitchFamily="66" charset="0"/>
              </a:rPr>
              <a:t>S9                    </a:t>
            </a:r>
            <a:r>
              <a:rPr lang="zh-CN" altLang="en-US" sz="1800" b="1" dirty="0">
                <a:solidFill>
                  <a:prstClr val="black"/>
                </a:solidFill>
                <a:latin typeface="Comic Sans MS" pitchFamily="66" charset="0"/>
              </a:rPr>
              <a:t>移进</a:t>
            </a:r>
          </a:p>
        </p:txBody>
      </p:sp>
      <p:sp>
        <p:nvSpPr>
          <p:cNvPr id="17" name="Text Box 45"/>
          <p:cNvSpPr txBox="1">
            <a:spLocks noChangeArrowheads="1"/>
          </p:cNvSpPr>
          <p:nvPr/>
        </p:nvSpPr>
        <p:spPr bwMode="auto">
          <a:xfrm>
            <a:off x="613321" y="4580195"/>
            <a:ext cx="792088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zh-CN" altLang="en-US" sz="1800" b="1" dirty="0">
                <a:solidFill>
                  <a:prstClr val="black"/>
                </a:solidFill>
                <a:latin typeface="Comic Sans MS" pitchFamily="66" charset="0"/>
              </a:rPr>
              <a:t>11）  </a:t>
            </a:r>
            <a:r>
              <a:rPr lang="en-US" altLang="zh-CN" sz="1800" b="1" dirty="0" smtClean="0">
                <a:solidFill>
                  <a:prstClr val="black"/>
                </a:solidFill>
                <a:latin typeface="Comic Sans MS" pitchFamily="66" charset="0"/>
              </a:rPr>
              <a:t>01       </a:t>
            </a:r>
            <a:r>
              <a:rPr lang="zh-CN" altLang="en-US" sz="1800" b="1" dirty="0" smtClean="0">
                <a:solidFill>
                  <a:prstClr val="black"/>
                </a:solidFill>
                <a:latin typeface="Comic Sans MS" pitchFamily="66" charset="0"/>
              </a:rPr>
              <a:t> </a:t>
            </a:r>
            <a:r>
              <a:rPr lang="zh-CN" altLang="en-US" sz="1800" b="1" dirty="0">
                <a:solidFill>
                  <a:prstClr val="black"/>
                </a:solidFill>
                <a:latin typeface="Comic Sans MS" pitchFamily="66" charset="0"/>
              </a:rPr>
              <a:t>#</a:t>
            </a:r>
            <a:r>
              <a:rPr lang="en-US" altLang="zh-CN" sz="1800" b="1" dirty="0">
                <a:solidFill>
                  <a:prstClr val="black"/>
                </a:solidFill>
                <a:latin typeface="Comic Sans MS" pitchFamily="66" charset="0"/>
              </a:rPr>
              <a:t>S               #            </a:t>
            </a:r>
            <a:r>
              <a:rPr lang="en-US" altLang="zh-CN" sz="1800" b="1" dirty="0" err="1" smtClean="0">
                <a:solidFill>
                  <a:prstClr val="black"/>
                </a:solidFill>
                <a:latin typeface="Comic Sans MS" pitchFamily="66" charset="0"/>
              </a:rPr>
              <a:t>acc</a:t>
            </a:r>
            <a:r>
              <a:rPr lang="en-US" altLang="zh-CN" sz="1800" b="1" dirty="0" smtClean="0">
                <a:solidFill>
                  <a:prstClr val="black"/>
                </a:solidFill>
                <a:latin typeface="Comic Sans MS" pitchFamily="66" charset="0"/>
              </a:rPr>
              <a:t>                   </a:t>
            </a:r>
            <a:r>
              <a:rPr lang="zh-CN" altLang="en-US" sz="1800" b="1" dirty="0" smtClean="0">
                <a:solidFill>
                  <a:prstClr val="black"/>
                </a:solidFill>
                <a:latin typeface="Comic Sans MS" pitchFamily="66" charset="0"/>
              </a:rPr>
              <a:t>接受</a:t>
            </a:r>
            <a:endParaRPr lang="zh-CN" altLang="en-US" sz="1800" b="1" dirty="0">
              <a:solidFill>
                <a:prstClr val="black"/>
              </a:solidFill>
              <a:latin typeface="Comic Sans MS" pitchFamily="66" charset="0"/>
            </a:endParaRPr>
          </a:p>
        </p:txBody>
      </p:sp>
      <p:sp>
        <p:nvSpPr>
          <p:cNvPr id="19" name="Text Box 22"/>
          <p:cNvSpPr txBox="1">
            <a:spLocks noChangeArrowheads="1"/>
          </p:cNvSpPr>
          <p:nvPr/>
        </p:nvSpPr>
        <p:spPr bwMode="auto">
          <a:xfrm>
            <a:off x="6477842" y="557152"/>
            <a:ext cx="145834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en-US" altLang="zh-CN" sz="2000" b="1" dirty="0" smtClean="0">
                <a:solidFill>
                  <a:prstClr val="black"/>
                </a:solidFill>
                <a:ea typeface="隶书" pitchFamily="49" charset="-122"/>
              </a:rPr>
              <a:t>GOTO</a:t>
            </a:r>
            <a:endParaRPr lang="zh-CN" altLang="en-US" sz="2000" b="1" dirty="0">
              <a:solidFill>
                <a:prstClr val="black"/>
              </a:solidFill>
              <a:ea typeface="隶书" pitchFamily="49" charset="-122"/>
            </a:endParaRPr>
          </a:p>
        </p:txBody>
      </p:sp>
      <p:sp>
        <p:nvSpPr>
          <p:cNvPr id="20" name="Text Box 22"/>
          <p:cNvSpPr txBox="1">
            <a:spLocks noChangeArrowheads="1"/>
          </p:cNvSpPr>
          <p:nvPr/>
        </p:nvSpPr>
        <p:spPr bwMode="auto">
          <a:xfrm>
            <a:off x="1339825" y="552451"/>
            <a:ext cx="10668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zh-CN" altLang="en-US" sz="2000" b="1" dirty="0" smtClean="0">
                <a:solidFill>
                  <a:prstClr val="black"/>
                </a:solidFill>
                <a:ea typeface="隶书" pitchFamily="49" charset="-122"/>
              </a:rPr>
              <a:t>状态栈</a:t>
            </a:r>
            <a:endParaRPr lang="zh-CN" altLang="en-US" sz="2000" b="1" dirty="0">
              <a:solidFill>
                <a:prstClr val="black"/>
              </a:solidFill>
              <a:ea typeface="隶书" pitchFamily="49" charset="-122"/>
            </a:endParaRPr>
          </a:p>
        </p:txBody>
      </p:sp>
      <p:sp>
        <p:nvSpPr>
          <p:cNvPr id="21" name="Text Box 22"/>
          <p:cNvSpPr txBox="1">
            <a:spLocks noChangeArrowheads="1"/>
          </p:cNvSpPr>
          <p:nvPr/>
        </p:nvSpPr>
        <p:spPr bwMode="auto">
          <a:xfrm>
            <a:off x="5019501" y="552451"/>
            <a:ext cx="145834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en-US" altLang="zh-CN" sz="2000" b="1" dirty="0" smtClean="0">
                <a:solidFill>
                  <a:prstClr val="black"/>
                </a:solidFill>
                <a:ea typeface="隶书" pitchFamily="49" charset="-122"/>
              </a:rPr>
              <a:t>ACTION</a:t>
            </a:r>
            <a:endParaRPr lang="zh-CN" altLang="en-US" sz="2000" b="1" dirty="0">
              <a:solidFill>
                <a:prstClr val="black"/>
              </a:solidFill>
              <a:ea typeface="隶书" pitchFamily="49" charset="-122"/>
            </a:endParaRPr>
          </a:p>
        </p:txBody>
      </p:sp>
      <p:sp>
        <p:nvSpPr>
          <p:cNvPr id="22" name="Text Box 27"/>
          <p:cNvSpPr txBox="1">
            <a:spLocks noChangeArrowheads="1"/>
          </p:cNvSpPr>
          <p:nvPr/>
        </p:nvSpPr>
        <p:spPr bwMode="auto">
          <a:xfrm>
            <a:off x="539552" y="1716772"/>
            <a:ext cx="806489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zh-CN" altLang="en-US" sz="1800" b="1" dirty="0">
                <a:solidFill>
                  <a:prstClr val="black"/>
                </a:solidFill>
                <a:latin typeface="Comic Sans MS" pitchFamily="66" charset="0"/>
              </a:rPr>
              <a:t> </a:t>
            </a:r>
            <a:r>
              <a:rPr lang="en-US" altLang="zh-CN" sz="1800" b="1" dirty="0" smtClean="0">
                <a:solidFill>
                  <a:prstClr val="black"/>
                </a:solidFill>
                <a:latin typeface="Comic Sans MS" pitchFamily="66" charset="0"/>
              </a:rPr>
              <a:t>3</a:t>
            </a:r>
            <a:r>
              <a:rPr lang="zh-CN" altLang="en-US" sz="1800" b="1" dirty="0" smtClean="0">
                <a:solidFill>
                  <a:prstClr val="black"/>
                </a:solidFill>
                <a:latin typeface="Comic Sans MS" pitchFamily="66" charset="0"/>
              </a:rPr>
              <a:t>）   </a:t>
            </a:r>
            <a:r>
              <a:rPr lang="en-US" altLang="zh-CN" sz="1800" b="1" dirty="0" smtClean="0">
                <a:solidFill>
                  <a:prstClr val="black"/>
                </a:solidFill>
                <a:latin typeface="Comic Sans MS" pitchFamily="66" charset="0"/>
              </a:rPr>
              <a:t>024       </a:t>
            </a:r>
            <a:r>
              <a:rPr lang="zh-CN" altLang="en-US" sz="1800" b="1" dirty="0" smtClean="0">
                <a:solidFill>
                  <a:prstClr val="black"/>
                </a:solidFill>
                <a:latin typeface="Comic Sans MS" pitchFamily="66" charset="0"/>
              </a:rPr>
              <a:t>#</a:t>
            </a:r>
            <a:r>
              <a:rPr lang="en-US" altLang="zh-CN" sz="1800" b="1" dirty="0" smtClean="0">
                <a:solidFill>
                  <a:prstClr val="black"/>
                </a:solidFill>
                <a:latin typeface="Comic Sans MS" pitchFamily="66" charset="0"/>
              </a:rPr>
              <a:t>ab         </a:t>
            </a:r>
            <a:r>
              <a:rPr lang="en-US" altLang="zh-CN" sz="1800" b="1" dirty="0" err="1" smtClean="0">
                <a:solidFill>
                  <a:prstClr val="black"/>
                </a:solidFill>
                <a:latin typeface="Comic Sans MS" pitchFamily="66" charset="0"/>
              </a:rPr>
              <a:t>bcde</a:t>
            </a:r>
            <a:r>
              <a:rPr lang="en-US" altLang="zh-CN" sz="1800" b="1" dirty="0">
                <a:solidFill>
                  <a:prstClr val="black"/>
                </a:solidFill>
                <a:latin typeface="Comic Sans MS" pitchFamily="66" charset="0"/>
              </a:rPr>
              <a:t>#        </a:t>
            </a:r>
            <a:r>
              <a:rPr lang="en-US" altLang="zh-CN" sz="1800" b="1" dirty="0" smtClean="0">
                <a:solidFill>
                  <a:prstClr val="black"/>
                </a:solidFill>
                <a:latin typeface="Comic Sans MS" pitchFamily="66" charset="0"/>
              </a:rPr>
              <a:t>  r2           </a:t>
            </a:r>
            <a:r>
              <a:rPr lang="en-US" altLang="zh-CN" sz="1800" b="1" i="1" dirty="0" smtClean="0">
                <a:solidFill>
                  <a:srgbClr val="FF0000"/>
                </a:solidFill>
                <a:latin typeface="Comic Sans MS" pitchFamily="66" charset="0"/>
              </a:rPr>
              <a:t>A-</a:t>
            </a:r>
            <a:r>
              <a:rPr lang="en-US" altLang="zh-CN" sz="1800" b="1" dirty="0" smtClean="0">
                <a:solidFill>
                  <a:prstClr val="black"/>
                </a:solidFill>
                <a:latin typeface="Comic Sans MS" pitchFamily="66" charset="0"/>
              </a:rPr>
              <a:t>3      </a:t>
            </a:r>
            <a:r>
              <a:rPr lang="zh-CN" altLang="en-US" sz="1800" b="1" dirty="0" smtClean="0">
                <a:solidFill>
                  <a:srgbClr val="CC3300"/>
                </a:solidFill>
                <a:latin typeface="Comic Sans MS" pitchFamily="66" charset="0"/>
              </a:rPr>
              <a:t>归约</a:t>
            </a:r>
            <a:endParaRPr lang="zh-CN" altLang="en-US" sz="1800" b="1" dirty="0">
              <a:solidFill>
                <a:srgbClr val="CC3300"/>
              </a:solidFill>
              <a:latin typeface="Comic Sans MS" pitchFamily="66" charset="0"/>
            </a:endParaRPr>
          </a:p>
        </p:txBody>
      </p:sp>
      <p:sp>
        <p:nvSpPr>
          <p:cNvPr id="24" name="Text Box 27"/>
          <p:cNvSpPr txBox="1">
            <a:spLocks noChangeArrowheads="1"/>
          </p:cNvSpPr>
          <p:nvPr/>
        </p:nvSpPr>
        <p:spPr bwMode="auto">
          <a:xfrm>
            <a:off x="539552" y="2411596"/>
            <a:ext cx="806489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zh-CN" altLang="en-US" sz="1800" b="1" dirty="0">
                <a:solidFill>
                  <a:prstClr val="black"/>
                </a:solidFill>
                <a:latin typeface="Comic Sans MS" pitchFamily="66" charset="0"/>
              </a:rPr>
              <a:t> </a:t>
            </a:r>
            <a:r>
              <a:rPr lang="en-US" altLang="zh-CN" sz="1800" b="1" dirty="0" smtClean="0">
                <a:solidFill>
                  <a:prstClr val="black"/>
                </a:solidFill>
                <a:latin typeface="Comic Sans MS" pitchFamily="66" charset="0"/>
              </a:rPr>
              <a:t>5</a:t>
            </a:r>
            <a:r>
              <a:rPr lang="zh-CN" altLang="en-US" sz="1800" b="1" dirty="0" smtClean="0">
                <a:solidFill>
                  <a:prstClr val="black"/>
                </a:solidFill>
                <a:latin typeface="Comic Sans MS" pitchFamily="66" charset="0"/>
              </a:rPr>
              <a:t>）   </a:t>
            </a:r>
            <a:r>
              <a:rPr lang="en-US" altLang="zh-CN" sz="1800" b="1" dirty="0" smtClean="0">
                <a:solidFill>
                  <a:prstClr val="black"/>
                </a:solidFill>
                <a:latin typeface="Comic Sans MS" pitchFamily="66" charset="0"/>
              </a:rPr>
              <a:t>0236      </a:t>
            </a:r>
            <a:r>
              <a:rPr lang="zh-CN" altLang="en-US" sz="1800" b="1" dirty="0" smtClean="0">
                <a:solidFill>
                  <a:prstClr val="black"/>
                </a:solidFill>
                <a:latin typeface="Comic Sans MS" pitchFamily="66" charset="0"/>
              </a:rPr>
              <a:t>#</a:t>
            </a:r>
            <a:r>
              <a:rPr lang="en-US" altLang="zh-CN" sz="1800" b="1" dirty="0" err="1" smtClean="0">
                <a:solidFill>
                  <a:prstClr val="black"/>
                </a:solidFill>
                <a:latin typeface="Comic Sans MS" pitchFamily="66" charset="0"/>
              </a:rPr>
              <a:t>aAb</a:t>
            </a:r>
            <a:r>
              <a:rPr lang="en-US" altLang="zh-CN" sz="1800" b="1" dirty="0" smtClean="0">
                <a:solidFill>
                  <a:prstClr val="black"/>
                </a:solidFill>
                <a:latin typeface="Comic Sans MS" pitchFamily="66" charset="0"/>
              </a:rPr>
              <a:t>         </a:t>
            </a:r>
            <a:r>
              <a:rPr lang="en-US" altLang="zh-CN" sz="1800" b="1" dirty="0" err="1" smtClean="0">
                <a:solidFill>
                  <a:prstClr val="black"/>
                </a:solidFill>
                <a:latin typeface="Comic Sans MS" pitchFamily="66" charset="0"/>
              </a:rPr>
              <a:t>cde</a:t>
            </a:r>
            <a:r>
              <a:rPr lang="en-US" altLang="zh-CN" sz="1800" b="1" dirty="0">
                <a:solidFill>
                  <a:prstClr val="black"/>
                </a:solidFill>
                <a:latin typeface="Comic Sans MS" pitchFamily="66" charset="0"/>
              </a:rPr>
              <a:t>#        </a:t>
            </a:r>
            <a:r>
              <a:rPr lang="en-US" altLang="zh-CN" sz="1800" b="1" dirty="0" smtClean="0">
                <a:solidFill>
                  <a:prstClr val="black"/>
                </a:solidFill>
                <a:latin typeface="Comic Sans MS" pitchFamily="66" charset="0"/>
              </a:rPr>
              <a:t>  r3           </a:t>
            </a:r>
            <a:r>
              <a:rPr lang="en-US" altLang="zh-CN" sz="1800" b="1" i="1" dirty="0" smtClean="0">
                <a:solidFill>
                  <a:srgbClr val="FF0000"/>
                </a:solidFill>
                <a:latin typeface="Comic Sans MS" pitchFamily="66" charset="0"/>
              </a:rPr>
              <a:t>A-</a:t>
            </a:r>
            <a:r>
              <a:rPr lang="en-US" altLang="zh-CN" sz="1800" b="1" dirty="0" smtClean="0">
                <a:solidFill>
                  <a:prstClr val="black"/>
                </a:solidFill>
                <a:latin typeface="Comic Sans MS" pitchFamily="66" charset="0"/>
              </a:rPr>
              <a:t>3      </a:t>
            </a:r>
            <a:r>
              <a:rPr lang="zh-CN" altLang="en-US" sz="1800" b="1" dirty="0" smtClean="0">
                <a:solidFill>
                  <a:srgbClr val="CC3300"/>
                </a:solidFill>
                <a:latin typeface="Comic Sans MS" pitchFamily="66" charset="0"/>
              </a:rPr>
              <a:t>归约</a:t>
            </a:r>
            <a:endParaRPr lang="zh-CN" altLang="en-US" sz="1800" b="1" dirty="0">
              <a:solidFill>
                <a:srgbClr val="CC3300"/>
              </a:solidFill>
              <a:latin typeface="Comic Sans MS" pitchFamily="66" charset="0"/>
            </a:endParaRPr>
          </a:p>
        </p:txBody>
      </p:sp>
      <p:sp>
        <p:nvSpPr>
          <p:cNvPr id="25" name="Text Box 27"/>
          <p:cNvSpPr txBox="1">
            <a:spLocks noChangeArrowheads="1"/>
          </p:cNvSpPr>
          <p:nvPr/>
        </p:nvSpPr>
        <p:spPr bwMode="auto">
          <a:xfrm>
            <a:off x="611560" y="3442940"/>
            <a:ext cx="806489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en-US" altLang="zh-CN" sz="1800" b="1" dirty="0" smtClean="0">
                <a:solidFill>
                  <a:prstClr val="black"/>
                </a:solidFill>
                <a:latin typeface="Comic Sans MS" pitchFamily="66" charset="0"/>
              </a:rPr>
              <a:t>8</a:t>
            </a:r>
            <a:r>
              <a:rPr lang="zh-CN" altLang="en-US" sz="1800" b="1" dirty="0" smtClean="0">
                <a:solidFill>
                  <a:prstClr val="black"/>
                </a:solidFill>
                <a:latin typeface="Comic Sans MS" pitchFamily="66" charset="0"/>
              </a:rPr>
              <a:t>）   </a:t>
            </a:r>
            <a:r>
              <a:rPr lang="en-US" altLang="zh-CN" sz="1800" b="1" dirty="0" smtClean="0">
                <a:solidFill>
                  <a:prstClr val="black"/>
                </a:solidFill>
                <a:latin typeface="Comic Sans MS" pitchFamily="66" charset="0"/>
              </a:rPr>
              <a:t>02358    </a:t>
            </a:r>
            <a:r>
              <a:rPr lang="zh-CN" altLang="en-US" sz="1800" b="1" dirty="0" smtClean="0">
                <a:solidFill>
                  <a:prstClr val="black"/>
                </a:solidFill>
                <a:latin typeface="Comic Sans MS" pitchFamily="66" charset="0"/>
              </a:rPr>
              <a:t>#</a:t>
            </a:r>
            <a:r>
              <a:rPr lang="en-US" altLang="zh-CN" sz="1800" b="1" dirty="0" err="1" smtClean="0">
                <a:solidFill>
                  <a:prstClr val="black"/>
                </a:solidFill>
                <a:latin typeface="Comic Sans MS" pitchFamily="66" charset="0"/>
              </a:rPr>
              <a:t>aAcd</a:t>
            </a:r>
            <a:r>
              <a:rPr lang="en-US" altLang="zh-CN" sz="1800" b="1" dirty="0" smtClean="0">
                <a:solidFill>
                  <a:prstClr val="black"/>
                </a:solidFill>
                <a:latin typeface="Comic Sans MS" pitchFamily="66" charset="0"/>
              </a:rPr>
              <a:t>           e</a:t>
            </a:r>
            <a:r>
              <a:rPr lang="en-US" altLang="zh-CN" sz="1800" b="1" dirty="0">
                <a:solidFill>
                  <a:prstClr val="black"/>
                </a:solidFill>
                <a:latin typeface="Comic Sans MS" pitchFamily="66" charset="0"/>
              </a:rPr>
              <a:t>#        </a:t>
            </a:r>
            <a:r>
              <a:rPr lang="en-US" altLang="zh-CN" sz="1800" b="1" dirty="0" smtClean="0">
                <a:solidFill>
                  <a:prstClr val="black"/>
                </a:solidFill>
                <a:latin typeface="Comic Sans MS" pitchFamily="66" charset="0"/>
              </a:rPr>
              <a:t>   r4           </a:t>
            </a:r>
            <a:r>
              <a:rPr lang="en-US" altLang="zh-CN" sz="1800" b="1" i="1" dirty="0" smtClean="0">
                <a:solidFill>
                  <a:srgbClr val="FF0000"/>
                </a:solidFill>
                <a:latin typeface="Comic Sans MS" pitchFamily="66" charset="0"/>
              </a:rPr>
              <a:t>B-</a:t>
            </a:r>
            <a:r>
              <a:rPr lang="en-US" altLang="zh-CN" sz="1800" b="1" dirty="0" smtClean="0">
                <a:solidFill>
                  <a:prstClr val="black"/>
                </a:solidFill>
                <a:latin typeface="Comic Sans MS" pitchFamily="66" charset="0"/>
              </a:rPr>
              <a:t>7      </a:t>
            </a:r>
            <a:r>
              <a:rPr lang="zh-CN" altLang="en-US" sz="1800" b="1" dirty="0" smtClean="0">
                <a:solidFill>
                  <a:srgbClr val="CC3300"/>
                </a:solidFill>
                <a:latin typeface="Comic Sans MS" pitchFamily="66" charset="0"/>
              </a:rPr>
              <a:t>归约</a:t>
            </a:r>
            <a:endParaRPr lang="zh-CN" altLang="en-US" sz="1800" b="1" dirty="0">
              <a:solidFill>
                <a:srgbClr val="CC3300"/>
              </a:solidFill>
              <a:latin typeface="Comic Sans MS" pitchFamily="66" charset="0"/>
            </a:endParaRPr>
          </a:p>
        </p:txBody>
      </p:sp>
      <p:sp>
        <p:nvSpPr>
          <p:cNvPr id="26" name="Text Box 44"/>
          <p:cNvSpPr txBox="1">
            <a:spLocks noChangeArrowheads="1"/>
          </p:cNvSpPr>
          <p:nvPr/>
        </p:nvSpPr>
        <p:spPr bwMode="auto">
          <a:xfrm>
            <a:off x="555601" y="4193401"/>
            <a:ext cx="828092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zh-CN" altLang="en-US" sz="1800" b="1" dirty="0">
                <a:solidFill>
                  <a:prstClr val="black"/>
                </a:solidFill>
                <a:latin typeface="Comic Sans MS" pitchFamily="66" charset="0"/>
              </a:rPr>
              <a:t> </a:t>
            </a:r>
            <a:r>
              <a:rPr lang="en-US" altLang="zh-CN" sz="1800" b="1" dirty="0" smtClean="0">
                <a:solidFill>
                  <a:prstClr val="black"/>
                </a:solidFill>
                <a:latin typeface="Comic Sans MS" pitchFamily="66" charset="0"/>
              </a:rPr>
              <a:t>10</a:t>
            </a:r>
            <a:r>
              <a:rPr lang="zh-CN" altLang="en-US" sz="1800" b="1" dirty="0" smtClean="0">
                <a:solidFill>
                  <a:prstClr val="black"/>
                </a:solidFill>
                <a:latin typeface="Comic Sans MS" pitchFamily="66" charset="0"/>
              </a:rPr>
              <a:t>）  </a:t>
            </a:r>
            <a:r>
              <a:rPr lang="en-US" altLang="zh-CN" sz="1800" b="1" dirty="0" smtClean="0">
                <a:solidFill>
                  <a:prstClr val="black"/>
                </a:solidFill>
                <a:latin typeface="Comic Sans MS" pitchFamily="66" charset="0"/>
              </a:rPr>
              <a:t>023579   </a:t>
            </a:r>
            <a:r>
              <a:rPr lang="zh-CN" altLang="en-US" sz="1800" b="1" dirty="0" smtClean="0">
                <a:solidFill>
                  <a:prstClr val="black"/>
                </a:solidFill>
                <a:latin typeface="Comic Sans MS" pitchFamily="66" charset="0"/>
              </a:rPr>
              <a:t>#</a:t>
            </a:r>
            <a:r>
              <a:rPr lang="en-US" altLang="zh-CN" sz="1800" b="1" dirty="0" err="1" smtClean="0">
                <a:solidFill>
                  <a:prstClr val="black"/>
                </a:solidFill>
                <a:latin typeface="Comic Sans MS" pitchFamily="66" charset="0"/>
              </a:rPr>
              <a:t>aAcBe</a:t>
            </a:r>
            <a:r>
              <a:rPr lang="en-US" altLang="zh-CN" sz="1800" b="1" dirty="0" smtClean="0">
                <a:solidFill>
                  <a:prstClr val="black"/>
                </a:solidFill>
                <a:latin typeface="Comic Sans MS" pitchFamily="66" charset="0"/>
              </a:rPr>
              <a:t>          #           r1           </a:t>
            </a:r>
            <a:r>
              <a:rPr lang="en-US" altLang="zh-CN" sz="1800" b="1" dirty="0" smtClean="0">
                <a:solidFill>
                  <a:srgbClr val="CC3300"/>
                </a:solidFill>
                <a:latin typeface="Comic Sans MS" pitchFamily="66" charset="0"/>
              </a:rPr>
              <a:t>S-</a:t>
            </a:r>
            <a:r>
              <a:rPr lang="en-US" altLang="zh-CN" sz="1800" b="1" dirty="0" smtClean="0">
                <a:solidFill>
                  <a:prstClr val="black"/>
                </a:solidFill>
                <a:latin typeface="Comic Sans MS" pitchFamily="66" charset="0"/>
              </a:rPr>
              <a:t>1     </a:t>
            </a:r>
            <a:r>
              <a:rPr lang="zh-CN" altLang="en-US" sz="1800" b="1" dirty="0" smtClean="0">
                <a:solidFill>
                  <a:srgbClr val="CC3300"/>
                </a:solidFill>
                <a:latin typeface="Comic Sans MS" pitchFamily="66" charset="0"/>
              </a:rPr>
              <a:t>归约</a:t>
            </a:r>
            <a:endParaRPr lang="zh-CN" altLang="en-US" sz="1800" b="1" dirty="0">
              <a:solidFill>
                <a:srgbClr val="CC3300"/>
              </a:solidFill>
              <a:latin typeface="Comic Sans MS" pitchFamily="66" charset="0"/>
            </a:endParaRPr>
          </a:p>
        </p:txBody>
      </p:sp>
      <p:sp>
        <p:nvSpPr>
          <p:cNvPr id="27" name="TextBox 26"/>
          <p:cNvSpPr txBox="1"/>
          <p:nvPr/>
        </p:nvSpPr>
        <p:spPr>
          <a:xfrm>
            <a:off x="2267744" y="5085184"/>
            <a:ext cx="5809901" cy="400110"/>
          </a:xfrm>
          <a:prstGeom prst="rect">
            <a:avLst/>
          </a:prstGeom>
          <a:noFill/>
        </p:spPr>
        <p:txBody>
          <a:bodyPr wrap="square" rtlCol="0">
            <a:spAutoFit/>
          </a:bodyPr>
          <a:lstStyle/>
          <a:p>
            <a:pPr fontAlgn="base">
              <a:spcBef>
                <a:spcPct val="0"/>
              </a:spcBef>
              <a:spcAft>
                <a:spcPct val="0"/>
              </a:spcAft>
            </a:pPr>
            <a:r>
              <a:rPr lang="en-US" altLang="zh-CN" sz="2000" b="1" dirty="0">
                <a:solidFill>
                  <a:prstClr val="black"/>
                </a:solidFill>
                <a:ea typeface="宋体" pitchFamily="2" charset="-122"/>
              </a:rPr>
              <a:t>P125  </a:t>
            </a:r>
            <a:r>
              <a:rPr lang="zh-CN" altLang="en-US" sz="2000" b="1" dirty="0">
                <a:solidFill>
                  <a:prstClr val="black"/>
                </a:solidFill>
                <a:ea typeface="宋体" pitchFamily="2" charset="-122"/>
              </a:rPr>
              <a:t>表</a:t>
            </a:r>
            <a:r>
              <a:rPr lang="en-US" altLang="zh-CN" sz="2000" b="1" dirty="0">
                <a:solidFill>
                  <a:prstClr val="black"/>
                </a:solidFill>
                <a:ea typeface="宋体" pitchFamily="2" charset="-122"/>
              </a:rPr>
              <a:t>6.2 </a:t>
            </a:r>
            <a:r>
              <a:rPr lang="zh-CN" altLang="en-US" sz="2000" b="1" dirty="0">
                <a:solidFill>
                  <a:prstClr val="black"/>
                </a:solidFill>
                <a:ea typeface="宋体" pitchFamily="2" charset="-122"/>
              </a:rPr>
              <a:t>对输入符号串的分析过程</a:t>
            </a:r>
          </a:p>
        </p:txBody>
      </p:sp>
      <p:sp>
        <p:nvSpPr>
          <p:cNvPr id="28" name="TextBox 27"/>
          <p:cNvSpPr txBox="1"/>
          <p:nvPr/>
        </p:nvSpPr>
        <p:spPr>
          <a:xfrm>
            <a:off x="357159" y="5598399"/>
            <a:ext cx="7358114" cy="830997"/>
          </a:xfrm>
          <a:prstGeom prst="rect">
            <a:avLst/>
          </a:prstGeom>
          <a:noFill/>
        </p:spPr>
        <p:txBody>
          <a:bodyPr wrap="square" rtlCol="0">
            <a:spAutoFit/>
          </a:bodyPr>
          <a:lstStyle/>
          <a:p>
            <a:pPr fontAlgn="base">
              <a:spcBef>
                <a:spcPct val="0"/>
              </a:spcBef>
              <a:spcAft>
                <a:spcPct val="0"/>
              </a:spcAft>
            </a:pPr>
            <a:r>
              <a:rPr lang="zh-CN" altLang="en-US" sz="2400" b="1" dirty="0">
                <a:solidFill>
                  <a:prstClr val="black"/>
                </a:solidFill>
                <a:ea typeface="宋体" pitchFamily="2" charset="-122"/>
              </a:rPr>
              <a:t>表</a:t>
            </a:r>
            <a:r>
              <a:rPr lang="en-US" altLang="zh-CN" sz="2400" b="1" dirty="0">
                <a:solidFill>
                  <a:prstClr val="black"/>
                </a:solidFill>
                <a:ea typeface="宋体" pitchFamily="2" charset="-122"/>
              </a:rPr>
              <a:t>6.2</a:t>
            </a:r>
            <a:r>
              <a:rPr lang="zh-CN" altLang="en-US" sz="2400" b="1" dirty="0">
                <a:solidFill>
                  <a:prstClr val="black"/>
                </a:solidFill>
                <a:ea typeface="宋体" pitchFamily="2" charset="-122"/>
              </a:rPr>
              <a:t>中，符号栈中的符号串全部都是</a:t>
            </a:r>
            <a:r>
              <a:rPr lang="zh-CN" altLang="en-US" sz="2400" b="1" dirty="0">
                <a:solidFill>
                  <a:srgbClr val="C00000"/>
                </a:solidFill>
                <a:ea typeface="宋体" pitchFamily="2" charset="-122"/>
              </a:rPr>
              <a:t>活前缀</a:t>
            </a:r>
            <a:r>
              <a:rPr lang="zh-CN" altLang="en-US" sz="2400" b="1" dirty="0">
                <a:solidFill>
                  <a:prstClr val="black"/>
                </a:solidFill>
                <a:ea typeface="宋体" pitchFamily="2" charset="-122"/>
              </a:rPr>
              <a:t>，其中的</a:t>
            </a:r>
            <a:r>
              <a:rPr lang="en-US" altLang="zh-CN" sz="2400" b="1" dirty="0" err="1">
                <a:solidFill>
                  <a:prstClr val="black"/>
                </a:solidFill>
                <a:ea typeface="宋体" pitchFamily="2" charset="-122"/>
              </a:rPr>
              <a:t>ab,aAb,aAcd,aAcBe</a:t>
            </a:r>
            <a:r>
              <a:rPr lang="zh-CN" altLang="en-US" sz="2400" b="1" dirty="0">
                <a:solidFill>
                  <a:prstClr val="black"/>
                </a:solidFill>
                <a:ea typeface="宋体" pitchFamily="2" charset="-122"/>
              </a:rPr>
              <a:t>是</a:t>
            </a:r>
            <a:r>
              <a:rPr lang="zh-CN" altLang="en-US" sz="2400" b="1" dirty="0">
                <a:solidFill>
                  <a:srgbClr val="C00000"/>
                </a:solidFill>
                <a:ea typeface="宋体" pitchFamily="2" charset="-122"/>
              </a:rPr>
              <a:t>可归前缀</a:t>
            </a:r>
            <a:r>
              <a:rPr lang="zh-CN" altLang="en-US" sz="2400" b="1" dirty="0">
                <a:solidFill>
                  <a:prstClr val="black"/>
                </a:solidFill>
                <a:ea typeface="宋体" pitchFamily="2" charset="-122"/>
              </a:rPr>
              <a:t>。</a:t>
            </a:r>
          </a:p>
        </p:txBody>
      </p:sp>
      <p:sp>
        <p:nvSpPr>
          <p:cNvPr id="29" name="矩形 28"/>
          <p:cNvSpPr/>
          <p:nvPr/>
        </p:nvSpPr>
        <p:spPr>
          <a:xfrm>
            <a:off x="7858068" y="5903893"/>
            <a:ext cx="1285932" cy="954107"/>
          </a:xfrm>
          <a:prstGeom prst="rect">
            <a:avLst/>
          </a:prstGeom>
          <a:ln w="19050">
            <a:solidFill>
              <a:srgbClr val="FF0000"/>
            </a:solidFill>
          </a:ln>
        </p:spPr>
        <p:txBody>
          <a:bodyPr wrap="square">
            <a:spAutoFit/>
          </a:bodyPr>
          <a:lstStyle/>
          <a:p>
            <a:pPr marL="0" lvl="1">
              <a:buFont typeface="Wingdings" pitchFamily="2" charset="2"/>
              <a:buNone/>
            </a:pPr>
            <a:r>
              <a:rPr lang="en-US" altLang="zh-CN" sz="1400" b="1" smtClean="0"/>
              <a:t>r1: S</a:t>
            </a:r>
            <a:r>
              <a:rPr lang="en-US" altLang="zh-CN" sz="1400" b="1" smtClean="0">
                <a:sym typeface="Symbol" pitchFamily="18" charset="2"/>
              </a:rPr>
              <a:t></a:t>
            </a:r>
            <a:r>
              <a:rPr lang="en-US" altLang="zh-CN" sz="1400" b="1" smtClean="0"/>
              <a:t>aAcBe</a:t>
            </a:r>
          </a:p>
          <a:p>
            <a:pPr marL="0" lvl="1">
              <a:buFont typeface="Wingdings" pitchFamily="2" charset="2"/>
              <a:buNone/>
            </a:pPr>
            <a:r>
              <a:rPr lang="en-US" altLang="zh-CN" sz="1400" b="1" smtClean="0"/>
              <a:t>r2:</a:t>
            </a:r>
            <a:r>
              <a:rPr lang="zh-CN" altLang="en-US" sz="1400" b="1" smtClean="0"/>
              <a:t> </a:t>
            </a:r>
            <a:r>
              <a:rPr lang="en-US" altLang="zh-CN" sz="1400" b="1" smtClean="0"/>
              <a:t>A</a:t>
            </a:r>
            <a:r>
              <a:rPr lang="en-US" altLang="zh-CN" sz="1400" b="1" smtClean="0">
                <a:sym typeface="Symbol" pitchFamily="18" charset="2"/>
              </a:rPr>
              <a:t></a:t>
            </a:r>
            <a:r>
              <a:rPr lang="en-US" altLang="zh-CN" sz="1400" b="1" smtClean="0"/>
              <a:t>b</a:t>
            </a:r>
          </a:p>
          <a:p>
            <a:pPr marL="0" lvl="1">
              <a:buFont typeface="Wingdings" pitchFamily="2" charset="2"/>
              <a:buNone/>
            </a:pPr>
            <a:r>
              <a:rPr lang="en-US" altLang="zh-CN" sz="1400" b="1" smtClean="0"/>
              <a:t>r3: A</a:t>
            </a:r>
            <a:r>
              <a:rPr lang="en-US" altLang="zh-CN" sz="1400" b="1" smtClean="0">
                <a:sym typeface="Symbol" pitchFamily="18" charset="2"/>
              </a:rPr>
              <a:t></a:t>
            </a:r>
            <a:r>
              <a:rPr lang="en-US" altLang="zh-CN" sz="1400" b="1" smtClean="0"/>
              <a:t>Ab</a:t>
            </a:r>
          </a:p>
          <a:p>
            <a:pPr marL="0" lvl="1">
              <a:buFont typeface="Wingdings" pitchFamily="2" charset="2"/>
              <a:buNone/>
            </a:pPr>
            <a:r>
              <a:rPr lang="en-US" altLang="zh-CN" sz="1400" b="1" smtClean="0"/>
              <a:t>r4: B</a:t>
            </a:r>
            <a:r>
              <a:rPr lang="en-US" altLang="zh-CN" sz="1400" b="1" smtClean="0">
                <a:sym typeface="Symbol" pitchFamily="18" charset="2"/>
              </a:rPr>
              <a:t></a:t>
            </a:r>
            <a:r>
              <a:rPr lang="en-US" altLang="zh-CN" sz="1400" b="1" smtClean="0"/>
              <a:t>d</a:t>
            </a:r>
            <a:endParaRPr lang="zh-CN" altLang="en-US" sz="1400"/>
          </a:p>
        </p:txBody>
      </p:sp>
    </p:spTree>
    <p:extLst>
      <p:ext uri="{BB962C8B-B14F-4D97-AF65-F5344CB8AC3E}">
        <p14:creationId xmlns="" xmlns:p14="http://schemas.microsoft.com/office/powerpoint/2010/main" val="2335174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P spid="12" grpId="0" autoUpdateAnimBg="0"/>
      <p:bldP spid="13" grpId="0" autoUpdateAnimBg="0"/>
      <p:bldP spid="14" grpId="0" autoUpdateAnimBg="0"/>
      <p:bldP spid="15" grpId="0" autoUpdateAnimBg="0"/>
      <p:bldP spid="16" grpId="0" autoUpdateAnimBg="0"/>
      <p:bldP spid="17" grpId="0" autoUpdateAnimBg="0"/>
      <p:bldP spid="22" grpId="0" autoUpdateAnimBg="0"/>
      <p:bldP spid="24" grpId="0" autoUpdateAnimBg="0"/>
      <p:bldP spid="25" grpId="0" autoUpdateAnimBg="0"/>
      <p:bldP spid="26"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sz="2800" dirty="0" smtClean="0">
                <a:solidFill>
                  <a:srgbClr val="FFC000"/>
                </a:solidFill>
              </a:rPr>
              <a:t>一、什么是可归前缀和活前缀（子前缀）</a:t>
            </a:r>
          </a:p>
        </p:txBody>
      </p:sp>
      <p:sp>
        <p:nvSpPr>
          <p:cNvPr id="258051" name="Rectangle 3"/>
          <p:cNvSpPr>
            <a:spLocks noGrp="1" noChangeArrowheads="1"/>
          </p:cNvSpPr>
          <p:nvPr>
            <p:ph sz="quarter" idx="4294967295"/>
          </p:nvPr>
        </p:nvSpPr>
        <p:spPr>
          <a:xfrm>
            <a:off x="467544" y="1523702"/>
            <a:ext cx="8229600" cy="5073650"/>
          </a:xfrm>
        </p:spPr>
        <p:txBody>
          <a:bodyPr>
            <a:noAutofit/>
          </a:bodyPr>
          <a:lstStyle/>
          <a:p>
            <a:pPr>
              <a:lnSpc>
                <a:spcPct val="90000"/>
              </a:lnSpc>
            </a:pPr>
            <a:r>
              <a:rPr lang="zh-CN" altLang="en-US" sz="2200" b="1" dirty="0" smtClean="0"/>
              <a:t>在规范归约中，每次归约前符号栈中的符号串就是可归前缀。</a:t>
            </a:r>
            <a:endParaRPr lang="en-US" altLang="zh-CN" sz="2200" b="1" dirty="0" smtClean="0"/>
          </a:p>
          <a:p>
            <a:pPr>
              <a:lnSpc>
                <a:spcPct val="90000"/>
              </a:lnSpc>
            </a:pPr>
            <a:r>
              <a:rPr lang="zh-CN" altLang="en-US" sz="2200" b="1" dirty="0"/>
              <a:t>可</a:t>
            </a:r>
            <a:r>
              <a:rPr lang="zh-CN" altLang="en-US" sz="2200" b="1" dirty="0" smtClean="0"/>
              <a:t>归前缀的前缀都是活前缀。</a:t>
            </a:r>
            <a:endParaRPr lang="en-US" altLang="zh-CN" sz="2200" b="1" dirty="0" smtClean="0">
              <a:solidFill>
                <a:schemeClr val="tx1"/>
              </a:solidFill>
            </a:endParaRPr>
          </a:p>
          <a:p>
            <a:pPr>
              <a:lnSpc>
                <a:spcPct val="90000"/>
              </a:lnSpc>
              <a:buFont typeface="Wingdings" pitchFamily="2" charset="2"/>
              <a:buNone/>
            </a:pPr>
            <a:r>
              <a:rPr lang="zh-CN" altLang="en-US" sz="2200" b="1" dirty="0" smtClean="0">
                <a:solidFill>
                  <a:srgbClr val="C00000"/>
                </a:solidFill>
              </a:rPr>
              <a:t>例如：</a:t>
            </a:r>
            <a:endParaRPr lang="en-US" altLang="zh-CN" sz="2200" b="1" dirty="0" smtClean="0">
              <a:solidFill>
                <a:srgbClr val="C00000"/>
              </a:solidFill>
            </a:endParaRPr>
          </a:p>
          <a:p>
            <a:pPr>
              <a:buFont typeface="Wingdings" pitchFamily="2" charset="2"/>
              <a:buNone/>
            </a:pPr>
            <a:r>
              <a:rPr lang="en-US" altLang="zh-CN" sz="2200" b="1" dirty="0" smtClean="0"/>
              <a:t>	</a:t>
            </a:r>
            <a:r>
              <a:rPr lang="zh-CN" altLang="en-US" sz="2200" b="1" dirty="0" smtClean="0"/>
              <a:t>根据例</a:t>
            </a:r>
            <a:r>
              <a:rPr lang="en-US" altLang="zh-CN" sz="2200" b="1" dirty="0" smtClean="0"/>
              <a:t>5.1</a:t>
            </a:r>
            <a:r>
              <a:rPr lang="zh-CN" altLang="en-US" sz="2200" b="1" dirty="0" smtClean="0"/>
              <a:t>文法对输入串</a:t>
            </a:r>
            <a:r>
              <a:rPr lang="en-US" altLang="zh-CN" sz="2200" b="1" dirty="0" err="1" smtClean="0"/>
              <a:t>abbcde</a:t>
            </a:r>
            <a:r>
              <a:rPr lang="en-US" altLang="zh-CN" sz="2200" b="1" dirty="0" smtClean="0"/>
              <a:t> </a:t>
            </a:r>
            <a:r>
              <a:rPr lang="zh-CN" altLang="en-US" sz="2200" b="1" dirty="0" smtClean="0"/>
              <a:t>进行判断，它的规范归约过程中有</a:t>
            </a:r>
            <a:r>
              <a:rPr lang="en-US" altLang="zh-CN" sz="2200" b="1" dirty="0" smtClean="0"/>
              <a:t>4</a:t>
            </a:r>
            <a:r>
              <a:rPr lang="zh-CN" altLang="en-US" sz="2200" b="1" dirty="0" smtClean="0"/>
              <a:t>次归约，分别为：</a:t>
            </a:r>
            <a:endParaRPr lang="en-US" altLang="zh-CN" sz="2200" b="1" dirty="0" smtClean="0"/>
          </a:p>
          <a:p>
            <a:pPr>
              <a:buFont typeface="Wingdings" pitchFamily="2" charset="2"/>
              <a:buNone/>
            </a:pPr>
            <a:r>
              <a:rPr lang="zh-CN" altLang="en-US" sz="2400" b="1" dirty="0" smtClean="0"/>
              <a:t>	</a:t>
            </a:r>
            <a:r>
              <a:rPr lang="en-US" altLang="zh-CN" sz="2400" b="1" dirty="0"/>
              <a:t>ab[2</a:t>
            </a:r>
            <a:r>
              <a:rPr lang="en-US" altLang="zh-CN" sz="2400" b="1" dirty="0" smtClean="0"/>
              <a:t>]  </a:t>
            </a:r>
            <a:r>
              <a:rPr lang="en-US" altLang="zh-CN" sz="2400" b="1" dirty="0"/>
              <a:t>	</a:t>
            </a:r>
            <a:r>
              <a:rPr lang="en-US" altLang="zh-CN" sz="2400" b="1" dirty="0" err="1"/>
              <a:t>aAb</a:t>
            </a:r>
            <a:r>
              <a:rPr lang="en-US" altLang="zh-CN" sz="2400" b="1" dirty="0"/>
              <a:t>[3</a:t>
            </a:r>
            <a:r>
              <a:rPr lang="en-US" altLang="zh-CN" sz="2400" b="1" dirty="0" smtClean="0"/>
              <a:t>]  </a:t>
            </a:r>
            <a:r>
              <a:rPr lang="en-US" altLang="zh-CN" sz="2400" b="1" dirty="0"/>
              <a:t>	</a:t>
            </a:r>
            <a:r>
              <a:rPr lang="en-US" altLang="zh-CN" sz="2400" b="1" dirty="0" err="1"/>
              <a:t>aAbcd</a:t>
            </a:r>
            <a:r>
              <a:rPr lang="en-US" altLang="zh-CN" sz="2400" b="1" dirty="0"/>
              <a:t>[4</a:t>
            </a:r>
            <a:r>
              <a:rPr lang="en-US" altLang="zh-CN" sz="2400" b="1" dirty="0" smtClean="0"/>
              <a:t>]  </a:t>
            </a:r>
            <a:r>
              <a:rPr lang="en-US" altLang="zh-CN" sz="2400" b="1" dirty="0"/>
              <a:t>	</a:t>
            </a:r>
            <a:r>
              <a:rPr lang="en-US" altLang="zh-CN" sz="2400" b="1" dirty="0" err="1" smtClean="0"/>
              <a:t>aAcBe</a:t>
            </a:r>
            <a:r>
              <a:rPr lang="en-US" altLang="zh-CN" sz="2400" b="1" dirty="0" smtClean="0"/>
              <a:t>[1]</a:t>
            </a:r>
          </a:p>
          <a:p>
            <a:pPr>
              <a:buFont typeface="Wingdings" pitchFamily="2" charset="2"/>
              <a:buNone/>
            </a:pPr>
            <a:r>
              <a:rPr lang="zh-CN" altLang="en-US" sz="2400" b="1" dirty="0" smtClean="0"/>
              <a:t>这</a:t>
            </a:r>
            <a:r>
              <a:rPr lang="en-US" altLang="zh-CN" sz="2400" b="1" dirty="0" smtClean="0"/>
              <a:t>4</a:t>
            </a:r>
            <a:r>
              <a:rPr lang="zh-CN" altLang="en-US" sz="2400" b="1" dirty="0" smtClean="0"/>
              <a:t>个符号串就是可归前缀，它们的前缀都是活前缀，如：</a:t>
            </a:r>
            <a:r>
              <a:rPr lang="el-GR" altLang="zh-CN" sz="2400" b="1" dirty="0" smtClean="0"/>
              <a:t>ε</a:t>
            </a:r>
            <a:r>
              <a:rPr lang="zh-CN" altLang="en-US" sz="2400" b="1" dirty="0" smtClean="0"/>
              <a:t>， </a:t>
            </a:r>
            <a:r>
              <a:rPr lang="en-US" altLang="zh-CN" sz="2400" b="1" dirty="0" smtClean="0"/>
              <a:t>a, ab, </a:t>
            </a:r>
            <a:r>
              <a:rPr lang="en-US" altLang="zh-CN" sz="2400" b="1" dirty="0" err="1" smtClean="0"/>
              <a:t>aA,aAb</a:t>
            </a:r>
            <a:r>
              <a:rPr lang="en-US" altLang="zh-CN" sz="2400" b="1" dirty="0" smtClean="0"/>
              <a:t>,…</a:t>
            </a:r>
          </a:p>
          <a:p>
            <a:pPr>
              <a:buNone/>
            </a:pPr>
            <a:r>
              <a:rPr lang="zh-CN" altLang="en-US" sz="2400" b="1" dirty="0" smtClean="0"/>
              <a:t>研究可归前缀和活前缀的目的是：</a:t>
            </a:r>
            <a:r>
              <a:rPr lang="zh-CN" altLang="en-US" sz="2400" b="1" dirty="0"/>
              <a:t>在规范归约的任何时刻，</a:t>
            </a:r>
            <a:r>
              <a:rPr lang="zh-CN" altLang="en-US" sz="2400" b="1" dirty="0" smtClean="0">
                <a:solidFill>
                  <a:srgbClr val="C00000"/>
                </a:solidFill>
              </a:rPr>
              <a:t>只要（已</a:t>
            </a:r>
            <a:r>
              <a:rPr lang="zh-CN" altLang="en-US" sz="2400" b="1" dirty="0">
                <a:solidFill>
                  <a:srgbClr val="C00000"/>
                </a:solidFill>
              </a:rPr>
              <a:t>分析过的</a:t>
            </a:r>
            <a:r>
              <a:rPr lang="zh-CN" altLang="en-US" sz="2400" b="1" dirty="0" smtClean="0">
                <a:solidFill>
                  <a:srgbClr val="C00000"/>
                </a:solidFill>
              </a:rPr>
              <a:t>部分）在</a:t>
            </a:r>
            <a:r>
              <a:rPr lang="zh-CN" altLang="en-US" sz="2400" b="1" dirty="0">
                <a:solidFill>
                  <a:srgbClr val="C00000"/>
                </a:solidFill>
              </a:rPr>
              <a:t>符号栈内的符号串均为规范句型的活前缀</a:t>
            </a:r>
            <a:r>
              <a:rPr lang="zh-CN" altLang="en-US" sz="2400" b="1" dirty="0"/>
              <a:t>，则表明输入串的已分析过的部分是该文法某规范句型的正确部分。</a:t>
            </a:r>
          </a:p>
          <a:p>
            <a:pPr>
              <a:buFont typeface="Wingdings" pitchFamily="2" charset="2"/>
              <a:buNone/>
            </a:pPr>
            <a:endParaRPr lang="en-US" altLang="zh-CN" sz="2400" b="1" dirty="0"/>
          </a:p>
        </p:txBody>
      </p:sp>
    </p:spTree>
    <p:extLst>
      <p:ext uri="{BB962C8B-B14F-4D97-AF65-F5344CB8AC3E}">
        <p14:creationId xmlns="" xmlns:p14="http://schemas.microsoft.com/office/powerpoint/2010/main" val="274387041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8051">
                                            <p:txEl>
                                              <p:pRg st="0" end="0"/>
                                            </p:txEl>
                                          </p:spTgt>
                                        </p:tgtEl>
                                        <p:attrNameLst>
                                          <p:attrName>style.visibility</p:attrName>
                                        </p:attrNameLst>
                                      </p:cBhvr>
                                      <p:to>
                                        <p:strVal val="visible"/>
                                      </p:to>
                                    </p:set>
                                    <p:animEffect transition="in" filter="blinds(horizontal)">
                                      <p:cBhvr>
                                        <p:cTn id="7" dur="500"/>
                                        <p:tgtEl>
                                          <p:spTgt spid="2580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8051">
                                            <p:txEl>
                                              <p:pRg st="1" end="1"/>
                                            </p:txEl>
                                          </p:spTgt>
                                        </p:tgtEl>
                                        <p:attrNameLst>
                                          <p:attrName>style.visibility</p:attrName>
                                        </p:attrNameLst>
                                      </p:cBhvr>
                                      <p:to>
                                        <p:strVal val="visible"/>
                                      </p:to>
                                    </p:set>
                                    <p:animEffect transition="in" filter="blinds(horizontal)">
                                      <p:cBhvr>
                                        <p:cTn id="12" dur="500"/>
                                        <p:tgtEl>
                                          <p:spTgt spid="2580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8051">
                                            <p:txEl>
                                              <p:pRg st="2" end="2"/>
                                            </p:txEl>
                                          </p:spTgt>
                                        </p:tgtEl>
                                        <p:attrNameLst>
                                          <p:attrName>style.visibility</p:attrName>
                                        </p:attrNameLst>
                                      </p:cBhvr>
                                      <p:to>
                                        <p:strVal val="visible"/>
                                      </p:to>
                                    </p:set>
                                    <p:animEffect transition="in" filter="blinds(horizontal)">
                                      <p:cBhvr>
                                        <p:cTn id="17" dur="500"/>
                                        <p:tgtEl>
                                          <p:spTgt spid="2580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8051">
                                            <p:txEl>
                                              <p:pRg st="3" end="3"/>
                                            </p:txEl>
                                          </p:spTgt>
                                        </p:tgtEl>
                                        <p:attrNameLst>
                                          <p:attrName>style.visibility</p:attrName>
                                        </p:attrNameLst>
                                      </p:cBhvr>
                                      <p:to>
                                        <p:strVal val="visible"/>
                                      </p:to>
                                    </p:set>
                                    <p:animEffect transition="in" filter="blinds(horizontal)">
                                      <p:cBhvr>
                                        <p:cTn id="22" dur="500"/>
                                        <p:tgtEl>
                                          <p:spTgt spid="2580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8051">
                                            <p:txEl>
                                              <p:pRg st="4" end="4"/>
                                            </p:txEl>
                                          </p:spTgt>
                                        </p:tgtEl>
                                        <p:attrNameLst>
                                          <p:attrName>style.visibility</p:attrName>
                                        </p:attrNameLst>
                                      </p:cBhvr>
                                      <p:to>
                                        <p:strVal val="visible"/>
                                      </p:to>
                                    </p:set>
                                    <p:animEffect transition="in" filter="blinds(horizontal)">
                                      <p:cBhvr>
                                        <p:cTn id="27" dur="500"/>
                                        <p:tgtEl>
                                          <p:spTgt spid="2580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58051">
                                            <p:txEl>
                                              <p:pRg st="5" end="5"/>
                                            </p:txEl>
                                          </p:spTgt>
                                        </p:tgtEl>
                                        <p:attrNameLst>
                                          <p:attrName>style.visibility</p:attrName>
                                        </p:attrNameLst>
                                      </p:cBhvr>
                                      <p:to>
                                        <p:strVal val="visible"/>
                                      </p:to>
                                    </p:set>
                                    <p:animEffect transition="in" filter="blinds(horizontal)">
                                      <p:cBhvr>
                                        <p:cTn id="32" dur="500"/>
                                        <p:tgtEl>
                                          <p:spTgt spid="25805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58051">
                                            <p:txEl>
                                              <p:pRg st="6" end="6"/>
                                            </p:txEl>
                                          </p:spTgt>
                                        </p:tgtEl>
                                        <p:attrNameLst>
                                          <p:attrName>style.visibility</p:attrName>
                                        </p:attrNameLst>
                                      </p:cBhvr>
                                      <p:to>
                                        <p:strVal val="visible"/>
                                      </p:to>
                                    </p:set>
                                    <p:animEffect transition="in" filter="blinds(horizontal)">
                                      <p:cBhvr>
                                        <p:cTn id="37" dur="500"/>
                                        <p:tgtEl>
                                          <p:spTgt spid="2580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219" name="Rectangle 3"/>
          <p:cNvSpPr>
            <a:spLocks noGrp="1" noChangeArrowheads="1"/>
          </p:cNvSpPr>
          <p:nvPr>
            <p:ph sz="quarter" idx="4294967295"/>
          </p:nvPr>
        </p:nvSpPr>
        <p:spPr>
          <a:xfrm>
            <a:off x="467544" y="1556792"/>
            <a:ext cx="8137525" cy="4679950"/>
          </a:xfrm>
        </p:spPr>
        <p:txBody>
          <a:bodyPr>
            <a:normAutofit/>
          </a:bodyPr>
          <a:lstStyle/>
          <a:p>
            <a:pPr>
              <a:lnSpc>
                <a:spcPct val="120000"/>
              </a:lnSpc>
            </a:pPr>
            <a:r>
              <a:rPr lang="en-US" altLang="zh-CN" sz="2400" b="1" dirty="0" smtClean="0">
                <a:solidFill>
                  <a:schemeClr val="tx1"/>
                </a:solidFill>
              </a:rPr>
              <a:t>LR</a:t>
            </a:r>
            <a:r>
              <a:rPr lang="zh-CN" altLang="en-US" sz="2400" b="1" dirty="0" smtClean="0">
                <a:solidFill>
                  <a:schemeClr val="tx1"/>
                </a:solidFill>
              </a:rPr>
              <a:t>语法分析表</a:t>
            </a:r>
            <a:r>
              <a:rPr lang="zh-CN" altLang="en-US" sz="2400" b="1" dirty="0" smtClean="0"/>
              <a:t>是</a:t>
            </a:r>
            <a:r>
              <a:rPr lang="en-US" altLang="zh-CN" sz="2400" b="1" dirty="0" smtClean="0"/>
              <a:t>LR</a:t>
            </a:r>
            <a:r>
              <a:rPr lang="zh-CN" altLang="en-US" sz="2400" b="1" dirty="0" smtClean="0"/>
              <a:t>分析的核心</a:t>
            </a:r>
            <a:r>
              <a:rPr lang="zh-CN" altLang="en-US" sz="2400" b="1" dirty="0" smtClean="0">
                <a:solidFill>
                  <a:schemeClr val="tx1"/>
                </a:solidFill>
              </a:rPr>
              <a:t>。</a:t>
            </a:r>
            <a:endParaRPr lang="en-US" altLang="zh-CN" sz="2400" b="1" dirty="0" smtClean="0">
              <a:solidFill>
                <a:schemeClr val="tx1"/>
              </a:solidFill>
            </a:endParaRPr>
          </a:p>
          <a:p>
            <a:pPr>
              <a:lnSpc>
                <a:spcPct val="120000"/>
              </a:lnSpc>
            </a:pPr>
            <a:r>
              <a:rPr lang="zh-CN" altLang="en-US" sz="2400" b="1" dirty="0" smtClean="0"/>
              <a:t>在规范归约的任何时刻，只要符号栈中的符号串是活前缀，说明之前的归约过程是正确的。当活前缀是可归前缀，就归约；否则，就移进。</a:t>
            </a:r>
            <a:endParaRPr lang="zh-CN" altLang="en-US" sz="2400" b="1" dirty="0" smtClean="0">
              <a:solidFill>
                <a:schemeClr val="tx1"/>
              </a:solidFill>
            </a:endParaRPr>
          </a:p>
          <a:p>
            <a:pPr>
              <a:lnSpc>
                <a:spcPct val="120000"/>
              </a:lnSpc>
            </a:pPr>
            <a:endParaRPr lang="zh-CN" altLang="en-US" sz="2400" b="1" dirty="0" smtClean="0">
              <a:solidFill>
                <a:schemeClr val="tx1"/>
              </a:solidFill>
            </a:endParaRPr>
          </a:p>
          <a:p>
            <a:r>
              <a:rPr lang="en-US" altLang="zh-CN" sz="2400" b="1" dirty="0" smtClean="0"/>
              <a:t>LR</a:t>
            </a:r>
            <a:r>
              <a:rPr lang="zh-CN" altLang="en-US" sz="2400" b="1" dirty="0" smtClean="0"/>
              <a:t>语法分析时，每次归约都是寻找句柄，然后归约。实际的</a:t>
            </a:r>
            <a:r>
              <a:rPr lang="en-US" altLang="zh-CN" sz="2400" b="1" dirty="0" smtClean="0"/>
              <a:t>LR</a:t>
            </a:r>
            <a:r>
              <a:rPr lang="zh-CN" altLang="en-US" sz="2400" b="1" dirty="0" smtClean="0"/>
              <a:t>分析，把分析句柄转换为分析可归前缀。</a:t>
            </a:r>
            <a:r>
              <a:rPr lang="en-US" altLang="zh-CN" sz="2400" b="1" dirty="0" smtClean="0"/>
              <a:t>…</a:t>
            </a:r>
          </a:p>
        </p:txBody>
      </p:sp>
      <p:sp>
        <p:nvSpPr>
          <p:cNvPr id="5" name="TextBox 4"/>
          <p:cNvSpPr txBox="1"/>
          <p:nvPr/>
        </p:nvSpPr>
        <p:spPr>
          <a:xfrm>
            <a:off x="971600" y="324068"/>
            <a:ext cx="7416824" cy="523220"/>
          </a:xfrm>
          <a:prstGeom prst="rect">
            <a:avLst/>
          </a:prstGeom>
          <a:noFill/>
        </p:spPr>
        <p:txBody>
          <a:bodyPr wrap="square" rtlCol="0">
            <a:spAutoFit/>
          </a:bodyPr>
          <a:lstStyle/>
          <a:p>
            <a:pPr fontAlgn="base">
              <a:spcBef>
                <a:spcPct val="0"/>
              </a:spcBef>
              <a:spcAft>
                <a:spcPct val="0"/>
              </a:spcAft>
            </a:pPr>
            <a:r>
              <a:rPr lang="zh-CN" altLang="en-US" sz="2800" b="1" dirty="0">
                <a:solidFill>
                  <a:srgbClr val="FFC000"/>
                </a:solidFill>
                <a:latin typeface="Arial Narrow" pitchFamily="34" charset="0"/>
              </a:rPr>
              <a:t>二、</a:t>
            </a:r>
            <a:r>
              <a:rPr lang="en-US" altLang="zh-CN" sz="2800" b="1" dirty="0">
                <a:solidFill>
                  <a:srgbClr val="FFC000"/>
                </a:solidFill>
                <a:latin typeface="Arial Narrow" pitchFamily="34" charset="0"/>
              </a:rPr>
              <a:t>    </a:t>
            </a:r>
            <a:r>
              <a:rPr lang="zh-CN" altLang="en-US" sz="2800" b="1" dirty="0">
                <a:solidFill>
                  <a:srgbClr val="FFC000"/>
                </a:solidFill>
                <a:latin typeface="Arial Narrow" pitchFamily="34" charset="0"/>
              </a:rPr>
              <a:t>识别活前缀的有限自动机</a:t>
            </a:r>
          </a:p>
        </p:txBody>
      </p:sp>
    </p:spTree>
    <p:extLst>
      <p:ext uri="{BB962C8B-B14F-4D97-AF65-F5344CB8AC3E}">
        <p14:creationId xmlns="" xmlns:p14="http://schemas.microsoft.com/office/powerpoint/2010/main" val="342936671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animEffect transition="in" filter="blinds(horizontal)">
                                      <p:cBhvr>
                                        <p:cTn id="17" dur="500"/>
                                        <p:tgtEl>
                                          <p:spTgt spid="92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363" name="Rectangle 3"/>
          <p:cNvSpPr>
            <a:spLocks noGrp="1" noChangeArrowheads="1"/>
          </p:cNvSpPr>
          <p:nvPr>
            <p:ph sz="quarter" idx="13"/>
          </p:nvPr>
        </p:nvSpPr>
        <p:spPr>
          <a:xfrm>
            <a:off x="560325" y="2636912"/>
            <a:ext cx="7959725" cy="3887862"/>
          </a:xfrm>
        </p:spPr>
        <p:txBody>
          <a:bodyPr>
            <a:normAutofit/>
          </a:bodyPr>
          <a:lstStyle/>
          <a:p>
            <a:pPr>
              <a:lnSpc>
                <a:spcPct val="115000"/>
              </a:lnSpc>
            </a:pPr>
            <a:r>
              <a:rPr lang="zh-CN" altLang="zh-CN" sz="2400" dirty="0" smtClean="0">
                <a:latin typeface="楷体_GB2312" pitchFamily="49" charset="-122"/>
              </a:rPr>
              <a:t>引入</a:t>
            </a:r>
            <a:r>
              <a:rPr lang="zh-CN" altLang="zh-CN" sz="2400" dirty="0" smtClean="0">
                <a:solidFill>
                  <a:srgbClr val="C00000"/>
                </a:solidFill>
                <a:latin typeface="楷体_GB2312" pitchFamily="49" charset="-122"/>
              </a:rPr>
              <a:t>一</a:t>
            </a:r>
            <a:r>
              <a:rPr lang="zh-CN" altLang="zh-CN" sz="2400" u="sng" dirty="0" smtClean="0">
                <a:solidFill>
                  <a:srgbClr val="C00000"/>
                </a:solidFill>
                <a:latin typeface="楷体_GB2312" pitchFamily="49" charset="-122"/>
              </a:rPr>
              <a:t>新非终结符</a:t>
            </a:r>
            <a:r>
              <a:rPr lang="zh-CN" altLang="zh-CN" sz="2400" dirty="0" smtClean="0">
                <a:latin typeface="楷体_GB2312" pitchFamily="49" charset="-122"/>
              </a:rPr>
              <a:t>作为文法的</a:t>
            </a:r>
            <a:r>
              <a:rPr lang="zh-CN" altLang="zh-CN" sz="2400" u="sng" dirty="0" smtClean="0">
                <a:solidFill>
                  <a:srgbClr val="C00000"/>
                </a:solidFill>
                <a:latin typeface="楷体_GB2312" pitchFamily="49" charset="-122"/>
              </a:rPr>
              <a:t>新开始符</a:t>
            </a:r>
            <a:r>
              <a:rPr lang="zh-CN" altLang="zh-CN" sz="2400" dirty="0" smtClean="0">
                <a:latin typeface="楷体_GB2312" pitchFamily="49" charset="-122"/>
              </a:rPr>
              <a:t>，</a:t>
            </a:r>
          </a:p>
          <a:p>
            <a:pPr>
              <a:lnSpc>
                <a:spcPct val="115000"/>
              </a:lnSpc>
              <a:spcBef>
                <a:spcPct val="0"/>
              </a:spcBef>
              <a:buFont typeface="Wingdings" pitchFamily="2" charset="2"/>
              <a:buNone/>
            </a:pPr>
            <a:r>
              <a:rPr lang="en-US" altLang="zh-CN" sz="2400" dirty="0" smtClean="0">
                <a:latin typeface="楷体_GB2312" pitchFamily="49" charset="-122"/>
              </a:rPr>
              <a:t>  </a:t>
            </a:r>
            <a:r>
              <a:rPr lang="zh-CN" altLang="zh-CN" sz="2400" dirty="0" smtClean="0">
                <a:latin typeface="楷体_GB2312" pitchFamily="49" charset="-122"/>
              </a:rPr>
              <a:t>添加一新产生式：</a:t>
            </a:r>
            <a:endParaRPr lang="zh-CN" altLang="en-US" sz="2400" dirty="0" smtClean="0">
              <a:latin typeface="楷体_GB2312" pitchFamily="49" charset="-122"/>
            </a:endParaRPr>
          </a:p>
          <a:p>
            <a:pPr>
              <a:lnSpc>
                <a:spcPct val="115000"/>
              </a:lnSpc>
              <a:spcBef>
                <a:spcPct val="0"/>
              </a:spcBef>
              <a:buFont typeface="Wingdings" pitchFamily="2" charset="2"/>
              <a:buNone/>
            </a:pPr>
            <a:r>
              <a:rPr lang="zh-CN" altLang="en-US" sz="2400" dirty="0" smtClean="0">
                <a:solidFill>
                  <a:srgbClr val="C00000"/>
                </a:solidFill>
                <a:latin typeface="楷体_GB2312" pitchFamily="49" charset="-122"/>
              </a:rPr>
              <a:t>	</a:t>
            </a:r>
            <a:r>
              <a:rPr lang="en-US" altLang="zh-CN" sz="2400" dirty="0" smtClean="0">
                <a:solidFill>
                  <a:srgbClr val="C00000"/>
                </a:solidFill>
                <a:latin typeface="楷体_GB2312" pitchFamily="49" charset="-122"/>
              </a:rPr>
              <a:t>S</a:t>
            </a:r>
            <a:r>
              <a:rPr lang="en-US" altLang="zh-CN" sz="2400" dirty="0">
                <a:solidFill>
                  <a:srgbClr val="C00000"/>
                </a:solidFill>
                <a:latin typeface="System"/>
              </a:rPr>
              <a:t>´</a:t>
            </a:r>
            <a:r>
              <a:rPr lang="en-US" altLang="zh-CN" sz="2400" dirty="0" smtClean="0">
                <a:solidFill>
                  <a:srgbClr val="C00000"/>
                </a:solidFill>
                <a:latin typeface="楷体_GB2312" pitchFamily="49" charset="-122"/>
              </a:rPr>
              <a:t>→S  </a:t>
            </a:r>
            <a:r>
              <a:rPr lang="en-US" altLang="zh-CN" sz="2400" dirty="0" smtClean="0">
                <a:latin typeface="楷体_GB2312" pitchFamily="49" charset="-122"/>
              </a:rPr>
              <a:t>  S</a:t>
            </a:r>
            <a:r>
              <a:rPr lang="en-US" altLang="zh-CN" sz="2400" dirty="0"/>
              <a:t>´</a:t>
            </a:r>
            <a:r>
              <a:rPr lang="zh-CN" altLang="zh-CN" sz="2400" dirty="0" smtClean="0">
                <a:latin typeface="楷体_GB2312" pitchFamily="49" charset="-122"/>
              </a:rPr>
              <a:t>为新开始符，S为原来的开始符号。</a:t>
            </a:r>
            <a:endParaRPr lang="en-US" altLang="zh-CN" sz="2400" dirty="0" smtClean="0">
              <a:latin typeface="楷体_GB2312" pitchFamily="49" charset="-122"/>
            </a:endParaRPr>
          </a:p>
          <a:p>
            <a:pPr>
              <a:lnSpc>
                <a:spcPct val="115000"/>
              </a:lnSpc>
              <a:spcBef>
                <a:spcPct val="0"/>
              </a:spcBef>
              <a:buFont typeface="Wingdings" pitchFamily="2" charset="2"/>
              <a:buNone/>
            </a:pPr>
            <a:endParaRPr lang="zh-CN" altLang="en-US" sz="1000" dirty="0" smtClean="0">
              <a:latin typeface="楷体_GB2312" pitchFamily="49" charset="-122"/>
            </a:endParaRPr>
          </a:p>
          <a:p>
            <a:pPr>
              <a:lnSpc>
                <a:spcPct val="115000"/>
              </a:lnSpc>
              <a:spcBef>
                <a:spcPct val="0"/>
              </a:spcBef>
            </a:pPr>
            <a:r>
              <a:rPr lang="zh-CN" altLang="en-US" sz="2400" dirty="0" smtClean="0">
                <a:latin typeface="楷体_GB2312" pitchFamily="49" charset="-122"/>
              </a:rPr>
              <a:t>拓展文法的目的：</a:t>
            </a:r>
          </a:p>
          <a:p>
            <a:pPr lvl="1">
              <a:lnSpc>
                <a:spcPct val="115000"/>
              </a:lnSpc>
              <a:spcBef>
                <a:spcPct val="0"/>
              </a:spcBef>
              <a:buSzPct val="120000"/>
              <a:buFontTx/>
              <a:buChar char="•"/>
            </a:pPr>
            <a:r>
              <a:rPr lang="zh-CN" altLang="en-US" sz="2400" dirty="0" smtClean="0">
                <a:latin typeface="楷体_GB2312" pitchFamily="49" charset="-122"/>
              </a:rPr>
              <a:t>使文法只有一个以</a:t>
            </a:r>
            <a:r>
              <a:rPr lang="zh-CN" altLang="en-US" sz="2400" dirty="0">
                <a:latin typeface="楷体_GB2312" pitchFamily="49" charset="-122"/>
              </a:rPr>
              <a:t>开始</a:t>
            </a:r>
            <a:r>
              <a:rPr lang="zh-CN" altLang="en-US" sz="2400" dirty="0" smtClean="0">
                <a:latin typeface="楷体_GB2312" pitchFamily="49" charset="-122"/>
              </a:rPr>
              <a:t>符号作为左部的产生式，从而使构造出来的分析器有唯一的接受状态。（避免有些文法的开始符号</a:t>
            </a:r>
            <a:r>
              <a:rPr lang="en-US" altLang="zh-CN" sz="2400" dirty="0" smtClean="0">
                <a:latin typeface="楷体_GB2312" pitchFamily="49" charset="-122"/>
              </a:rPr>
              <a:t>S</a:t>
            </a:r>
            <a:r>
              <a:rPr lang="zh-CN" altLang="en-US" sz="2400" dirty="0" smtClean="0">
                <a:latin typeface="楷体_GB2312" pitchFamily="49" charset="-122"/>
              </a:rPr>
              <a:t>也出现在了产生式的右部）</a:t>
            </a:r>
          </a:p>
          <a:p>
            <a:pPr lvl="1">
              <a:spcBef>
                <a:spcPct val="0"/>
              </a:spcBef>
              <a:buSzPct val="120000"/>
              <a:buFontTx/>
              <a:buChar char="•"/>
            </a:pPr>
            <a:endParaRPr lang="en-US" altLang="zh-CN" sz="2400" dirty="0" smtClean="0"/>
          </a:p>
        </p:txBody>
      </p:sp>
      <p:sp>
        <p:nvSpPr>
          <p:cNvPr id="2" name="矩形 1"/>
          <p:cNvSpPr/>
          <p:nvPr/>
        </p:nvSpPr>
        <p:spPr>
          <a:xfrm>
            <a:off x="539552" y="2045543"/>
            <a:ext cx="3024336" cy="461665"/>
          </a:xfrm>
          <a:prstGeom prst="rect">
            <a:avLst/>
          </a:prstGeom>
        </p:spPr>
        <p:txBody>
          <a:bodyPr wrap="square">
            <a:spAutoFit/>
          </a:bodyPr>
          <a:lstStyle/>
          <a:p>
            <a:pPr fontAlgn="base">
              <a:spcBef>
                <a:spcPct val="0"/>
              </a:spcBef>
              <a:spcAft>
                <a:spcPct val="0"/>
              </a:spcAft>
            </a:pPr>
            <a:r>
              <a:rPr lang="en-US" altLang="zh-CN" sz="2400" b="1" dirty="0">
                <a:solidFill>
                  <a:srgbClr val="C00000"/>
                </a:solidFill>
                <a:ea typeface="宋体" pitchFamily="2" charset="-122"/>
              </a:rPr>
              <a:t>1</a:t>
            </a:r>
            <a:r>
              <a:rPr lang="zh-CN" altLang="en-US" sz="2400" b="1" dirty="0">
                <a:solidFill>
                  <a:srgbClr val="C00000"/>
                </a:solidFill>
                <a:ea typeface="宋体" pitchFamily="2" charset="-122"/>
              </a:rPr>
              <a:t>、</a:t>
            </a:r>
            <a:r>
              <a:rPr lang="zh-CN" altLang="zh-CN" sz="2400" b="1" dirty="0">
                <a:solidFill>
                  <a:srgbClr val="C00000"/>
                </a:solidFill>
                <a:ea typeface="宋体" pitchFamily="2" charset="-122"/>
              </a:rPr>
              <a:t>拓广文法</a:t>
            </a:r>
            <a:endParaRPr lang="zh-CN" altLang="en-US" sz="2400" b="1" dirty="0">
              <a:solidFill>
                <a:srgbClr val="C00000"/>
              </a:solidFill>
              <a:ea typeface="宋体" pitchFamily="2" charset="-122"/>
            </a:endParaRPr>
          </a:p>
        </p:txBody>
      </p:sp>
      <p:sp>
        <p:nvSpPr>
          <p:cNvPr id="6" name="矩形 5"/>
          <p:cNvSpPr/>
          <p:nvPr/>
        </p:nvSpPr>
        <p:spPr>
          <a:xfrm>
            <a:off x="674266" y="382352"/>
            <a:ext cx="7696472" cy="1723549"/>
          </a:xfrm>
          <a:prstGeom prst="rect">
            <a:avLst/>
          </a:prstGeom>
        </p:spPr>
        <p:txBody>
          <a:bodyPr wrap="square">
            <a:spAutoFit/>
          </a:bodyPr>
          <a:lstStyle/>
          <a:p>
            <a:pPr fontAlgn="base">
              <a:spcBef>
                <a:spcPts val="600"/>
              </a:spcBef>
              <a:spcAft>
                <a:spcPts val="600"/>
              </a:spcAft>
            </a:pPr>
            <a:r>
              <a:rPr lang="zh-CN" altLang="en-US" sz="2400" b="1" dirty="0">
                <a:solidFill>
                  <a:srgbClr val="C00000"/>
                </a:solidFill>
                <a:ea typeface="宋体" pitchFamily="2" charset="-122"/>
              </a:rPr>
              <a:t>？如何构造</a:t>
            </a:r>
            <a:r>
              <a:rPr lang="en-US" altLang="zh-CN" sz="2400" b="1" dirty="0">
                <a:solidFill>
                  <a:srgbClr val="C00000"/>
                </a:solidFill>
                <a:ea typeface="宋体" pitchFamily="2" charset="-122"/>
              </a:rPr>
              <a:t>LR</a:t>
            </a:r>
            <a:r>
              <a:rPr lang="zh-CN" altLang="en-US" sz="2400" b="1" dirty="0">
                <a:solidFill>
                  <a:srgbClr val="C00000"/>
                </a:solidFill>
                <a:ea typeface="宋体" pitchFamily="2" charset="-122"/>
              </a:rPr>
              <a:t>表</a:t>
            </a:r>
            <a:r>
              <a:rPr lang="en-US" altLang="zh-CN" sz="2400" b="1" dirty="0">
                <a:solidFill>
                  <a:srgbClr val="C00000"/>
                </a:solidFill>
                <a:ea typeface="宋体" pitchFamily="2" charset="-122"/>
              </a:rPr>
              <a:t>——</a:t>
            </a:r>
            <a:r>
              <a:rPr lang="zh-CN" altLang="en-US" sz="2400" b="1" dirty="0">
                <a:solidFill>
                  <a:srgbClr val="C00000"/>
                </a:solidFill>
                <a:ea typeface="宋体" pitchFamily="2" charset="-122"/>
              </a:rPr>
              <a:t>通过构造识别可归前缀的有限自动机         步骤如下：</a:t>
            </a:r>
            <a:endParaRPr lang="en-US" altLang="zh-CN" sz="2400" b="1" dirty="0">
              <a:solidFill>
                <a:srgbClr val="C00000"/>
              </a:solidFill>
              <a:ea typeface="宋体" pitchFamily="2" charset="-122"/>
            </a:endParaRPr>
          </a:p>
          <a:p>
            <a:pPr fontAlgn="base">
              <a:spcBef>
                <a:spcPts val="600"/>
              </a:spcBef>
              <a:spcAft>
                <a:spcPts val="600"/>
              </a:spcAft>
            </a:pPr>
            <a:r>
              <a:rPr lang="en-US" altLang="zh-CN" sz="2400" b="1" dirty="0">
                <a:solidFill>
                  <a:prstClr val="black"/>
                </a:solidFill>
                <a:ea typeface="宋体" pitchFamily="2" charset="-122"/>
              </a:rPr>
              <a:t>1</a:t>
            </a:r>
            <a:r>
              <a:rPr lang="zh-CN" altLang="en-US" sz="2400" b="1" dirty="0">
                <a:solidFill>
                  <a:prstClr val="black"/>
                </a:solidFill>
                <a:ea typeface="宋体" pitchFamily="2" charset="-122"/>
              </a:rPr>
              <a:t>）</a:t>
            </a:r>
            <a:r>
              <a:rPr lang="zh-CN" altLang="zh-CN" sz="2400" b="1" dirty="0">
                <a:solidFill>
                  <a:prstClr val="black"/>
                </a:solidFill>
                <a:ea typeface="宋体" pitchFamily="2" charset="-122"/>
              </a:rPr>
              <a:t>拓广文法 </a:t>
            </a:r>
            <a:r>
              <a:rPr lang="en-US" altLang="zh-CN" sz="2400" b="1" dirty="0">
                <a:solidFill>
                  <a:prstClr val="black"/>
                </a:solidFill>
                <a:ea typeface="宋体" pitchFamily="2" charset="-122"/>
              </a:rPr>
              <a:t>   2</a:t>
            </a:r>
            <a:r>
              <a:rPr lang="zh-CN" altLang="en-US" sz="2400" b="1" dirty="0">
                <a:solidFill>
                  <a:prstClr val="black"/>
                </a:solidFill>
                <a:ea typeface="宋体" pitchFamily="2" charset="-122"/>
              </a:rPr>
              <a:t>）写出可归前缀     </a:t>
            </a:r>
            <a:r>
              <a:rPr lang="en-US" altLang="zh-CN" sz="2400" b="1" dirty="0">
                <a:solidFill>
                  <a:prstClr val="black"/>
                </a:solidFill>
                <a:ea typeface="宋体" pitchFamily="2" charset="-122"/>
              </a:rPr>
              <a:t>3</a:t>
            </a:r>
            <a:r>
              <a:rPr lang="zh-CN" altLang="en-US" sz="2400" b="1" dirty="0">
                <a:solidFill>
                  <a:prstClr val="black"/>
                </a:solidFill>
                <a:ea typeface="宋体" pitchFamily="2" charset="-122"/>
              </a:rPr>
              <a:t>）构造</a:t>
            </a:r>
            <a:r>
              <a:rPr lang="en-US" altLang="zh-CN" sz="2400" b="1" dirty="0">
                <a:solidFill>
                  <a:prstClr val="black"/>
                </a:solidFill>
                <a:ea typeface="宋体" pitchFamily="2" charset="-122"/>
              </a:rPr>
              <a:t>NFA    4</a:t>
            </a:r>
            <a:r>
              <a:rPr lang="zh-CN" altLang="en-US" sz="2400" b="1" dirty="0">
                <a:solidFill>
                  <a:prstClr val="black"/>
                </a:solidFill>
                <a:ea typeface="宋体" pitchFamily="2" charset="-122"/>
              </a:rPr>
              <a:t>）转换为</a:t>
            </a:r>
            <a:r>
              <a:rPr lang="en-US" altLang="zh-CN" sz="2400" b="1" dirty="0">
                <a:solidFill>
                  <a:prstClr val="black"/>
                </a:solidFill>
                <a:ea typeface="宋体" pitchFamily="2" charset="-122"/>
              </a:rPr>
              <a:t>DFA</a:t>
            </a:r>
            <a:endParaRPr lang="zh-CN" altLang="en-US" sz="2400" b="1" dirty="0">
              <a:solidFill>
                <a:prstClr val="black"/>
              </a:solidFill>
              <a:ea typeface="宋体" pitchFamily="2" charset="-122"/>
            </a:endParaRPr>
          </a:p>
        </p:txBody>
      </p:sp>
    </p:spTree>
    <p:extLst>
      <p:ext uri="{BB962C8B-B14F-4D97-AF65-F5344CB8AC3E}">
        <p14:creationId xmlns="" xmlns:p14="http://schemas.microsoft.com/office/powerpoint/2010/main" val="61695839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5363">
                                            <p:txEl>
                                              <p:pRg st="0" end="0"/>
                                            </p:txEl>
                                          </p:spTgt>
                                        </p:tgtEl>
                                        <p:attrNameLst>
                                          <p:attrName>style.visibility</p:attrName>
                                        </p:attrNameLst>
                                      </p:cBhvr>
                                      <p:to>
                                        <p:strVal val="visible"/>
                                      </p:to>
                                    </p:set>
                                    <p:animEffect transition="in" filter="fade">
                                      <p:cBhvr>
                                        <p:cTn id="20" dur="1000"/>
                                        <p:tgtEl>
                                          <p:spTgt spid="15363">
                                            <p:txEl>
                                              <p:pRg st="0" end="0"/>
                                            </p:txEl>
                                          </p:spTgt>
                                        </p:tgtEl>
                                      </p:cBhvr>
                                    </p:animEffect>
                                    <p:anim calcmode="lin" valueType="num">
                                      <p:cBhvr>
                                        <p:cTn id="21" dur="1000" fill="hold"/>
                                        <p:tgtEl>
                                          <p:spTgt spid="15363">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1536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5363">
                                            <p:txEl>
                                              <p:pRg st="1" end="1"/>
                                            </p:txEl>
                                          </p:spTgt>
                                        </p:tgtEl>
                                        <p:attrNameLst>
                                          <p:attrName>style.visibility</p:attrName>
                                        </p:attrNameLst>
                                      </p:cBhvr>
                                      <p:to>
                                        <p:strVal val="visible"/>
                                      </p:to>
                                    </p:set>
                                    <p:animEffect transition="in" filter="fade">
                                      <p:cBhvr>
                                        <p:cTn id="27" dur="1000"/>
                                        <p:tgtEl>
                                          <p:spTgt spid="15363">
                                            <p:txEl>
                                              <p:pRg st="1" end="1"/>
                                            </p:txEl>
                                          </p:spTgt>
                                        </p:tgtEl>
                                      </p:cBhvr>
                                    </p:animEffect>
                                    <p:anim calcmode="lin" valueType="num">
                                      <p:cBhvr>
                                        <p:cTn id="28" dur="1000" fill="hold"/>
                                        <p:tgtEl>
                                          <p:spTgt spid="15363">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1536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5363">
                                            <p:txEl>
                                              <p:pRg st="2" end="2"/>
                                            </p:txEl>
                                          </p:spTgt>
                                        </p:tgtEl>
                                        <p:attrNameLst>
                                          <p:attrName>style.visibility</p:attrName>
                                        </p:attrNameLst>
                                      </p:cBhvr>
                                      <p:to>
                                        <p:strVal val="visible"/>
                                      </p:to>
                                    </p:set>
                                    <p:animEffect transition="in" filter="fade">
                                      <p:cBhvr>
                                        <p:cTn id="34" dur="1000"/>
                                        <p:tgtEl>
                                          <p:spTgt spid="15363">
                                            <p:txEl>
                                              <p:pRg st="2" end="2"/>
                                            </p:txEl>
                                          </p:spTgt>
                                        </p:tgtEl>
                                      </p:cBhvr>
                                    </p:animEffect>
                                    <p:anim calcmode="lin" valueType="num">
                                      <p:cBhvr>
                                        <p:cTn id="35" dur="10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p:cTn id="36" dur="1000" fill="hold"/>
                                        <p:tgtEl>
                                          <p:spTgt spid="1536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5363">
                                            <p:txEl>
                                              <p:pRg st="4" end="4"/>
                                            </p:txEl>
                                          </p:spTgt>
                                        </p:tgtEl>
                                        <p:attrNameLst>
                                          <p:attrName>style.visibility</p:attrName>
                                        </p:attrNameLst>
                                      </p:cBhvr>
                                      <p:to>
                                        <p:strVal val="visible"/>
                                      </p:to>
                                    </p:set>
                                    <p:animEffect transition="in" filter="fade">
                                      <p:cBhvr>
                                        <p:cTn id="41" dur="1000"/>
                                        <p:tgtEl>
                                          <p:spTgt spid="15363">
                                            <p:txEl>
                                              <p:pRg st="4" end="4"/>
                                            </p:txEl>
                                          </p:spTgt>
                                        </p:tgtEl>
                                      </p:cBhvr>
                                    </p:animEffect>
                                    <p:anim calcmode="lin" valueType="num">
                                      <p:cBhvr>
                                        <p:cTn id="42" dur="1000" fill="hold"/>
                                        <p:tgtEl>
                                          <p:spTgt spid="15363">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15363">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5363">
                                            <p:txEl>
                                              <p:pRg st="5" end="5"/>
                                            </p:txEl>
                                          </p:spTgt>
                                        </p:tgtEl>
                                        <p:attrNameLst>
                                          <p:attrName>style.visibility</p:attrName>
                                        </p:attrNameLst>
                                      </p:cBhvr>
                                      <p:to>
                                        <p:strVal val="visible"/>
                                      </p:to>
                                    </p:set>
                                    <p:animEffect transition="in" filter="fade">
                                      <p:cBhvr>
                                        <p:cTn id="46" dur="1000"/>
                                        <p:tgtEl>
                                          <p:spTgt spid="15363">
                                            <p:txEl>
                                              <p:pRg st="5" end="5"/>
                                            </p:txEl>
                                          </p:spTgt>
                                        </p:tgtEl>
                                      </p:cBhvr>
                                    </p:animEffect>
                                    <p:anim calcmode="lin" valueType="num">
                                      <p:cBhvr>
                                        <p:cTn id="47" dur="1000" fill="hold"/>
                                        <p:tgtEl>
                                          <p:spTgt spid="15363">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1536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P spid="2"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2146" name="Rectangle 2"/>
          <p:cNvSpPr>
            <a:spLocks noGrp="1" noChangeArrowheads="1"/>
          </p:cNvSpPr>
          <p:nvPr>
            <p:ph sz="quarter" idx="13"/>
          </p:nvPr>
        </p:nvSpPr>
        <p:spPr>
          <a:xfrm>
            <a:off x="755576" y="116632"/>
            <a:ext cx="7704138" cy="6480720"/>
          </a:xfrm>
        </p:spPr>
        <p:txBody>
          <a:bodyPr>
            <a:noAutofit/>
          </a:bodyPr>
          <a:lstStyle/>
          <a:p>
            <a:pPr>
              <a:lnSpc>
                <a:spcPct val="120000"/>
              </a:lnSpc>
            </a:pPr>
            <a:r>
              <a:rPr lang="zh-CN" altLang="en-US" sz="2200" dirty="0" smtClean="0"/>
              <a:t>我们将例</a:t>
            </a:r>
            <a:r>
              <a:rPr lang="en-US" altLang="zh-CN" sz="2200" dirty="0"/>
              <a:t>5</a:t>
            </a:r>
            <a:r>
              <a:rPr lang="en-US" altLang="zh-CN" sz="2200" dirty="0" smtClean="0"/>
              <a:t>.1</a:t>
            </a:r>
            <a:r>
              <a:rPr lang="zh-CN" altLang="en-US" sz="2200" dirty="0" smtClean="0"/>
              <a:t>的文法进行拓广，文法表示成：</a:t>
            </a:r>
          </a:p>
          <a:p>
            <a:pPr>
              <a:lnSpc>
                <a:spcPct val="120000"/>
              </a:lnSpc>
              <a:buFont typeface="Wingdings" pitchFamily="2" charset="2"/>
              <a:buNone/>
            </a:pPr>
            <a:r>
              <a:rPr lang="zh-CN" altLang="en-US" sz="2200" dirty="0" smtClean="0"/>
              <a:t>	</a:t>
            </a:r>
            <a:r>
              <a:rPr lang="zh-CN" altLang="en-US" sz="2200" b="0" dirty="0" smtClean="0">
                <a:solidFill>
                  <a:schemeClr val="tx1"/>
                </a:solidFill>
              </a:rPr>
              <a:t>（</a:t>
            </a:r>
            <a:r>
              <a:rPr lang="en-US" altLang="zh-CN" sz="2200" b="0" dirty="0" smtClean="0">
                <a:solidFill>
                  <a:schemeClr val="tx1"/>
                </a:solidFill>
              </a:rPr>
              <a:t>0</a:t>
            </a:r>
            <a:r>
              <a:rPr lang="zh-CN" altLang="en-US" sz="2200" b="0" dirty="0" smtClean="0">
                <a:solidFill>
                  <a:schemeClr val="tx1"/>
                </a:solidFill>
              </a:rPr>
              <a:t>）</a:t>
            </a:r>
            <a:r>
              <a:rPr lang="en-US" altLang="zh-CN" sz="2200" b="0" dirty="0" smtClean="0">
                <a:solidFill>
                  <a:schemeClr val="tx1"/>
                </a:solidFill>
              </a:rPr>
              <a:t>S</a:t>
            </a:r>
            <a:r>
              <a:rPr lang="en-US" altLang="zh-CN" sz="2200" b="0" dirty="0" smtClean="0">
                <a:solidFill>
                  <a:schemeClr val="tx1"/>
                </a:solidFill>
                <a:sym typeface="Symbol" pitchFamily="18" charset="2"/>
              </a:rPr>
              <a:t></a:t>
            </a:r>
            <a:r>
              <a:rPr lang="en-US" altLang="zh-CN" sz="2200" b="0" dirty="0" smtClean="0">
                <a:solidFill>
                  <a:schemeClr val="tx1"/>
                </a:solidFill>
              </a:rPr>
              <a:t>S[0]</a:t>
            </a:r>
          </a:p>
          <a:p>
            <a:pPr>
              <a:lnSpc>
                <a:spcPct val="120000"/>
              </a:lnSpc>
              <a:buFont typeface="Wingdings" pitchFamily="2" charset="2"/>
              <a:buNone/>
            </a:pPr>
            <a:r>
              <a:rPr lang="en-US" altLang="zh-CN" sz="2200" b="0" dirty="0" smtClean="0">
                <a:solidFill>
                  <a:schemeClr val="tx1"/>
                </a:solidFill>
              </a:rPr>
              <a:t>	</a:t>
            </a:r>
            <a:r>
              <a:rPr lang="zh-CN" altLang="en-US" sz="2200" b="0" dirty="0" smtClean="0">
                <a:solidFill>
                  <a:schemeClr val="tx1"/>
                </a:solidFill>
              </a:rPr>
              <a:t>（</a:t>
            </a:r>
            <a:r>
              <a:rPr lang="en-US" altLang="zh-CN" sz="2200" b="0" dirty="0" smtClean="0">
                <a:solidFill>
                  <a:schemeClr val="tx1"/>
                </a:solidFill>
              </a:rPr>
              <a:t>1</a:t>
            </a:r>
            <a:r>
              <a:rPr lang="zh-CN" altLang="en-US" sz="2200" b="0" dirty="0" smtClean="0">
                <a:solidFill>
                  <a:schemeClr val="tx1"/>
                </a:solidFill>
              </a:rPr>
              <a:t>）</a:t>
            </a:r>
            <a:r>
              <a:rPr lang="en-US" altLang="zh-CN" sz="2200" b="0" dirty="0" err="1" smtClean="0">
                <a:solidFill>
                  <a:schemeClr val="tx1"/>
                </a:solidFill>
              </a:rPr>
              <a:t>S</a:t>
            </a:r>
            <a:r>
              <a:rPr lang="en-US" altLang="zh-CN" sz="2200" b="0" dirty="0" err="1" smtClean="0">
                <a:solidFill>
                  <a:schemeClr val="tx1"/>
                </a:solidFill>
                <a:sym typeface="Symbol" pitchFamily="18" charset="2"/>
              </a:rPr>
              <a:t></a:t>
            </a:r>
            <a:r>
              <a:rPr lang="en-US" altLang="zh-CN" sz="2200" b="0" dirty="0" err="1" smtClean="0">
                <a:solidFill>
                  <a:schemeClr val="tx1"/>
                </a:solidFill>
              </a:rPr>
              <a:t>aAcBe</a:t>
            </a:r>
            <a:r>
              <a:rPr lang="en-US" altLang="zh-CN" sz="2200" b="0" dirty="0" smtClean="0">
                <a:solidFill>
                  <a:schemeClr val="tx1"/>
                </a:solidFill>
              </a:rPr>
              <a:t>[1]</a:t>
            </a:r>
          </a:p>
          <a:p>
            <a:pPr>
              <a:lnSpc>
                <a:spcPct val="120000"/>
              </a:lnSpc>
              <a:buFont typeface="Wingdings" pitchFamily="2" charset="2"/>
              <a:buNone/>
            </a:pPr>
            <a:r>
              <a:rPr lang="en-US" altLang="zh-CN" sz="2200" b="0" dirty="0" smtClean="0">
                <a:solidFill>
                  <a:schemeClr val="tx1"/>
                </a:solidFill>
              </a:rPr>
              <a:t>	</a:t>
            </a:r>
            <a:r>
              <a:rPr lang="zh-CN" altLang="en-US" sz="2200" b="0" dirty="0" smtClean="0">
                <a:solidFill>
                  <a:schemeClr val="tx1"/>
                </a:solidFill>
              </a:rPr>
              <a:t>（</a:t>
            </a:r>
            <a:r>
              <a:rPr lang="en-US" altLang="zh-CN" sz="2200" b="0" dirty="0" smtClean="0">
                <a:solidFill>
                  <a:schemeClr val="tx1"/>
                </a:solidFill>
              </a:rPr>
              <a:t>2</a:t>
            </a:r>
            <a:r>
              <a:rPr lang="zh-CN" altLang="en-US" sz="2200" b="0" dirty="0" smtClean="0">
                <a:solidFill>
                  <a:schemeClr val="tx1"/>
                </a:solidFill>
              </a:rPr>
              <a:t>）</a:t>
            </a:r>
            <a:r>
              <a:rPr lang="en-US" altLang="zh-CN" sz="2200" b="0" dirty="0" err="1" smtClean="0">
                <a:solidFill>
                  <a:schemeClr val="tx1"/>
                </a:solidFill>
              </a:rPr>
              <a:t>A</a:t>
            </a:r>
            <a:r>
              <a:rPr lang="en-US" altLang="zh-CN" sz="2200" b="0" dirty="0" err="1" smtClean="0">
                <a:solidFill>
                  <a:schemeClr val="tx1"/>
                </a:solidFill>
                <a:sym typeface="Symbol" pitchFamily="18" charset="2"/>
              </a:rPr>
              <a:t></a:t>
            </a:r>
            <a:r>
              <a:rPr lang="en-US" altLang="zh-CN" sz="2200" b="0" dirty="0" err="1" smtClean="0">
                <a:solidFill>
                  <a:schemeClr val="tx1"/>
                </a:solidFill>
              </a:rPr>
              <a:t>b</a:t>
            </a:r>
            <a:r>
              <a:rPr lang="en-US" altLang="zh-CN" sz="2200" b="0" dirty="0" smtClean="0">
                <a:solidFill>
                  <a:schemeClr val="tx1"/>
                </a:solidFill>
              </a:rPr>
              <a:t>[2]</a:t>
            </a:r>
          </a:p>
          <a:p>
            <a:pPr>
              <a:lnSpc>
                <a:spcPct val="120000"/>
              </a:lnSpc>
              <a:buFont typeface="Wingdings" pitchFamily="2" charset="2"/>
              <a:buNone/>
            </a:pPr>
            <a:r>
              <a:rPr lang="en-US" altLang="zh-CN" sz="2200" b="0" dirty="0" smtClean="0">
                <a:solidFill>
                  <a:schemeClr val="tx1"/>
                </a:solidFill>
              </a:rPr>
              <a:t>	</a:t>
            </a:r>
            <a:r>
              <a:rPr lang="zh-CN" altLang="en-US" sz="2200" b="0" dirty="0" smtClean="0">
                <a:solidFill>
                  <a:schemeClr val="tx1"/>
                </a:solidFill>
              </a:rPr>
              <a:t>（</a:t>
            </a:r>
            <a:r>
              <a:rPr lang="en-US" altLang="zh-CN" sz="2200" b="0" dirty="0" smtClean="0">
                <a:solidFill>
                  <a:schemeClr val="tx1"/>
                </a:solidFill>
              </a:rPr>
              <a:t>3</a:t>
            </a:r>
            <a:r>
              <a:rPr lang="zh-CN" altLang="en-US" sz="2200" b="0" dirty="0" smtClean="0">
                <a:solidFill>
                  <a:schemeClr val="tx1"/>
                </a:solidFill>
              </a:rPr>
              <a:t>）</a:t>
            </a:r>
            <a:r>
              <a:rPr lang="en-US" altLang="zh-CN" sz="2200" b="0" dirty="0" err="1" smtClean="0">
                <a:solidFill>
                  <a:schemeClr val="tx1"/>
                </a:solidFill>
              </a:rPr>
              <a:t>A</a:t>
            </a:r>
            <a:r>
              <a:rPr lang="en-US" altLang="zh-CN" sz="2200" b="0" dirty="0" err="1" smtClean="0">
                <a:solidFill>
                  <a:schemeClr val="tx1"/>
                </a:solidFill>
                <a:sym typeface="Symbol" pitchFamily="18" charset="2"/>
              </a:rPr>
              <a:t></a:t>
            </a:r>
            <a:r>
              <a:rPr lang="en-US" altLang="zh-CN" sz="2200" b="0" dirty="0" err="1" smtClean="0">
                <a:solidFill>
                  <a:schemeClr val="tx1"/>
                </a:solidFill>
              </a:rPr>
              <a:t>Ab</a:t>
            </a:r>
            <a:r>
              <a:rPr lang="en-US" altLang="zh-CN" sz="2200" b="0" dirty="0" smtClean="0">
                <a:solidFill>
                  <a:schemeClr val="tx1"/>
                </a:solidFill>
              </a:rPr>
              <a:t>[3]</a:t>
            </a:r>
          </a:p>
          <a:p>
            <a:pPr>
              <a:lnSpc>
                <a:spcPct val="120000"/>
              </a:lnSpc>
              <a:buFont typeface="Wingdings" pitchFamily="2" charset="2"/>
              <a:buNone/>
            </a:pPr>
            <a:r>
              <a:rPr lang="en-US" altLang="zh-CN" sz="2200" b="0" dirty="0" smtClean="0">
                <a:solidFill>
                  <a:schemeClr val="tx1"/>
                </a:solidFill>
              </a:rPr>
              <a:t>	</a:t>
            </a:r>
            <a:r>
              <a:rPr lang="zh-CN" altLang="en-US" sz="2200" b="0" dirty="0" smtClean="0">
                <a:solidFill>
                  <a:schemeClr val="tx1"/>
                </a:solidFill>
              </a:rPr>
              <a:t>（</a:t>
            </a:r>
            <a:r>
              <a:rPr lang="en-US" altLang="zh-CN" sz="2200" b="0" dirty="0" smtClean="0">
                <a:solidFill>
                  <a:schemeClr val="tx1"/>
                </a:solidFill>
              </a:rPr>
              <a:t>4</a:t>
            </a:r>
            <a:r>
              <a:rPr lang="zh-CN" altLang="en-US" sz="2200" b="0" dirty="0" smtClean="0">
                <a:solidFill>
                  <a:schemeClr val="tx1"/>
                </a:solidFill>
              </a:rPr>
              <a:t>）</a:t>
            </a:r>
            <a:r>
              <a:rPr lang="en-US" altLang="zh-CN" sz="2200" b="0" dirty="0" err="1" smtClean="0">
                <a:solidFill>
                  <a:schemeClr val="tx1"/>
                </a:solidFill>
              </a:rPr>
              <a:t>B</a:t>
            </a:r>
            <a:r>
              <a:rPr lang="en-US" altLang="zh-CN" sz="2200" b="0" dirty="0" err="1" smtClean="0">
                <a:solidFill>
                  <a:schemeClr val="tx1"/>
                </a:solidFill>
                <a:sym typeface="Symbol" pitchFamily="18" charset="2"/>
              </a:rPr>
              <a:t></a:t>
            </a:r>
            <a:r>
              <a:rPr lang="en-US" altLang="zh-CN" sz="2200" b="0" dirty="0" err="1" smtClean="0">
                <a:solidFill>
                  <a:schemeClr val="tx1"/>
                </a:solidFill>
              </a:rPr>
              <a:t>d</a:t>
            </a:r>
            <a:r>
              <a:rPr lang="en-US" altLang="zh-CN" sz="2200" b="0" dirty="0" smtClean="0">
                <a:solidFill>
                  <a:schemeClr val="tx1"/>
                </a:solidFill>
              </a:rPr>
              <a:t>[4]</a:t>
            </a:r>
          </a:p>
          <a:p>
            <a:pPr>
              <a:lnSpc>
                <a:spcPct val="120000"/>
              </a:lnSpc>
            </a:pPr>
            <a:r>
              <a:rPr lang="zh-CN" altLang="en-US" sz="2200" dirty="0" smtClean="0"/>
              <a:t>现对句子</a:t>
            </a:r>
            <a:r>
              <a:rPr lang="en-US" altLang="zh-CN" sz="2200" dirty="0" err="1" smtClean="0"/>
              <a:t>abbcde</a:t>
            </a:r>
            <a:r>
              <a:rPr lang="zh-CN" altLang="en-US" sz="2200" dirty="0" smtClean="0"/>
              <a:t>的可归约前缀列出：</a:t>
            </a:r>
          </a:p>
          <a:p>
            <a:pPr>
              <a:lnSpc>
                <a:spcPct val="120000"/>
              </a:lnSpc>
              <a:buFont typeface="Wingdings" pitchFamily="2" charset="2"/>
              <a:buNone/>
            </a:pPr>
            <a:r>
              <a:rPr lang="zh-CN" altLang="en-US" sz="2200" dirty="0" smtClean="0"/>
              <a:t>	</a:t>
            </a:r>
            <a:r>
              <a:rPr lang="en-US" altLang="zh-CN" sz="2200" b="0" dirty="0" smtClean="0">
                <a:solidFill>
                  <a:schemeClr val="tx1"/>
                </a:solidFill>
              </a:rPr>
              <a:t>S[0]</a:t>
            </a:r>
          </a:p>
          <a:p>
            <a:pPr>
              <a:lnSpc>
                <a:spcPct val="120000"/>
              </a:lnSpc>
              <a:buFont typeface="Wingdings" pitchFamily="2" charset="2"/>
              <a:buNone/>
            </a:pPr>
            <a:r>
              <a:rPr lang="en-US" altLang="zh-CN" sz="2200" b="0" dirty="0" smtClean="0">
                <a:solidFill>
                  <a:schemeClr val="tx1"/>
                </a:solidFill>
              </a:rPr>
              <a:t>	ab[2]</a:t>
            </a:r>
          </a:p>
          <a:p>
            <a:pPr>
              <a:lnSpc>
                <a:spcPct val="120000"/>
              </a:lnSpc>
              <a:buFont typeface="Wingdings" pitchFamily="2" charset="2"/>
              <a:buNone/>
            </a:pPr>
            <a:r>
              <a:rPr lang="en-US" altLang="zh-CN" sz="2200" b="0" dirty="0" smtClean="0">
                <a:solidFill>
                  <a:schemeClr val="tx1"/>
                </a:solidFill>
              </a:rPr>
              <a:t>	</a:t>
            </a:r>
            <a:r>
              <a:rPr lang="en-US" altLang="zh-CN" sz="2200" b="0" dirty="0" err="1" smtClean="0">
                <a:solidFill>
                  <a:schemeClr val="tx1"/>
                </a:solidFill>
              </a:rPr>
              <a:t>aAb</a:t>
            </a:r>
            <a:r>
              <a:rPr lang="en-US" altLang="zh-CN" sz="2200" b="0" dirty="0" smtClean="0">
                <a:solidFill>
                  <a:schemeClr val="tx1"/>
                </a:solidFill>
              </a:rPr>
              <a:t>[3]</a:t>
            </a:r>
          </a:p>
          <a:p>
            <a:pPr>
              <a:lnSpc>
                <a:spcPct val="120000"/>
              </a:lnSpc>
              <a:buFont typeface="Wingdings" pitchFamily="2" charset="2"/>
              <a:buNone/>
            </a:pPr>
            <a:r>
              <a:rPr lang="en-US" altLang="zh-CN" sz="2200" b="0" dirty="0" smtClean="0">
                <a:solidFill>
                  <a:schemeClr val="tx1"/>
                </a:solidFill>
              </a:rPr>
              <a:t>	</a:t>
            </a:r>
            <a:r>
              <a:rPr lang="en-US" altLang="zh-CN" sz="2200" b="0" dirty="0" err="1" smtClean="0">
                <a:solidFill>
                  <a:schemeClr val="tx1"/>
                </a:solidFill>
              </a:rPr>
              <a:t>aAbcd</a:t>
            </a:r>
            <a:r>
              <a:rPr lang="en-US" altLang="zh-CN" sz="2200" b="0" dirty="0" smtClean="0">
                <a:solidFill>
                  <a:schemeClr val="tx1"/>
                </a:solidFill>
              </a:rPr>
              <a:t>[4]</a:t>
            </a:r>
          </a:p>
          <a:p>
            <a:pPr>
              <a:lnSpc>
                <a:spcPct val="120000"/>
              </a:lnSpc>
              <a:buFont typeface="Wingdings" pitchFamily="2" charset="2"/>
              <a:buNone/>
            </a:pPr>
            <a:r>
              <a:rPr lang="en-US" altLang="zh-CN" sz="2200" b="0" dirty="0" smtClean="0">
                <a:solidFill>
                  <a:schemeClr val="tx1"/>
                </a:solidFill>
              </a:rPr>
              <a:t>	</a:t>
            </a:r>
            <a:r>
              <a:rPr lang="en-US" altLang="zh-CN" sz="2200" b="0" dirty="0" err="1" smtClean="0">
                <a:solidFill>
                  <a:schemeClr val="tx1"/>
                </a:solidFill>
              </a:rPr>
              <a:t>aAcBe</a:t>
            </a:r>
            <a:r>
              <a:rPr lang="en-US" altLang="zh-CN" sz="2200" b="0" dirty="0" smtClean="0">
                <a:solidFill>
                  <a:schemeClr val="tx1"/>
                </a:solidFill>
              </a:rPr>
              <a:t>[1]</a:t>
            </a:r>
          </a:p>
        </p:txBody>
      </p:sp>
    </p:spTree>
    <p:extLst>
      <p:ext uri="{BB962C8B-B14F-4D97-AF65-F5344CB8AC3E}">
        <p14:creationId xmlns="" xmlns:p14="http://schemas.microsoft.com/office/powerpoint/2010/main" val="22040581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2146">
                                            <p:txEl>
                                              <p:pRg st="6" end="6"/>
                                            </p:txEl>
                                          </p:spTgt>
                                        </p:tgtEl>
                                        <p:attrNameLst>
                                          <p:attrName>style.visibility</p:attrName>
                                        </p:attrNameLst>
                                      </p:cBhvr>
                                      <p:to>
                                        <p:strVal val="visible"/>
                                      </p:to>
                                    </p:set>
                                    <p:animEffect transition="in" filter="blinds(horizontal)">
                                      <p:cBhvr>
                                        <p:cTn id="7" dur="500"/>
                                        <p:tgtEl>
                                          <p:spTgt spid="262146">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62146">
                                            <p:txEl>
                                              <p:pRg st="7" end="7"/>
                                            </p:txEl>
                                          </p:spTgt>
                                        </p:tgtEl>
                                        <p:attrNameLst>
                                          <p:attrName>style.visibility</p:attrName>
                                        </p:attrNameLst>
                                      </p:cBhvr>
                                      <p:to>
                                        <p:strVal val="visible"/>
                                      </p:to>
                                    </p:set>
                                    <p:animEffect transition="in" filter="blinds(horizontal)">
                                      <p:cBhvr>
                                        <p:cTn id="10" dur="500"/>
                                        <p:tgtEl>
                                          <p:spTgt spid="262146">
                                            <p:txEl>
                                              <p:pRg st="7" end="7"/>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62146">
                                            <p:txEl>
                                              <p:pRg st="8" end="8"/>
                                            </p:txEl>
                                          </p:spTgt>
                                        </p:tgtEl>
                                        <p:attrNameLst>
                                          <p:attrName>style.visibility</p:attrName>
                                        </p:attrNameLst>
                                      </p:cBhvr>
                                      <p:to>
                                        <p:strVal val="visible"/>
                                      </p:to>
                                    </p:set>
                                    <p:animEffect transition="in" filter="blinds(horizontal)">
                                      <p:cBhvr>
                                        <p:cTn id="13" dur="500"/>
                                        <p:tgtEl>
                                          <p:spTgt spid="262146">
                                            <p:txEl>
                                              <p:pRg st="8" end="8"/>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62146">
                                            <p:txEl>
                                              <p:pRg st="9" end="9"/>
                                            </p:txEl>
                                          </p:spTgt>
                                        </p:tgtEl>
                                        <p:attrNameLst>
                                          <p:attrName>style.visibility</p:attrName>
                                        </p:attrNameLst>
                                      </p:cBhvr>
                                      <p:to>
                                        <p:strVal val="visible"/>
                                      </p:to>
                                    </p:set>
                                    <p:animEffect transition="in" filter="blinds(horizontal)">
                                      <p:cBhvr>
                                        <p:cTn id="16" dur="500"/>
                                        <p:tgtEl>
                                          <p:spTgt spid="262146">
                                            <p:txEl>
                                              <p:pRg st="9" end="9"/>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62146">
                                            <p:txEl>
                                              <p:pRg st="10" end="10"/>
                                            </p:txEl>
                                          </p:spTgt>
                                        </p:tgtEl>
                                        <p:attrNameLst>
                                          <p:attrName>style.visibility</p:attrName>
                                        </p:attrNameLst>
                                      </p:cBhvr>
                                      <p:to>
                                        <p:strVal val="visible"/>
                                      </p:to>
                                    </p:set>
                                    <p:animEffect transition="in" filter="blinds(horizontal)">
                                      <p:cBhvr>
                                        <p:cTn id="19" dur="500"/>
                                        <p:tgtEl>
                                          <p:spTgt spid="262146">
                                            <p:txEl>
                                              <p:pRg st="10" end="10"/>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62146">
                                            <p:txEl>
                                              <p:pRg st="11" end="11"/>
                                            </p:txEl>
                                          </p:spTgt>
                                        </p:tgtEl>
                                        <p:attrNameLst>
                                          <p:attrName>style.visibility</p:attrName>
                                        </p:attrNameLst>
                                      </p:cBhvr>
                                      <p:to>
                                        <p:strVal val="visible"/>
                                      </p:to>
                                    </p:set>
                                    <p:animEffect transition="in" filter="blinds(horizontal)">
                                      <p:cBhvr>
                                        <p:cTn id="22" dur="500"/>
                                        <p:tgtEl>
                                          <p:spTgt spid="26214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2"/>
          <p:cNvGrpSpPr>
            <a:grpSpLocks/>
          </p:cNvGrpSpPr>
          <p:nvPr/>
        </p:nvGrpSpPr>
        <p:grpSpPr bwMode="auto">
          <a:xfrm>
            <a:off x="971550" y="1700212"/>
            <a:ext cx="6840538" cy="3529068"/>
            <a:chOff x="2633" y="1342"/>
            <a:chExt cx="6684" cy="3258"/>
          </a:xfrm>
        </p:grpSpPr>
        <p:grpSp>
          <p:nvGrpSpPr>
            <p:cNvPr id="18435" name="Group 3"/>
            <p:cNvGrpSpPr>
              <a:grpSpLocks/>
            </p:cNvGrpSpPr>
            <p:nvPr/>
          </p:nvGrpSpPr>
          <p:grpSpPr bwMode="auto">
            <a:xfrm>
              <a:off x="2633" y="1342"/>
              <a:ext cx="6684" cy="2527"/>
              <a:chOff x="2633" y="1477"/>
              <a:chExt cx="6684" cy="2527"/>
            </a:xfrm>
          </p:grpSpPr>
          <p:grpSp>
            <p:nvGrpSpPr>
              <p:cNvPr id="18437" name="Group 4"/>
              <p:cNvGrpSpPr>
                <a:grpSpLocks/>
              </p:cNvGrpSpPr>
              <p:nvPr/>
            </p:nvGrpSpPr>
            <p:grpSpPr bwMode="auto">
              <a:xfrm>
                <a:off x="3298" y="2638"/>
                <a:ext cx="300" cy="339"/>
                <a:chOff x="3298" y="2638"/>
                <a:chExt cx="300" cy="339"/>
              </a:xfrm>
            </p:grpSpPr>
            <p:sp>
              <p:nvSpPr>
                <p:cNvPr id="18547" name="Oval 5"/>
                <p:cNvSpPr>
                  <a:spLocks noChangeArrowheads="1"/>
                </p:cNvSpPr>
                <p:nvPr/>
              </p:nvSpPr>
              <p:spPr bwMode="auto">
                <a:xfrm>
                  <a:off x="3298" y="2638"/>
                  <a:ext cx="300" cy="339"/>
                </a:xfrm>
                <a:prstGeom prst="ellipse">
                  <a:avLst/>
                </a:prstGeom>
                <a:noFill/>
                <a:ln w="9525">
                  <a:solidFill>
                    <a:srgbClr val="CC3300"/>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00"/>
                    </a:solidFill>
                  </a:endParaRPr>
                </a:p>
              </p:txBody>
            </p:sp>
            <p:sp>
              <p:nvSpPr>
                <p:cNvPr id="18548" name="Text Box 6"/>
                <p:cNvSpPr txBox="1">
                  <a:spLocks noChangeArrowheads="1"/>
                </p:cNvSpPr>
                <p:nvPr/>
              </p:nvSpPr>
              <p:spPr bwMode="auto">
                <a:xfrm>
                  <a:off x="3387" y="2638"/>
                  <a:ext cx="142" cy="297"/>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00"/>
                      </a:solidFill>
                      <a:latin typeface="Times New Roman" pitchFamily="18" charset="0"/>
                    </a:rPr>
                    <a:t>X</a:t>
                  </a:r>
                  <a:endParaRPr lang="en-US" altLang="zh-CN" sz="2000" b="0">
                    <a:solidFill>
                      <a:srgbClr val="FFFF00"/>
                    </a:solidFill>
                    <a:latin typeface="Arial" pitchFamily="34" charset="0"/>
                  </a:endParaRPr>
                </a:p>
              </p:txBody>
            </p:sp>
          </p:grpSp>
          <p:sp>
            <p:nvSpPr>
              <p:cNvPr id="18545" name="Oval 8"/>
              <p:cNvSpPr>
                <a:spLocks noChangeArrowheads="1"/>
              </p:cNvSpPr>
              <p:nvPr/>
            </p:nvSpPr>
            <p:spPr bwMode="auto">
              <a:xfrm>
                <a:off x="4147" y="2127"/>
                <a:ext cx="299" cy="338"/>
              </a:xfrm>
              <a:prstGeom prst="ellipse">
                <a:avLst/>
              </a:prstGeom>
              <a:solidFill>
                <a:srgbClr val="FFFFFF"/>
              </a:solidFill>
              <a:ln w="9525">
                <a:solidFill>
                  <a:srgbClr val="CC33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r>
                  <a:rPr lang="en-US" altLang="zh-CN" sz="2000" dirty="0" smtClean="0">
                    <a:solidFill>
                      <a:srgbClr val="000000"/>
                    </a:solidFill>
                  </a:rPr>
                  <a:t>2</a:t>
                </a:r>
                <a:endParaRPr lang="zh-CN" altLang="en-US" sz="2000" dirty="0">
                  <a:solidFill>
                    <a:srgbClr val="000000"/>
                  </a:solidFill>
                </a:endParaRPr>
              </a:p>
            </p:txBody>
          </p:sp>
          <p:sp>
            <p:nvSpPr>
              <p:cNvPr id="18543" name="Oval 11"/>
              <p:cNvSpPr>
                <a:spLocks noChangeArrowheads="1"/>
              </p:cNvSpPr>
              <p:nvPr/>
            </p:nvSpPr>
            <p:spPr bwMode="auto">
              <a:xfrm>
                <a:off x="4147" y="1615"/>
                <a:ext cx="299" cy="338"/>
              </a:xfrm>
              <a:prstGeom prst="ellipse">
                <a:avLst/>
              </a:prstGeom>
              <a:solidFill>
                <a:srgbClr val="FFFFFF"/>
              </a:solidFill>
              <a:ln w="9525">
                <a:solidFill>
                  <a:srgbClr val="CC33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r>
                  <a:rPr lang="en-US" altLang="zh-CN" sz="2000" dirty="0" smtClean="0">
                    <a:solidFill>
                      <a:srgbClr val="000000"/>
                    </a:solidFill>
                  </a:rPr>
                  <a:t>0</a:t>
                </a:r>
                <a:endParaRPr lang="zh-CN" altLang="en-US" sz="2000" dirty="0">
                  <a:solidFill>
                    <a:srgbClr val="000000"/>
                  </a:solidFill>
                </a:endParaRPr>
              </a:p>
            </p:txBody>
          </p:sp>
          <p:sp>
            <p:nvSpPr>
              <p:cNvPr id="18440" name="AutoShape 13"/>
              <p:cNvSpPr>
                <a:spLocks noChangeArrowheads="1"/>
              </p:cNvSpPr>
              <p:nvPr/>
            </p:nvSpPr>
            <p:spPr bwMode="auto">
              <a:xfrm>
                <a:off x="2633" y="2721"/>
                <a:ext cx="653" cy="189"/>
              </a:xfrm>
              <a:prstGeom prst="rightArrow">
                <a:avLst>
                  <a:gd name="adj1" fmla="val 50000"/>
                  <a:gd name="adj2" fmla="val 86376"/>
                </a:avLst>
              </a:prstGeom>
              <a:solidFill>
                <a:srgbClr val="FFFFFF"/>
              </a:solidFill>
              <a:ln w="9525">
                <a:solidFill>
                  <a:srgbClr val="CC3300"/>
                </a:solidFill>
                <a:miter lim="800000"/>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00"/>
                  </a:solidFill>
                </a:endParaRPr>
              </a:p>
            </p:txBody>
          </p:sp>
          <p:sp>
            <p:nvSpPr>
              <p:cNvPr id="18541" name="Oval 15"/>
              <p:cNvSpPr>
                <a:spLocks noChangeArrowheads="1"/>
              </p:cNvSpPr>
              <p:nvPr/>
            </p:nvSpPr>
            <p:spPr bwMode="auto">
              <a:xfrm>
                <a:off x="4147" y="2667"/>
                <a:ext cx="299" cy="338"/>
              </a:xfrm>
              <a:prstGeom prst="ellipse">
                <a:avLst/>
              </a:prstGeom>
              <a:solidFill>
                <a:srgbClr val="FFFFFF"/>
              </a:solidFill>
              <a:ln w="9525">
                <a:solidFill>
                  <a:srgbClr val="CC33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r>
                  <a:rPr lang="en-US" altLang="zh-CN" sz="2000" dirty="0" smtClean="0">
                    <a:solidFill>
                      <a:srgbClr val="000000"/>
                    </a:solidFill>
                  </a:rPr>
                  <a:t>5</a:t>
                </a:r>
                <a:endParaRPr lang="zh-CN" altLang="en-US" sz="2000" dirty="0">
                  <a:solidFill>
                    <a:srgbClr val="000000"/>
                  </a:solidFill>
                </a:endParaRPr>
              </a:p>
            </p:txBody>
          </p:sp>
          <p:sp>
            <p:nvSpPr>
              <p:cNvPr id="18539" name="Oval 18"/>
              <p:cNvSpPr>
                <a:spLocks noChangeArrowheads="1"/>
              </p:cNvSpPr>
              <p:nvPr/>
            </p:nvSpPr>
            <p:spPr bwMode="auto">
              <a:xfrm>
                <a:off x="4147" y="3111"/>
                <a:ext cx="299" cy="339"/>
              </a:xfrm>
              <a:prstGeom prst="ellipse">
                <a:avLst/>
              </a:prstGeom>
              <a:solidFill>
                <a:srgbClr val="FFFFFF"/>
              </a:solidFill>
              <a:ln w="9525">
                <a:solidFill>
                  <a:srgbClr val="CC33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r>
                  <a:rPr lang="en-US" altLang="zh-CN" sz="2000" dirty="0" smtClean="0">
                    <a:solidFill>
                      <a:srgbClr val="000000"/>
                    </a:solidFill>
                  </a:rPr>
                  <a:t>9</a:t>
                </a:r>
                <a:endParaRPr lang="zh-CN" altLang="en-US" sz="2000" dirty="0">
                  <a:solidFill>
                    <a:srgbClr val="000000"/>
                  </a:solidFill>
                </a:endParaRPr>
              </a:p>
            </p:txBody>
          </p:sp>
          <p:grpSp>
            <p:nvGrpSpPr>
              <p:cNvPr id="18443" name="Group 20"/>
              <p:cNvGrpSpPr>
                <a:grpSpLocks/>
              </p:cNvGrpSpPr>
              <p:nvPr/>
            </p:nvGrpSpPr>
            <p:grpSpPr bwMode="auto">
              <a:xfrm>
                <a:off x="4135" y="3651"/>
                <a:ext cx="299" cy="340"/>
                <a:chOff x="4135" y="3651"/>
                <a:chExt cx="299" cy="340"/>
              </a:xfrm>
            </p:grpSpPr>
            <p:sp>
              <p:nvSpPr>
                <p:cNvPr id="18537" name="Oval 21"/>
                <p:cNvSpPr>
                  <a:spLocks noChangeArrowheads="1"/>
                </p:cNvSpPr>
                <p:nvPr/>
              </p:nvSpPr>
              <p:spPr bwMode="auto">
                <a:xfrm>
                  <a:off x="4135" y="3651"/>
                  <a:ext cx="299" cy="340"/>
                </a:xfrm>
                <a:prstGeom prst="ellipse">
                  <a:avLst/>
                </a:prstGeom>
                <a:solidFill>
                  <a:srgbClr val="FFFFFF"/>
                </a:solidFill>
                <a:ln w="9525">
                  <a:solidFill>
                    <a:srgbClr val="CC33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00"/>
                    </a:solidFill>
                  </a:endParaRPr>
                </a:p>
              </p:txBody>
            </p:sp>
            <p:sp>
              <p:nvSpPr>
                <p:cNvPr id="18538" name="Text Box 22"/>
                <p:cNvSpPr txBox="1">
                  <a:spLocks noChangeArrowheads="1"/>
                </p:cNvSpPr>
                <p:nvPr/>
              </p:nvSpPr>
              <p:spPr bwMode="auto">
                <a:xfrm>
                  <a:off x="4175" y="3651"/>
                  <a:ext cx="245" cy="297"/>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1200" b="0" dirty="0">
                      <a:solidFill>
                        <a:srgbClr val="000000"/>
                      </a:solidFill>
                      <a:latin typeface="Times New Roman" pitchFamily="18" charset="0"/>
                    </a:rPr>
                    <a:t>14</a:t>
                  </a:r>
                  <a:endParaRPr lang="en-US" altLang="zh-CN" sz="1200" b="0" dirty="0">
                    <a:solidFill>
                      <a:srgbClr val="000000"/>
                    </a:solidFill>
                    <a:latin typeface="Arial" pitchFamily="34" charset="0"/>
                  </a:endParaRPr>
                </a:p>
              </p:txBody>
            </p:sp>
          </p:grpSp>
          <p:sp>
            <p:nvSpPr>
              <p:cNvPr id="18444" name="Line 23"/>
              <p:cNvSpPr>
                <a:spLocks noChangeShapeType="1"/>
              </p:cNvSpPr>
              <p:nvPr/>
            </p:nvSpPr>
            <p:spPr bwMode="auto">
              <a:xfrm flipV="1">
                <a:off x="3569" y="1884"/>
                <a:ext cx="576" cy="783"/>
              </a:xfrm>
              <a:prstGeom prst="line">
                <a:avLst/>
              </a:prstGeom>
              <a:noFill/>
              <a:ln w="9525">
                <a:solidFill>
                  <a:srgbClr val="CC33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00"/>
                  </a:solidFill>
                  <a:ea typeface="宋体" pitchFamily="2" charset="-122"/>
                </a:endParaRPr>
              </a:p>
            </p:txBody>
          </p:sp>
          <p:sp>
            <p:nvSpPr>
              <p:cNvPr id="18445" name="Line 24"/>
              <p:cNvSpPr>
                <a:spLocks noChangeShapeType="1"/>
              </p:cNvSpPr>
              <p:nvPr/>
            </p:nvSpPr>
            <p:spPr bwMode="auto">
              <a:xfrm flipV="1">
                <a:off x="3585" y="2397"/>
                <a:ext cx="548" cy="365"/>
              </a:xfrm>
              <a:prstGeom prst="line">
                <a:avLst/>
              </a:prstGeom>
              <a:noFill/>
              <a:ln w="9525">
                <a:solidFill>
                  <a:srgbClr val="CC33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00"/>
                  </a:solidFill>
                  <a:ea typeface="宋体" pitchFamily="2" charset="-122"/>
                </a:endParaRPr>
              </a:p>
            </p:txBody>
          </p:sp>
          <p:sp>
            <p:nvSpPr>
              <p:cNvPr id="18446" name="Line 25"/>
              <p:cNvSpPr>
                <a:spLocks noChangeShapeType="1"/>
              </p:cNvSpPr>
              <p:nvPr/>
            </p:nvSpPr>
            <p:spPr bwMode="auto">
              <a:xfrm>
                <a:off x="3585" y="2856"/>
                <a:ext cx="548" cy="0"/>
              </a:xfrm>
              <a:prstGeom prst="line">
                <a:avLst/>
              </a:prstGeom>
              <a:noFill/>
              <a:ln w="9525">
                <a:solidFill>
                  <a:srgbClr val="CC33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00"/>
                  </a:solidFill>
                  <a:ea typeface="宋体" pitchFamily="2" charset="-122"/>
                </a:endParaRPr>
              </a:p>
            </p:txBody>
          </p:sp>
          <p:sp>
            <p:nvSpPr>
              <p:cNvPr id="18447" name="Line 26"/>
              <p:cNvSpPr>
                <a:spLocks noChangeShapeType="1"/>
              </p:cNvSpPr>
              <p:nvPr/>
            </p:nvSpPr>
            <p:spPr bwMode="auto">
              <a:xfrm>
                <a:off x="3545" y="2910"/>
                <a:ext cx="602" cy="353"/>
              </a:xfrm>
              <a:prstGeom prst="line">
                <a:avLst/>
              </a:prstGeom>
              <a:noFill/>
              <a:ln w="9525">
                <a:solidFill>
                  <a:srgbClr val="CC33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00"/>
                  </a:solidFill>
                  <a:ea typeface="宋体" pitchFamily="2" charset="-122"/>
                </a:endParaRPr>
              </a:p>
            </p:txBody>
          </p:sp>
          <p:sp>
            <p:nvSpPr>
              <p:cNvPr id="18448" name="Line 27"/>
              <p:cNvSpPr>
                <a:spLocks noChangeShapeType="1"/>
              </p:cNvSpPr>
              <p:nvPr/>
            </p:nvSpPr>
            <p:spPr bwMode="auto">
              <a:xfrm>
                <a:off x="3467" y="2964"/>
                <a:ext cx="666" cy="891"/>
              </a:xfrm>
              <a:prstGeom prst="line">
                <a:avLst/>
              </a:prstGeom>
              <a:noFill/>
              <a:ln w="9525">
                <a:solidFill>
                  <a:srgbClr val="CC33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00"/>
                  </a:solidFill>
                  <a:ea typeface="宋体" pitchFamily="2" charset="-122"/>
                </a:endParaRPr>
              </a:p>
            </p:txBody>
          </p:sp>
          <p:sp>
            <p:nvSpPr>
              <p:cNvPr id="18449" name="Text Box 28"/>
              <p:cNvSpPr txBox="1">
                <a:spLocks noChangeArrowheads="1"/>
              </p:cNvSpPr>
              <p:nvPr/>
            </p:nvSpPr>
            <p:spPr bwMode="auto">
              <a:xfrm>
                <a:off x="3599" y="2044"/>
                <a:ext cx="153"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00"/>
                    </a:solidFill>
                    <a:latin typeface="Times New Roman" pitchFamily="18" charset="0"/>
                    <a:sym typeface="Symbol" pitchFamily="18" charset="2"/>
                  </a:rPr>
                  <a:t></a:t>
                </a:r>
                <a:endParaRPr lang="en-US" altLang="zh-CN" sz="2000" b="0">
                  <a:solidFill>
                    <a:srgbClr val="FFFF00"/>
                  </a:solidFill>
                  <a:latin typeface="Arial" pitchFamily="34" charset="0"/>
                </a:endParaRPr>
              </a:p>
            </p:txBody>
          </p:sp>
          <p:sp>
            <p:nvSpPr>
              <p:cNvPr id="18450" name="Text Box 29"/>
              <p:cNvSpPr txBox="1">
                <a:spLocks noChangeArrowheads="1"/>
              </p:cNvSpPr>
              <p:nvPr/>
            </p:nvSpPr>
            <p:spPr bwMode="auto">
              <a:xfrm>
                <a:off x="3808" y="2285"/>
                <a:ext cx="153" cy="313"/>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00"/>
                    </a:solidFill>
                    <a:latin typeface="Times New Roman" pitchFamily="18" charset="0"/>
                    <a:sym typeface="Symbol" pitchFamily="18" charset="2"/>
                  </a:rPr>
                  <a:t></a:t>
                </a:r>
                <a:endParaRPr lang="en-US" altLang="zh-CN" sz="2000" b="0">
                  <a:solidFill>
                    <a:srgbClr val="FFFF00"/>
                  </a:solidFill>
                  <a:latin typeface="Arial" pitchFamily="34" charset="0"/>
                </a:endParaRPr>
              </a:p>
            </p:txBody>
          </p:sp>
          <p:sp>
            <p:nvSpPr>
              <p:cNvPr id="18451" name="Text Box 30"/>
              <p:cNvSpPr txBox="1">
                <a:spLocks noChangeArrowheads="1"/>
              </p:cNvSpPr>
              <p:nvPr/>
            </p:nvSpPr>
            <p:spPr bwMode="auto">
              <a:xfrm>
                <a:off x="3808" y="2543"/>
                <a:ext cx="153"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00"/>
                    </a:solidFill>
                    <a:latin typeface="Times New Roman" pitchFamily="18" charset="0"/>
                    <a:sym typeface="Symbol" pitchFamily="18" charset="2"/>
                  </a:rPr>
                  <a:t></a:t>
                </a:r>
                <a:endParaRPr lang="en-US" altLang="zh-CN" sz="2000" b="0">
                  <a:solidFill>
                    <a:srgbClr val="FFFF00"/>
                  </a:solidFill>
                  <a:latin typeface="Arial" pitchFamily="34" charset="0"/>
                </a:endParaRPr>
              </a:p>
            </p:txBody>
          </p:sp>
          <p:sp>
            <p:nvSpPr>
              <p:cNvPr id="18452" name="Text Box 31"/>
              <p:cNvSpPr txBox="1">
                <a:spLocks noChangeArrowheads="1"/>
              </p:cNvSpPr>
              <p:nvPr/>
            </p:nvSpPr>
            <p:spPr bwMode="auto">
              <a:xfrm>
                <a:off x="3834" y="2827"/>
                <a:ext cx="153"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00"/>
                    </a:solidFill>
                    <a:latin typeface="Times New Roman" pitchFamily="18" charset="0"/>
                    <a:sym typeface="Symbol" pitchFamily="18" charset="2"/>
                  </a:rPr>
                  <a:t></a:t>
                </a:r>
                <a:endParaRPr lang="en-US" altLang="zh-CN" sz="2000" b="0">
                  <a:solidFill>
                    <a:srgbClr val="FFFF00"/>
                  </a:solidFill>
                  <a:latin typeface="Arial" pitchFamily="34" charset="0"/>
                </a:endParaRPr>
              </a:p>
            </p:txBody>
          </p:sp>
          <p:sp>
            <p:nvSpPr>
              <p:cNvPr id="18453" name="Text Box 32"/>
              <p:cNvSpPr txBox="1">
                <a:spLocks noChangeArrowheads="1"/>
              </p:cNvSpPr>
              <p:nvPr/>
            </p:nvSpPr>
            <p:spPr bwMode="auto">
              <a:xfrm>
                <a:off x="3547" y="3151"/>
                <a:ext cx="153"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00"/>
                    </a:solidFill>
                    <a:latin typeface="Times New Roman" pitchFamily="18" charset="0"/>
                    <a:sym typeface="Symbol" pitchFamily="18" charset="2"/>
                  </a:rPr>
                  <a:t></a:t>
                </a:r>
                <a:endParaRPr lang="en-US" altLang="zh-CN" sz="2000" b="0">
                  <a:solidFill>
                    <a:srgbClr val="FFFF00"/>
                  </a:solidFill>
                  <a:latin typeface="Arial" pitchFamily="34" charset="0"/>
                </a:endParaRPr>
              </a:p>
            </p:txBody>
          </p:sp>
          <p:sp>
            <p:nvSpPr>
              <p:cNvPr id="18535" name="Oval 34"/>
              <p:cNvSpPr>
                <a:spLocks noChangeArrowheads="1"/>
              </p:cNvSpPr>
              <p:nvPr/>
            </p:nvSpPr>
            <p:spPr bwMode="auto">
              <a:xfrm>
                <a:off x="5371" y="2057"/>
                <a:ext cx="300" cy="338"/>
              </a:xfrm>
              <a:prstGeom prst="ellipse">
                <a:avLst/>
              </a:prstGeom>
              <a:solidFill>
                <a:srgbClr val="FFFFFF"/>
              </a:solidFill>
              <a:ln w="9525">
                <a:solidFill>
                  <a:srgbClr val="CC33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r>
                  <a:rPr lang="en-US" altLang="zh-CN" sz="2000" dirty="0" smtClean="0">
                    <a:solidFill>
                      <a:srgbClr val="000000"/>
                    </a:solidFill>
                  </a:rPr>
                  <a:t>3</a:t>
                </a:r>
                <a:endParaRPr lang="zh-CN" altLang="en-US" sz="2000" dirty="0">
                  <a:solidFill>
                    <a:srgbClr val="000000"/>
                  </a:solidFill>
                </a:endParaRPr>
              </a:p>
            </p:txBody>
          </p:sp>
          <p:sp>
            <p:nvSpPr>
              <p:cNvPr id="18533" name="Oval 37"/>
              <p:cNvSpPr>
                <a:spLocks noChangeArrowheads="1"/>
              </p:cNvSpPr>
              <p:nvPr/>
            </p:nvSpPr>
            <p:spPr bwMode="auto">
              <a:xfrm>
                <a:off x="5358" y="2585"/>
                <a:ext cx="299" cy="337"/>
              </a:xfrm>
              <a:prstGeom prst="ellipse">
                <a:avLst/>
              </a:prstGeom>
              <a:solidFill>
                <a:srgbClr val="FFFFFF"/>
              </a:solidFill>
              <a:ln w="9525">
                <a:solidFill>
                  <a:srgbClr val="CC33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r>
                  <a:rPr lang="en-US" altLang="zh-CN" sz="2000" dirty="0" smtClean="0">
                    <a:solidFill>
                      <a:srgbClr val="000000"/>
                    </a:solidFill>
                  </a:rPr>
                  <a:t>6</a:t>
                </a:r>
                <a:endParaRPr lang="zh-CN" altLang="en-US" sz="2000" dirty="0">
                  <a:solidFill>
                    <a:srgbClr val="000000"/>
                  </a:solidFill>
                </a:endParaRPr>
              </a:p>
            </p:txBody>
          </p:sp>
          <p:sp>
            <p:nvSpPr>
              <p:cNvPr id="18531" name="Oval 40"/>
              <p:cNvSpPr>
                <a:spLocks noChangeArrowheads="1"/>
              </p:cNvSpPr>
              <p:nvPr/>
            </p:nvSpPr>
            <p:spPr bwMode="auto">
              <a:xfrm>
                <a:off x="5321" y="3099"/>
                <a:ext cx="454" cy="336"/>
              </a:xfrm>
              <a:prstGeom prst="ellipse">
                <a:avLst/>
              </a:prstGeom>
              <a:solidFill>
                <a:srgbClr val="FFFFFF"/>
              </a:solidFill>
              <a:ln w="9525">
                <a:solidFill>
                  <a:srgbClr val="CC33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r>
                  <a:rPr lang="en-US" altLang="zh-CN" sz="1200" dirty="0" smtClean="0">
                    <a:solidFill>
                      <a:srgbClr val="000000"/>
                    </a:solidFill>
                  </a:rPr>
                  <a:t>10</a:t>
                </a:r>
                <a:endParaRPr lang="zh-CN" altLang="en-US" sz="1200" dirty="0">
                  <a:solidFill>
                    <a:srgbClr val="000000"/>
                  </a:solidFill>
                </a:endParaRPr>
              </a:p>
            </p:txBody>
          </p:sp>
          <p:grpSp>
            <p:nvGrpSpPr>
              <p:cNvPr id="18457" name="Group 42"/>
              <p:cNvGrpSpPr>
                <a:grpSpLocks/>
              </p:cNvGrpSpPr>
              <p:nvPr/>
            </p:nvGrpSpPr>
            <p:grpSpPr bwMode="auto">
              <a:xfrm>
                <a:off x="5321" y="3639"/>
                <a:ext cx="298" cy="336"/>
                <a:chOff x="5321" y="3639"/>
                <a:chExt cx="298" cy="336"/>
              </a:xfrm>
            </p:grpSpPr>
            <p:sp>
              <p:nvSpPr>
                <p:cNvPr id="18529" name="Oval 43"/>
                <p:cNvSpPr>
                  <a:spLocks noChangeArrowheads="1"/>
                </p:cNvSpPr>
                <p:nvPr/>
              </p:nvSpPr>
              <p:spPr bwMode="auto">
                <a:xfrm>
                  <a:off x="5321" y="3639"/>
                  <a:ext cx="298" cy="336"/>
                </a:xfrm>
                <a:prstGeom prst="ellipse">
                  <a:avLst/>
                </a:prstGeom>
                <a:solidFill>
                  <a:srgbClr val="FFFFFF"/>
                </a:solidFill>
                <a:ln w="9525">
                  <a:solidFill>
                    <a:srgbClr val="CC33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00"/>
                    </a:solidFill>
                  </a:endParaRPr>
                </a:p>
              </p:txBody>
            </p:sp>
            <p:sp>
              <p:nvSpPr>
                <p:cNvPr id="18530" name="Text Box 44"/>
                <p:cNvSpPr txBox="1">
                  <a:spLocks noChangeArrowheads="1"/>
                </p:cNvSpPr>
                <p:nvPr/>
              </p:nvSpPr>
              <p:spPr bwMode="auto">
                <a:xfrm>
                  <a:off x="5361" y="3639"/>
                  <a:ext cx="204" cy="28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dirty="0">
                      <a:solidFill>
                        <a:srgbClr val="000000"/>
                      </a:solidFill>
                      <a:latin typeface="Times New Roman" pitchFamily="18" charset="0"/>
                    </a:rPr>
                    <a:t>1</a:t>
                  </a:r>
                  <a:r>
                    <a:rPr lang="en-US" altLang="zh-CN" sz="1200" b="0" dirty="0">
                      <a:solidFill>
                        <a:srgbClr val="000000"/>
                      </a:solidFill>
                      <a:latin typeface="Times New Roman" pitchFamily="18" charset="0"/>
                    </a:rPr>
                    <a:t>5</a:t>
                  </a:r>
                  <a:endParaRPr lang="en-US" altLang="zh-CN" sz="1200" b="0" dirty="0">
                    <a:solidFill>
                      <a:srgbClr val="000000"/>
                    </a:solidFill>
                    <a:latin typeface="Arial" pitchFamily="34" charset="0"/>
                  </a:endParaRPr>
                </a:p>
              </p:txBody>
            </p:sp>
          </p:grpSp>
          <p:sp>
            <p:nvSpPr>
              <p:cNvPr id="18458" name="Line 45"/>
              <p:cNvSpPr>
                <a:spLocks noChangeShapeType="1"/>
              </p:cNvSpPr>
              <p:nvPr/>
            </p:nvSpPr>
            <p:spPr bwMode="auto">
              <a:xfrm>
                <a:off x="4460" y="1776"/>
                <a:ext cx="925" cy="1"/>
              </a:xfrm>
              <a:prstGeom prst="line">
                <a:avLst/>
              </a:prstGeom>
              <a:noFill/>
              <a:ln w="9525">
                <a:solidFill>
                  <a:srgbClr val="CC33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00"/>
                  </a:solidFill>
                  <a:ea typeface="宋体" pitchFamily="2" charset="-122"/>
                </a:endParaRPr>
              </a:p>
            </p:txBody>
          </p:sp>
          <p:sp>
            <p:nvSpPr>
              <p:cNvPr id="18459" name="Line 46"/>
              <p:cNvSpPr>
                <a:spLocks noChangeShapeType="1"/>
              </p:cNvSpPr>
              <p:nvPr/>
            </p:nvSpPr>
            <p:spPr bwMode="auto">
              <a:xfrm>
                <a:off x="4484" y="2248"/>
                <a:ext cx="889" cy="1"/>
              </a:xfrm>
              <a:prstGeom prst="line">
                <a:avLst/>
              </a:prstGeom>
              <a:noFill/>
              <a:ln w="9525">
                <a:solidFill>
                  <a:srgbClr val="CC33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00"/>
                  </a:solidFill>
                  <a:ea typeface="宋体" pitchFamily="2" charset="-122"/>
                </a:endParaRPr>
              </a:p>
            </p:txBody>
          </p:sp>
          <p:sp>
            <p:nvSpPr>
              <p:cNvPr id="18460" name="Line 47"/>
              <p:cNvSpPr>
                <a:spLocks noChangeShapeType="1"/>
              </p:cNvSpPr>
              <p:nvPr/>
            </p:nvSpPr>
            <p:spPr bwMode="auto">
              <a:xfrm>
                <a:off x="4432" y="2775"/>
                <a:ext cx="927" cy="1"/>
              </a:xfrm>
              <a:prstGeom prst="line">
                <a:avLst/>
              </a:prstGeom>
              <a:noFill/>
              <a:ln w="9525">
                <a:solidFill>
                  <a:srgbClr val="CC33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00"/>
                  </a:solidFill>
                  <a:ea typeface="宋体" pitchFamily="2" charset="-122"/>
                </a:endParaRPr>
              </a:p>
            </p:txBody>
          </p:sp>
          <p:sp>
            <p:nvSpPr>
              <p:cNvPr id="18461" name="Line 48"/>
              <p:cNvSpPr>
                <a:spLocks noChangeShapeType="1"/>
              </p:cNvSpPr>
              <p:nvPr/>
            </p:nvSpPr>
            <p:spPr bwMode="auto">
              <a:xfrm>
                <a:off x="4432" y="3273"/>
                <a:ext cx="927" cy="1"/>
              </a:xfrm>
              <a:prstGeom prst="line">
                <a:avLst/>
              </a:prstGeom>
              <a:noFill/>
              <a:ln w="9525">
                <a:solidFill>
                  <a:srgbClr val="CC33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00"/>
                  </a:solidFill>
                  <a:ea typeface="宋体" pitchFamily="2" charset="-122"/>
                </a:endParaRPr>
              </a:p>
            </p:txBody>
          </p:sp>
          <p:sp>
            <p:nvSpPr>
              <p:cNvPr id="18462" name="Line 49"/>
              <p:cNvSpPr>
                <a:spLocks noChangeShapeType="1"/>
              </p:cNvSpPr>
              <p:nvPr/>
            </p:nvSpPr>
            <p:spPr bwMode="auto">
              <a:xfrm>
                <a:off x="4418" y="3826"/>
                <a:ext cx="927" cy="2"/>
              </a:xfrm>
              <a:prstGeom prst="line">
                <a:avLst/>
              </a:prstGeom>
              <a:noFill/>
              <a:ln w="9525">
                <a:solidFill>
                  <a:srgbClr val="CC33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00"/>
                  </a:solidFill>
                  <a:ea typeface="宋体" pitchFamily="2" charset="-122"/>
                </a:endParaRPr>
              </a:p>
            </p:txBody>
          </p:sp>
          <p:sp>
            <p:nvSpPr>
              <p:cNvPr id="18463" name="Text Box 50"/>
              <p:cNvSpPr txBox="1">
                <a:spLocks noChangeArrowheads="1"/>
              </p:cNvSpPr>
              <p:nvPr/>
            </p:nvSpPr>
            <p:spPr bwMode="auto">
              <a:xfrm>
                <a:off x="4747" y="1492"/>
                <a:ext cx="153"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00"/>
                    </a:solidFill>
                    <a:latin typeface="Times New Roman" pitchFamily="18" charset="0"/>
                  </a:rPr>
                  <a:t>S</a:t>
                </a:r>
                <a:endParaRPr lang="en-US" altLang="zh-CN" sz="2000" b="0">
                  <a:solidFill>
                    <a:srgbClr val="FFFF00"/>
                  </a:solidFill>
                  <a:latin typeface="Arial" pitchFamily="34" charset="0"/>
                </a:endParaRPr>
              </a:p>
            </p:txBody>
          </p:sp>
          <p:sp>
            <p:nvSpPr>
              <p:cNvPr id="18464" name="Text Box 51"/>
              <p:cNvSpPr txBox="1">
                <a:spLocks noChangeArrowheads="1"/>
              </p:cNvSpPr>
              <p:nvPr/>
            </p:nvSpPr>
            <p:spPr bwMode="auto">
              <a:xfrm>
                <a:off x="4761" y="1924"/>
                <a:ext cx="153"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00"/>
                    </a:solidFill>
                    <a:latin typeface="Times New Roman" pitchFamily="18" charset="0"/>
                  </a:rPr>
                  <a:t>a</a:t>
                </a:r>
                <a:endParaRPr lang="en-US" altLang="zh-CN" sz="2000" b="0">
                  <a:solidFill>
                    <a:srgbClr val="FFFF00"/>
                  </a:solidFill>
                  <a:latin typeface="Arial" pitchFamily="34" charset="0"/>
                </a:endParaRPr>
              </a:p>
            </p:txBody>
          </p:sp>
          <p:sp>
            <p:nvSpPr>
              <p:cNvPr id="18465" name="Text Box 52"/>
              <p:cNvSpPr txBox="1">
                <a:spLocks noChangeArrowheads="1"/>
              </p:cNvSpPr>
              <p:nvPr/>
            </p:nvSpPr>
            <p:spPr bwMode="auto">
              <a:xfrm>
                <a:off x="4749" y="2476"/>
                <a:ext cx="153"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00"/>
                    </a:solidFill>
                    <a:latin typeface="Times New Roman" pitchFamily="18" charset="0"/>
                  </a:rPr>
                  <a:t>a</a:t>
                </a:r>
                <a:endParaRPr lang="en-US" altLang="zh-CN" sz="2000" b="0">
                  <a:solidFill>
                    <a:srgbClr val="FFFF00"/>
                  </a:solidFill>
                  <a:latin typeface="Arial" pitchFamily="34" charset="0"/>
                </a:endParaRPr>
              </a:p>
            </p:txBody>
          </p:sp>
          <p:sp>
            <p:nvSpPr>
              <p:cNvPr id="18466" name="Text Box 53"/>
              <p:cNvSpPr txBox="1">
                <a:spLocks noChangeArrowheads="1"/>
              </p:cNvSpPr>
              <p:nvPr/>
            </p:nvSpPr>
            <p:spPr bwMode="auto">
              <a:xfrm>
                <a:off x="4763" y="2962"/>
                <a:ext cx="153"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00"/>
                    </a:solidFill>
                    <a:latin typeface="Times New Roman" pitchFamily="18" charset="0"/>
                  </a:rPr>
                  <a:t>a</a:t>
                </a:r>
                <a:endParaRPr lang="en-US" altLang="zh-CN" sz="2000" b="0">
                  <a:solidFill>
                    <a:srgbClr val="FFFF00"/>
                  </a:solidFill>
                  <a:latin typeface="Arial" pitchFamily="34" charset="0"/>
                </a:endParaRPr>
              </a:p>
            </p:txBody>
          </p:sp>
          <p:sp>
            <p:nvSpPr>
              <p:cNvPr id="18467" name="Text Box 54"/>
              <p:cNvSpPr txBox="1">
                <a:spLocks noChangeArrowheads="1"/>
              </p:cNvSpPr>
              <p:nvPr/>
            </p:nvSpPr>
            <p:spPr bwMode="auto">
              <a:xfrm>
                <a:off x="4763" y="3475"/>
                <a:ext cx="153"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00"/>
                    </a:solidFill>
                    <a:latin typeface="Times New Roman" pitchFamily="18" charset="0"/>
                  </a:rPr>
                  <a:t>a</a:t>
                </a:r>
                <a:endParaRPr lang="en-US" altLang="zh-CN" sz="2000" b="0">
                  <a:solidFill>
                    <a:srgbClr val="FFFF00"/>
                  </a:solidFill>
                  <a:latin typeface="Arial" pitchFamily="34" charset="0"/>
                </a:endParaRPr>
              </a:p>
            </p:txBody>
          </p:sp>
          <p:grpSp>
            <p:nvGrpSpPr>
              <p:cNvPr id="18468" name="Group 55"/>
              <p:cNvGrpSpPr>
                <a:grpSpLocks/>
              </p:cNvGrpSpPr>
              <p:nvPr/>
            </p:nvGrpSpPr>
            <p:grpSpPr bwMode="auto">
              <a:xfrm>
                <a:off x="5359" y="1522"/>
                <a:ext cx="416" cy="474"/>
                <a:chOff x="6768" y="1682"/>
                <a:chExt cx="416" cy="474"/>
              </a:xfrm>
            </p:grpSpPr>
            <p:sp>
              <p:nvSpPr>
                <p:cNvPr id="18525" name="Oval 56"/>
                <p:cNvSpPr>
                  <a:spLocks noChangeArrowheads="1"/>
                </p:cNvSpPr>
                <p:nvPr/>
              </p:nvSpPr>
              <p:spPr bwMode="auto">
                <a:xfrm>
                  <a:off x="6768" y="1682"/>
                  <a:ext cx="416" cy="474"/>
                </a:xfrm>
                <a:prstGeom prst="ellipse">
                  <a:avLst/>
                </a:prstGeom>
                <a:solidFill>
                  <a:srgbClr val="FFFFFF"/>
                </a:solidFill>
                <a:ln w="9525">
                  <a:solidFill>
                    <a:srgbClr val="CC33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00"/>
                    </a:solidFill>
                  </a:endParaRPr>
                </a:p>
              </p:txBody>
            </p:sp>
            <p:sp>
              <p:nvSpPr>
                <p:cNvPr id="18527" name="Oval 58"/>
                <p:cNvSpPr>
                  <a:spLocks noChangeArrowheads="1"/>
                </p:cNvSpPr>
                <p:nvPr/>
              </p:nvSpPr>
              <p:spPr bwMode="auto">
                <a:xfrm>
                  <a:off x="6822" y="1760"/>
                  <a:ext cx="300" cy="338"/>
                </a:xfrm>
                <a:prstGeom prst="ellipse">
                  <a:avLst/>
                </a:prstGeom>
                <a:solidFill>
                  <a:srgbClr val="FFFFFF"/>
                </a:solidFill>
                <a:ln w="9525">
                  <a:solidFill>
                    <a:srgbClr val="CC33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r>
                    <a:rPr lang="en-US" altLang="zh-CN" sz="2000" dirty="0" smtClean="0">
                      <a:solidFill>
                        <a:srgbClr val="000000"/>
                      </a:solidFill>
                    </a:rPr>
                    <a:t>1</a:t>
                  </a:r>
                  <a:endParaRPr lang="zh-CN" altLang="en-US" sz="2000" dirty="0">
                    <a:solidFill>
                      <a:srgbClr val="000000"/>
                    </a:solidFill>
                  </a:endParaRPr>
                </a:p>
              </p:txBody>
            </p:sp>
          </p:grpSp>
          <p:grpSp>
            <p:nvGrpSpPr>
              <p:cNvPr id="18469" name="Group 60"/>
              <p:cNvGrpSpPr>
                <a:grpSpLocks/>
              </p:cNvGrpSpPr>
              <p:nvPr/>
            </p:nvGrpSpPr>
            <p:grpSpPr bwMode="auto">
              <a:xfrm>
                <a:off x="6495" y="1981"/>
                <a:ext cx="416" cy="474"/>
                <a:chOff x="6768" y="1682"/>
                <a:chExt cx="416" cy="474"/>
              </a:xfrm>
            </p:grpSpPr>
            <p:sp>
              <p:nvSpPr>
                <p:cNvPr id="18521" name="Oval 61"/>
                <p:cNvSpPr>
                  <a:spLocks noChangeArrowheads="1"/>
                </p:cNvSpPr>
                <p:nvPr/>
              </p:nvSpPr>
              <p:spPr bwMode="auto">
                <a:xfrm>
                  <a:off x="6768" y="1682"/>
                  <a:ext cx="416" cy="474"/>
                </a:xfrm>
                <a:prstGeom prst="ellipse">
                  <a:avLst/>
                </a:prstGeom>
                <a:solidFill>
                  <a:srgbClr val="FFFFFF"/>
                </a:solidFill>
                <a:ln w="9525">
                  <a:solidFill>
                    <a:srgbClr val="CC33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00"/>
                    </a:solidFill>
                  </a:endParaRPr>
                </a:p>
              </p:txBody>
            </p:sp>
            <p:sp>
              <p:nvSpPr>
                <p:cNvPr id="18523" name="Oval 63"/>
                <p:cNvSpPr>
                  <a:spLocks noChangeArrowheads="1"/>
                </p:cNvSpPr>
                <p:nvPr/>
              </p:nvSpPr>
              <p:spPr bwMode="auto">
                <a:xfrm>
                  <a:off x="6822" y="1760"/>
                  <a:ext cx="300" cy="338"/>
                </a:xfrm>
                <a:prstGeom prst="ellipse">
                  <a:avLst/>
                </a:prstGeom>
                <a:solidFill>
                  <a:srgbClr val="FFFFFF"/>
                </a:solidFill>
                <a:ln w="9525">
                  <a:solidFill>
                    <a:srgbClr val="CC33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r>
                    <a:rPr lang="en-US" altLang="zh-CN" sz="2000" dirty="0" smtClean="0">
                      <a:solidFill>
                        <a:srgbClr val="000000"/>
                      </a:solidFill>
                    </a:rPr>
                    <a:t>4</a:t>
                  </a:r>
                  <a:endParaRPr lang="zh-CN" altLang="en-US" sz="2000" dirty="0">
                    <a:solidFill>
                      <a:srgbClr val="000000"/>
                    </a:solidFill>
                  </a:endParaRPr>
                </a:p>
              </p:txBody>
            </p:sp>
          </p:grpSp>
          <p:sp>
            <p:nvSpPr>
              <p:cNvPr id="18519" name="Oval 66"/>
              <p:cNvSpPr>
                <a:spLocks noChangeArrowheads="1"/>
              </p:cNvSpPr>
              <p:nvPr/>
            </p:nvSpPr>
            <p:spPr bwMode="auto">
              <a:xfrm>
                <a:off x="6546" y="2546"/>
                <a:ext cx="298" cy="335"/>
              </a:xfrm>
              <a:prstGeom prst="ellipse">
                <a:avLst/>
              </a:prstGeom>
              <a:solidFill>
                <a:srgbClr val="FFFFFF"/>
              </a:solidFill>
              <a:ln w="9525">
                <a:solidFill>
                  <a:srgbClr val="CC33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r>
                  <a:rPr lang="en-US" altLang="zh-CN" sz="2000" dirty="0" smtClean="0">
                    <a:solidFill>
                      <a:srgbClr val="000000"/>
                    </a:solidFill>
                  </a:rPr>
                  <a:t>7</a:t>
                </a:r>
                <a:endParaRPr lang="zh-CN" altLang="en-US" sz="2000" dirty="0">
                  <a:solidFill>
                    <a:srgbClr val="000000"/>
                  </a:solidFill>
                </a:endParaRPr>
              </a:p>
            </p:txBody>
          </p:sp>
          <p:sp>
            <p:nvSpPr>
              <p:cNvPr id="18517" name="Oval 69"/>
              <p:cNvSpPr>
                <a:spLocks noChangeArrowheads="1"/>
              </p:cNvSpPr>
              <p:nvPr/>
            </p:nvSpPr>
            <p:spPr bwMode="auto">
              <a:xfrm>
                <a:off x="6362" y="3060"/>
                <a:ext cx="455" cy="335"/>
              </a:xfrm>
              <a:prstGeom prst="ellipse">
                <a:avLst/>
              </a:prstGeom>
              <a:solidFill>
                <a:srgbClr val="FFFFFF"/>
              </a:solidFill>
              <a:ln w="9525">
                <a:solidFill>
                  <a:srgbClr val="CC33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r>
                  <a:rPr lang="en-US" altLang="zh-CN" sz="1200" dirty="0" smtClean="0">
                    <a:solidFill>
                      <a:srgbClr val="000000"/>
                    </a:solidFill>
                  </a:rPr>
                  <a:t>11</a:t>
                </a:r>
                <a:endParaRPr lang="zh-CN" altLang="en-US" sz="1200" dirty="0">
                  <a:solidFill>
                    <a:srgbClr val="000000"/>
                  </a:solidFill>
                </a:endParaRPr>
              </a:p>
            </p:txBody>
          </p:sp>
          <p:sp>
            <p:nvSpPr>
              <p:cNvPr id="18472" name="Oval 71"/>
              <p:cNvSpPr>
                <a:spLocks noChangeArrowheads="1"/>
              </p:cNvSpPr>
              <p:nvPr/>
            </p:nvSpPr>
            <p:spPr bwMode="auto">
              <a:xfrm>
                <a:off x="6520" y="3587"/>
                <a:ext cx="296" cy="334"/>
              </a:xfrm>
              <a:prstGeom prst="ellipse">
                <a:avLst/>
              </a:prstGeom>
              <a:solidFill>
                <a:srgbClr val="FFFFFF"/>
              </a:solidFill>
              <a:ln w="9525">
                <a:solidFill>
                  <a:srgbClr val="CC33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00"/>
                  </a:solidFill>
                </a:endParaRPr>
              </a:p>
            </p:txBody>
          </p:sp>
          <p:sp>
            <p:nvSpPr>
              <p:cNvPr id="18473" name="Text Box 72"/>
              <p:cNvSpPr txBox="1">
                <a:spLocks noChangeArrowheads="1"/>
              </p:cNvSpPr>
              <p:nvPr/>
            </p:nvSpPr>
            <p:spPr bwMode="auto">
              <a:xfrm>
                <a:off x="6575" y="3626"/>
                <a:ext cx="215" cy="32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1200" b="0" dirty="0">
                    <a:solidFill>
                      <a:srgbClr val="000000"/>
                    </a:solidFill>
                    <a:latin typeface="Times New Roman" pitchFamily="18" charset="0"/>
                  </a:rPr>
                  <a:t>16</a:t>
                </a:r>
                <a:endParaRPr lang="en-US" altLang="zh-CN" sz="1200" b="0" dirty="0">
                  <a:solidFill>
                    <a:srgbClr val="000000"/>
                  </a:solidFill>
                  <a:latin typeface="Arial" pitchFamily="34" charset="0"/>
                </a:endParaRPr>
              </a:p>
            </p:txBody>
          </p:sp>
          <p:sp>
            <p:nvSpPr>
              <p:cNvPr id="18474" name="Line 73"/>
              <p:cNvSpPr>
                <a:spLocks noChangeShapeType="1"/>
              </p:cNvSpPr>
              <p:nvPr/>
            </p:nvSpPr>
            <p:spPr bwMode="auto">
              <a:xfrm>
                <a:off x="5658" y="2222"/>
                <a:ext cx="835" cy="0"/>
              </a:xfrm>
              <a:prstGeom prst="line">
                <a:avLst/>
              </a:prstGeom>
              <a:noFill/>
              <a:ln w="9525">
                <a:solidFill>
                  <a:srgbClr val="CC33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00"/>
                  </a:solidFill>
                  <a:ea typeface="宋体" pitchFamily="2" charset="-122"/>
                </a:endParaRPr>
              </a:p>
            </p:txBody>
          </p:sp>
          <p:sp>
            <p:nvSpPr>
              <p:cNvPr id="18475" name="Line 74"/>
              <p:cNvSpPr>
                <a:spLocks noChangeShapeType="1"/>
              </p:cNvSpPr>
              <p:nvPr/>
            </p:nvSpPr>
            <p:spPr bwMode="auto">
              <a:xfrm>
                <a:off x="5658" y="2735"/>
                <a:ext cx="888" cy="1"/>
              </a:xfrm>
              <a:prstGeom prst="line">
                <a:avLst/>
              </a:prstGeom>
              <a:noFill/>
              <a:ln w="9525">
                <a:solidFill>
                  <a:srgbClr val="CC33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00"/>
                  </a:solidFill>
                  <a:ea typeface="宋体" pitchFamily="2" charset="-122"/>
                </a:endParaRPr>
              </a:p>
            </p:txBody>
          </p:sp>
          <p:sp>
            <p:nvSpPr>
              <p:cNvPr id="18476" name="Line 75"/>
              <p:cNvSpPr>
                <a:spLocks noChangeShapeType="1"/>
              </p:cNvSpPr>
              <p:nvPr/>
            </p:nvSpPr>
            <p:spPr bwMode="auto">
              <a:xfrm>
                <a:off x="5645" y="3236"/>
                <a:ext cx="888" cy="1"/>
              </a:xfrm>
              <a:prstGeom prst="line">
                <a:avLst/>
              </a:prstGeom>
              <a:noFill/>
              <a:ln w="9525">
                <a:solidFill>
                  <a:srgbClr val="CC33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00"/>
                  </a:solidFill>
                  <a:ea typeface="宋体" pitchFamily="2" charset="-122"/>
                </a:endParaRPr>
              </a:p>
            </p:txBody>
          </p:sp>
          <p:sp>
            <p:nvSpPr>
              <p:cNvPr id="18477" name="Line 76"/>
              <p:cNvSpPr>
                <a:spLocks noChangeShapeType="1"/>
              </p:cNvSpPr>
              <p:nvPr/>
            </p:nvSpPr>
            <p:spPr bwMode="auto">
              <a:xfrm>
                <a:off x="5646" y="3803"/>
                <a:ext cx="887" cy="1"/>
              </a:xfrm>
              <a:prstGeom prst="line">
                <a:avLst/>
              </a:prstGeom>
              <a:noFill/>
              <a:ln w="9525">
                <a:solidFill>
                  <a:srgbClr val="CC33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00"/>
                  </a:solidFill>
                  <a:ea typeface="宋体" pitchFamily="2" charset="-122"/>
                </a:endParaRPr>
              </a:p>
            </p:txBody>
          </p:sp>
          <p:sp>
            <p:nvSpPr>
              <p:cNvPr id="18478" name="Text Box 77"/>
              <p:cNvSpPr txBox="1">
                <a:spLocks noChangeArrowheads="1"/>
              </p:cNvSpPr>
              <p:nvPr/>
            </p:nvSpPr>
            <p:spPr bwMode="auto">
              <a:xfrm>
                <a:off x="5963" y="1922"/>
                <a:ext cx="153"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00"/>
                    </a:solidFill>
                    <a:latin typeface="Times New Roman" pitchFamily="18" charset="0"/>
                  </a:rPr>
                  <a:t>b</a:t>
                </a:r>
                <a:endParaRPr lang="en-US" altLang="zh-CN" sz="2000" b="0">
                  <a:solidFill>
                    <a:srgbClr val="FFFF00"/>
                  </a:solidFill>
                  <a:latin typeface="Arial" pitchFamily="34" charset="0"/>
                </a:endParaRPr>
              </a:p>
            </p:txBody>
          </p:sp>
          <p:sp>
            <p:nvSpPr>
              <p:cNvPr id="18479" name="Text Box 78"/>
              <p:cNvSpPr txBox="1">
                <a:spLocks noChangeArrowheads="1"/>
              </p:cNvSpPr>
              <p:nvPr/>
            </p:nvSpPr>
            <p:spPr bwMode="auto">
              <a:xfrm>
                <a:off x="5977" y="2422"/>
                <a:ext cx="153"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00"/>
                    </a:solidFill>
                    <a:latin typeface="Times New Roman" pitchFamily="18" charset="0"/>
                  </a:rPr>
                  <a:t>A</a:t>
                </a:r>
                <a:endParaRPr lang="en-US" altLang="zh-CN" sz="2000" b="0">
                  <a:solidFill>
                    <a:srgbClr val="FFFF00"/>
                  </a:solidFill>
                  <a:latin typeface="Arial" pitchFamily="34" charset="0"/>
                </a:endParaRPr>
              </a:p>
            </p:txBody>
          </p:sp>
          <p:sp>
            <p:nvSpPr>
              <p:cNvPr id="18480" name="Text Box 79"/>
              <p:cNvSpPr txBox="1">
                <a:spLocks noChangeArrowheads="1"/>
              </p:cNvSpPr>
              <p:nvPr/>
            </p:nvSpPr>
            <p:spPr bwMode="auto">
              <a:xfrm>
                <a:off x="6003" y="2894"/>
                <a:ext cx="153"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00"/>
                    </a:solidFill>
                    <a:latin typeface="Times New Roman" pitchFamily="18" charset="0"/>
                  </a:rPr>
                  <a:t>A</a:t>
                </a:r>
                <a:endParaRPr lang="en-US" altLang="zh-CN" sz="2000" b="0">
                  <a:solidFill>
                    <a:srgbClr val="FFFF00"/>
                  </a:solidFill>
                  <a:latin typeface="Arial" pitchFamily="34" charset="0"/>
                </a:endParaRPr>
              </a:p>
            </p:txBody>
          </p:sp>
          <p:sp>
            <p:nvSpPr>
              <p:cNvPr id="18481" name="Text Box 80"/>
              <p:cNvSpPr txBox="1">
                <a:spLocks noChangeArrowheads="1"/>
              </p:cNvSpPr>
              <p:nvPr/>
            </p:nvSpPr>
            <p:spPr bwMode="auto">
              <a:xfrm>
                <a:off x="5975" y="3473"/>
                <a:ext cx="153" cy="313"/>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00"/>
                    </a:solidFill>
                    <a:latin typeface="Times New Roman" pitchFamily="18" charset="0"/>
                  </a:rPr>
                  <a:t>A</a:t>
                </a:r>
                <a:endParaRPr lang="en-US" altLang="zh-CN" sz="2000" b="0">
                  <a:solidFill>
                    <a:srgbClr val="FFFF00"/>
                  </a:solidFill>
                  <a:latin typeface="Arial" pitchFamily="34" charset="0"/>
                </a:endParaRPr>
              </a:p>
            </p:txBody>
          </p:sp>
          <p:grpSp>
            <p:nvGrpSpPr>
              <p:cNvPr id="18482" name="Group 81"/>
              <p:cNvGrpSpPr>
                <a:grpSpLocks/>
              </p:cNvGrpSpPr>
              <p:nvPr/>
            </p:nvGrpSpPr>
            <p:grpSpPr bwMode="auto">
              <a:xfrm>
                <a:off x="7356" y="2440"/>
                <a:ext cx="416" cy="474"/>
                <a:chOff x="6768" y="1682"/>
                <a:chExt cx="416" cy="474"/>
              </a:xfrm>
            </p:grpSpPr>
            <p:sp>
              <p:nvSpPr>
                <p:cNvPr id="18513" name="Oval 82"/>
                <p:cNvSpPr>
                  <a:spLocks noChangeArrowheads="1"/>
                </p:cNvSpPr>
                <p:nvPr/>
              </p:nvSpPr>
              <p:spPr bwMode="auto">
                <a:xfrm>
                  <a:off x="6768" y="1682"/>
                  <a:ext cx="416" cy="474"/>
                </a:xfrm>
                <a:prstGeom prst="ellipse">
                  <a:avLst/>
                </a:prstGeom>
                <a:solidFill>
                  <a:srgbClr val="FFFFFF"/>
                </a:solidFill>
                <a:ln w="9525">
                  <a:solidFill>
                    <a:srgbClr val="CC33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00"/>
                    </a:solidFill>
                  </a:endParaRPr>
                </a:p>
              </p:txBody>
            </p:sp>
            <p:sp>
              <p:nvSpPr>
                <p:cNvPr id="18515" name="Oval 84"/>
                <p:cNvSpPr>
                  <a:spLocks noChangeArrowheads="1"/>
                </p:cNvSpPr>
                <p:nvPr/>
              </p:nvSpPr>
              <p:spPr bwMode="auto">
                <a:xfrm>
                  <a:off x="6822" y="1760"/>
                  <a:ext cx="300" cy="338"/>
                </a:xfrm>
                <a:prstGeom prst="ellipse">
                  <a:avLst/>
                </a:prstGeom>
                <a:solidFill>
                  <a:srgbClr val="FFFFFF"/>
                </a:solidFill>
                <a:ln w="9525">
                  <a:solidFill>
                    <a:srgbClr val="CC33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r>
                    <a:rPr lang="en-US" altLang="zh-CN" sz="2000" dirty="0" smtClean="0">
                      <a:solidFill>
                        <a:srgbClr val="000000"/>
                      </a:solidFill>
                    </a:rPr>
                    <a:t>8</a:t>
                  </a:r>
                  <a:endParaRPr lang="zh-CN" altLang="en-US" sz="2000" dirty="0">
                    <a:solidFill>
                      <a:srgbClr val="000000"/>
                    </a:solidFill>
                  </a:endParaRPr>
                </a:p>
              </p:txBody>
            </p:sp>
          </p:grpSp>
          <p:sp>
            <p:nvSpPr>
              <p:cNvPr id="18511" name="Oval 87"/>
              <p:cNvSpPr>
                <a:spLocks noChangeArrowheads="1"/>
              </p:cNvSpPr>
              <p:nvPr/>
            </p:nvSpPr>
            <p:spPr bwMode="auto">
              <a:xfrm>
                <a:off x="7133" y="3060"/>
                <a:ext cx="577" cy="335"/>
              </a:xfrm>
              <a:prstGeom prst="ellipse">
                <a:avLst/>
              </a:prstGeom>
              <a:solidFill>
                <a:srgbClr val="FFFFFF"/>
              </a:solidFill>
              <a:ln w="9525">
                <a:solidFill>
                  <a:srgbClr val="CC33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r>
                  <a:rPr lang="en-US" altLang="zh-CN" sz="1200" dirty="0" smtClean="0">
                    <a:solidFill>
                      <a:srgbClr val="000000"/>
                    </a:solidFill>
                  </a:rPr>
                  <a:t>12</a:t>
                </a:r>
                <a:endParaRPr lang="zh-CN" altLang="en-US" sz="1200" dirty="0">
                  <a:solidFill>
                    <a:srgbClr val="000000"/>
                  </a:solidFill>
                </a:endParaRPr>
              </a:p>
            </p:txBody>
          </p:sp>
          <p:grpSp>
            <p:nvGrpSpPr>
              <p:cNvPr id="18484" name="Group 89"/>
              <p:cNvGrpSpPr>
                <a:grpSpLocks/>
              </p:cNvGrpSpPr>
              <p:nvPr/>
            </p:nvGrpSpPr>
            <p:grpSpPr bwMode="auto">
              <a:xfrm>
                <a:off x="7356" y="3573"/>
                <a:ext cx="297" cy="431"/>
                <a:chOff x="6520" y="3006"/>
                <a:chExt cx="298" cy="431"/>
              </a:xfrm>
            </p:grpSpPr>
            <p:sp>
              <p:nvSpPr>
                <p:cNvPr id="18509" name="Oval 90"/>
                <p:cNvSpPr>
                  <a:spLocks noChangeArrowheads="1"/>
                </p:cNvSpPr>
                <p:nvPr/>
              </p:nvSpPr>
              <p:spPr bwMode="auto">
                <a:xfrm>
                  <a:off x="6520" y="3006"/>
                  <a:ext cx="298" cy="335"/>
                </a:xfrm>
                <a:prstGeom prst="ellipse">
                  <a:avLst/>
                </a:prstGeom>
                <a:solidFill>
                  <a:srgbClr val="FFFFFF"/>
                </a:solidFill>
                <a:ln w="9525">
                  <a:solidFill>
                    <a:srgbClr val="CC33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00"/>
                    </a:solidFill>
                  </a:endParaRPr>
                </a:p>
              </p:txBody>
            </p:sp>
            <p:sp>
              <p:nvSpPr>
                <p:cNvPr id="18510" name="Text Box 91"/>
                <p:cNvSpPr txBox="1">
                  <a:spLocks noChangeArrowheads="1"/>
                </p:cNvSpPr>
                <p:nvPr/>
              </p:nvSpPr>
              <p:spPr bwMode="auto">
                <a:xfrm>
                  <a:off x="6575" y="3113"/>
                  <a:ext cx="217" cy="32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1200" b="0" dirty="0">
                      <a:solidFill>
                        <a:srgbClr val="000000"/>
                      </a:solidFill>
                      <a:latin typeface="Times New Roman" pitchFamily="18" charset="0"/>
                    </a:rPr>
                    <a:t>17</a:t>
                  </a:r>
                  <a:endParaRPr lang="en-US" altLang="zh-CN" sz="1200" b="0" dirty="0">
                    <a:solidFill>
                      <a:srgbClr val="000000"/>
                    </a:solidFill>
                    <a:latin typeface="Arial" pitchFamily="34" charset="0"/>
                  </a:endParaRPr>
                </a:p>
              </p:txBody>
            </p:sp>
          </p:grpSp>
          <p:sp>
            <p:nvSpPr>
              <p:cNvPr id="18485" name="Line 92"/>
              <p:cNvSpPr>
                <a:spLocks noChangeShapeType="1"/>
              </p:cNvSpPr>
              <p:nvPr/>
            </p:nvSpPr>
            <p:spPr bwMode="auto">
              <a:xfrm>
                <a:off x="6847" y="2708"/>
                <a:ext cx="508" cy="0"/>
              </a:xfrm>
              <a:prstGeom prst="line">
                <a:avLst/>
              </a:prstGeom>
              <a:noFill/>
              <a:ln w="9525">
                <a:solidFill>
                  <a:srgbClr val="CC33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00"/>
                  </a:solidFill>
                  <a:ea typeface="宋体" pitchFamily="2" charset="-122"/>
                </a:endParaRPr>
              </a:p>
            </p:txBody>
          </p:sp>
          <p:sp>
            <p:nvSpPr>
              <p:cNvPr id="18486" name="Line 93"/>
              <p:cNvSpPr>
                <a:spLocks noChangeShapeType="1"/>
              </p:cNvSpPr>
              <p:nvPr/>
            </p:nvSpPr>
            <p:spPr bwMode="auto">
              <a:xfrm>
                <a:off x="6850" y="3245"/>
                <a:ext cx="508" cy="1"/>
              </a:xfrm>
              <a:prstGeom prst="line">
                <a:avLst/>
              </a:prstGeom>
              <a:noFill/>
              <a:ln w="9525">
                <a:solidFill>
                  <a:srgbClr val="CC33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00"/>
                  </a:solidFill>
                  <a:ea typeface="宋体" pitchFamily="2" charset="-122"/>
                </a:endParaRPr>
              </a:p>
            </p:txBody>
          </p:sp>
          <p:sp>
            <p:nvSpPr>
              <p:cNvPr id="18487" name="Line 94"/>
              <p:cNvSpPr>
                <a:spLocks noChangeShapeType="1"/>
              </p:cNvSpPr>
              <p:nvPr/>
            </p:nvSpPr>
            <p:spPr bwMode="auto">
              <a:xfrm>
                <a:off x="6838" y="3758"/>
                <a:ext cx="508" cy="1"/>
              </a:xfrm>
              <a:prstGeom prst="line">
                <a:avLst/>
              </a:prstGeom>
              <a:noFill/>
              <a:ln w="9525">
                <a:solidFill>
                  <a:srgbClr val="CC33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00"/>
                  </a:solidFill>
                  <a:ea typeface="宋体" pitchFamily="2" charset="-122"/>
                </a:endParaRPr>
              </a:p>
            </p:txBody>
          </p:sp>
          <p:sp>
            <p:nvSpPr>
              <p:cNvPr id="18488" name="Text Box 95"/>
              <p:cNvSpPr txBox="1">
                <a:spLocks noChangeArrowheads="1"/>
              </p:cNvSpPr>
              <p:nvPr/>
            </p:nvSpPr>
            <p:spPr bwMode="auto">
              <a:xfrm>
                <a:off x="6940" y="2381"/>
                <a:ext cx="154"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00"/>
                    </a:solidFill>
                    <a:latin typeface="Times New Roman" pitchFamily="18" charset="0"/>
                  </a:rPr>
                  <a:t>b</a:t>
                </a:r>
                <a:endParaRPr lang="en-US" altLang="zh-CN" sz="2000" b="0">
                  <a:solidFill>
                    <a:srgbClr val="FFFF00"/>
                  </a:solidFill>
                  <a:latin typeface="Arial" pitchFamily="34" charset="0"/>
                </a:endParaRPr>
              </a:p>
            </p:txBody>
          </p:sp>
          <p:sp>
            <p:nvSpPr>
              <p:cNvPr id="18489" name="Text Box 96"/>
              <p:cNvSpPr txBox="1">
                <a:spLocks noChangeArrowheads="1"/>
              </p:cNvSpPr>
              <p:nvPr/>
            </p:nvSpPr>
            <p:spPr bwMode="auto">
              <a:xfrm>
                <a:off x="6939" y="2894"/>
                <a:ext cx="154"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00"/>
                    </a:solidFill>
                    <a:latin typeface="Times New Roman" pitchFamily="18" charset="0"/>
                  </a:rPr>
                  <a:t>c</a:t>
                </a:r>
                <a:endParaRPr lang="en-US" altLang="zh-CN" sz="2000" b="0">
                  <a:solidFill>
                    <a:srgbClr val="FFFF00"/>
                  </a:solidFill>
                  <a:latin typeface="Arial" pitchFamily="34" charset="0"/>
                </a:endParaRPr>
              </a:p>
            </p:txBody>
          </p:sp>
          <p:sp>
            <p:nvSpPr>
              <p:cNvPr id="18490" name="Text Box 97"/>
              <p:cNvSpPr txBox="1">
                <a:spLocks noChangeArrowheads="1"/>
              </p:cNvSpPr>
              <p:nvPr/>
            </p:nvSpPr>
            <p:spPr bwMode="auto">
              <a:xfrm>
                <a:off x="6979" y="3475"/>
                <a:ext cx="154"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00"/>
                    </a:solidFill>
                    <a:latin typeface="Times New Roman" pitchFamily="18" charset="0"/>
                  </a:rPr>
                  <a:t>c</a:t>
                </a:r>
                <a:endParaRPr lang="en-US" altLang="zh-CN" sz="2000" b="0">
                  <a:solidFill>
                    <a:srgbClr val="FFFF00"/>
                  </a:solidFill>
                  <a:latin typeface="Arial" pitchFamily="34" charset="0"/>
                </a:endParaRPr>
              </a:p>
            </p:txBody>
          </p:sp>
          <p:grpSp>
            <p:nvGrpSpPr>
              <p:cNvPr id="18491" name="Group 98"/>
              <p:cNvGrpSpPr>
                <a:grpSpLocks/>
              </p:cNvGrpSpPr>
              <p:nvPr/>
            </p:nvGrpSpPr>
            <p:grpSpPr bwMode="auto">
              <a:xfrm>
                <a:off x="8021" y="2940"/>
                <a:ext cx="641" cy="476"/>
                <a:chOff x="8021" y="2940"/>
                <a:chExt cx="641" cy="476"/>
              </a:xfrm>
            </p:grpSpPr>
            <p:sp>
              <p:nvSpPr>
                <p:cNvPr id="18506" name="Oval 99"/>
                <p:cNvSpPr>
                  <a:spLocks noChangeArrowheads="1"/>
                </p:cNvSpPr>
                <p:nvPr/>
              </p:nvSpPr>
              <p:spPr bwMode="auto">
                <a:xfrm>
                  <a:off x="8021" y="2940"/>
                  <a:ext cx="641" cy="476"/>
                </a:xfrm>
                <a:prstGeom prst="ellipse">
                  <a:avLst/>
                </a:prstGeom>
                <a:solidFill>
                  <a:srgbClr val="FFFFFF"/>
                </a:solidFill>
                <a:ln w="9525">
                  <a:solidFill>
                    <a:srgbClr val="CC33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00"/>
                    </a:solidFill>
                  </a:endParaRPr>
                </a:p>
              </p:txBody>
            </p:sp>
            <p:sp>
              <p:nvSpPr>
                <p:cNvPr id="18507" name="Oval 100"/>
                <p:cNvSpPr>
                  <a:spLocks noChangeArrowheads="1"/>
                </p:cNvSpPr>
                <p:nvPr/>
              </p:nvSpPr>
              <p:spPr bwMode="auto">
                <a:xfrm>
                  <a:off x="8075" y="3018"/>
                  <a:ext cx="565" cy="339"/>
                </a:xfrm>
                <a:prstGeom prst="ellipse">
                  <a:avLst/>
                </a:prstGeom>
                <a:solidFill>
                  <a:srgbClr val="FFFFFF"/>
                </a:solidFill>
                <a:ln w="9525">
                  <a:solidFill>
                    <a:srgbClr val="CC33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r>
                    <a:rPr lang="en-US" altLang="zh-CN" sz="1400" dirty="0" smtClean="0">
                      <a:solidFill>
                        <a:srgbClr val="000000"/>
                      </a:solidFill>
                    </a:rPr>
                    <a:t>13</a:t>
                  </a:r>
                  <a:endParaRPr lang="zh-CN" altLang="en-US" sz="1400" dirty="0">
                    <a:solidFill>
                      <a:srgbClr val="000000"/>
                    </a:solidFill>
                  </a:endParaRPr>
                </a:p>
              </p:txBody>
            </p:sp>
          </p:grpSp>
          <p:grpSp>
            <p:nvGrpSpPr>
              <p:cNvPr id="18492" name="Group 102"/>
              <p:cNvGrpSpPr>
                <a:grpSpLocks/>
              </p:cNvGrpSpPr>
              <p:nvPr/>
            </p:nvGrpSpPr>
            <p:grpSpPr bwMode="auto">
              <a:xfrm>
                <a:off x="8099" y="3560"/>
                <a:ext cx="297" cy="348"/>
                <a:chOff x="6520" y="2993"/>
                <a:chExt cx="298" cy="348"/>
              </a:xfrm>
            </p:grpSpPr>
            <p:sp>
              <p:nvSpPr>
                <p:cNvPr id="18504" name="Oval 103"/>
                <p:cNvSpPr>
                  <a:spLocks noChangeArrowheads="1"/>
                </p:cNvSpPr>
                <p:nvPr/>
              </p:nvSpPr>
              <p:spPr bwMode="auto">
                <a:xfrm>
                  <a:off x="6520" y="3006"/>
                  <a:ext cx="298" cy="335"/>
                </a:xfrm>
                <a:prstGeom prst="ellipse">
                  <a:avLst/>
                </a:prstGeom>
                <a:solidFill>
                  <a:srgbClr val="FFFFFF"/>
                </a:solidFill>
                <a:ln w="9525">
                  <a:solidFill>
                    <a:srgbClr val="CC33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00"/>
                    </a:solidFill>
                  </a:endParaRPr>
                </a:p>
              </p:txBody>
            </p:sp>
            <p:sp>
              <p:nvSpPr>
                <p:cNvPr id="18505" name="Text Box 104"/>
                <p:cNvSpPr txBox="1">
                  <a:spLocks noChangeArrowheads="1"/>
                </p:cNvSpPr>
                <p:nvPr/>
              </p:nvSpPr>
              <p:spPr bwMode="auto">
                <a:xfrm>
                  <a:off x="6575" y="2993"/>
                  <a:ext cx="217" cy="32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1200" b="0" dirty="0">
                      <a:solidFill>
                        <a:srgbClr val="000000"/>
                      </a:solidFill>
                      <a:latin typeface="Times New Roman" pitchFamily="18" charset="0"/>
                    </a:rPr>
                    <a:t>18</a:t>
                  </a:r>
                  <a:endParaRPr lang="en-US" altLang="zh-CN" sz="1200" b="0" dirty="0">
                    <a:solidFill>
                      <a:srgbClr val="000000"/>
                    </a:solidFill>
                    <a:latin typeface="Arial" pitchFamily="34" charset="0"/>
                  </a:endParaRPr>
                </a:p>
              </p:txBody>
            </p:sp>
          </p:grpSp>
          <p:grpSp>
            <p:nvGrpSpPr>
              <p:cNvPr id="18493" name="Group 105"/>
              <p:cNvGrpSpPr>
                <a:grpSpLocks/>
              </p:cNvGrpSpPr>
              <p:nvPr/>
            </p:nvGrpSpPr>
            <p:grpSpPr bwMode="auto">
              <a:xfrm>
                <a:off x="8856" y="3439"/>
                <a:ext cx="461" cy="498"/>
                <a:chOff x="8021" y="2940"/>
                <a:chExt cx="461" cy="498"/>
              </a:xfrm>
            </p:grpSpPr>
            <p:sp>
              <p:nvSpPr>
                <p:cNvPr id="18501" name="Oval 106"/>
                <p:cNvSpPr>
                  <a:spLocks noChangeArrowheads="1"/>
                </p:cNvSpPr>
                <p:nvPr/>
              </p:nvSpPr>
              <p:spPr bwMode="auto">
                <a:xfrm>
                  <a:off x="8021" y="2940"/>
                  <a:ext cx="461" cy="476"/>
                </a:xfrm>
                <a:prstGeom prst="ellipse">
                  <a:avLst/>
                </a:prstGeom>
                <a:solidFill>
                  <a:srgbClr val="FFFFFF"/>
                </a:solidFill>
                <a:ln w="9525">
                  <a:solidFill>
                    <a:srgbClr val="CC33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00"/>
                    </a:solidFill>
                  </a:endParaRPr>
                </a:p>
              </p:txBody>
            </p:sp>
            <p:sp>
              <p:nvSpPr>
                <p:cNvPr id="18502" name="Oval 107"/>
                <p:cNvSpPr>
                  <a:spLocks noChangeArrowheads="1"/>
                </p:cNvSpPr>
                <p:nvPr/>
              </p:nvSpPr>
              <p:spPr bwMode="auto">
                <a:xfrm>
                  <a:off x="8075" y="3018"/>
                  <a:ext cx="351" cy="339"/>
                </a:xfrm>
                <a:prstGeom prst="ellipse">
                  <a:avLst/>
                </a:prstGeom>
                <a:solidFill>
                  <a:srgbClr val="FFFFFF"/>
                </a:solidFill>
                <a:ln w="9525">
                  <a:solidFill>
                    <a:srgbClr val="CC33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00"/>
                    </a:solidFill>
                  </a:endParaRPr>
                </a:p>
              </p:txBody>
            </p:sp>
            <p:sp>
              <p:nvSpPr>
                <p:cNvPr id="18503" name="Text Box 108"/>
                <p:cNvSpPr txBox="1">
                  <a:spLocks noChangeArrowheads="1"/>
                </p:cNvSpPr>
                <p:nvPr/>
              </p:nvSpPr>
              <p:spPr bwMode="auto">
                <a:xfrm>
                  <a:off x="8169" y="3126"/>
                  <a:ext cx="257"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1200" b="0" dirty="0">
                      <a:solidFill>
                        <a:srgbClr val="000000"/>
                      </a:solidFill>
                      <a:latin typeface="Times New Roman" pitchFamily="18" charset="0"/>
                    </a:rPr>
                    <a:t>19</a:t>
                  </a:r>
                  <a:endParaRPr lang="en-US" altLang="zh-CN" sz="1200" b="0" dirty="0">
                    <a:solidFill>
                      <a:srgbClr val="000000"/>
                    </a:solidFill>
                    <a:latin typeface="Arial" pitchFamily="34" charset="0"/>
                  </a:endParaRPr>
                </a:p>
              </p:txBody>
            </p:sp>
          </p:grpSp>
          <p:sp>
            <p:nvSpPr>
              <p:cNvPr id="18494" name="Line 109"/>
              <p:cNvSpPr>
                <a:spLocks noChangeShapeType="1"/>
              </p:cNvSpPr>
              <p:nvPr/>
            </p:nvSpPr>
            <p:spPr bwMode="auto">
              <a:xfrm>
                <a:off x="7655" y="3761"/>
                <a:ext cx="456" cy="1"/>
              </a:xfrm>
              <a:prstGeom prst="line">
                <a:avLst/>
              </a:prstGeom>
              <a:noFill/>
              <a:ln w="9525">
                <a:solidFill>
                  <a:srgbClr val="CC33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00"/>
                  </a:solidFill>
                  <a:ea typeface="宋体" pitchFamily="2" charset="-122"/>
                </a:endParaRPr>
              </a:p>
            </p:txBody>
          </p:sp>
          <p:sp>
            <p:nvSpPr>
              <p:cNvPr id="18495" name="Line 110"/>
              <p:cNvSpPr>
                <a:spLocks noChangeShapeType="1"/>
              </p:cNvSpPr>
              <p:nvPr/>
            </p:nvSpPr>
            <p:spPr bwMode="auto">
              <a:xfrm>
                <a:off x="7654" y="3207"/>
                <a:ext cx="365" cy="1"/>
              </a:xfrm>
              <a:prstGeom prst="line">
                <a:avLst/>
              </a:prstGeom>
              <a:noFill/>
              <a:ln w="9525">
                <a:solidFill>
                  <a:srgbClr val="CC33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00"/>
                  </a:solidFill>
                  <a:ea typeface="宋体" pitchFamily="2" charset="-122"/>
                </a:endParaRPr>
              </a:p>
            </p:txBody>
          </p:sp>
          <p:sp>
            <p:nvSpPr>
              <p:cNvPr id="18496" name="Line 111"/>
              <p:cNvSpPr>
                <a:spLocks noChangeShapeType="1"/>
              </p:cNvSpPr>
              <p:nvPr/>
            </p:nvSpPr>
            <p:spPr bwMode="auto">
              <a:xfrm>
                <a:off x="8412" y="3734"/>
                <a:ext cx="457" cy="1"/>
              </a:xfrm>
              <a:prstGeom prst="line">
                <a:avLst/>
              </a:prstGeom>
              <a:noFill/>
              <a:ln w="9525">
                <a:solidFill>
                  <a:srgbClr val="CC33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00"/>
                  </a:solidFill>
                  <a:ea typeface="宋体" pitchFamily="2" charset="-122"/>
                </a:endParaRPr>
              </a:p>
            </p:txBody>
          </p:sp>
          <p:sp>
            <p:nvSpPr>
              <p:cNvPr id="18497" name="Text Box 112"/>
              <p:cNvSpPr txBox="1">
                <a:spLocks noChangeArrowheads="1"/>
              </p:cNvSpPr>
              <p:nvPr/>
            </p:nvSpPr>
            <p:spPr bwMode="auto">
              <a:xfrm>
                <a:off x="7763" y="2894"/>
                <a:ext cx="154"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00"/>
                    </a:solidFill>
                    <a:latin typeface="Times New Roman" pitchFamily="18" charset="0"/>
                  </a:rPr>
                  <a:t>d</a:t>
                </a:r>
                <a:endParaRPr lang="en-US" altLang="zh-CN" sz="2000" b="0">
                  <a:solidFill>
                    <a:srgbClr val="FFFF00"/>
                  </a:solidFill>
                  <a:latin typeface="Arial" pitchFamily="34" charset="0"/>
                </a:endParaRPr>
              </a:p>
            </p:txBody>
          </p:sp>
          <p:sp>
            <p:nvSpPr>
              <p:cNvPr id="18498" name="Text Box 113"/>
              <p:cNvSpPr txBox="1">
                <a:spLocks noChangeArrowheads="1"/>
              </p:cNvSpPr>
              <p:nvPr/>
            </p:nvSpPr>
            <p:spPr bwMode="auto">
              <a:xfrm>
                <a:off x="7775" y="3434"/>
                <a:ext cx="154"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00"/>
                    </a:solidFill>
                    <a:latin typeface="Times New Roman" pitchFamily="18" charset="0"/>
                  </a:rPr>
                  <a:t>B</a:t>
                </a:r>
                <a:endParaRPr lang="en-US" altLang="zh-CN" sz="2000" b="0">
                  <a:solidFill>
                    <a:srgbClr val="FFFF00"/>
                  </a:solidFill>
                  <a:latin typeface="Arial" pitchFamily="34" charset="0"/>
                </a:endParaRPr>
              </a:p>
            </p:txBody>
          </p:sp>
          <p:sp>
            <p:nvSpPr>
              <p:cNvPr id="18499" name="Text Box 114"/>
              <p:cNvSpPr txBox="1">
                <a:spLocks noChangeArrowheads="1"/>
              </p:cNvSpPr>
              <p:nvPr/>
            </p:nvSpPr>
            <p:spPr bwMode="auto">
              <a:xfrm>
                <a:off x="8508" y="3448"/>
                <a:ext cx="154" cy="3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00"/>
                    </a:solidFill>
                    <a:latin typeface="Times New Roman" pitchFamily="18" charset="0"/>
                  </a:rPr>
                  <a:t>e</a:t>
                </a:r>
                <a:endParaRPr lang="en-US" altLang="zh-CN" sz="2000" b="0">
                  <a:solidFill>
                    <a:srgbClr val="FFFF00"/>
                  </a:solidFill>
                  <a:latin typeface="Arial" pitchFamily="34" charset="0"/>
                </a:endParaRPr>
              </a:p>
            </p:txBody>
          </p:sp>
          <p:sp>
            <p:nvSpPr>
              <p:cNvPr id="18500" name="Text Box 115"/>
              <p:cNvSpPr txBox="1">
                <a:spLocks noChangeArrowheads="1"/>
              </p:cNvSpPr>
              <p:nvPr/>
            </p:nvSpPr>
            <p:spPr bwMode="auto">
              <a:xfrm>
                <a:off x="5790" y="1477"/>
                <a:ext cx="88" cy="231"/>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00"/>
                    </a:solidFill>
                    <a:latin typeface="Times New Roman" pitchFamily="18" charset="0"/>
                  </a:rPr>
                  <a:t>*</a:t>
                </a:r>
                <a:endParaRPr lang="en-US" altLang="zh-CN" sz="2000" b="0">
                  <a:solidFill>
                    <a:srgbClr val="FFFF00"/>
                  </a:solidFill>
                  <a:latin typeface="Arial" pitchFamily="34" charset="0"/>
                </a:endParaRPr>
              </a:p>
            </p:txBody>
          </p:sp>
        </p:grpSp>
        <p:sp>
          <p:nvSpPr>
            <p:cNvPr id="18436" name="Text Box 116"/>
            <p:cNvSpPr txBox="1">
              <a:spLocks noChangeArrowheads="1"/>
            </p:cNvSpPr>
            <p:nvPr/>
          </p:nvSpPr>
          <p:spPr bwMode="auto">
            <a:xfrm>
              <a:off x="4133" y="4252"/>
              <a:ext cx="3577" cy="34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eaLnBrk="1" fontAlgn="base" hangingPunct="1">
                <a:spcBef>
                  <a:spcPct val="0"/>
                </a:spcBef>
                <a:spcAft>
                  <a:spcPct val="0"/>
                </a:spcAft>
              </a:pPr>
              <a:r>
                <a:rPr lang="zh-CN" altLang="en-US" sz="2000" b="0" dirty="0">
                  <a:solidFill>
                    <a:srgbClr val="FFFF00"/>
                  </a:solidFill>
                  <a:latin typeface="Times New Roman" pitchFamily="18" charset="0"/>
                </a:rPr>
                <a:t>识别活前缀的不确定自动机</a:t>
              </a:r>
              <a:endParaRPr lang="zh-CN" altLang="en-US" sz="2000" b="0" dirty="0">
                <a:solidFill>
                  <a:srgbClr val="FFFF00"/>
                </a:solidFill>
                <a:latin typeface="Arial" pitchFamily="34" charset="0"/>
              </a:endParaRPr>
            </a:p>
          </p:txBody>
        </p:sp>
      </p:grpSp>
    </p:spTree>
    <p:extLst>
      <p:ext uri="{BB962C8B-B14F-4D97-AF65-F5344CB8AC3E}">
        <p14:creationId xmlns="" xmlns:p14="http://schemas.microsoft.com/office/powerpoint/2010/main" val="37757865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4294967295"/>
          </p:nvPr>
        </p:nvSpPr>
        <p:spPr>
          <a:xfrm>
            <a:off x="1115846" y="332656"/>
            <a:ext cx="6985000" cy="1655762"/>
          </a:xfrm>
        </p:spPr>
        <p:txBody>
          <a:bodyPr/>
          <a:lstStyle/>
          <a:p>
            <a:pPr>
              <a:lnSpc>
                <a:spcPct val="120000"/>
              </a:lnSpc>
            </a:pPr>
            <a:r>
              <a:rPr lang="zh-CN" altLang="en-US" sz="2400" smtClean="0"/>
              <a:t>将该不确定的自动机确定化如图所示。将该确定的有穷自动机的状态作为</a:t>
            </a:r>
            <a:r>
              <a:rPr lang="en-US" altLang="zh-CN" sz="2400" smtClean="0"/>
              <a:t>LR(0)</a:t>
            </a:r>
            <a:r>
              <a:rPr lang="zh-CN" altLang="en-US" sz="2400" smtClean="0"/>
              <a:t>分析表的状态，就可以画出</a:t>
            </a:r>
            <a:r>
              <a:rPr lang="en-US" altLang="zh-CN" sz="2400" smtClean="0"/>
              <a:t>LR(0)</a:t>
            </a:r>
            <a:r>
              <a:rPr lang="zh-CN" altLang="en-US" sz="2400" smtClean="0"/>
              <a:t>分析表</a:t>
            </a:r>
          </a:p>
        </p:txBody>
      </p:sp>
      <p:grpSp>
        <p:nvGrpSpPr>
          <p:cNvPr id="19459" name="Group 3"/>
          <p:cNvGrpSpPr>
            <a:grpSpLocks/>
          </p:cNvGrpSpPr>
          <p:nvPr/>
        </p:nvGrpSpPr>
        <p:grpSpPr bwMode="auto">
          <a:xfrm>
            <a:off x="379811" y="2183257"/>
            <a:ext cx="4207245" cy="3384550"/>
            <a:chOff x="3794" y="2791"/>
            <a:chExt cx="3353" cy="2989"/>
          </a:xfrm>
        </p:grpSpPr>
        <p:grpSp>
          <p:nvGrpSpPr>
            <p:cNvPr id="19460" name="Group 4"/>
            <p:cNvGrpSpPr>
              <a:grpSpLocks/>
            </p:cNvGrpSpPr>
            <p:nvPr/>
          </p:nvGrpSpPr>
          <p:grpSpPr bwMode="auto">
            <a:xfrm>
              <a:off x="3794" y="2791"/>
              <a:ext cx="3273" cy="2233"/>
              <a:chOff x="2724" y="2962"/>
              <a:chExt cx="3273" cy="2232"/>
            </a:xfrm>
          </p:grpSpPr>
          <p:grpSp>
            <p:nvGrpSpPr>
              <p:cNvPr id="19462" name="Group 5"/>
              <p:cNvGrpSpPr>
                <a:grpSpLocks/>
              </p:cNvGrpSpPr>
              <p:nvPr/>
            </p:nvGrpSpPr>
            <p:grpSpPr bwMode="auto">
              <a:xfrm>
                <a:off x="3298" y="3668"/>
                <a:ext cx="315" cy="326"/>
                <a:chOff x="3298" y="3668"/>
                <a:chExt cx="315" cy="326"/>
              </a:xfrm>
            </p:grpSpPr>
            <p:sp>
              <p:nvSpPr>
                <p:cNvPr id="19520" name="Oval 6"/>
                <p:cNvSpPr>
                  <a:spLocks noChangeArrowheads="1"/>
                </p:cNvSpPr>
                <p:nvPr/>
              </p:nvSpPr>
              <p:spPr bwMode="auto">
                <a:xfrm>
                  <a:off x="3298" y="3668"/>
                  <a:ext cx="315" cy="326"/>
                </a:xfrm>
                <a:prstGeom prst="ellipse">
                  <a:avLst/>
                </a:prstGeom>
                <a:solidFill>
                  <a:srgbClr val="FFFFFF"/>
                </a:solidFill>
                <a:ln w="9525">
                  <a:solidFill>
                    <a:srgbClr val="FF00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sp>
              <p:nvSpPr>
                <p:cNvPr id="19521" name="Text Box 7"/>
                <p:cNvSpPr txBox="1">
                  <a:spLocks noChangeArrowheads="1"/>
                </p:cNvSpPr>
                <p:nvPr/>
              </p:nvSpPr>
              <p:spPr bwMode="auto">
                <a:xfrm>
                  <a:off x="3390" y="3668"/>
                  <a:ext cx="157" cy="298"/>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dirty="0">
                      <a:solidFill>
                        <a:srgbClr val="000000"/>
                      </a:solidFill>
                      <a:latin typeface="Times New Roman" pitchFamily="18" charset="0"/>
                    </a:rPr>
                    <a:t>X</a:t>
                  </a:r>
                  <a:endParaRPr lang="en-US" altLang="zh-CN" sz="2000" b="0" dirty="0">
                    <a:solidFill>
                      <a:srgbClr val="000000"/>
                    </a:solidFill>
                    <a:latin typeface="Arial" pitchFamily="34" charset="0"/>
                  </a:endParaRPr>
                </a:p>
              </p:txBody>
            </p:sp>
          </p:grpSp>
          <p:sp>
            <p:nvSpPr>
              <p:cNvPr id="19463" name="AutoShape 8"/>
              <p:cNvSpPr>
                <a:spLocks noChangeArrowheads="1"/>
              </p:cNvSpPr>
              <p:nvPr/>
            </p:nvSpPr>
            <p:spPr bwMode="auto">
              <a:xfrm>
                <a:off x="2724" y="3787"/>
                <a:ext cx="560" cy="118"/>
              </a:xfrm>
              <a:prstGeom prst="rightArrow">
                <a:avLst>
                  <a:gd name="adj1" fmla="val 50000"/>
                  <a:gd name="adj2" fmla="val 118644"/>
                </a:avLst>
              </a:prstGeom>
              <a:solidFill>
                <a:srgbClr val="FFFFFF"/>
              </a:solidFill>
              <a:ln w="9525">
                <a:solidFill>
                  <a:srgbClr val="FF0000"/>
                </a:solidFill>
                <a:miter lim="800000"/>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grpSp>
            <p:nvGrpSpPr>
              <p:cNvPr id="19464" name="Group 9"/>
              <p:cNvGrpSpPr>
                <a:grpSpLocks/>
              </p:cNvGrpSpPr>
              <p:nvPr/>
            </p:nvGrpSpPr>
            <p:grpSpPr bwMode="auto">
              <a:xfrm>
                <a:off x="3988" y="3668"/>
                <a:ext cx="315" cy="326"/>
                <a:chOff x="3962" y="3630"/>
                <a:chExt cx="315" cy="325"/>
              </a:xfrm>
            </p:grpSpPr>
            <p:sp>
              <p:nvSpPr>
                <p:cNvPr id="19518" name="Oval 10"/>
                <p:cNvSpPr>
                  <a:spLocks noChangeArrowheads="1"/>
                </p:cNvSpPr>
                <p:nvPr/>
              </p:nvSpPr>
              <p:spPr bwMode="auto">
                <a:xfrm>
                  <a:off x="3962" y="3630"/>
                  <a:ext cx="315" cy="325"/>
                </a:xfrm>
                <a:prstGeom prst="ellipse">
                  <a:avLst/>
                </a:prstGeom>
                <a:solidFill>
                  <a:srgbClr val="FFFFFF"/>
                </a:solidFill>
                <a:ln w="9525">
                  <a:solidFill>
                    <a:srgbClr val="FF00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sp>
              <p:nvSpPr>
                <p:cNvPr id="19519" name="Text Box 11"/>
                <p:cNvSpPr txBox="1">
                  <a:spLocks noChangeArrowheads="1"/>
                </p:cNvSpPr>
                <p:nvPr/>
              </p:nvSpPr>
              <p:spPr bwMode="auto">
                <a:xfrm>
                  <a:off x="4054" y="3630"/>
                  <a:ext cx="119" cy="297"/>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dirty="0">
                      <a:solidFill>
                        <a:srgbClr val="000000"/>
                      </a:solidFill>
                      <a:latin typeface="Times New Roman" pitchFamily="18" charset="0"/>
                    </a:rPr>
                    <a:t>2</a:t>
                  </a:r>
                  <a:endParaRPr lang="en-US" altLang="zh-CN" sz="2000" b="0" dirty="0">
                    <a:solidFill>
                      <a:srgbClr val="000000"/>
                    </a:solidFill>
                    <a:latin typeface="Arial" pitchFamily="34" charset="0"/>
                  </a:endParaRPr>
                </a:p>
              </p:txBody>
            </p:sp>
          </p:grpSp>
          <p:grpSp>
            <p:nvGrpSpPr>
              <p:cNvPr id="19465" name="Group 12"/>
              <p:cNvGrpSpPr>
                <a:grpSpLocks/>
              </p:cNvGrpSpPr>
              <p:nvPr/>
            </p:nvGrpSpPr>
            <p:grpSpPr bwMode="auto">
              <a:xfrm>
                <a:off x="4785" y="3642"/>
                <a:ext cx="314" cy="325"/>
                <a:chOff x="3298" y="3668"/>
                <a:chExt cx="315" cy="326"/>
              </a:xfrm>
            </p:grpSpPr>
            <p:sp>
              <p:nvSpPr>
                <p:cNvPr id="19516" name="Oval 13"/>
                <p:cNvSpPr>
                  <a:spLocks noChangeArrowheads="1"/>
                </p:cNvSpPr>
                <p:nvPr/>
              </p:nvSpPr>
              <p:spPr bwMode="auto">
                <a:xfrm>
                  <a:off x="3298" y="3668"/>
                  <a:ext cx="315" cy="326"/>
                </a:xfrm>
                <a:prstGeom prst="ellipse">
                  <a:avLst/>
                </a:prstGeom>
                <a:solidFill>
                  <a:srgbClr val="FFFFFF"/>
                </a:solidFill>
                <a:ln w="9525">
                  <a:solidFill>
                    <a:srgbClr val="FF00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sp>
              <p:nvSpPr>
                <p:cNvPr id="19517" name="Text Box 14"/>
                <p:cNvSpPr txBox="1">
                  <a:spLocks noChangeArrowheads="1"/>
                </p:cNvSpPr>
                <p:nvPr/>
              </p:nvSpPr>
              <p:spPr bwMode="auto">
                <a:xfrm>
                  <a:off x="3390" y="3668"/>
                  <a:ext cx="119" cy="298"/>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dirty="0">
                      <a:solidFill>
                        <a:srgbClr val="000000"/>
                      </a:solidFill>
                      <a:latin typeface="Times New Roman" pitchFamily="18" charset="0"/>
                    </a:rPr>
                    <a:t>4</a:t>
                  </a:r>
                  <a:endParaRPr lang="en-US" altLang="zh-CN" sz="2000" b="0" dirty="0">
                    <a:solidFill>
                      <a:srgbClr val="000000"/>
                    </a:solidFill>
                    <a:latin typeface="Arial" pitchFamily="34" charset="0"/>
                  </a:endParaRPr>
                </a:p>
              </p:txBody>
            </p:sp>
          </p:grpSp>
          <p:grpSp>
            <p:nvGrpSpPr>
              <p:cNvPr id="19466" name="Group 15"/>
              <p:cNvGrpSpPr>
                <a:grpSpLocks/>
              </p:cNvGrpSpPr>
              <p:nvPr/>
            </p:nvGrpSpPr>
            <p:grpSpPr bwMode="auto">
              <a:xfrm>
                <a:off x="4028" y="4255"/>
                <a:ext cx="314" cy="324"/>
                <a:chOff x="3298" y="3668"/>
                <a:chExt cx="315" cy="326"/>
              </a:xfrm>
            </p:grpSpPr>
            <p:sp>
              <p:nvSpPr>
                <p:cNvPr id="19514" name="Oval 16"/>
                <p:cNvSpPr>
                  <a:spLocks noChangeArrowheads="1"/>
                </p:cNvSpPr>
                <p:nvPr/>
              </p:nvSpPr>
              <p:spPr bwMode="auto">
                <a:xfrm>
                  <a:off x="3298" y="3668"/>
                  <a:ext cx="315" cy="326"/>
                </a:xfrm>
                <a:prstGeom prst="ellipse">
                  <a:avLst/>
                </a:prstGeom>
                <a:solidFill>
                  <a:srgbClr val="FFFFFF"/>
                </a:solidFill>
                <a:ln w="9525">
                  <a:solidFill>
                    <a:srgbClr val="FF00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sp>
              <p:nvSpPr>
                <p:cNvPr id="19515" name="Text Box 17"/>
                <p:cNvSpPr txBox="1">
                  <a:spLocks noChangeArrowheads="1"/>
                </p:cNvSpPr>
                <p:nvPr/>
              </p:nvSpPr>
              <p:spPr bwMode="auto">
                <a:xfrm>
                  <a:off x="3390" y="3668"/>
                  <a:ext cx="119" cy="298"/>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dirty="0">
                      <a:solidFill>
                        <a:srgbClr val="000000"/>
                      </a:solidFill>
                      <a:latin typeface="Times New Roman" pitchFamily="18" charset="0"/>
                    </a:rPr>
                    <a:t>6</a:t>
                  </a:r>
                  <a:endParaRPr lang="en-US" altLang="zh-CN" sz="2000" b="0" dirty="0">
                    <a:solidFill>
                      <a:srgbClr val="000000"/>
                    </a:solidFill>
                    <a:latin typeface="Arial" pitchFamily="34" charset="0"/>
                  </a:endParaRPr>
                </a:p>
              </p:txBody>
            </p:sp>
          </p:grpSp>
          <p:grpSp>
            <p:nvGrpSpPr>
              <p:cNvPr id="19467" name="Group 18"/>
              <p:cNvGrpSpPr>
                <a:grpSpLocks/>
              </p:cNvGrpSpPr>
              <p:nvPr/>
            </p:nvGrpSpPr>
            <p:grpSpPr bwMode="auto">
              <a:xfrm>
                <a:off x="4811" y="4255"/>
                <a:ext cx="314" cy="324"/>
                <a:chOff x="3298" y="3668"/>
                <a:chExt cx="315" cy="326"/>
              </a:xfrm>
            </p:grpSpPr>
            <p:sp>
              <p:nvSpPr>
                <p:cNvPr id="19512" name="Oval 19"/>
                <p:cNvSpPr>
                  <a:spLocks noChangeArrowheads="1"/>
                </p:cNvSpPr>
                <p:nvPr/>
              </p:nvSpPr>
              <p:spPr bwMode="auto">
                <a:xfrm>
                  <a:off x="3298" y="3668"/>
                  <a:ext cx="315" cy="326"/>
                </a:xfrm>
                <a:prstGeom prst="ellipse">
                  <a:avLst/>
                </a:prstGeom>
                <a:solidFill>
                  <a:srgbClr val="FFFFFF"/>
                </a:solidFill>
                <a:ln w="9525">
                  <a:solidFill>
                    <a:srgbClr val="FF00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sp>
              <p:nvSpPr>
                <p:cNvPr id="19513" name="Text Box 20"/>
                <p:cNvSpPr txBox="1">
                  <a:spLocks noChangeArrowheads="1"/>
                </p:cNvSpPr>
                <p:nvPr/>
              </p:nvSpPr>
              <p:spPr bwMode="auto">
                <a:xfrm>
                  <a:off x="3390" y="3668"/>
                  <a:ext cx="119" cy="298"/>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dirty="0">
                      <a:solidFill>
                        <a:srgbClr val="000000"/>
                      </a:solidFill>
                      <a:latin typeface="Times New Roman" pitchFamily="18" charset="0"/>
                    </a:rPr>
                    <a:t>8</a:t>
                  </a:r>
                  <a:endParaRPr lang="en-US" altLang="zh-CN" sz="2000" b="0" dirty="0">
                    <a:solidFill>
                      <a:srgbClr val="000000"/>
                    </a:solidFill>
                    <a:latin typeface="Arial" pitchFamily="34" charset="0"/>
                  </a:endParaRPr>
                </a:p>
              </p:txBody>
            </p:sp>
          </p:grpSp>
          <p:grpSp>
            <p:nvGrpSpPr>
              <p:cNvPr id="19468" name="Group 21"/>
              <p:cNvGrpSpPr>
                <a:grpSpLocks/>
              </p:cNvGrpSpPr>
              <p:nvPr/>
            </p:nvGrpSpPr>
            <p:grpSpPr bwMode="auto">
              <a:xfrm>
                <a:off x="3846" y="3068"/>
                <a:ext cx="351" cy="390"/>
                <a:chOff x="4354" y="2795"/>
                <a:chExt cx="403" cy="430"/>
              </a:xfrm>
            </p:grpSpPr>
            <p:sp>
              <p:nvSpPr>
                <p:cNvPr id="19508" name="Oval 22"/>
                <p:cNvSpPr>
                  <a:spLocks noChangeArrowheads="1"/>
                </p:cNvSpPr>
                <p:nvPr/>
              </p:nvSpPr>
              <p:spPr bwMode="auto">
                <a:xfrm>
                  <a:off x="4354" y="2795"/>
                  <a:ext cx="403" cy="430"/>
                </a:xfrm>
                <a:prstGeom prst="ellipse">
                  <a:avLst/>
                </a:prstGeom>
                <a:solidFill>
                  <a:srgbClr val="FFFFFF"/>
                </a:solidFill>
                <a:ln w="9525">
                  <a:solidFill>
                    <a:srgbClr val="FF00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grpSp>
              <p:nvGrpSpPr>
                <p:cNvPr id="19509" name="Group 23"/>
                <p:cNvGrpSpPr>
                  <a:grpSpLocks/>
                </p:cNvGrpSpPr>
                <p:nvPr/>
              </p:nvGrpSpPr>
              <p:grpSpPr bwMode="auto">
                <a:xfrm>
                  <a:off x="4394" y="2847"/>
                  <a:ext cx="315" cy="325"/>
                  <a:chOff x="3962" y="3630"/>
                  <a:chExt cx="315" cy="325"/>
                </a:xfrm>
              </p:grpSpPr>
              <p:sp>
                <p:nvSpPr>
                  <p:cNvPr id="19510" name="Oval 24"/>
                  <p:cNvSpPr>
                    <a:spLocks noChangeArrowheads="1"/>
                  </p:cNvSpPr>
                  <p:nvPr/>
                </p:nvSpPr>
                <p:spPr bwMode="auto">
                  <a:xfrm>
                    <a:off x="3962" y="3630"/>
                    <a:ext cx="315" cy="325"/>
                  </a:xfrm>
                  <a:prstGeom prst="ellipse">
                    <a:avLst/>
                  </a:prstGeom>
                  <a:solidFill>
                    <a:srgbClr val="FFFFFF"/>
                  </a:solidFill>
                  <a:ln w="9525">
                    <a:no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sp>
                <p:nvSpPr>
                  <p:cNvPr id="19511" name="Text Box 25"/>
                  <p:cNvSpPr txBox="1">
                    <a:spLocks noChangeArrowheads="1"/>
                  </p:cNvSpPr>
                  <p:nvPr/>
                </p:nvSpPr>
                <p:spPr bwMode="auto">
                  <a:xfrm>
                    <a:off x="4054" y="3630"/>
                    <a:ext cx="119" cy="297"/>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dirty="0">
                        <a:solidFill>
                          <a:srgbClr val="000000"/>
                        </a:solidFill>
                        <a:latin typeface="Times New Roman" pitchFamily="18" charset="0"/>
                      </a:rPr>
                      <a:t>1</a:t>
                    </a:r>
                    <a:endParaRPr lang="en-US" altLang="zh-CN" sz="2000" b="0" dirty="0">
                      <a:solidFill>
                        <a:srgbClr val="000000"/>
                      </a:solidFill>
                      <a:latin typeface="Arial" pitchFamily="34" charset="0"/>
                    </a:endParaRPr>
                  </a:p>
                </p:txBody>
              </p:sp>
            </p:grpSp>
          </p:grpSp>
          <p:grpSp>
            <p:nvGrpSpPr>
              <p:cNvPr id="19469" name="Group 26"/>
              <p:cNvGrpSpPr>
                <a:grpSpLocks/>
              </p:cNvGrpSpPr>
              <p:nvPr/>
            </p:nvGrpSpPr>
            <p:grpSpPr bwMode="auto">
              <a:xfrm>
                <a:off x="4498" y="2965"/>
                <a:ext cx="364" cy="404"/>
                <a:chOff x="4354" y="2795"/>
                <a:chExt cx="403" cy="430"/>
              </a:xfrm>
            </p:grpSpPr>
            <p:sp>
              <p:nvSpPr>
                <p:cNvPr id="19504" name="Oval 27"/>
                <p:cNvSpPr>
                  <a:spLocks noChangeArrowheads="1"/>
                </p:cNvSpPr>
                <p:nvPr/>
              </p:nvSpPr>
              <p:spPr bwMode="auto">
                <a:xfrm>
                  <a:off x="4354" y="2795"/>
                  <a:ext cx="403" cy="430"/>
                </a:xfrm>
                <a:prstGeom prst="ellipse">
                  <a:avLst/>
                </a:prstGeom>
                <a:solidFill>
                  <a:srgbClr val="FFFFFF"/>
                </a:solidFill>
                <a:ln w="9525">
                  <a:solidFill>
                    <a:srgbClr val="FF00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grpSp>
              <p:nvGrpSpPr>
                <p:cNvPr id="19505" name="Group 28"/>
                <p:cNvGrpSpPr>
                  <a:grpSpLocks/>
                </p:cNvGrpSpPr>
                <p:nvPr/>
              </p:nvGrpSpPr>
              <p:grpSpPr bwMode="auto">
                <a:xfrm>
                  <a:off x="4394" y="2847"/>
                  <a:ext cx="315" cy="325"/>
                  <a:chOff x="3962" y="3630"/>
                  <a:chExt cx="315" cy="325"/>
                </a:xfrm>
              </p:grpSpPr>
              <p:sp>
                <p:nvSpPr>
                  <p:cNvPr id="19506" name="Oval 29"/>
                  <p:cNvSpPr>
                    <a:spLocks noChangeArrowheads="1"/>
                  </p:cNvSpPr>
                  <p:nvPr/>
                </p:nvSpPr>
                <p:spPr bwMode="auto">
                  <a:xfrm>
                    <a:off x="3962" y="3630"/>
                    <a:ext cx="315" cy="325"/>
                  </a:xfrm>
                  <a:prstGeom prst="ellipse">
                    <a:avLst/>
                  </a:prstGeom>
                  <a:solidFill>
                    <a:srgbClr val="FFFFFF"/>
                  </a:solidFill>
                  <a:ln w="9525">
                    <a:solidFill>
                      <a:srgbClr val="FF00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sp>
                <p:nvSpPr>
                  <p:cNvPr id="19507" name="Text Box 30"/>
                  <p:cNvSpPr txBox="1">
                    <a:spLocks noChangeArrowheads="1"/>
                  </p:cNvSpPr>
                  <p:nvPr/>
                </p:nvSpPr>
                <p:spPr bwMode="auto">
                  <a:xfrm>
                    <a:off x="4054" y="3630"/>
                    <a:ext cx="119" cy="297"/>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dirty="0">
                        <a:solidFill>
                          <a:srgbClr val="000000"/>
                        </a:solidFill>
                        <a:latin typeface="Times New Roman" pitchFamily="18" charset="0"/>
                      </a:rPr>
                      <a:t>3</a:t>
                    </a:r>
                    <a:endParaRPr lang="en-US" altLang="zh-CN" sz="2000" b="0" dirty="0">
                      <a:solidFill>
                        <a:srgbClr val="000000"/>
                      </a:solidFill>
                      <a:latin typeface="Arial" pitchFamily="34" charset="0"/>
                    </a:endParaRPr>
                  </a:p>
                </p:txBody>
              </p:sp>
            </p:grpSp>
          </p:grpSp>
          <p:grpSp>
            <p:nvGrpSpPr>
              <p:cNvPr id="19470" name="Group 31"/>
              <p:cNvGrpSpPr>
                <a:grpSpLocks/>
              </p:cNvGrpSpPr>
              <p:nvPr/>
            </p:nvGrpSpPr>
            <p:grpSpPr bwMode="auto">
              <a:xfrm>
                <a:off x="5594" y="3592"/>
                <a:ext cx="365" cy="363"/>
                <a:chOff x="4354" y="2795"/>
                <a:chExt cx="403" cy="430"/>
              </a:xfrm>
            </p:grpSpPr>
            <p:sp>
              <p:nvSpPr>
                <p:cNvPr id="19500" name="Oval 32"/>
                <p:cNvSpPr>
                  <a:spLocks noChangeArrowheads="1"/>
                </p:cNvSpPr>
                <p:nvPr/>
              </p:nvSpPr>
              <p:spPr bwMode="auto">
                <a:xfrm>
                  <a:off x="4354" y="2795"/>
                  <a:ext cx="403" cy="430"/>
                </a:xfrm>
                <a:prstGeom prst="ellipse">
                  <a:avLst/>
                </a:prstGeom>
                <a:solidFill>
                  <a:srgbClr val="FFFFFF"/>
                </a:solidFill>
                <a:ln w="9525">
                  <a:solidFill>
                    <a:srgbClr val="FF00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grpSp>
              <p:nvGrpSpPr>
                <p:cNvPr id="19501" name="Group 33"/>
                <p:cNvGrpSpPr>
                  <a:grpSpLocks/>
                </p:cNvGrpSpPr>
                <p:nvPr/>
              </p:nvGrpSpPr>
              <p:grpSpPr bwMode="auto">
                <a:xfrm>
                  <a:off x="4394" y="2847"/>
                  <a:ext cx="315" cy="325"/>
                  <a:chOff x="3962" y="3630"/>
                  <a:chExt cx="315" cy="325"/>
                </a:xfrm>
              </p:grpSpPr>
              <p:sp>
                <p:nvSpPr>
                  <p:cNvPr id="19502" name="Oval 34"/>
                  <p:cNvSpPr>
                    <a:spLocks noChangeArrowheads="1"/>
                  </p:cNvSpPr>
                  <p:nvPr/>
                </p:nvSpPr>
                <p:spPr bwMode="auto">
                  <a:xfrm>
                    <a:off x="3962" y="3630"/>
                    <a:ext cx="315" cy="325"/>
                  </a:xfrm>
                  <a:prstGeom prst="ellipse">
                    <a:avLst/>
                  </a:prstGeom>
                  <a:solidFill>
                    <a:srgbClr val="FFFFFF"/>
                  </a:solidFill>
                  <a:ln w="9525">
                    <a:solidFill>
                      <a:srgbClr val="FF00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sp>
                <p:nvSpPr>
                  <p:cNvPr id="19503" name="Text Box 35"/>
                  <p:cNvSpPr txBox="1">
                    <a:spLocks noChangeArrowheads="1"/>
                  </p:cNvSpPr>
                  <p:nvPr/>
                </p:nvSpPr>
                <p:spPr bwMode="auto">
                  <a:xfrm>
                    <a:off x="4054" y="3630"/>
                    <a:ext cx="119" cy="297"/>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dirty="0">
                        <a:solidFill>
                          <a:srgbClr val="000000"/>
                        </a:solidFill>
                        <a:latin typeface="Times New Roman" pitchFamily="18" charset="0"/>
                      </a:rPr>
                      <a:t>5</a:t>
                    </a:r>
                    <a:endParaRPr lang="en-US" altLang="zh-CN" sz="2000" b="0" dirty="0">
                      <a:solidFill>
                        <a:srgbClr val="000000"/>
                      </a:solidFill>
                      <a:latin typeface="Arial" pitchFamily="34" charset="0"/>
                    </a:endParaRPr>
                  </a:p>
                </p:txBody>
              </p:sp>
            </p:grpSp>
          </p:grpSp>
          <p:grpSp>
            <p:nvGrpSpPr>
              <p:cNvPr id="19471" name="Group 36"/>
              <p:cNvGrpSpPr>
                <a:grpSpLocks/>
              </p:cNvGrpSpPr>
              <p:nvPr/>
            </p:nvGrpSpPr>
            <p:grpSpPr bwMode="auto">
              <a:xfrm>
                <a:off x="5645" y="4202"/>
                <a:ext cx="352" cy="391"/>
                <a:chOff x="4354" y="2795"/>
                <a:chExt cx="403" cy="430"/>
              </a:xfrm>
            </p:grpSpPr>
            <p:sp>
              <p:nvSpPr>
                <p:cNvPr id="19496" name="Oval 37"/>
                <p:cNvSpPr>
                  <a:spLocks noChangeArrowheads="1"/>
                </p:cNvSpPr>
                <p:nvPr/>
              </p:nvSpPr>
              <p:spPr bwMode="auto">
                <a:xfrm>
                  <a:off x="4354" y="2795"/>
                  <a:ext cx="403" cy="430"/>
                </a:xfrm>
                <a:prstGeom prst="ellipse">
                  <a:avLst/>
                </a:prstGeom>
                <a:solidFill>
                  <a:srgbClr val="FFFFFF"/>
                </a:solidFill>
                <a:ln w="9525">
                  <a:solidFill>
                    <a:srgbClr val="FF00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grpSp>
              <p:nvGrpSpPr>
                <p:cNvPr id="19497" name="Group 38"/>
                <p:cNvGrpSpPr>
                  <a:grpSpLocks/>
                </p:cNvGrpSpPr>
                <p:nvPr/>
              </p:nvGrpSpPr>
              <p:grpSpPr bwMode="auto">
                <a:xfrm>
                  <a:off x="4394" y="2847"/>
                  <a:ext cx="315" cy="325"/>
                  <a:chOff x="3962" y="3630"/>
                  <a:chExt cx="315" cy="325"/>
                </a:xfrm>
              </p:grpSpPr>
              <p:sp>
                <p:nvSpPr>
                  <p:cNvPr id="19498" name="Oval 39"/>
                  <p:cNvSpPr>
                    <a:spLocks noChangeArrowheads="1"/>
                  </p:cNvSpPr>
                  <p:nvPr/>
                </p:nvSpPr>
                <p:spPr bwMode="auto">
                  <a:xfrm>
                    <a:off x="3962" y="3630"/>
                    <a:ext cx="315" cy="325"/>
                  </a:xfrm>
                  <a:prstGeom prst="ellipse">
                    <a:avLst/>
                  </a:prstGeom>
                  <a:solidFill>
                    <a:srgbClr val="FFFFFF"/>
                  </a:solidFill>
                  <a:ln w="9525">
                    <a:solidFill>
                      <a:srgbClr val="FF00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sp>
                <p:nvSpPr>
                  <p:cNvPr id="19499" name="Text Box 40"/>
                  <p:cNvSpPr txBox="1">
                    <a:spLocks noChangeArrowheads="1"/>
                  </p:cNvSpPr>
                  <p:nvPr/>
                </p:nvSpPr>
                <p:spPr bwMode="auto">
                  <a:xfrm>
                    <a:off x="4054" y="3630"/>
                    <a:ext cx="119" cy="297"/>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dirty="0">
                        <a:solidFill>
                          <a:srgbClr val="000000"/>
                        </a:solidFill>
                        <a:latin typeface="Times New Roman" pitchFamily="18" charset="0"/>
                      </a:rPr>
                      <a:t>9</a:t>
                    </a:r>
                    <a:endParaRPr lang="en-US" altLang="zh-CN" sz="2000" b="0" dirty="0">
                      <a:solidFill>
                        <a:srgbClr val="000000"/>
                      </a:solidFill>
                      <a:latin typeface="Arial" pitchFamily="34" charset="0"/>
                    </a:endParaRPr>
                  </a:p>
                </p:txBody>
              </p:sp>
            </p:grpSp>
          </p:grpSp>
          <p:grpSp>
            <p:nvGrpSpPr>
              <p:cNvPr id="19472" name="Group 41"/>
              <p:cNvGrpSpPr>
                <a:grpSpLocks/>
              </p:cNvGrpSpPr>
              <p:nvPr/>
            </p:nvGrpSpPr>
            <p:grpSpPr bwMode="auto">
              <a:xfrm>
                <a:off x="4053" y="4815"/>
                <a:ext cx="351" cy="379"/>
                <a:chOff x="4354" y="2795"/>
                <a:chExt cx="403" cy="430"/>
              </a:xfrm>
            </p:grpSpPr>
            <p:sp>
              <p:nvSpPr>
                <p:cNvPr id="19492" name="Oval 42"/>
                <p:cNvSpPr>
                  <a:spLocks noChangeArrowheads="1"/>
                </p:cNvSpPr>
                <p:nvPr/>
              </p:nvSpPr>
              <p:spPr bwMode="auto">
                <a:xfrm>
                  <a:off x="4354" y="2795"/>
                  <a:ext cx="403" cy="430"/>
                </a:xfrm>
                <a:prstGeom prst="ellipse">
                  <a:avLst/>
                </a:prstGeom>
                <a:solidFill>
                  <a:srgbClr val="FFFFFF"/>
                </a:solidFill>
                <a:ln w="9525">
                  <a:solidFill>
                    <a:srgbClr val="FF00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grpSp>
              <p:nvGrpSpPr>
                <p:cNvPr id="19493" name="Group 43"/>
                <p:cNvGrpSpPr>
                  <a:grpSpLocks/>
                </p:cNvGrpSpPr>
                <p:nvPr/>
              </p:nvGrpSpPr>
              <p:grpSpPr bwMode="auto">
                <a:xfrm>
                  <a:off x="4394" y="2847"/>
                  <a:ext cx="315" cy="325"/>
                  <a:chOff x="3962" y="3630"/>
                  <a:chExt cx="315" cy="325"/>
                </a:xfrm>
              </p:grpSpPr>
              <p:sp>
                <p:nvSpPr>
                  <p:cNvPr id="19494" name="Oval 44"/>
                  <p:cNvSpPr>
                    <a:spLocks noChangeArrowheads="1"/>
                  </p:cNvSpPr>
                  <p:nvPr/>
                </p:nvSpPr>
                <p:spPr bwMode="auto">
                  <a:xfrm>
                    <a:off x="3962" y="3630"/>
                    <a:ext cx="315" cy="325"/>
                  </a:xfrm>
                  <a:prstGeom prst="ellipse">
                    <a:avLst/>
                  </a:prstGeom>
                  <a:solidFill>
                    <a:srgbClr val="FFFFFF"/>
                  </a:solidFill>
                  <a:ln w="9525">
                    <a:solidFill>
                      <a:srgbClr val="FF00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sp>
                <p:nvSpPr>
                  <p:cNvPr id="19495" name="Text Box 45"/>
                  <p:cNvSpPr txBox="1">
                    <a:spLocks noChangeArrowheads="1"/>
                  </p:cNvSpPr>
                  <p:nvPr/>
                </p:nvSpPr>
                <p:spPr bwMode="auto">
                  <a:xfrm>
                    <a:off x="4054" y="3630"/>
                    <a:ext cx="119" cy="297"/>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dirty="0">
                        <a:solidFill>
                          <a:srgbClr val="000000"/>
                        </a:solidFill>
                        <a:latin typeface="Times New Roman" pitchFamily="18" charset="0"/>
                      </a:rPr>
                      <a:t>7</a:t>
                    </a:r>
                    <a:endParaRPr lang="en-US" altLang="zh-CN" sz="2000" b="0" dirty="0">
                      <a:solidFill>
                        <a:srgbClr val="000000"/>
                      </a:solidFill>
                      <a:latin typeface="Arial" pitchFamily="34" charset="0"/>
                    </a:endParaRPr>
                  </a:p>
                </p:txBody>
              </p:sp>
            </p:grpSp>
          </p:grpSp>
          <p:sp>
            <p:nvSpPr>
              <p:cNvPr id="19473" name="Line 46"/>
              <p:cNvSpPr>
                <a:spLocks noChangeShapeType="1"/>
              </p:cNvSpPr>
              <p:nvPr/>
            </p:nvSpPr>
            <p:spPr bwMode="auto">
              <a:xfrm flipV="1">
                <a:off x="3559" y="3383"/>
                <a:ext cx="339" cy="339"/>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19474" name="Line 47"/>
              <p:cNvSpPr>
                <a:spLocks noChangeShapeType="1"/>
              </p:cNvSpPr>
              <p:nvPr/>
            </p:nvSpPr>
            <p:spPr bwMode="auto">
              <a:xfrm>
                <a:off x="3597" y="3839"/>
                <a:ext cx="379" cy="0"/>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19475" name="Line 48"/>
              <p:cNvSpPr>
                <a:spLocks noChangeShapeType="1"/>
              </p:cNvSpPr>
              <p:nvPr/>
            </p:nvSpPr>
            <p:spPr bwMode="auto">
              <a:xfrm>
                <a:off x="4303" y="3787"/>
                <a:ext cx="470" cy="1"/>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19476" name="Line 49"/>
              <p:cNvSpPr>
                <a:spLocks noChangeShapeType="1"/>
              </p:cNvSpPr>
              <p:nvPr/>
            </p:nvSpPr>
            <p:spPr bwMode="auto">
              <a:xfrm flipV="1">
                <a:off x="5097" y="3788"/>
                <a:ext cx="495" cy="12"/>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19477" name="Line 50"/>
              <p:cNvSpPr>
                <a:spLocks noChangeShapeType="1"/>
              </p:cNvSpPr>
              <p:nvPr/>
            </p:nvSpPr>
            <p:spPr bwMode="auto">
              <a:xfrm flipH="1">
                <a:off x="4316" y="3929"/>
                <a:ext cx="547" cy="379"/>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19478" name="Line 51"/>
              <p:cNvSpPr>
                <a:spLocks noChangeShapeType="1"/>
              </p:cNvSpPr>
              <p:nvPr/>
            </p:nvSpPr>
            <p:spPr bwMode="auto">
              <a:xfrm>
                <a:off x="4316" y="4439"/>
                <a:ext cx="507" cy="0"/>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19479" name="Line 52"/>
              <p:cNvSpPr>
                <a:spLocks noChangeShapeType="1"/>
              </p:cNvSpPr>
              <p:nvPr/>
            </p:nvSpPr>
            <p:spPr bwMode="auto">
              <a:xfrm>
                <a:off x="4185" y="4569"/>
                <a:ext cx="12" cy="248"/>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19480" name="Line 53"/>
              <p:cNvSpPr>
                <a:spLocks noChangeShapeType="1"/>
              </p:cNvSpPr>
              <p:nvPr/>
            </p:nvSpPr>
            <p:spPr bwMode="auto">
              <a:xfrm>
                <a:off x="5124" y="4425"/>
                <a:ext cx="508" cy="0"/>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19481" name="Line 54"/>
              <p:cNvSpPr>
                <a:spLocks noChangeShapeType="1"/>
              </p:cNvSpPr>
              <p:nvPr/>
            </p:nvSpPr>
            <p:spPr bwMode="auto">
              <a:xfrm flipV="1">
                <a:off x="4223" y="3329"/>
                <a:ext cx="340" cy="365"/>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19482" name="Text Box 55"/>
              <p:cNvSpPr txBox="1">
                <a:spLocks noChangeArrowheads="1"/>
              </p:cNvSpPr>
              <p:nvPr/>
            </p:nvSpPr>
            <p:spPr bwMode="auto">
              <a:xfrm>
                <a:off x="4133" y="2962"/>
                <a:ext cx="91" cy="249"/>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a:t>
                </a:r>
                <a:endParaRPr lang="en-US" altLang="zh-CN" sz="2000" b="0">
                  <a:solidFill>
                    <a:srgbClr val="FFFFFF"/>
                  </a:solidFill>
                  <a:latin typeface="Arial" pitchFamily="34" charset="0"/>
                </a:endParaRPr>
              </a:p>
            </p:txBody>
          </p:sp>
          <p:sp>
            <p:nvSpPr>
              <p:cNvPr id="19483" name="Text Box 56"/>
              <p:cNvSpPr txBox="1">
                <a:spLocks noChangeArrowheads="1"/>
              </p:cNvSpPr>
              <p:nvPr/>
            </p:nvSpPr>
            <p:spPr bwMode="auto">
              <a:xfrm>
                <a:off x="3547" y="3353"/>
                <a:ext cx="91" cy="249"/>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S</a:t>
                </a:r>
                <a:endParaRPr lang="en-US" altLang="zh-CN" sz="2000" b="0">
                  <a:solidFill>
                    <a:srgbClr val="FFFFFF"/>
                  </a:solidFill>
                  <a:latin typeface="Arial" pitchFamily="34" charset="0"/>
                </a:endParaRPr>
              </a:p>
            </p:txBody>
          </p:sp>
          <p:sp>
            <p:nvSpPr>
              <p:cNvPr id="19484" name="Text Box 57"/>
              <p:cNvSpPr txBox="1">
                <a:spLocks noChangeArrowheads="1"/>
              </p:cNvSpPr>
              <p:nvPr/>
            </p:nvSpPr>
            <p:spPr bwMode="auto">
              <a:xfrm>
                <a:off x="3717" y="3731"/>
                <a:ext cx="92" cy="249"/>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a</a:t>
                </a:r>
                <a:endParaRPr lang="en-US" altLang="zh-CN" sz="2000" b="0">
                  <a:solidFill>
                    <a:srgbClr val="FFFFFF"/>
                  </a:solidFill>
                  <a:latin typeface="Arial" pitchFamily="34" charset="0"/>
                </a:endParaRPr>
              </a:p>
            </p:txBody>
          </p:sp>
          <p:sp>
            <p:nvSpPr>
              <p:cNvPr id="19485" name="Text Box 58"/>
              <p:cNvSpPr txBox="1">
                <a:spLocks noChangeArrowheads="1"/>
              </p:cNvSpPr>
              <p:nvPr/>
            </p:nvSpPr>
            <p:spPr bwMode="auto">
              <a:xfrm>
                <a:off x="4239" y="3325"/>
                <a:ext cx="92" cy="2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b</a:t>
                </a:r>
                <a:endParaRPr lang="en-US" altLang="zh-CN" sz="2000" b="0">
                  <a:solidFill>
                    <a:srgbClr val="FFFFFF"/>
                  </a:solidFill>
                  <a:latin typeface="Arial" pitchFamily="34" charset="0"/>
                </a:endParaRPr>
              </a:p>
            </p:txBody>
          </p:sp>
          <p:sp>
            <p:nvSpPr>
              <p:cNvPr id="19486" name="Text Box 59"/>
              <p:cNvSpPr txBox="1">
                <a:spLocks noChangeArrowheads="1"/>
              </p:cNvSpPr>
              <p:nvPr/>
            </p:nvSpPr>
            <p:spPr bwMode="auto">
              <a:xfrm>
                <a:off x="4538" y="3482"/>
                <a:ext cx="132" cy="251"/>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A</a:t>
                </a:r>
                <a:endParaRPr lang="en-US" altLang="zh-CN" sz="2000" b="0">
                  <a:solidFill>
                    <a:srgbClr val="FFFFFF"/>
                  </a:solidFill>
                  <a:latin typeface="Arial" pitchFamily="34" charset="0"/>
                </a:endParaRPr>
              </a:p>
            </p:txBody>
          </p:sp>
          <p:sp>
            <p:nvSpPr>
              <p:cNvPr id="19487" name="Text Box 60"/>
              <p:cNvSpPr txBox="1">
                <a:spLocks noChangeArrowheads="1"/>
              </p:cNvSpPr>
              <p:nvPr/>
            </p:nvSpPr>
            <p:spPr bwMode="auto">
              <a:xfrm>
                <a:off x="5257" y="3494"/>
                <a:ext cx="92" cy="251"/>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b</a:t>
                </a:r>
                <a:endParaRPr lang="en-US" altLang="zh-CN" sz="2000" b="0">
                  <a:solidFill>
                    <a:srgbClr val="FFFFFF"/>
                  </a:solidFill>
                  <a:latin typeface="Arial" pitchFamily="34" charset="0"/>
                </a:endParaRPr>
              </a:p>
            </p:txBody>
          </p:sp>
          <p:sp>
            <p:nvSpPr>
              <p:cNvPr id="19488" name="Text Box 61"/>
              <p:cNvSpPr txBox="1">
                <a:spLocks noChangeArrowheads="1"/>
              </p:cNvSpPr>
              <p:nvPr/>
            </p:nvSpPr>
            <p:spPr bwMode="auto">
              <a:xfrm>
                <a:off x="4409" y="3938"/>
                <a:ext cx="93" cy="2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c</a:t>
                </a:r>
                <a:endParaRPr lang="en-US" altLang="zh-CN" sz="2000" b="0">
                  <a:solidFill>
                    <a:srgbClr val="FFFFFF"/>
                  </a:solidFill>
                  <a:latin typeface="Arial" pitchFamily="34" charset="0"/>
                </a:endParaRPr>
              </a:p>
            </p:txBody>
          </p:sp>
          <p:sp>
            <p:nvSpPr>
              <p:cNvPr id="19489" name="Text Box 62"/>
              <p:cNvSpPr txBox="1">
                <a:spLocks noChangeArrowheads="1"/>
              </p:cNvSpPr>
              <p:nvPr/>
            </p:nvSpPr>
            <p:spPr bwMode="auto">
              <a:xfrm>
                <a:off x="5257" y="4147"/>
                <a:ext cx="93" cy="2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c</a:t>
                </a:r>
                <a:endParaRPr lang="en-US" altLang="zh-CN" sz="2000" b="0">
                  <a:solidFill>
                    <a:srgbClr val="FFFFFF"/>
                  </a:solidFill>
                  <a:latin typeface="Arial" pitchFamily="34" charset="0"/>
                </a:endParaRPr>
              </a:p>
            </p:txBody>
          </p:sp>
          <p:sp>
            <p:nvSpPr>
              <p:cNvPr id="19490" name="Text Box 63"/>
              <p:cNvSpPr txBox="1">
                <a:spLocks noChangeArrowheads="1"/>
              </p:cNvSpPr>
              <p:nvPr/>
            </p:nvSpPr>
            <p:spPr bwMode="auto">
              <a:xfrm>
                <a:off x="4524" y="4202"/>
                <a:ext cx="92" cy="24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B</a:t>
                </a:r>
                <a:endParaRPr lang="en-US" altLang="zh-CN" sz="2000" b="0">
                  <a:solidFill>
                    <a:srgbClr val="FFFFFF"/>
                  </a:solidFill>
                  <a:latin typeface="Arial" pitchFamily="34" charset="0"/>
                </a:endParaRPr>
              </a:p>
            </p:txBody>
          </p:sp>
          <p:sp>
            <p:nvSpPr>
              <p:cNvPr id="19491" name="Text Box 64"/>
              <p:cNvSpPr txBox="1">
                <a:spLocks noChangeArrowheads="1"/>
              </p:cNvSpPr>
              <p:nvPr/>
            </p:nvSpPr>
            <p:spPr bwMode="auto">
              <a:xfrm>
                <a:off x="4253" y="4512"/>
                <a:ext cx="93" cy="251"/>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d</a:t>
                </a:r>
                <a:endParaRPr lang="en-US" altLang="zh-CN" sz="2000" b="0">
                  <a:solidFill>
                    <a:srgbClr val="FFFFFF"/>
                  </a:solidFill>
                  <a:latin typeface="Arial" pitchFamily="34" charset="0"/>
                </a:endParaRPr>
              </a:p>
            </p:txBody>
          </p:sp>
        </p:grpSp>
        <p:sp>
          <p:nvSpPr>
            <p:cNvPr id="19461" name="Text Box 65"/>
            <p:cNvSpPr txBox="1">
              <a:spLocks noChangeArrowheads="1"/>
            </p:cNvSpPr>
            <p:nvPr/>
          </p:nvSpPr>
          <p:spPr bwMode="auto">
            <a:xfrm>
              <a:off x="4175" y="5507"/>
              <a:ext cx="2972" cy="273"/>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eaLnBrk="1" fontAlgn="base" hangingPunct="1">
                <a:spcBef>
                  <a:spcPct val="0"/>
                </a:spcBef>
                <a:spcAft>
                  <a:spcPct val="0"/>
                </a:spcAft>
              </a:pPr>
              <a:r>
                <a:rPr lang="zh-CN" altLang="en-US" sz="2000" b="0" dirty="0">
                  <a:solidFill>
                    <a:srgbClr val="FFFFFF"/>
                  </a:solidFill>
                  <a:latin typeface="Times New Roman" pitchFamily="18" charset="0"/>
                </a:rPr>
                <a:t>识别活前缀的确定有限自动机</a:t>
              </a:r>
              <a:endParaRPr lang="zh-CN" altLang="en-US" sz="2000" b="0" dirty="0">
                <a:solidFill>
                  <a:srgbClr val="FFFFFF"/>
                </a:solidFill>
                <a:latin typeface="Arial" pitchFamily="34" charset="0"/>
              </a:endParaRPr>
            </a:p>
          </p:txBody>
        </p:sp>
      </p:grpSp>
      <p:graphicFrame>
        <p:nvGraphicFramePr>
          <p:cNvPr id="66" name="Group 142"/>
          <p:cNvGraphicFramePr>
            <a:graphicFrameLocks noGrp="1"/>
          </p:cNvGraphicFramePr>
          <p:nvPr>
            <p:extLst>
              <p:ext uri="{D42A27DB-BD31-4B8C-83A1-F6EECF244321}">
                <p14:modId xmlns="" xmlns:p14="http://schemas.microsoft.com/office/powerpoint/2010/main" val="4021298554"/>
              </p:ext>
            </p:extLst>
          </p:nvPr>
        </p:nvGraphicFramePr>
        <p:xfrm>
          <a:off x="4491279" y="1404320"/>
          <a:ext cx="4545217" cy="4389120"/>
        </p:xfrm>
        <a:graphic>
          <a:graphicData uri="http://schemas.openxmlformats.org/drawingml/2006/table">
            <a:tbl>
              <a:tblPr/>
              <a:tblGrid>
                <a:gridCol w="440843"/>
                <a:gridCol w="486355"/>
                <a:gridCol w="441736"/>
                <a:gridCol w="529190"/>
                <a:gridCol w="397116"/>
                <a:gridCol w="449777"/>
                <a:gridCol w="504056"/>
                <a:gridCol w="432048"/>
                <a:gridCol w="432048"/>
                <a:gridCol w="432048"/>
              </a:tblGrid>
              <a:tr h="347993">
                <a:tc rowSpan="2">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rgbClr val="CC33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gridSpan="6">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rgbClr val="CC3300"/>
                          </a:solidFill>
                          <a:effectLst/>
                          <a:latin typeface="Times New Roman" pitchFamily="18" charset="0"/>
                          <a:ea typeface="宋体" pitchFamily="2" charset="-122"/>
                          <a:cs typeface="Times New Roman" pitchFamily="18" charset="0"/>
                        </a:rPr>
                        <a:t>ACTION</a:t>
                      </a:r>
                      <a:endParaRPr kumimoji="0" lang="en-US" altLang="zh-CN" sz="1800" b="1" i="0" u="none" strike="noStrike" cap="none" normalizeH="0" baseline="0" smtClean="0">
                        <a:ln>
                          <a:noFill/>
                        </a:ln>
                        <a:solidFill>
                          <a:srgbClr val="CC33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rgbClr val="CC3300"/>
                          </a:solidFill>
                          <a:effectLst/>
                          <a:latin typeface="Times New Roman" pitchFamily="18" charset="0"/>
                          <a:ea typeface="宋体" pitchFamily="2" charset="-122"/>
                          <a:cs typeface="Times New Roman" pitchFamily="18" charset="0"/>
                        </a:rPr>
                        <a:t>GOTO</a:t>
                      </a:r>
                      <a:endParaRPr kumimoji="0" lang="en-US" altLang="zh-CN" sz="1800" b="1" i="0" u="none" strike="noStrike" cap="none" normalizeH="0" baseline="0" smtClean="0">
                        <a:ln>
                          <a:noFill/>
                        </a:ln>
                        <a:solidFill>
                          <a:srgbClr val="CC33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hMerge="1">
                  <a:txBody>
                    <a:bodyPr/>
                    <a:lstStyle/>
                    <a:p>
                      <a:endParaRPr lang="zh-CN" altLang="en-US"/>
                    </a:p>
                  </a:txBody>
                  <a:tcPr/>
                </a:tc>
                <a:tc hMerge="1">
                  <a:txBody>
                    <a:bodyPr/>
                    <a:lstStyle/>
                    <a:p>
                      <a:endParaRPr lang="zh-CN" altLang="en-US"/>
                    </a:p>
                  </a:txBody>
                  <a:tcPr/>
                </a:tc>
              </a:tr>
              <a:tr h="347993">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rgbClr val="CC3300"/>
                          </a:solidFill>
                          <a:effectLst/>
                          <a:latin typeface="Times New Roman" pitchFamily="18" charset="0"/>
                          <a:ea typeface="宋体" pitchFamily="2" charset="-122"/>
                          <a:cs typeface="Times New Roman" pitchFamily="18" charset="0"/>
                        </a:rPr>
                        <a:t>a</a:t>
                      </a:r>
                      <a:endParaRPr kumimoji="0" lang="en-US" altLang="zh-CN" sz="1800" b="1" i="0" u="none" strike="noStrike" cap="none" normalizeH="0" baseline="0" smtClean="0">
                        <a:ln>
                          <a:noFill/>
                        </a:ln>
                        <a:solidFill>
                          <a:srgbClr val="CC33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rgbClr val="CC3300"/>
                          </a:solidFill>
                          <a:effectLst/>
                          <a:latin typeface="Times New Roman" pitchFamily="18" charset="0"/>
                          <a:ea typeface="宋体" pitchFamily="2" charset="-122"/>
                          <a:cs typeface="Times New Roman" pitchFamily="18" charset="0"/>
                        </a:rPr>
                        <a:t>c</a:t>
                      </a:r>
                      <a:endParaRPr kumimoji="0" lang="en-US" altLang="zh-CN" sz="1800" b="1" i="0" u="none" strike="noStrike" cap="none" normalizeH="0" baseline="0" smtClean="0">
                        <a:ln>
                          <a:noFill/>
                        </a:ln>
                        <a:solidFill>
                          <a:srgbClr val="CC33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rgbClr val="CC3300"/>
                          </a:solidFill>
                          <a:effectLst/>
                          <a:latin typeface="Times New Roman" pitchFamily="18" charset="0"/>
                          <a:ea typeface="宋体" pitchFamily="2" charset="-122"/>
                          <a:cs typeface="Times New Roman" pitchFamily="18" charset="0"/>
                        </a:rPr>
                        <a:t>e</a:t>
                      </a:r>
                      <a:endParaRPr kumimoji="0" lang="en-US" altLang="zh-CN" sz="1800" b="1" i="0" u="none" strike="noStrike" cap="none" normalizeH="0" baseline="0" smtClean="0">
                        <a:ln>
                          <a:noFill/>
                        </a:ln>
                        <a:solidFill>
                          <a:srgbClr val="CC33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rgbClr val="CC3300"/>
                          </a:solidFill>
                          <a:effectLst/>
                          <a:latin typeface="Times New Roman" pitchFamily="18" charset="0"/>
                          <a:ea typeface="宋体" pitchFamily="2" charset="-122"/>
                          <a:cs typeface="Times New Roman" pitchFamily="18" charset="0"/>
                        </a:rPr>
                        <a:t>b</a:t>
                      </a:r>
                      <a:endParaRPr kumimoji="0" lang="en-US" altLang="zh-CN" sz="1800" b="1" i="0" u="none" strike="noStrike" cap="none" normalizeH="0" baseline="0" smtClean="0">
                        <a:ln>
                          <a:noFill/>
                        </a:ln>
                        <a:solidFill>
                          <a:srgbClr val="CC33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rgbClr val="CC3300"/>
                          </a:solidFill>
                          <a:effectLst/>
                          <a:latin typeface="Times New Roman" pitchFamily="18" charset="0"/>
                          <a:ea typeface="宋体" pitchFamily="2" charset="-122"/>
                          <a:cs typeface="Times New Roman" pitchFamily="18" charset="0"/>
                        </a:rPr>
                        <a:t>d</a:t>
                      </a:r>
                      <a:endParaRPr kumimoji="0" lang="en-US" altLang="zh-CN" sz="1800" b="1" i="0" u="none" strike="noStrike" cap="none" normalizeH="0" baseline="0" smtClean="0">
                        <a:ln>
                          <a:noFill/>
                        </a:ln>
                        <a:solidFill>
                          <a:srgbClr val="CC33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rgbClr val="CC3300"/>
                          </a:solidFill>
                          <a:effectLst/>
                          <a:latin typeface="Times New Roman" pitchFamily="18" charset="0"/>
                          <a:ea typeface="宋体" pitchFamily="2" charset="-122"/>
                          <a:cs typeface="Times New Roman" pitchFamily="18" charset="0"/>
                        </a:rPr>
                        <a:t>#</a:t>
                      </a:r>
                      <a:endParaRPr kumimoji="0" lang="en-US" altLang="zh-CN" sz="1800" b="1" i="0" u="none" strike="noStrike" cap="none" normalizeH="0" baseline="0" smtClean="0">
                        <a:ln>
                          <a:noFill/>
                        </a:ln>
                        <a:solidFill>
                          <a:srgbClr val="CC33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rgbClr val="CC3300"/>
                          </a:solidFill>
                          <a:effectLst/>
                          <a:latin typeface="Times New Roman" pitchFamily="18" charset="0"/>
                          <a:ea typeface="宋体" pitchFamily="2" charset="-122"/>
                          <a:cs typeface="Times New Roman" pitchFamily="18" charset="0"/>
                        </a:rPr>
                        <a:t>S</a:t>
                      </a:r>
                      <a:endParaRPr kumimoji="0" lang="en-US" altLang="zh-CN" sz="1800" b="1" i="0" u="none" strike="noStrike" cap="none" normalizeH="0" baseline="0" smtClean="0">
                        <a:ln>
                          <a:noFill/>
                        </a:ln>
                        <a:solidFill>
                          <a:srgbClr val="CC33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rgbClr val="CC3300"/>
                          </a:solidFill>
                          <a:effectLst/>
                          <a:latin typeface="Times New Roman" pitchFamily="18" charset="0"/>
                          <a:ea typeface="宋体" pitchFamily="2" charset="-122"/>
                          <a:cs typeface="Times New Roman" pitchFamily="18" charset="0"/>
                        </a:rPr>
                        <a:t>A</a:t>
                      </a:r>
                      <a:endParaRPr kumimoji="0" lang="en-US" altLang="zh-CN" sz="1800" b="1" i="0" u="none" strike="noStrike" cap="none" normalizeH="0" baseline="0" smtClean="0">
                        <a:ln>
                          <a:noFill/>
                        </a:ln>
                        <a:solidFill>
                          <a:srgbClr val="CC33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rgbClr val="CC3300"/>
                          </a:solidFill>
                          <a:effectLst/>
                          <a:latin typeface="Times New Roman" pitchFamily="18" charset="0"/>
                          <a:ea typeface="宋体" pitchFamily="2" charset="-122"/>
                          <a:cs typeface="Times New Roman" pitchFamily="18" charset="0"/>
                        </a:rPr>
                        <a:t>B</a:t>
                      </a:r>
                      <a:endParaRPr kumimoji="0" lang="en-US" altLang="zh-CN" sz="1800" b="1" i="0" u="none" strike="noStrike" cap="none" normalizeH="0" baseline="0" smtClean="0">
                        <a:ln>
                          <a:noFill/>
                        </a:ln>
                        <a:solidFill>
                          <a:srgbClr val="CC33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r>
              <a:tr h="347993">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rgbClr val="CC3300"/>
                          </a:solidFill>
                          <a:effectLst/>
                          <a:latin typeface="Times New Roman" pitchFamily="18" charset="0"/>
                          <a:ea typeface="宋体" pitchFamily="2" charset="-122"/>
                          <a:cs typeface="Times New Roman" pitchFamily="18" charset="0"/>
                        </a:rPr>
                        <a:t>0</a:t>
                      </a:r>
                      <a:endParaRPr kumimoji="0" lang="en-US" altLang="zh-CN" sz="1800" b="1" i="0" u="none" strike="noStrike" cap="none" normalizeH="0" baseline="0" smtClean="0">
                        <a:ln>
                          <a:noFill/>
                        </a:ln>
                        <a:solidFill>
                          <a:srgbClr val="CC33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S</a:t>
                      </a:r>
                      <a:r>
                        <a:rPr kumimoji="0" lang="en-US" altLang="zh-CN" sz="1800" b="1" i="0" u="none" strike="noStrike" cap="none" normalizeH="0" baseline="-30000" dirty="0" smtClean="0">
                          <a:ln>
                            <a:noFill/>
                          </a:ln>
                          <a:solidFill>
                            <a:schemeClr val="bg1"/>
                          </a:solidFill>
                          <a:effectLst/>
                          <a:latin typeface="Times New Roman" pitchFamily="18" charset="0"/>
                          <a:ea typeface="宋体" pitchFamily="2" charset="-122"/>
                          <a:cs typeface="Times New Roman" pitchFamily="18" charset="0"/>
                        </a:rPr>
                        <a:t>2</a:t>
                      </a:r>
                      <a:endParaRPr kumimoji="0" lang="en-US" altLang="zh-CN" sz="1800" b="1" i="0" u="none" strike="noStrike" cap="none" normalizeH="0" baseline="0" dirty="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1</a:t>
                      </a:r>
                      <a:endParaRPr kumimoji="0" lang="en-US" altLang="zh-CN" sz="1800" b="1" i="0" u="none" strike="noStrike" cap="none" normalizeH="0" baseline="0" dirty="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r>
              <a:tr h="347993">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rgbClr val="CC3300"/>
                          </a:solidFill>
                          <a:effectLst/>
                          <a:latin typeface="Times New Roman" pitchFamily="18" charset="0"/>
                          <a:ea typeface="宋体" pitchFamily="2" charset="-122"/>
                          <a:cs typeface="Times New Roman" pitchFamily="18" charset="0"/>
                        </a:rPr>
                        <a:t>1</a:t>
                      </a:r>
                      <a:endParaRPr kumimoji="0" lang="en-US" altLang="zh-CN" sz="1800" b="1" i="0" u="none" strike="noStrike" cap="none" normalizeH="0" baseline="0" dirty="0" smtClean="0">
                        <a:ln>
                          <a:noFill/>
                        </a:ln>
                        <a:solidFill>
                          <a:srgbClr val="CC33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400" b="1" i="0" u="none" strike="noStrike" cap="none" normalizeH="0" baseline="0" dirty="0" err="1" smtClean="0">
                          <a:ln>
                            <a:noFill/>
                          </a:ln>
                          <a:solidFill>
                            <a:schemeClr val="bg1"/>
                          </a:solidFill>
                          <a:effectLst/>
                          <a:latin typeface="Times New Roman" pitchFamily="18" charset="0"/>
                          <a:ea typeface="宋体" pitchFamily="2" charset="-122"/>
                          <a:cs typeface="Times New Roman" pitchFamily="18" charset="0"/>
                        </a:rPr>
                        <a:t>acc</a:t>
                      </a:r>
                      <a:endParaRPr kumimoji="0" lang="en-US" altLang="zh-CN" sz="1400" b="1" i="0" u="none" strike="noStrike" cap="none" normalizeH="0" baseline="0" dirty="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r>
              <a:tr h="347993">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rgbClr val="CC3300"/>
                          </a:solidFill>
                          <a:effectLst/>
                          <a:latin typeface="Times New Roman" pitchFamily="18" charset="0"/>
                          <a:ea typeface="宋体" pitchFamily="2" charset="-122"/>
                          <a:cs typeface="Times New Roman" pitchFamily="18" charset="0"/>
                        </a:rPr>
                        <a:t>2</a:t>
                      </a:r>
                      <a:endParaRPr kumimoji="0" lang="en-US" altLang="zh-CN" sz="1800" b="1" i="0" u="none" strike="noStrike" cap="none" normalizeH="0" baseline="0" dirty="0" smtClean="0">
                        <a:ln>
                          <a:noFill/>
                        </a:ln>
                        <a:solidFill>
                          <a:srgbClr val="CC33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defRPr/>
                      </a:pPr>
                      <a:r>
                        <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S</a:t>
                      </a:r>
                      <a:r>
                        <a:rPr kumimoji="0" lang="en-US" altLang="zh-CN" sz="1800" b="1" i="0" u="none" strike="noStrike" cap="none" normalizeH="0" baseline="-30000" dirty="0" smtClean="0">
                          <a:ln>
                            <a:noFill/>
                          </a:ln>
                          <a:solidFill>
                            <a:schemeClr val="bg1"/>
                          </a:solidFill>
                          <a:effectLst/>
                          <a:latin typeface="Times New Roman" pitchFamily="18" charset="0"/>
                          <a:ea typeface="宋体" pitchFamily="2" charset="-122"/>
                          <a:cs typeface="Times New Roman" pitchFamily="18" charset="0"/>
                        </a:rPr>
                        <a:t>3</a:t>
                      </a:r>
                      <a:endParaRPr kumimoji="0" lang="en-US" altLang="zh-CN" sz="1800" b="1" i="0" u="none" strike="noStrike" cap="none" normalizeH="0" baseline="0" dirty="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4</a:t>
                      </a:r>
                      <a:endParaRPr kumimoji="0" lang="en-US" altLang="zh-CN" sz="1800" b="1" i="0" u="none" strike="noStrike" cap="none" normalizeH="0" baseline="0" dirty="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r>
              <a:tr h="349345">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rgbClr val="CC3300"/>
                          </a:solidFill>
                          <a:effectLst/>
                          <a:latin typeface="Times New Roman" pitchFamily="18" charset="0"/>
                          <a:ea typeface="宋体" pitchFamily="2" charset="-122"/>
                          <a:cs typeface="Times New Roman" pitchFamily="18" charset="0"/>
                        </a:rPr>
                        <a:t>3</a:t>
                      </a:r>
                      <a:endParaRPr kumimoji="0" lang="en-US" altLang="zh-CN" sz="1800" b="1" i="0" u="none" strike="noStrike" cap="none" normalizeH="0" baseline="0" smtClean="0">
                        <a:ln>
                          <a:noFill/>
                        </a:ln>
                        <a:solidFill>
                          <a:srgbClr val="CC33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defRPr/>
                      </a:pPr>
                      <a:r>
                        <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dirty="0" smtClean="0">
                          <a:ln>
                            <a:noFill/>
                          </a:ln>
                          <a:solidFill>
                            <a:schemeClr val="bg1"/>
                          </a:solidFill>
                          <a:effectLst/>
                          <a:latin typeface="Times New Roman" pitchFamily="18" charset="0"/>
                          <a:ea typeface="宋体" pitchFamily="2" charset="-122"/>
                          <a:cs typeface="Times New Roman" pitchFamily="18" charset="0"/>
                        </a:rPr>
                        <a:t>2</a:t>
                      </a:r>
                      <a:endParaRPr kumimoji="0" lang="en-US" altLang="zh-CN" sz="1800" b="1" i="0" u="none" strike="noStrike" cap="none" normalizeH="0" baseline="0" dirty="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defRPr/>
                      </a:pPr>
                      <a:r>
                        <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dirty="0" smtClean="0">
                          <a:ln>
                            <a:noFill/>
                          </a:ln>
                          <a:solidFill>
                            <a:schemeClr val="bg1"/>
                          </a:solidFill>
                          <a:effectLst/>
                          <a:latin typeface="Times New Roman" pitchFamily="18" charset="0"/>
                          <a:ea typeface="宋体" pitchFamily="2" charset="-122"/>
                          <a:cs typeface="Times New Roman" pitchFamily="18" charset="0"/>
                        </a:rPr>
                        <a:t>2</a:t>
                      </a:r>
                      <a:endParaRPr kumimoji="0" lang="en-US" altLang="zh-CN" sz="1800" b="1" i="0" u="none" strike="noStrike" cap="none" normalizeH="0" baseline="0" dirty="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defRPr/>
                      </a:pPr>
                      <a:r>
                        <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dirty="0" smtClean="0">
                          <a:ln>
                            <a:noFill/>
                          </a:ln>
                          <a:solidFill>
                            <a:schemeClr val="bg1"/>
                          </a:solidFill>
                          <a:effectLst/>
                          <a:latin typeface="Times New Roman" pitchFamily="18" charset="0"/>
                          <a:ea typeface="宋体" pitchFamily="2" charset="-122"/>
                          <a:cs typeface="Times New Roman" pitchFamily="18" charset="0"/>
                        </a:rPr>
                        <a:t>2</a:t>
                      </a:r>
                      <a:endParaRPr kumimoji="0" lang="en-US" altLang="zh-CN" sz="1800" b="1" i="0" u="none" strike="noStrike" cap="none" normalizeH="0" baseline="0" dirty="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defRPr/>
                      </a:pPr>
                      <a:r>
                        <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dirty="0" smtClean="0">
                          <a:ln>
                            <a:noFill/>
                          </a:ln>
                          <a:solidFill>
                            <a:schemeClr val="bg1"/>
                          </a:solidFill>
                          <a:effectLst/>
                          <a:latin typeface="Times New Roman" pitchFamily="18" charset="0"/>
                          <a:ea typeface="宋体" pitchFamily="2" charset="-122"/>
                          <a:cs typeface="Times New Roman" pitchFamily="18" charset="0"/>
                        </a:rPr>
                        <a:t>2</a:t>
                      </a:r>
                      <a:endParaRPr kumimoji="0" lang="en-US" altLang="zh-CN" sz="1800" b="1" i="0" u="none" strike="noStrike" cap="none" normalizeH="0" baseline="0" dirty="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defRPr/>
                      </a:pPr>
                      <a:r>
                        <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dirty="0" smtClean="0">
                          <a:ln>
                            <a:noFill/>
                          </a:ln>
                          <a:solidFill>
                            <a:schemeClr val="bg1"/>
                          </a:solidFill>
                          <a:effectLst/>
                          <a:latin typeface="Times New Roman" pitchFamily="18" charset="0"/>
                          <a:ea typeface="宋体" pitchFamily="2" charset="-122"/>
                          <a:cs typeface="Times New Roman" pitchFamily="18" charset="0"/>
                        </a:rPr>
                        <a:t>2</a:t>
                      </a:r>
                      <a:endParaRPr kumimoji="0" lang="en-US" altLang="zh-CN" sz="1800" b="1" i="0" u="none" strike="noStrike" cap="none" normalizeH="0" baseline="0" dirty="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defRPr/>
                      </a:pPr>
                      <a:r>
                        <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dirty="0" smtClean="0">
                          <a:ln>
                            <a:noFill/>
                          </a:ln>
                          <a:solidFill>
                            <a:schemeClr val="bg1"/>
                          </a:solidFill>
                          <a:effectLst/>
                          <a:latin typeface="Times New Roman" pitchFamily="18" charset="0"/>
                          <a:ea typeface="宋体" pitchFamily="2" charset="-122"/>
                          <a:cs typeface="Times New Roman" pitchFamily="18" charset="0"/>
                        </a:rPr>
                        <a:t>2</a:t>
                      </a:r>
                      <a:endParaRPr kumimoji="0" lang="en-US" altLang="zh-CN" sz="1800" b="1" i="0" u="none" strike="noStrike" cap="none" normalizeH="0" baseline="0" dirty="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r>
              <a:tr h="347993">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rgbClr val="CC3300"/>
                          </a:solidFill>
                          <a:effectLst/>
                          <a:latin typeface="Times New Roman" pitchFamily="18" charset="0"/>
                          <a:ea typeface="宋体" pitchFamily="2" charset="-122"/>
                          <a:cs typeface="Times New Roman" pitchFamily="18" charset="0"/>
                        </a:rPr>
                        <a:t>4</a:t>
                      </a:r>
                      <a:endParaRPr kumimoji="0" lang="en-US" altLang="zh-CN" sz="1800" b="1" i="0" u="none" strike="noStrike" cap="none" normalizeH="0" baseline="0" smtClean="0">
                        <a:ln>
                          <a:noFill/>
                        </a:ln>
                        <a:solidFill>
                          <a:srgbClr val="CC33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1800" b="1" i="0" u="none" strike="noStrike" cap="none" normalizeH="0" baseline="0" dirty="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defRPr/>
                      </a:pPr>
                      <a:r>
                        <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S</a:t>
                      </a:r>
                      <a:r>
                        <a:rPr kumimoji="0" lang="en-US" altLang="zh-CN" sz="1800" b="1" i="0" u="none" strike="noStrike" cap="none" normalizeH="0" baseline="-30000" dirty="0" smtClean="0">
                          <a:ln>
                            <a:noFill/>
                          </a:ln>
                          <a:solidFill>
                            <a:schemeClr val="bg1"/>
                          </a:solidFill>
                          <a:effectLst/>
                          <a:latin typeface="Times New Roman" pitchFamily="18" charset="0"/>
                          <a:ea typeface="宋体" pitchFamily="2" charset="-122"/>
                          <a:cs typeface="Times New Roman" pitchFamily="18" charset="0"/>
                        </a:rPr>
                        <a:t>6</a:t>
                      </a:r>
                      <a:endParaRPr kumimoji="0" lang="en-US" altLang="zh-CN" sz="1800" b="1" i="0" u="none" strike="noStrike" cap="none" normalizeH="0" baseline="0" dirty="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1800" b="1" i="0" u="none" strike="noStrike" cap="none" normalizeH="0" baseline="0" dirty="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defRPr/>
                      </a:pPr>
                      <a:r>
                        <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S</a:t>
                      </a:r>
                      <a:r>
                        <a:rPr kumimoji="0" lang="en-US" altLang="zh-CN" sz="1800" b="1" i="0" u="none" strike="noStrike" cap="none" normalizeH="0" baseline="-30000" dirty="0" smtClean="0">
                          <a:ln>
                            <a:noFill/>
                          </a:ln>
                          <a:solidFill>
                            <a:schemeClr val="bg1"/>
                          </a:solidFill>
                          <a:effectLst/>
                          <a:latin typeface="Times New Roman" pitchFamily="18" charset="0"/>
                          <a:ea typeface="宋体" pitchFamily="2" charset="-122"/>
                          <a:cs typeface="Times New Roman" pitchFamily="18" charset="0"/>
                        </a:rPr>
                        <a:t>5</a:t>
                      </a:r>
                      <a:endParaRPr kumimoji="0" lang="en-US" altLang="zh-CN" sz="1800" b="1" i="0" u="none" strike="noStrike" cap="none" normalizeH="0" baseline="0" dirty="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1800" b="1" i="0" u="none" strike="noStrike" cap="none" normalizeH="0" baseline="0" dirty="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1800" b="1" i="0" u="none" strike="noStrike" cap="none" normalizeH="0" baseline="0" dirty="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r>
              <a:tr h="347993">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rgbClr val="CC3300"/>
                          </a:solidFill>
                          <a:effectLst/>
                          <a:latin typeface="Times New Roman" pitchFamily="18" charset="0"/>
                          <a:ea typeface="宋体" pitchFamily="2" charset="-122"/>
                          <a:cs typeface="Times New Roman" pitchFamily="18" charset="0"/>
                        </a:rPr>
                        <a:t>5</a:t>
                      </a:r>
                      <a:endParaRPr kumimoji="0" lang="en-US" altLang="zh-CN" sz="1800" b="1" i="0" u="none" strike="noStrike" cap="none" normalizeH="0" baseline="0" smtClean="0">
                        <a:ln>
                          <a:noFill/>
                        </a:ln>
                        <a:solidFill>
                          <a:srgbClr val="CC33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smtClean="0">
                          <a:ln>
                            <a:noFill/>
                          </a:ln>
                          <a:solidFill>
                            <a:schemeClr val="bg1"/>
                          </a:solidFill>
                          <a:effectLst/>
                          <a:latin typeface="Times New Roman" pitchFamily="18" charset="0"/>
                          <a:ea typeface="宋体" pitchFamily="2" charset="-122"/>
                          <a:cs typeface="Times New Roman" pitchFamily="18" charset="0"/>
                        </a:rPr>
                        <a:t>3</a:t>
                      </a:r>
                      <a:endParaRPr kumimoji="0" lang="en-US" altLang="zh-CN" sz="1800" b="1" i="0" u="none" strike="noStrike" cap="none" normalizeH="0" baseline="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smtClean="0">
                          <a:ln>
                            <a:noFill/>
                          </a:ln>
                          <a:solidFill>
                            <a:schemeClr val="bg1"/>
                          </a:solidFill>
                          <a:effectLst/>
                          <a:latin typeface="Times New Roman" pitchFamily="18" charset="0"/>
                          <a:ea typeface="宋体" pitchFamily="2" charset="-122"/>
                          <a:cs typeface="Times New Roman" pitchFamily="18" charset="0"/>
                        </a:rPr>
                        <a:t>3</a:t>
                      </a:r>
                      <a:endParaRPr kumimoji="0" lang="en-US" altLang="zh-CN" sz="1800" b="1" i="0" u="none" strike="noStrike" cap="none" normalizeH="0" baseline="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smtClean="0">
                          <a:ln>
                            <a:noFill/>
                          </a:ln>
                          <a:solidFill>
                            <a:schemeClr val="bg1"/>
                          </a:solidFill>
                          <a:effectLst/>
                          <a:latin typeface="Times New Roman" pitchFamily="18" charset="0"/>
                          <a:ea typeface="宋体" pitchFamily="2" charset="-122"/>
                          <a:cs typeface="Times New Roman" pitchFamily="18" charset="0"/>
                        </a:rPr>
                        <a:t>3</a:t>
                      </a:r>
                      <a:endParaRPr kumimoji="0" lang="en-US" altLang="zh-CN" sz="1800" b="1" i="0" u="none" strike="noStrike" cap="none" normalizeH="0" baseline="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dirty="0" smtClean="0">
                          <a:ln>
                            <a:noFill/>
                          </a:ln>
                          <a:solidFill>
                            <a:schemeClr val="bg1"/>
                          </a:solidFill>
                          <a:effectLst/>
                          <a:latin typeface="Times New Roman" pitchFamily="18" charset="0"/>
                          <a:ea typeface="宋体" pitchFamily="2" charset="-122"/>
                          <a:cs typeface="Times New Roman" pitchFamily="18" charset="0"/>
                        </a:rPr>
                        <a:t>3</a:t>
                      </a:r>
                      <a:endParaRPr kumimoji="0" lang="en-US" altLang="zh-CN" sz="1800" b="1" i="0" u="none" strike="noStrike" cap="none" normalizeH="0" baseline="0" dirty="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defRPr/>
                      </a:pPr>
                      <a:r>
                        <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dirty="0" smtClean="0">
                          <a:ln>
                            <a:noFill/>
                          </a:ln>
                          <a:solidFill>
                            <a:schemeClr val="bg1"/>
                          </a:solidFill>
                          <a:effectLst/>
                          <a:latin typeface="Times New Roman" pitchFamily="18" charset="0"/>
                          <a:ea typeface="宋体" pitchFamily="2" charset="-122"/>
                          <a:cs typeface="Times New Roman" pitchFamily="18" charset="0"/>
                        </a:rPr>
                        <a:t>3</a:t>
                      </a:r>
                      <a:endParaRPr kumimoji="0" lang="en-US" altLang="zh-CN" sz="1800" b="1" i="0" u="none" strike="noStrike" cap="none" normalizeH="0" baseline="0" dirty="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defRPr/>
                      </a:pPr>
                      <a:r>
                        <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dirty="0" smtClean="0">
                          <a:ln>
                            <a:noFill/>
                          </a:ln>
                          <a:solidFill>
                            <a:schemeClr val="bg1"/>
                          </a:solidFill>
                          <a:effectLst/>
                          <a:latin typeface="Times New Roman" pitchFamily="18" charset="0"/>
                          <a:ea typeface="宋体" pitchFamily="2" charset="-122"/>
                          <a:cs typeface="Times New Roman" pitchFamily="18" charset="0"/>
                        </a:rPr>
                        <a:t>3</a:t>
                      </a:r>
                      <a:endParaRPr kumimoji="0" lang="en-US" altLang="zh-CN" sz="1800" b="1" i="0" u="none" strike="noStrike" cap="none" normalizeH="0" baseline="0" dirty="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1800" b="1" i="0" u="none" strike="noStrike" cap="none" normalizeH="0" baseline="0" dirty="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r>
              <a:tr h="347993">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rgbClr val="CC3300"/>
                          </a:solidFill>
                          <a:effectLst/>
                          <a:latin typeface="Times New Roman" pitchFamily="18" charset="0"/>
                          <a:ea typeface="宋体" pitchFamily="2" charset="-122"/>
                          <a:cs typeface="Times New Roman" pitchFamily="18" charset="0"/>
                        </a:rPr>
                        <a:t>6</a:t>
                      </a:r>
                      <a:endParaRPr kumimoji="0" lang="en-US" altLang="zh-CN" sz="1800" b="1" i="0" u="none" strike="noStrike" cap="none" normalizeH="0" baseline="0" smtClean="0">
                        <a:ln>
                          <a:noFill/>
                        </a:ln>
                        <a:solidFill>
                          <a:srgbClr val="CC33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endParaRPr lang="zh-CN" altLang="en-US"/>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endParaRPr lang="zh-CN" altLang="en-US"/>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endParaRPr lang="zh-CN" altLang="en-US"/>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endParaRPr lang="zh-CN" altLang="en-US" dirty="0"/>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defRPr/>
                      </a:pPr>
                      <a:r>
                        <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S</a:t>
                      </a:r>
                      <a:r>
                        <a:rPr kumimoji="0" lang="en-US" altLang="zh-CN" sz="1800" b="1" i="0" u="none" strike="noStrike" cap="none" normalizeH="0" baseline="-30000" dirty="0" smtClean="0">
                          <a:ln>
                            <a:noFill/>
                          </a:ln>
                          <a:solidFill>
                            <a:schemeClr val="bg1"/>
                          </a:solidFill>
                          <a:effectLst/>
                          <a:latin typeface="Times New Roman" pitchFamily="18" charset="0"/>
                          <a:ea typeface="宋体" pitchFamily="2" charset="-122"/>
                          <a:cs typeface="Times New Roman" pitchFamily="18" charset="0"/>
                        </a:rPr>
                        <a:t>7</a:t>
                      </a:r>
                      <a:endParaRPr kumimoji="0" lang="en-US" altLang="zh-CN" sz="1800" b="1" i="0" u="none" strike="noStrike" cap="none" normalizeH="0" baseline="0" dirty="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1800" b="1" i="0" u="none" strike="noStrike" cap="none" normalizeH="0" baseline="0" dirty="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en-US" altLang="zh-CN" sz="1800" b="1" i="0" u="none" strike="noStrike" cap="none" normalizeH="0" baseline="0" dirty="0" smtClean="0">
                          <a:ln>
                            <a:noFill/>
                          </a:ln>
                          <a:solidFill>
                            <a:schemeClr val="bg1"/>
                          </a:solidFill>
                          <a:effectLst/>
                          <a:latin typeface="Arial" pitchFamily="34" charset="0"/>
                          <a:ea typeface="宋体" pitchFamily="2" charset="-122"/>
                        </a:rPr>
                        <a:t>8</a:t>
                      </a:r>
                      <a:endParaRPr kumimoji="0" lang="zh-CN" altLang="zh-CN" sz="1800" b="1" i="0" u="none" strike="noStrike" cap="none" normalizeH="0" baseline="0" dirty="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r>
              <a:tr h="347993">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rgbClr val="CC3300"/>
                          </a:solidFill>
                          <a:effectLst/>
                          <a:latin typeface="Times New Roman" pitchFamily="18" charset="0"/>
                          <a:ea typeface="宋体" pitchFamily="2" charset="-122"/>
                          <a:cs typeface="Times New Roman" pitchFamily="18" charset="0"/>
                        </a:rPr>
                        <a:t>7</a:t>
                      </a:r>
                      <a:endParaRPr kumimoji="0" lang="en-US" altLang="zh-CN" sz="1800" b="1" i="0" u="none" strike="noStrike" cap="none" normalizeH="0" baseline="0" smtClean="0">
                        <a:ln>
                          <a:noFill/>
                        </a:ln>
                        <a:solidFill>
                          <a:srgbClr val="CC33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dirty="0" smtClean="0">
                          <a:ln>
                            <a:noFill/>
                          </a:ln>
                          <a:solidFill>
                            <a:schemeClr val="bg1"/>
                          </a:solidFill>
                          <a:effectLst/>
                          <a:latin typeface="Times New Roman" pitchFamily="18" charset="0"/>
                          <a:ea typeface="宋体" pitchFamily="2" charset="-122"/>
                          <a:cs typeface="Times New Roman" pitchFamily="18" charset="0"/>
                        </a:rPr>
                        <a:t>4</a:t>
                      </a:r>
                      <a:endParaRPr kumimoji="0" lang="en-US" altLang="zh-CN" sz="1800" b="1" i="0" u="none" strike="noStrike" cap="none" normalizeH="0" baseline="0" dirty="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dirty="0" smtClean="0">
                          <a:ln>
                            <a:noFill/>
                          </a:ln>
                          <a:solidFill>
                            <a:schemeClr val="bg1"/>
                          </a:solidFill>
                          <a:effectLst/>
                          <a:latin typeface="Times New Roman" pitchFamily="18" charset="0"/>
                          <a:ea typeface="宋体" pitchFamily="2" charset="-122"/>
                          <a:cs typeface="Times New Roman" pitchFamily="18" charset="0"/>
                        </a:rPr>
                        <a:t>4</a:t>
                      </a:r>
                      <a:endParaRPr kumimoji="0" lang="en-US" altLang="zh-CN" sz="1800" b="1" i="0" u="none" strike="noStrike" cap="none" normalizeH="0" baseline="0" dirty="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dirty="0" smtClean="0">
                          <a:ln>
                            <a:noFill/>
                          </a:ln>
                          <a:solidFill>
                            <a:schemeClr val="bg1"/>
                          </a:solidFill>
                          <a:effectLst/>
                          <a:latin typeface="Times New Roman" pitchFamily="18" charset="0"/>
                          <a:ea typeface="宋体" pitchFamily="2" charset="-122"/>
                          <a:cs typeface="Times New Roman" pitchFamily="18" charset="0"/>
                        </a:rPr>
                        <a:t>4</a:t>
                      </a:r>
                      <a:endParaRPr kumimoji="0" lang="en-US" altLang="zh-CN" sz="1800" b="1" i="0" u="none" strike="noStrike" cap="none" normalizeH="0" baseline="0" dirty="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dirty="0" smtClean="0">
                          <a:ln>
                            <a:noFill/>
                          </a:ln>
                          <a:solidFill>
                            <a:schemeClr val="bg1"/>
                          </a:solidFill>
                          <a:effectLst/>
                          <a:latin typeface="Times New Roman" pitchFamily="18" charset="0"/>
                          <a:ea typeface="宋体" pitchFamily="2" charset="-122"/>
                          <a:cs typeface="Times New Roman" pitchFamily="18" charset="0"/>
                        </a:rPr>
                        <a:t>4</a:t>
                      </a:r>
                      <a:endParaRPr kumimoji="0" lang="en-US" altLang="zh-CN" sz="1800" b="1" i="0" u="none" strike="noStrike" cap="none" normalizeH="0" baseline="0" dirty="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dirty="0" smtClean="0">
                          <a:ln>
                            <a:noFill/>
                          </a:ln>
                          <a:solidFill>
                            <a:schemeClr val="bg1"/>
                          </a:solidFill>
                          <a:effectLst/>
                          <a:latin typeface="Times New Roman" pitchFamily="18" charset="0"/>
                          <a:ea typeface="宋体" pitchFamily="2" charset="-122"/>
                          <a:cs typeface="Times New Roman" pitchFamily="18" charset="0"/>
                        </a:rPr>
                        <a:t>4</a:t>
                      </a:r>
                      <a:endParaRPr kumimoji="0" lang="en-US" altLang="zh-CN" sz="1800" b="1" i="0" u="none" strike="noStrike" cap="none" normalizeH="0" baseline="0" dirty="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dirty="0" smtClean="0">
                          <a:ln>
                            <a:noFill/>
                          </a:ln>
                          <a:solidFill>
                            <a:schemeClr val="bg1"/>
                          </a:solidFill>
                          <a:effectLst/>
                          <a:latin typeface="Times New Roman" pitchFamily="18" charset="0"/>
                          <a:ea typeface="宋体" pitchFamily="2" charset="-122"/>
                          <a:cs typeface="Times New Roman" pitchFamily="18" charset="0"/>
                        </a:rPr>
                        <a:t>4</a:t>
                      </a:r>
                      <a:endParaRPr kumimoji="0" lang="en-US" altLang="zh-CN" sz="1800" b="1" i="0" u="none" strike="noStrike" cap="none" normalizeH="0" baseline="0" dirty="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r>
              <a:tr h="347993">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rgbClr val="CC3300"/>
                          </a:solidFill>
                          <a:effectLst/>
                          <a:latin typeface="Times New Roman" pitchFamily="18" charset="0"/>
                          <a:ea typeface="宋体" pitchFamily="2" charset="-122"/>
                          <a:cs typeface="Times New Roman" pitchFamily="18" charset="0"/>
                        </a:rPr>
                        <a:t>8</a:t>
                      </a:r>
                      <a:endParaRPr kumimoji="0" lang="en-US" altLang="zh-CN" sz="1800" b="1" i="0" u="none" strike="noStrike" cap="none" normalizeH="0" baseline="0" smtClean="0">
                        <a:ln>
                          <a:noFill/>
                        </a:ln>
                        <a:solidFill>
                          <a:srgbClr val="CC33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endParaRPr lang="zh-CN" altLang="en-US" dirty="0"/>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S</a:t>
                      </a:r>
                      <a:r>
                        <a:rPr kumimoji="0" lang="en-US" altLang="zh-CN" sz="1800" b="1" i="0" u="none" strike="noStrike" cap="none" normalizeH="0" baseline="-30000" dirty="0" smtClean="0">
                          <a:ln>
                            <a:noFill/>
                          </a:ln>
                          <a:solidFill>
                            <a:schemeClr val="bg1"/>
                          </a:solidFill>
                          <a:effectLst/>
                          <a:latin typeface="Times New Roman" pitchFamily="18" charset="0"/>
                          <a:ea typeface="宋体" pitchFamily="2" charset="-122"/>
                          <a:cs typeface="Times New Roman" pitchFamily="18" charset="0"/>
                        </a:rPr>
                        <a:t>9</a:t>
                      </a:r>
                      <a:endParaRPr kumimoji="0" lang="en-US" altLang="zh-CN" sz="1800" b="1" i="0" u="none" strike="noStrike" cap="none" normalizeH="0" baseline="0" dirty="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endParaRPr lang="zh-CN" altLang="en-US"/>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endParaRPr lang="zh-CN" altLang="en-US"/>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endParaRPr lang="zh-CN" altLang="en-US"/>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endParaRPr lang="zh-CN" altLang="en-US" dirty="0"/>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r>
              <a:tr h="347993">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rgbClr val="CC3300"/>
                          </a:solidFill>
                          <a:effectLst/>
                          <a:latin typeface="Times New Roman" pitchFamily="18" charset="0"/>
                          <a:ea typeface="宋体" pitchFamily="2" charset="-122"/>
                          <a:cs typeface="Times New Roman" pitchFamily="18" charset="0"/>
                        </a:rPr>
                        <a:t>9</a:t>
                      </a:r>
                      <a:endParaRPr kumimoji="0" lang="en-US" altLang="zh-CN" sz="1800" b="1" i="0" u="none" strike="noStrike" cap="none" normalizeH="0" baseline="0" smtClean="0">
                        <a:ln>
                          <a:noFill/>
                        </a:ln>
                        <a:solidFill>
                          <a:srgbClr val="CC33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smtClean="0">
                          <a:ln>
                            <a:noFill/>
                          </a:ln>
                          <a:solidFill>
                            <a:schemeClr val="bg1"/>
                          </a:solidFill>
                          <a:effectLst/>
                          <a:latin typeface="Times New Roman" pitchFamily="18" charset="0"/>
                          <a:ea typeface="宋体" pitchFamily="2" charset="-122"/>
                          <a:cs typeface="Times New Roman" pitchFamily="18" charset="0"/>
                        </a:rPr>
                        <a:t>1</a:t>
                      </a:r>
                      <a:endParaRPr kumimoji="0" lang="en-US" altLang="zh-CN" sz="1800" b="1" i="0" u="none" strike="noStrike" cap="none" normalizeH="0" baseline="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smtClean="0">
                          <a:ln>
                            <a:noFill/>
                          </a:ln>
                          <a:solidFill>
                            <a:schemeClr val="bg1"/>
                          </a:solidFill>
                          <a:effectLst/>
                          <a:latin typeface="Times New Roman" pitchFamily="18" charset="0"/>
                          <a:ea typeface="宋体" pitchFamily="2" charset="-122"/>
                          <a:cs typeface="Times New Roman" pitchFamily="18" charset="0"/>
                        </a:rPr>
                        <a:t>1</a:t>
                      </a:r>
                      <a:endParaRPr kumimoji="0" lang="en-US" altLang="zh-CN" sz="1800" b="1" i="0" u="none" strike="noStrike" cap="none" normalizeH="0" baseline="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smtClean="0">
                          <a:ln>
                            <a:noFill/>
                          </a:ln>
                          <a:solidFill>
                            <a:schemeClr val="bg1"/>
                          </a:solidFill>
                          <a:effectLst/>
                          <a:latin typeface="Times New Roman" pitchFamily="18" charset="0"/>
                          <a:ea typeface="宋体" pitchFamily="2" charset="-122"/>
                          <a:cs typeface="Times New Roman" pitchFamily="18" charset="0"/>
                        </a:rPr>
                        <a:t>1</a:t>
                      </a:r>
                      <a:endParaRPr kumimoji="0" lang="en-US" altLang="zh-CN" sz="1800" b="1" i="0" u="none" strike="noStrike" cap="none" normalizeH="0" baseline="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smtClean="0">
                          <a:ln>
                            <a:noFill/>
                          </a:ln>
                          <a:solidFill>
                            <a:schemeClr val="bg1"/>
                          </a:solidFill>
                          <a:effectLst/>
                          <a:latin typeface="Times New Roman" pitchFamily="18" charset="0"/>
                          <a:ea typeface="宋体" pitchFamily="2" charset="-122"/>
                          <a:cs typeface="Times New Roman" pitchFamily="18" charset="0"/>
                        </a:rPr>
                        <a:t>1</a:t>
                      </a:r>
                      <a:endParaRPr kumimoji="0" lang="en-US" altLang="zh-CN" sz="1800" b="1" i="0" u="none" strike="noStrike" cap="none" normalizeH="0" baseline="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smtClean="0">
                          <a:ln>
                            <a:noFill/>
                          </a:ln>
                          <a:solidFill>
                            <a:schemeClr val="bg1"/>
                          </a:solidFill>
                          <a:effectLst/>
                          <a:latin typeface="Times New Roman" pitchFamily="18" charset="0"/>
                          <a:ea typeface="宋体" pitchFamily="2" charset="-122"/>
                          <a:cs typeface="Times New Roman" pitchFamily="18" charset="0"/>
                        </a:rPr>
                        <a:t>1</a:t>
                      </a:r>
                      <a:endParaRPr kumimoji="0" lang="en-US" altLang="zh-CN" sz="1800" b="1" i="0" u="none" strike="noStrike" cap="none" normalizeH="0" baseline="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smtClean="0">
                          <a:ln>
                            <a:noFill/>
                          </a:ln>
                          <a:solidFill>
                            <a:schemeClr val="bg1"/>
                          </a:solidFill>
                          <a:effectLst/>
                          <a:latin typeface="Times New Roman" pitchFamily="18" charset="0"/>
                          <a:ea typeface="宋体" pitchFamily="2" charset="-122"/>
                          <a:cs typeface="Times New Roman" pitchFamily="18" charset="0"/>
                        </a:rPr>
                        <a:t>1</a:t>
                      </a:r>
                      <a:endParaRPr kumimoji="0" lang="en-US" altLang="zh-CN" sz="1800" b="1" i="0" u="none" strike="noStrike" cap="none" normalizeH="0" baseline="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bg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r>
            </a:tbl>
          </a:graphicData>
        </a:graphic>
      </p:graphicFrame>
    </p:spTree>
    <p:extLst>
      <p:ext uri="{BB962C8B-B14F-4D97-AF65-F5344CB8AC3E}">
        <p14:creationId xmlns="" xmlns:p14="http://schemas.microsoft.com/office/powerpoint/2010/main" val="29044986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67544" y="341784"/>
            <a:ext cx="7924800" cy="1143000"/>
          </a:xfrm>
        </p:spPr>
        <p:txBody>
          <a:bodyPr/>
          <a:lstStyle/>
          <a:p>
            <a:pPr algn="ctr"/>
            <a:r>
              <a:rPr lang="zh-CN" altLang="en-US" sz="3200" b="1" dirty="0" smtClean="0"/>
              <a:t>本章提要</a:t>
            </a:r>
          </a:p>
        </p:txBody>
      </p:sp>
      <p:sp>
        <p:nvSpPr>
          <p:cNvPr id="4" name="灯片编号占位符 3"/>
          <p:cNvSpPr>
            <a:spLocks noGrp="1"/>
          </p:cNvSpPr>
          <p:nvPr>
            <p:ph type="sldNum" sz="quarter" idx="12"/>
          </p:nvPr>
        </p:nvSpPr>
        <p:spPr/>
        <p:txBody>
          <a:bodyPr/>
          <a:lstStyle/>
          <a:p>
            <a:fld id="{38237106-F2ED-405E-BC33-CC3CF426205F}" type="slidenum">
              <a:rPr lang="en-US" smtClean="0">
                <a:solidFill>
                  <a:prstClr val="black">
                    <a:tint val="95000"/>
                  </a:prstClr>
                </a:solidFill>
              </a:rPr>
              <a:pPr/>
              <a:t>2</a:t>
            </a:fld>
            <a:endParaRPr lang="en-US">
              <a:solidFill>
                <a:prstClr val="black">
                  <a:tint val="95000"/>
                </a:prstClr>
              </a:solidFill>
            </a:endParaRPr>
          </a:p>
        </p:txBody>
      </p:sp>
      <p:sp>
        <p:nvSpPr>
          <p:cNvPr id="2" name="矩形 1"/>
          <p:cNvSpPr/>
          <p:nvPr/>
        </p:nvSpPr>
        <p:spPr>
          <a:xfrm>
            <a:off x="539552" y="1628800"/>
            <a:ext cx="7920880" cy="1057790"/>
          </a:xfrm>
          <a:prstGeom prst="rect">
            <a:avLst/>
          </a:prstGeom>
        </p:spPr>
        <p:txBody>
          <a:bodyPr wrap="square">
            <a:spAutoFit/>
          </a:bodyPr>
          <a:lstStyle/>
          <a:p>
            <a:pPr marL="342900" indent="-342900">
              <a:lnSpc>
                <a:spcPct val="120000"/>
              </a:lnSpc>
              <a:spcBef>
                <a:spcPct val="20000"/>
              </a:spcBef>
              <a:spcAft>
                <a:spcPts val="600"/>
              </a:spcAft>
              <a:buClr>
                <a:srgbClr val="DC9E1F"/>
              </a:buClr>
              <a:buFont typeface="Arial" pitchFamily="34" charset="0"/>
              <a:buChar char="•"/>
            </a:pPr>
            <a:r>
              <a:rPr lang="zh-CN" altLang="en-US" sz="2800" b="1" spc="30" dirty="0">
                <a:solidFill>
                  <a:prstClr val="black"/>
                </a:solidFill>
                <a:latin typeface="宋体" panose="02010600030101010101" pitchFamily="2" charset="-122"/>
              </a:rPr>
              <a:t>本章主要讲述一种应用广泛的自底向上的语法分析方法</a:t>
            </a:r>
            <a:r>
              <a:rPr lang="en-US" altLang="zh-CN" sz="2800" b="1" spc="30" dirty="0">
                <a:solidFill>
                  <a:prstClr val="black"/>
                </a:solidFill>
                <a:latin typeface="宋体" panose="02010600030101010101" pitchFamily="2" charset="-122"/>
              </a:rPr>
              <a:t>-LR</a:t>
            </a:r>
            <a:r>
              <a:rPr lang="zh-CN" altLang="en-US" sz="2800" b="1" spc="30" dirty="0">
                <a:solidFill>
                  <a:prstClr val="black"/>
                </a:solidFill>
                <a:latin typeface="宋体" panose="02010600030101010101" pitchFamily="2" charset="-122"/>
              </a:rPr>
              <a:t>分析。</a:t>
            </a:r>
          </a:p>
        </p:txBody>
      </p:sp>
      <p:sp>
        <p:nvSpPr>
          <p:cNvPr id="5" name="矩形 4"/>
          <p:cNvSpPr/>
          <p:nvPr/>
        </p:nvSpPr>
        <p:spPr>
          <a:xfrm>
            <a:off x="539552" y="2924944"/>
            <a:ext cx="7920880" cy="2760756"/>
          </a:xfrm>
          <a:prstGeom prst="rect">
            <a:avLst/>
          </a:prstGeom>
        </p:spPr>
        <p:txBody>
          <a:bodyPr wrap="square">
            <a:spAutoFit/>
          </a:bodyPr>
          <a:lstStyle/>
          <a:p>
            <a:pPr marL="342900" indent="-342900">
              <a:lnSpc>
                <a:spcPct val="120000"/>
              </a:lnSpc>
              <a:spcBef>
                <a:spcPct val="20000"/>
              </a:spcBef>
              <a:spcAft>
                <a:spcPts val="600"/>
              </a:spcAft>
              <a:buClr>
                <a:srgbClr val="DC9E1F"/>
              </a:buClr>
              <a:buFont typeface="Arial" pitchFamily="34" charset="0"/>
              <a:buChar char="•"/>
            </a:pPr>
            <a:r>
              <a:rPr lang="zh-CN" altLang="en-US" sz="2400" b="1" spc="30" dirty="0">
                <a:solidFill>
                  <a:prstClr val="black"/>
                </a:solidFill>
                <a:latin typeface="宋体" panose="02010600030101010101" pitchFamily="2" charset="-122"/>
              </a:rPr>
              <a:t>本章的内容安排如下：</a:t>
            </a:r>
            <a:endParaRPr lang="en-US" altLang="zh-CN" sz="2400" b="1" spc="30" dirty="0">
              <a:solidFill>
                <a:prstClr val="black"/>
              </a:solidFill>
              <a:latin typeface="宋体" panose="02010600030101010101" pitchFamily="2" charset="-122"/>
            </a:endParaRPr>
          </a:p>
          <a:p>
            <a:pPr marL="342900" indent="-342900">
              <a:lnSpc>
                <a:spcPct val="120000"/>
              </a:lnSpc>
              <a:spcBef>
                <a:spcPct val="20000"/>
              </a:spcBef>
              <a:spcAft>
                <a:spcPts val="600"/>
              </a:spcAft>
              <a:buClr>
                <a:srgbClr val="DC9E1F"/>
              </a:buClr>
              <a:buFont typeface="Arial" pitchFamily="34" charset="0"/>
              <a:buChar char="•"/>
            </a:pPr>
            <a:r>
              <a:rPr lang="en-US" altLang="zh-CN" sz="2400" b="1" dirty="0">
                <a:solidFill>
                  <a:prstClr val="black"/>
                </a:solidFill>
                <a:latin typeface="Arial Narrow" pitchFamily="34" charset="0"/>
              </a:rPr>
              <a:t>LR</a:t>
            </a:r>
            <a:r>
              <a:rPr lang="zh-CN" altLang="en-US" sz="2400" b="1" dirty="0">
                <a:solidFill>
                  <a:prstClr val="black"/>
                </a:solidFill>
                <a:latin typeface="Arial Narrow" pitchFamily="34" charset="0"/>
              </a:rPr>
              <a:t>分析概述</a:t>
            </a:r>
          </a:p>
          <a:p>
            <a:pPr marL="342900" indent="-342900">
              <a:lnSpc>
                <a:spcPct val="120000"/>
              </a:lnSpc>
              <a:spcBef>
                <a:spcPct val="20000"/>
              </a:spcBef>
              <a:spcAft>
                <a:spcPts val="600"/>
              </a:spcAft>
              <a:buClr>
                <a:srgbClr val="DC9E1F"/>
              </a:buClr>
              <a:buFont typeface="Arial" pitchFamily="34" charset="0"/>
              <a:buChar char="•"/>
            </a:pPr>
            <a:r>
              <a:rPr lang="en-US" altLang="zh-CN" sz="2400" b="1" spc="30" dirty="0">
                <a:solidFill>
                  <a:prstClr val="black"/>
                </a:solidFill>
                <a:latin typeface="宋体" panose="02010600030101010101" pitchFamily="2" charset="-122"/>
              </a:rPr>
              <a:t>LR</a:t>
            </a:r>
            <a:r>
              <a:rPr lang="zh-CN" altLang="en-US" sz="2400" b="1" spc="30" dirty="0">
                <a:solidFill>
                  <a:prstClr val="black"/>
                </a:solidFill>
                <a:latin typeface="宋体" panose="02010600030101010101" pitchFamily="2" charset="-122"/>
              </a:rPr>
              <a:t>分析表构造（表的不同构造方法就是不同的</a:t>
            </a:r>
            <a:r>
              <a:rPr lang="en-US" altLang="zh-CN" sz="2400" b="1" spc="30" dirty="0">
                <a:solidFill>
                  <a:prstClr val="black"/>
                </a:solidFill>
                <a:latin typeface="宋体" panose="02010600030101010101" pitchFamily="2" charset="-122"/>
              </a:rPr>
              <a:t>LR</a:t>
            </a:r>
            <a:r>
              <a:rPr lang="zh-CN" altLang="en-US" sz="2400" b="1" spc="30" dirty="0">
                <a:solidFill>
                  <a:prstClr val="black"/>
                </a:solidFill>
                <a:latin typeface="宋体" panose="02010600030101010101" pitchFamily="2" charset="-122"/>
              </a:rPr>
              <a:t>细分算法）</a:t>
            </a:r>
            <a:endParaRPr lang="en-US" altLang="zh-CN" sz="2400" b="1" spc="30" dirty="0">
              <a:solidFill>
                <a:prstClr val="black"/>
              </a:solidFill>
              <a:latin typeface="宋体" panose="02010600030101010101" pitchFamily="2" charset="-122"/>
            </a:endParaRPr>
          </a:p>
          <a:p>
            <a:pPr marL="342900" indent="-342900">
              <a:lnSpc>
                <a:spcPct val="120000"/>
              </a:lnSpc>
              <a:spcBef>
                <a:spcPct val="20000"/>
              </a:spcBef>
              <a:spcAft>
                <a:spcPts val="600"/>
              </a:spcAft>
              <a:buClr>
                <a:srgbClr val="DC9E1F"/>
              </a:buClr>
              <a:buFont typeface="Arial" pitchFamily="34" charset="0"/>
              <a:buChar char="•"/>
            </a:pPr>
            <a:r>
              <a:rPr lang="zh-CN" altLang="en-US" sz="2400" b="1" spc="30" dirty="0">
                <a:solidFill>
                  <a:prstClr val="black"/>
                </a:solidFill>
                <a:latin typeface="宋体" panose="02010600030101010101" pitchFamily="2" charset="-122"/>
              </a:rPr>
              <a:t>用</a:t>
            </a:r>
            <a:r>
              <a:rPr lang="en-US" altLang="zh-CN" sz="2400" b="1" spc="30" dirty="0">
                <a:solidFill>
                  <a:prstClr val="black"/>
                </a:solidFill>
                <a:latin typeface="宋体" panose="02010600030101010101" pitchFamily="2" charset="-122"/>
              </a:rPr>
              <a:t>LR</a:t>
            </a:r>
            <a:r>
              <a:rPr lang="zh-CN" altLang="en-US" sz="2400" b="1" spc="30" dirty="0">
                <a:solidFill>
                  <a:prstClr val="black"/>
                </a:solidFill>
                <a:latin typeface="宋体" panose="02010600030101010101" pitchFamily="2" charset="-122"/>
              </a:rPr>
              <a:t>分析尝试分析二义性文法</a:t>
            </a:r>
          </a:p>
        </p:txBody>
      </p:sp>
    </p:spTree>
    <p:extLst>
      <p:ext uri="{BB962C8B-B14F-4D97-AF65-F5344CB8AC3E}">
        <p14:creationId xmlns="" xmlns:p14="http://schemas.microsoft.com/office/powerpoint/2010/main" val="87224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82">
                <a:lumMod val="75000"/>
              </a:srgbClr>
            </a:gs>
            <a:gs pos="30000">
              <a:srgbClr val="66008F"/>
            </a:gs>
            <a:gs pos="64999">
              <a:srgbClr val="BA0066"/>
            </a:gs>
            <a:gs pos="89999">
              <a:srgbClr val="FF0000"/>
            </a:gs>
            <a:gs pos="100000">
              <a:srgbClr val="FF8200"/>
            </a:gs>
          </a:gsLst>
          <a:lin ang="5400000" scaled="0"/>
        </a:gra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body" idx="4294967295"/>
          </p:nvPr>
        </p:nvSpPr>
        <p:spPr>
          <a:xfrm>
            <a:off x="1115846" y="332656"/>
            <a:ext cx="6985000" cy="1655762"/>
          </a:xfrm>
        </p:spPr>
        <p:txBody>
          <a:bodyPr/>
          <a:lstStyle/>
          <a:p>
            <a:pPr>
              <a:lnSpc>
                <a:spcPct val="120000"/>
              </a:lnSpc>
            </a:pPr>
            <a:r>
              <a:rPr lang="zh-CN" altLang="en-US" sz="2400" smtClean="0"/>
              <a:t>将该不确定的自动机确定化如图所示。将该确定的有穷自动机的状态作为</a:t>
            </a:r>
            <a:r>
              <a:rPr lang="en-US" altLang="zh-CN" sz="2400" smtClean="0"/>
              <a:t>LR(0)</a:t>
            </a:r>
            <a:r>
              <a:rPr lang="zh-CN" altLang="en-US" sz="2400" smtClean="0"/>
              <a:t>分析表的状态，就可以画出</a:t>
            </a:r>
            <a:r>
              <a:rPr lang="en-US" altLang="zh-CN" sz="2400" smtClean="0"/>
              <a:t>LR(0)</a:t>
            </a:r>
            <a:r>
              <a:rPr lang="zh-CN" altLang="en-US" sz="2400" smtClean="0"/>
              <a:t>分析表</a:t>
            </a:r>
          </a:p>
        </p:txBody>
      </p:sp>
      <p:grpSp>
        <p:nvGrpSpPr>
          <p:cNvPr id="19459" name="Group 3"/>
          <p:cNvGrpSpPr>
            <a:grpSpLocks/>
          </p:cNvGrpSpPr>
          <p:nvPr/>
        </p:nvGrpSpPr>
        <p:grpSpPr bwMode="auto">
          <a:xfrm>
            <a:off x="379811" y="2183257"/>
            <a:ext cx="4207245" cy="3384550"/>
            <a:chOff x="3794" y="2791"/>
            <a:chExt cx="3353" cy="2989"/>
          </a:xfrm>
        </p:grpSpPr>
        <p:grpSp>
          <p:nvGrpSpPr>
            <p:cNvPr id="19460" name="Group 4"/>
            <p:cNvGrpSpPr>
              <a:grpSpLocks/>
            </p:cNvGrpSpPr>
            <p:nvPr/>
          </p:nvGrpSpPr>
          <p:grpSpPr bwMode="auto">
            <a:xfrm>
              <a:off x="3794" y="2791"/>
              <a:ext cx="3273" cy="2233"/>
              <a:chOff x="2724" y="2962"/>
              <a:chExt cx="3273" cy="2232"/>
            </a:xfrm>
          </p:grpSpPr>
          <p:grpSp>
            <p:nvGrpSpPr>
              <p:cNvPr id="19462" name="Group 5"/>
              <p:cNvGrpSpPr>
                <a:grpSpLocks/>
              </p:cNvGrpSpPr>
              <p:nvPr/>
            </p:nvGrpSpPr>
            <p:grpSpPr bwMode="auto">
              <a:xfrm>
                <a:off x="3298" y="3668"/>
                <a:ext cx="315" cy="326"/>
                <a:chOff x="3298" y="3668"/>
                <a:chExt cx="315" cy="326"/>
              </a:xfrm>
            </p:grpSpPr>
            <p:sp>
              <p:nvSpPr>
                <p:cNvPr id="19520" name="Oval 6"/>
                <p:cNvSpPr>
                  <a:spLocks noChangeArrowheads="1"/>
                </p:cNvSpPr>
                <p:nvPr/>
              </p:nvSpPr>
              <p:spPr bwMode="auto">
                <a:xfrm>
                  <a:off x="3298" y="3668"/>
                  <a:ext cx="315" cy="326"/>
                </a:xfrm>
                <a:prstGeom prst="ellipse">
                  <a:avLst/>
                </a:prstGeom>
                <a:solidFill>
                  <a:srgbClr val="FFFFFF"/>
                </a:solidFill>
                <a:ln w="9525">
                  <a:solidFill>
                    <a:srgbClr val="FF00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sp>
              <p:nvSpPr>
                <p:cNvPr id="19521" name="Text Box 7"/>
                <p:cNvSpPr txBox="1">
                  <a:spLocks noChangeArrowheads="1"/>
                </p:cNvSpPr>
                <p:nvPr/>
              </p:nvSpPr>
              <p:spPr bwMode="auto">
                <a:xfrm>
                  <a:off x="3390" y="3668"/>
                  <a:ext cx="157" cy="298"/>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dirty="0">
                      <a:solidFill>
                        <a:srgbClr val="000000"/>
                      </a:solidFill>
                      <a:latin typeface="Times New Roman" pitchFamily="18" charset="0"/>
                    </a:rPr>
                    <a:t>X</a:t>
                  </a:r>
                  <a:endParaRPr lang="en-US" altLang="zh-CN" sz="2000" b="0" dirty="0">
                    <a:solidFill>
                      <a:srgbClr val="000000"/>
                    </a:solidFill>
                    <a:latin typeface="Arial" pitchFamily="34" charset="0"/>
                  </a:endParaRPr>
                </a:p>
              </p:txBody>
            </p:sp>
          </p:grpSp>
          <p:sp>
            <p:nvSpPr>
              <p:cNvPr id="19463" name="AutoShape 8"/>
              <p:cNvSpPr>
                <a:spLocks noChangeArrowheads="1"/>
              </p:cNvSpPr>
              <p:nvPr/>
            </p:nvSpPr>
            <p:spPr bwMode="auto">
              <a:xfrm>
                <a:off x="2724" y="3787"/>
                <a:ext cx="560" cy="118"/>
              </a:xfrm>
              <a:prstGeom prst="rightArrow">
                <a:avLst>
                  <a:gd name="adj1" fmla="val 50000"/>
                  <a:gd name="adj2" fmla="val 118644"/>
                </a:avLst>
              </a:prstGeom>
              <a:solidFill>
                <a:srgbClr val="FFFFFF"/>
              </a:solidFill>
              <a:ln w="9525">
                <a:solidFill>
                  <a:srgbClr val="FF0000"/>
                </a:solidFill>
                <a:miter lim="800000"/>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grpSp>
            <p:nvGrpSpPr>
              <p:cNvPr id="19464" name="Group 9"/>
              <p:cNvGrpSpPr>
                <a:grpSpLocks/>
              </p:cNvGrpSpPr>
              <p:nvPr/>
            </p:nvGrpSpPr>
            <p:grpSpPr bwMode="auto">
              <a:xfrm>
                <a:off x="3988" y="3668"/>
                <a:ext cx="315" cy="326"/>
                <a:chOff x="3962" y="3630"/>
                <a:chExt cx="315" cy="325"/>
              </a:xfrm>
            </p:grpSpPr>
            <p:sp>
              <p:nvSpPr>
                <p:cNvPr id="19518" name="Oval 10"/>
                <p:cNvSpPr>
                  <a:spLocks noChangeArrowheads="1"/>
                </p:cNvSpPr>
                <p:nvPr/>
              </p:nvSpPr>
              <p:spPr bwMode="auto">
                <a:xfrm>
                  <a:off x="3962" y="3630"/>
                  <a:ext cx="315" cy="325"/>
                </a:xfrm>
                <a:prstGeom prst="ellipse">
                  <a:avLst/>
                </a:prstGeom>
                <a:solidFill>
                  <a:srgbClr val="FFFFFF"/>
                </a:solidFill>
                <a:ln w="9525">
                  <a:solidFill>
                    <a:srgbClr val="FF00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sp>
              <p:nvSpPr>
                <p:cNvPr id="19519" name="Text Box 11"/>
                <p:cNvSpPr txBox="1">
                  <a:spLocks noChangeArrowheads="1"/>
                </p:cNvSpPr>
                <p:nvPr/>
              </p:nvSpPr>
              <p:spPr bwMode="auto">
                <a:xfrm>
                  <a:off x="4054" y="3630"/>
                  <a:ext cx="119" cy="297"/>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dirty="0">
                      <a:solidFill>
                        <a:srgbClr val="000000"/>
                      </a:solidFill>
                      <a:latin typeface="Times New Roman" pitchFamily="18" charset="0"/>
                    </a:rPr>
                    <a:t>2</a:t>
                  </a:r>
                  <a:endParaRPr lang="en-US" altLang="zh-CN" sz="2000" b="0" dirty="0">
                    <a:solidFill>
                      <a:srgbClr val="000000"/>
                    </a:solidFill>
                    <a:latin typeface="Arial" pitchFamily="34" charset="0"/>
                  </a:endParaRPr>
                </a:p>
              </p:txBody>
            </p:sp>
          </p:grpSp>
          <p:grpSp>
            <p:nvGrpSpPr>
              <p:cNvPr id="19465" name="Group 12"/>
              <p:cNvGrpSpPr>
                <a:grpSpLocks/>
              </p:cNvGrpSpPr>
              <p:nvPr/>
            </p:nvGrpSpPr>
            <p:grpSpPr bwMode="auto">
              <a:xfrm>
                <a:off x="4785" y="3642"/>
                <a:ext cx="314" cy="325"/>
                <a:chOff x="3298" y="3668"/>
                <a:chExt cx="315" cy="326"/>
              </a:xfrm>
            </p:grpSpPr>
            <p:sp>
              <p:nvSpPr>
                <p:cNvPr id="19516" name="Oval 13"/>
                <p:cNvSpPr>
                  <a:spLocks noChangeArrowheads="1"/>
                </p:cNvSpPr>
                <p:nvPr/>
              </p:nvSpPr>
              <p:spPr bwMode="auto">
                <a:xfrm>
                  <a:off x="3298" y="3668"/>
                  <a:ext cx="315" cy="326"/>
                </a:xfrm>
                <a:prstGeom prst="ellipse">
                  <a:avLst/>
                </a:prstGeom>
                <a:solidFill>
                  <a:srgbClr val="FFFFFF"/>
                </a:solidFill>
                <a:ln w="9525">
                  <a:solidFill>
                    <a:srgbClr val="FF00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sp>
              <p:nvSpPr>
                <p:cNvPr id="19517" name="Text Box 14"/>
                <p:cNvSpPr txBox="1">
                  <a:spLocks noChangeArrowheads="1"/>
                </p:cNvSpPr>
                <p:nvPr/>
              </p:nvSpPr>
              <p:spPr bwMode="auto">
                <a:xfrm>
                  <a:off x="3390" y="3668"/>
                  <a:ext cx="119" cy="298"/>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i="1" dirty="0">
                      <a:solidFill>
                        <a:srgbClr val="000000"/>
                      </a:solidFill>
                      <a:latin typeface="Times New Roman" pitchFamily="18" charset="0"/>
                    </a:rPr>
                    <a:t>3</a:t>
                  </a:r>
                  <a:endParaRPr lang="en-US" altLang="zh-CN" sz="2000" i="1" dirty="0">
                    <a:solidFill>
                      <a:srgbClr val="000000"/>
                    </a:solidFill>
                    <a:latin typeface="Arial" pitchFamily="34" charset="0"/>
                  </a:endParaRPr>
                </a:p>
              </p:txBody>
            </p:sp>
          </p:grpSp>
          <p:grpSp>
            <p:nvGrpSpPr>
              <p:cNvPr id="19466" name="Group 15"/>
              <p:cNvGrpSpPr>
                <a:grpSpLocks/>
              </p:cNvGrpSpPr>
              <p:nvPr/>
            </p:nvGrpSpPr>
            <p:grpSpPr bwMode="auto">
              <a:xfrm>
                <a:off x="4028" y="4255"/>
                <a:ext cx="314" cy="324"/>
                <a:chOff x="3298" y="3668"/>
                <a:chExt cx="315" cy="326"/>
              </a:xfrm>
            </p:grpSpPr>
            <p:sp>
              <p:nvSpPr>
                <p:cNvPr id="19514" name="Oval 16"/>
                <p:cNvSpPr>
                  <a:spLocks noChangeArrowheads="1"/>
                </p:cNvSpPr>
                <p:nvPr/>
              </p:nvSpPr>
              <p:spPr bwMode="auto">
                <a:xfrm>
                  <a:off x="3298" y="3668"/>
                  <a:ext cx="315" cy="326"/>
                </a:xfrm>
                <a:prstGeom prst="ellipse">
                  <a:avLst/>
                </a:prstGeom>
                <a:solidFill>
                  <a:srgbClr val="FFFFFF"/>
                </a:solidFill>
                <a:ln w="9525">
                  <a:solidFill>
                    <a:srgbClr val="FF00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sp>
              <p:nvSpPr>
                <p:cNvPr id="19515" name="Text Box 17"/>
                <p:cNvSpPr txBox="1">
                  <a:spLocks noChangeArrowheads="1"/>
                </p:cNvSpPr>
                <p:nvPr/>
              </p:nvSpPr>
              <p:spPr bwMode="auto">
                <a:xfrm>
                  <a:off x="3390" y="3668"/>
                  <a:ext cx="119" cy="298"/>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i="1" dirty="0">
                      <a:solidFill>
                        <a:srgbClr val="000000"/>
                      </a:solidFill>
                      <a:latin typeface="Times New Roman" pitchFamily="18" charset="0"/>
                    </a:rPr>
                    <a:t>5</a:t>
                  </a:r>
                  <a:endParaRPr lang="en-US" altLang="zh-CN" sz="2000" i="1" dirty="0">
                    <a:solidFill>
                      <a:srgbClr val="000000"/>
                    </a:solidFill>
                    <a:latin typeface="Arial" pitchFamily="34" charset="0"/>
                  </a:endParaRPr>
                </a:p>
              </p:txBody>
            </p:sp>
          </p:grpSp>
          <p:grpSp>
            <p:nvGrpSpPr>
              <p:cNvPr id="19467" name="Group 18"/>
              <p:cNvGrpSpPr>
                <a:grpSpLocks/>
              </p:cNvGrpSpPr>
              <p:nvPr/>
            </p:nvGrpSpPr>
            <p:grpSpPr bwMode="auto">
              <a:xfrm>
                <a:off x="4811" y="4255"/>
                <a:ext cx="314" cy="324"/>
                <a:chOff x="3298" y="3668"/>
                <a:chExt cx="315" cy="326"/>
              </a:xfrm>
            </p:grpSpPr>
            <p:sp>
              <p:nvSpPr>
                <p:cNvPr id="19512" name="Oval 19"/>
                <p:cNvSpPr>
                  <a:spLocks noChangeArrowheads="1"/>
                </p:cNvSpPr>
                <p:nvPr/>
              </p:nvSpPr>
              <p:spPr bwMode="auto">
                <a:xfrm>
                  <a:off x="3298" y="3668"/>
                  <a:ext cx="315" cy="326"/>
                </a:xfrm>
                <a:prstGeom prst="ellipse">
                  <a:avLst/>
                </a:prstGeom>
                <a:solidFill>
                  <a:srgbClr val="FFFFFF"/>
                </a:solidFill>
                <a:ln w="9525">
                  <a:solidFill>
                    <a:srgbClr val="FF00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sp>
              <p:nvSpPr>
                <p:cNvPr id="19513" name="Text Box 20"/>
                <p:cNvSpPr txBox="1">
                  <a:spLocks noChangeArrowheads="1"/>
                </p:cNvSpPr>
                <p:nvPr/>
              </p:nvSpPr>
              <p:spPr bwMode="auto">
                <a:xfrm>
                  <a:off x="3390" y="3668"/>
                  <a:ext cx="119" cy="298"/>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i="1" dirty="0">
                      <a:solidFill>
                        <a:srgbClr val="000000"/>
                      </a:solidFill>
                      <a:latin typeface="Times New Roman" pitchFamily="18" charset="0"/>
                    </a:rPr>
                    <a:t>7</a:t>
                  </a:r>
                  <a:endParaRPr lang="en-US" altLang="zh-CN" sz="2000" i="1" dirty="0">
                    <a:solidFill>
                      <a:srgbClr val="000000"/>
                    </a:solidFill>
                    <a:latin typeface="Arial" pitchFamily="34" charset="0"/>
                  </a:endParaRPr>
                </a:p>
              </p:txBody>
            </p:sp>
          </p:grpSp>
          <p:grpSp>
            <p:nvGrpSpPr>
              <p:cNvPr id="19468" name="Group 21"/>
              <p:cNvGrpSpPr>
                <a:grpSpLocks/>
              </p:cNvGrpSpPr>
              <p:nvPr/>
            </p:nvGrpSpPr>
            <p:grpSpPr bwMode="auto">
              <a:xfrm>
                <a:off x="3846" y="3068"/>
                <a:ext cx="351" cy="390"/>
                <a:chOff x="4354" y="2795"/>
                <a:chExt cx="403" cy="430"/>
              </a:xfrm>
            </p:grpSpPr>
            <p:sp>
              <p:nvSpPr>
                <p:cNvPr id="19508" name="Oval 22"/>
                <p:cNvSpPr>
                  <a:spLocks noChangeArrowheads="1"/>
                </p:cNvSpPr>
                <p:nvPr/>
              </p:nvSpPr>
              <p:spPr bwMode="auto">
                <a:xfrm>
                  <a:off x="4354" y="2795"/>
                  <a:ext cx="403" cy="430"/>
                </a:xfrm>
                <a:prstGeom prst="ellipse">
                  <a:avLst/>
                </a:prstGeom>
                <a:solidFill>
                  <a:srgbClr val="FFFFFF"/>
                </a:solidFill>
                <a:ln w="9525">
                  <a:solidFill>
                    <a:srgbClr val="FF00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grpSp>
              <p:nvGrpSpPr>
                <p:cNvPr id="19509" name="Group 23"/>
                <p:cNvGrpSpPr>
                  <a:grpSpLocks/>
                </p:cNvGrpSpPr>
                <p:nvPr/>
              </p:nvGrpSpPr>
              <p:grpSpPr bwMode="auto">
                <a:xfrm>
                  <a:off x="4394" y="2847"/>
                  <a:ext cx="315" cy="325"/>
                  <a:chOff x="3962" y="3630"/>
                  <a:chExt cx="315" cy="325"/>
                </a:xfrm>
              </p:grpSpPr>
              <p:sp>
                <p:nvSpPr>
                  <p:cNvPr id="19510" name="Oval 24"/>
                  <p:cNvSpPr>
                    <a:spLocks noChangeArrowheads="1"/>
                  </p:cNvSpPr>
                  <p:nvPr/>
                </p:nvSpPr>
                <p:spPr bwMode="auto">
                  <a:xfrm>
                    <a:off x="3962" y="3630"/>
                    <a:ext cx="315" cy="325"/>
                  </a:xfrm>
                  <a:prstGeom prst="ellipse">
                    <a:avLst/>
                  </a:prstGeom>
                  <a:solidFill>
                    <a:srgbClr val="FFFFFF"/>
                  </a:solidFill>
                  <a:ln w="9525">
                    <a:no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sp>
                <p:nvSpPr>
                  <p:cNvPr id="19511" name="Text Box 25"/>
                  <p:cNvSpPr txBox="1">
                    <a:spLocks noChangeArrowheads="1"/>
                  </p:cNvSpPr>
                  <p:nvPr/>
                </p:nvSpPr>
                <p:spPr bwMode="auto">
                  <a:xfrm>
                    <a:off x="4054" y="3630"/>
                    <a:ext cx="119" cy="297"/>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dirty="0">
                        <a:solidFill>
                          <a:srgbClr val="000000"/>
                        </a:solidFill>
                        <a:latin typeface="Times New Roman" pitchFamily="18" charset="0"/>
                      </a:rPr>
                      <a:t>1</a:t>
                    </a:r>
                    <a:endParaRPr lang="en-US" altLang="zh-CN" sz="2000" b="0" dirty="0">
                      <a:solidFill>
                        <a:srgbClr val="000000"/>
                      </a:solidFill>
                      <a:latin typeface="Arial" pitchFamily="34" charset="0"/>
                    </a:endParaRPr>
                  </a:p>
                </p:txBody>
              </p:sp>
            </p:grpSp>
          </p:grpSp>
          <p:grpSp>
            <p:nvGrpSpPr>
              <p:cNvPr id="19469" name="Group 26"/>
              <p:cNvGrpSpPr>
                <a:grpSpLocks/>
              </p:cNvGrpSpPr>
              <p:nvPr/>
            </p:nvGrpSpPr>
            <p:grpSpPr bwMode="auto">
              <a:xfrm>
                <a:off x="4498" y="2965"/>
                <a:ext cx="364" cy="404"/>
                <a:chOff x="4354" y="2795"/>
                <a:chExt cx="403" cy="430"/>
              </a:xfrm>
            </p:grpSpPr>
            <p:sp>
              <p:nvSpPr>
                <p:cNvPr id="19504" name="Oval 27"/>
                <p:cNvSpPr>
                  <a:spLocks noChangeArrowheads="1"/>
                </p:cNvSpPr>
                <p:nvPr/>
              </p:nvSpPr>
              <p:spPr bwMode="auto">
                <a:xfrm>
                  <a:off x="4354" y="2795"/>
                  <a:ext cx="403" cy="430"/>
                </a:xfrm>
                <a:prstGeom prst="ellipse">
                  <a:avLst/>
                </a:prstGeom>
                <a:solidFill>
                  <a:srgbClr val="FFFFFF"/>
                </a:solidFill>
                <a:ln w="9525">
                  <a:solidFill>
                    <a:srgbClr val="FF00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grpSp>
              <p:nvGrpSpPr>
                <p:cNvPr id="19505" name="Group 28"/>
                <p:cNvGrpSpPr>
                  <a:grpSpLocks/>
                </p:cNvGrpSpPr>
                <p:nvPr/>
              </p:nvGrpSpPr>
              <p:grpSpPr bwMode="auto">
                <a:xfrm>
                  <a:off x="4394" y="2847"/>
                  <a:ext cx="315" cy="325"/>
                  <a:chOff x="3962" y="3630"/>
                  <a:chExt cx="315" cy="325"/>
                </a:xfrm>
              </p:grpSpPr>
              <p:sp>
                <p:nvSpPr>
                  <p:cNvPr id="19506" name="Oval 29"/>
                  <p:cNvSpPr>
                    <a:spLocks noChangeArrowheads="1"/>
                  </p:cNvSpPr>
                  <p:nvPr/>
                </p:nvSpPr>
                <p:spPr bwMode="auto">
                  <a:xfrm>
                    <a:off x="3962" y="3630"/>
                    <a:ext cx="315" cy="325"/>
                  </a:xfrm>
                  <a:prstGeom prst="ellipse">
                    <a:avLst/>
                  </a:prstGeom>
                  <a:solidFill>
                    <a:srgbClr val="FFFFFF"/>
                  </a:solidFill>
                  <a:ln w="9525">
                    <a:solidFill>
                      <a:srgbClr val="FF00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sp>
                <p:nvSpPr>
                  <p:cNvPr id="19507" name="Text Box 30"/>
                  <p:cNvSpPr txBox="1">
                    <a:spLocks noChangeArrowheads="1"/>
                  </p:cNvSpPr>
                  <p:nvPr/>
                </p:nvSpPr>
                <p:spPr bwMode="auto">
                  <a:xfrm>
                    <a:off x="4054" y="3630"/>
                    <a:ext cx="119" cy="297"/>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i="1" dirty="0">
                        <a:solidFill>
                          <a:srgbClr val="000000"/>
                        </a:solidFill>
                        <a:latin typeface="Times New Roman" pitchFamily="18" charset="0"/>
                      </a:rPr>
                      <a:t>4</a:t>
                    </a:r>
                    <a:endParaRPr lang="en-US" altLang="zh-CN" sz="2000" i="1" dirty="0">
                      <a:solidFill>
                        <a:srgbClr val="000000"/>
                      </a:solidFill>
                      <a:latin typeface="Arial" pitchFamily="34" charset="0"/>
                    </a:endParaRPr>
                  </a:p>
                </p:txBody>
              </p:sp>
            </p:grpSp>
          </p:grpSp>
          <p:grpSp>
            <p:nvGrpSpPr>
              <p:cNvPr id="19470" name="Group 31"/>
              <p:cNvGrpSpPr>
                <a:grpSpLocks/>
              </p:cNvGrpSpPr>
              <p:nvPr/>
            </p:nvGrpSpPr>
            <p:grpSpPr bwMode="auto">
              <a:xfrm>
                <a:off x="5594" y="3592"/>
                <a:ext cx="365" cy="363"/>
                <a:chOff x="4354" y="2795"/>
                <a:chExt cx="403" cy="430"/>
              </a:xfrm>
            </p:grpSpPr>
            <p:sp>
              <p:nvSpPr>
                <p:cNvPr id="19500" name="Oval 32"/>
                <p:cNvSpPr>
                  <a:spLocks noChangeArrowheads="1"/>
                </p:cNvSpPr>
                <p:nvPr/>
              </p:nvSpPr>
              <p:spPr bwMode="auto">
                <a:xfrm>
                  <a:off x="4354" y="2795"/>
                  <a:ext cx="403" cy="430"/>
                </a:xfrm>
                <a:prstGeom prst="ellipse">
                  <a:avLst/>
                </a:prstGeom>
                <a:solidFill>
                  <a:srgbClr val="FFFFFF"/>
                </a:solidFill>
                <a:ln w="9525">
                  <a:solidFill>
                    <a:srgbClr val="FF00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grpSp>
              <p:nvGrpSpPr>
                <p:cNvPr id="19501" name="Group 33"/>
                <p:cNvGrpSpPr>
                  <a:grpSpLocks/>
                </p:cNvGrpSpPr>
                <p:nvPr/>
              </p:nvGrpSpPr>
              <p:grpSpPr bwMode="auto">
                <a:xfrm>
                  <a:off x="4394" y="2847"/>
                  <a:ext cx="315" cy="325"/>
                  <a:chOff x="3962" y="3630"/>
                  <a:chExt cx="315" cy="325"/>
                </a:xfrm>
              </p:grpSpPr>
              <p:sp>
                <p:nvSpPr>
                  <p:cNvPr id="19502" name="Oval 34"/>
                  <p:cNvSpPr>
                    <a:spLocks noChangeArrowheads="1"/>
                  </p:cNvSpPr>
                  <p:nvPr/>
                </p:nvSpPr>
                <p:spPr bwMode="auto">
                  <a:xfrm>
                    <a:off x="3962" y="3630"/>
                    <a:ext cx="315" cy="325"/>
                  </a:xfrm>
                  <a:prstGeom prst="ellipse">
                    <a:avLst/>
                  </a:prstGeom>
                  <a:solidFill>
                    <a:srgbClr val="FFFFFF"/>
                  </a:solidFill>
                  <a:ln w="9525">
                    <a:solidFill>
                      <a:srgbClr val="FF00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sp>
                <p:nvSpPr>
                  <p:cNvPr id="19503" name="Text Box 35"/>
                  <p:cNvSpPr txBox="1">
                    <a:spLocks noChangeArrowheads="1"/>
                  </p:cNvSpPr>
                  <p:nvPr/>
                </p:nvSpPr>
                <p:spPr bwMode="auto">
                  <a:xfrm>
                    <a:off x="4054" y="3630"/>
                    <a:ext cx="119" cy="297"/>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i="1" dirty="0">
                        <a:solidFill>
                          <a:srgbClr val="000000"/>
                        </a:solidFill>
                        <a:latin typeface="Times New Roman" pitchFamily="18" charset="0"/>
                      </a:rPr>
                      <a:t>6</a:t>
                    </a:r>
                    <a:endParaRPr lang="en-US" altLang="zh-CN" sz="2000" i="1" dirty="0">
                      <a:solidFill>
                        <a:srgbClr val="000000"/>
                      </a:solidFill>
                      <a:latin typeface="Arial" pitchFamily="34" charset="0"/>
                    </a:endParaRPr>
                  </a:p>
                </p:txBody>
              </p:sp>
            </p:grpSp>
          </p:grpSp>
          <p:grpSp>
            <p:nvGrpSpPr>
              <p:cNvPr id="19471" name="Group 36"/>
              <p:cNvGrpSpPr>
                <a:grpSpLocks/>
              </p:cNvGrpSpPr>
              <p:nvPr/>
            </p:nvGrpSpPr>
            <p:grpSpPr bwMode="auto">
              <a:xfrm>
                <a:off x="5645" y="4202"/>
                <a:ext cx="352" cy="391"/>
                <a:chOff x="4354" y="2795"/>
                <a:chExt cx="403" cy="430"/>
              </a:xfrm>
            </p:grpSpPr>
            <p:sp>
              <p:nvSpPr>
                <p:cNvPr id="19496" name="Oval 37"/>
                <p:cNvSpPr>
                  <a:spLocks noChangeArrowheads="1"/>
                </p:cNvSpPr>
                <p:nvPr/>
              </p:nvSpPr>
              <p:spPr bwMode="auto">
                <a:xfrm>
                  <a:off x="4354" y="2795"/>
                  <a:ext cx="403" cy="430"/>
                </a:xfrm>
                <a:prstGeom prst="ellipse">
                  <a:avLst/>
                </a:prstGeom>
                <a:solidFill>
                  <a:srgbClr val="FFFFFF"/>
                </a:solidFill>
                <a:ln w="9525">
                  <a:solidFill>
                    <a:srgbClr val="FF00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grpSp>
              <p:nvGrpSpPr>
                <p:cNvPr id="19497" name="Group 38"/>
                <p:cNvGrpSpPr>
                  <a:grpSpLocks/>
                </p:cNvGrpSpPr>
                <p:nvPr/>
              </p:nvGrpSpPr>
              <p:grpSpPr bwMode="auto">
                <a:xfrm>
                  <a:off x="4394" y="2847"/>
                  <a:ext cx="315" cy="325"/>
                  <a:chOff x="3962" y="3630"/>
                  <a:chExt cx="315" cy="325"/>
                </a:xfrm>
              </p:grpSpPr>
              <p:sp>
                <p:nvSpPr>
                  <p:cNvPr id="19498" name="Oval 39"/>
                  <p:cNvSpPr>
                    <a:spLocks noChangeArrowheads="1"/>
                  </p:cNvSpPr>
                  <p:nvPr/>
                </p:nvSpPr>
                <p:spPr bwMode="auto">
                  <a:xfrm>
                    <a:off x="3962" y="3630"/>
                    <a:ext cx="315" cy="325"/>
                  </a:xfrm>
                  <a:prstGeom prst="ellipse">
                    <a:avLst/>
                  </a:prstGeom>
                  <a:solidFill>
                    <a:srgbClr val="FFFFFF"/>
                  </a:solidFill>
                  <a:ln w="9525">
                    <a:solidFill>
                      <a:srgbClr val="FF00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sp>
                <p:nvSpPr>
                  <p:cNvPr id="19499" name="Text Box 40"/>
                  <p:cNvSpPr txBox="1">
                    <a:spLocks noChangeArrowheads="1"/>
                  </p:cNvSpPr>
                  <p:nvPr/>
                </p:nvSpPr>
                <p:spPr bwMode="auto">
                  <a:xfrm>
                    <a:off x="4054" y="3630"/>
                    <a:ext cx="119" cy="297"/>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dirty="0">
                        <a:solidFill>
                          <a:srgbClr val="000000"/>
                        </a:solidFill>
                        <a:latin typeface="Times New Roman" pitchFamily="18" charset="0"/>
                      </a:rPr>
                      <a:t>9</a:t>
                    </a:r>
                    <a:endParaRPr lang="en-US" altLang="zh-CN" sz="2000" b="0" dirty="0">
                      <a:solidFill>
                        <a:srgbClr val="000000"/>
                      </a:solidFill>
                      <a:latin typeface="Arial" pitchFamily="34" charset="0"/>
                    </a:endParaRPr>
                  </a:p>
                </p:txBody>
              </p:sp>
            </p:grpSp>
          </p:grpSp>
          <p:grpSp>
            <p:nvGrpSpPr>
              <p:cNvPr id="19472" name="Group 41"/>
              <p:cNvGrpSpPr>
                <a:grpSpLocks/>
              </p:cNvGrpSpPr>
              <p:nvPr/>
            </p:nvGrpSpPr>
            <p:grpSpPr bwMode="auto">
              <a:xfrm>
                <a:off x="4053" y="4815"/>
                <a:ext cx="351" cy="379"/>
                <a:chOff x="4354" y="2795"/>
                <a:chExt cx="403" cy="430"/>
              </a:xfrm>
            </p:grpSpPr>
            <p:sp>
              <p:nvSpPr>
                <p:cNvPr id="19492" name="Oval 42"/>
                <p:cNvSpPr>
                  <a:spLocks noChangeArrowheads="1"/>
                </p:cNvSpPr>
                <p:nvPr/>
              </p:nvSpPr>
              <p:spPr bwMode="auto">
                <a:xfrm>
                  <a:off x="4354" y="2795"/>
                  <a:ext cx="403" cy="430"/>
                </a:xfrm>
                <a:prstGeom prst="ellipse">
                  <a:avLst/>
                </a:prstGeom>
                <a:solidFill>
                  <a:srgbClr val="FFFFFF"/>
                </a:solidFill>
                <a:ln w="9525">
                  <a:solidFill>
                    <a:srgbClr val="FF00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grpSp>
              <p:nvGrpSpPr>
                <p:cNvPr id="19493" name="Group 43"/>
                <p:cNvGrpSpPr>
                  <a:grpSpLocks/>
                </p:cNvGrpSpPr>
                <p:nvPr/>
              </p:nvGrpSpPr>
              <p:grpSpPr bwMode="auto">
                <a:xfrm>
                  <a:off x="4394" y="2846"/>
                  <a:ext cx="315" cy="326"/>
                  <a:chOff x="3962" y="3629"/>
                  <a:chExt cx="315" cy="326"/>
                </a:xfrm>
              </p:grpSpPr>
              <p:sp>
                <p:nvSpPr>
                  <p:cNvPr id="19494" name="Oval 44"/>
                  <p:cNvSpPr>
                    <a:spLocks noChangeArrowheads="1"/>
                  </p:cNvSpPr>
                  <p:nvPr/>
                </p:nvSpPr>
                <p:spPr bwMode="auto">
                  <a:xfrm>
                    <a:off x="3962" y="3630"/>
                    <a:ext cx="315" cy="325"/>
                  </a:xfrm>
                  <a:prstGeom prst="ellipse">
                    <a:avLst/>
                  </a:prstGeom>
                  <a:solidFill>
                    <a:srgbClr val="FFFFFF"/>
                  </a:solidFill>
                  <a:ln w="9525">
                    <a:solidFill>
                      <a:srgbClr val="FF00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sp>
                <p:nvSpPr>
                  <p:cNvPr id="19495" name="Text Box 45"/>
                  <p:cNvSpPr txBox="1">
                    <a:spLocks noChangeArrowheads="1"/>
                  </p:cNvSpPr>
                  <p:nvPr/>
                </p:nvSpPr>
                <p:spPr bwMode="auto">
                  <a:xfrm>
                    <a:off x="4054" y="3629"/>
                    <a:ext cx="119" cy="297"/>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i="1" dirty="0" smtClean="0">
                        <a:solidFill>
                          <a:srgbClr val="000000"/>
                        </a:solidFill>
                        <a:latin typeface="Arial" pitchFamily="34" charset="0"/>
                      </a:rPr>
                      <a:t>8</a:t>
                    </a:r>
                    <a:endParaRPr lang="en-US" altLang="zh-CN" sz="2000" b="0" i="1" dirty="0">
                      <a:solidFill>
                        <a:srgbClr val="000000"/>
                      </a:solidFill>
                      <a:latin typeface="Arial" pitchFamily="34" charset="0"/>
                    </a:endParaRPr>
                  </a:p>
                </p:txBody>
              </p:sp>
            </p:grpSp>
          </p:grpSp>
          <p:sp>
            <p:nvSpPr>
              <p:cNvPr id="19473" name="Line 46"/>
              <p:cNvSpPr>
                <a:spLocks noChangeShapeType="1"/>
              </p:cNvSpPr>
              <p:nvPr/>
            </p:nvSpPr>
            <p:spPr bwMode="auto">
              <a:xfrm flipV="1">
                <a:off x="3559" y="3383"/>
                <a:ext cx="339" cy="339"/>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19474" name="Line 47"/>
              <p:cNvSpPr>
                <a:spLocks noChangeShapeType="1"/>
              </p:cNvSpPr>
              <p:nvPr/>
            </p:nvSpPr>
            <p:spPr bwMode="auto">
              <a:xfrm>
                <a:off x="3597" y="3839"/>
                <a:ext cx="379" cy="0"/>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19475" name="Line 48"/>
              <p:cNvSpPr>
                <a:spLocks noChangeShapeType="1"/>
              </p:cNvSpPr>
              <p:nvPr/>
            </p:nvSpPr>
            <p:spPr bwMode="auto">
              <a:xfrm>
                <a:off x="4303" y="3787"/>
                <a:ext cx="470" cy="1"/>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19476" name="Line 49"/>
              <p:cNvSpPr>
                <a:spLocks noChangeShapeType="1"/>
              </p:cNvSpPr>
              <p:nvPr/>
            </p:nvSpPr>
            <p:spPr bwMode="auto">
              <a:xfrm flipV="1">
                <a:off x="5097" y="3788"/>
                <a:ext cx="495" cy="12"/>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19477" name="Line 50"/>
              <p:cNvSpPr>
                <a:spLocks noChangeShapeType="1"/>
              </p:cNvSpPr>
              <p:nvPr/>
            </p:nvSpPr>
            <p:spPr bwMode="auto">
              <a:xfrm flipH="1">
                <a:off x="4316" y="3929"/>
                <a:ext cx="547" cy="379"/>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19478" name="Line 51"/>
              <p:cNvSpPr>
                <a:spLocks noChangeShapeType="1"/>
              </p:cNvSpPr>
              <p:nvPr/>
            </p:nvSpPr>
            <p:spPr bwMode="auto">
              <a:xfrm>
                <a:off x="4316" y="4439"/>
                <a:ext cx="507" cy="0"/>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19479" name="Line 52"/>
              <p:cNvSpPr>
                <a:spLocks noChangeShapeType="1"/>
              </p:cNvSpPr>
              <p:nvPr/>
            </p:nvSpPr>
            <p:spPr bwMode="auto">
              <a:xfrm>
                <a:off x="4185" y="4569"/>
                <a:ext cx="12" cy="248"/>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19480" name="Line 53"/>
              <p:cNvSpPr>
                <a:spLocks noChangeShapeType="1"/>
              </p:cNvSpPr>
              <p:nvPr/>
            </p:nvSpPr>
            <p:spPr bwMode="auto">
              <a:xfrm>
                <a:off x="5124" y="4425"/>
                <a:ext cx="508" cy="0"/>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19481" name="Line 54"/>
              <p:cNvSpPr>
                <a:spLocks noChangeShapeType="1"/>
              </p:cNvSpPr>
              <p:nvPr/>
            </p:nvSpPr>
            <p:spPr bwMode="auto">
              <a:xfrm flipV="1">
                <a:off x="4223" y="3329"/>
                <a:ext cx="340" cy="365"/>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19482" name="Text Box 55"/>
              <p:cNvSpPr txBox="1">
                <a:spLocks noChangeArrowheads="1"/>
              </p:cNvSpPr>
              <p:nvPr/>
            </p:nvSpPr>
            <p:spPr bwMode="auto">
              <a:xfrm>
                <a:off x="4133" y="2962"/>
                <a:ext cx="91" cy="249"/>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a:t>
                </a:r>
                <a:endParaRPr lang="en-US" altLang="zh-CN" sz="2000" b="0">
                  <a:solidFill>
                    <a:srgbClr val="FFFFFF"/>
                  </a:solidFill>
                  <a:latin typeface="Arial" pitchFamily="34" charset="0"/>
                </a:endParaRPr>
              </a:p>
            </p:txBody>
          </p:sp>
          <p:sp>
            <p:nvSpPr>
              <p:cNvPr id="19483" name="Text Box 56"/>
              <p:cNvSpPr txBox="1">
                <a:spLocks noChangeArrowheads="1"/>
              </p:cNvSpPr>
              <p:nvPr/>
            </p:nvSpPr>
            <p:spPr bwMode="auto">
              <a:xfrm>
                <a:off x="3547" y="3353"/>
                <a:ext cx="91" cy="249"/>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S</a:t>
                </a:r>
                <a:endParaRPr lang="en-US" altLang="zh-CN" sz="2000" b="0">
                  <a:solidFill>
                    <a:srgbClr val="FFFFFF"/>
                  </a:solidFill>
                  <a:latin typeface="Arial" pitchFamily="34" charset="0"/>
                </a:endParaRPr>
              </a:p>
            </p:txBody>
          </p:sp>
          <p:sp>
            <p:nvSpPr>
              <p:cNvPr id="19484" name="Text Box 57"/>
              <p:cNvSpPr txBox="1">
                <a:spLocks noChangeArrowheads="1"/>
              </p:cNvSpPr>
              <p:nvPr/>
            </p:nvSpPr>
            <p:spPr bwMode="auto">
              <a:xfrm>
                <a:off x="3717" y="3731"/>
                <a:ext cx="92" cy="249"/>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a</a:t>
                </a:r>
                <a:endParaRPr lang="en-US" altLang="zh-CN" sz="2000" b="0">
                  <a:solidFill>
                    <a:srgbClr val="FFFFFF"/>
                  </a:solidFill>
                  <a:latin typeface="Arial" pitchFamily="34" charset="0"/>
                </a:endParaRPr>
              </a:p>
            </p:txBody>
          </p:sp>
          <p:sp>
            <p:nvSpPr>
              <p:cNvPr id="19485" name="Text Box 58"/>
              <p:cNvSpPr txBox="1">
                <a:spLocks noChangeArrowheads="1"/>
              </p:cNvSpPr>
              <p:nvPr/>
            </p:nvSpPr>
            <p:spPr bwMode="auto">
              <a:xfrm>
                <a:off x="4239" y="3325"/>
                <a:ext cx="92" cy="2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b</a:t>
                </a:r>
                <a:endParaRPr lang="en-US" altLang="zh-CN" sz="2000" b="0">
                  <a:solidFill>
                    <a:srgbClr val="FFFFFF"/>
                  </a:solidFill>
                  <a:latin typeface="Arial" pitchFamily="34" charset="0"/>
                </a:endParaRPr>
              </a:p>
            </p:txBody>
          </p:sp>
          <p:sp>
            <p:nvSpPr>
              <p:cNvPr id="19486" name="Text Box 59"/>
              <p:cNvSpPr txBox="1">
                <a:spLocks noChangeArrowheads="1"/>
              </p:cNvSpPr>
              <p:nvPr/>
            </p:nvSpPr>
            <p:spPr bwMode="auto">
              <a:xfrm>
                <a:off x="4538" y="3482"/>
                <a:ext cx="132" cy="251"/>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A</a:t>
                </a:r>
                <a:endParaRPr lang="en-US" altLang="zh-CN" sz="2000" b="0">
                  <a:solidFill>
                    <a:srgbClr val="FFFFFF"/>
                  </a:solidFill>
                  <a:latin typeface="Arial" pitchFamily="34" charset="0"/>
                </a:endParaRPr>
              </a:p>
            </p:txBody>
          </p:sp>
          <p:sp>
            <p:nvSpPr>
              <p:cNvPr id="19487" name="Text Box 60"/>
              <p:cNvSpPr txBox="1">
                <a:spLocks noChangeArrowheads="1"/>
              </p:cNvSpPr>
              <p:nvPr/>
            </p:nvSpPr>
            <p:spPr bwMode="auto">
              <a:xfrm>
                <a:off x="5257" y="3494"/>
                <a:ext cx="92" cy="251"/>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b</a:t>
                </a:r>
                <a:endParaRPr lang="en-US" altLang="zh-CN" sz="2000" b="0">
                  <a:solidFill>
                    <a:srgbClr val="FFFFFF"/>
                  </a:solidFill>
                  <a:latin typeface="Arial" pitchFamily="34" charset="0"/>
                </a:endParaRPr>
              </a:p>
            </p:txBody>
          </p:sp>
          <p:sp>
            <p:nvSpPr>
              <p:cNvPr id="19488" name="Text Box 61"/>
              <p:cNvSpPr txBox="1">
                <a:spLocks noChangeArrowheads="1"/>
              </p:cNvSpPr>
              <p:nvPr/>
            </p:nvSpPr>
            <p:spPr bwMode="auto">
              <a:xfrm>
                <a:off x="4409" y="3938"/>
                <a:ext cx="93" cy="2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c</a:t>
                </a:r>
                <a:endParaRPr lang="en-US" altLang="zh-CN" sz="2000" b="0">
                  <a:solidFill>
                    <a:srgbClr val="FFFFFF"/>
                  </a:solidFill>
                  <a:latin typeface="Arial" pitchFamily="34" charset="0"/>
                </a:endParaRPr>
              </a:p>
            </p:txBody>
          </p:sp>
          <p:sp>
            <p:nvSpPr>
              <p:cNvPr id="19489" name="Text Box 62"/>
              <p:cNvSpPr txBox="1">
                <a:spLocks noChangeArrowheads="1"/>
              </p:cNvSpPr>
              <p:nvPr/>
            </p:nvSpPr>
            <p:spPr bwMode="auto">
              <a:xfrm>
                <a:off x="5257" y="4147"/>
                <a:ext cx="93" cy="2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c</a:t>
                </a:r>
                <a:endParaRPr lang="en-US" altLang="zh-CN" sz="2000" b="0">
                  <a:solidFill>
                    <a:srgbClr val="FFFFFF"/>
                  </a:solidFill>
                  <a:latin typeface="Arial" pitchFamily="34" charset="0"/>
                </a:endParaRPr>
              </a:p>
            </p:txBody>
          </p:sp>
          <p:sp>
            <p:nvSpPr>
              <p:cNvPr id="19490" name="Text Box 63"/>
              <p:cNvSpPr txBox="1">
                <a:spLocks noChangeArrowheads="1"/>
              </p:cNvSpPr>
              <p:nvPr/>
            </p:nvSpPr>
            <p:spPr bwMode="auto">
              <a:xfrm>
                <a:off x="4524" y="4202"/>
                <a:ext cx="92" cy="24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B</a:t>
                </a:r>
                <a:endParaRPr lang="en-US" altLang="zh-CN" sz="2000" b="0">
                  <a:solidFill>
                    <a:srgbClr val="FFFFFF"/>
                  </a:solidFill>
                  <a:latin typeface="Arial" pitchFamily="34" charset="0"/>
                </a:endParaRPr>
              </a:p>
            </p:txBody>
          </p:sp>
          <p:sp>
            <p:nvSpPr>
              <p:cNvPr id="19491" name="Text Box 64"/>
              <p:cNvSpPr txBox="1">
                <a:spLocks noChangeArrowheads="1"/>
              </p:cNvSpPr>
              <p:nvPr/>
            </p:nvSpPr>
            <p:spPr bwMode="auto">
              <a:xfrm>
                <a:off x="4253" y="4512"/>
                <a:ext cx="93" cy="251"/>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d</a:t>
                </a:r>
                <a:endParaRPr lang="en-US" altLang="zh-CN" sz="2000" b="0">
                  <a:solidFill>
                    <a:srgbClr val="FFFFFF"/>
                  </a:solidFill>
                  <a:latin typeface="Arial" pitchFamily="34" charset="0"/>
                </a:endParaRPr>
              </a:p>
            </p:txBody>
          </p:sp>
        </p:grpSp>
        <p:sp>
          <p:nvSpPr>
            <p:cNvPr id="19461" name="Text Box 65"/>
            <p:cNvSpPr txBox="1">
              <a:spLocks noChangeArrowheads="1"/>
            </p:cNvSpPr>
            <p:nvPr/>
          </p:nvSpPr>
          <p:spPr bwMode="auto">
            <a:xfrm>
              <a:off x="4175" y="5507"/>
              <a:ext cx="2972" cy="273"/>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eaLnBrk="1" fontAlgn="base" hangingPunct="1">
                <a:spcBef>
                  <a:spcPct val="0"/>
                </a:spcBef>
                <a:spcAft>
                  <a:spcPct val="0"/>
                </a:spcAft>
              </a:pPr>
              <a:r>
                <a:rPr lang="zh-CN" altLang="en-US" sz="2000" b="0" dirty="0">
                  <a:solidFill>
                    <a:srgbClr val="FFFFFF"/>
                  </a:solidFill>
                  <a:latin typeface="Times New Roman" pitchFamily="18" charset="0"/>
                </a:rPr>
                <a:t>识别活前缀的确定有限自动机</a:t>
              </a:r>
              <a:endParaRPr lang="zh-CN" altLang="en-US" sz="2000" b="0" dirty="0">
                <a:solidFill>
                  <a:srgbClr val="FFFFFF"/>
                </a:solidFill>
                <a:latin typeface="Arial" pitchFamily="34" charset="0"/>
              </a:endParaRPr>
            </a:p>
          </p:txBody>
        </p:sp>
      </p:grpSp>
      <p:graphicFrame>
        <p:nvGraphicFramePr>
          <p:cNvPr id="66" name="Group 142"/>
          <p:cNvGraphicFramePr>
            <a:graphicFrameLocks noGrp="1"/>
          </p:cNvGraphicFramePr>
          <p:nvPr>
            <p:extLst>
              <p:ext uri="{D42A27DB-BD31-4B8C-83A1-F6EECF244321}">
                <p14:modId xmlns="" xmlns:p14="http://schemas.microsoft.com/office/powerpoint/2010/main" val="339083779"/>
              </p:ext>
            </p:extLst>
          </p:nvPr>
        </p:nvGraphicFramePr>
        <p:xfrm>
          <a:off x="4491279" y="1404320"/>
          <a:ext cx="4545217" cy="4937760"/>
        </p:xfrm>
        <a:graphic>
          <a:graphicData uri="http://schemas.openxmlformats.org/drawingml/2006/table">
            <a:tbl>
              <a:tblPr/>
              <a:tblGrid>
                <a:gridCol w="440843"/>
                <a:gridCol w="486355"/>
                <a:gridCol w="441736"/>
                <a:gridCol w="529190"/>
                <a:gridCol w="397116"/>
                <a:gridCol w="449777"/>
                <a:gridCol w="504056"/>
                <a:gridCol w="432048"/>
                <a:gridCol w="432048"/>
                <a:gridCol w="432048"/>
              </a:tblGrid>
              <a:tr h="347993">
                <a:tc rowSpan="2">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rgbClr val="CC3300"/>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gridSpan="6">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rgbClr val="CC3300"/>
                          </a:solidFill>
                          <a:effectLst/>
                          <a:latin typeface="Times New Roman" pitchFamily="18" charset="0"/>
                          <a:ea typeface="宋体" pitchFamily="2" charset="-122"/>
                          <a:cs typeface="Times New Roman" pitchFamily="18" charset="0"/>
                        </a:rPr>
                        <a:t>ACTION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rgbClr val="CC3300"/>
                          </a:solidFill>
                          <a:effectLst/>
                          <a:latin typeface="Times New Roman" pitchFamily="18" charset="0"/>
                          <a:ea typeface="宋体" pitchFamily="2" charset="-122"/>
                          <a:cs typeface="Times New Roman" pitchFamily="18" charset="0"/>
                        </a:rPr>
                        <a:t>GOTO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hMerge="1">
                  <a:txBody>
                    <a:bodyPr/>
                    <a:lstStyle/>
                    <a:p>
                      <a:endParaRPr lang="zh-CN" altLang="en-US"/>
                    </a:p>
                  </a:txBody>
                  <a:tcPr/>
                </a:tc>
                <a:tc hMerge="1">
                  <a:txBody>
                    <a:bodyPr/>
                    <a:lstStyle/>
                    <a:p>
                      <a:endParaRPr lang="zh-CN" altLang="en-US"/>
                    </a:p>
                  </a:txBody>
                  <a:tcPr/>
                </a:tc>
              </a:tr>
              <a:tr h="347993">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rgbClr val="CC3300"/>
                          </a:solidFill>
                          <a:effectLst/>
                          <a:latin typeface="Times New Roman" pitchFamily="18" charset="0"/>
                          <a:ea typeface="宋体" pitchFamily="2" charset="-122"/>
                          <a:cs typeface="Times New Roman" pitchFamily="18" charset="0"/>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rgbClr val="CC3300"/>
                          </a:solidFill>
                          <a:effectLst/>
                          <a:latin typeface="Times New Roman" pitchFamily="18" charset="0"/>
                          <a:ea typeface="宋体" pitchFamily="2" charset="-122"/>
                          <a:cs typeface="Times New Roman" pitchFamily="18" charset="0"/>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rgbClr val="CC3300"/>
                          </a:solidFill>
                          <a:effectLst/>
                          <a:latin typeface="Times New Roman" pitchFamily="18" charset="0"/>
                          <a:ea typeface="宋体" pitchFamily="2" charset="-122"/>
                          <a:cs typeface="Times New Roman" pitchFamily="18" charset="0"/>
                        </a:rPr>
                        <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rgbClr val="CC3300"/>
                          </a:solidFill>
                          <a:effectLst/>
                          <a:latin typeface="Times New Roman" pitchFamily="18" charset="0"/>
                          <a:ea typeface="宋体" pitchFamily="2" charset="-122"/>
                          <a:cs typeface="Times New Roman" pitchFamily="18" charset="0"/>
                        </a:rPr>
                        <a:t>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rgbClr val="CC3300"/>
                          </a:solidFill>
                          <a:effectLst/>
                          <a:latin typeface="Times New Roman" pitchFamily="18" charset="0"/>
                          <a:ea typeface="宋体" pitchFamily="2" charset="-122"/>
                          <a:cs typeface="Times New Roman" pitchFamily="18" charset="0"/>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rgbClr val="CC3300"/>
                          </a:solidFill>
                          <a:effectLst/>
                          <a:latin typeface="Times New Roman" pitchFamily="18" charset="0"/>
                          <a:ea typeface="宋体" pitchFamily="2"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rgbClr val="CC3300"/>
                          </a:solidFill>
                          <a:effectLst/>
                          <a:latin typeface="Times New Roman" pitchFamily="18" charset="0"/>
                          <a:ea typeface="宋体" pitchFamily="2" charset="-122"/>
                          <a:cs typeface="Times New Roman" pitchFamily="18" charset="0"/>
                        </a:rPr>
                        <a: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rgbClr val="CC3300"/>
                          </a:solidFill>
                          <a:effectLst/>
                          <a:latin typeface="Times New Roman" pitchFamily="18" charset="0"/>
                          <a:ea typeface="宋体" pitchFamily="2" charset="-122"/>
                          <a:cs typeface="Times New Roman" pitchFamily="18" charset="0"/>
                        </a:rPr>
                        <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rgbClr val="CC3300"/>
                          </a:solidFill>
                          <a:effectLst/>
                          <a:latin typeface="Times New Roman" pitchFamily="18" charset="0"/>
                          <a:ea typeface="宋体" pitchFamily="2" charset="-122"/>
                          <a:cs typeface="Times New Roman" pitchFamily="18" charset="0"/>
                        </a:rPr>
                        <a:t>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r>
              <a:tr h="347993">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rgbClr val="CC3300"/>
                          </a:solidFill>
                          <a:effectLst/>
                          <a:latin typeface="Times New Roman" pitchFamily="18" charset="0"/>
                          <a:ea typeface="宋体" pitchFamily="2" charset="-122"/>
                          <a:cs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S</a:t>
                      </a:r>
                      <a:r>
                        <a:rPr kumimoji="0" lang="en-US" altLang="zh-CN" sz="1800" b="1" i="0" u="none" strike="noStrike" cap="none" normalizeH="0" baseline="-30000" dirty="0" smtClean="0">
                          <a:ln>
                            <a:noFill/>
                          </a:ln>
                          <a:solidFill>
                            <a:schemeClr val="bg1"/>
                          </a:solidFill>
                          <a:effectLst/>
                          <a:latin typeface="Times New Roman" pitchFamily="18" charset="0"/>
                          <a:ea typeface="宋体" pitchFamily="2" charset="-122"/>
                          <a:cs typeface="Times New Roman" pitchFamily="18" charset="0"/>
                        </a:rPr>
                        <a:t>2</a:t>
                      </a:r>
                      <a:endParaRPr kumimoji="0" lang="en-US" altLang="zh-CN" sz="1800" b="1" i="0" u="none" strike="noStrike" cap="none" normalizeH="0" baseline="0" dirty="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r>
              <a:tr h="347993">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rgbClr val="CC3300"/>
                          </a:solidFill>
                          <a:effectLst/>
                          <a:latin typeface="Times New Roman" pitchFamily="18" charset="0"/>
                          <a:ea typeface="宋体" pitchFamily="2"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400" b="1" i="0" u="none" strike="noStrike" cap="none" normalizeH="0" baseline="0" dirty="0" err="1" smtClean="0">
                          <a:ln>
                            <a:noFill/>
                          </a:ln>
                          <a:solidFill>
                            <a:schemeClr val="bg1"/>
                          </a:solidFill>
                          <a:effectLst/>
                          <a:latin typeface="Times New Roman" pitchFamily="18" charset="0"/>
                          <a:ea typeface="宋体" pitchFamily="2" charset="-122"/>
                          <a:cs typeface="Times New Roman" pitchFamily="18" charset="0"/>
                        </a:rPr>
                        <a:t>acc</a:t>
                      </a:r>
                      <a:endParaRPr kumimoji="0" lang="en-US" altLang="zh-CN" sz="1400" b="1" i="0" u="none" strike="noStrike" cap="none" normalizeH="0" baseline="0" dirty="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r>
              <a:tr h="347993">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rgbClr val="CC3300"/>
                          </a:solidFill>
                          <a:effectLst/>
                          <a:latin typeface="Times New Roman" pitchFamily="18" charset="0"/>
                          <a:ea typeface="宋体" pitchFamily="2" charset="-122"/>
                          <a:cs typeface="Times New Roman" pitchFamily="18"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0" i="0" u="none" strike="noStrike" cap="none" normalizeH="0" baseline="0" dirty="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defRPr/>
                      </a:pPr>
                      <a:r>
                        <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S</a:t>
                      </a:r>
                      <a:r>
                        <a:rPr kumimoji="0" lang="en-US" altLang="zh-CN" sz="1800" b="1" i="0" u="none" strike="noStrike" cap="none" normalizeH="0" baseline="-30000" dirty="0" smtClean="0">
                          <a:ln>
                            <a:noFill/>
                          </a:ln>
                          <a:solidFill>
                            <a:schemeClr val="bg1"/>
                          </a:solidFill>
                          <a:effectLst/>
                          <a:latin typeface="Times New Roman" pitchFamily="18" charset="0"/>
                          <a:ea typeface="宋体" pitchFamily="2" charset="-122"/>
                          <a:cs typeface="Times New Roman" pitchFamily="18" charset="0"/>
                        </a:rPr>
                        <a:t>4</a:t>
                      </a:r>
                      <a:endPar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r>
              <a:tr h="349345">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rgbClr val="CC3300"/>
                          </a:solidFill>
                          <a:effectLst/>
                          <a:latin typeface="Times New Roman" pitchFamily="18" charset="0"/>
                          <a:ea typeface="宋体" pitchFamily="2" charset="-122"/>
                          <a:cs typeface="Times New Roman" pitchFamily="18" charset="0"/>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defRPr/>
                      </a:pPr>
                      <a:endParaRPr kumimoji="0" lang="en-US" altLang="zh-CN" sz="1800" b="1" i="0" u="none" strike="noStrike" cap="none" normalizeH="0" baseline="0" dirty="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defRPr/>
                      </a:pPr>
                      <a:r>
                        <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S</a:t>
                      </a:r>
                      <a:r>
                        <a:rPr kumimoji="0" lang="en-US" altLang="zh-CN" sz="1800" b="1" i="0" u="none" strike="noStrike" cap="none" normalizeH="0" baseline="-30000" dirty="0" smtClean="0">
                          <a:ln>
                            <a:noFill/>
                          </a:ln>
                          <a:solidFill>
                            <a:schemeClr val="bg1"/>
                          </a:solidFill>
                          <a:effectLst/>
                          <a:latin typeface="Times New Roman" pitchFamily="18" charset="0"/>
                          <a:ea typeface="宋体" pitchFamily="2" charset="-122"/>
                          <a:cs typeface="Times New Roman" pitchFamily="18" charset="0"/>
                        </a:rPr>
                        <a:t>5</a:t>
                      </a:r>
                      <a:endParaRPr kumimoji="0" lang="en-US" altLang="zh-CN" sz="1800" b="1" i="0" u="none" strike="noStrike" cap="none" normalizeH="0" baseline="0" dirty="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defRPr/>
                      </a:pPr>
                      <a:endPar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defRPr/>
                      </a:pPr>
                      <a:r>
                        <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S</a:t>
                      </a:r>
                      <a:r>
                        <a:rPr kumimoji="0" lang="en-US" altLang="zh-CN" sz="1800" b="1" i="0" u="none" strike="noStrike" cap="none" normalizeH="0" baseline="-30000" dirty="0" smtClean="0">
                          <a:ln>
                            <a:noFill/>
                          </a:ln>
                          <a:solidFill>
                            <a:schemeClr val="bg1"/>
                          </a:solidFill>
                          <a:effectLst/>
                          <a:latin typeface="Times New Roman" pitchFamily="18" charset="0"/>
                          <a:ea typeface="宋体" pitchFamily="2" charset="-122"/>
                          <a:cs typeface="Times New Roman" pitchFamily="18" charset="0"/>
                        </a:rPr>
                        <a:t>6</a:t>
                      </a:r>
                      <a:endParaRPr kumimoji="0" lang="en-US" altLang="zh-CN" sz="1800" b="1" i="0" u="none" strike="noStrike" cap="none" normalizeH="0" baseline="0" dirty="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defRPr/>
                      </a:pPr>
                      <a:endPar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defRPr/>
                      </a:pPr>
                      <a:endPar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r>
              <a:tr h="347993">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rgbClr val="CC3300"/>
                          </a:solidFill>
                          <a:effectLst/>
                          <a:latin typeface="Times New Roman" pitchFamily="18" charset="0"/>
                          <a:ea typeface="宋体" pitchFamily="2" charset="-122"/>
                          <a:cs typeface="Times New Roman" pitchFamily="18"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defRPr/>
                      </a:pPr>
                      <a:r>
                        <a:rPr kumimoji="0" lang="en-US" altLang="zh-CN" sz="1800" b="1" i="0" u="none" strike="noStrike" cap="none" normalizeH="0" baseline="0" dirty="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rPr>
                        <a:t>r</a:t>
                      </a:r>
                      <a:r>
                        <a:rPr kumimoji="0" lang="en-US" altLang="zh-CN" sz="1800" b="1" i="0" u="none" strike="noStrike" cap="none" normalizeH="0" baseline="-30000" dirty="0" smtClean="0">
                          <a:ln>
                            <a:noFill/>
                          </a:ln>
                          <a:solidFill>
                            <a:schemeClr val="bg1"/>
                          </a:solidFill>
                          <a:effectLst/>
                          <a:latin typeface="Times New Roman" pitchFamily="18" charset="0"/>
                          <a:ea typeface="宋体" pitchFamily="2" charset="-122"/>
                          <a:cs typeface="Times New Roman" pitchFamily="18" charset="0"/>
                        </a:rPr>
                        <a:t>2</a:t>
                      </a:r>
                      <a:endParaRPr kumimoji="0" lang="en-US" altLang="zh-CN" sz="1800" b="1" i="0" u="none" strike="noStrike" cap="none" normalizeH="0" baseline="0" dirty="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defRPr/>
                      </a:pPr>
                      <a:r>
                        <a:rPr kumimoji="0" lang="en-US" altLang="zh-CN" sz="1800" b="1" i="0" u="none" strike="noStrike" cap="none" normalizeH="0" baseline="0" dirty="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rPr>
                        <a:t>r</a:t>
                      </a:r>
                      <a:r>
                        <a:rPr kumimoji="0" lang="en-US" altLang="zh-CN" sz="1800" b="1" i="0" u="none" strike="noStrike" cap="none" normalizeH="0" baseline="-30000" dirty="0" smtClean="0">
                          <a:ln>
                            <a:noFill/>
                          </a:ln>
                          <a:solidFill>
                            <a:schemeClr val="bg1"/>
                          </a:solidFill>
                          <a:effectLst/>
                          <a:latin typeface="Times New Roman" pitchFamily="18" charset="0"/>
                          <a:ea typeface="宋体" pitchFamily="2" charset="-122"/>
                          <a:cs typeface="Times New Roman" pitchFamily="18" charset="0"/>
                        </a:rPr>
                        <a:t>2</a:t>
                      </a:r>
                      <a:endParaRPr kumimoji="0" lang="en-US" altLang="zh-CN" sz="1800" b="1" i="0" u="none" strike="noStrike" cap="none" normalizeH="0" baseline="0" dirty="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defRPr/>
                      </a:pPr>
                      <a:r>
                        <a:rPr kumimoji="0" lang="en-US" altLang="zh-CN" sz="1800" b="1" i="0" u="none" strike="noStrike" cap="none" normalizeH="0" baseline="0" dirty="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rPr>
                        <a:t>r</a:t>
                      </a:r>
                      <a:r>
                        <a:rPr kumimoji="0" lang="en-US" altLang="zh-CN" sz="1800" b="1" i="0" u="none" strike="noStrike" cap="none" normalizeH="0" baseline="-30000" dirty="0" smtClean="0">
                          <a:ln>
                            <a:noFill/>
                          </a:ln>
                          <a:solidFill>
                            <a:schemeClr val="bg1"/>
                          </a:solidFill>
                          <a:effectLst/>
                          <a:latin typeface="Times New Roman" pitchFamily="18" charset="0"/>
                          <a:ea typeface="宋体" pitchFamily="2" charset="-122"/>
                          <a:cs typeface="Times New Roman" pitchFamily="18" charset="0"/>
                        </a:rPr>
                        <a:t>2</a:t>
                      </a:r>
                      <a:endParaRPr kumimoji="0" lang="en-US" altLang="zh-CN" sz="1800" b="1" i="0" u="none" strike="noStrike" cap="none" normalizeH="0" baseline="0" dirty="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defRPr/>
                      </a:pPr>
                      <a:r>
                        <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dirty="0" smtClean="0">
                          <a:ln>
                            <a:noFill/>
                          </a:ln>
                          <a:solidFill>
                            <a:schemeClr val="bg1"/>
                          </a:solidFill>
                          <a:effectLst/>
                          <a:latin typeface="Times New Roman" pitchFamily="18" charset="0"/>
                          <a:ea typeface="宋体" pitchFamily="2" charset="-122"/>
                          <a:cs typeface="Times New Roman" pitchFamily="18" charset="0"/>
                        </a:rPr>
                        <a:t>2</a:t>
                      </a:r>
                      <a:endPar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defRPr/>
                      </a:pPr>
                      <a:r>
                        <a:rPr kumimoji="0" lang="en-US" altLang="zh-CN" sz="1800" b="1" i="0" u="none" strike="noStrike" cap="none" normalizeH="0" baseline="0" dirty="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rPr>
                        <a:t>r</a:t>
                      </a:r>
                      <a:r>
                        <a:rPr kumimoji="0" lang="en-US" altLang="zh-CN" sz="1800" b="1" i="0" u="none" strike="noStrike" cap="none" normalizeH="0" baseline="-30000" dirty="0" smtClean="0">
                          <a:ln>
                            <a:noFill/>
                          </a:ln>
                          <a:solidFill>
                            <a:schemeClr val="bg1"/>
                          </a:solidFill>
                          <a:effectLst/>
                          <a:latin typeface="Times New Roman" pitchFamily="18" charset="0"/>
                          <a:ea typeface="宋体" pitchFamily="2" charset="-122"/>
                          <a:cs typeface="Times New Roman" pitchFamily="18" charset="0"/>
                        </a:rPr>
                        <a:t>2</a:t>
                      </a:r>
                      <a:endParaRPr kumimoji="0" lang="en-US" altLang="zh-CN" sz="1800" b="1" i="0" u="none" strike="noStrike" cap="none" normalizeH="0" baseline="0" dirty="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defRPr/>
                      </a:pPr>
                      <a:r>
                        <a:rPr kumimoji="0" lang="en-US" altLang="zh-CN" sz="1800" b="1" i="0" u="none" strike="noStrike" cap="none" normalizeH="0" baseline="0" dirty="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rPr>
                        <a:t>r</a:t>
                      </a:r>
                      <a:r>
                        <a:rPr kumimoji="0" lang="en-US" altLang="zh-CN" sz="1800" b="1" i="0" u="none" strike="noStrike" cap="none" normalizeH="0" baseline="-30000" dirty="0" smtClean="0">
                          <a:ln>
                            <a:noFill/>
                          </a:ln>
                          <a:solidFill>
                            <a:schemeClr val="bg1"/>
                          </a:solidFill>
                          <a:effectLst/>
                          <a:latin typeface="Times New Roman" pitchFamily="18" charset="0"/>
                          <a:ea typeface="宋体" pitchFamily="2" charset="-122"/>
                          <a:cs typeface="Times New Roman" pitchFamily="18" charset="0"/>
                        </a:rPr>
                        <a:t>2</a:t>
                      </a:r>
                      <a:endParaRPr kumimoji="0" lang="en-US" altLang="zh-CN" sz="1800" b="1" i="0" u="none" strike="noStrike" cap="none" normalizeH="0" baseline="0" dirty="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1800" b="1" i="0" u="none" strike="noStrike" cap="none" normalizeH="0" baseline="0" dirty="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r>
              <a:tr h="347993">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rgbClr val="CC3300"/>
                          </a:solidFill>
                          <a:effectLst/>
                          <a:latin typeface="Times New Roman" pitchFamily="18" charset="0"/>
                          <a:ea typeface="宋体" pitchFamily="2" charset="-122"/>
                          <a:cs typeface="Times New Roman" pitchFamily="18"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defRPr/>
                      </a:pPr>
                      <a:r>
                        <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S</a:t>
                      </a:r>
                      <a:r>
                        <a:rPr kumimoji="0" lang="en-US" altLang="zh-CN" sz="1800" b="1" i="0" u="none" strike="noStrike" cap="none" normalizeH="0" baseline="-30000" dirty="0" smtClean="0">
                          <a:ln>
                            <a:noFill/>
                          </a:ln>
                          <a:solidFill>
                            <a:schemeClr val="bg1"/>
                          </a:solidFill>
                          <a:effectLst/>
                          <a:latin typeface="Times New Roman" pitchFamily="18" charset="0"/>
                          <a:ea typeface="宋体" pitchFamily="2" charset="-122"/>
                          <a:cs typeface="Times New Roman" pitchFamily="18" charset="0"/>
                        </a:rPr>
                        <a:t>8</a:t>
                      </a:r>
                      <a:endParaRPr kumimoji="0" lang="en-US" altLang="zh-CN" sz="1800" b="1" i="0" u="none" strike="noStrike" cap="none" normalizeH="0" baseline="0" dirty="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defRPr/>
                      </a:pPr>
                      <a:endPar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r>
              <a:tr h="347993">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rgbClr val="CC3300"/>
                          </a:solidFill>
                          <a:effectLst/>
                          <a:latin typeface="Times New Roman" pitchFamily="18" charset="0"/>
                          <a:ea typeface="宋体" pitchFamily="2" charset="-122"/>
                          <a:cs typeface="Times New Roman" pitchFamily="18" charset="0"/>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dirty="0" smtClean="0">
                          <a:ln>
                            <a:noFill/>
                          </a:ln>
                          <a:solidFill>
                            <a:schemeClr val="bg1"/>
                          </a:solidFill>
                          <a:effectLst/>
                          <a:latin typeface="Times New Roman" pitchFamily="18" charset="0"/>
                          <a:ea typeface="宋体" pitchFamily="2" charset="-122"/>
                          <a:cs typeface="Times New Roman" pitchFamily="18" charset="0"/>
                        </a:rPr>
                        <a:t>3</a:t>
                      </a:r>
                      <a:endPar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dirty="0" smtClean="0">
                          <a:ln>
                            <a:noFill/>
                          </a:ln>
                          <a:solidFill>
                            <a:schemeClr val="bg1"/>
                          </a:solidFill>
                          <a:effectLst/>
                          <a:latin typeface="Times New Roman" pitchFamily="18" charset="0"/>
                          <a:ea typeface="宋体" pitchFamily="2" charset="-122"/>
                          <a:cs typeface="Times New Roman" pitchFamily="18" charset="0"/>
                        </a:rPr>
                        <a:t>3</a:t>
                      </a:r>
                      <a:endPar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endParaRPr>
                    </a:p>
                    <a:p>
                      <a:endParaRPr lang="zh-CN" altLang="en-US" dirty="0">
                        <a:latin typeface="Times New Roman" panose="02020603050405020304" pitchFamily="18"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dirty="0" smtClean="0">
                          <a:ln>
                            <a:noFill/>
                          </a:ln>
                          <a:solidFill>
                            <a:schemeClr val="bg1"/>
                          </a:solidFill>
                          <a:effectLst/>
                          <a:latin typeface="Times New Roman" pitchFamily="18" charset="0"/>
                          <a:ea typeface="宋体" pitchFamily="2" charset="-122"/>
                          <a:cs typeface="Times New Roman" pitchFamily="18" charset="0"/>
                        </a:rPr>
                        <a:t>3</a:t>
                      </a:r>
                      <a:endPar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endParaRPr>
                    </a:p>
                    <a:p>
                      <a:endParaRPr lang="zh-CN" altLang="en-US" dirty="0">
                        <a:latin typeface="Times New Roman" panose="02020603050405020304" pitchFamily="18"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dirty="0" smtClean="0">
                          <a:ln>
                            <a:noFill/>
                          </a:ln>
                          <a:solidFill>
                            <a:schemeClr val="bg1"/>
                          </a:solidFill>
                          <a:effectLst/>
                          <a:latin typeface="Times New Roman" pitchFamily="18" charset="0"/>
                          <a:ea typeface="宋体" pitchFamily="2" charset="-122"/>
                          <a:cs typeface="Times New Roman" pitchFamily="18" charset="0"/>
                        </a:rPr>
                        <a:t>3</a:t>
                      </a:r>
                      <a:endPar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endParaRPr>
                    </a:p>
                    <a:p>
                      <a:endParaRPr lang="zh-CN" altLang="en-US" dirty="0">
                        <a:latin typeface="Times New Roman" panose="02020603050405020304" pitchFamily="18" charset="0"/>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defRPr/>
                      </a:pPr>
                      <a:r>
                        <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dirty="0" smtClean="0">
                          <a:ln>
                            <a:noFill/>
                          </a:ln>
                          <a:solidFill>
                            <a:schemeClr val="bg1"/>
                          </a:solidFill>
                          <a:effectLst/>
                          <a:latin typeface="Times New Roman" pitchFamily="18" charset="0"/>
                          <a:ea typeface="宋体" pitchFamily="2" charset="-122"/>
                          <a:cs typeface="Times New Roman" pitchFamily="18" charset="0"/>
                        </a:rPr>
                        <a:t>3</a:t>
                      </a:r>
                      <a:endPar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defRPr/>
                      </a:pPr>
                      <a:endPar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defRPr/>
                      </a:pPr>
                      <a:r>
                        <a:rPr kumimoji="0" lang="en-US" altLang="zh-CN" sz="1800" b="1" i="0" u="none" strike="noStrike" cap="none" normalizeH="0" baseline="0" dirty="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rPr>
                        <a:t>r</a:t>
                      </a:r>
                      <a:r>
                        <a:rPr kumimoji="0" lang="en-US" altLang="zh-CN" sz="1800" b="1" i="0" u="none" strike="noStrike" cap="none" normalizeH="0" baseline="-30000" dirty="0" smtClean="0">
                          <a:ln>
                            <a:noFill/>
                          </a:ln>
                          <a:solidFill>
                            <a:schemeClr val="bg1"/>
                          </a:solidFill>
                          <a:effectLst/>
                          <a:latin typeface="Times New Roman" pitchFamily="18" charset="0"/>
                          <a:ea typeface="宋体" pitchFamily="2" charset="-122"/>
                          <a:cs typeface="Times New Roman" pitchFamily="18" charset="0"/>
                        </a:rPr>
                        <a:t>3</a:t>
                      </a:r>
                      <a:endParaRPr kumimoji="0" lang="en-US" altLang="zh-CN" sz="1800" b="1" i="0" u="none" strike="noStrike" cap="none" normalizeH="0" baseline="0" dirty="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1800" b="1" i="0" u="none" strike="noStrike" cap="none" normalizeH="0" baseline="0" dirty="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r>
              <a:tr h="347993">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rgbClr val="CC3300"/>
                          </a:solidFill>
                          <a:effectLst/>
                          <a:latin typeface="Times New Roman" pitchFamily="18" charset="0"/>
                          <a:ea typeface="宋体" pitchFamily="2" charset="-122"/>
                          <a:cs typeface="Times New Roman" pitchFamily="18" charset="0"/>
                        </a:rPr>
                        <a:t>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1800" b="1" i="0" u="none" strike="noStrike" cap="none" normalizeH="0" baseline="0" dirty="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S</a:t>
                      </a:r>
                      <a:r>
                        <a:rPr kumimoji="0" lang="en-US" altLang="zh-CN" sz="1800" b="1" i="0" u="none" strike="noStrike" cap="none" normalizeH="0" baseline="-30000" dirty="0" smtClean="0">
                          <a:ln>
                            <a:noFill/>
                          </a:ln>
                          <a:solidFill>
                            <a:schemeClr val="bg1"/>
                          </a:solidFill>
                          <a:effectLst/>
                          <a:latin typeface="Times New Roman" pitchFamily="18" charset="0"/>
                          <a:ea typeface="宋体" pitchFamily="2" charset="-122"/>
                          <a:cs typeface="Times New Roman" pitchFamily="18" charset="0"/>
                        </a:rPr>
                        <a:t>9</a:t>
                      </a:r>
                      <a:endParaRPr kumimoji="0" lang="en-US" altLang="zh-CN" sz="1800" b="1" i="0" u="none" strike="noStrike" cap="none" normalizeH="0" baseline="0" dirty="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1800" b="1" i="0" u="none" strike="noStrike" cap="none" normalizeH="0" baseline="0" dirty="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r>
              <a:tr h="347993">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rgbClr val="CC3300"/>
                          </a:solidFill>
                          <a:effectLst/>
                          <a:latin typeface="Times New Roman" pitchFamily="18" charset="0"/>
                          <a:ea typeface="宋体" pitchFamily="2" charset="-122"/>
                          <a:cs typeface="Times New Roman" pitchFamily="18" charset="0"/>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cap="none" normalizeH="0" baseline="0" dirty="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rPr>
                        <a:t>r</a:t>
                      </a:r>
                      <a:r>
                        <a:rPr kumimoji="0" lang="en-US" altLang="zh-CN" sz="1800" b="1" i="0" u="none" strike="noStrike" cap="none" normalizeH="0" baseline="-30000" dirty="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rPr>
                        <a:t>4</a:t>
                      </a:r>
                      <a:endParaRPr kumimoji="0" lang="en-US" altLang="zh-CN" sz="1800" b="1" i="0" u="none" strike="noStrike" cap="none" normalizeH="0" baseline="0" dirty="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dirty="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rPr>
                        <a:t>4</a:t>
                      </a:r>
                      <a:endParaRPr kumimoji="0" lang="en-US" altLang="zh-CN" sz="1800" b="1"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cap="none" normalizeH="0" baseline="0" dirty="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rPr>
                        <a:t>r</a:t>
                      </a:r>
                      <a:r>
                        <a:rPr kumimoji="0" lang="en-US" altLang="zh-CN" sz="1800" b="1" i="0" u="none" strike="noStrike" cap="none" normalizeH="0" baseline="-30000" dirty="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rPr>
                        <a:t>4</a:t>
                      </a:r>
                      <a:endParaRPr kumimoji="0" lang="en-US" altLang="zh-CN" sz="1800" b="1" i="0" u="none" strike="noStrike" cap="none" normalizeH="0" baseline="0" dirty="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cap="none" normalizeH="0" baseline="0" dirty="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rPr>
                        <a:t>r</a:t>
                      </a:r>
                      <a:r>
                        <a:rPr kumimoji="0" lang="en-US" altLang="zh-CN" sz="1800" b="1" i="0" u="none" strike="noStrike" cap="none" normalizeH="0" baseline="-30000" dirty="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rPr>
                        <a:t>4</a:t>
                      </a:r>
                      <a:endParaRPr kumimoji="0" lang="en-US" altLang="zh-CN" sz="1800" b="1" i="0" u="none" strike="noStrike" cap="none" normalizeH="0" baseline="0" dirty="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cap="none" normalizeH="0" baseline="0" dirty="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rPr>
                        <a:t>r</a:t>
                      </a:r>
                      <a:r>
                        <a:rPr kumimoji="0" lang="en-US" altLang="zh-CN" sz="1800" b="1" i="0" u="none" strike="noStrike" cap="none" normalizeH="0" baseline="-30000" dirty="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rPr>
                        <a:t>4</a:t>
                      </a:r>
                      <a:endParaRPr kumimoji="0" lang="en-US" altLang="zh-CN" sz="1800" b="1" i="0" u="none" strike="noStrike" cap="none" normalizeH="0" baseline="0" dirty="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cap="none" normalizeH="0" baseline="0" dirty="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rPr>
                        <a:t>r</a:t>
                      </a:r>
                      <a:r>
                        <a:rPr kumimoji="0" lang="en-US" altLang="zh-CN" sz="1800" b="1" i="0" u="none" strike="noStrike" cap="none" normalizeH="0" baseline="-30000" dirty="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rPr>
                        <a:t>4</a:t>
                      </a:r>
                      <a:endParaRPr kumimoji="0" lang="en-US" altLang="zh-CN" sz="1800" b="1" i="0" u="none" strike="noStrike" cap="none" normalizeH="0" baseline="0" dirty="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r>
              <a:tr h="347993">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rgbClr val="CC3300"/>
                          </a:solidFill>
                          <a:effectLst/>
                          <a:latin typeface="Times New Roman" pitchFamily="18" charset="0"/>
                          <a:ea typeface="宋体" pitchFamily="2" charset="-122"/>
                          <a:cs typeface="Times New Roman" pitchFamily="18" charset="0"/>
                        </a:rPr>
                        <a:t>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smtClean="0">
                          <a:ln>
                            <a:noFill/>
                          </a:ln>
                          <a:solidFill>
                            <a:schemeClr val="bg1"/>
                          </a:solidFill>
                          <a:effectLst/>
                          <a:latin typeface="Times New Roman" pitchFamily="18" charset="0"/>
                          <a:ea typeface="宋体" pitchFamily="2" charset="-122"/>
                          <a:cs typeface="Times New Roman" pitchFamily="18" charset="0"/>
                        </a:rPr>
                        <a:t>1</a:t>
                      </a:r>
                      <a:endParaRPr kumimoji="0" lang="en-US" altLang="zh-CN" sz="1800" b="1" i="0" u="none" strike="noStrike" cap="none" normalizeH="0" baseline="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smtClean="0">
                          <a:ln>
                            <a:noFill/>
                          </a:ln>
                          <a:solidFill>
                            <a:schemeClr val="bg1"/>
                          </a:solidFill>
                          <a:effectLst/>
                          <a:latin typeface="Times New Roman" pitchFamily="18" charset="0"/>
                          <a:ea typeface="宋体" pitchFamily="2" charset="-122"/>
                          <a:cs typeface="Times New Roman" pitchFamily="18" charset="0"/>
                        </a:rPr>
                        <a:t>1</a:t>
                      </a:r>
                      <a:endParaRPr kumimoji="0" lang="en-US" altLang="zh-CN" sz="1800" b="1" i="0" u="none" strike="noStrike" cap="none" normalizeH="0" baseline="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smtClean="0">
                          <a:ln>
                            <a:noFill/>
                          </a:ln>
                          <a:solidFill>
                            <a:schemeClr val="bg1"/>
                          </a:solidFill>
                          <a:effectLst/>
                          <a:latin typeface="Times New Roman" pitchFamily="18" charset="0"/>
                          <a:ea typeface="宋体" pitchFamily="2" charset="-122"/>
                          <a:cs typeface="Times New Roman" pitchFamily="18" charset="0"/>
                        </a:rPr>
                        <a:t>1</a:t>
                      </a:r>
                      <a:endParaRPr kumimoji="0" lang="en-US" altLang="zh-CN" sz="1800" b="1" i="0" u="none" strike="noStrike" cap="none" normalizeH="0" baseline="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smtClean="0">
                          <a:ln>
                            <a:noFill/>
                          </a:ln>
                          <a:solidFill>
                            <a:schemeClr val="bg1"/>
                          </a:solidFill>
                          <a:effectLst/>
                          <a:latin typeface="Times New Roman" pitchFamily="18" charset="0"/>
                          <a:ea typeface="宋体" pitchFamily="2" charset="-122"/>
                          <a:cs typeface="Times New Roman" pitchFamily="18" charset="0"/>
                        </a:rPr>
                        <a:t>1</a:t>
                      </a:r>
                      <a:endParaRPr kumimoji="0" lang="en-US" altLang="zh-CN" sz="1800" b="1" i="0" u="none" strike="noStrike" cap="none" normalizeH="0" baseline="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smtClean="0">
                          <a:ln>
                            <a:noFill/>
                          </a:ln>
                          <a:solidFill>
                            <a:schemeClr val="bg1"/>
                          </a:solidFill>
                          <a:effectLst/>
                          <a:latin typeface="Times New Roman" pitchFamily="18" charset="0"/>
                          <a:ea typeface="宋体" pitchFamily="2" charset="-122"/>
                          <a:cs typeface="Times New Roman" pitchFamily="18" charset="0"/>
                        </a:rPr>
                        <a:t>1</a:t>
                      </a:r>
                      <a:endParaRPr kumimoji="0" lang="en-US" altLang="zh-CN" sz="1800" b="1" i="0" u="none" strike="noStrike" cap="none" normalizeH="0" baseline="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smtClean="0">
                          <a:ln>
                            <a:noFill/>
                          </a:ln>
                          <a:solidFill>
                            <a:schemeClr val="bg1"/>
                          </a:solidFill>
                          <a:effectLst/>
                          <a:latin typeface="Times New Roman" pitchFamily="18" charset="0"/>
                          <a:ea typeface="宋体" pitchFamily="2" charset="-122"/>
                          <a:cs typeface="Times New Roman" pitchFamily="18" charset="0"/>
                        </a:rPr>
                        <a:t>1</a:t>
                      </a:r>
                      <a:endParaRPr kumimoji="0" lang="en-US" altLang="zh-CN" sz="1800" b="1" i="0" u="none" strike="noStrike" cap="none" normalizeH="0" baseline="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bg1"/>
                        </a:solidFill>
                        <a:effectLst/>
                        <a:latin typeface="Times New Roman" panose="02020603050405020304" pitchFamily="18" charset="0"/>
                        <a:ea typeface="宋体"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2D050"/>
                    </a:solidFill>
                  </a:tcPr>
                </a:tc>
              </a:tr>
            </a:tbl>
          </a:graphicData>
        </a:graphic>
      </p:graphicFrame>
    </p:spTree>
    <p:extLst>
      <p:ext uri="{BB962C8B-B14F-4D97-AF65-F5344CB8AC3E}">
        <p14:creationId xmlns="" xmlns:p14="http://schemas.microsoft.com/office/powerpoint/2010/main" val="1612162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2146" name="Rectangle 2"/>
          <p:cNvSpPr>
            <a:spLocks noGrp="1" noChangeArrowheads="1"/>
          </p:cNvSpPr>
          <p:nvPr>
            <p:ph sz="quarter" idx="13"/>
          </p:nvPr>
        </p:nvSpPr>
        <p:spPr>
          <a:xfrm>
            <a:off x="755576" y="116632"/>
            <a:ext cx="7704138" cy="6480720"/>
          </a:xfrm>
        </p:spPr>
        <p:txBody>
          <a:bodyPr>
            <a:noAutofit/>
          </a:bodyPr>
          <a:lstStyle/>
          <a:p>
            <a:pPr>
              <a:lnSpc>
                <a:spcPct val="120000"/>
              </a:lnSpc>
            </a:pPr>
            <a:r>
              <a:rPr lang="zh-CN" altLang="en-US" sz="2200" dirty="0" smtClean="0"/>
              <a:t>上例是一种设计</a:t>
            </a:r>
            <a:r>
              <a:rPr lang="en-US" altLang="zh-CN" sz="2200" dirty="0" smtClean="0"/>
              <a:t>LR</a:t>
            </a:r>
            <a:r>
              <a:rPr lang="zh-CN" altLang="en-US" sz="2200" dirty="0" smtClean="0"/>
              <a:t>分析表的方法：</a:t>
            </a:r>
            <a:endParaRPr lang="en-US" altLang="zh-CN" sz="2200" dirty="0" smtClean="0"/>
          </a:p>
          <a:p>
            <a:pPr>
              <a:lnSpc>
                <a:spcPct val="120000"/>
              </a:lnSpc>
            </a:pPr>
            <a:r>
              <a:rPr lang="en-US" altLang="zh-CN" sz="2200" dirty="0" smtClean="0"/>
              <a:t>1</a:t>
            </a:r>
            <a:r>
              <a:rPr lang="zh-CN" altLang="en-US" sz="2200" dirty="0" smtClean="0"/>
              <a:t>）将已知文法进行拓广，文法表示成：</a:t>
            </a:r>
          </a:p>
          <a:p>
            <a:pPr>
              <a:lnSpc>
                <a:spcPct val="120000"/>
              </a:lnSpc>
              <a:buFont typeface="Wingdings" pitchFamily="2" charset="2"/>
              <a:buNone/>
            </a:pPr>
            <a:r>
              <a:rPr lang="zh-CN" altLang="en-US" sz="2200" dirty="0" smtClean="0"/>
              <a:t>	</a:t>
            </a:r>
            <a:r>
              <a:rPr lang="zh-CN" altLang="en-US" sz="2200" b="0" dirty="0" smtClean="0">
                <a:solidFill>
                  <a:schemeClr val="tx1"/>
                </a:solidFill>
              </a:rPr>
              <a:t>（</a:t>
            </a:r>
            <a:r>
              <a:rPr lang="en-US" altLang="zh-CN" sz="2200" b="0" dirty="0" smtClean="0">
                <a:solidFill>
                  <a:schemeClr val="tx1"/>
                </a:solidFill>
              </a:rPr>
              <a:t>0</a:t>
            </a:r>
            <a:r>
              <a:rPr lang="zh-CN" altLang="en-US" sz="2200" b="0" dirty="0" smtClean="0">
                <a:solidFill>
                  <a:schemeClr val="tx1"/>
                </a:solidFill>
              </a:rPr>
              <a:t>）</a:t>
            </a:r>
            <a:r>
              <a:rPr lang="en-US" altLang="zh-CN" sz="2200" b="0" dirty="0" smtClean="0">
                <a:solidFill>
                  <a:schemeClr val="tx1"/>
                </a:solidFill>
              </a:rPr>
              <a:t>S</a:t>
            </a:r>
            <a:r>
              <a:rPr lang="en-US" altLang="zh-CN" sz="2200" b="0" dirty="0" smtClean="0">
                <a:solidFill>
                  <a:schemeClr val="tx1"/>
                </a:solidFill>
                <a:sym typeface="Symbol" pitchFamily="18" charset="2"/>
              </a:rPr>
              <a:t></a:t>
            </a:r>
            <a:r>
              <a:rPr lang="en-US" altLang="zh-CN" sz="2200" b="0" dirty="0" smtClean="0">
                <a:solidFill>
                  <a:schemeClr val="tx1"/>
                </a:solidFill>
              </a:rPr>
              <a:t>S[0]</a:t>
            </a:r>
          </a:p>
          <a:p>
            <a:pPr>
              <a:lnSpc>
                <a:spcPct val="120000"/>
              </a:lnSpc>
              <a:buFont typeface="Wingdings" pitchFamily="2" charset="2"/>
              <a:buNone/>
            </a:pPr>
            <a:r>
              <a:rPr lang="en-US" altLang="zh-CN" sz="2200" b="0" dirty="0" smtClean="0">
                <a:solidFill>
                  <a:schemeClr val="tx1"/>
                </a:solidFill>
              </a:rPr>
              <a:t>	</a:t>
            </a:r>
            <a:r>
              <a:rPr lang="zh-CN" altLang="en-US" sz="2200" b="0" dirty="0" smtClean="0">
                <a:solidFill>
                  <a:schemeClr val="tx1"/>
                </a:solidFill>
              </a:rPr>
              <a:t>（</a:t>
            </a:r>
            <a:r>
              <a:rPr lang="en-US" altLang="zh-CN" sz="2200" b="0" dirty="0" smtClean="0">
                <a:solidFill>
                  <a:schemeClr val="tx1"/>
                </a:solidFill>
              </a:rPr>
              <a:t>1</a:t>
            </a:r>
            <a:r>
              <a:rPr lang="zh-CN" altLang="en-US" sz="2200" b="0" dirty="0" smtClean="0">
                <a:solidFill>
                  <a:schemeClr val="tx1"/>
                </a:solidFill>
              </a:rPr>
              <a:t>）     （</a:t>
            </a:r>
            <a:r>
              <a:rPr lang="en-US" altLang="zh-CN" sz="2200" b="0" dirty="0" smtClean="0">
                <a:solidFill>
                  <a:schemeClr val="tx1"/>
                </a:solidFill>
              </a:rPr>
              <a:t>2</a:t>
            </a:r>
            <a:r>
              <a:rPr lang="zh-CN" altLang="en-US" sz="2200" b="0" dirty="0" smtClean="0">
                <a:solidFill>
                  <a:schemeClr val="tx1"/>
                </a:solidFill>
              </a:rPr>
              <a:t>）   （</a:t>
            </a:r>
            <a:r>
              <a:rPr lang="en-US" altLang="zh-CN" sz="2200" b="0" dirty="0" smtClean="0">
                <a:solidFill>
                  <a:schemeClr val="tx1"/>
                </a:solidFill>
              </a:rPr>
              <a:t>3</a:t>
            </a:r>
            <a:r>
              <a:rPr lang="zh-CN" altLang="en-US" sz="2200" b="0" dirty="0" smtClean="0">
                <a:solidFill>
                  <a:schemeClr val="tx1"/>
                </a:solidFill>
              </a:rPr>
              <a:t>）   （</a:t>
            </a:r>
            <a:r>
              <a:rPr lang="en-US" altLang="zh-CN" sz="2200" b="0" dirty="0" smtClean="0">
                <a:solidFill>
                  <a:schemeClr val="tx1"/>
                </a:solidFill>
              </a:rPr>
              <a:t>4</a:t>
            </a:r>
            <a:r>
              <a:rPr lang="zh-CN" altLang="en-US" sz="2200" b="0" dirty="0" smtClean="0">
                <a:solidFill>
                  <a:schemeClr val="tx1"/>
                </a:solidFill>
              </a:rPr>
              <a:t>）</a:t>
            </a:r>
            <a:endParaRPr lang="en-US" altLang="zh-CN" sz="2200" b="0" dirty="0" smtClean="0">
              <a:solidFill>
                <a:schemeClr val="tx1"/>
              </a:solidFill>
            </a:endParaRPr>
          </a:p>
          <a:p>
            <a:pPr>
              <a:lnSpc>
                <a:spcPct val="120000"/>
              </a:lnSpc>
              <a:buFont typeface="Wingdings" pitchFamily="2" charset="2"/>
              <a:buNone/>
            </a:pPr>
            <a:r>
              <a:rPr lang="en-US" altLang="zh-CN" sz="2200" dirty="0" smtClean="0"/>
              <a:t>2</a:t>
            </a:r>
            <a:r>
              <a:rPr lang="zh-CN" altLang="en-US" sz="2200" dirty="0" smtClean="0"/>
              <a:t>）对句子</a:t>
            </a:r>
            <a:r>
              <a:rPr lang="en-US" altLang="zh-CN" sz="2200" dirty="0" err="1" smtClean="0"/>
              <a:t>abbcde</a:t>
            </a:r>
            <a:r>
              <a:rPr lang="zh-CN" altLang="en-US" sz="2200" dirty="0" smtClean="0"/>
              <a:t>的列出</a:t>
            </a:r>
            <a:r>
              <a:rPr lang="zh-CN" altLang="en-US" sz="2200" dirty="0"/>
              <a:t>可归约前缀：</a:t>
            </a:r>
            <a:endParaRPr lang="zh-CN" altLang="en-US" sz="2200" dirty="0" smtClean="0"/>
          </a:p>
          <a:p>
            <a:pPr>
              <a:lnSpc>
                <a:spcPct val="120000"/>
              </a:lnSpc>
              <a:buFont typeface="Wingdings" pitchFamily="2" charset="2"/>
              <a:buNone/>
            </a:pPr>
            <a:r>
              <a:rPr lang="zh-CN" altLang="en-US" sz="2200" dirty="0" smtClean="0"/>
              <a:t>	</a:t>
            </a:r>
            <a:r>
              <a:rPr lang="en-US" altLang="zh-CN" sz="2200" b="0" dirty="0" smtClean="0">
                <a:solidFill>
                  <a:schemeClr val="tx1"/>
                </a:solidFill>
              </a:rPr>
              <a:t>S[0]      ab[2]    </a:t>
            </a:r>
            <a:r>
              <a:rPr lang="en-US" altLang="zh-CN" sz="2200" b="0" dirty="0" err="1" smtClean="0">
                <a:solidFill>
                  <a:schemeClr val="tx1"/>
                </a:solidFill>
              </a:rPr>
              <a:t>aAb</a:t>
            </a:r>
            <a:r>
              <a:rPr lang="en-US" altLang="zh-CN" sz="2200" b="0" dirty="0" smtClean="0">
                <a:solidFill>
                  <a:schemeClr val="tx1"/>
                </a:solidFill>
              </a:rPr>
              <a:t>[3]   </a:t>
            </a:r>
            <a:r>
              <a:rPr lang="en-US" altLang="zh-CN" sz="2200" b="0" dirty="0" err="1" smtClean="0">
                <a:solidFill>
                  <a:schemeClr val="tx1"/>
                </a:solidFill>
              </a:rPr>
              <a:t>aAbcd</a:t>
            </a:r>
            <a:r>
              <a:rPr lang="en-US" altLang="zh-CN" sz="2200" b="0" dirty="0" smtClean="0">
                <a:solidFill>
                  <a:schemeClr val="tx1"/>
                </a:solidFill>
              </a:rPr>
              <a:t>[4]   </a:t>
            </a:r>
            <a:r>
              <a:rPr lang="en-US" altLang="zh-CN" sz="2200" b="0" dirty="0" err="1" smtClean="0">
                <a:solidFill>
                  <a:schemeClr val="tx1"/>
                </a:solidFill>
              </a:rPr>
              <a:t>aAcBe</a:t>
            </a:r>
            <a:r>
              <a:rPr lang="en-US" altLang="zh-CN" sz="2200" b="0" dirty="0" smtClean="0">
                <a:solidFill>
                  <a:schemeClr val="tx1"/>
                </a:solidFill>
              </a:rPr>
              <a:t>[1]</a:t>
            </a:r>
          </a:p>
          <a:p>
            <a:pPr>
              <a:lnSpc>
                <a:spcPct val="120000"/>
              </a:lnSpc>
              <a:buFont typeface="Wingdings" pitchFamily="2" charset="2"/>
              <a:buNone/>
            </a:pPr>
            <a:r>
              <a:rPr lang="en-US" altLang="zh-CN" sz="2200" dirty="0" smtClean="0"/>
              <a:t>3</a:t>
            </a:r>
            <a:r>
              <a:rPr lang="zh-CN" altLang="en-US" sz="2200" dirty="0" smtClean="0"/>
              <a:t>）根据可规约前缀画出</a:t>
            </a:r>
            <a:r>
              <a:rPr lang="en-US" altLang="zh-CN" sz="2200" dirty="0" smtClean="0"/>
              <a:t>NFA</a:t>
            </a:r>
          </a:p>
          <a:p>
            <a:pPr>
              <a:lnSpc>
                <a:spcPct val="120000"/>
              </a:lnSpc>
              <a:buFont typeface="Wingdings" pitchFamily="2" charset="2"/>
              <a:buNone/>
            </a:pPr>
            <a:r>
              <a:rPr lang="en-US" altLang="zh-CN" sz="2200" b="0" dirty="0" smtClean="0">
                <a:solidFill>
                  <a:schemeClr val="tx1"/>
                </a:solidFill>
              </a:rPr>
              <a:t>4</a:t>
            </a:r>
            <a:r>
              <a:rPr lang="zh-CN" altLang="en-US" sz="2200" b="0" dirty="0" smtClean="0">
                <a:solidFill>
                  <a:schemeClr val="tx1"/>
                </a:solidFill>
              </a:rPr>
              <a:t>）</a:t>
            </a:r>
            <a:r>
              <a:rPr lang="en-US" altLang="zh-CN" sz="2200" b="0" dirty="0" smtClean="0">
                <a:solidFill>
                  <a:schemeClr val="tx1"/>
                </a:solidFill>
              </a:rPr>
              <a:t>NFA</a:t>
            </a:r>
            <a:r>
              <a:rPr lang="zh-CN" altLang="en-US" sz="2200" b="0" dirty="0" smtClean="0">
                <a:solidFill>
                  <a:schemeClr val="tx1"/>
                </a:solidFill>
              </a:rPr>
              <a:t>确定化成</a:t>
            </a:r>
            <a:r>
              <a:rPr lang="en-US" altLang="zh-CN" sz="2200" b="0" dirty="0" smtClean="0">
                <a:solidFill>
                  <a:schemeClr val="tx1"/>
                </a:solidFill>
              </a:rPr>
              <a:t>DFA</a:t>
            </a:r>
          </a:p>
          <a:p>
            <a:pPr>
              <a:lnSpc>
                <a:spcPct val="120000"/>
              </a:lnSpc>
              <a:buFont typeface="Wingdings" pitchFamily="2" charset="2"/>
              <a:buNone/>
            </a:pPr>
            <a:r>
              <a:rPr lang="en-US" altLang="zh-CN" sz="2200" dirty="0" smtClean="0"/>
              <a:t>5</a:t>
            </a:r>
            <a:r>
              <a:rPr lang="zh-CN" altLang="en-US" sz="2200" dirty="0" smtClean="0"/>
              <a:t>）根据</a:t>
            </a:r>
            <a:r>
              <a:rPr lang="en-US" altLang="zh-CN" sz="2200" dirty="0" smtClean="0"/>
              <a:t>DFA</a:t>
            </a:r>
            <a:r>
              <a:rPr lang="zh-CN" altLang="en-US" sz="2200" dirty="0" smtClean="0"/>
              <a:t>画出</a:t>
            </a:r>
            <a:r>
              <a:rPr lang="en-US" altLang="zh-CN" sz="2200" dirty="0" smtClean="0"/>
              <a:t>LR</a:t>
            </a:r>
            <a:r>
              <a:rPr lang="zh-CN" altLang="en-US" sz="2200" dirty="0" smtClean="0"/>
              <a:t>分析表</a:t>
            </a:r>
            <a:endParaRPr lang="en-US" altLang="zh-CN" sz="2200" dirty="0" smtClean="0"/>
          </a:p>
          <a:p>
            <a:pPr>
              <a:lnSpc>
                <a:spcPct val="120000"/>
              </a:lnSpc>
              <a:buFont typeface="Wingdings" pitchFamily="2" charset="2"/>
              <a:buNone/>
            </a:pPr>
            <a:endParaRPr lang="en-US" altLang="zh-CN" sz="2200" b="0" dirty="0">
              <a:solidFill>
                <a:schemeClr val="tx1"/>
              </a:solidFill>
            </a:endParaRPr>
          </a:p>
          <a:p>
            <a:pPr>
              <a:lnSpc>
                <a:spcPct val="120000"/>
              </a:lnSpc>
              <a:buFont typeface="Wingdings" pitchFamily="2" charset="2"/>
              <a:buNone/>
            </a:pPr>
            <a:r>
              <a:rPr lang="en-US" altLang="zh-CN" sz="2200" dirty="0" smtClean="0"/>
              <a:t>【</a:t>
            </a:r>
            <a:r>
              <a:rPr lang="zh-CN" altLang="en-US" sz="2200" dirty="0" smtClean="0"/>
              <a:t>根据一个典型的句子</a:t>
            </a:r>
            <a:r>
              <a:rPr lang="en-US" altLang="zh-CN" sz="2200" dirty="0" smtClean="0"/>
              <a:t>】</a:t>
            </a:r>
            <a:r>
              <a:rPr lang="zh-CN" altLang="en-US" sz="2200" dirty="0" smtClean="0">
                <a:solidFill>
                  <a:srgbClr val="CC3300"/>
                </a:solidFill>
              </a:rPr>
              <a:t>可行吗？？</a:t>
            </a:r>
            <a:endParaRPr lang="en-US" altLang="zh-CN" sz="2200" b="0" dirty="0" smtClean="0">
              <a:solidFill>
                <a:srgbClr val="CC3300"/>
              </a:solidFill>
            </a:endParaRPr>
          </a:p>
        </p:txBody>
      </p:sp>
    </p:spTree>
    <p:extLst>
      <p:ext uri="{BB962C8B-B14F-4D97-AF65-F5344CB8AC3E}">
        <p14:creationId xmlns="" xmlns:p14="http://schemas.microsoft.com/office/powerpoint/2010/main" val="219714530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62146">
                                            <p:txEl>
                                              <p:pRg st="5" end="5"/>
                                            </p:txEl>
                                          </p:spTgt>
                                        </p:tgtEl>
                                        <p:attrNameLst>
                                          <p:attrName>style.visibility</p:attrName>
                                        </p:attrNameLst>
                                      </p:cBhvr>
                                      <p:to>
                                        <p:strVal val="visible"/>
                                      </p:to>
                                    </p:set>
                                    <p:animEffect transition="in" filter="blinds(horizontal)">
                                      <p:cBhvr>
                                        <p:cTn id="7" dur="500"/>
                                        <p:tgtEl>
                                          <p:spTgt spid="262146">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62146">
                                            <p:txEl>
                                              <p:pRg st="6" end="6"/>
                                            </p:txEl>
                                          </p:spTgt>
                                        </p:tgtEl>
                                        <p:attrNameLst>
                                          <p:attrName>style.visibility</p:attrName>
                                        </p:attrNameLst>
                                      </p:cBhvr>
                                      <p:to>
                                        <p:strVal val="visible"/>
                                      </p:to>
                                    </p:set>
                                    <p:animEffect transition="in" filter="blinds(horizontal)">
                                      <p:cBhvr>
                                        <p:cTn id="10" dur="500"/>
                                        <p:tgtEl>
                                          <p:spTgt spid="262146">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62146">
                                            <p:txEl>
                                              <p:pRg st="7" end="7"/>
                                            </p:txEl>
                                          </p:spTgt>
                                        </p:tgtEl>
                                        <p:attrNameLst>
                                          <p:attrName>style.visibility</p:attrName>
                                        </p:attrNameLst>
                                      </p:cBhvr>
                                      <p:to>
                                        <p:strVal val="visible"/>
                                      </p:to>
                                    </p:set>
                                    <p:animEffect transition="in" filter="blinds(horizontal)">
                                      <p:cBhvr>
                                        <p:cTn id="13" dur="500"/>
                                        <p:tgtEl>
                                          <p:spTgt spid="262146">
                                            <p:txEl>
                                              <p:pRg st="7" end="7"/>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62146">
                                            <p:txEl>
                                              <p:pRg st="8" end="8"/>
                                            </p:txEl>
                                          </p:spTgt>
                                        </p:tgtEl>
                                        <p:attrNameLst>
                                          <p:attrName>style.visibility</p:attrName>
                                        </p:attrNameLst>
                                      </p:cBhvr>
                                      <p:to>
                                        <p:strVal val="visible"/>
                                      </p:to>
                                    </p:set>
                                    <p:animEffect transition="in" filter="blinds(horizontal)">
                                      <p:cBhvr>
                                        <p:cTn id="16" dur="500"/>
                                        <p:tgtEl>
                                          <p:spTgt spid="262146">
                                            <p:txEl>
                                              <p:pRg st="8" end="8"/>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62146">
                                            <p:txEl>
                                              <p:pRg st="10" end="10"/>
                                            </p:txEl>
                                          </p:spTgt>
                                        </p:tgtEl>
                                        <p:attrNameLst>
                                          <p:attrName>style.visibility</p:attrName>
                                        </p:attrNameLst>
                                      </p:cBhvr>
                                      <p:to>
                                        <p:strVal val="visible"/>
                                      </p:to>
                                    </p:set>
                                    <p:animEffect transition="in" filter="blinds(horizontal)">
                                      <p:cBhvr>
                                        <p:cTn id="19" dur="500"/>
                                        <p:tgtEl>
                                          <p:spTgt spid="26214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r>
              <a:rPr lang="en-US" altLang="zh-CN" sz="2800" dirty="0">
                <a:solidFill>
                  <a:srgbClr val="FFC000"/>
                </a:solidFill>
              </a:rPr>
              <a:t>3</a:t>
            </a:r>
            <a:r>
              <a:rPr lang="zh-CN" altLang="en-US" sz="2800" dirty="0" smtClean="0">
                <a:solidFill>
                  <a:srgbClr val="FFC000"/>
                </a:solidFill>
              </a:rPr>
              <a:t>、活前缀及其可归前缀的一般方法</a:t>
            </a:r>
          </a:p>
        </p:txBody>
      </p:sp>
      <p:sp>
        <p:nvSpPr>
          <p:cNvPr id="360451" name="Rectangle 3"/>
          <p:cNvSpPr>
            <a:spLocks noGrp="1" noChangeArrowheads="1"/>
          </p:cNvSpPr>
          <p:nvPr>
            <p:ph sz="quarter" idx="4294967295"/>
          </p:nvPr>
        </p:nvSpPr>
        <p:spPr>
          <a:xfrm>
            <a:off x="251520" y="1557337"/>
            <a:ext cx="8892480" cy="5300663"/>
          </a:xfrm>
        </p:spPr>
        <p:txBody>
          <a:bodyPr>
            <a:noAutofit/>
          </a:bodyPr>
          <a:lstStyle/>
          <a:p>
            <a:pPr>
              <a:lnSpc>
                <a:spcPct val="115000"/>
              </a:lnSpc>
            </a:pPr>
            <a:r>
              <a:rPr lang="zh-CN" altLang="en-US" sz="2400" b="1" dirty="0" smtClean="0">
                <a:solidFill>
                  <a:srgbClr val="CC3300"/>
                </a:solidFill>
              </a:rPr>
              <a:t>（可归前缀</a:t>
            </a:r>
            <a:r>
              <a:rPr lang="en-US" altLang="zh-CN" sz="2400" b="1" dirty="0" smtClean="0">
                <a:solidFill>
                  <a:srgbClr val="CC3300"/>
                </a:solidFill>
              </a:rPr>
              <a:t>=</a:t>
            </a:r>
            <a:r>
              <a:rPr lang="zh-CN" altLang="en-US" sz="2400" b="1" dirty="0" smtClean="0">
                <a:solidFill>
                  <a:srgbClr val="CC3300"/>
                </a:solidFill>
              </a:rPr>
              <a:t>活前缀</a:t>
            </a:r>
            <a:r>
              <a:rPr lang="en-US" altLang="zh-CN" sz="2400" b="1" dirty="0" smtClean="0">
                <a:solidFill>
                  <a:srgbClr val="CC3300"/>
                </a:solidFill>
              </a:rPr>
              <a:t>+</a:t>
            </a:r>
            <a:r>
              <a:rPr lang="zh-CN" altLang="en-US" sz="2400" b="1" dirty="0" smtClean="0">
                <a:solidFill>
                  <a:srgbClr val="CC3300"/>
                </a:solidFill>
              </a:rPr>
              <a:t>句柄）</a:t>
            </a:r>
            <a:endParaRPr lang="en-US" altLang="zh-CN" sz="2400" b="1" dirty="0" smtClean="0">
              <a:solidFill>
                <a:srgbClr val="CC3300"/>
              </a:solidFill>
            </a:endParaRPr>
          </a:p>
          <a:p>
            <a:pPr>
              <a:lnSpc>
                <a:spcPct val="115000"/>
              </a:lnSpc>
            </a:pPr>
            <a:r>
              <a:rPr lang="zh-CN" altLang="en-US" sz="2400" b="1" dirty="0" smtClean="0"/>
              <a:t>定义</a:t>
            </a:r>
            <a:r>
              <a:rPr lang="en-US" altLang="zh-CN" sz="2400" b="1" dirty="0" smtClean="0"/>
              <a:t>6.2</a:t>
            </a:r>
            <a:r>
              <a:rPr lang="zh-CN" altLang="en-US" sz="2400" b="1" dirty="0" smtClean="0"/>
              <a:t>：设</a:t>
            </a:r>
            <a:r>
              <a:rPr lang="en-US" altLang="zh-CN" sz="2400" b="1" dirty="0" smtClean="0"/>
              <a:t>G=</a:t>
            </a:r>
            <a:r>
              <a:rPr lang="zh-CN" altLang="en-US" sz="2400" b="1" dirty="0" smtClean="0"/>
              <a:t>（</a:t>
            </a:r>
            <a:r>
              <a:rPr lang="en-US" altLang="zh-CN" sz="2400" b="1" dirty="0" smtClean="0"/>
              <a:t>V</a:t>
            </a:r>
            <a:r>
              <a:rPr lang="en-US" altLang="zh-CN" sz="2400" b="1" baseline="-25000" dirty="0" smtClean="0"/>
              <a:t>N</a:t>
            </a:r>
            <a:r>
              <a:rPr lang="zh-CN" altLang="en-US" sz="2400" b="1" dirty="0" smtClean="0"/>
              <a:t>，</a:t>
            </a:r>
            <a:r>
              <a:rPr lang="en-US" altLang="zh-CN" sz="2400" b="1" dirty="0" smtClean="0"/>
              <a:t>V</a:t>
            </a:r>
            <a:r>
              <a:rPr lang="en-US" altLang="zh-CN" sz="2400" b="1" baseline="-25000" dirty="0" smtClean="0"/>
              <a:t>T</a:t>
            </a:r>
            <a:r>
              <a:rPr lang="zh-CN" altLang="en-US" sz="2400" b="1" dirty="0" smtClean="0"/>
              <a:t>，</a:t>
            </a:r>
            <a:r>
              <a:rPr lang="en-US" altLang="zh-CN" sz="2400" b="1" dirty="0" smtClean="0"/>
              <a:t>P</a:t>
            </a:r>
            <a:r>
              <a:rPr lang="zh-CN" altLang="en-US" sz="2400" b="1" dirty="0" smtClean="0"/>
              <a:t>，</a:t>
            </a:r>
            <a:r>
              <a:rPr lang="en-US" altLang="zh-CN" sz="2400" b="1" dirty="0" smtClean="0"/>
              <a:t>S</a:t>
            </a:r>
            <a:r>
              <a:rPr lang="zh-CN" altLang="en-US" sz="2400" b="1" dirty="0" smtClean="0"/>
              <a:t>）是一个上下文无关文法，对于</a:t>
            </a:r>
            <a:r>
              <a:rPr lang="en-US" altLang="zh-CN" sz="2400" b="1" dirty="0" smtClean="0">
                <a:solidFill>
                  <a:srgbClr val="CC3300"/>
                </a:solidFill>
              </a:rPr>
              <a:t>A</a:t>
            </a:r>
            <a:r>
              <a:rPr lang="en-US" altLang="zh-CN" sz="2400" b="1" dirty="0" smtClean="0">
                <a:solidFill>
                  <a:srgbClr val="CC3300"/>
                </a:solidFill>
                <a:latin typeface="宋体" pitchFamily="2" charset="-122"/>
              </a:rPr>
              <a:t>∈V</a:t>
            </a:r>
            <a:r>
              <a:rPr lang="en-US" altLang="zh-CN" sz="2400" b="1" baseline="-25000" dirty="0" smtClean="0">
                <a:solidFill>
                  <a:srgbClr val="CC3300"/>
                </a:solidFill>
                <a:latin typeface="宋体" pitchFamily="2" charset="-122"/>
              </a:rPr>
              <a:t>N</a:t>
            </a:r>
            <a:r>
              <a:rPr lang="zh-CN" altLang="en-US" sz="2400" b="1" dirty="0" smtClean="0">
                <a:latin typeface="宋体" pitchFamily="2" charset="-122"/>
              </a:rPr>
              <a:t>有</a:t>
            </a:r>
          </a:p>
          <a:p>
            <a:pPr lvl="1">
              <a:lnSpc>
                <a:spcPct val="115000"/>
              </a:lnSpc>
              <a:buFont typeface="Wingdings" pitchFamily="2" charset="2"/>
              <a:buNone/>
            </a:pPr>
            <a:r>
              <a:rPr lang="zh-CN" altLang="en-US" sz="2400" b="1" dirty="0" smtClean="0">
                <a:latin typeface="宋体" pitchFamily="2" charset="-122"/>
              </a:rPr>
              <a:t>	</a:t>
            </a:r>
            <a:r>
              <a:rPr lang="en-US" altLang="zh-CN" sz="2400" b="1" dirty="0" smtClean="0">
                <a:latin typeface="宋体" pitchFamily="2" charset="-122"/>
              </a:rPr>
              <a:t>LC(A)={</a:t>
            </a:r>
            <a:r>
              <a:rPr lang="el-GR" altLang="zh-CN" sz="2400" b="1" dirty="0" smtClean="0">
                <a:latin typeface="宋体" pitchFamily="2" charset="-122"/>
              </a:rPr>
              <a:t>α</a:t>
            </a:r>
            <a:r>
              <a:rPr lang="en-US" altLang="zh-CN" sz="2400" b="1" dirty="0" smtClean="0">
                <a:latin typeface="宋体" pitchFamily="2" charset="-122"/>
              </a:rPr>
              <a:t>|S´=&gt;</a:t>
            </a:r>
            <a:r>
              <a:rPr lang="en-US" altLang="zh-CN" sz="2400" b="1" baseline="30000" dirty="0" smtClean="0">
                <a:latin typeface="宋体" pitchFamily="2" charset="-122"/>
              </a:rPr>
              <a:t>*</a:t>
            </a:r>
            <a:r>
              <a:rPr lang="en-US" altLang="zh-CN" sz="2400" b="1" baseline="-25000" dirty="0" smtClean="0">
                <a:latin typeface="宋体" pitchFamily="2" charset="-122"/>
              </a:rPr>
              <a:t>R</a:t>
            </a:r>
            <a:r>
              <a:rPr lang="el-GR" altLang="zh-CN" sz="2400" b="1" dirty="0" smtClean="0">
                <a:latin typeface="宋体" pitchFamily="2" charset="-122"/>
              </a:rPr>
              <a:t>α</a:t>
            </a:r>
            <a:r>
              <a:rPr lang="en-US" altLang="zh-CN" sz="2400" b="1" dirty="0" smtClean="0">
                <a:latin typeface="宋体" pitchFamily="2" charset="-122"/>
              </a:rPr>
              <a:t>A</a:t>
            </a:r>
            <a:r>
              <a:rPr lang="el-GR" altLang="zh-CN" sz="2400" b="1" dirty="0" smtClean="0">
                <a:latin typeface="宋体" pitchFamily="2" charset="-122"/>
              </a:rPr>
              <a:t>ω</a:t>
            </a:r>
            <a:r>
              <a:rPr lang="en-US" altLang="zh-CN" sz="2400" b="1" dirty="0" smtClean="0">
                <a:latin typeface="宋体" pitchFamily="2" charset="-122"/>
              </a:rPr>
              <a:t>, </a:t>
            </a:r>
            <a:r>
              <a:rPr lang="el-GR" altLang="zh-CN" sz="2400" b="1" dirty="0" smtClean="0">
                <a:solidFill>
                  <a:srgbClr val="CC3300"/>
                </a:solidFill>
                <a:latin typeface="宋体" pitchFamily="2" charset="-122"/>
              </a:rPr>
              <a:t>α</a:t>
            </a:r>
            <a:r>
              <a:rPr lang="en-US" altLang="zh-CN" sz="2400" b="1" dirty="0">
                <a:solidFill>
                  <a:srgbClr val="CC3300"/>
                </a:solidFill>
                <a:latin typeface="宋体" pitchFamily="2" charset="-122"/>
              </a:rPr>
              <a:t> ∈V</a:t>
            </a:r>
            <a:r>
              <a:rPr lang="en-US" altLang="zh-CN" sz="2400" b="1" baseline="30000" dirty="0" smtClean="0">
                <a:solidFill>
                  <a:srgbClr val="CC3300"/>
                </a:solidFill>
                <a:latin typeface="宋体" pitchFamily="2" charset="-122"/>
              </a:rPr>
              <a:t>*</a:t>
            </a:r>
            <a:r>
              <a:rPr lang="el-GR" altLang="zh-CN" sz="2400" b="1" dirty="0" smtClean="0">
                <a:solidFill>
                  <a:srgbClr val="CC3300"/>
                </a:solidFill>
                <a:latin typeface="宋体" pitchFamily="2" charset="-122"/>
              </a:rPr>
              <a:t> </a:t>
            </a:r>
            <a:r>
              <a:rPr lang="el-GR" altLang="zh-CN" sz="2400" b="1" dirty="0">
                <a:latin typeface="宋体" pitchFamily="2" charset="-122"/>
              </a:rPr>
              <a:t>ω </a:t>
            </a:r>
            <a:r>
              <a:rPr lang="en-US" altLang="zh-CN" sz="2400" b="1" dirty="0" smtClean="0">
                <a:latin typeface="宋体" pitchFamily="2" charset="-122"/>
              </a:rPr>
              <a:t>∈V</a:t>
            </a:r>
            <a:r>
              <a:rPr lang="en-US" altLang="zh-CN" sz="2400" b="1" baseline="30000" dirty="0" smtClean="0">
                <a:latin typeface="宋体" pitchFamily="2" charset="-122"/>
              </a:rPr>
              <a:t>*</a:t>
            </a:r>
            <a:r>
              <a:rPr lang="en-US" altLang="zh-CN" sz="2400" b="1" baseline="-25000" dirty="0" smtClean="0">
                <a:latin typeface="宋体" pitchFamily="2" charset="-122"/>
              </a:rPr>
              <a:t>T</a:t>
            </a:r>
            <a:r>
              <a:rPr lang="en-US" altLang="zh-CN" sz="2400" b="1" dirty="0" smtClean="0">
                <a:latin typeface="宋体" pitchFamily="2" charset="-122"/>
              </a:rPr>
              <a:t>}</a:t>
            </a:r>
            <a:r>
              <a:rPr lang="zh-CN" altLang="en-US" sz="2400" b="1" dirty="0" smtClean="0">
                <a:latin typeface="宋体" pitchFamily="2" charset="-122"/>
              </a:rPr>
              <a:t>其中</a:t>
            </a:r>
            <a:r>
              <a:rPr lang="en-US" altLang="zh-CN" sz="2400" b="1" dirty="0" smtClean="0">
                <a:latin typeface="宋体" pitchFamily="2" charset="-122"/>
              </a:rPr>
              <a:t>S´</a:t>
            </a:r>
            <a:r>
              <a:rPr lang="zh-CN" altLang="en-US" sz="2400" b="1" dirty="0" smtClean="0">
                <a:latin typeface="宋体" pitchFamily="2" charset="-122"/>
              </a:rPr>
              <a:t>是</a:t>
            </a:r>
            <a:r>
              <a:rPr lang="en-US" altLang="zh-CN" sz="2400" b="1" dirty="0" smtClean="0">
                <a:latin typeface="宋体" pitchFamily="2" charset="-122"/>
              </a:rPr>
              <a:t>G</a:t>
            </a:r>
            <a:r>
              <a:rPr lang="zh-CN" altLang="en-US" sz="2400" b="1" dirty="0" smtClean="0">
                <a:latin typeface="宋体" pitchFamily="2" charset="-122"/>
              </a:rPr>
              <a:t>的拓广文法</a:t>
            </a:r>
            <a:r>
              <a:rPr lang="en-US" altLang="zh-CN" sz="2400" b="1" dirty="0" smtClean="0">
                <a:latin typeface="宋体" pitchFamily="2" charset="-122"/>
              </a:rPr>
              <a:t>G´</a:t>
            </a:r>
            <a:r>
              <a:rPr lang="zh-CN" altLang="en-US" sz="2400" b="1" dirty="0" smtClean="0">
                <a:latin typeface="宋体" pitchFamily="2" charset="-122"/>
              </a:rPr>
              <a:t>的开始符号</a:t>
            </a:r>
          </a:p>
          <a:p>
            <a:pPr lvl="1">
              <a:lnSpc>
                <a:spcPct val="115000"/>
              </a:lnSpc>
            </a:pPr>
            <a:r>
              <a:rPr lang="en-US" altLang="zh-CN" sz="2400" b="1" dirty="0" smtClean="0">
                <a:latin typeface="宋体" pitchFamily="2" charset="-122"/>
              </a:rPr>
              <a:t>LC</a:t>
            </a:r>
            <a:r>
              <a:rPr lang="zh-CN" altLang="en-US" sz="2400" b="1" dirty="0" smtClean="0">
                <a:latin typeface="宋体" pitchFamily="2" charset="-122"/>
              </a:rPr>
              <a:t>（</a:t>
            </a:r>
            <a:r>
              <a:rPr lang="en-US" altLang="zh-CN" sz="2400" b="1" dirty="0" smtClean="0">
                <a:latin typeface="宋体" pitchFamily="2" charset="-122"/>
              </a:rPr>
              <a:t>A</a:t>
            </a:r>
            <a:r>
              <a:rPr lang="zh-CN" altLang="en-US" sz="2400" b="1" dirty="0" smtClean="0">
                <a:latin typeface="宋体" pitchFamily="2" charset="-122"/>
              </a:rPr>
              <a:t>）表明了在</a:t>
            </a:r>
            <a:r>
              <a:rPr lang="zh-CN" altLang="en-US" sz="2400" b="1" dirty="0" smtClean="0">
                <a:solidFill>
                  <a:srgbClr val="CC3300"/>
                </a:solidFill>
                <a:latin typeface="宋体" pitchFamily="2" charset="-122"/>
              </a:rPr>
              <a:t>规范推导</a:t>
            </a:r>
            <a:r>
              <a:rPr lang="zh-CN" altLang="en-US" sz="2400" b="1" dirty="0" smtClean="0">
                <a:latin typeface="宋体" pitchFamily="2" charset="-122"/>
              </a:rPr>
              <a:t>中在非终结符</a:t>
            </a:r>
            <a:r>
              <a:rPr lang="en-US" altLang="zh-CN" sz="2400" b="1" dirty="0" smtClean="0">
                <a:latin typeface="宋体" pitchFamily="2" charset="-122"/>
              </a:rPr>
              <a:t>A</a:t>
            </a:r>
            <a:r>
              <a:rPr lang="zh-CN" altLang="en-US" sz="2400" b="1" dirty="0" smtClean="0">
                <a:solidFill>
                  <a:srgbClr val="CC3300"/>
                </a:solidFill>
                <a:latin typeface="宋体" pitchFamily="2" charset="-122"/>
              </a:rPr>
              <a:t>左边所出现的符号串的集合。</a:t>
            </a:r>
            <a:endParaRPr lang="en-US" altLang="zh-CN" sz="2400" b="1" dirty="0" smtClean="0">
              <a:solidFill>
                <a:srgbClr val="CC3300"/>
              </a:solidFill>
              <a:latin typeface="宋体" pitchFamily="2" charset="-122"/>
            </a:endParaRPr>
          </a:p>
          <a:p>
            <a:pPr lvl="1">
              <a:lnSpc>
                <a:spcPct val="115000"/>
              </a:lnSpc>
            </a:pPr>
            <a:r>
              <a:rPr lang="zh-CN" altLang="en-US" sz="2400" b="1" dirty="0" smtClean="0">
                <a:solidFill>
                  <a:srgbClr val="CC3300"/>
                </a:solidFill>
                <a:latin typeface="宋体" pitchFamily="2" charset="-122"/>
              </a:rPr>
              <a:t>***推论</a:t>
            </a:r>
            <a:r>
              <a:rPr lang="en-US" altLang="zh-CN" sz="2400" b="1" dirty="0" smtClean="0">
                <a:latin typeface="宋体" pitchFamily="2" charset="-122"/>
              </a:rPr>
              <a:t>:</a:t>
            </a:r>
            <a:r>
              <a:rPr lang="zh-CN" altLang="en-US" sz="2400" b="1" dirty="0" smtClean="0">
                <a:latin typeface="宋体" pitchFamily="2" charset="-122"/>
              </a:rPr>
              <a:t>若文法中有产生式 </a:t>
            </a:r>
            <a:r>
              <a:rPr lang="en-US" altLang="zh-CN" sz="2400" b="1" dirty="0" smtClean="0">
                <a:latin typeface="宋体" pitchFamily="2" charset="-122"/>
              </a:rPr>
              <a:t>B</a:t>
            </a:r>
            <a:r>
              <a:rPr lang="en-US" altLang="zh-CN" sz="2400" b="1" dirty="0" smtClean="0">
                <a:sym typeface="Symbol" pitchFamily="18" charset="2"/>
              </a:rPr>
              <a:t>  A</a:t>
            </a:r>
            <a:r>
              <a:rPr lang="el-GR" altLang="zh-CN" sz="2400" b="1" dirty="0" smtClean="0">
                <a:sym typeface="Symbol" pitchFamily="18" charset="2"/>
              </a:rPr>
              <a:t>δ</a:t>
            </a:r>
            <a:r>
              <a:rPr lang="zh-CN" altLang="en-US" sz="2400" b="1" dirty="0" smtClean="0">
                <a:sym typeface="Symbol" pitchFamily="18" charset="2"/>
              </a:rPr>
              <a:t>，</a:t>
            </a:r>
            <a:r>
              <a:rPr lang="zh-CN" altLang="en-US" sz="2400" b="1" dirty="0">
                <a:latin typeface="宋体" pitchFamily="2" charset="-122"/>
                <a:sym typeface="Symbol" pitchFamily="18" charset="2"/>
              </a:rPr>
              <a:t>则有</a:t>
            </a:r>
            <a:r>
              <a:rPr lang="en-US" altLang="zh-CN" sz="2400" b="1" dirty="0">
                <a:latin typeface="宋体" pitchFamily="2" charset="-122"/>
                <a:sym typeface="Symbol" pitchFamily="18" charset="2"/>
              </a:rPr>
              <a:t>LC(A) </a:t>
            </a:r>
            <a:r>
              <a:rPr lang="zh-CN" altLang="en-US" sz="2400" b="1" dirty="0">
                <a:latin typeface="宋体" pitchFamily="2" charset="-122"/>
                <a:sym typeface="Symbol" pitchFamily="18" charset="2"/>
              </a:rPr>
              <a:t>包含 </a:t>
            </a:r>
            <a:r>
              <a:rPr lang="en-US" altLang="zh-CN" sz="2400" b="1" dirty="0">
                <a:latin typeface="宋体" pitchFamily="2" charset="-122"/>
                <a:sym typeface="Symbol" pitchFamily="18" charset="2"/>
              </a:rPr>
              <a:t> LC(B) </a:t>
            </a:r>
            <a:r>
              <a:rPr lang="en-US" altLang="zh-CN" sz="2400" b="1" dirty="0" smtClean="0">
                <a:latin typeface="宋体" pitchFamily="2" charset="-122"/>
                <a:sym typeface="Symbol" pitchFamily="18" charset="2"/>
              </a:rPr>
              <a:t>•{</a:t>
            </a:r>
            <a:r>
              <a:rPr lang="en-US" altLang="zh-CN" sz="2400" b="1" dirty="0">
                <a:sym typeface="Symbol" pitchFamily="18" charset="2"/>
              </a:rPr>
              <a:t></a:t>
            </a:r>
            <a:r>
              <a:rPr lang="en-US" altLang="zh-CN" sz="2400" b="1" dirty="0">
                <a:latin typeface="宋体" pitchFamily="2" charset="-122"/>
                <a:sym typeface="Symbol" pitchFamily="18" charset="2"/>
              </a:rPr>
              <a:t>}</a:t>
            </a:r>
          </a:p>
          <a:p>
            <a:pPr marL="457200" lvl="1" indent="0">
              <a:lnSpc>
                <a:spcPct val="115000"/>
              </a:lnSpc>
              <a:buNone/>
            </a:pPr>
            <a:r>
              <a:rPr lang="zh-CN" altLang="en-US" sz="2400" b="1" dirty="0" smtClean="0">
                <a:latin typeface="宋体" pitchFamily="2" charset="-122"/>
                <a:sym typeface="Symbol" pitchFamily="18" charset="2"/>
              </a:rPr>
              <a:t>（因为</a:t>
            </a:r>
            <a:r>
              <a:rPr lang="zh-CN" altLang="en-US" sz="2400" b="1" dirty="0">
                <a:latin typeface="宋体" pitchFamily="2" charset="-122"/>
                <a:sym typeface="Symbol" pitchFamily="18" charset="2"/>
              </a:rPr>
              <a:t>对任何一步</a:t>
            </a:r>
            <a:r>
              <a:rPr lang="zh-CN" altLang="en-US" sz="2400" b="1" dirty="0" smtClean="0">
                <a:latin typeface="宋体" pitchFamily="2" charset="-122"/>
                <a:sym typeface="Symbol" pitchFamily="18" charset="2"/>
              </a:rPr>
              <a:t>推导</a:t>
            </a:r>
            <a:r>
              <a:rPr lang="en-US" altLang="zh-CN" sz="2400" b="1" dirty="0">
                <a:latin typeface="宋体" pitchFamily="2" charset="-122"/>
              </a:rPr>
              <a:t>S´=&gt;</a:t>
            </a:r>
            <a:r>
              <a:rPr lang="en-US" altLang="zh-CN" sz="2400" b="1" baseline="30000" dirty="0">
                <a:latin typeface="宋体" pitchFamily="2" charset="-122"/>
              </a:rPr>
              <a:t>*</a:t>
            </a:r>
            <a:r>
              <a:rPr lang="en-US" altLang="zh-CN" sz="2400" b="1" baseline="-25000" dirty="0">
                <a:latin typeface="宋体" pitchFamily="2" charset="-122"/>
              </a:rPr>
              <a:t>R</a:t>
            </a:r>
            <a:r>
              <a:rPr lang="el-GR" altLang="zh-CN" sz="2400" b="1" dirty="0">
                <a:solidFill>
                  <a:srgbClr val="CC3300"/>
                </a:solidFill>
                <a:latin typeface="宋体" pitchFamily="2" charset="-122"/>
              </a:rPr>
              <a:t>α</a:t>
            </a:r>
            <a:r>
              <a:rPr lang="en-US" altLang="zh-CN" sz="2400" b="1" dirty="0">
                <a:latin typeface="宋体" pitchFamily="2" charset="-122"/>
              </a:rPr>
              <a:t>B</a:t>
            </a:r>
            <a:r>
              <a:rPr lang="el-GR" altLang="zh-CN" sz="2400" b="1" dirty="0">
                <a:latin typeface="宋体" pitchFamily="2" charset="-122"/>
              </a:rPr>
              <a:t>ω</a:t>
            </a:r>
            <a:r>
              <a:rPr lang="en-US" altLang="zh-CN" sz="2400" b="1" dirty="0">
                <a:latin typeface="宋体" pitchFamily="2" charset="-122"/>
              </a:rPr>
              <a:t>=&gt;</a:t>
            </a:r>
            <a:r>
              <a:rPr lang="en-US" altLang="zh-CN" sz="2400" b="1" baseline="-25000" dirty="0">
                <a:latin typeface="宋体" pitchFamily="2" charset="-122"/>
              </a:rPr>
              <a:t>R</a:t>
            </a:r>
            <a:r>
              <a:rPr lang="el-GR" altLang="zh-CN" sz="2400" b="1" baseline="-25000" dirty="0">
                <a:latin typeface="宋体" pitchFamily="2" charset="-122"/>
              </a:rPr>
              <a:t> </a:t>
            </a:r>
            <a:r>
              <a:rPr lang="el-GR" altLang="zh-CN" sz="2400" b="1" dirty="0">
                <a:solidFill>
                  <a:srgbClr val="CC3300"/>
                </a:solidFill>
                <a:latin typeface="宋体" pitchFamily="2" charset="-122"/>
              </a:rPr>
              <a:t>α</a:t>
            </a:r>
            <a:r>
              <a:rPr lang="en-US" altLang="zh-CN" sz="2400" b="1" dirty="0">
                <a:solidFill>
                  <a:srgbClr val="CC3300"/>
                </a:solidFill>
                <a:sym typeface="Symbol" pitchFamily="18" charset="2"/>
              </a:rPr>
              <a:t>  </a:t>
            </a:r>
            <a:r>
              <a:rPr lang="en-US" altLang="zh-CN" sz="2400" b="1" dirty="0">
                <a:sym typeface="Symbol" pitchFamily="18" charset="2"/>
              </a:rPr>
              <a:t>A</a:t>
            </a:r>
            <a:r>
              <a:rPr lang="el-GR" altLang="zh-CN" sz="2400" b="1" dirty="0">
                <a:sym typeface="Symbol" pitchFamily="18" charset="2"/>
              </a:rPr>
              <a:t>δ</a:t>
            </a:r>
            <a:r>
              <a:rPr lang="en-US" altLang="zh-CN" sz="2400" b="1" dirty="0">
                <a:sym typeface="Symbol" pitchFamily="18" charset="2"/>
              </a:rPr>
              <a:t> </a:t>
            </a:r>
            <a:r>
              <a:rPr lang="el-GR" altLang="zh-CN" sz="2400" b="1" dirty="0" smtClean="0">
                <a:latin typeface="宋体" pitchFamily="2" charset="-122"/>
              </a:rPr>
              <a:t>ω</a:t>
            </a:r>
            <a:r>
              <a:rPr lang="zh-CN" altLang="en-US" sz="2400" b="1" dirty="0" smtClean="0">
                <a:latin typeface="宋体" pitchFamily="2" charset="-122"/>
              </a:rPr>
              <a:t>）</a:t>
            </a:r>
            <a:endParaRPr lang="en-US" altLang="zh-CN" sz="2400" b="1" dirty="0">
              <a:latin typeface="宋体" pitchFamily="2" charset="-122"/>
              <a:sym typeface="Symbol" pitchFamily="18" charset="2"/>
            </a:endParaRPr>
          </a:p>
          <a:p>
            <a:pPr lvl="1">
              <a:lnSpc>
                <a:spcPct val="115000"/>
              </a:lnSpc>
              <a:buFont typeface="Wingdings" pitchFamily="2" charset="2"/>
              <a:buNone/>
            </a:pPr>
            <a:r>
              <a:rPr lang="en-US" altLang="zh-CN" sz="2400" b="1" dirty="0" smtClean="0">
                <a:latin typeface="宋体" pitchFamily="2" charset="-122"/>
                <a:sym typeface="Symbol" pitchFamily="18" charset="2"/>
              </a:rPr>
              <a:t>		</a:t>
            </a:r>
          </a:p>
          <a:p>
            <a:pPr lvl="1">
              <a:lnSpc>
                <a:spcPct val="115000"/>
              </a:lnSpc>
            </a:pPr>
            <a:endParaRPr lang="zh-CN" altLang="en-US" sz="2400" b="1" dirty="0" smtClean="0">
              <a:latin typeface="宋体" pitchFamily="2" charset="-122"/>
            </a:endParaRPr>
          </a:p>
        </p:txBody>
      </p:sp>
      <p:sp>
        <p:nvSpPr>
          <p:cNvPr id="4" name="椭圆 3"/>
          <p:cNvSpPr/>
          <p:nvPr/>
        </p:nvSpPr>
        <p:spPr>
          <a:xfrm>
            <a:off x="6872212" y="296627"/>
            <a:ext cx="2267744" cy="764704"/>
          </a:xfrm>
          <a:prstGeom prst="ellipse">
            <a:avLst/>
          </a:prstGeom>
          <a:solidFill>
            <a:srgbClr val="CCFFCC"/>
          </a:solidFill>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zh-CN" altLang="en-US" sz="2400" b="1" dirty="0">
                <a:solidFill>
                  <a:srgbClr val="7030A0"/>
                </a:solidFill>
              </a:rPr>
              <a:t>方法一</a:t>
            </a:r>
          </a:p>
        </p:txBody>
      </p:sp>
    </p:spTree>
    <p:extLst>
      <p:ext uri="{BB962C8B-B14F-4D97-AF65-F5344CB8AC3E}">
        <p14:creationId xmlns="" xmlns:p14="http://schemas.microsoft.com/office/powerpoint/2010/main" val="79138573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0451">
                                            <p:txEl>
                                              <p:pRg st="3" end="3"/>
                                            </p:txEl>
                                          </p:spTgt>
                                        </p:tgtEl>
                                        <p:attrNameLst>
                                          <p:attrName>style.visibility</p:attrName>
                                        </p:attrNameLst>
                                      </p:cBhvr>
                                      <p:to>
                                        <p:strVal val="visible"/>
                                      </p:to>
                                    </p:set>
                                    <p:animEffect transition="in" filter="blinds(horizontal)">
                                      <p:cBhvr>
                                        <p:cTn id="7" dur="500"/>
                                        <p:tgtEl>
                                          <p:spTgt spid="360451">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60451">
                                            <p:txEl>
                                              <p:pRg st="4" end="4"/>
                                            </p:txEl>
                                          </p:spTgt>
                                        </p:tgtEl>
                                        <p:attrNameLst>
                                          <p:attrName>style.visibility</p:attrName>
                                        </p:attrNameLst>
                                      </p:cBhvr>
                                      <p:to>
                                        <p:strVal val="visible"/>
                                      </p:to>
                                    </p:set>
                                    <p:animEffect transition="in" filter="blinds(horizontal)">
                                      <p:cBhvr>
                                        <p:cTn id="12" dur="500"/>
                                        <p:tgtEl>
                                          <p:spTgt spid="36045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60451">
                                            <p:txEl>
                                              <p:pRg st="5" end="5"/>
                                            </p:txEl>
                                          </p:spTgt>
                                        </p:tgtEl>
                                        <p:attrNameLst>
                                          <p:attrName>style.visibility</p:attrName>
                                        </p:attrNameLst>
                                      </p:cBhvr>
                                      <p:to>
                                        <p:strVal val="visible"/>
                                      </p:to>
                                    </p:set>
                                    <p:animEffect transition="in" filter="blinds(horizontal)">
                                      <p:cBhvr>
                                        <p:cTn id="17" dur="500"/>
                                        <p:tgtEl>
                                          <p:spTgt spid="360451">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60451">
                                            <p:txEl>
                                              <p:pRg st="6" end="6"/>
                                            </p:txEl>
                                          </p:spTgt>
                                        </p:tgtEl>
                                        <p:attrNameLst>
                                          <p:attrName>style.visibility</p:attrName>
                                        </p:attrNameLst>
                                      </p:cBhvr>
                                      <p:to>
                                        <p:strVal val="visible"/>
                                      </p:to>
                                    </p:set>
                                    <p:animEffect transition="in" filter="blinds(horizontal)">
                                      <p:cBhvr>
                                        <p:cTn id="22" dur="500"/>
                                        <p:tgtEl>
                                          <p:spTgt spid="3604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507" name="内容占位符 2"/>
          <p:cNvSpPr>
            <a:spLocks noGrp="1"/>
          </p:cNvSpPr>
          <p:nvPr>
            <p:ph sz="quarter" idx="13"/>
          </p:nvPr>
        </p:nvSpPr>
        <p:spPr>
          <a:xfrm>
            <a:off x="467545" y="1268760"/>
            <a:ext cx="2808312" cy="3699990"/>
          </a:xfrm>
        </p:spPr>
        <p:txBody>
          <a:bodyPr>
            <a:normAutofit/>
          </a:bodyPr>
          <a:lstStyle/>
          <a:p>
            <a:pPr>
              <a:lnSpc>
                <a:spcPct val="120000"/>
              </a:lnSpc>
              <a:buFont typeface="Wingdings" pitchFamily="2" charset="2"/>
              <a:buNone/>
            </a:pPr>
            <a:r>
              <a:rPr lang="zh-CN" altLang="en-US" sz="2400" dirty="0" smtClean="0">
                <a:solidFill>
                  <a:schemeClr val="tx1"/>
                </a:solidFill>
              </a:rPr>
              <a:t>（</a:t>
            </a:r>
            <a:r>
              <a:rPr lang="en-US" altLang="zh-CN" sz="2400" dirty="0" smtClean="0">
                <a:solidFill>
                  <a:schemeClr val="tx1"/>
                </a:solidFill>
              </a:rPr>
              <a:t>0</a:t>
            </a:r>
            <a:r>
              <a:rPr lang="zh-CN" altLang="en-US" sz="2400" dirty="0" smtClean="0">
                <a:solidFill>
                  <a:schemeClr val="tx1"/>
                </a:solidFill>
              </a:rPr>
              <a:t>）</a:t>
            </a:r>
            <a:r>
              <a:rPr lang="en-US" altLang="zh-CN" sz="2400" dirty="0" smtClean="0">
                <a:solidFill>
                  <a:schemeClr val="tx1"/>
                </a:solidFill>
              </a:rPr>
              <a:t>S</a:t>
            </a:r>
            <a:r>
              <a:rPr lang="en-US" altLang="zh-CN" sz="2400" dirty="0" smtClean="0">
                <a:solidFill>
                  <a:schemeClr val="tx1"/>
                </a:solidFill>
                <a:sym typeface="Symbol" pitchFamily="18" charset="2"/>
              </a:rPr>
              <a:t></a:t>
            </a:r>
            <a:r>
              <a:rPr lang="en-US" altLang="zh-CN" sz="2400" dirty="0" smtClean="0">
                <a:solidFill>
                  <a:schemeClr val="tx1"/>
                </a:solidFill>
              </a:rPr>
              <a:t>S</a:t>
            </a:r>
          </a:p>
          <a:p>
            <a:pPr>
              <a:lnSpc>
                <a:spcPct val="120000"/>
              </a:lnSpc>
              <a:buFont typeface="Wingdings" pitchFamily="2" charset="2"/>
              <a:buNone/>
            </a:pPr>
            <a:r>
              <a:rPr lang="zh-CN" altLang="en-US" sz="2400" dirty="0" smtClean="0">
                <a:solidFill>
                  <a:schemeClr val="tx1"/>
                </a:solidFill>
              </a:rPr>
              <a:t>（</a:t>
            </a:r>
            <a:r>
              <a:rPr lang="en-US" altLang="zh-CN" sz="2400" dirty="0" smtClean="0">
                <a:solidFill>
                  <a:schemeClr val="tx1"/>
                </a:solidFill>
              </a:rPr>
              <a:t>1</a:t>
            </a:r>
            <a:r>
              <a:rPr lang="zh-CN" altLang="en-US" sz="2400" dirty="0" smtClean="0">
                <a:solidFill>
                  <a:schemeClr val="tx1"/>
                </a:solidFill>
              </a:rPr>
              <a:t>）</a:t>
            </a:r>
            <a:r>
              <a:rPr lang="en-US" altLang="zh-CN" sz="2400" dirty="0" err="1" smtClean="0">
                <a:solidFill>
                  <a:schemeClr val="tx1"/>
                </a:solidFill>
              </a:rPr>
              <a:t>S</a:t>
            </a:r>
            <a:r>
              <a:rPr lang="en-US" altLang="zh-CN" sz="2400" dirty="0" err="1" smtClean="0">
                <a:solidFill>
                  <a:schemeClr val="tx1"/>
                </a:solidFill>
                <a:sym typeface="Symbol" pitchFamily="18" charset="2"/>
              </a:rPr>
              <a:t></a:t>
            </a:r>
            <a:r>
              <a:rPr lang="en-US" altLang="zh-CN" sz="2400" dirty="0" err="1" smtClean="0">
                <a:solidFill>
                  <a:schemeClr val="tx1"/>
                </a:solidFill>
              </a:rPr>
              <a:t>aAcBe</a:t>
            </a:r>
            <a:endParaRPr lang="en-US" altLang="zh-CN" sz="2400" dirty="0" smtClean="0">
              <a:solidFill>
                <a:schemeClr val="tx1"/>
              </a:solidFill>
            </a:endParaRPr>
          </a:p>
          <a:p>
            <a:pPr>
              <a:lnSpc>
                <a:spcPct val="120000"/>
              </a:lnSpc>
              <a:buFont typeface="Wingdings" pitchFamily="2" charset="2"/>
              <a:buNone/>
            </a:pPr>
            <a:r>
              <a:rPr lang="zh-CN" altLang="en-US" sz="2400" dirty="0" smtClean="0">
                <a:solidFill>
                  <a:schemeClr val="tx1"/>
                </a:solidFill>
              </a:rPr>
              <a:t>（</a:t>
            </a:r>
            <a:r>
              <a:rPr lang="en-US" altLang="zh-CN" sz="2400" dirty="0" smtClean="0">
                <a:solidFill>
                  <a:schemeClr val="tx1"/>
                </a:solidFill>
              </a:rPr>
              <a:t>2</a:t>
            </a:r>
            <a:r>
              <a:rPr lang="zh-CN" altLang="en-US" sz="2400" dirty="0" smtClean="0">
                <a:solidFill>
                  <a:schemeClr val="tx1"/>
                </a:solidFill>
              </a:rPr>
              <a:t>）</a:t>
            </a:r>
            <a:r>
              <a:rPr lang="en-US" altLang="zh-CN" sz="2400" dirty="0" err="1" smtClean="0">
                <a:solidFill>
                  <a:schemeClr val="tx1"/>
                </a:solidFill>
              </a:rPr>
              <a:t>A</a:t>
            </a:r>
            <a:r>
              <a:rPr lang="en-US" altLang="zh-CN" sz="2400" dirty="0" err="1" smtClean="0">
                <a:solidFill>
                  <a:schemeClr val="tx1"/>
                </a:solidFill>
                <a:sym typeface="Symbol" pitchFamily="18" charset="2"/>
              </a:rPr>
              <a:t></a:t>
            </a:r>
            <a:r>
              <a:rPr lang="en-US" altLang="zh-CN" sz="2400" dirty="0" err="1" smtClean="0">
                <a:solidFill>
                  <a:schemeClr val="tx1"/>
                </a:solidFill>
              </a:rPr>
              <a:t>b</a:t>
            </a:r>
            <a:endParaRPr lang="en-US" altLang="zh-CN" sz="2400" dirty="0" smtClean="0">
              <a:solidFill>
                <a:schemeClr val="tx1"/>
              </a:solidFill>
            </a:endParaRPr>
          </a:p>
          <a:p>
            <a:pPr>
              <a:lnSpc>
                <a:spcPct val="120000"/>
              </a:lnSpc>
              <a:buFont typeface="Wingdings" pitchFamily="2" charset="2"/>
              <a:buNone/>
            </a:pPr>
            <a:r>
              <a:rPr lang="zh-CN" altLang="en-US" sz="2400" dirty="0" smtClean="0">
                <a:solidFill>
                  <a:schemeClr val="tx1"/>
                </a:solidFill>
              </a:rPr>
              <a:t>（</a:t>
            </a:r>
            <a:r>
              <a:rPr lang="en-US" altLang="zh-CN" sz="2400" dirty="0" smtClean="0">
                <a:solidFill>
                  <a:schemeClr val="tx1"/>
                </a:solidFill>
              </a:rPr>
              <a:t>3</a:t>
            </a:r>
            <a:r>
              <a:rPr lang="zh-CN" altLang="en-US" sz="2400" dirty="0" smtClean="0">
                <a:solidFill>
                  <a:schemeClr val="tx1"/>
                </a:solidFill>
              </a:rPr>
              <a:t>）</a:t>
            </a:r>
            <a:r>
              <a:rPr lang="en-US" altLang="zh-CN" sz="2400" dirty="0" err="1" smtClean="0">
                <a:solidFill>
                  <a:schemeClr val="tx1"/>
                </a:solidFill>
              </a:rPr>
              <a:t>A</a:t>
            </a:r>
            <a:r>
              <a:rPr lang="en-US" altLang="zh-CN" sz="2400" dirty="0" err="1" smtClean="0">
                <a:solidFill>
                  <a:schemeClr val="tx1"/>
                </a:solidFill>
                <a:sym typeface="Symbol" pitchFamily="18" charset="2"/>
              </a:rPr>
              <a:t></a:t>
            </a:r>
            <a:r>
              <a:rPr lang="en-US" altLang="zh-CN" sz="2400" dirty="0" err="1" smtClean="0">
                <a:solidFill>
                  <a:schemeClr val="tx1"/>
                </a:solidFill>
              </a:rPr>
              <a:t>Ab</a:t>
            </a:r>
            <a:endParaRPr lang="en-US" altLang="zh-CN" sz="2400" dirty="0" smtClean="0">
              <a:solidFill>
                <a:schemeClr val="tx1"/>
              </a:solidFill>
            </a:endParaRPr>
          </a:p>
          <a:p>
            <a:pPr>
              <a:lnSpc>
                <a:spcPct val="120000"/>
              </a:lnSpc>
              <a:buFont typeface="Wingdings" pitchFamily="2" charset="2"/>
              <a:buNone/>
            </a:pPr>
            <a:r>
              <a:rPr lang="zh-CN" altLang="en-US" sz="2400" dirty="0" smtClean="0">
                <a:solidFill>
                  <a:schemeClr val="tx1"/>
                </a:solidFill>
              </a:rPr>
              <a:t>（</a:t>
            </a:r>
            <a:r>
              <a:rPr lang="en-US" altLang="zh-CN" sz="2400" dirty="0" smtClean="0">
                <a:solidFill>
                  <a:schemeClr val="tx1"/>
                </a:solidFill>
              </a:rPr>
              <a:t>4</a:t>
            </a:r>
            <a:r>
              <a:rPr lang="zh-CN" altLang="en-US" sz="2400" dirty="0" smtClean="0">
                <a:solidFill>
                  <a:schemeClr val="tx1"/>
                </a:solidFill>
              </a:rPr>
              <a:t>）</a:t>
            </a:r>
            <a:r>
              <a:rPr lang="en-US" altLang="zh-CN" sz="2400" dirty="0" err="1" smtClean="0">
                <a:solidFill>
                  <a:schemeClr val="tx1"/>
                </a:solidFill>
              </a:rPr>
              <a:t>B</a:t>
            </a:r>
            <a:r>
              <a:rPr lang="en-US" altLang="zh-CN" sz="2400" dirty="0" err="1" smtClean="0">
                <a:solidFill>
                  <a:schemeClr val="tx1"/>
                </a:solidFill>
                <a:sym typeface="Symbol" pitchFamily="18" charset="2"/>
              </a:rPr>
              <a:t></a:t>
            </a:r>
            <a:r>
              <a:rPr lang="en-US" altLang="zh-CN" sz="2400" dirty="0" err="1" smtClean="0">
                <a:solidFill>
                  <a:schemeClr val="tx1"/>
                </a:solidFill>
              </a:rPr>
              <a:t>d</a:t>
            </a:r>
            <a:endParaRPr lang="en-US" altLang="zh-CN" sz="2400" dirty="0" smtClean="0">
              <a:solidFill>
                <a:schemeClr val="tx1"/>
              </a:solidFill>
            </a:endParaRPr>
          </a:p>
          <a:p>
            <a:endParaRPr lang="zh-CN" altLang="en-US" sz="2400" dirty="0" smtClean="0"/>
          </a:p>
        </p:txBody>
      </p:sp>
      <p:sp>
        <p:nvSpPr>
          <p:cNvPr id="2" name="TextBox 1"/>
          <p:cNvSpPr txBox="1"/>
          <p:nvPr/>
        </p:nvSpPr>
        <p:spPr>
          <a:xfrm>
            <a:off x="4055214" y="1268759"/>
            <a:ext cx="2304256" cy="461665"/>
          </a:xfrm>
          <a:prstGeom prst="rect">
            <a:avLst/>
          </a:prstGeom>
          <a:noFill/>
        </p:spPr>
        <p:txBody>
          <a:bodyPr wrap="square" rtlCol="0">
            <a:spAutoFit/>
          </a:bodyPr>
          <a:lstStyle/>
          <a:p>
            <a:pPr fontAlgn="base">
              <a:spcBef>
                <a:spcPct val="0"/>
              </a:spcBef>
              <a:spcAft>
                <a:spcPct val="0"/>
              </a:spcAft>
            </a:pPr>
            <a:r>
              <a:rPr lang="en-US" altLang="zh-CN" sz="2400" b="1" dirty="0">
                <a:solidFill>
                  <a:prstClr val="black"/>
                </a:solidFill>
                <a:ea typeface="宋体" pitchFamily="2" charset="-122"/>
              </a:rPr>
              <a:t>LC(S’)=</a:t>
            </a:r>
            <a:r>
              <a:rPr lang="el-GR" altLang="zh-CN" sz="2400" b="1" dirty="0">
                <a:solidFill>
                  <a:prstClr val="black"/>
                </a:solidFill>
                <a:ea typeface="宋体" pitchFamily="2" charset="-122"/>
              </a:rPr>
              <a:t>ε</a:t>
            </a:r>
            <a:endParaRPr lang="zh-CN" altLang="en-US" sz="2400" b="1" dirty="0">
              <a:solidFill>
                <a:prstClr val="black"/>
              </a:solidFill>
              <a:ea typeface="宋体" pitchFamily="2" charset="-122"/>
            </a:endParaRPr>
          </a:p>
        </p:txBody>
      </p:sp>
      <p:sp>
        <p:nvSpPr>
          <p:cNvPr id="6" name="TextBox 5"/>
          <p:cNvSpPr txBox="1"/>
          <p:nvPr/>
        </p:nvSpPr>
        <p:spPr>
          <a:xfrm>
            <a:off x="4040855" y="1734828"/>
            <a:ext cx="2304256" cy="461665"/>
          </a:xfrm>
          <a:prstGeom prst="rect">
            <a:avLst/>
          </a:prstGeom>
          <a:noFill/>
        </p:spPr>
        <p:txBody>
          <a:bodyPr wrap="square" rtlCol="0">
            <a:spAutoFit/>
          </a:bodyPr>
          <a:lstStyle/>
          <a:p>
            <a:pPr fontAlgn="base">
              <a:spcBef>
                <a:spcPct val="0"/>
              </a:spcBef>
              <a:spcAft>
                <a:spcPct val="0"/>
              </a:spcAft>
            </a:pPr>
            <a:r>
              <a:rPr lang="en-US" altLang="zh-CN" sz="2400" b="1" dirty="0">
                <a:solidFill>
                  <a:prstClr val="black"/>
                </a:solidFill>
                <a:ea typeface="宋体" pitchFamily="2" charset="-122"/>
              </a:rPr>
              <a:t>LC(S)=LC(S’)•</a:t>
            </a:r>
            <a:r>
              <a:rPr lang="el-GR" altLang="zh-CN" sz="2400" b="1" dirty="0">
                <a:solidFill>
                  <a:prstClr val="black"/>
                </a:solidFill>
                <a:ea typeface="宋体" pitchFamily="2" charset="-122"/>
              </a:rPr>
              <a:t>ε</a:t>
            </a:r>
            <a:r>
              <a:rPr lang="en-US" altLang="zh-CN" sz="2400" b="1" dirty="0">
                <a:solidFill>
                  <a:prstClr val="black"/>
                </a:solidFill>
                <a:ea typeface="宋体" pitchFamily="2" charset="-122"/>
              </a:rPr>
              <a:t>=</a:t>
            </a:r>
            <a:r>
              <a:rPr lang="el-GR" altLang="zh-CN" sz="2400" b="1" dirty="0">
                <a:solidFill>
                  <a:prstClr val="black"/>
                </a:solidFill>
                <a:ea typeface="宋体" pitchFamily="2" charset="-122"/>
              </a:rPr>
              <a:t> ε</a:t>
            </a:r>
            <a:endParaRPr lang="zh-CN" altLang="en-US" sz="2400" b="1" dirty="0">
              <a:solidFill>
                <a:prstClr val="black"/>
              </a:solidFill>
              <a:ea typeface="宋体" pitchFamily="2" charset="-122"/>
            </a:endParaRPr>
          </a:p>
        </p:txBody>
      </p:sp>
      <p:sp>
        <p:nvSpPr>
          <p:cNvPr id="7" name="TextBox 6"/>
          <p:cNvSpPr txBox="1"/>
          <p:nvPr/>
        </p:nvSpPr>
        <p:spPr>
          <a:xfrm>
            <a:off x="4040854" y="2276871"/>
            <a:ext cx="5096131" cy="461665"/>
          </a:xfrm>
          <a:prstGeom prst="rect">
            <a:avLst/>
          </a:prstGeom>
          <a:noFill/>
        </p:spPr>
        <p:txBody>
          <a:bodyPr wrap="square" rtlCol="0">
            <a:spAutoFit/>
          </a:bodyPr>
          <a:lstStyle/>
          <a:p>
            <a:pPr fontAlgn="base">
              <a:spcBef>
                <a:spcPct val="0"/>
              </a:spcBef>
              <a:spcAft>
                <a:spcPct val="0"/>
              </a:spcAft>
            </a:pPr>
            <a:r>
              <a:rPr lang="en-US" altLang="zh-CN" sz="2400" b="1" dirty="0">
                <a:solidFill>
                  <a:prstClr val="black"/>
                </a:solidFill>
                <a:ea typeface="宋体" pitchFamily="2" charset="-122"/>
              </a:rPr>
              <a:t>LC(A)=LC(S)•</a:t>
            </a:r>
            <a:r>
              <a:rPr lang="en-US" altLang="zh-CN" sz="2400" b="1" dirty="0" err="1">
                <a:solidFill>
                  <a:prstClr val="black"/>
                </a:solidFill>
                <a:ea typeface="宋体" pitchFamily="2" charset="-122"/>
              </a:rPr>
              <a:t>a|LC</a:t>
            </a:r>
            <a:r>
              <a:rPr lang="en-US" altLang="zh-CN" sz="2400" b="1" dirty="0">
                <a:solidFill>
                  <a:prstClr val="black"/>
                </a:solidFill>
                <a:ea typeface="宋体" pitchFamily="2" charset="-122"/>
              </a:rPr>
              <a:t>(A)=</a:t>
            </a:r>
            <a:r>
              <a:rPr lang="el-GR" altLang="zh-CN" sz="2400" b="1" dirty="0">
                <a:solidFill>
                  <a:prstClr val="black"/>
                </a:solidFill>
                <a:ea typeface="宋体" pitchFamily="2" charset="-122"/>
              </a:rPr>
              <a:t> </a:t>
            </a:r>
            <a:r>
              <a:rPr lang="en-US" altLang="zh-CN" sz="2400" b="1" dirty="0">
                <a:solidFill>
                  <a:prstClr val="black"/>
                </a:solidFill>
                <a:ea typeface="宋体" pitchFamily="2" charset="-122"/>
              </a:rPr>
              <a:t>a</a:t>
            </a:r>
            <a:endParaRPr lang="zh-CN" altLang="en-US" sz="2400" b="1" dirty="0">
              <a:solidFill>
                <a:prstClr val="black"/>
              </a:solidFill>
              <a:ea typeface="宋体" pitchFamily="2" charset="-122"/>
            </a:endParaRPr>
          </a:p>
        </p:txBody>
      </p:sp>
      <p:sp>
        <p:nvSpPr>
          <p:cNvPr id="8" name="TextBox 7"/>
          <p:cNvSpPr txBox="1"/>
          <p:nvPr/>
        </p:nvSpPr>
        <p:spPr>
          <a:xfrm>
            <a:off x="4055214" y="2852935"/>
            <a:ext cx="5096131" cy="461665"/>
          </a:xfrm>
          <a:prstGeom prst="rect">
            <a:avLst/>
          </a:prstGeom>
          <a:noFill/>
        </p:spPr>
        <p:txBody>
          <a:bodyPr wrap="square" rtlCol="0">
            <a:spAutoFit/>
          </a:bodyPr>
          <a:lstStyle/>
          <a:p>
            <a:pPr fontAlgn="base">
              <a:spcBef>
                <a:spcPct val="0"/>
              </a:spcBef>
              <a:spcAft>
                <a:spcPct val="0"/>
              </a:spcAft>
            </a:pPr>
            <a:r>
              <a:rPr lang="en-US" altLang="zh-CN" sz="2400" b="1" dirty="0">
                <a:solidFill>
                  <a:prstClr val="black"/>
                </a:solidFill>
                <a:ea typeface="宋体" pitchFamily="2" charset="-122"/>
              </a:rPr>
              <a:t>LC(B)=LC(S)•</a:t>
            </a:r>
            <a:r>
              <a:rPr lang="en-US" altLang="zh-CN" sz="2400" b="1" dirty="0" err="1">
                <a:solidFill>
                  <a:prstClr val="black"/>
                </a:solidFill>
                <a:ea typeface="宋体" pitchFamily="2" charset="-122"/>
              </a:rPr>
              <a:t>aAc</a:t>
            </a:r>
            <a:r>
              <a:rPr lang="en-US" altLang="zh-CN" sz="2400" b="1" dirty="0">
                <a:solidFill>
                  <a:prstClr val="black"/>
                </a:solidFill>
                <a:ea typeface="宋体" pitchFamily="2" charset="-122"/>
              </a:rPr>
              <a:t>=</a:t>
            </a:r>
            <a:r>
              <a:rPr lang="el-GR" altLang="zh-CN" sz="2400" b="1" dirty="0">
                <a:solidFill>
                  <a:prstClr val="black"/>
                </a:solidFill>
                <a:ea typeface="宋体" pitchFamily="2" charset="-122"/>
              </a:rPr>
              <a:t> </a:t>
            </a:r>
            <a:r>
              <a:rPr lang="en-US" altLang="zh-CN" sz="2400" b="1" dirty="0" err="1">
                <a:solidFill>
                  <a:prstClr val="black"/>
                </a:solidFill>
                <a:ea typeface="宋体" pitchFamily="2" charset="-122"/>
              </a:rPr>
              <a:t>aAc</a:t>
            </a:r>
            <a:endParaRPr lang="zh-CN" altLang="en-US" sz="2400" b="1" dirty="0">
              <a:solidFill>
                <a:prstClr val="black"/>
              </a:solidFill>
              <a:ea typeface="宋体" pitchFamily="2" charset="-122"/>
            </a:endParaRPr>
          </a:p>
        </p:txBody>
      </p:sp>
      <p:sp>
        <p:nvSpPr>
          <p:cNvPr id="9" name="TextBox 8"/>
          <p:cNvSpPr txBox="1"/>
          <p:nvPr/>
        </p:nvSpPr>
        <p:spPr>
          <a:xfrm>
            <a:off x="3059832" y="4032646"/>
            <a:ext cx="4320480" cy="461665"/>
          </a:xfrm>
          <a:prstGeom prst="rect">
            <a:avLst/>
          </a:prstGeom>
          <a:noFill/>
        </p:spPr>
        <p:txBody>
          <a:bodyPr wrap="square" rtlCol="0">
            <a:spAutoFit/>
          </a:bodyPr>
          <a:lstStyle/>
          <a:p>
            <a:pPr fontAlgn="base">
              <a:spcBef>
                <a:spcPct val="0"/>
              </a:spcBef>
              <a:spcAft>
                <a:spcPct val="0"/>
              </a:spcAft>
            </a:pPr>
            <a:r>
              <a:rPr lang="en-US" altLang="zh-CN" sz="2400" b="1" dirty="0">
                <a:solidFill>
                  <a:prstClr val="black"/>
                </a:solidFill>
                <a:ea typeface="宋体" pitchFamily="2" charset="-122"/>
              </a:rPr>
              <a:t>LR(0)C(S</a:t>
            </a:r>
            <a:r>
              <a:rPr lang="en-US" altLang="zh-CN" sz="2400" dirty="0">
                <a:solidFill>
                  <a:prstClr val="black"/>
                </a:solidFill>
                <a:ea typeface="宋体" pitchFamily="2" charset="-122"/>
                <a:sym typeface="Symbol" pitchFamily="18" charset="2"/>
              </a:rPr>
              <a:t></a:t>
            </a:r>
            <a:r>
              <a:rPr lang="en-US" altLang="zh-CN" sz="2400" dirty="0">
                <a:solidFill>
                  <a:prstClr val="black"/>
                </a:solidFill>
                <a:ea typeface="宋体" pitchFamily="2" charset="-122"/>
              </a:rPr>
              <a:t>S</a:t>
            </a:r>
            <a:r>
              <a:rPr lang="en-US" altLang="zh-CN" sz="2400" b="1" dirty="0">
                <a:solidFill>
                  <a:prstClr val="black"/>
                </a:solidFill>
                <a:ea typeface="宋体" pitchFamily="2" charset="-122"/>
              </a:rPr>
              <a:t>)= LC(S’)S=S</a:t>
            </a:r>
            <a:endParaRPr lang="zh-CN" altLang="en-US" sz="2400" b="1" dirty="0">
              <a:solidFill>
                <a:prstClr val="black"/>
              </a:solidFill>
              <a:ea typeface="宋体" pitchFamily="2" charset="-122"/>
            </a:endParaRPr>
          </a:p>
        </p:txBody>
      </p:sp>
      <p:sp>
        <p:nvSpPr>
          <p:cNvPr id="10" name="TextBox 9"/>
          <p:cNvSpPr txBox="1"/>
          <p:nvPr/>
        </p:nvSpPr>
        <p:spPr>
          <a:xfrm>
            <a:off x="3045472" y="4498715"/>
            <a:ext cx="5702991" cy="461665"/>
          </a:xfrm>
          <a:prstGeom prst="rect">
            <a:avLst/>
          </a:prstGeom>
          <a:noFill/>
        </p:spPr>
        <p:txBody>
          <a:bodyPr wrap="square" rtlCol="0">
            <a:spAutoFit/>
          </a:bodyPr>
          <a:lstStyle/>
          <a:p>
            <a:pPr fontAlgn="base">
              <a:spcBef>
                <a:spcPct val="0"/>
              </a:spcBef>
              <a:spcAft>
                <a:spcPct val="0"/>
              </a:spcAft>
            </a:pPr>
            <a:r>
              <a:rPr lang="en-US" altLang="zh-CN" sz="2400" b="1" dirty="0">
                <a:solidFill>
                  <a:prstClr val="black"/>
                </a:solidFill>
                <a:ea typeface="宋体" pitchFamily="2" charset="-122"/>
              </a:rPr>
              <a:t>LR(0)LC(S</a:t>
            </a:r>
            <a:r>
              <a:rPr lang="en-US" altLang="zh-CN" sz="2400" dirty="0">
                <a:solidFill>
                  <a:prstClr val="black"/>
                </a:solidFill>
                <a:ea typeface="宋体" pitchFamily="2" charset="-122"/>
                <a:sym typeface="Symbol" pitchFamily="18" charset="2"/>
              </a:rPr>
              <a:t> </a:t>
            </a:r>
            <a:r>
              <a:rPr lang="en-US" altLang="zh-CN" sz="2400" dirty="0" err="1">
                <a:solidFill>
                  <a:prstClr val="black"/>
                </a:solidFill>
                <a:ea typeface="宋体" pitchFamily="2" charset="-122"/>
              </a:rPr>
              <a:t>aAcBe</a:t>
            </a:r>
            <a:r>
              <a:rPr lang="en-US" altLang="zh-CN" sz="2400" b="1" dirty="0">
                <a:solidFill>
                  <a:prstClr val="black"/>
                </a:solidFill>
                <a:ea typeface="宋体" pitchFamily="2" charset="-122"/>
              </a:rPr>
              <a:t>)=LC(S)•</a:t>
            </a:r>
            <a:r>
              <a:rPr lang="en-US" altLang="zh-CN" sz="2400" dirty="0">
                <a:solidFill>
                  <a:prstClr val="black"/>
                </a:solidFill>
                <a:ea typeface="宋体" pitchFamily="2" charset="-122"/>
                <a:sym typeface="Symbol" pitchFamily="18" charset="2"/>
              </a:rPr>
              <a:t> </a:t>
            </a:r>
            <a:r>
              <a:rPr lang="en-US" altLang="zh-CN" sz="2400" dirty="0" err="1">
                <a:solidFill>
                  <a:prstClr val="black"/>
                </a:solidFill>
                <a:ea typeface="宋体" pitchFamily="2" charset="-122"/>
              </a:rPr>
              <a:t>aAcBe</a:t>
            </a:r>
            <a:r>
              <a:rPr lang="en-US" altLang="zh-CN" sz="2400" dirty="0">
                <a:solidFill>
                  <a:prstClr val="black"/>
                </a:solidFill>
                <a:ea typeface="宋体" pitchFamily="2" charset="-122"/>
              </a:rPr>
              <a:t> </a:t>
            </a:r>
            <a:r>
              <a:rPr lang="en-US" altLang="zh-CN" sz="2400" b="1" dirty="0">
                <a:solidFill>
                  <a:prstClr val="black"/>
                </a:solidFill>
                <a:ea typeface="宋体" pitchFamily="2" charset="-122"/>
              </a:rPr>
              <a:t>= </a:t>
            </a:r>
            <a:r>
              <a:rPr lang="en-US" altLang="zh-CN" sz="2400" dirty="0" err="1">
                <a:solidFill>
                  <a:prstClr val="black"/>
                </a:solidFill>
                <a:ea typeface="宋体" pitchFamily="2" charset="-122"/>
              </a:rPr>
              <a:t>aAcBe</a:t>
            </a:r>
            <a:r>
              <a:rPr lang="en-US" altLang="zh-CN" sz="2400" b="1" dirty="0">
                <a:solidFill>
                  <a:prstClr val="black"/>
                </a:solidFill>
                <a:ea typeface="宋体" pitchFamily="2" charset="-122"/>
              </a:rPr>
              <a:t>  </a:t>
            </a:r>
            <a:endParaRPr lang="zh-CN" altLang="en-US" sz="2400" b="1" dirty="0">
              <a:solidFill>
                <a:prstClr val="black"/>
              </a:solidFill>
              <a:ea typeface="宋体" pitchFamily="2" charset="-122"/>
            </a:endParaRPr>
          </a:p>
        </p:txBody>
      </p:sp>
      <p:sp>
        <p:nvSpPr>
          <p:cNvPr id="11" name="TextBox 10"/>
          <p:cNvSpPr txBox="1"/>
          <p:nvPr/>
        </p:nvSpPr>
        <p:spPr>
          <a:xfrm>
            <a:off x="3045472" y="5040758"/>
            <a:ext cx="5096131" cy="461665"/>
          </a:xfrm>
          <a:prstGeom prst="rect">
            <a:avLst/>
          </a:prstGeom>
          <a:noFill/>
        </p:spPr>
        <p:txBody>
          <a:bodyPr wrap="square" rtlCol="0">
            <a:spAutoFit/>
          </a:bodyPr>
          <a:lstStyle/>
          <a:p>
            <a:pPr fontAlgn="base">
              <a:spcBef>
                <a:spcPct val="0"/>
              </a:spcBef>
              <a:spcAft>
                <a:spcPct val="0"/>
              </a:spcAft>
            </a:pPr>
            <a:r>
              <a:rPr lang="en-US" altLang="zh-CN" sz="2400" b="1" dirty="0">
                <a:solidFill>
                  <a:prstClr val="black"/>
                </a:solidFill>
                <a:ea typeface="宋体" pitchFamily="2" charset="-122"/>
              </a:rPr>
              <a:t>LR(0)LC(A</a:t>
            </a:r>
            <a:r>
              <a:rPr lang="en-US" altLang="zh-CN" sz="2400" dirty="0">
                <a:solidFill>
                  <a:prstClr val="black"/>
                </a:solidFill>
                <a:ea typeface="宋体" pitchFamily="2" charset="-122"/>
                <a:sym typeface="Symbol" pitchFamily="18" charset="2"/>
              </a:rPr>
              <a:t> </a:t>
            </a:r>
            <a:r>
              <a:rPr lang="en-US" altLang="zh-CN" sz="2400" dirty="0">
                <a:solidFill>
                  <a:prstClr val="black"/>
                </a:solidFill>
                <a:ea typeface="宋体" pitchFamily="2" charset="-122"/>
              </a:rPr>
              <a:t>b</a:t>
            </a:r>
            <a:r>
              <a:rPr lang="en-US" altLang="zh-CN" sz="2400" b="1" dirty="0">
                <a:solidFill>
                  <a:prstClr val="black"/>
                </a:solidFill>
                <a:ea typeface="宋体" pitchFamily="2" charset="-122"/>
              </a:rPr>
              <a:t>)=LC(A)•b=</a:t>
            </a:r>
            <a:r>
              <a:rPr lang="el-GR" altLang="zh-CN" sz="2400" b="1" dirty="0">
                <a:solidFill>
                  <a:prstClr val="black"/>
                </a:solidFill>
                <a:ea typeface="宋体" pitchFamily="2" charset="-122"/>
              </a:rPr>
              <a:t> </a:t>
            </a:r>
            <a:r>
              <a:rPr lang="en-US" altLang="zh-CN" sz="2400" b="1" dirty="0">
                <a:solidFill>
                  <a:prstClr val="black"/>
                </a:solidFill>
                <a:ea typeface="宋体" pitchFamily="2" charset="-122"/>
              </a:rPr>
              <a:t>ab</a:t>
            </a:r>
            <a:endParaRPr lang="zh-CN" altLang="en-US" sz="2400" b="1" dirty="0">
              <a:solidFill>
                <a:prstClr val="black"/>
              </a:solidFill>
              <a:ea typeface="宋体" pitchFamily="2" charset="-122"/>
            </a:endParaRPr>
          </a:p>
        </p:txBody>
      </p:sp>
      <p:sp>
        <p:nvSpPr>
          <p:cNvPr id="12" name="TextBox 11"/>
          <p:cNvSpPr txBox="1"/>
          <p:nvPr/>
        </p:nvSpPr>
        <p:spPr>
          <a:xfrm>
            <a:off x="3059832" y="5502423"/>
            <a:ext cx="5832648" cy="461665"/>
          </a:xfrm>
          <a:prstGeom prst="rect">
            <a:avLst/>
          </a:prstGeom>
          <a:noFill/>
        </p:spPr>
        <p:txBody>
          <a:bodyPr wrap="square" rtlCol="0">
            <a:spAutoFit/>
          </a:bodyPr>
          <a:lstStyle/>
          <a:p>
            <a:pPr fontAlgn="base">
              <a:spcBef>
                <a:spcPct val="0"/>
              </a:spcBef>
              <a:spcAft>
                <a:spcPct val="0"/>
              </a:spcAft>
            </a:pPr>
            <a:r>
              <a:rPr lang="en-US" altLang="zh-CN" sz="2400" b="1" dirty="0">
                <a:solidFill>
                  <a:prstClr val="black"/>
                </a:solidFill>
                <a:ea typeface="宋体" pitchFamily="2" charset="-122"/>
              </a:rPr>
              <a:t>LR(0)LC(</a:t>
            </a:r>
            <a:r>
              <a:rPr lang="en-US" altLang="zh-CN" sz="2400" dirty="0" err="1">
                <a:solidFill>
                  <a:prstClr val="black"/>
                </a:solidFill>
                <a:ea typeface="宋体" pitchFamily="2" charset="-122"/>
              </a:rPr>
              <a:t>A</a:t>
            </a:r>
            <a:r>
              <a:rPr lang="en-US" altLang="zh-CN" sz="2400" dirty="0" err="1">
                <a:solidFill>
                  <a:prstClr val="black"/>
                </a:solidFill>
                <a:ea typeface="宋体" pitchFamily="2" charset="-122"/>
                <a:sym typeface="Symbol" pitchFamily="18" charset="2"/>
              </a:rPr>
              <a:t></a:t>
            </a:r>
            <a:r>
              <a:rPr lang="en-US" altLang="zh-CN" sz="2400" dirty="0" err="1">
                <a:solidFill>
                  <a:prstClr val="black"/>
                </a:solidFill>
                <a:ea typeface="宋体" pitchFamily="2" charset="-122"/>
              </a:rPr>
              <a:t>Ab</a:t>
            </a:r>
            <a:r>
              <a:rPr lang="en-US" altLang="zh-CN" sz="2400" b="1" dirty="0">
                <a:solidFill>
                  <a:prstClr val="black"/>
                </a:solidFill>
                <a:ea typeface="宋体" pitchFamily="2" charset="-122"/>
              </a:rPr>
              <a:t>)=LC(A)•Ab=</a:t>
            </a:r>
            <a:r>
              <a:rPr lang="el-GR" altLang="zh-CN" sz="2400" b="1" dirty="0">
                <a:solidFill>
                  <a:prstClr val="black"/>
                </a:solidFill>
                <a:ea typeface="宋体" pitchFamily="2" charset="-122"/>
              </a:rPr>
              <a:t> </a:t>
            </a:r>
            <a:r>
              <a:rPr lang="en-US" altLang="zh-CN" sz="2400" b="1" dirty="0" err="1">
                <a:solidFill>
                  <a:prstClr val="black"/>
                </a:solidFill>
                <a:ea typeface="宋体" pitchFamily="2" charset="-122"/>
              </a:rPr>
              <a:t>aAb</a:t>
            </a:r>
            <a:endParaRPr lang="zh-CN" altLang="en-US" sz="2400" b="1" dirty="0">
              <a:solidFill>
                <a:prstClr val="black"/>
              </a:solidFill>
              <a:ea typeface="宋体" pitchFamily="2" charset="-122"/>
            </a:endParaRPr>
          </a:p>
        </p:txBody>
      </p:sp>
      <p:sp>
        <p:nvSpPr>
          <p:cNvPr id="13" name="TextBox 12"/>
          <p:cNvSpPr txBox="1"/>
          <p:nvPr/>
        </p:nvSpPr>
        <p:spPr>
          <a:xfrm>
            <a:off x="2699792" y="3501008"/>
            <a:ext cx="5256584" cy="461665"/>
          </a:xfrm>
          <a:prstGeom prst="rect">
            <a:avLst/>
          </a:prstGeom>
          <a:noFill/>
        </p:spPr>
        <p:txBody>
          <a:bodyPr wrap="square" rtlCol="0">
            <a:spAutoFit/>
          </a:bodyPr>
          <a:lstStyle/>
          <a:p>
            <a:pPr fontAlgn="base">
              <a:spcBef>
                <a:spcPct val="0"/>
              </a:spcBef>
              <a:spcAft>
                <a:spcPct val="0"/>
              </a:spcAft>
            </a:pPr>
            <a:r>
              <a:rPr lang="zh-CN" altLang="en-US" sz="2400" b="1" dirty="0">
                <a:solidFill>
                  <a:srgbClr val="CC3300"/>
                </a:solidFill>
                <a:ea typeface="宋体" pitchFamily="2" charset="-122"/>
              </a:rPr>
              <a:t>可归前缀</a:t>
            </a:r>
            <a:r>
              <a:rPr lang="en-US" altLang="zh-CN" sz="2400" b="1" dirty="0">
                <a:solidFill>
                  <a:srgbClr val="CC3300"/>
                </a:solidFill>
                <a:ea typeface="宋体" pitchFamily="2" charset="-122"/>
              </a:rPr>
              <a:t>=LC( )•</a:t>
            </a:r>
            <a:r>
              <a:rPr lang="zh-CN" altLang="en-US" sz="2400" b="1" dirty="0">
                <a:solidFill>
                  <a:srgbClr val="CC3300"/>
                </a:solidFill>
                <a:ea typeface="宋体" pitchFamily="2" charset="-122"/>
              </a:rPr>
              <a:t>产生式的右部</a:t>
            </a:r>
          </a:p>
        </p:txBody>
      </p:sp>
      <p:sp>
        <p:nvSpPr>
          <p:cNvPr id="14" name="TextBox 13"/>
          <p:cNvSpPr txBox="1"/>
          <p:nvPr/>
        </p:nvSpPr>
        <p:spPr>
          <a:xfrm>
            <a:off x="3045471" y="6093296"/>
            <a:ext cx="5096131" cy="461665"/>
          </a:xfrm>
          <a:prstGeom prst="rect">
            <a:avLst/>
          </a:prstGeom>
          <a:noFill/>
        </p:spPr>
        <p:txBody>
          <a:bodyPr wrap="square" rtlCol="0">
            <a:spAutoFit/>
          </a:bodyPr>
          <a:lstStyle/>
          <a:p>
            <a:pPr fontAlgn="base">
              <a:spcBef>
                <a:spcPct val="0"/>
              </a:spcBef>
              <a:spcAft>
                <a:spcPct val="0"/>
              </a:spcAft>
            </a:pPr>
            <a:r>
              <a:rPr lang="en-US" altLang="zh-CN" sz="2400" b="1" dirty="0">
                <a:solidFill>
                  <a:prstClr val="black"/>
                </a:solidFill>
                <a:ea typeface="宋体" pitchFamily="2" charset="-122"/>
              </a:rPr>
              <a:t>LR(0)LC(B</a:t>
            </a:r>
            <a:r>
              <a:rPr lang="en-US" altLang="zh-CN" sz="2400" dirty="0">
                <a:solidFill>
                  <a:prstClr val="black"/>
                </a:solidFill>
                <a:ea typeface="宋体" pitchFamily="2" charset="-122"/>
                <a:sym typeface="Symbol" pitchFamily="18" charset="2"/>
              </a:rPr>
              <a:t> </a:t>
            </a:r>
            <a:r>
              <a:rPr lang="en-US" altLang="zh-CN" sz="2400" dirty="0">
                <a:solidFill>
                  <a:prstClr val="black"/>
                </a:solidFill>
                <a:ea typeface="宋体" pitchFamily="2" charset="-122"/>
              </a:rPr>
              <a:t>d</a:t>
            </a:r>
            <a:r>
              <a:rPr lang="en-US" altLang="zh-CN" sz="2400" b="1" dirty="0">
                <a:solidFill>
                  <a:prstClr val="black"/>
                </a:solidFill>
                <a:ea typeface="宋体" pitchFamily="2" charset="-122"/>
              </a:rPr>
              <a:t>)=LC(B)•d=</a:t>
            </a:r>
            <a:r>
              <a:rPr lang="el-GR" altLang="zh-CN" sz="2400" b="1" dirty="0">
                <a:solidFill>
                  <a:prstClr val="black"/>
                </a:solidFill>
                <a:ea typeface="宋体" pitchFamily="2" charset="-122"/>
              </a:rPr>
              <a:t> </a:t>
            </a:r>
            <a:r>
              <a:rPr lang="en-US" altLang="zh-CN" sz="2400" b="1" dirty="0" err="1">
                <a:solidFill>
                  <a:prstClr val="black"/>
                </a:solidFill>
                <a:ea typeface="宋体" pitchFamily="2" charset="-122"/>
              </a:rPr>
              <a:t>aAcd</a:t>
            </a:r>
            <a:endParaRPr lang="zh-CN" altLang="en-US" sz="2400" b="1" dirty="0">
              <a:solidFill>
                <a:prstClr val="black"/>
              </a:solidFill>
              <a:ea typeface="宋体" pitchFamily="2" charset="-122"/>
            </a:endParaRPr>
          </a:p>
        </p:txBody>
      </p:sp>
      <p:sp>
        <p:nvSpPr>
          <p:cNvPr id="3" name="矩形 2"/>
          <p:cNvSpPr/>
          <p:nvPr/>
        </p:nvSpPr>
        <p:spPr>
          <a:xfrm>
            <a:off x="611560" y="404664"/>
            <a:ext cx="4825360" cy="461665"/>
          </a:xfrm>
          <a:prstGeom prst="rect">
            <a:avLst/>
          </a:prstGeom>
        </p:spPr>
        <p:txBody>
          <a:bodyPr wrap="none">
            <a:spAutoFit/>
          </a:bodyPr>
          <a:lstStyle/>
          <a:p>
            <a:pPr fontAlgn="base">
              <a:spcBef>
                <a:spcPct val="0"/>
              </a:spcBef>
              <a:spcAft>
                <a:spcPct val="0"/>
              </a:spcAft>
            </a:pPr>
            <a:r>
              <a:rPr lang="zh-CN" altLang="en-US" sz="2400" b="1" dirty="0">
                <a:solidFill>
                  <a:srgbClr val="CC3300"/>
                </a:solidFill>
                <a:ea typeface="宋体" pitchFamily="2" charset="-122"/>
              </a:rPr>
              <a:t>练习：求文法的活前缀及可归前缀</a:t>
            </a:r>
            <a:endParaRPr lang="zh-CN" altLang="en-US" sz="2400" b="1" dirty="0">
              <a:solidFill>
                <a:prstClr val="black"/>
              </a:solidFill>
              <a:ea typeface="宋体" pitchFamily="2" charset="-122"/>
            </a:endParaRPr>
          </a:p>
        </p:txBody>
      </p:sp>
    </p:spTree>
    <p:extLst>
      <p:ext uri="{BB962C8B-B14F-4D97-AF65-F5344CB8AC3E}">
        <p14:creationId xmlns="" xmlns:p14="http://schemas.microsoft.com/office/powerpoint/2010/main" val="350979373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additive="base">
                                        <p:cTn id="7" dur="5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507">
                                            <p:txEl>
                                              <p:pRg st="1" end="1"/>
                                            </p:txEl>
                                          </p:spTgt>
                                        </p:tgtEl>
                                        <p:attrNameLst>
                                          <p:attrName>style.visibility</p:attrName>
                                        </p:attrNameLst>
                                      </p:cBhvr>
                                      <p:to>
                                        <p:strVal val="visible"/>
                                      </p:to>
                                    </p:set>
                                    <p:anim calcmode="lin" valueType="num">
                                      <p:cBhvr additive="base">
                                        <p:cTn id="13" dur="5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5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507">
                                            <p:txEl>
                                              <p:pRg st="2" end="2"/>
                                            </p:txEl>
                                          </p:spTgt>
                                        </p:tgtEl>
                                        <p:attrNameLst>
                                          <p:attrName>style.visibility</p:attrName>
                                        </p:attrNameLst>
                                      </p:cBhvr>
                                      <p:to>
                                        <p:strVal val="visible"/>
                                      </p:to>
                                    </p:set>
                                    <p:anim calcmode="lin" valueType="num">
                                      <p:cBhvr additive="base">
                                        <p:cTn id="19" dur="5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5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507">
                                            <p:txEl>
                                              <p:pRg st="3" end="3"/>
                                            </p:txEl>
                                          </p:spTgt>
                                        </p:tgtEl>
                                        <p:attrNameLst>
                                          <p:attrName>style.visibility</p:attrName>
                                        </p:attrNameLst>
                                      </p:cBhvr>
                                      <p:to>
                                        <p:strVal val="visible"/>
                                      </p:to>
                                    </p:set>
                                    <p:anim calcmode="lin" valueType="num">
                                      <p:cBhvr additive="base">
                                        <p:cTn id="25" dur="500" fill="hold"/>
                                        <p:tgtEl>
                                          <p:spTgt spid="2150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5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1507">
                                            <p:txEl>
                                              <p:pRg st="4" end="4"/>
                                            </p:txEl>
                                          </p:spTgt>
                                        </p:tgtEl>
                                        <p:attrNameLst>
                                          <p:attrName>style.visibility</p:attrName>
                                        </p:attrNameLst>
                                      </p:cBhvr>
                                      <p:to>
                                        <p:strVal val="visible"/>
                                      </p:to>
                                    </p:set>
                                    <p:anim calcmode="lin" valueType="num">
                                      <p:cBhvr additive="base">
                                        <p:cTn id="31" dur="500" fill="hold"/>
                                        <p:tgtEl>
                                          <p:spTgt spid="2150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15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1000"/>
                                        <p:tgtEl>
                                          <p:spTgt spid="2"/>
                                        </p:tgtEl>
                                      </p:cBhvr>
                                    </p:animEffect>
                                    <p:anim calcmode="lin" valueType="num">
                                      <p:cBhvr>
                                        <p:cTn id="38" dur="1000" fill="hold"/>
                                        <p:tgtEl>
                                          <p:spTgt spid="2"/>
                                        </p:tgtEl>
                                        <p:attrNameLst>
                                          <p:attrName>ppt_x</p:attrName>
                                        </p:attrNameLst>
                                      </p:cBhvr>
                                      <p:tavLst>
                                        <p:tav tm="0">
                                          <p:val>
                                            <p:strVal val="#ppt_x"/>
                                          </p:val>
                                        </p:tav>
                                        <p:tav tm="100000">
                                          <p:val>
                                            <p:strVal val="#ppt_x"/>
                                          </p:val>
                                        </p:tav>
                                      </p:tavLst>
                                    </p:anim>
                                    <p:anim calcmode="lin" valueType="num">
                                      <p:cBhvr>
                                        <p:cTn id="3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1000"/>
                                        <p:tgtEl>
                                          <p:spTgt spid="6"/>
                                        </p:tgtEl>
                                      </p:cBhvr>
                                    </p:animEffect>
                                    <p:anim calcmode="lin" valueType="num">
                                      <p:cBhvr>
                                        <p:cTn id="45" dur="1000" fill="hold"/>
                                        <p:tgtEl>
                                          <p:spTgt spid="6"/>
                                        </p:tgtEl>
                                        <p:attrNameLst>
                                          <p:attrName>ppt_x</p:attrName>
                                        </p:attrNameLst>
                                      </p:cBhvr>
                                      <p:tavLst>
                                        <p:tav tm="0">
                                          <p:val>
                                            <p:strVal val="#ppt_x"/>
                                          </p:val>
                                        </p:tav>
                                        <p:tav tm="100000">
                                          <p:val>
                                            <p:strVal val="#ppt_x"/>
                                          </p:val>
                                        </p:tav>
                                      </p:tavLst>
                                    </p:anim>
                                    <p:anim calcmode="lin" valueType="num">
                                      <p:cBhvr>
                                        <p:cTn id="4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additive="base">
                                        <p:cTn id="51" dur="500" fill="hold"/>
                                        <p:tgtEl>
                                          <p:spTgt spid="7"/>
                                        </p:tgtEl>
                                        <p:attrNameLst>
                                          <p:attrName>ppt_x</p:attrName>
                                        </p:attrNameLst>
                                      </p:cBhvr>
                                      <p:tavLst>
                                        <p:tav tm="0">
                                          <p:val>
                                            <p:strVal val="#ppt_x"/>
                                          </p:val>
                                        </p:tav>
                                        <p:tav tm="100000">
                                          <p:val>
                                            <p:strVal val="#ppt_x"/>
                                          </p:val>
                                        </p:tav>
                                      </p:tavLst>
                                    </p:anim>
                                    <p:anim calcmode="lin" valueType="num">
                                      <p:cBhvr additive="base">
                                        <p:cTn id="5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fade">
                                      <p:cBhvr>
                                        <p:cTn id="57" dur="1000"/>
                                        <p:tgtEl>
                                          <p:spTgt spid="8"/>
                                        </p:tgtEl>
                                      </p:cBhvr>
                                    </p:animEffect>
                                    <p:anim calcmode="lin" valueType="num">
                                      <p:cBhvr>
                                        <p:cTn id="58" dur="1000" fill="hold"/>
                                        <p:tgtEl>
                                          <p:spTgt spid="8"/>
                                        </p:tgtEl>
                                        <p:attrNameLst>
                                          <p:attrName>ppt_x</p:attrName>
                                        </p:attrNameLst>
                                      </p:cBhvr>
                                      <p:tavLst>
                                        <p:tav tm="0">
                                          <p:val>
                                            <p:strVal val="#ppt_x"/>
                                          </p:val>
                                        </p:tav>
                                        <p:tav tm="100000">
                                          <p:val>
                                            <p:strVal val="#ppt_x"/>
                                          </p:val>
                                        </p:tav>
                                      </p:tavLst>
                                    </p:anim>
                                    <p:anim calcmode="lin" valueType="num">
                                      <p:cBhvr>
                                        <p:cTn id="5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fade">
                                      <p:cBhvr>
                                        <p:cTn id="64" dur="1000"/>
                                        <p:tgtEl>
                                          <p:spTgt spid="13"/>
                                        </p:tgtEl>
                                      </p:cBhvr>
                                    </p:animEffect>
                                    <p:anim calcmode="lin" valueType="num">
                                      <p:cBhvr>
                                        <p:cTn id="65" dur="1000" fill="hold"/>
                                        <p:tgtEl>
                                          <p:spTgt spid="13"/>
                                        </p:tgtEl>
                                        <p:attrNameLst>
                                          <p:attrName>ppt_x</p:attrName>
                                        </p:attrNameLst>
                                      </p:cBhvr>
                                      <p:tavLst>
                                        <p:tav tm="0">
                                          <p:val>
                                            <p:strVal val="#ppt_x"/>
                                          </p:val>
                                        </p:tav>
                                        <p:tav tm="100000">
                                          <p:val>
                                            <p:strVal val="#ppt_x"/>
                                          </p:val>
                                        </p:tav>
                                      </p:tavLst>
                                    </p:anim>
                                    <p:anim calcmode="lin" valueType="num">
                                      <p:cBhvr>
                                        <p:cTn id="6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fade">
                                      <p:cBhvr>
                                        <p:cTn id="71" dur="1000"/>
                                        <p:tgtEl>
                                          <p:spTgt spid="9"/>
                                        </p:tgtEl>
                                      </p:cBhvr>
                                    </p:animEffect>
                                    <p:anim calcmode="lin" valueType="num">
                                      <p:cBhvr>
                                        <p:cTn id="72" dur="1000" fill="hold"/>
                                        <p:tgtEl>
                                          <p:spTgt spid="9"/>
                                        </p:tgtEl>
                                        <p:attrNameLst>
                                          <p:attrName>ppt_x</p:attrName>
                                        </p:attrNameLst>
                                      </p:cBhvr>
                                      <p:tavLst>
                                        <p:tav tm="0">
                                          <p:val>
                                            <p:strVal val="#ppt_x"/>
                                          </p:val>
                                        </p:tav>
                                        <p:tav tm="100000">
                                          <p:val>
                                            <p:strVal val="#ppt_x"/>
                                          </p:val>
                                        </p:tav>
                                      </p:tavLst>
                                    </p:anim>
                                    <p:anim calcmode="lin" valueType="num">
                                      <p:cBhvr>
                                        <p:cTn id="7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10"/>
                                        </p:tgtEl>
                                        <p:attrNameLst>
                                          <p:attrName>style.visibility</p:attrName>
                                        </p:attrNameLst>
                                      </p:cBhvr>
                                      <p:to>
                                        <p:strVal val="visible"/>
                                      </p:to>
                                    </p:set>
                                    <p:animEffect transition="in" filter="fade">
                                      <p:cBhvr>
                                        <p:cTn id="78" dur="1000"/>
                                        <p:tgtEl>
                                          <p:spTgt spid="10"/>
                                        </p:tgtEl>
                                      </p:cBhvr>
                                    </p:animEffect>
                                    <p:anim calcmode="lin" valueType="num">
                                      <p:cBhvr>
                                        <p:cTn id="79" dur="1000" fill="hold"/>
                                        <p:tgtEl>
                                          <p:spTgt spid="10"/>
                                        </p:tgtEl>
                                        <p:attrNameLst>
                                          <p:attrName>ppt_x</p:attrName>
                                        </p:attrNameLst>
                                      </p:cBhvr>
                                      <p:tavLst>
                                        <p:tav tm="0">
                                          <p:val>
                                            <p:strVal val="#ppt_x"/>
                                          </p:val>
                                        </p:tav>
                                        <p:tav tm="100000">
                                          <p:val>
                                            <p:strVal val="#ppt_x"/>
                                          </p:val>
                                        </p:tav>
                                      </p:tavLst>
                                    </p:anim>
                                    <p:anim calcmode="lin" valueType="num">
                                      <p:cBhvr>
                                        <p:cTn id="8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1"/>
                                        </p:tgtEl>
                                        <p:attrNameLst>
                                          <p:attrName>style.visibility</p:attrName>
                                        </p:attrNameLst>
                                      </p:cBhvr>
                                      <p:to>
                                        <p:strVal val="visible"/>
                                      </p:to>
                                    </p:set>
                                    <p:anim calcmode="lin" valueType="num">
                                      <p:cBhvr additive="base">
                                        <p:cTn id="85" dur="500" fill="hold"/>
                                        <p:tgtEl>
                                          <p:spTgt spid="11"/>
                                        </p:tgtEl>
                                        <p:attrNameLst>
                                          <p:attrName>ppt_x</p:attrName>
                                        </p:attrNameLst>
                                      </p:cBhvr>
                                      <p:tavLst>
                                        <p:tav tm="0">
                                          <p:val>
                                            <p:strVal val="#ppt_x"/>
                                          </p:val>
                                        </p:tav>
                                        <p:tav tm="100000">
                                          <p:val>
                                            <p:strVal val="#ppt_x"/>
                                          </p:val>
                                        </p:tav>
                                      </p:tavLst>
                                    </p:anim>
                                    <p:anim calcmode="lin" valueType="num">
                                      <p:cBhvr additive="base">
                                        <p:cTn id="8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fade">
                                      <p:cBhvr>
                                        <p:cTn id="91" dur="1000"/>
                                        <p:tgtEl>
                                          <p:spTgt spid="12"/>
                                        </p:tgtEl>
                                      </p:cBhvr>
                                    </p:animEffect>
                                    <p:anim calcmode="lin" valueType="num">
                                      <p:cBhvr>
                                        <p:cTn id="92" dur="1000" fill="hold"/>
                                        <p:tgtEl>
                                          <p:spTgt spid="12"/>
                                        </p:tgtEl>
                                        <p:attrNameLst>
                                          <p:attrName>ppt_x</p:attrName>
                                        </p:attrNameLst>
                                      </p:cBhvr>
                                      <p:tavLst>
                                        <p:tav tm="0">
                                          <p:val>
                                            <p:strVal val="#ppt_x"/>
                                          </p:val>
                                        </p:tav>
                                        <p:tav tm="100000">
                                          <p:val>
                                            <p:strVal val="#ppt_x"/>
                                          </p:val>
                                        </p:tav>
                                      </p:tavLst>
                                    </p:anim>
                                    <p:anim calcmode="lin" valueType="num">
                                      <p:cBhvr>
                                        <p:cTn id="9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14"/>
                                        </p:tgtEl>
                                        <p:attrNameLst>
                                          <p:attrName>style.visibility</p:attrName>
                                        </p:attrNameLst>
                                      </p:cBhvr>
                                      <p:to>
                                        <p:strVal val="visible"/>
                                      </p:to>
                                    </p:set>
                                    <p:animEffect transition="in" filter="fade">
                                      <p:cBhvr>
                                        <p:cTn id="98" dur="1000"/>
                                        <p:tgtEl>
                                          <p:spTgt spid="14"/>
                                        </p:tgtEl>
                                      </p:cBhvr>
                                    </p:animEffect>
                                    <p:anim calcmode="lin" valueType="num">
                                      <p:cBhvr>
                                        <p:cTn id="99" dur="1000" fill="hold"/>
                                        <p:tgtEl>
                                          <p:spTgt spid="14"/>
                                        </p:tgtEl>
                                        <p:attrNameLst>
                                          <p:attrName>ppt_x</p:attrName>
                                        </p:attrNameLst>
                                      </p:cBhvr>
                                      <p:tavLst>
                                        <p:tav tm="0">
                                          <p:val>
                                            <p:strVal val="#ppt_x"/>
                                          </p:val>
                                        </p:tav>
                                        <p:tav tm="100000">
                                          <p:val>
                                            <p:strVal val="#ppt_x"/>
                                          </p:val>
                                        </p:tav>
                                      </p:tavLst>
                                    </p:anim>
                                    <p:anim calcmode="lin" valueType="num">
                                      <p:cBhvr>
                                        <p:cTn id="10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P spid="2" grpId="0"/>
      <p:bldP spid="6" grpId="0"/>
      <p:bldP spid="7" grpId="0"/>
      <p:bldP spid="8" grpId="0"/>
      <p:bldP spid="9" grpId="0"/>
      <p:bldP spid="10" grpId="0"/>
      <p:bldP spid="11" grpId="0"/>
      <p:bldP spid="12" grpId="0"/>
      <p:bldP spid="13" grpId="0"/>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内容占位符 2"/>
          <p:cNvSpPr txBox="1">
            <a:spLocks/>
          </p:cNvSpPr>
          <p:nvPr/>
        </p:nvSpPr>
        <p:spPr bwMode="auto">
          <a:xfrm>
            <a:off x="684212" y="1268760"/>
            <a:ext cx="3744913" cy="4679950"/>
          </a:xfrm>
          <a:prstGeom prst="rect">
            <a:avLst/>
          </a:prstGeom>
          <a:noFill/>
          <a:ln w="9525">
            <a:noFill/>
            <a:miter lim="800000"/>
            <a:headEnd/>
            <a:tailEnd/>
          </a:ln>
        </p:spPr>
        <p:txBody>
          <a:bodyPr lIns="92075" tIns="46038" rIns="92075" bIns="46038"/>
          <a:lstStyle/>
          <a:p>
            <a:pPr marL="342900" indent="-342900" eaLnBrk="0" fontAlgn="base" hangingPunct="0">
              <a:lnSpc>
                <a:spcPct val="120000"/>
              </a:lnSpc>
              <a:spcBef>
                <a:spcPct val="20000"/>
              </a:spcBef>
              <a:spcAft>
                <a:spcPct val="0"/>
              </a:spcAft>
              <a:buFont typeface="Wingdings" pitchFamily="2" charset="2"/>
              <a:buNone/>
              <a:defRPr/>
            </a:pPr>
            <a:r>
              <a:rPr lang="zh-CN" altLang="en-US" sz="2800" kern="0" dirty="0">
                <a:solidFill>
                  <a:prstClr val="black"/>
                </a:solidFill>
              </a:rPr>
              <a:t>（</a:t>
            </a:r>
            <a:r>
              <a:rPr lang="en-US" altLang="zh-CN" sz="2800" kern="0" dirty="0">
                <a:solidFill>
                  <a:prstClr val="black"/>
                </a:solidFill>
              </a:rPr>
              <a:t>0</a:t>
            </a:r>
            <a:r>
              <a:rPr lang="zh-CN" altLang="en-US" sz="2800" kern="0" dirty="0">
                <a:solidFill>
                  <a:prstClr val="black"/>
                </a:solidFill>
              </a:rPr>
              <a:t>）</a:t>
            </a:r>
            <a:r>
              <a:rPr lang="en-US" altLang="zh-CN" sz="2800" kern="0" dirty="0">
                <a:solidFill>
                  <a:prstClr val="black"/>
                </a:solidFill>
              </a:rPr>
              <a:t>S</a:t>
            </a:r>
            <a:r>
              <a:rPr lang="en-US" altLang="zh-CN" sz="2800" kern="0" dirty="0">
                <a:solidFill>
                  <a:prstClr val="black"/>
                </a:solidFill>
                <a:sym typeface="Symbol" pitchFamily="18" charset="2"/>
              </a:rPr>
              <a:t>E</a:t>
            </a:r>
            <a:endParaRPr lang="en-US" altLang="zh-CN" sz="2800" kern="0" dirty="0">
              <a:solidFill>
                <a:prstClr val="black"/>
              </a:solidFill>
            </a:endParaRPr>
          </a:p>
          <a:p>
            <a:pPr marL="342900" indent="-342900" eaLnBrk="0" fontAlgn="base" hangingPunct="0">
              <a:lnSpc>
                <a:spcPct val="120000"/>
              </a:lnSpc>
              <a:spcBef>
                <a:spcPct val="20000"/>
              </a:spcBef>
              <a:spcAft>
                <a:spcPct val="0"/>
              </a:spcAft>
              <a:buFont typeface="Wingdings" pitchFamily="2" charset="2"/>
              <a:buNone/>
              <a:defRPr/>
            </a:pPr>
            <a:r>
              <a:rPr lang="zh-CN" altLang="en-US" sz="2800" kern="0" dirty="0">
                <a:solidFill>
                  <a:prstClr val="black"/>
                </a:solidFill>
              </a:rPr>
              <a:t>（</a:t>
            </a:r>
            <a:r>
              <a:rPr lang="en-US" altLang="zh-CN" sz="2800" kern="0" dirty="0">
                <a:solidFill>
                  <a:prstClr val="black"/>
                </a:solidFill>
              </a:rPr>
              <a:t>1</a:t>
            </a:r>
            <a:r>
              <a:rPr lang="zh-CN" altLang="en-US" sz="2800" kern="0" dirty="0">
                <a:solidFill>
                  <a:prstClr val="black"/>
                </a:solidFill>
              </a:rPr>
              <a:t>）</a:t>
            </a:r>
            <a:r>
              <a:rPr lang="en-US" altLang="zh-CN" sz="2800" kern="0" dirty="0" err="1">
                <a:solidFill>
                  <a:prstClr val="black"/>
                </a:solidFill>
              </a:rPr>
              <a:t>E</a:t>
            </a:r>
            <a:r>
              <a:rPr lang="en-US" altLang="zh-CN" sz="2800" kern="0" dirty="0">
                <a:solidFill>
                  <a:prstClr val="black"/>
                </a:solidFill>
                <a:sym typeface="Symbol" pitchFamily="18" charset="2"/>
              </a:rPr>
              <a:t></a:t>
            </a:r>
            <a:r>
              <a:rPr lang="en-US" altLang="zh-CN" sz="2800" kern="0" dirty="0" err="1">
                <a:solidFill>
                  <a:prstClr val="black"/>
                </a:solidFill>
              </a:rPr>
              <a:t>aA</a:t>
            </a:r>
            <a:endParaRPr lang="en-US" altLang="zh-CN" sz="2800" kern="0" dirty="0">
              <a:solidFill>
                <a:prstClr val="black"/>
              </a:solidFill>
            </a:endParaRPr>
          </a:p>
          <a:p>
            <a:pPr marL="342900" indent="-342900" eaLnBrk="0" fontAlgn="base" hangingPunct="0">
              <a:lnSpc>
                <a:spcPct val="120000"/>
              </a:lnSpc>
              <a:spcBef>
                <a:spcPct val="20000"/>
              </a:spcBef>
              <a:spcAft>
                <a:spcPct val="0"/>
              </a:spcAft>
              <a:buFont typeface="Wingdings" pitchFamily="2" charset="2"/>
              <a:buNone/>
              <a:defRPr/>
            </a:pPr>
            <a:r>
              <a:rPr lang="zh-CN" altLang="en-US" sz="2800" kern="0" dirty="0">
                <a:solidFill>
                  <a:prstClr val="black"/>
                </a:solidFill>
              </a:rPr>
              <a:t>（</a:t>
            </a:r>
            <a:r>
              <a:rPr lang="en-US" altLang="zh-CN" sz="2800" kern="0" dirty="0">
                <a:solidFill>
                  <a:prstClr val="black"/>
                </a:solidFill>
              </a:rPr>
              <a:t>2</a:t>
            </a:r>
            <a:r>
              <a:rPr lang="zh-CN" altLang="en-US" sz="2800" kern="0" dirty="0">
                <a:solidFill>
                  <a:prstClr val="black"/>
                </a:solidFill>
              </a:rPr>
              <a:t>）</a:t>
            </a:r>
            <a:r>
              <a:rPr lang="en-US" altLang="zh-CN" sz="2800" kern="0" dirty="0" err="1">
                <a:solidFill>
                  <a:prstClr val="black"/>
                </a:solidFill>
              </a:rPr>
              <a:t>E</a:t>
            </a:r>
            <a:r>
              <a:rPr lang="en-US" altLang="zh-CN" sz="2800" kern="0" dirty="0">
                <a:solidFill>
                  <a:prstClr val="black"/>
                </a:solidFill>
                <a:sym typeface="Symbol" pitchFamily="18" charset="2"/>
              </a:rPr>
              <a:t></a:t>
            </a:r>
            <a:r>
              <a:rPr lang="en-US" altLang="zh-CN" sz="2800" kern="0" dirty="0" err="1">
                <a:solidFill>
                  <a:prstClr val="black"/>
                </a:solidFill>
              </a:rPr>
              <a:t>bB</a:t>
            </a:r>
            <a:endParaRPr lang="en-US" altLang="zh-CN" sz="2800" kern="0" dirty="0">
              <a:solidFill>
                <a:prstClr val="black"/>
              </a:solidFill>
            </a:endParaRPr>
          </a:p>
          <a:p>
            <a:pPr marL="342900" indent="-342900" eaLnBrk="0" fontAlgn="base" hangingPunct="0">
              <a:lnSpc>
                <a:spcPct val="120000"/>
              </a:lnSpc>
              <a:spcBef>
                <a:spcPct val="20000"/>
              </a:spcBef>
              <a:spcAft>
                <a:spcPct val="0"/>
              </a:spcAft>
              <a:buFont typeface="Wingdings" pitchFamily="2" charset="2"/>
              <a:buNone/>
              <a:defRPr/>
            </a:pPr>
            <a:r>
              <a:rPr lang="zh-CN" altLang="en-US" sz="2800" kern="0" dirty="0">
                <a:solidFill>
                  <a:prstClr val="black"/>
                </a:solidFill>
              </a:rPr>
              <a:t>（</a:t>
            </a:r>
            <a:r>
              <a:rPr lang="en-US" altLang="zh-CN" sz="2800" kern="0" dirty="0">
                <a:solidFill>
                  <a:prstClr val="black"/>
                </a:solidFill>
              </a:rPr>
              <a:t>3</a:t>
            </a:r>
            <a:r>
              <a:rPr lang="zh-CN" altLang="en-US" sz="2800" kern="0" dirty="0">
                <a:solidFill>
                  <a:prstClr val="black"/>
                </a:solidFill>
              </a:rPr>
              <a:t>）</a:t>
            </a:r>
            <a:r>
              <a:rPr lang="en-US" altLang="zh-CN" sz="2800" kern="0" dirty="0">
                <a:solidFill>
                  <a:prstClr val="black"/>
                </a:solidFill>
              </a:rPr>
              <a:t>A</a:t>
            </a:r>
            <a:r>
              <a:rPr lang="en-US" altLang="zh-CN" sz="2800" kern="0" dirty="0">
                <a:solidFill>
                  <a:prstClr val="black"/>
                </a:solidFill>
                <a:sym typeface="Symbol" pitchFamily="18" charset="2"/>
              </a:rPr>
              <a:t></a:t>
            </a:r>
            <a:r>
              <a:rPr lang="en-US" altLang="zh-CN" sz="2800" kern="0" dirty="0" err="1">
                <a:solidFill>
                  <a:prstClr val="black"/>
                </a:solidFill>
                <a:sym typeface="Symbol" pitchFamily="18" charset="2"/>
              </a:rPr>
              <a:t>cA</a:t>
            </a:r>
            <a:endParaRPr lang="en-US" altLang="zh-CN" sz="2800" kern="0" dirty="0">
              <a:solidFill>
                <a:prstClr val="black"/>
              </a:solidFill>
            </a:endParaRPr>
          </a:p>
          <a:p>
            <a:pPr marL="342900" indent="-342900" eaLnBrk="0" fontAlgn="base" hangingPunct="0">
              <a:lnSpc>
                <a:spcPct val="120000"/>
              </a:lnSpc>
              <a:spcBef>
                <a:spcPct val="20000"/>
              </a:spcBef>
              <a:spcAft>
                <a:spcPct val="0"/>
              </a:spcAft>
              <a:buFont typeface="Wingdings" pitchFamily="2" charset="2"/>
              <a:buNone/>
              <a:defRPr/>
            </a:pPr>
            <a:r>
              <a:rPr lang="zh-CN" altLang="en-US" sz="2800" kern="0" dirty="0">
                <a:solidFill>
                  <a:prstClr val="black"/>
                </a:solidFill>
              </a:rPr>
              <a:t>（</a:t>
            </a:r>
            <a:r>
              <a:rPr lang="en-US" altLang="zh-CN" sz="2800" kern="0" dirty="0">
                <a:solidFill>
                  <a:prstClr val="black"/>
                </a:solidFill>
              </a:rPr>
              <a:t>4</a:t>
            </a:r>
            <a:r>
              <a:rPr lang="zh-CN" altLang="en-US" sz="2800" kern="0" dirty="0">
                <a:solidFill>
                  <a:prstClr val="black"/>
                </a:solidFill>
              </a:rPr>
              <a:t>）</a:t>
            </a:r>
            <a:r>
              <a:rPr lang="en-US" altLang="zh-CN" sz="2800" kern="0" dirty="0" err="1">
                <a:solidFill>
                  <a:prstClr val="black"/>
                </a:solidFill>
              </a:rPr>
              <a:t>A</a:t>
            </a:r>
            <a:r>
              <a:rPr lang="en-US" altLang="zh-CN" sz="2800" kern="0" dirty="0">
                <a:solidFill>
                  <a:prstClr val="black"/>
                </a:solidFill>
                <a:sym typeface="Symbol" pitchFamily="18" charset="2"/>
              </a:rPr>
              <a:t></a:t>
            </a:r>
            <a:r>
              <a:rPr lang="en-US" altLang="zh-CN" sz="2800" kern="0" dirty="0">
                <a:solidFill>
                  <a:prstClr val="black"/>
                </a:solidFill>
              </a:rPr>
              <a:t>d</a:t>
            </a:r>
          </a:p>
          <a:p>
            <a:pPr marL="342900" indent="-342900" eaLnBrk="0" fontAlgn="base" hangingPunct="0">
              <a:lnSpc>
                <a:spcPct val="120000"/>
              </a:lnSpc>
              <a:spcBef>
                <a:spcPct val="20000"/>
              </a:spcBef>
              <a:spcAft>
                <a:spcPct val="0"/>
              </a:spcAft>
              <a:defRPr/>
            </a:pPr>
            <a:r>
              <a:rPr lang="en-US" altLang="zh-CN" sz="2800" kern="0" dirty="0">
                <a:solidFill>
                  <a:prstClr val="black"/>
                </a:solidFill>
              </a:rPr>
              <a:t>	(5) B</a:t>
            </a:r>
            <a:r>
              <a:rPr lang="en-US" altLang="zh-CN" sz="2800" kern="0" dirty="0">
                <a:solidFill>
                  <a:prstClr val="black"/>
                </a:solidFill>
                <a:ea typeface="宋体" pitchFamily="2" charset="-122"/>
                <a:sym typeface="Symbol" pitchFamily="18" charset="2"/>
              </a:rPr>
              <a:t> </a:t>
            </a:r>
            <a:r>
              <a:rPr lang="en-US" altLang="zh-CN" sz="2800" kern="0" dirty="0" err="1">
                <a:solidFill>
                  <a:prstClr val="black"/>
                </a:solidFill>
                <a:ea typeface="宋体" pitchFamily="2" charset="-122"/>
                <a:sym typeface="Symbol" pitchFamily="18" charset="2"/>
              </a:rPr>
              <a:t>cB</a:t>
            </a:r>
            <a:endParaRPr lang="en-US" altLang="zh-CN" sz="2800" kern="0" dirty="0">
              <a:solidFill>
                <a:prstClr val="black"/>
              </a:solidFill>
            </a:endParaRPr>
          </a:p>
          <a:p>
            <a:pPr marL="342900" indent="-342900" eaLnBrk="0" fontAlgn="base" hangingPunct="0">
              <a:lnSpc>
                <a:spcPct val="120000"/>
              </a:lnSpc>
              <a:spcBef>
                <a:spcPct val="20000"/>
              </a:spcBef>
              <a:spcAft>
                <a:spcPct val="0"/>
              </a:spcAft>
              <a:defRPr/>
            </a:pPr>
            <a:r>
              <a:rPr lang="en-US" altLang="zh-CN" sz="2800" kern="0" dirty="0">
                <a:solidFill>
                  <a:prstClr val="black"/>
                </a:solidFill>
              </a:rPr>
              <a:t>	(6)</a:t>
            </a:r>
            <a:r>
              <a:rPr lang="en-US" altLang="zh-CN" sz="2800" kern="0" dirty="0">
                <a:solidFill>
                  <a:prstClr val="black"/>
                </a:solidFill>
                <a:ea typeface="宋体" pitchFamily="2" charset="-122"/>
              </a:rPr>
              <a:t> B</a:t>
            </a:r>
            <a:r>
              <a:rPr lang="en-US" altLang="zh-CN" sz="2800" kern="0" dirty="0">
                <a:solidFill>
                  <a:prstClr val="black"/>
                </a:solidFill>
                <a:ea typeface="宋体" pitchFamily="2" charset="-122"/>
                <a:sym typeface="Symbol" pitchFamily="18" charset="2"/>
              </a:rPr>
              <a:t> d</a:t>
            </a:r>
            <a:endParaRPr lang="en-US" altLang="zh-CN" sz="2800" kern="0" dirty="0">
              <a:solidFill>
                <a:prstClr val="black"/>
              </a:solidFill>
            </a:endParaRPr>
          </a:p>
          <a:p>
            <a:pPr marL="342900" indent="-342900" eaLnBrk="0" fontAlgn="base" hangingPunct="0">
              <a:spcBef>
                <a:spcPct val="20000"/>
              </a:spcBef>
              <a:spcAft>
                <a:spcPct val="0"/>
              </a:spcAft>
              <a:buFont typeface="Wingdings" pitchFamily="2" charset="2"/>
              <a:buChar char="u"/>
              <a:defRPr/>
            </a:pPr>
            <a:endParaRPr lang="zh-CN" altLang="en-US" sz="2800" b="1" kern="0" dirty="0">
              <a:solidFill>
                <a:srgbClr val="CC3300"/>
              </a:solidFill>
            </a:endParaRPr>
          </a:p>
        </p:txBody>
      </p:sp>
      <p:sp>
        <p:nvSpPr>
          <p:cNvPr id="6" name="TextBox 5"/>
          <p:cNvSpPr txBox="1"/>
          <p:nvPr/>
        </p:nvSpPr>
        <p:spPr>
          <a:xfrm>
            <a:off x="3851920" y="1499591"/>
            <a:ext cx="2304256" cy="461665"/>
          </a:xfrm>
          <a:prstGeom prst="rect">
            <a:avLst/>
          </a:prstGeom>
          <a:noFill/>
        </p:spPr>
        <p:txBody>
          <a:bodyPr wrap="square" rtlCol="0">
            <a:spAutoFit/>
          </a:bodyPr>
          <a:lstStyle/>
          <a:p>
            <a:pPr fontAlgn="base">
              <a:spcBef>
                <a:spcPct val="0"/>
              </a:spcBef>
              <a:spcAft>
                <a:spcPct val="0"/>
              </a:spcAft>
            </a:pPr>
            <a:r>
              <a:rPr lang="en-US" altLang="zh-CN" sz="2400" b="1" dirty="0">
                <a:solidFill>
                  <a:prstClr val="black"/>
                </a:solidFill>
                <a:ea typeface="宋体" pitchFamily="2" charset="-122"/>
              </a:rPr>
              <a:t>LC(S’)=</a:t>
            </a:r>
            <a:r>
              <a:rPr lang="el-GR" altLang="zh-CN" sz="2400" b="1" dirty="0">
                <a:solidFill>
                  <a:prstClr val="black"/>
                </a:solidFill>
                <a:ea typeface="宋体" pitchFamily="2" charset="-122"/>
              </a:rPr>
              <a:t>ε</a:t>
            </a:r>
            <a:endParaRPr lang="zh-CN" altLang="en-US" sz="2400" b="1" dirty="0">
              <a:solidFill>
                <a:prstClr val="black"/>
              </a:solidFill>
              <a:ea typeface="宋体" pitchFamily="2" charset="-122"/>
            </a:endParaRPr>
          </a:p>
        </p:txBody>
      </p:sp>
      <p:sp>
        <p:nvSpPr>
          <p:cNvPr id="7" name="TextBox 6"/>
          <p:cNvSpPr txBox="1"/>
          <p:nvPr/>
        </p:nvSpPr>
        <p:spPr>
          <a:xfrm>
            <a:off x="3837561" y="1965660"/>
            <a:ext cx="2304256" cy="461665"/>
          </a:xfrm>
          <a:prstGeom prst="rect">
            <a:avLst/>
          </a:prstGeom>
          <a:noFill/>
        </p:spPr>
        <p:txBody>
          <a:bodyPr wrap="square" rtlCol="0">
            <a:spAutoFit/>
          </a:bodyPr>
          <a:lstStyle/>
          <a:p>
            <a:pPr fontAlgn="base">
              <a:spcBef>
                <a:spcPct val="0"/>
              </a:spcBef>
              <a:spcAft>
                <a:spcPct val="0"/>
              </a:spcAft>
            </a:pPr>
            <a:r>
              <a:rPr lang="en-US" altLang="zh-CN" sz="2400" b="1" dirty="0">
                <a:solidFill>
                  <a:prstClr val="black"/>
                </a:solidFill>
                <a:ea typeface="宋体" pitchFamily="2" charset="-122"/>
              </a:rPr>
              <a:t>LC(E)=LC(S’)•</a:t>
            </a:r>
            <a:r>
              <a:rPr lang="el-GR" altLang="zh-CN" sz="2400" b="1" dirty="0">
                <a:solidFill>
                  <a:prstClr val="black"/>
                </a:solidFill>
                <a:ea typeface="宋体" pitchFamily="2" charset="-122"/>
              </a:rPr>
              <a:t>ε</a:t>
            </a:r>
            <a:r>
              <a:rPr lang="en-US" altLang="zh-CN" sz="2400" b="1" dirty="0">
                <a:solidFill>
                  <a:prstClr val="black"/>
                </a:solidFill>
                <a:ea typeface="宋体" pitchFamily="2" charset="-122"/>
              </a:rPr>
              <a:t>=</a:t>
            </a:r>
            <a:r>
              <a:rPr lang="el-GR" altLang="zh-CN" sz="2400" b="1" dirty="0">
                <a:solidFill>
                  <a:prstClr val="black"/>
                </a:solidFill>
                <a:ea typeface="宋体" pitchFamily="2" charset="-122"/>
              </a:rPr>
              <a:t> ε</a:t>
            </a:r>
            <a:endParaRPr lang="zh-CN" altLang="en-US" sz="2400" b="1" dirty="0">
              <a:solidFill>
                <a:prstClr val="black"/>
              </a:solidFill>
              <a:ea typeface="宋体" pitchFamily="2" charset="-122"/>
            </a:endParaRPr>
          </a:p>
        </p:txBody>
      </p:sp>
      <p:sp>
        <p:nvSpPr>
          <p:cNvPr id="8" name="TextBox 7"/>
          <p:cNvSpPr txBox="1"/>
          <p:nvPr/>
        </p:nvSpPr>
        <p:spPr>
          <a:xfrm>
            <a:off x="3837560" y="2507703"/>
            <a:ext cx="5096131" cy="461665"/>
          </a:xfrm>
          <a:prstGeom prst="rect">
            <a:avLst/>
          </a:prstGeom>
          <a:noFill/>
        </p:spPr>
        <p:txBody>
          <a:bodyPr wrap="square" rtlCol="0">
            <a:spAutoFit/>
          </a:bodyPr>
          <a:lstStyle/>
          <a:p>
            <a:pPr fontAlgn="base">
              <a:spcBef>
                <a:spcPct val="0"/>
              </a:spcBef>
              <a:spcAft>
                <a:spcPct val="0"/>
              </a:spcAft>
            </a:pPr>
            <a:r>
              <a:rPr lang="en-US" altLang="zh-CN" sz="2400" b="1" dirty="0">
                <a:solidFill>
                  <a:srgbClr val="CC3300"/>
                </a:solidFill>
                <a:ea typeface="宋体" pitchFamily="2" charset="-122"/>
              </a:rPr>
              <a:t>LC(A)=LC(E)•</a:t>
            </a:r>
            <a:r>
              <a:rPr lang="en-US" altLang="zh-CN" sz="2400" b="1" dirty="0" err="1">
                <a:solidFill>
                  <a:srgbClr val="CC3300"/>
                </a:solidFill>
                <a:ea typeface="宋体" pitchFamily="2" charset="-122"/>
              </a:rPr>
              <a:t>a|LC</a:t>
            </a:r>
            <a:r>
              <a:rPr lang="en-US" altLang="zh-CN" sz="2400" b="1" dirty="0">
                <a:solidFill>
                  <a:srgbClr val="CC3300"/>
                </a:solidFill>
                <a:ea typeface="宋体" pitchFamily="2" charset="-122"/>
              </a:rPr>
              <a:t>(A)•c=</a:t>
            </a:r>
            <a:r>
              <a:rPr lang="el-GR" altLang="zh-CN" sz="2400" b="1" dirty="0">
                <a:solidFill>
                  <a:srgbClr val="CC3300"/>
                </a:solidFill>
                <a:ea typeface="宋体" pitchFamily="2" charset="-122"/>
              </a:rPr>
              <a:t> </a:t>
            </a:r>
            <a:r>
              <a:rPr lang="en-US" altLang="zh-CN" sz="2400" b="1" dirty="0" err="1">
                <a:solidFill>
                  <a:srgbClr val="CC3300"/>
                </a:solidFill>
                <a:ea typeface="宋体" pitchFamily="2" charset="-122"/>
              </a:rPr>
              <a:t>a|LC</a:t>
            </a:r>
            <a:r>
              <a:rPr lang="en-US" altLang="zh-CN" sz="2400" b="1" dirty="0">
                <a:solidFill>
                  <a:srgbClr val="CC3300"/>
                </a:solidFill>
                <a:ea typeface="宋体" pitchFamily="2" charset="-122"/>
              </a:rPr>
              <a:t>(A)•c=ac*</a:t>
            </a:r>
            <a:endParaRPr lang="zh-CN" altLang="en-US" sz="2400" b="1" dirty="0">
              <a:solidFill>
                <a:srgbClr val="CC3300"/>
              </a:solidFill>
              <a:ea typeface="宋体" pitchFamily="2" charset="-122"/>
            </a:endParaRPr>
          </a:p>
        </p:txBody>
      </p:sp>
      <p:sp>
        <p:nvSpPr>
          <p:cNvPr id="10" name="TextBox 9"/>
          <p:cNvSpPr txBox="1"/>
          <p:nvPr/>
        </p:nvSpPr>
        <p:spPr>
          <a:xfrm>
            <a:off x="3837559" y="3377902"/>
            <a:ext cx="5096131" cy="1200329"/>
          </a:xfrm>
          <a:prstGeom prst="rect">
            <a:avLst/>
          </a:prstGeom>
          <a:noFill/>
        </p:spPr>
        <p:txBody>
          <a:bodyPr wrap="square" rtlCol="0">
            <a:spAutoFit/>
          </a:bodyPr>
          <a:lstStyle/>
          <a:p>
            <a:pPr fontAlgn="base">
              <a:spcBef>
                <a:spcPct val="0"/>
              </a:spcBef>
              <a:spcAft>
                <a:spcPct val="0"/>
              </a:spcAft>
            </a:pPr>
            <a:r>
              <a:rPr lang="zh-CN" altLang="en-US" sz="2400" b="1" dirty="0">
                <a:solidFill>
                  <a:prstClr val="black"/>
                </a:solidFill>
                <a:ea typeface="宋体" pitchFamily="2" charset="-122"/>
              </a:rPr>
              <a:t>根据可规约前缀，画出</a:t>
            </a:r>
            <a:r>
              <a:rPr lang="en-US" altLang="zh-CN" sz="2400" b="1" dirty="0">
                <a:solidFill>
                  <a:prstClr val="black"/>
                </a:solidFill>
                <a:ea typeface="宋体" pitchFamily="2" charset="-122"/>
              </a:rPr>
              <a:t>NFA</a:t>
            </a:r>
            <a:r>
              <a:rPr lang="zh-CN" altLang="en-US" sz="2400" b="1" dirty="0">
                <a:solidFill>
                  <a:prstClr val="black"/>
                </a:solidFill>
                <a:ea typeface="宋体" pitchFamily="2" charset="-122"/>
              </a:rPr>
              <a:t>，并确定化为</a:t>
            </a:r>
            <a:r>
              <a:rPr lang="en-US" altLang="zh-CN" sz="2400" b="1" dirty="0">
                <a:solidFill>
                  <a:prstClr val="black"/>
                </a:solidFill>
                <a:ea typeface="宋体" pitchFamily="2" charset="-122"/>
              </a:rPr>
              <a:t>DFA  </a:t>
            </a:r>
            <a:r>
              <a:rPr lang="zh-CN" altLang="en-US" sz="2400" b="1" dirty="0">
                <a:solidFill>
                  <a:prstClr val="black"/>
                </a:solidFill>
                <a:ea typeface="宋体" pitchFamily="2" charset="-122"/>
              </a:rPr>
              <a:t>（参见</a:t>
            </a:r>
            <a:r>
              <a:rPr lang="en-US" altLang="zh-CN" sz="2400" b="1" dirty="0">
                <a:solidFill>
                  <a:prstClr val="black"/>
                </a:solidFill>
                <a:ea typeface="宋体" pitchFamily="2" charset="-122"/>
              </a:rPr>
              <a:t>P130</a:t>
            </a:r>
            <a:r>
              <a:rPr lang="zh-CN" altLang="en-US" sz="2400" b="1" dirty="0">
                <a:solidFill>
                  <a:prstClr val="black"/>
                </a:solidFill>
                <a:ea typeface="宋体" pitchFamily="2" charset="-122"/>
              </a:rPr>
              <a:t>图</a:t>
            </a:r>
            <a:r>
              <a:rPr lang="en-US" altLang="zh-CN" sz="2400" b="1" dirty="0">
                <a:solidFill>
                  <a:prstClr val="black"/>
                </a:solidFill>
                <a:ea typeface="宋体" pitchFamily="2" charset="-122"/>
              </a:rPr>
              <a:t>6.5</a:t>
            </a:r>
            <a:r>
              <a:rPr lang="zh-CN" altLang="en-US" sz="2400" b="1" dirty="0">
                <a:solidFill>
                  <a:prstClr val="black"/>
                </a:solidFill>
                <a:ea typeface="宋体" pitchFamily="2" charset="-122"/>
              </a:rPr>
              <a:t>和图</a:t>
            </a:r>
            <a:r>
              <a:rPr lang="en-US" altLang="zh-CN" sz="2400" b="1" dirty="0">
                <a:solidFill>
                  <a:prstClr val="black"/>
                </a:solidFill>
                <a:ea typeface="宋体" pitchFamily="2" charset="-122"/>
              </a:rPr>
              <a:t>6.6</a:t>
            </a:r>
            <a:r>
              <a:rPr lang="zh-CN" altLang="en-US" sz="2400" b="1" dirty="0">
                <a:solidFill>
                  <a:prstClr val="black"/>
                </a:solidFill>
                <a:ea typeface="宋体" pitchFamily="2" charset="-122"/>
              </a:rPr>
              <a:t>，此处略）</a:t>
            </a:r>
          </a:p>
        </p:txBody>
      </p:sp>
      <p:sp>
        <p:nvSpPr>
          <p:cNvPr id="9" name="矩形 8"/>
          <p:cNvSpPr/>
          <p:nvPr/>
        </p:nvSpPr>
        <p:spPr>
          <a:xfrm>
            <a:off x="611560" y="404664"/>
            <a:ext cx="4825360" cy="461665"/>
          </a:xfrm>
          <a:prstGeom prst="rect">
            <a:avLst/>
          </a:prstGeom>
        </p:spPr>
        <p:txBody>
          <a:bodyPr wrap="none">
            <a:spAutoFit/>
          </a:bodyPr>
          <a:lstStyle/>
          <a:p>
            <a:pPr fontAlgn="base">
              <a:spcBef>
                <a:spcPct val="0"/>
              </a:spcBef>
              <a:spcAft>
                <a:spcPct val="0"/>
              </a:spcAft>
            </a:pPr>
            <a:r>
              <a:rPr lang="zh-CN" altLang="en-US" sz="2400" b="1" dirty="0">
                <a:solidFill>
                  <a:srgbClr val="CC3300"/>
                </a:solidFill>
                <a:ea typeface="宋体" pitchFamily="2" charset="-122"/>
              </a:rPr>
              <a:t>练习：求文法的活前缀及可归前缀</a:t>
            </a:r>
            <a:endParaRPr lang="zh-CN" altLang="en-US" sz="2400" b="1" dirty="0">
              <a:solidFill>
                <a:prstClr val="black"/>
              </a:solidFill>
              <a:ea typeface="宋体" pitchFamily="2" charset="-122"/>
            </a:endParaRPr>
          </a:p>
        </p:txBody>
      </p:sp>
    </p:spTree>
    <p:extLst>
      <p:ext uri="{BB962C8B-B14F-4D97-AF65-F5344CB8AC3E}">
        <p14:creationId xmlns="" xmlns:p14="http://schemas.microsoft.com/office/powerpoint/2010/main" val="2800636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p:txBody>
          <a:bodyPr>
            <a:normAutofit/>
          </a:bodyPr>
          <a:lstStyle/>
          <a:p>
            <a:r>
              <a:rPr lang="en-US" altLang="zh-CN" sz="3200" dirty="0" smtClean="0">
                <a:solidFill>
                  <a:srgbClr val="FFC000"/>
                </a:solidFill>
              </a:rPr>
              <a:t> 6.2.4   LR(0)</a:t>
            </a:r>
            <a:r>
              <a:rPr lang="zh-CN" altLang="en-US" sz="3200" dirty="0">
                <a:solidFill>
                  <a:srgbClr val="FFC000"/>
                </a:solidFill>
              </a:rPr>
              <a:t>项目</a:t>
            </a:r>
            <a:r>
              <a:rPr lang="zh-CN" altLang="en-US" sz="3200" dirty="0" smtClean="0">
                <a:solidFill>
                  <a:srgbClr val="FFC000"/>
                </a:solidFill>
              </a:rPr>
              <a:t>集规范族的构造</a:t>
            </a:r>
          </a:p>
        </p:txBody>
      </p:sp>
      <p:sp>
        <p:nvSpPr>
          <p:cNvPr id="265218" name="Rectangle 2"/>
          <p:cNvSpPr>
            <a:spLocks noGrp="1" noChangeArrowheads="1"/>
          </p:cNvSpPr>
          <p:nvPr>
            <p:ph sz="quarter" idx="4294967295"/>
          </p:nvPr>
        </p:nvSpPr>
        <p:spPr>
          <a:xfrm>
            <a:off x="539552" y="1628800"/>
            <a:ext cx="8424862" cy="4537075"/>
          </a:xfrm>
        </p:spPr>
        <p:txBody>
          <a:bodyPr>
            <a:noAutofit/>
          </a:bodyPr>
          <a:lstStyle/>
          <a:p>
            <a:pPr>
              <a:lnSpc>
                <a:spcPct val="120000"/>
              </a:lnSpc>
            </a:pPr>
            <a:r>
              <a:rPr lang="zh-CN" altLang="en-US" sz="2400" b="1" dirty="0" smtClean="0"/>
              <a:t>采用一种</a:t>
            </a:r>
            <a:r>
              <a:rPr lang="zh-CN" altLang="en-US" sz="2400" b="1" dirty="0" smtClean="0">
                <a:solidFill>
                  <a:srgbClr val="CC3300"/>
                </a:solidFill>
              </a:rPr>
              <a:t>构造项目集的方法</a:t>
            </a:r>
            <a:r>
              <a:rPr lang="zh-CN" altLang="en-US" sz="2400" b="1" dirty="0" smtClean="0"/>
              <a:t>画出有穷自动机</a:t>
            </a:r>
            <a:r>
              <a:rPr lang="en-US" altLang="zh-CN" sz="2400" b="1" dirty="0" smtClean="0"/>
              <a:t>NFA</a:t>
            </a:r>
            <a:r>
              <a:rPr lang="zh-CN" altLang="en-US" sz="2400" b="1" dirty="0" smtClean="0"/>
              <a:t>状态图</a:t>
            </a:r>
            <a:r>
              <a:rPr lang="en-US" altLang="zh-CN" sz="2400" b="1" dirty="0" smtClean="0">
                <a:solidFill>
                  <a:srgbClr val="CC3300"/>
                </a:solidFill>
              </a:rPr>
              <a:t>1</a:t>
            </a:r>
            <a:r>
              <a:rPr lang="zh-CN" altLang="en-US" sz="2400" b="1" dirty="0" smtClean="0">
                <a:solidFill>
                  <a:srgbClr val="CC3300"/>
                </a:solidFill>
              </a:rPr>
              <a:t>．</a:t>
            </a:r>
            <a:r>
              <a:rPr lang="en-US" altLang="zh-CN" sz="2400" b="1" dirty="0" smtClean="0">
                <a:solidFill>
                  <a:srgbClr val="CC3300"/>
                </a:solidFill>
              </a:rPr>
              <a:t>LR(0)</a:t>
            </a:r>
            <a:r>
              <a:rPr lang="zh-CN" altLang="en-US" sz="2400" b="1" dirty="0" smtClean="0">
                <a:solidFill>
                  <a:srgbClr val="CC3300"/>
                </a:solidFill>
              </a:rPr>
              <a:t>项目的定义</a:t>
            </a:r>
            <a:r>
              <a:rPr lang="en-US" altLang="zh-CN" sz="2400" b="1" dirty="0" smtClean="0">
                <a:solidFill>
                  <a:srgbClr val="CC3300"/>
                </a:solidFill>
              </a:rPr>
              <a:t>(</a:t>
            </a:r>
            <a:r>
              <a:rPr lang="zh-CN" altLang="en-US" sz="2400" b="1" dirty="0" smtClean="0">
                <a:solidFill>
                  <a:srgbClr val="CC3300"/>
                </a:solidFill>
              </a:rPr>
              <a:t>重点</a:t>
            </a:r>
            <a:r>
              <a:rPr lang="en-US" altLang="zh-CN" sz="2400" b="1" dirty="0" smtClean="0">
                <a:solidFill>
                  <a:srgbClr val="CC3300"/>
                </a:solidFill>
              </a:rPr>
              <a:t>)</a:t>
            </a:r>
            <a:endParaRPr lang="zh-CN" altLang="en-US" sz="2400" b="1" dirty="0" smtClean="0">
              <a:solidFill>
                <a:srgbClr val="CC3300"/>
              </a:solidFill>
            </a:endParaRPr>
          </a:p>
          <a:p>
            <a:pPr lvl="1">
              <a:lnSpc>
                <a:spcPct val="120000"/>
              </a:lnSpc>
              <a:buFont typeface="Wingdings" pitchFamily="2" charset="2"/>
              <a:buNone/>
            </a:pPr>
            <a:r>
              <a:rPr lang="zh-CN" altLang="en-US" sz="2400" b="1" dirty="0" smtClean="0"/>
              <a:t>	文法</a:t>
            </a:r>
            <a:r>
              <a:rPr lang="en-US" altLang="zh-CN" sz="2400" b="1" dirty="0" smtClean="0"/>
              <a:t>G</a:t>
            </a:r>
            <a:r>
              <a:rPr lang="zh-CN" altLang="en-US" sz="2400" b="1" dirty="0" smtClean="0"/>
              <a:t>的每个产生式的右部的某个位置添加一个“</a:t>
            </a:r>
            <a:r>
              <a:rPr lang="en-US" altLang="zh-CN" sz="2400" b="1" dirty="0" smtClean="0"/>
              <a:t>·”</a:t>
            </a:r>
            <a:r>
              <a:rPr lang="zh-CN" altLang="en-US" sz="2400" b="1" dirty="0" smtClean="0"/>
              <a:t>。例如，产生式</a:t>
            </a:r>
            <a:r>
              <a:rPr lang="en-US" altLang="zh-CN" sz="2400" b="1" dirty="0" err="1" smtClean="0"/>
              <a:t>A</a:t>
            </a:r>
            <a:r>
              <a:rPr lang="en-US" altLang="zh-CN" sz="2400" b="1" dirty="0" err="1" smtClean="0">
                <a:sym typeface="Symbol" pitchFamily="18" charset="2"/>
              </a:rPr>
              <a:t></a:t>
            </a:r>
            <a:r>
              <a:rPr lang="en-US" altLang="zh-CN" sz="2400" b="1" dirty="0" err="1" smtClean="0"/>
              <a:t>xyz</a:t>
            </a:r>
            <a:r>
              <a:rPr lang="zh-CN" altLang="en-US" sz="2400" b="1" dirty="0" smtClean="0"/>
              <a:t>包含</a:t>
            </a:r>
            <a:r>
              <a:rPr lang="en-US" altLang="zh-CN" sz="2400" b="1" dirty="0" smtClean="0"/>
              <a:t>4</a:t>
            </a:r>
            <a:r>
              <a:rPr lang="zh-CN" altLang="en-US" sz="2400" b="1" dirty="0" smtClean="0"/>
              <a:t>个项目：</a:t>
            </a:r>
          </a:p>
          <a:p>
            <a:pPr lvl="1">
              <a:buFont typeface="Wingdings" pitchFamily="2" charset="2"/>
              <a:buNone/>
            </a:pPr>
            <a:r>
              <a:rPr lang="zh-CN" altLang="en-US" sz="2400" b="1" dirty="0" smtClean="0"/>
              <a:t>	</a:t>
            </a:r>
            <a:r>
              <a:rPr lang="en-US" altLang="zh-CN" sz="2400" b="1" dirty="0" smtClean="0"/>
              <a:t>A</a:t>
            </a:r>
            <a:r>
              <a:rPr lang="en-US" altLang="zh-CN" sz="2400" b="1" dirty="0" smtClean="0">
                <a:sym typeface="Symbol" pitchFamily="18" charset="2"/>
              </a:rPr>
              <a:t></a:t>
            </a:r>
            <a:r>
              <a:rPr lang="en-US" altLang="zh-CN" sz="2400" b="1" dirty="0" smtClean="0"/>
              <a:t>·xyz       	</a:t>
            </a:r>
            <a:r>
              <a:rPr lang="en-US" altLang="zh-CN" sz="2400" b="1" dirty="0" err="1" smtClean="0"/>
              <a:t>A</a:t>
            </a:r>
            <a:r>
              <a:rPr lang="en-US" altLang="zh-CN" sz="2400" b="1" dirty="0" err="1" smtClean="0">
                <a:sym typeface="Symbol" pitchFamily="18" charset="2"/>
              </a:rPr>
              <a:t></a:t>
            </a:r>
            <a:r>
              <a:rPr lang="en-US" altLang="zh-CN" sz="2400" b="1" dirty="0" err="1" smtClean="0"/>
              <a:t>x·yz</a:t>
            </a:r>
            <a:endParaRPr lang="en-US" altLang="zh-CN" sz="2400" b="1" dirty="0" smtClean="0"/>
          </a:p>
          <a:p>
            <a:pPr lvl="1">
              <a:buFont typeface="Wingdings" pitchFamily="2" charset="2"/>
              <a:buNone/>
            </a:pPr>
            <a:r>
              <a:rPr lang="en-US" altLang="zh-CN" sz="2400" b="1" dirty="0" smtClean="0"/>
              <a:t>	</a:t>
            </a:r>
            <a:r>
              <a:rPr lang="en-US" altLang="zh-CN" sz="2400" b="1" dirty="0" err="1" smtClean="0"/>
              <a:t>A</a:t>
            </a:r>
            <a:r>
              <a:rPr lang="en-US" altLang="zh-CN" sz="2400" b="1" dirty="0" err="1" smtClean="0">
                <a:sym typeface="Symbol" pitchFamily="18" charset="2"/>
              </a:rPr>
              <a:t></a:t>
            </a:r>
            <a:r>
              <a:rPr lang="en-US" altLang="zh-CN" sz="2400" b="1" dirty="0" err="1" smtClean="0"/>
              <a:t>xy·z</a:t>
            </a:r>
            <a:r>
              <a:rPr lang="en-US" altLang="zh-CN" sz="2400" b="1" dirty="0" smtClean="0"/>
              <a:t>                	</a:t>
            </a:r>
            <a:r>
              <a:rPr lang="en-US" altLang="zh-CN" sz="2400" b="1" dirty="0" err="1" smtClean="0"/>
              <a:t>A</a:t>
            </a:r>
            <a:r>
              <a:rPr lang="en-US" altLang="zh-CN" sz="2400" b="1" dirty="0" err="1" smtClean="0">
                <a:sym typeface="Symbol" pitchFamily="18" charset="2"/>
              </a:rPr>
              <a:t></a:t>
            </a:r>
            <a:r>
              <a:rPr lang="en-US" altLang="zh-CN" sz="2400" b="1" dirty="0" err="1" smtClean="0"/>
              <a:t>xyz</a:t>
            </a:r>
            <a:r>
              <a:rPr lang="en-US" altLang="zh-CN" sz="2400" b="1" dirty="0" smtClean="0"/>
              <a:t>·</a:t>
            </a:r>
          </a:p>
          <a:p>
            <a:pPr lvl="1">
              <a:lnSpc>
                <a:spcPct val="120000"/>
              </a:lnSpc>
              <a:buFont typeface="Wingdings" pitchFamily="2" charset="2"/>
              <a:buNone/>
            </a:pPr>
            <a:r>
              <a:rPr lang="en-US" altLang="zh-CN" sz="2400" b="1" dirty="0" smtClean="0"/>
              <a:t>	</a:t>
            </a:r>
            <a:r>
              <a:rPr lang="zh-CN" altLang="en-US" sz="2400" b="1" dirty="0" smtClean="0"/>
              <a:t>而</a:t>
            </a:r>
            <a:r>
              <a:rPr lang="zh-CN" altLang="en-US" sz="2400" b="1" dirty="0" smtClean="0">
                <a:solidFill>
                  <a:srgbClr val="C00000"/>
                </a:solidFill>
              </a:rPr>
              <a:t>空产生式</a:t>
            </a:r>
            <a:r>
              <a:rPr lang="en-US" altLang="zh-CN" sz="2400" b="1" dirty="0" smtClean="0">
                <a:solidFill>
                  <a:srgbClr val="C00000"/>
                </a:solidFill>
              </a:rPr>
              <a:t>A</a:t>
            </a:r>
            <a:r>
              <a:rPr lang="en-US" altLang="zh-CN" sz="2400" b="1" dirty="0" smtClean="0">
                <a:solidFill>
                  <a:srgbClr val="C00000"/>
                </a:solidFill>
                <a:sym typeface="Symbol" pitchFamily="18" charset="2"/>
              </a:rPr>
              <a:t></a:t>
            </a:r>
            <a:r>
              <a:rPr lang="zh-CN" altLang="en-US" sz="2400" b="1" dirty="0" smtClean="0">
                <a:solidFill>
                  <a:srgbClr val="C00000"/>
                </a:solidFill>
              </a:rPr>
              <a:t>，只有一个项目</a:t>
            </a:r>
            <a:r>
              <a:rPr lang="en-US" altLang="zh-CN" sz="2400" b="1" dirty="0" smtClean="0">
                <a:solidFill>
                  <a:srgbClr val="C00000"/>
                </a:solidFill>
              </a:rPr>
              <a:t>A</a:t>
            </a:r>
            <a:r>
              <a:rPr lang="en-US" altLang="zh-CN" sz="2400" b="1" dirty="0" smtClean="0">
                <a:solidFill>
                  <a:srgbClr val="C00000"/>
                </a:solidFill>
                <a:sym typeface="Symbol" pitchFamily="18" charset="2"/>
              </a:rPr>
              <a:t></a:t>
            </a:r>
            <a:r>
              <a:rPr lang="en-US" altLang="zh-CN" sz="2400" b="1" dirty="0" smtClean="0">
                <a:solidFill>
                  <a:srgbClr val="C00000"/>
                </a:solidFill>
              </a:rPr>
              <a:t>·</a:t>
            </a:r>
            <a:r>
              <a:rPr lang="zh-CN" altLang="en-US" sz="2400" b="1" dirty="0" smtClean="0"/>
              <a:t>。</a:t>
            </a:r>
          </a:p>
          <a:p>
            <a:pPr>
              <a:lnSpc>
                <a:spcPct val="120000"/>
              </a:lnSpc>
            </a:pPr>
            <a:r>
              <a:rPr lang="zh-CN" altLang="en-US" sz="2400" b="1" dirty="0" smtClean="0">
                <a:solidFill>
                  <a:srgbClr val="CC3300"/>
                </a:solidFill>
              </a:rPr>
              <a:t>圆点的左部</a:t>
            </a:r>
            <a:r>
              <a:rPr lang="zh-CN" altLang="en-US" sz="2400" b="1" dirty="0" smtClean="0"/>
              <a:t>表示已经识别过的部分；</a:t>
            </a:r>
            <a:r>
              <a:rPr lang="zh-CN" altLang="en-US" sz="2400" b="1" dirty="0" smtClean="0">
                <a:solidFill>
                  <a:srgbClr val="CC3300"/>
                </a:solidFill>
              </a:rPr>
              <a:t>圆点的右部</a:t>
            </a:r>
            <a:r>
              <a:rPr lang="zh-CN" altLang="en-US" sz="2400" b="1" dirty="0" smtClean="0"/>
              <a:t>表示期待识别的部分。</a:t>
            </a:r>
          </a:p>
        </p:txBody>
      </p:sp>
      <p:sp>
        <p:nvSpPr>
          <p:cNvPr id="4" name="椭圆 3"/>
          <p:cNvSpPr/>
          <p:nvPr/>
        </p:nvSpPr>
        <p:spPr>
          <a:xfrm>
            <a:off x="6872212" y="296627"/>
            <a:ext cx="2267744" cy="764704"/>
          </a:xfrm>
          <a:prstGeom prst="ellipse">
            <a:avLst/>
          </a:prstGeom>
          <a:solidFill>
            <a:srgbClr val="CCFFCC"/>
          </a:solidFill>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zh-CN" altLang="en-US" sz="2400" b="1" dirty="0">
                <a:solidFill>
                  <a:srgbClr val="7030A0"/>
                </a:solidFill>
              </a:rPr>
              <a:t>方法二</a:t>
            </a:r>
          </a:p>
        </p:txBody>
      </p:sp>
    </p:spTree>
    <p:extLst>
      <p:ext uri="{BB962C8B-B14F-4D97-AF65-F5344CB8AC3E}">
        <p14:creationId xmlns="" xmlns:p14="http://schemas.microsoft.com/office/powerpoint/2010/main" val="177698800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5218">
                                            <p:txEl>
                                              <p:pRg st="0" end="0"/>
                                            </p:txEl>
                                          </p:spTgt>
                                        </p:tgtEl>
                                        <p:attrNameLst>
                                          <p:attrName>style.visibility</p:attrName>
                                        </p:attrNameLst>
                                      </p:cBhvr>
                                      <p:to>
                                        <p:strVal val="visible"/>
                                      </p:to>
                                    </p:set>
                                    <p:animEffect transition="in" filter="fade">
                                      <p:cBhvr>
                                        <p:cTn id="7" dur="1000"/>
                                        <p:tgtEl>
                                          <p:spTgt spid="265218">
                                            <p:txEl>
                                              <p:pRg st="0" end="0"/>
                                            </p:txEl>
                                          </p:spTgt>
                                        </p:tgtEl>
                                      </p:cBhvr>
                                    </p:animEffect>
                                    <p:anim calcmode="lin" valueType="num">
                                      <p:cBhvr>
                                        <p:cTn id="8" dur="1000" fill="hold"/>
                                        <p:tgtEl>
                                          <p:spTgt spid="26521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6521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65218">
                                            <p:txEl>
                                              <p:pRg st="1" end="1"/>
                                            </p:txEl>
                                          </p:spTgt>
                                        </p:tgtEl>
                                        <p:attrNameLst>
                                          <p:attrName>style.visibility</p:attrName>
                                        </p:attrNameLst>
                                      </p:cBhvr>
                                      <p:to>
                                        <p:strVal val="visible"/>
                                      </p:to>
                                    </p:set>
                                    <p:animEffect transition="in" filter="fade">
                                      <p:cBhvr>
                                        <p:cTn id="12" dur="1000"/>
                                        <p:tgtEl>
                                          <p:spTgt spid="265218">
                                            <p:txEl>
                                              <p:pRg st="1" end="1"/>
                                            </p:txEl>
                                          </p:spTgt>
                                        </p:tgtEl>
                                      </p:cBhvr>
                                    </p:animEffect>
                                    <p:anim calcmode="lin" valueType="num">
                                      <p:cBhvr>
                                        <p:cTn id="13" dur="1000" fill="hold"/>
                                        <p:tgtEl>
                                          <p:spTgt spid="26521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65218">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65218">
                                            <p:txEl>
                                              <p:pRg st="2" end="2"/>
                                            </p:txEl>
                                          </p:spTgt>
                                        </p:tgtEl>
                                        <p:attrNameLst>
                                          <p:attrName>style.visibility</p:attrName>
                                        </p:attrNameLst>
                                      </p:cBhvr>
                                      <p:to>
                                        <p:strVal val="visible"/>
                                      </p:to>
                                    </p:set>
                                    <p:animEffect transition="in" filter="fade">
                                      <p:cBhvr>
                                        <p:cTn id="17" dur="1000"/>
                                        <p:tgtEl>
                                          <p:spTgt spid="265218">
                                            <p:txEl>
                                              <p:pRg st="2" end="2"/>
                                            </p:txEl>
                                          </p:spTgt>
                                        </p:tgtEl>
                                      </p:cBhvr>
                                    </p:animEffect>
                                    <p:anim calcmode="lin" valueType="num">
                                      <p:cBhvr>
                                        <p:cTn id="18" dur="1000" fill="hold"/>
                                        <p:tgtEl>
                                          <p:spTgt spid="265218">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65218">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65218">
                                            <p:txEl>
                                              <p:pRg st="3" end="3"/>
                                            </p:txEl>
                                          </p:spTgt>
                                        </p:tgtEl>
                                        <p:attrNameLst>
                                          <p:attrName>style.visibility</p:attrName>
                                        </p:attrNameLst>
                                      </p:cBhvr>
                                      <p:to>
                                        <p:strVal val="visible"/>
                                      </p:to>
                                    </p:set>
                                    <p:animEffect transition="in" filter="fade">
                                      <p:cBhvr>
                                        <p:cTn id="22" dur="1000"/>
                                        <p:tgtEl>
                                          <p:spTgt spid="265218">
                                            <p:txEl>
                                              <p:pRg st="3" end="3"/>
                                            </p:txEl>
                                          </p:spTgt>
                                        </p:tgtEl>
                                      </p:cBhvr>
                                    </p:animEffect>
                                    <p:anim calcmode="lin" valueType="num">
                                      <p:cBhvr>
                                        <p:cTn id="23" dur="1000" fill="hold"/>
                                        <p:tgtEl>
                                          <p:spTgt spid="265218">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65218">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65218">
                                            <p:txEl>
                                              <p:pRg st="4" end="4"/>
                                            </p:txEl>
                                          </p:spTgt>
                                        </p:tgtEl>
                                        <p:attrNameLst>
                                          <p:attrName>style.visibility</p:attrName>
                                        </p:attrNameLst>
                                      </p:cBhvr>
                                      <p:to>
                                        <p:strVal val="visible"/>
                                      </p:to>
                                    </p:set>
                                    <p:animEffect transition="in" filter="fade">
                                      <p:cBhvr>
                                        <p:cTn id="27" dur="1000"/>
                                        <p:tgtEl>
                                          <p:spTgt spid="265218">
                                            <p:txEl>
                                              <p:pRg st="4" end="4"/>
                                            </p:txEl>
                                          </p:spTgt>
                                        </p:tgtEl>
                                      </p:cBhvr>
                                    </p:animEffect>
                                    <p:anim calcmode="lin" valueType="num">
                                      <p:cBhvr>
                                        <p:cTn id="28" dur="1000" fill="hold"/>
                                        <p:tgtEl>
                                          <p:spTgt spid="265218">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6521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265218">
                                            <p:txEl>
                                              <p:pRg st="5" end="5"/>
                                            </p:txEl>
                                          </p:spTgt>
                                        </p:tgtEl>
                                        <p:attrNameLst>
                                          <p:attrName>style.visibility</p:attrName>
                                        </p:attrNameLst>
                                      </p:cBhvr>
                                      <p:to>
                                        <p:strVal val="visible"/>
                                      </p:to>
                                    </p:set>
                                    <p:animEffect transition="in" filter="fade">
                                      <p:cBhvr>
                                        <p:cTn id="34" dur="1000"/>
                                        <p:tgtEl>
                                          <p:spTgt spid="265218">
                                            <p:txEl>
                                              <p:pRg st="5" end="5"/>
                                            </p:txEl>
                                          </p:spTgt>
                                        </p:tgtEl>
                                      </p:cBhvr>
                                    </p:animEffect>
                                    <p:anim calcmode="lin" valueType="num">
                                      <p:cBhvr>
                                        <p:cTn id="35" dur="1000" fill="hold"/>
                                        <p:tgtEl>
                                          <p:spTgt spid="265218">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26521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8"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a:xfrm>
            <a:off x="611560" y="12292"/>
            <a:ext cx="7924800" cy="850106"/>
          </a:xfrm>
        </p:spPr>
        <p:txBody>
          <a:bodyPr/>
          <a:lstStyle/>
          <a:p>
            <a:r>
              <a:rPr lang="en-US" altLang="zh-CN" sz="2400" dirty="0" smtClean="0">
                <a:solidFill>
                  <a:srgbClr val="C00000"/>
                </a:solidFill>
              </a:rPr>
              <a:t> 2</a:t>
            </a:r>
            <a:r>
              <a:rPr lang="zh-CN" altLang="en-US" sz="2400" dirty="0" smtClean="0">
                <a:solidFill>
                  <a:srgbClr val="C00000"/>
                </a:solidFill>
              </a:rPr>
              <a:t>、采用项目的方法构造有穷自动机</a:t>
            </a:r>
            <a:r>
              <a:rPr lang="en-US" altLang="zh-CN" sz="2400" dirty="0" smtClean="0">
                <a:solidFill>
                  <a:srgbClr val="C00000"/>
                </a:solidFill>
              </a:rPr>
              <a:t>NFA</a:t>
            </a:r>
            <a:endParaRPr lang="zh-CN" altLang="en-US" sz="2400" dirty="0" smtClean="0">
              <a:solidFill>
                <a:srgbClr val="C00000"/>
              </a:solidFill>
            </a:endParaRPr>
          </a:p>
        </p:txBody>
      </p:sp>
      <p:sp>
        <p:nvSpPr>
          <p:cNvPr id="265218" name="Rectangle 2"/>
          <p:cNvSpPr>
            <a:spLocks noGrp="1" noChangeArrowheads="1"/>
          </p:cNvSpPr>
          <p:nvPr>
            <p:ph sz="quarter" idx="13"/>
          </p:nvPr>
        </p:nvSpPr>
        <p:spPr>
          <a:xfrm>
            <a:off x="395536" y="980729"/>
            <a:ext cx="8424862" cy="2592287"/>
          </a:xfrm>
        </p:spPr>
        <p:txBody>
          <a:bodyPr>
            <a:noAutofit/>
          </a:bodyPr>
          <a:lstStyle/>
          <a:p>
            <a:pPr>
              <a:lnSpc>
                <a:spcPct val="120000"/>
              </a:lnSpc>
            </a:pPr>
            <a:r>
              <a:rPr lang="en-US" altLang="zh-CN" sz="2200" dirty="0" smtClean="0"/>
              <a:t>1)</a:t>
            </a:r>
            <a:r>
              <a:rPr lang="zh-CN" altLang="en-US" sz="2200" dirty="0"/>
              <a:t>圆点后第一个符号是终结符，称为</a:t>
            </a:r>
            <a:r>
              <a:rPr lang="zh-CN" altLang="en-US" sz="2200" dirty="0">
                <a:solidFill>
                  <a:srgbClr val="C00000"/>
                </a:solidFill>
              </a:rPr>
              <a:t>移进项目</a:t>
            </a:r>
            <a:r>
              <a:rPr lang="zh-CN" altLang="en-US" sz="2200" dirty="0"/>
              <a:t>；</a:t>
            </a:r>
            <a:endParaRPr lang="en-US" altLang="zh-CN" sz="2200" dirty="0"/>
          </a:p>
          <a:p>
            <a:pPr>
              <a:lnSpc>
                <a:spcPct val="120000"/>
              </a:lnSpc>
            </a:pPr>
            <a:r>
              <a:rPr lang="en-US" altLang="zh-CN" sz="2200" dirty="0" smtClean="0"/>
              <a:t>2)</a:t>
            </a:r>
            <a:r>
              <a:rPr lang="zh-CN" altLang="en-US" sz="2200" dirty="0"/>
              <a:t>圆点后第一个符号是非终结符，称为</a:t>
            </a:r>
            <a:r>
              <a:rPr lang="zh-CN" altLang="en-US" sz="2200" dirty="0" smtClean="0">
                <a:solidFill>
                  <a:srgbClr val="C00000"/>
                </a:solidFill>
              </a:rPr>
              <a:t>待</a:t>
            </a:r>
            <a:r>
              <a:rPr lang="en-US" altLang="zh-CN" sz="2200" dirty="0" smtClean="0">
                <a:solidFill>
                  <a:srgbClr val="C00000"/>
                </a:solidFill>
              </a:rPr>
              <a:t>(</a:t>
            </a:r>
            <a:r>
              <a:rPr lang="zh-CN" altLang="en-US" sz="2200" dirty="0" smtClean="0">
                <a:solidFill>
                  <a:srgbClr val="C00000"/>
                </a:solidFill>
              </a:rPr>
              <a:t>归）约</a:t>
            </a:r>
            <a:r>
              <a:rPr lang="zh-CN" altLang="en-US" sz="2200" dirty="0">
                <a:solidFill>
                  <a:srgbClr val="C00000"/>
                </a:solidFill>
              </a:rPr>
              <a:t>项目</a:t>
            </a:r>
            <a:r>
              <a:rPr lang="zh-CN" altLang="en-US" sz="2200" dirty="0"/>
              <a:t>。</a:t>
            </a:r>
            <a:endParaRPr lang="en-US" altLang="zh-CN" sz="2200" dirty="0"/>
          </a:p>
          <a:p>
            <a:pPr>
              <a:lnSpc>
                <a:spcPct val="120000"/>
              </a:lnSpc>
            </a:pPr>
            <a:r>
              <a:rPr lang="en-US" altLang="zh-CN" sz="2200" dirty="0" smtClean="0"/>
              <a:t>3</a:t>
            </a:r>
            <a:r>
              <a:rPr lang="zh-CN" altLang="en-US" sz="2200" dirty="0" smtClean="0"/>
              <a:t>）圆点在产生式的最右端，表示该项目是</a:t>
            </a:r>
            <a:r>
              <a:rPr lang="zh-CN" altLang="en-US" sz="2200" dirty="0" smtClean="0">
                <a:solidFill>
                  <a:srgbClr val="CC3300"/>
                </a:solidFill>
              </a:rPr>
              <a:t>归约</a:t>
            </a:r>
            <a:r>
              <a:rPr lang="zh-CN" altLang="en-US" sz="2200" dirty="0" smtClean="0">
                <a:solidFill>
                  <a:srgbClr val="C00000"/>
                </a:solidFill>
              </a:rPr>
              <a:t>项目</a:t>
            </a:r>
            <a:r>
              <a:rPr lang="zh-CN" altLang="en-US" sz="2200" dirty="0" smtClean="0"/>
              <a:t>。</a:t>
            </a:r>
            <a:endParaRPr lang="en-US" altLang="zh-CN" sz="2200" dirty="0" smtClean="0"/>
          </a:p>
          <a:p>
            <a:pPr>
              <a:lnSpc>
                <a:spcPct val="120000"/>
              </a:lnSpc>
            </a:pPr>
            <a:r>
              <a:rPr lang="en-US" altLang="zh-CN" sz="2200" dirty="0" smtClean="0"/>
              <a:t>4</a:t>
            </a:r>
            <a:r>
              <a:rPr lang="zh-CN" altLang="en-US" sz="2200" dirty="0" smtClean="0"/>
              <a:t>）对文法开始符号的归约项目（</a:t>
            </a:r>
            <a:r>
              <a:rPr lang="en-US" altLang="zh-CN" sz="2200" dirty="0" smtClean="0"/>
              <a:t>S</a:t>
            </a:r>
            <a:r>
              <a:rPr lang="en-US" altLang="zh-CN" sz="2200" dirty="0" smtClean="0">
                <a:latin typeface="Arial Narrow"/>
              </a:rPr>
              <a:t>´→</a:t>
            </a:r>
            <a:r>
              <a:rPr lang="el-GR" altLang="zh-CN" sz="2200" dirty="0" smtClean="0">
                <a:latin typeface="Arial Narrow"/>
              </a:rPr>
              <a:t>α•</a:t>
            </a:r>
            <a:r>
              <a:rPr lang="zh-CN" altLang="en-US" sz="2200" dirty="0" smtClean="0"/>
              <a:t>）为</a:t>
            </a:r>
            <a:r>
              <a:rPr lang="zh-CN" altLang="en-US" sz="2200" dirty="0" smtClean="0">
                <a:solidFill>
                  <a:srgbClr val="FF0000"/>
                </a:solidFill>
              </a:rPr>
              <a:t>接受项目</a:t>
            </a:r>
            <a:r>
              <a:rPr lang="zh-CN" altLang="en-US" sz="2200" dirty="0" smtClean="0"/>
              <a:t>，也就是归约完成。</a:t>
            </a:r>
            <a:endParaRPr lang="en-US" altLang="zh-CN" sz="2200" dirty="0" smtClean="0"/>
          </a:p>
        </p:txBody>
      </p:sp>
      <p:sp>
        <p:nvSpPr>
          <p:cNvPr id="3" name="矩形 2"/>
          <p:cNvSpPr/>
          <p:nvPr/>
        </p:nvSpPr>
        <p:spPr>
          <a:xfrm>
            <a:off x="395536" y="5051362"/>
            <a:ext cx="8352928" cy="1049518"/>
          </a:xfrm>
          <a:prstGeom prst="rect">
            <a:avLst/>
          </a:prstGeom>
        </p:spPr>
        <p:txBody>
          <a:bodyPr wrap="square">
            <a:spAutoFit/>
          </a:bodyPr>
          <a:lstStyle/>
          <a:p>
            <a:pPr marL="742950" lvl="1" indent="-285750">
              <a:lnSpc>
                <a:spcPct val="120000"/>
              </a:lnSpc>
              <a:spcBef>
                <a:spcPct val="20000"/>
              </a:spcBef>
              <a:spcAft>
                <a:spcPts val="600"/>
              </a:spcAft>
              <a:buClr>
                <a:srgbClr val="DC9E1F"/>
              </a:buClr>
            </a:pPr>
            <a:r>
              <a:rPr lang="en-US" altLang="zh-CN" sz="2200" b="1" spc="30" dirty="0">
                <a:solidFill>
                  <a:prstClr val="black"/>
                </a:solidFill>
                <a:latin typeface="宋体" panose="02010600030101010101" pitchFamily="2" charset="-122"/>
                <a:ea typeface="宋体" pitchFamily="2" charset="-122"/>
              </a:rPr>
              <a:t>	</a:t>
            </a:r>
            <a:r>
              <a:rPr lang="zh-CN" altLang="en-US" sz="2200" b="1" spc="30" dirty="0">
                <a:solidFill>
                  <a:prstClr val="black"/>
                </a:solidFill>
                <a:latin typeface="宋体" panose="02010600030101010101" pitchFamily="2" charset="-122"/>
                <a:ea typeface="宋体" pitchFamily="2" charset="-122"/>
              </a:rPr>
              <a:t>前</a:t>
            </a:r>
            <a:r>
              <a:rPr lang="en-US" altLang="zh-CN" sz="2200" b="1" spc="30" dirty="0">
                <a:solidFill>
                  <a:prstClr val="black"/>
                </a:solidFill>
                <a:latin typeface="宋体" panose="02010600030101010101" pitchFamily="2" charset="-122"/>
                <a:ea typeface="宋体" pitchFamily="2" charset="-122"/>
              </a:rPr>
              <a:t>3</a:t>
            </a:r>
            <a:r>
              <a:rPr lang="zh-CN" altLang="en-US" sz="2200" b="1" spc="30" dirty="0">
                <a:solidFill>
                  <a:prstClr val="black"/>
                </a:solidFill>
                <a:latin typeface="宋体" panose="02010600030101010101" pitchFamily="2" charset="-122"/>
                <a:ea typeface="宋体" pitchFamily="2" charset="-122"/>
              </a:rPr>
              <a:t>个项目都是移进项目，仅有 </a:t>
            </a:r>
            <a:r>
              <a:rPr lang="en-US" altLang="zh-CN" sz="2200" b="1" dirty="0" err="1">
                <a:solidFill>
                  <a:prstClr val="black"/>
                </a:solidFill>
                <a:latin typeface="宋体" panose="02010600030101010101" pitchFamily="2" charset="-122"/>
                <a:ea typeface="宋体" pitchFamily="2" charset="-122"/>
              </a:rPr>
              <a:t>A</a:t>
            </a:r>
            <a:r>
              <a:rPr lang="en-US" altLang="zh-CN" sz="2200" b="1" dirty="0" err="1">
                <a:solidFill>
                  <a:prstClr val="black"/>
                </a:solidFill>
                <a:latin typeface="宋体" panose="02010600030101010101" pitchFamily="2" charset="-122"/>
                <a:ea typeface="宋体" pitchFamily="2" charset="-122"/>
                <a:sym typeface="Symbol" pitchFamily="18" charset="2"/>
              </a:rPr>
              <a:t></a:t>
            </a:r>
            <a:r>
              <a:rPr lang="en-US" altLang="zh-CN" sz="2200" b="1" dirty="0" err="1">
                <a:solidFill>
                  <a:prstClr val="black"/>
                </a:solidFill>
                <a:latin typeface="宋体" panose="02010600030101010101" pitchFamily="2" charset="-122"/>
                <a:ea typeface="宋体" pitchFamily="2" charset="-122"/>
              </a:rPr>
              <a:t>xyz</a:t>
            </a:r>
            <a:r>
              <a:rPr lang="en-US" altLang="zh-CN" sz="2200" b="1" dirty="0">
                <a:solidFill>
                  <a:prstClr val="black"/>
                </a:solidFill>
                <a:latin typeface="宋体" panose="02010600030101010101" pitchFamily="2" charset="-122"/>
                <a:ea typeface="宋体" pitchFamily="2" charset="-122"/>
              </a:rPr>
              <a:t>· </a:t>
            </a:r>
            <a:r>
              <a:rPr lang="zh-CN" altLang="en-US" sz="2200" b="1" dirty="0">
                <a:solidFill>
                  <a:prstClr val="black"/>
                </a:solidFill>
                <a:latin typeface="宋体" panose="02010600030101010101" pitchFamily="2" charset="-122"/>
                <a:ea typeface="宋体" pitchFamily="2" charset="-122"/>
              </a:rPr>
              <a:t>是归约项目。</a:t>
            </a:r>
            <a:endParaRPr lang="en-US" altLang="zh-CN" sz="2200" b="1" dirty="0">
              <a:solidFill>
                <a:prstClr val="black"/>
              </a:solidFill>
              <a:latin typeface="宋体" panose="02010600030101010101" pitchFamily="2" charset="-122"/>
              <a:ea typeface="宋体" pitchFamily="2" charset="-122"/>
            </a:endParaRPr>
          </a:p>
          <a:p>
            <a:pPr marL="742950" lvl="1" indent="-285750">
              <a:lnSpc>
                <a:spcPct val="120000"/>
              </a:lnSpc>
              <a:spcBef>
                <a:spcPct val="20000"/>
              </a:spcBef>
              <a:spcAft>
                <a:spcPts val="600"/>
              </a:spcAft>
              <a:buClr>
                <a:srgbClr val="DC9E1F"/>
              </a:buClr>
            </a:pPr>
            <a:r>
              <a:rPr lang="zh-CN" altLang="en-US" sz="2200" b="1" spc="30" dirty="0">
                <a:solidFill>
                  <a:srgbClr val="FF0000"/>
                </a:solidFill>
                <a:latin typeface="宋体" panose="02010600030101010101" pitchFamily="2" charset="-122"/>
                <a:ea typeface="宋体" pitchFamily="2" charset="-122"/>
              </a:rPr>
              <a:t>项目指明了在分析过程的某一个时刻一个产生式的状态。</a:t>
            </a:r>
          </a:p>
        </p:txBody>
      </p:sp>
      <p:sp>
        <p:nvSpPr>
          <p:cNvPr id="4" name="矩形 3"/>
          <p:cNvSpPr/>
          <p:nvPr/>
        </p:nvSpPr>
        <p:spPr>
          <a:xfrm>
            <a:off x="611560" y="3586346"/>
            <a:ext cx="7488832" cy="1465016"/>
          </a:xfrm>
          <a:prstGeom prst="rect">
            <a:avLst/>
          </a:prstGeom>
        </p:spPr>
        <p:txBody>
          <a:bodyPr wrap="square">
            <a:spAutoFit/>
          </a:bodyPr>
          <a:lstStyle/>
          <a:p>
            <a:pPr marL="342900" indent="-342900">
              <a:lnSpc>
                <a:spcPct val="120000"/>
              </a:lnSpc>
              <a:spcBef>
                <a:spcPct val="20000"/>
              </a:spcBef>
              <a:spcAft>
                <a:spcPts val="600"/>
              </a:spcAft>
              <a:buClr>
                <a:srgbClr val="3E3D2D"/>
              </a:buClr>
              <a:buFont typeface="Arial" pitchFamily="34" charset="0"/>
              <a:buChar char="•"/>
            </a:pPr>
            <a:r>
              <a:rPr lang="zh-CN" altLang="en-US" sz="2200" b="1" spc="30" dirty="0">
                <a:solidFill>
                  <a:prstClr val="black"/>
                </a:solidFill>
                <a:latin typeface="宋体" panose="02010600030101010101" pitchFamily="2" charset="-122"/>
                <a:ea typeface="宋体" pitchFamily="2" charset="-122"/>
              </a:rPr>
              <a:t>例如，产生式 </a:t>
            </a:r>
            <a:r>
              <a:rPr lang="en-US" altLang="zh-CN" sz="2200" b="1" spc="30" dirty="0" err="1">
                <a:solidFill>
                  <a:prstClr val="black"/>
                </a:solidFill>
                <a:latin typeface="宋体" panose="02010600030101010101" pitchFamily="2" charset="-122"/>
                <a:ea typeface="宋体" pitchFamily="2" charset="-122"/>
              </a:rPr>
              <a:t>A</a:t>
            </a:r>
            <a:r>
              <a:rPr lang="en-US" altLang="zh-CN" sz="2200" b="1" spc="30" dirty="0" err="1">
                <a:solidFill>
                  <a:prstClr val="black"/>
                </a:solidFill>
                <a:latin typeface="宋体" panose="02010600030101010101" pitchFamily="2" charset="-122"/>
                <a:ea typeface="宋体" pitchFamily="2" charset="-122"/>
                <a:sym typeface="Symbol" pitchFamily="18" charset="2"/>
              </a:rPr>
              <a:t></a:t>
            </a:r>
            <a:r>
              <a:rPr lang="en-US" altLang="zh-CN" sz="2200" b="1" spc="30" dirty="0" err="1">
                <a:solidFill>
                  <a:prstClr val="black"/>
                </a:solidFill>
                <a:latin typeface="宋体" panose="02010600030101010101" pitchFamily="2" charset="-122"/>
                <a:ea typeface="宋体" pitchFamily="2" charset="-122"/>
              </a:rPr>
              <a:t>xyz</a:t>
            </a:r>
            <a:r>
              <a:rPr lang="en-US" altLang="zh-CN" sz="2200" b="1" spc="30" dirty="0">
                <a:solidFill>
                  <a:prstClr val="black"/>
                </a:solidFill>
                <a:latin typeface="宋体" panose="02010600030101010101" pitchFamily="2" charset="-122"/>
                <a:ea typeface="宋体" pitchFamily="2" charset="-122"/>
              </a:rPr>
              <a:t> </a:t>
            </a:r>
            <a:r>
              <a:rPr lang="zh-CN" altLang="en-US" sz="2200" b="1" spc="30" dirty="0">
                <a:solidFill>
                  <a:prstClr val="black"/>
                </a:solidFill>
                <a:latin typeface="宋体" panose="02010600030101010101" pitchFamily="2" charset="-122"/>
                <a:ea typeface="宋体" pitchFamily="2" charset="-122"/>
              </a:rPr>
              <a:t>包含</a:t>
            </a:r>
            <a:r>
              <a:rPr lang="en-US" altLang="zh-CN" sz="2200" b="1" spc="30" dirty="0">
                <a:solidFill>
                  <a:prstClr val="black"/>
                </a:solidFill>
                <a:latin typeface="宋体" panose="02010600030101010101" pitchFamily="2" charset="-122"/>
                <a:ea typeface="宋体" pitchFamily="2" charset="-122"/>
              </a:rPr>
              <a:t>4</a:t>
            </a:r>
            <a:r>
              <a:rPr lang="zh-CN" altLang="en-US" sz="2200" b="1" spc="30" dirty="0">
                <a:solidFill>
                  <a:prstClr val="black"/>
                </a:solidFill>
                <a:latin typeface="宋体" panose="02010600030101010101" pitchFamily="2" charset="-122"/>
                <a:ea typeface="宋体" pitchFamily="2" charset="-122"/>
              </a:rPr>
              <a:t>个项目：</a:t>
            </a:r>
          </a:p>
          <a:p>
            <a:pPr marL="742950" lvl="1" indent="-285750">
              <a:spcBef>
                <a:spcPct val="20000"/>
              </a:spcBef>
              <a:spcAft>
                <a:spcPts val="600"/>
              </a:spcAft>
              <a:buClr>
                <a:srgbClr val="3E3D2D"/>
              </a:buClr>
            </a:pPr>
            <a:r>
              <a:rPr lang="zh-CN" altLang="en-US" sz="2200" b="1" spc="30" dirty="0">
                <a:solidFill>
                  <a:prstClr val="black"/>
                </a:solidFill>
                <a:latin typeface="宋体" panose="02010600030101010101" pitchFamily="2" charset="-122"/>
                <a:ea typeface="宋体" pitchFamily="2" charset="-122"/>
              </a:rPr>
              <a:t>	</a:t>
            </a:r>
            <a:r>
              <a:rPr lang="en-US" altLang="zh-CN" sz="2200" b="1" spc="30" dirty="0">
                <a:solidFill>
                  <a:prstClr val="black"/>
                </a:solidFill>
                <a:latin typeface="宋体" panose="02010600030101010101" pitchFamily="2" charset="-122"/>
                <a:ea typeface="宋体" pitchFamily="2" charset="-122"/>
              </a:rPr>
              <a:t>A</a:t>
            </a:r>
            <a:r>
              <a:rPr lang="en-US" altLang="zh-CN" sz="2200" b="1" spc="30" dirty="0">
                <a:solidFill>
                  <a:prstClr val="black"/>
                </a:solidFill>
                <a:latin typeface="宋体" panose="02010600030101010101" pitchFamily="2" charset="-122"/>
                <a:ea typeface="宋体" pitchFamily="2" charset="-122"/>
                <a:sym typeface="Symbol" pitchFamily="18" charset="2"/>
              </a:rPr>
              <a:t></a:t>
            </a:r>
            <a:r>
              <a:rPr lang="en-US" altLang="zh-CN" sz="2200" b="1" spc="30" dirty="0">
                <a:solidFill>
                  <a:prstClr val="black"/>
                </a:solidFill>
                <a:latin typeface="宋体" panose="02010600030101010101" pitchFamily="2" charset="-122"/>
                <a:ea typeface="宋体" pitchFamily="2" charset="-122"/>
              </a:rPr>
              <a:t>·xyz       	</a:t>
            </a:r>
            <a:r>
              <a:rPr lang="en-US" altLang="zh-CN" sz="2200" b="1" spc="30" dirty="0" err="1">
                <a:solidFill>
                  <a:prstClr val="black"/>
                </a:solidFill>
                <a:latin typeface="宋体" panose="02010600030101010101" pitchFamily="2" charset="-122"/>
                <a:ea typeface="宋体" pitchFamily="2" charset="-122"/>
              </a:rPr>
              <a:t>A</a:t>
            </a:r>
            <a:r>
              <a:rPr lang="en-US" altLang="zh-CN" sz="2200" b="1" spc="30" dirty="0" err="1">
                <a:solidFill>
                  <a:prstClr val="black"/>
                </a:solidFill>
                <a:latin typeface="宋体" panose="02010600030101010101" pitchFamily="2" charset="-122"/>
                <a:ea typeface="宋体" pitchFamily="2" charset="-122"/>
                <a:sym typeface="Symbol" pitchFamily="18" charset="2"/>
              </a:rPr>
              <a:t></a:t>
            </a:r>
            <a:r>
              <a:rPr lang="en-US" altLang="zh-CN" sz="2200" b="1" spc="30" dirty="0" err="1">
                <a:solidFill>
                  <a:prstClr val="black"/>
                </a:solidFill>
                <a:latin typeface="宋体" panose="02010600030101010101" pitchFamily="2" charset="-122"/>
                <a:ea typeface="宋体" pitchFamily="2" charset="-122"/>
              </a:rPr>
              <a:t>x·yz</a:t>
            </a:r>
            <a:endParaRPr lang="en-US" altLang="zh-CN" sz="2200" b="1" spc="30" dirty="0">
              <a:solidFill>
                <a:prstClr val="black"/>
              </a:solidFill>
              <a:latin typeface="宋体" panose="02010600030101010101" pitchFamily="2" charset="-122"/>
              <a:ea typeface="宋体" pitchFamily="2" charset="-122"/>
            </a:endParaRPr>
          </a:p>
          <a:p>
            <a:pPr marL="742950" lvl="1" indent="-285750">
              <a:spcBef>
                <a:spcPct val="20000"/>
              </a:spcBef>
              <a:spcAft>
                <a:spcPts val="600"/>
              </a:spcAft>
              <a:buClr>
                <a:srgbClr val="3E3D2D"/>
              </a:buClr>
            </a:pPr>
            <a:r>
              <a:rPr lang="en-US" altLang="zh-CN" sz="2200" b="1" spc="30" dirty="0">
                <a:solidFill>
                  <a:prstClr val="black"/>
                </a:solidFill>
                <a:latin typeface="宋体" panose="02010600030101010101" pitchFamily="2" charset="-122"/>
                <a:ea typeface="宋体" pitchFamily="2" charset="-122"/>
              </a:rPr>
              <a:t>	</a:t>
            </a:r>
            <a:r>
              <a:rPr lang="en-US" altLang="zh-CN" sz="2200" b="1" spc="30" dirty="0" err="1">
                <a:solidFill>
                  <a:prstClr val="black"/>
                </a:solidFill>
                <a:latin typeface="宋体" panose="02010600030101010101" pitchFamily="2" charset="-122"/>
                <a:ea typeface="宋体" pitchFamily="2" charset="-122"/>
              </a:rPr>
              <a:t>A</a:t>
            </a:r>
            <a:r>
              <a:rPr lang="en-US" altLang="zh-CN" sz="2200" b="1" spc="30" dirty="0" err="1">
                <a:solidFill>
                  <a:prstClr val="black"/>
                </a:solidFill>
                <a:latin typeface="宋体" panose="02010600030101010101" pitchFamily="2" charset="-122"/>
                <a:ea typeface="宋体" pitchFamily="2" charset="-122"/>
                <a:sym typeface="Symbol" pitchFamily="18" charset="2"/>
              </a:rPr>
              <a:t></a:t>
            </a:r>
            <a:r>
              <a:rPr lang="en-US" altLang="zh-CN" sz="2200" b="1" spc="30" dirty="0" err="1">
                <a:solidFill>
                  <a:prstClr val="black"/>
                </a:solidFill>
                <a:latin typeface="宋体" panose="02010600030101010101" pitchFamily="2" charset="-122"/>
                <a:ea typeface="宋体" pitchFamily="2" charset="-122"/>
              </a:rPr>
              <a:t>xy·z</a:t>
            </a:r>
            <a:r>
              <a:rPr lang="en-US" altLang="zh-CN" sz="2200" b="1" spc="30" dirty="0">
                <a:solidFill>
                  <a:prstClr val="black"/>
                </a:solidFill>
                <a:latin typeface="宋体" panose="02010600030101010101" pitchFamily="2" charset="-122"/>
                <a:ea typeface="宋体" pitchFamily="2" charset="-122"/>
              </a:rPr>
              <a:t>                	</a:t>
            </a:r>
            <a:r>
              <a:rPr lang="en-US" altLang="zh-CN" sz="2200" b="1" spc="30" dirty="0" err="1">
                <a:solidFill>
                  <a:prstClr val="black"/>
                </a:solidFill>
                <a:latin typeface="宋体" panose="02010600030101010101" pitchFamily="2" charset="-122"/>
                <a:ea typeface="宋体" pitchFamily="2" charset="-122"/>
              </a:rPr>
              <a:t>A</a:t>
            </a:r>
            <a:r>
              <a:rPr lang="en-US" altLang="zh-CN" sz="2200" b="1" spc="30" dirty="0" err="1">
                <a:solidFill>
                  <a:prstClr val="black"/>
                </a:solidFill>
                <a:latin typeface="宋体" panose="02010600030101010101" pitchFamily="2" charset="-122"/>
                <a:ea typeface="宋体" pitchFamily="2" charset="-122"/>
                <a:sym typeface="Symbol" pitchFamily="18" charset="2"/>
              </a:rPr>
              <a:t></a:t>
            </a:r>
            <a:r>
              <a:rPr lang="en-US" altLang="zh-CN" sz="2200" b="1" spc="30" dirty="0" err="1">
                <a:solidFill>
                  <a:prstClr val="black"/>
                </a:solidFill>
                <a:latin typeface="宋体" panose="02010600030101010101" pitchFamily="2" charset="-122"/>
                <a:ea typeface="宋体" pitchFamily="2" charset="-122"/>
              </a:rPr>
              <a:t>xyz</a:t>
            </a:r>
            <a:r>
              <a:rPr lang="en-US" altLang="zh-CN" sz="2200" b="1" spc="30" dirty="0">
                <a:solidFill>
                  <a:prstClr val="black"/>
                </a:solidFill>
                <a:latin typeface="宋体" panose="02010600030101010101" pitchFamily="2" charset="-122"/>
                <a:ea typeface="宋体" pitchFamily="2" charset="-122"/>
              </a:rPr>
              <a:t>·</a:t>
            </a:r>
          </a:p>
        </p:txBody>
      </p:sp>
    </p:spTree>
    <p:extLst>
      <p:ext uri="{BB962C8B-B14F-4D97-AF65-F5344CB8AC3E}">
        <p14:creationId xmlns="" xmlns:p14="http://schemas.microsoft.com/office/powerpoint/2010/main" val="328689484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52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52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52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521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11560" y="188640"/>
            <a:ext cx="7772400" cy="947738"/>
          </a:xfrm>
        </p:spPr>
        <p:txBody>
          <a:bodyPr/>
          <a:lstStyle/>
          <a:p>
            <a:r>
              <a:rPr lang="en-US" altLang="zh-CN" sz="2800" dirty="0" smtClean="0">
                <a:solidFill>
                  <a:srgbClr val="C00000"/>
                </a:solidFill>
              </a:rPr>
              <a:t>LR</a:t>
            </a:r>
            <a:r>
              <a:rPr lang="zh-CN" altLang="en-US" sz="2800" dirty="0" smtClean="0">
                <a:solidFill>
                  <a:srgbClr val="C00000"/>
                </a:solidFill>
              </a:rPr>
              <a:t>项目分类（</a:t>
            </a:r>
            <a:r>
              <a:rPr lang="en-US" altLang="zh-CN" sz="2800" dirty="0" smtClean="0">
                <a:solidFill>
                  <a:srgbClr val="C00000"/>
                </a:solidFill>
              </a:rPr>
              <a:t>p132 </a:t>
            </a:r>
            <a:r>
              <a:rPr lang="zh-CN" altLang="en-US" sz="2800" dirty="0" smtClean="0">
                <a:solidFill>
                  <a:srgbClr val="C00000"/>
                </a:solidFill>
              </a:rPr>
              <a:t>四种项目的标准定义）</a:t>
            </a:r>
            <a:r>
              <a:rPr lang="en-US" altLang="zh-CN" sz="2800" dirty="0" smtClean="0">
                <a:solidFill>
                  <a:srgbClr val="C00000"/>
                </a:solidFill>
              </a:rPr>
              <a:t/>
            </a:r>
            <a:br>
              <a:rPr lang="en-US" altLang="zh-CN" sz="2800" dirty="0" smtClean="0">
                <a:solidFill>
                  <a:srgbClr val="C00000"/>
                </a:solidFill>
              </a:rPr>
            </a:br>
            <a:endParaRPr lang="zh-CN" altLang="en-US" sz="2800" dirty="0" smtClean="0">
              <a:solidFill>
                <a:srgbClr val="C00000"/>
              </a:solidFill>
            </a:endParaRPr>
          </a:p>
        </p:txBody>
      </p:sp>
      <p:sp>
        <p:nvSpPr>
          <p:cNvPr id="268291" name="Rectangle 3"/>
          <p:cNvSpPr>
            <a:spLocks noGrp="1" noChangeArrowheads="1"/>
          </p:cNvSpPr>
          <p:nvPr>
            <p:ph sz="quarter" idx="13"/>
          </p:nvPr>
        </p:nvSpPr>
        <p:spPr>
          <a:xfrm>
            <a:off x="467544" y="836712"/>
            <a:ext cx="8424936" cy="4967287"/>
          </a:xfrm>
        </p:spPr>
        <p:txBody>
          <a:bodyPr>
            <a:noAutofit/>
          </a:bodyPr>
          <a:lstStyle/>
          <a:p>
            <a:pPr>
              <a:lnSpc>
                <a:spcPct val="120000"/>
              </a:lnSpc>
            </a:pPr>
            <a:r>
              <a:rPr lang="zh-CN" altLang="en-US" sz="2000" dirty="0" smtClean="0"/>
              <a:t>我们可以根据圆点所在的位置和圆点后是终结符还是非终结符把项目分为以下几种。</a:t>
            </a:r>
          </a:p>
          <a:p>
            <a:pPr lvl="1">
              <a:lnSpc>
                <a:spcPct val="120000"/>
              </a:lnSpc>
            </a:pPr>
            <a:r>
              <a:rPr lang="zh-CN" altLang="en-US" sz="2000" dirty="0" smtClean="0"/>
              <a:t>⑴</a:t>
            </a:r>
            <a:r>
              <a:rPr lang="zh-CN" altLang="en-US" sz="2000" dirty="0" smtClean="0">
                <a:solidFill>
                  <a:srgbClr val="C00000"/>
                </a:solidFill>
              </a:rPr>
              <a:t>移进项目</a:t>
            </a:r>
            <a:r>
              <a:rPr lang="en-US" altLang="zh-CN" sz="2000" dirty="0" smtClean="0">
                <a:solidFill>
                  <a:srgbClr val="FFFF00"/>
                </a:solidFill>
              </a:rPr>
              <a:t>: </a:t>
            </a:r>
            <a:r>
              <a:rPr lang="zh-CN" altLang="en-US" sz="2000" dirty="0" smtClean="0"/>
              <a:t>形如</a:t>
            </a:r>
            <a:r>
              <a:rPr lang="en-US" altLang="zh-CN" sz="2000" b="1" dirty="0" smtClean="0">
                <a:solidFill>
                  <a:srgbClr val="C00000"/>
                </a:solidFill>
              </a:rPr>
              <a:t>A</a:t>
            </a:r>
            <a:r>
              <a:rPr lang="en-US" altLang="zh-CN" sz="2000" b="1" dirty="0" smtClean="0">
                <a:solidFill>
                  <a:srgbClr val="C00000"/>
                </a:solidFill>
                <a:sym typeface="Symbol" pitchFamily="18" charset="2"/>
              </a:rPr>
              <a:t></a:t>
            </a:r>
            <a:r>
              <a:rPr lang="en-US" altLang="zh-CN" sz="2000" b="1" dirty="0" smtClean="0">
                <a:solidFill>
                  <a:srgbClr val="C00000"/>
                </a:solidFill>
              </a:rPr>
              <a:t>·a</a:t>
            </a:r>
            <a:r>
              <a:rPr lang="en-US" altLang="zh-CN" sz="2000" b="1" dirty="0" smtClean="0">
                <a:solidFill>
                  <a:srgbClr val="C00000"/>
                </a:solidFill>
                <a:sym typeface="Symbol" pitchFamily="18" charset="2"/>
              </a:rPr>
              <a:t></a:t>
            </a:r>
            <a:r>
              <a:rPr lang="zh-CN" altLang="en-US" sz="2000" dirty="0" smtClean="0">
                <a:solidFill>
                  <a:srgbClr val="C00000"/>
                </a:solidFill>
              </a:rPr>
              <a:t>，</a:t>
            </a:r>
            <a:r>
              <a:rPr lang="zh-CN" altLang="en-US" sz="2000" dirty="0" smtClean="0"/>
              <a:t>其中</a:t>
            </a:r>
            <a:r>
              <a:rPr lang="zh-CN" altLang="en-US" sz="2000" dirty="0" smtClean="0">
                <a:sym typeface="Symbol" pitchFamily="18" charset="2"/>
              </a:rPr>
              <a:t></a:t>
            </a:r>
            <a:r>
              <a:rPr lang="zh-CN" altLang="en-US" sz="2000" dirty="0" smtClean="0"/>
              <a:t>和</a:t>
            </a:r>
            <a:r>
              <a:rPr lang="zh-CN" altLang="en-US" sz="2000" dirty="0" smtClean="0">
                <a:sym typeface="Symbol" pitchFamily="18" charset="2"/>
              </a:rPr>
              <a:t></a:t>
            </a:r>
            <a:r>
              <a:rPr lang="zh-CN" altLang="en-US" sz="2000" dirty="0" smtClean="0"/>
              <a:t>∈</a:t>
            </a:r>
            <a:r>
              <a:rPr lang="en-US" altLang="zh-CN" sz="2000" dirty="0" smtClean="0"/>
              <a:t>V*</a:t>
            </a:r>
            <a:r>
              <a:rPr lang="zh-CN" altLang="en-US" sz="2000" dirty="0" smtClean="0"/>
              <a:t>，</a:t>
            </a:r>
            <a:r>
              <a:rPr lang="en-US" altLang="zh-CN" sz="2000" dirty="0" err="1" smtClean="0"/>
              <a:t>a∈V</a:t>
            </a:r>
            <a:r>
              <a:rPr lang="en-US" altLang="zh-CN" sz="2000" baseline="-25000" dirty="0" err="1" smtClean="0"/>
              <a:t>T</a:t>
            </a:r>
            <a:r>
              <a:rPr lang="zh-CN" altLang="en-US" sz="2000" dirty="0" smtClean="0"/>
              <a:t>，即</a:t>
            </a:r>
            <a:r>
              <a:rPr lang="zh-CN" altLang="en-US" sz="2000" dirty="0" smtClean="0">
                <a:solidFill>
                  <a:srgbClr val="FF0000"/>
                </a:solidFill>
              </a:rPr>
              <a:t>圆点后面为终结符的项目为移进项目</a:t>
            </a:r>
            <a:r>
              <a:rPr lang="zh-CN" altLang="en-US" sz="2000" dirty="0" smtClean="0"/>
              <a:t>，对应的状态为移进状态，分析时把</a:t>
            </a:r>
            <a:r>
              <a:rPr lang="en-US" altLang="zh-CN" sz="2000" dirty="0" smtClean="0"/>
              <a:t>a</a:t>
            </a:r>
            <a:r>
              <a:rPr lang="zh-CN" altLang="en-US" sz="2000" dirty="0" smtClean="0"/>
              <a:t>移进符号栈。</a:t>
            </a:r>
          </a:p>
          <a:p>
            <a:pPr lvl="1">
              <a:lnSpc>
                <a:spcPct val="120000"/>
              </a:lnSpc>
            </a:pPr>
            <a:r>
              <a:rPr lang="zh-CN" altLang="en-US" sz="2000" dirty="0" smtClean="0"/>
              <a:t>⑵</a:t>
            </a:r>
            <a:r>
              <a:rPr lang="zh-CN" altLang="en-US" sz="2000" dirty="0" smtClean="0">
                <a:solidFill>
                  <a:srgbClr val="FF0000"/>
                </a:solidFill>
              </a:rPr>
              <a:t>待约项目</a:t>
            </a:r>
            <a:r>
              <a:rPr lang="en-US" altLang="zh-CN" sz="2000" dirty="0" smtClean="0">
                <a:solidFill>
                  <a:srgbClr val="FF0000"/>
                </a:solidFill>
              </a:rPr>
              <a:t>: </a:t>
            </a:r>
            <a:r>
              <a:rPr lang="zh-CN" altLang="en-US" sz="2000" dirty="0" smtClean="0"/>
              <a:t>形如</a:t>
            </a:r>
            <a:r>
              <a:rPr lang="en-US" altLang="zh-CN" sz="2000" b="1" dirty="0" smtClean="0">
                <a:solidFill>
                  <a:srgbClr val="FF0000"/>
                </a:solidFill>
              </a:rPr>
              <a:t>A</a:t>
            </a:r>
            <a:r>
              <a:rPr lang="en-US" altLang="zh-CN" sz="2000" b="1" dirty="0" smtClean="0">
                <a:solidFill>
                  <a:srgbClr val="FF0000"/>
                </a:solidFill>
                <a:sym typeface="Symbol" pitchFamily="18" charset="2"/>
              </a:rPr>
              <a:t></a:t>
            </a:r>
            <a:r>
              <a:rPr lang="en-US" altLang="zh-CN" sz="2000" b="1" dirty="0" smtClean="0">
                <a:solidFill>
                  <a:srgbClr val="FF0000"/>
                </a:solidFill>
              </a:rPr>
              <a:t>·B</a:t>
            </a:r>
            <a:r>
              <a:rPr lang="en-US" altLang="zh-CN" sz="2000" b="1" dirty="0" smtClean="0">
                <a:solidFill>
                  <a:srgbClr val="FF0000"/>
                </a:solidFill>
                <a:sym typeface="Symbol" pitchFamily="18" charset="2"/>
              </a:rPr>
              <a:t></a:t>
            </a:r>
            <a:r>
              <a:rPr lang="zh-CN" altLang="en-US" sz="2000" dirty="0" smtClean="0"/>
              <a:t>，其中</a:t>
            </a:r>
            <a:r>
              <a:rPr lang="zh-CN" altLang="en-US" sz="2000" dirty="0" smtClean="0">
                <a:sym typeface="Symbol" pitchFamily="18" charset="2"/>
              </a:rPr>
              <a:t></a:t>
            </a:r>
            <a:r>
              <a:rPr lang="zh-CN" altLang="en-US" sz="2000" dirty="0" smtClean="0"/>
              <a:t>和</a:t>
            </a:r>
            <a:r>
              <a:rPr lang="zh-CN" altLang="en-US" sz="2000" dirty="0" smtClean="0">
                <a:sym typeface="Symbol" pitchFamily="18" charset="2"/>
              </a:rPr>
              <a:t></a:t>
            </a:r>
            <a:r>
              <a:rPr lang="zh-CN" altLang="en-US" sz="2000" dirty="0" smtClean="0"/>
              <a:t>∈</a:t>
            </a:r>
            <a:r>
              <a:rPr lang="en-US" altLang="zh-CN" sz="2000" dirty="0" smtClean="0"/>
              <a:t>V* </a:t>
            </a:r>
            <a:r>
              <a:rPr lang="zh-CN" altLang="en-US" sz="2000" dirty="0" smtClean="0"/>
              <a:t>，</a:t>
            </a:r>
            <a:r>
              <a:rPr lang="en-US" altLang="zh-CN" sz="2000" dirty="0" smtClean="0"/>
              <a:t>B∈V</a:t>
            </a:r>
            <a:r>
              <a:rPr lang="en-US" altLang="zh-CN" sz="2000" baseline="-25000" dirty="0" smtClean="0"/>
              <a:t>N</a:t>
            </a:r>
            <a:r>
              <a:rPr lang="zh-CN" altLang="en-US" sz="2000" dirty="0" smtClean="0"/>
              <a:t>，即</a:t>
            </a:r>
            <a:r>
              <a:rPr lang="zh-CN" altLang="en-US" sz="2000" dirty="0" smtClean="0">
                <a:solidFill>
                  <a:srgbClr val="FF0000"/>
                </a:solidFill>
              </a:rPr>
              <a:t>圆点后面为非终结符的项目为待约项目</a:t>
            </a:r>
            <a:r>
              <a:rPr lang="zh-CN" altLang="en-US" sz="2000" dirty="0" smtClean="0"/>
              <a:t>。它表明所对应的状态等待着分析完非终结符</a:t>
            </a:r>
            <a:r>
              <a:rPr lang="en-US" altLang="zh-CN" sz="2000" dirty="0" smtClean="0"/>
              <a:t>B</a:t>
            </a:r>
            <a:r>
              <a:rPr lang="zh-CN" altLang="en-US" sz="2000" dirty="0" smtClean="0"/>
              <a:t>所能推出的串归约成</a:t>
            </a:r>
            <a:r>
              <a:rPr lang="en-US" altLang="zh-CN" sz="2000" dirty="0" smtClean="0"/>
              <a:t>B</a:t>
            </a:r>
            <a:r>
              <a:rPr lang="zh-CN" altLang="en-US" sz="2000" dirty="0" smtClean="0"/>
              <a:t>，才能继续分析</a:t>
            </a:r>
            <a:r>
              <a:rPr lang="en-US" altLang="zh-CN" sz="2000" dirty="0" smtClean="0"/>
              <a:t>A</a:t>
            </a:r>
            <a:r>
              <a:rPr lang="zh-CN" altLang="en-US" sz="2000" dirty="0" smtClean="0"/>
              <a:t>的右部。</a:t>
            </a:r>
          </a:p>
          <a:p>
            <a:pPr lvl="1">
              <a:lnSpc>
                <a:spcPct val="120000"/>
              </a:lnSpc>
            </a:pPr>
            <a:r>
              <a:rPr lang="zh-CN" altLang="en-US" sz="2000" dirty="0" smtClean="0"/>
              <a:t> ⑶</a:t>
            </a:r>
            <a:r>
              <a:rPr lang="zh-CN" altLang="en-US" sz="2000" dirty="0" smtClean="0">
                <a:solidFill>
                  <a:srgbClr val="FF0000"/>
                </a:solidFill>
              </a:rPr>
              <a:t>归约项目</a:t>
            </a:r>
            <a:r>
              <a:rPr lang="en-US" altLang="zh-CN" sz="2000" dirty="0" smtClean="0">
                <a:solidFill>
                  <a:srgbClr val="FF0000"/>
                </a:solidFill>
              </a:rPr>
              <a:t>: </a:t>
            </a:r>
            <a:r>
              <a:rPr lang="zh-CN" altLang="en-US" sz="2000" dirty="0" smtClean="0"/>
              <a:t>形如</a:t>
            </a:r>
            <a:r>
              <a:rPr lang="en-US" altLang="zh-CN" sz="2000" b="1" dirty="0" smtClean="0">
                <a:solidFill>
                  <a:srgbClr val="FF0000"/>
                </a:solidFill>
              </a:rPr>
              <a:t>A</a:t>
            </a:r>
            <a:r>
              <a:rPr lang="en-US" altLang="zh-CN" sz="2000" b="1" dirty="0" smtClean="0">
                <a:solidFill>
                  <a:srgbClr val="FF0000"/>
                </a:solidFill>
                <a:sym typeface="Symbol" pitchFamily="18" charset="2"/>
              </a:rPr>
              <a:t></a:t>
            </a:r>
            <a:r>
              <a:rPr lang="en-US" altLang="zh-CN" sz="2000" b="1" dirty="0" smtClean="0">
                <a:solidFill>
                  <a:srgbClr val="FF0000"/>
                </a:solidFill>
              </a:rPr>
              <a:t>·</a:t>
            </a:r>
            <a:r>
              <a:rPr lang="zh-CN" altLang="en-US" sz="2000" dirty="0" smtClean="0"/>
              <a:t>，其中</a:t>
            </a:r>
            <a:r>
              <a:rPr lang="zh-CN" altLang="en-US" sz="2000" dirty="0" smtClean="0">
                <a:sym typeface="Symbol" pitchFamily="18" charset="2"/>
              </a:rPr>
              <a:t></a:t>
            </a:r>
            <a:r>
              <a:rPr lang="zh-CN" altLang="en-US" sz="2000" dirty="0" smtClean="0"/>
              <a:t>∈</a:t>
            </a:r>
            <a:r>
              <a:rPr lang="en-US" altLang="zh-CN" sz="2000" dirty="0" smtClean="0"/>
              <a:t>V*</a:t>
            </a:r>
            <a:r>
              <a:rPr lang="zh-CN" altLang="en-US" sz="2000" dirty="0" smtClean="0"/>
              <a:t>，即</a:t>
            </a:r>
            <a:r>
              <a:rPr lang="zh-CN" altLang="en-US" sz="2000" dirty="0" smtClean="0">
                <a:solidFill>
                  <a:srgbClr val="FF0000"/>
                </a:solidFill>
              </a:rPr>
              <a:t>圆点在最右端的项目称为归约项目</a:t>
            </a:r>
            <a:r>
              <a:rPr lang="zh-CN" altLang="en-US" sz="2000" dirty="0" smtClean="0"/>
              <a:t>。它表明一个产生式的右部已分析完成，句柄已形成，可以归约。</a:t>
            </a:r>
          </a:p>
          <a:p>
            <a:pPr lvl="1">
              <a:lnSpc>
                <a:spcPct val="120000"/>
              </a:lnSpc>
            </a:pPr>
            <a:r>
              <a:rPr lang="zh-CN" altLang="en-US" sz="2000" dirty="0" smtClean="0"/>
              <a:t>⑷</a:t>
            </a:r>
            <a:r>
              <a:rPr lang="zh-CN" altLang="en-US" sz="2000" dirty="0" smtClean="0">
                <a:solidFill>
                  <a:srgbClr val="FF0000"/>
                </a:solidFill>
              </a:rPr>
              <a:t>接受项目</a:t>
            </a:r>
            <a:r>
              <a:rPr lang="en-US" altLang="zh-CN" sz="2000" dirty="0" smtClean="0">
                <a:solidFill>
                  <a:srgbClr val="FF0000"/>
                </a:solidFill>
              </a:rPr>
              <a:t>: </a:t>
            </a:r>
            <a:r>
              <a:rPr lang="zh-CN" altLang="en-US" sz="2000" dirty="0" smtClean="0"/>
              <a:t>形如</a:t>
            </a:r>
            <a:r>
              <a:rPr lang="en-US" altLang="zh-CN" sz="2000" b="1" dirty="0" smtClean="0">
                <a:solidFill>
                  <a:srgbClr val="FF0000"/>
                </a:solidFill>
              </a:rPr>
              <a:t>S</a:t>
            </a:r>
            <a:r>
              <a:rPr lang="en-US" altLang="zh-CN" sz="2000" b="1" dirty="0" smtClean="0">
                <a:solidFill>
                  <a:srgbClr val="FF0000"/>
                </a:solidFill>
                <a:sym typeface="Symbol" pitchFamily="18" charset="2"/>
              </a:rPr>
              <a:t></a:t>
            </a:r>
            <a:r>
              <a:rPr lang="en-US" altLang="zh-CN" sz="2000" b="1" dirty="0" smtClean="0">
                <a:solidFill>
                  <a:srgbClr val="FF0000"/>
                </a:solidFill>
              </a:rPr>
              <a:t>·</a:t>
            </a:r>
            <a:r>
              <a:rPr lang="zh-CN" altLang="en-US" sz="2000" dirty="0" smtClean="0"/>
              <a:t>，其中</a:t>
            </a:r>
            <a:r>
              <a:rPr lang="zh-CN" altLang="en-US" sz="2000" dirty="0" smtClean="0">
                <a:sym typeface="Symbol" pitchFamily="18" charset="2"/>
              </a:rPr>
              <a:t></a:t>
            </a:r>
            <a:r>
              <a:rPr lang="zh-CN" altLang="en-US" sz="2000" dirty="0" smtClean="0"/>
              <a:t>∈</a:t>
            </a:r>
            <a:r>
              <a:rPr lang="en-US" altLang="zh-CN" sz="2000" dirty="0" smtClean="0"/>
              <a:t>V</a:t>
            </a:r>
            <a:r>
              <a:rPr lang="en-US" altLang="zh-CN" sz="2000" baseline="30000" dirty="0" smtClean="0"/>
              <a:t>+</a:t>
            </a:r>
            <a:r>
              <a:rPr lang="zh-CN" altLang="en-US" sz="2000" dirty="0" smtClean="0"/>
              <a:t>，</a:t>
            </a:r>
            <a:r>
              <a:rPr lang="en-US" altLang="zh-CN" sz="2000" dirty="0" smtClean="0"/>
              <a:t>S</a:t>
            </a:r>
            <a:r>
              <a:rPr lang="en-US" altLang="zh-CN" sz="2000" dirty="0" smtClean="0">
                <a:sym typeface="Symbol" pitchFamily="18" charset="2"/>
              </a:rPr>
              <a:t></a:t>
            </a:r>
            <a:r>
              <a:rPr lang="en-US" altLang="zh-CN" sz="2000" dirty="0" smtClean="0"/>
              <a:t>·</a:t>
            </a:r>
            <a:r>
              <a:rPr lang="zh-CN" altLang="en-US" sz="2000" dirty="0" smtClean="0"/>
              <a:t>为拓广文法，</a:t>
            </a:r>
            <a:r>
              <a:rPr lang="en-US" altLang="zh-CN" sz="2000" dirty="0" smtClean="0"/>
              <a:t>S</a:t>
            </a:r>
            <a:r>
              <a:rPr lang="en-US" altLang="zh-CN" sz="2000" dirty="0" smtClean="0">
                <a:sym typeface="Symbol" pitchFamily="18" charset="2"/>
              </a:rPr>
              <a:t></a:t>
            </a:r>
            <a:r>
              <a:rPr lang="zh-CN" altLang="en-US" sz="2000" dirty="0" smtClean="0"/>
              <a:t>为左部的产生式只有一个，因而它是归约项目的特殊情况，对应的状态为接受状态。我们规定</a:t>
            </a:r>
            <a:r>
              <a:rPr lang="en-US" altLang="zh-CN" sz="2000" dirty="0" smtClean="0"/>
              <a:t>S</a:t>
            </a:r>
            <a:r>
              <a:rPr lang="en-US" altLang="zh-CN" sz="2000" dirty="0" smtClean="0">
                <a:sym typeface="Symbol" pitchFamily="18" charset="2"/>
              </a:rPr>
              <a:t></a:t>
            </a:r>
            <a:r>
              <a:rPr lang="en-US" altLang="zh-CN" sz="2000" dirty="0" smtClean="0"/>
              <a:t>·</a:t>
            </a:r>
            <a:r>
              <a:rPr lang="en-US" altLang="zh-CN" sz="2000" dirty="0" smtClean="0">
                <a:sym typeface="Symbol" pitchFamily="18" charset="2"/>
              </a:rPr>
              <a:t></a:t>
            </a:r>
            <a:r>
              <a:rPr lang="zh-CN" altLang="en-US" sz="2000" dirty="0" smtClean="0"/>
              <a:t>为初态。实际上接受项目中的</a:t>
            </a:r>
            <a:r>
              <a:rPr lang="zh-CN" altLang="en-US" sz="2000" dirty="0" smtClean="0">
                <a:sym typeface="Symbol" pitchFamily="18" charset="2"/>
              </a:rPr>
              <a:t></a:t>
            </a:r>
            <a:r>
              <a:rPr lang="zh-CN" altLang="en-US" sz="2000" dirty="0" smtClean="0"/>
              <a:t>为文法的开始符号。</a:t>
            </a:r>
          </a:p>
        </p:txBody>
      </p:sp>
    </p:spTree>
    <p:extLst>
      <p:ext uri="{BB962C8B-B14F-4D97-AF65-F5344CB8AC3E}">
        <p14:creationId xmlns="" xmlns:p14="http://schemas.microsoft.com/office/powerpoint/2010/main" val="31820174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8291">
                                            <p:txEl>
                                              <p:pRg st="1" end="1"/>
                                            </p:txEl>
                                          </p:spTgt>
                                        </p:tgtEl>
                                        <p:attrNameLst>
                                          <p:attrName>style.visibility</p:attrName>
                                        </p:attrNameLst>
                                      </p:cBhvr>
                                      <p:to>
                                        <p:strVal val="visible"/>
                                      </p:to>
                                    </p:set>
                                    <p:animEffect transition="in" filter="blinds(horizontal)">
                                      <p:cBhvr>
                                        <p:cTn id="7" dur="500"/>
                                        <p:tgtEl>
                                          <p:spTgt spid="2682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68291">
                                            <p:txEl>
                                              <p:pRg st="2" end="2"/>
                                            </p:txEl>
                                          </p:spTgt>
                                        </p:tgtEl>
                                        <p:attrNameLst>
                                          <p:attrName>style.visibility</p:attrName>
                                        </p:attrNameLst>
                                      </p:cBhvr>
                                      <p:to>
                                        <p:strVal val="visible"/>
                                      </p:to>
                                    </p:set>
                                    <p:animEffect transition="in" filter="blinds(horizontal)">
                                      <p:cBhvr>
                                        <p:cTn id="12" dur="500"/>
                                        <p:tgtEl>
                                          <p:spTgt spid="2682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68291">
                                            <p:txEl>
                                              <p:pRg st="3" end="3"/>
                                            </p:txEl>
                                          </p:spTgt>
                                        </p:tgtEl>
                                        <p:attrNameLst>
                                          <p:attrName>style.visibility</p:attrName>
                                        </p:attrNameLst>
                                      </p:cBhvr>
                                      <p:to>
                                        <p:strVal val="visible"/>
                                      </p:to>
                                    </p:set>
                                    <p:animEffect transition="in" filter="blinds(horizontal)">
                                      <p:cBhvr>
                                        <p:cTn id="17" dur="500"/>
                                        <p:tgtEl>
                                          <p:spTgt spid="26829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68291">
                                            <p:txEl>
                                              <p:pRg st="4" end="4"/>
                                            </p:txEl>
                                          </p:spTgt>
                                        </p:tgtEl>
                                        <p:attrNameLst>
                                          <p:attrName>style.visibility</p:attrName>
                                        </p:attrNameLst>
                                      </p:cBhvr>
                                      <p:to>
                                        <p:strVal val="visible"/>
                                      </p:to>
                                    </p:set>
                                    <p:animEffect transition="in" filter="blinds(horizontal)">
                                      <p:cBhvr>
                                        <p:cTn id="22" dur="500"/>
                                        <p:tgtEl>
                                          <p:spTgt spid="2682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09600" y="274638"/>
            <a:ext cx="7924800" cy="634082"/>
          </a:xfrm>
        </p:spPr>
        <p:txBody>
          <a:bodyPr/>
          <a:lstStyle/>
          <a:p>
            <a:r>
              <a:rPr lang="zh-CN" altLang="en-US" sz="2800" dirty="0" smtClean="0">
                <a:solidFill>
                  <a:srgbClr val="FF0000"/>
                </a:solidFill>
              </a:rPr>
              <a:t>例：</a:t>
            </a:r>
            <a:r>
              <a:rPr lang="en-US" altLang="zh-CN" sz="2800" dirty="0" smtClean="0">
                <a:solidFill>
                  <a:srgbClr val="FF0000"/>
                </a:solidFill>
              </a:rPr>
              <a:t>P131</a:t>
            </a:r>
            <a:r>
              <a:rPr lang="zh-CN" altLang="en-US" sz="2800" dirty="0" smtClean="0">
                <a:solidFill>
                  <a:srgbClr val="FF0000"/>
                </a:solidFill>
              </a:rPr>
              <a:t>页文法</a:t>
            </a:r>
            <a:r>
              <a:rPr lang="en-US" altLang="zh-CN" sz="2800" dirty="0" smtClean="0">
                <a:solidFill>
                  <a:srgbClr val="FF0000"/>
                </a:solidFill>
              </a:rPr>
              <a:t>——</a:t>
            </a:r>
            <a:r>
              <a:rPr lang="zh-CN" altLang="en-US" sz="2800" dirty="0" smtClean="0">
                <a:solidFill>
                  <a:srgbClr val="FF0000"/>
                </a:solidFill>
              </a:rPr>
              <a:t>构造识别活前缀的</a:t>
            </a:r>
            <a:r>
              <a:rPr lang="en-US" altLang="zh-CN" sz="2800" dirty="0" smtClean="0">
                <a:solidFill>
                  <a:srgbClr val="FF0000"/>
                </a:solidFill>
              </a:rPr>
              <a:t>NFA</a:t>
            </a:r>
          </a:p>
        </p:txBody>
      </p:sp>
      <p:sp>
        <p:nvSpPr>
          <p:cNvPr id="24579" name="Rectangle 3"/>
          <p:cNvSpPr>
            <a:spLocks noGrp="1" noChangeArrowheads="1"/>
          </p:cNvSpPr>
          <p:nvPr>
            <p:ph sz="quarter" idx="13"/>
          </p:nvPr>
        </p:nvSpPr>
        <p:spPr>
          <a:xfrm>
            <a:off x="755576" y="1700808"/>
            <a:ext cx="2663825" cy="3195637"/>
          </a:xfrm>
        </p:spPr>
        <p:txBody>
          <a:bodyPr>
            <a:normAutofit/>
          </a:bodyPr>
          <a:lstStyle/>
          <a:p>
            <a:r>
              <a:rPr lang="zh-CN" altLang="en-US" sz="2400" dirty="0" smtClean="0"/>
              <a:t>文法</a:t>
            </a:r>
          </a:p>
          <a:p>
            <a:pPr lvl="1">
              <a:buFont typeface="Wingdings" pitchFamily="2" charset="2"/>
              <a:buNone/>
            </a:pPr>
            <a:r>
              <a:rPr lang="en-US" altLang="zh-CN" sz="2400" dirty="0" smtClean="0"/>
              <a:t>S</a:t>
            </a:r>
            <a:r>
              <a:rPr lang="en-US" altLang="zh-CN" sz="2400" dirty="0" smtClean="0">
                <a:sym typeface="Symbol" pitchFamily="18" charset="2"/>
              </a:rPr>
              <a:t></a:t>
            </a:r>
            <a:r>
              <a:rPr lang="en-US" altLang="zh-CN" sz="2400" dirty="0" smtClean="0"/>
              <a:t>E</a:t>
            </a:r>
          </a:p>
          <a:p>
            <a:pPr lvl="1">
              <a:buFont typeface="Wingdings" pitchFamily="2" charset="2"/>
              <a:buNone/>
            </a:pPr>
            <a:r>
              <a:rPr lang="en-US" altLang="zh-CN" sz="2400" dirty="0" err="1" smtClean="0"/>
              <a:t>E</a:t>
            </a:r>
            <a:r>
              <a:rPr lang="en-US" altLang="zh-CN" sz="2400" dirty="0" err="1" smtClean="0">
                <a:sym typeface="Symbol" pitchFamily="18" charset="2"/>
              </a:rPr>
              <a:t></a:t>
            </a:r>
            <a:r>
              <a:rPr lang="en-US" altLang="zh-CN" sz="2400" dirty="0" err="1" smtClean="0"/>
              <a:t>aA|bB</a:t>
            </a:r>
            <a:endParaRPr lang="en-US" altLang="zh-CN" sz="2400" dirty="0" smtClean="0"/>
          </a:p>
          <a:p>
            <a:pPr lvl="1">
              <a:buFont typeface="Wingdings" pitchFamily="2" charset="2"/>
              <a:buNone/>
            </a:pPr>
            <a:r>
              <a:rPr lang="en-US" altLang="zh-CN" sz="2400" dirty="0" err="1" smtClean="0"/>
              <a:t>A</a:t>
            </a:r>
            <a:r>
              <a:rPr lang="en-US" altLang="zh-CN" sz="2400" dirty="0" err="1" smtClean="0">
                <a:sym typeface="Symbol" pitchFamily="18" charset="2"/>
              </a:rPr>
              <a:t></a:t>
            </a:r>
            <a:r>
              <a:rPr lang="en-US" altLang="zh-CN" sz="2400" dirty="0" err="1" smtClean="0"/>
              <a:t>cA|d</a:t>
            </a:r>
            <a:endParaRPr lang="en-US" altLang="zh-CN" sz="2400" dirty="0" smtClean="0"/>
          </a:p>
          <a:p>
            <a:pPr lvl="1">
              <a:buFont typeface="Wingdings" pitchFamily="2" charset="2"/>
              <a:buNone/>
            </a:pPr>
            <a:r>
              <a:rPr lang="en-US" altLang="zh-CN" sz="2400" dirty="0" err="1" smtClean="0"/>
              <a:t>B</a:t>
            </a:r>
            <a:r>
              <a:rPr lang="en-US" altLang="zh-CN" sz="2400" dirty="0" err="1" smtClean="0">
                <a:sym typeface="Symbol" pitchFamily="18" charset="2"/>
              </a:rPr>
              <a:t></a:t>
            </a:r>
            <a:r>
              <a:rPr lang="en-US" altLang="zh-CN" sz="2400" dirty="0" err="1" smtClean="0"/>
              <a:t>cB|d</a:t>
            </a:r>
            <a:endParaRPr lang="en-US" altLang="zh-CN" sz="2400" dirty="0" smtClean="0"/>
          </a:p>
        </p:txBody>
      </p:sp>
      <p:sp>
        <p:nvSpPr>
          <p:cNvPr id="362500" name="Rectangle 4"/>
          <p:cNvSpPr>
            <a:spLocks noChangeArrowheads="1"/>
          </p:cNvSpPr>
          <p:nvPr/>
        </p:nvSpPr>
        <p:spPr bwMode="auto">
          <a:xfrm>
            <a:off x="3629025" y="1340768"/>
            <a:ext cx="5122862" cy="403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lnSpc>
                <a:spcPct val="90000"/>
              </a:lnSpc>
              <a:spcBef>
                <a:spcPts val="1200"/>
              </a:spcBef>
              <a:spcAft>
                <a:spcPct val="0"/>
              </a:spcAft>
              <a:buFont typeface="Wingdings" pitchFamily="2" charset="2"/>
              <a:buChar char="u"/>
            </a:pPr>
            <a:r>
              <a:rPr lang="zh-CN" altLang="en-US" sz="2200" dirty="0">
                <a:solidFill>
                  <a:srgbClr val="FF0000"/>
                </a:solidFill>
                <a:latin typeface="Arial" pitchFamily="34" charset="0"/>
              </a:rPr>
              <a:t>该文法的项目有：</a:t>
            </a:r>
          </a:p>
          <a:p>
            <a:pPr lvl="1" fontAlgn="base">
              <a:lnSpc>
                <a:spcPct val="90000"/>
              </a:lnSpc>
              <a:spcBef>
                <a:spcPct val="20000"/>
              </a:spcBef>
              <a:spcAft>
                <a:spcPct val="0"/>
              </a:spcAft>
              <a:buFont typeface="Wingdings" pitchFamily="2" charset="2"/>
              <a:buNone/>
            </a:pPr>
            <a:r>
              <a:rPr lang="en-US" altLang="zh-CN" sz="2200" b="0" dirty="0">
                <a:solidFill>
                  <a:prstClr val="black"/>
                </a:solidFill>
                <a:latin typeface="Arial" pitchFamily="34" charset="0"/>
              </a:rPr>
              <a:t>1</a:t>
            </a:r>
            <a:r>
              <a:rPr lang="zh-CN" altLang="en-US" sz="2200" b="0" dirty="0">
                <a:solidFill>
                  <a:prstClr val="black"/>
                </a:solidFill>
                <a:latin typeface="Arial" pitchFamily="34" charset="0"/>
              </a:rPr>
              <a:t>．</a:t>
            </a:r>
            <a:r>
              <a:rPr lang="en-US" altLang="zh-CN" sz="2200" b="0" dirty="0">
                <a:solidFill>
                  <a:prstClr val="black"/>
                </a:solidFill>
                <a:latin typeface="Arial" pitchFamily="34" charset="0"/>
              </a:rPr>
              <a:t>S</a:t>
            </a:r>
            <a:r>
              <a:rPr lang="en-US" altLang="zh-CN" sz="2200" b="0" dirty="0">
                <a:solidFill>
                  <a:prstClr val="black"/>
                </a:solidFill>
                <a:latin typeface="Arial" pitchFamily="34" charset="0"/>
                <a:sym typeface="Symbol" pitchFamily="18" charset="2"/>
              </a:rPr>
              <a:t></a:t>
            </a:r>
            <a:r>
              <a:rPr lang="en-US" altLang="zh-CN" sz="2200" b="0" dirty="0">
                <a:solidFill>
                  <a:prstClr val="black"/>
                </a:solidFill>
                <a:latin typeface="Arial" pitchFamily="34" charset="0"/>
              </a:rPr>
              <a:t>·E		</a:t>
            </a:r>
            <a:r>
              <a:rPr lang="en-US" altLang="zh-CN" sz="2200" b="0" dirty="0">
                <a:solidFill>
                  <a:srgbClr val="0070C0"/>
                </a:solidFill>
                <a:latin typeface="Arial" pitchFamily="34" charset="0"/>
              </a:rPr>
              <a:t>10</a:t>
            </a:r>
            <a:r>
              <a:rPr lang="zh-CN" altLang="en-US" sz="2200" b="0" dirty="0">
                <a:solidFill>
                  <a:srgbClr val="0070C0"/>
                </a:solidFill>
                <a:latin typeface="Arial" pitchFamily="34" charset="0"/>
              </a:rPr>
              <a:t>．</a:t>
            </a:r>
            <a:r>
              <a:rPr lang="en-US" altLang="zh-CN" sz="2200" b="0" dirty="0" err="1">
                <a:solidFill>
                  <a:srgbClr val="0070C0"/>
                </a:solidFill>
                <a:latin typeface="Arial" pitchFamily="34" charset="0"/>
              </a:rPr>
              <a:t>A</a:t>
            </a:r>
            <a:r>
              <a:rPr lang="en-US" altLang="zh-CN" sz="2200" b="0" dirty="0" err="1">
                <a:solidFill>
                  <a:srgbClr val="0070C0"/>
                </a:solidFill>
                <a:latin typeface="Arial" pitchFamily="34" charset="0"/>
                <a:sym typeface="Symbol" pitchFamily="18" charset="2"/>
              </a:rPr>
              <a:t></a:t>
            </a:r>
            <a:r>
              <a:rPr lang="en-US" altLang="zh-CN" sz="2200" b="0" dirty="0" err="1">
                <a:solidFill>
                  <a:srgbClr val="0070C0"/>
                </a:solidFill>
                <a:latin typeface="Arial" pitchFamily="34" charset="0"/>
              </a:rPr>
              <a:t>d</a:t>
            </a:r>
            <a:r>
              <a:rPr lang="en-US" altLang="zh-CN" sz="2200" b="0" dirty="0">
                <a:solidFill>
                  <a:srgbClr val="0070C0"/>
                </a:solidFill>
                <a:latin typeface="Arial" pitchFamily="34" charset="0"/>
              </a:rPr>
              <a:t>·</a:t>
            </a:r>
          </a:p>
          <a:p>
            <a:pPr lvl="1" fontAlgn="base">
              <a:lnSpc>
                <a:spcPct val="90000"/>
              </a:lnSpc>
              <a:spcBef>
                <a:spcPct val="20000"/>
              </a:spcBef>
              <a:spcAft>
                <a:spcPct val="0"/>
              </a:spcAft>
              <a:buFont typeface="Wingdings" pitchFamily="2" charset="2"/>
              <a:buNone/>
            </a:pPr>
            <a:r>
              <a:rPr lang="en-US" altLang="zh-CN" sz="2200" b="0" dirty="0">
                <a:solidFill>
                  <a:prstClr val="black"/>
                </a:solidFill>
                <a:latin typeface="Arial" pitchFamily="34" charset="0"/>
              </a:rPr>
              <a:t>2</a:t>
            </a:r>
            <a:r>
              <a:rPr lang="zh-CN" altLang="en-US" sz="2200" b="0" dirty="0">
                <a:solidFill>
                  <a:prstClr val="black"/>
                </a:solidFill>
                <a:latin typeface="Arial" pitchFamily="34" charset="0"/>
              </a:rPr>
              <a:t>．</a:t>
            </a:r>
            <a:r>
              <a:rPr lang="en-US" altLang="zh-CN" sz="2200" b="0" dirty="0">
                <a:solidFill>
                  <a:prstClr val="black"/>
                </a:solidFill>
                <a:latin typeface="Arial" pitchFamily="34" charset="0"/>
              </a:rPr>
              <a:t>S</a:t>
            </a:r>
            <a:r>
              <a:rPr lang="en-US" altLang="zh-CN" sz="2200" b="0" dirty="0">
                <a:solidFill>
                  <a:prstClr val="black"/>
                </a:solidFill>
                <a:latin typeface="Arial" pitchFamily="34" charset="0"/>
                <a:sym typeface="Symbol" pitchFamily="18" charset="2"/>
              </a:rPr>
              <a:t></a:t>
            </a:r>
            <a:r>
              <a:rPr lang="en-US" altLang="zh-CN" sz="2200" b="0" dirty="0">
                <a:solidFill>
                  <a:prstClr val="black"/>
                </a:solidFill>
                <a:latin typeface="Arial" pitchFamily="34" charset="0"/>
              </a:rPr>
              <a:t>E·		</a:t>
            </a:r>
            <a:r>
              <a:rPr lang="en-US" altLang="zh-CN" sz="2200" b="0" dirty="0">
                <a:solidFill>
                  <a:srgbClr val="FF0000"/>
                </a:solidFill>
                <a:latin typeface="Arial" pitchFamily="34" charset="0"/>
              </a:rPr>
              <a:t>11</a:t>
            </a:r>
            <a:r>
              <a:rPr lang="zh-CN" altLang="en-US" sz="2200" b="0" dirty="0">
                <a:solidFill>
                  <a:srgbClr val="FF0000"/>
                </a:solidFill>
                <a:latin typeface="Arial" pitchFamily="34" charset="0"/>
              </a:rPr>
              <a:t>．</a:t>
            </a:r>
            <a:r>
              <a:rPr lang="en-US" altLang="zh-CN" sz="2200" b="0" dirty="0">
                <a:solidFill>
                  <a:srgbClr val="FF0000"/>
                </a:solidFill>
                <a:latin typeface="Arial" pitchFamily="34" charset="0"/>
              </a:rPr>
              <a:t>E</a:t>
            </a:r>
            <a:r>
              <a:rPr lang="en-US" altLang="zh-CN" sz="2200" b="0" dirty="0">
                <a:solidFill>
                  <a:srgbClr val="FF0000"/>
                </a:solidFill>
                <a:latin typeface="Arial" pitchFamily="34" charset="0"/>
                <a:sym typeface="Symbol" pitchFamily="18" charset="2"/>
              </a:rPr>
              <a:t></a:t>
            </a:r>
            <a:r>
              <a:rPr lang="en-US" altLang="zh-CN" sz="2200" b="0" dirty="0">
                <a:solidFill>
                  <a:srgbClr val="FF0000"/>
                </a:solidFill>
                <a:latin typeface="Arial" pitchFamily="34" charset="0"/>
              </a:rPr>
              <a:t>·</a:t>
            </a:r>
            <a:r>
              <a:rPr lang="en-US" altLang="zh-CN" sz="2200" b="0" dirty="0" err="1">
                <a:solidFill>
                  <a:srgbClr val="FF0000"/>
                </a:solidFill>
                <a:latin typeface="Arial" pitchFamily="34" charset="0"/>
              </a:rPr>
              <a:t>bB</a:t>
            </a:r>
            <a:endParaRPr lang="en-US" altLang="zh-CN" sz="2200" b="0" dirty="0">
              <a:solidFill>
                <a:srgbClr val="FF0000"/>
              </a:solidFill>
              <a:latin typeface="Arial" pitchFamily="34" charset="0"/>
            </a:endParaRPr>
          </a:p>
          <a:p>
            <a:pPr lvl="1" fontAlgn="base">
              <a:lnSpc>
                <a:spcPct val="90000"/>
              </a:lnSpc>
              <a:spcBef>
                <a:spcPct val="20000"/>
              </a:spcBef>
              <a:spcAft>
                <a:spcPct val="0"/>
              </a:spcAft>
              <a:buFont typeface="Wingdings" pitchFamily="2" charset="2"/>
              <a:buNone/>
            </a:pPr>
            <a:r>
              <a:rPr lang="en-US" altLang="zh-CN" sz="2200" b="0" dirty="0">
                <a:solidFill>
                  <a:prstClr val="black"/>
                </a:solidFill>
                <a:latin typeface="Arial" pitchFamily="34" charset="0"/>
              </a:rPr>
              <a:t>3</a:t>
            </a:r>
            <a:r>
              <a:rPr lang="zh-CN" altLang="en-US" sz="2200" b="0" dirty="0">
                <a:solidFill>
                  <a:prstClr val="black"/>
                </a:solidFill>
                <a:latin typeface="Arial" pitchFamily="34" charset="0"/>
              </a:rPr>
              <a:t>．</a:t>
            </a:r>
            <a:r>
              <a:rPr lang="en-US" altLang="zh-CN" sz="2200" b="0" dirty="0">
                <a:solidFill>
                  <a:srgbClr val="FF0000"/>
                </a:solidFill>
                <a:latin typeface="Arial" pitchFamily="34" charset="0"/>
              </a:rPr>
              <a:t>E</a:t>
            </a:r>
            <a:r>
              <a:rPr lang="en-US" altLang="zh-CN" sz="2200" b="0" dirty="0">
                <a:solidFill>
                  <a:srgbClr val="FF0000"/>
                </a:solidFill>
                <a:latin typeface="Arial" pitchFamily="34" charset="0"/>
                <a:sym typeface="Symbol" pitchFamily="18" charset="2"/>
              </a:rPr>
              <a:t></a:t>
            </a:r>
            <a:r>
              <a:rPr lang="en-US" altLang="zh-CN" sz="2200" b="0" dirty="0">
                <a:solidFill>
                  <a:srgbClr val="FF0000"/>
                </a:solidFill>
                <a:latin typeface="Arial" pitchFamily="34" charset="0"/>
              </a:rPr>
              <a:t>·</a:t>
            </a:r>
            <a:r>
              <a:rPr lang="en-US" altLang="zh-CN" sz="2200" b="0" dirty="0" err="1">
                <a:solidFill>
                  <a:srgbClr val="FF0000"/>
                </a:solidFill>
                <a:latin typeface="Arial" pitchFamily="34" charset="0"/>
              </a:rPr>
              <a:t>aA</a:t>
            </a:r>
            <a:r>
              <a:rPr lang="en-US" altLang="zh-CN" sz="2200" b="0" dirty="0">
                <a:solidFill>
                  <a:srgbClr val="FF0000"/>
                </a:solidFill>
                <a:latin typeface="Arial" pitchFamily="34" charset="0"/>
              </a:rPr>
              <a:t>		12</a:t>
            </a:r>
            <a:r>
              <a:rPr lang="zh-CN" altLang="en-US" sz="2200" b="0" dirty="0">
                <a:solidFill>
                  <a:srgbClr val="FF0000"/>
                </a:solidFill>
                <a:latin typeface="Arial" pitchFamily="34" charset="0"/>
              </a:rPr>
              <a:t>．</a:t>
            </a:r>
            <a:r>
              <a:rPr lang="en-US" altLang="zh-CN" sz="2200" b="0" dirty="0" err="1">
                <a:solidFill>
                  <a:srgbClr val="FF0000"/>
                </a:solidFill>
                <a:latin typeface="Arial" pitchFamily="34" charset="0"/>
              </a:rPr>
              <a:t>E</a:t>
            </a:r>
            <a:r>
              <a:rPr lang="en-US" altLang="zh-CN" sz="2200" b="0" dirty="0" err="1">
                <a:solidFill>
                  <a:srgbClr val="FF0000"/>
                </a:solidFill>
                <a:latin typeface="Arial" pitchFamily="34" charset="0"/>
                <a:sym typeface="Symbol" pitchFamily="18" charset="2"/>
              </a:rPr>
              <a:t></a:t>
            </a:r>
            <a:r>
              <a:rPr lang="en-US" altLang="zh-CN" sz="2200" b="0" dirty="0" err="1">
                <a:solidFill>
                  <a:srgbClr val="FF0000"/>
                </a:solidFill>
                <a:latin typeface="Arial" pitchFamily="34" charset="0"/>
              </a:rPr>
              <a:t>b·B</a:t>
            </a:r>
            <a:endParaRPr lang="en-US" altLang="zh-CN" sz="2200" b="0" dirty="0">
              <a:solidFill>
                <a:srgbClr val="FF0000"/>
              </a:solidFill>
              <a:latin typeface="Arial" pitchFamily="34" charset="0"/>
            </a:endParaRPr>
          </a:p>
          <a:p>
            <a:pPr lvl="1" fontAlgn="base">
              <a:lnSpc>
                <a:spcPct val="90000"/>
              </a:lnSpc>
              <a:spcBef>
                <a:spcPct val="20000"/>
              </a:spcBef>
              <a:spcAft>
                <a:spcPct val="0"/>
              </a:spcAft>
              <a:buFont typeface="Wingdings" pitchFamily="2" charset="2"/>
              <a:buNone/>
            </a:pPr>
            <a:r>
              <a:rPr lang="en-US" altLang="zh-CN" sz="2200" b="0" dirty="0">
                <a:solidFill>
                  <a:srgbClr val="FF0000"/>
                </a:solidFill>
                <a:latin typeface="Arial" pitchFamily="34" charset="0"/>
              </a:rPr>
              <a:t>4</a:t>
            </a:r>
            <a:r>
              <a:rPr lang="zh-CN" altLang="en-US" sz="2200" b="0" dirty="0">
                <a:solidFill>
                  <a:srgbClr val="FF0000"/>
                </a:solidFill>
                <a:latin typeface="Arial" pitchFamily="34" charset="0"/>
              </a:rPr>
              <a:t>．</a:t>
            </a:r>
            <a:r>
              <a:rPr lang="en-US" altLang="zh-CN" sz="2200" b="0" dirty="0" err="1">
                <a:solidFill>
                  <a:srgbClr val="FF0000"/>
                </a:solidFill>
                <a:latin typeface="Arial" pitchFamily="34" charset="0"/>
              </a:rPr>
              <a:t>E</a:t>
            </a:r>
            <a:r>
              <a:rPr lang="en-US" altLang="zh-CN" sz="2200" b="0" dirty="0" err="1">
                <a:solidFill>
                  <a:srgbClr val="FF0000"/>
                </a:solidFill>
                <a:latin typeface="Arial" pitchFamily="34" charset="0"/>
                <a:sym typeface="Symbol" pitchFamily="18" charset="2"/>
              </a:rPr>
              <a:t></a:t>
            </a:r>
            <a:r>
              <a:rPr lang="en-US" altLang="zh-CN" sz="2200" b="0" dirty="0" err="1">
                <a:solidFill>
                  <a:srgbClr val="FF0000"/>
                </a:solidFill>
                <a:latin typeface="Arial" pitchFamily="34" charset="0"/>
              </a:rPr>
              <a:t>a·A</a:t>
            </a:r>
            <a:r>
              <a:rPr lang="en-US" altLang="zh-CN" sz="2200" b="0" dirty="0">
                <a:solidFill>
                  <a:srgbClr val="FF0000"/>
                </a:solidFill>
                <a:latin typeface="Arial" pitchFamily="34" charset="0"/>
              </a:rPr>
              <a:t>		13</a:t>
            </a:r>
            <a:r>
              <a:rPr lang="zh-CN" altLang="en-US" sz="2200" b="0" dirty="0">
                <a:solidFill>
                  <a:srgbClr val="FF0000"/>
                </a:solidFill>
                <a:latin typeface="Arial" pitchFamily="34" charset="0"/>
              </a:rPr>
              <a:t>．</a:t>
            </a:r>
            <a:r>
              <a:rPr lang="en-US" altLang="zh-CN" sz="2200" b="0" dirty="0" err="1">
                <a:solidFill>
                  <a:srgbClr val="FF0000"/>
                </a:solidFill>
                <a:latin typeface="Arial" pitchFamily="34" charset="0"/>
              </a:rPr>
              <a:t>E</a:t>
            </a:r>
            <a:r>
              <a:rPr lang="en-US" altLang="zh-CN" sz="2200" b="0" dirty="0" err="1">
                <a:solidFill>
                  <a:srgbClr val="FF0000"/>
                </a:solidFill>
                <a:latin typeface="Arial" pitchFamily="34" charset="0"/>
                <a:sym typeface="Symbol" pitchFamily="18" charset="2"/>
              </a:rPr>
              <a:t></a:t>
            </a:r>
            <a:r>
              <a:rPr lang="en-US" altLang="zh-CN" sz="2200" b="0" dirty="0" err="1">
                <a:solidFill>
                  <a:srgbClr val="FF0000"/>
                </a:solidFill>
                <a:latin typeface="Arial" pitchFamily="34" charset="0"/>
              </a:rPr>
              <a:t>bB</a:t>
            </a:r>
            <a:r>
              <a:rPr lang="en-US" altLang="zh-CN" sz="2200" b="0" dirty="0">
                <a:solidFill>
                  <a:srgbClr val="FF0000"/>
                </a:solidFill>
                <a:latin typeface="Arial" pitchFamily="34" charset="0"/>
              </a:rPr>
              <a:t>·</a:t>
            </a:r>
          </a:p>
          <a:p>
            <a:pPr lvl="1" fontAlgn="base">
              <a:lnSpc>
                <a:spcPct val="90000"/>
              </a:lnSpc>
              <a:spcBef>
                <a:spcPct val="20000"/>
              </a:spcBef>
              <a:spcAft>
                <a:spcPct val="0"/>
              </a:spcAft>
              <a:buFont typeface="Wingdings" pitchFamily="2" charset="2"/>
              <a:buNone/>
            </a:pPr>
            <a:r>
              <a:rPr lang="en-US" altLang="zh-CN" sz="2200" b="0" dirty="0">
                <a:solidFill>
                  <a:srgbClr val="FF0000"/>
                </a:solidFill>
                <a:latin typeface="Arial" pitchFamily="34" charset="0"/>
              </a:rPr>
              <a:t>5</a:t>
            </a:r>
            <a:r>
              <a:rPr lang="zh-CN" altLang="en-US" sz="2200" b="0" dirty="0">
                <a:solidFill>
                  <a:srgbClr val="FF0000"/>
                </a:solidFill>
                <a:latin typeface="Arial" pitchFamily="34" charset="0"/>
              </a:rPr>
              <a:t>．</a:t>
            </a:r>
            <a:r>
              <a:rPr lang="en-US" altLang="zh-CN" sz="2200" b="0" dirty="0" err="1">
                <a:solidFill>
                  <a:srgbClr val="FF0000"/>
                </a:solidFill>
                <a:latin typeface="Arial" pitchFamily="34" charset="0"/>
              </a:rPr>
              <a:t>E</a:t>
            </a:r>
            <a:r>
              <a:rPr lang="en-US" altLang="zh-CN" sz="2200" b="0" dirty="0" err="1">
                <a:solidFill>
                  <a:srgbClr val="FF0000"/>
                </a:solidFill>
                <a:latin typeface="Arial" pitchFamily="34" charset="0"/>
                <a:sym typeface="Symbol" pitchFamily="18" charset="2"/>
              </a:rPr>
              <a:t></a:t>
            </a:r>
            <a:r>
              <a:rPr lang="en-US" altLang="zh-CN" sz="2200" b="0" dirty="0" err="1">
                <a:solidFill>
                  <a:srgbClr val="FF0000"/>
                </a:solidFill>
                <a:latin typeface="Arial" pitchFamily="34" charset="0"/>
              </a:rPr>
              <a:t>aA</a:t>
            </a:r>
            <a:r>
              <a:rPr lang="en-US" altLang="zh-CN" sz="2200" b="0" dirty="0">
                <a:solidFill>
                  <a:srgbClr val="FF0000"/>
                </a:solidFill>
                <a:latin typeface="Arial" pitchFamily="34" charset="0"/>
              </a:rPr>
              <a:t>·	</a:t>
            </a:r>
            <a:r>
              <a:rPr lang="en-US" altLang="zh-CN" sz="2200" b="0" dirty="0">
                <a:solidFill>
                  <a:prstClr val="black"/>
                </a:solidFill>
                <a:latin typeface="Arial" pitchFamily="34" charset="0"/>
              </a:rPr>
              <a:t>	14</a:t>
            </a:r>
            <a:r>
              <a:rPr lang="zh-CN" altLang="en-US" sz="2200" b="0" dirty="0">
                <a:solidFill>
                  <a:prstClr val="black"/>
                </a:solidFill>
                <a:latin typeface="Arial" pitchFamily="34" charset="0"/>
              </a:rPr>
              <a:t>．</a:t>
            </a:r>
            <a:r>
              <a:rPr lang="en-US" altLang="zh-CN" sz="2200" b="0" dirty="0">
                <a:solidFill>
                  <a:prstClr val="black"/>
                </a:solidFill>
                <a:latin typeface="Arial" pitchFamily="34" charset="0"/>
              </a:rPr>
              <a:t>B</a:t>
            </a:r>
            <a:r>
              <a:rPr lang="en-US" altLang="zh-CN" sz="2200" b="0" dirty="0">
                <a:solidFill>
                  <a:prstClr val="black"/>
                </a:solidFill>
                <a:latin typeface="Arial" pitchFamily="34" charset="0"/>
                <a:sym typeface="Symbol" pitchFamily="18" charset="2"/>
              </a:rPr>
              <a:t></a:t>
            </a:r>
            <a:r>
              <a:rPr lang="en-US" altLang="zh-CN" sz="2200" b="0" dirty="0">
                <a:solidFill>
                  <a:prstClr val="black"/>
                </a:solidFill>
                <a:latin typeface="Arial" pitchFamily="34" charset="0"/>
              </a:rPr>
              <a:t>·</a:t>
            </a:r>
            <a:r>
              <a:rPr lang="en-US" altLang="zh-CN" sz="2200" b="0" dirty="0" err="1">
                <a:solidFill>
                  <a:prstClr val="black"/>
                </a:solidFill>
                <a:latin typeface="Arial" pitchFamily="34" charset="0"/>
              </a:rPr>
              <a:t>cB</a:t>
            </a:r>
            <a:endParaRPr lang="en-US" altLang="zh-CN" sz="2200" b="0" dirty="0">
              <a:solidFill>
                <a:prstClr val="black"/>
              </a:solidFill>
              <a:latin typeface="Arial" pitchFamily="34" charset="0"/>
            </a:endParaRPr>
          </a:p>
          <a:p>
            <a:pPr lvl="1" fontAlgn="base">
              <a:lnSpc>
                <a:spcPct val="90000"/>
              </a:lnSpc>
              <a:spcBef>
                <a:spcPct val="20000"/>
              </a:spcBef>
              <a:spcAft>
                <a:spcPct val="0"/>
              </a:spcAft>
              <a:buFont typeface="Wingdings" pitchFamily="2" charset="2"/>
              <a:buNone/>
            </a:pPr>
            <a:r>
              <a:rPr lang="en-US" altLang="zh-CN" sz="2200" b="0" dirty="0">
                <a:solidFill>
                  <a:srgbClr val="0070C0"/>
                </a:solidFill>
                <a:latin typeface="Arial" pitchFamily="34" charset="0"/>
              </a:rPr>
              <a:t>6</a:t>
            </a:r>
            <a:r>
              <a:rPr lang="zh-CN" altLang="en-US" sz="2200" b="0" dirty="0">
                <a:solidFill>
                  <a:srgbClr val="0070C0"/>
                </a:solidFill>
                <a:latin typeface="Arial" pitchFamily="34" charset="0"/>
              </a:rPr>
              <a:t>．</a:t>
            </a:r>
            <a:r>
              <a:rPr lang="en-US" altLang="zh-CN" sz="2200" b="0" dirty="0">
                <a:solidFill>
                  <a:srgbClr val="0070C0"/>
                </a:solidFill>
                <a:latin typeface="Arial" pitchFamily="34" charset="0"/>
              </a:rPr>
              <a:t>A</a:t>
            </a:r>
            <a:r>
              <a:rPr lang="en-US" altLang="zh-CN" sz="2200" b="0" dirty="0">
                <a:solidFill>
                  <a:srgbClr val="0070C0"/>
                </a:solidFill>
                <a:latin typeface="Arial" pitchFamily="34" charset="0"/>
                <a:sym typeface="Symbol" pitchFamily="18" charset="2"/>
              </a:rPr>
              <a:t></a:t>
            </a:r>
            <a:r>
              <a:rPr lang="en-US" altLang="zh-CN" sz="2200" b="0" dirty="0">
                <a:solidFill>
                  <a:srgbClr val="0070C0"/>
                </a:solidFill>
                <a:latin typeface="Arial" pitchFamily="34" charset="0"/>
              </a:rPr>
              <a:t>·</a:t>
            </a:r>
            <a:r>
              <a:rPr lang="en-US" altLang="zh-CN" sz="2200" b="0" dirty="0" err="1">
                <a:solidFill>
                  <a:srgbClr val="0070C0"/>
                </a:solidFill>
                <a:latin typeface="Arial" pitchFamily="34" charset="0"/>
              </a:rPr>
              <a:t>cA</a:t>
            </a:r>
            <a:r>
              <a:rPr lang="en-US" altLang="zh-CN" sz="2200" b="0" dirty="0">
                <a:solidFill>
                  <a:prstClr val="black"/>
                </a:solidFill>
                <a:latin typeface="Arial" pitchFamily="34" charset="0"/>
              </a:rPr>
              <a:t>		15</a:t>
            </a:r>
            <a:r>
              <a:rPr lang="zh-CN" altLang="en-US" sz="2200" b="0" dirty="0">
                <a:solidFill>
                  <a:prstClr val="black"/>
                </a:solidFill>
                <a:latin typeface="Arial" pitchFamily="34" charset="0"/>
              </a:rPr>
              <a:t>．</a:t>
            </a:r>
            <a:r>
              <a:rPr lang="en-US" altLang="zh-CN" sz="2200" b="0" dirty="0" err="1">
                <a:solidFill>
                  <a:prstClr val="black"/>
                </a:solidFill>
                <a:latin typeface="Arial" pitchFamily="34" charset="0"/>
              </a:rPr>
              <a:t>B</a:t>
            </a:r>
            <a:r>
              <a:rPr lang="en-US" altLang="zh-CN" sz="2200" b="0" dirty="0" err="1">
                <a:solidFill>
                  <a:prstClr val="black"/>
                </a:solidFill>
                <a:latin typeface="Arial" pitchFamily="34" charset="0"/>
                <a:sym typeface="Symbol" pitchFamily="18" charset="2"/>
              </a:rPr>
              <a:t></a:t>
            </a:r>
            <a:r>
              <a:rPr lang="en-US" altLang="zh-CN" sz="2200" b="0" dirty="0" err="1">
                <a:solidFill>
                  <a:prstClr val="black"/>
                </a:solidFill>
                <a:latin typeface="Arial" pitchFamily="34" charset="0"/>
              </a:rPr>
              <a:t>c·B</a:t>
            </a:r>
            <a:endParaRPr lang="en-US" altLang="zh-CN" sz="2200" b="0" dirty="0">
              <a:solidFill>
                <a:prstClr val="black"/>
              </a:solidFill>
              <a:latin typeface="Arial" pitchFamily="34" charset="0"/>
            </a:endParaRPr>
          </a:p>
          <a:p>
            <a:pPr lvl="1" fontAlgn="base">
              <a:lnSpc>
                <a:spcPct val="90000"/>
              </a:lnSpc>
              <a:spcBef>
                <a:spcPct val="20000"/>
              </a:spcBef>
              <a:spcAft>
                <a:spcPct val="0"/>
              </a:spcAft>
              <a:buFont typeface="Wingdings" pitchFamily="2" charset="2"/>
              <a:buNone/>
            </a:pPr>
            <a:r>
              <a:rPr lang="en-US" altLang="zh-CN" sz="2200" b="0" dirty="0">
                <a:solidFill>
                  <a:srgbClr val="0070C0"/>
                </a:solidFill>
                <a:latin typeface="Arial" pitchFamily="34" charset="0"/>
              </a:rPr>
              <a:t>7</a:t>
            </a:r>
            <a:r>
              <a:rPr lang="zh-CN" altLang="en-US" sz="2200" b="0" dirty="0">
                <a:solidFill>
                  <a:srgbClr val="0070C0"/>
                </a:solidFill>
                <a:latin typeface="Arial" pitchFamily="34" charset="0"/>
              </a:rPr>
              <a:t>．</a:t>
            </a:r>
            <a:r>
              <a:rPr lang="en-US" altLang="zh-CN" sz="2200" b="0" dirty="0" err="1">
                <a:solidFill>
                  <a:srgbClr val="0070C0"/>
                </a:solidFill>
                <a:latin typeface="Arial" pitchFamily="34" charset="0"/>
              </a:rPr>
              <a:t>A</a:t>
            </a:r>
            <a:r>
              <a:rPr lang="en-US" altLang="zh-CN" sz="2200" b="0" dirty="0" err="1">
                <a:solidFill>
                  <a:srgbClr val="0070C0"/>
                </a:solidFill>
                <a:latin typeface="Arial" pitchFamily="34" charset="0"/>
                <a:sym typeface="Symbol" pitchFamily="18" charset="2"/>
              </a:rPr>
              <a:t></a:t>
            </a:r>
            <a:r>
              <a:rPr lang="en-US" altLang="zh-CN" sz="2200" b="0" dirty="0" err="1">
                <a:solidFill>
                  <a:srgbClr val="0070C0"/>
                </a:solidFill>
                <a:latin typeface="Arial" pitchFamily="34" charset="0"/>
              </a:rPr>
              <a:t>c·A</a:t>
            </a:r>
            <a:r>
              <a:rPr lang="en-US" altLang="zh-CN" sz="2200" b="0" dirty="0">
                <a:solidFill>
                  <a:srgbClr val="0070C0"/>
                </a:solidFill>
                <a:latin typeface="Arial" pitchFamily="34" charset="0"/>
              </a:rPr>
              <a:t>	</a:t>
            </a:r>
            <a:r>
              <a:rPr lang="en-US" altLang="zh-CN" sz="2200" b="0" dirty="0">
                <a:solidFill>
                  <a:prstClr val="black"/>
                </a:solidFill>
                <a:latin typeface="Arial" pitchFamily="34" charset="0"/>
              </a:rPr>
              <a:t>	16</a:t>
            </a:r>
            <a:r>
              <a:rPr lang="zh-CN" altLang="en-US" sz="2200" b="0" dirty="0">
                <a:solidFill>
                  <a:prstClr val="black"/>
                </a:solidFill>
                <a:latin typeface="Arial" pitchFamily="34" charset="0"/>
              </a:rPr>
              <a:t>．</a:t>
            </a:r>
            <a:r>
              <a:rPr lang="en-US" altLang="zh-CN" sz="2200" b="0" dirty="0" err="1">
                <a:solidFill>
                  <a:prstClr val="black"/>
                </a:solidFill>
                <a:latin typeface="Arial" pitchFamily="34" charset="0"/>
              </a:rPr>
              <a:t>B</a:t>
            </a:r>
            <a:r>
              <a:rPr lang="en-US" altLang="zh-CN" sz="2200" b="0" dirty="0" err="1">
                <a:solidFill>
                  <a:prstClr val="black"/>
                </a:solidFill>
                <a:latin typeface="Arial" pitchFamily="34" charset="0"/>
                <a:sym typeface="Symbol" pitchFamily="18" charset="2"/>
              </a:rPr>
              <a:t></a:t>
            </a:r>
            <a:r>
              <a:rPr lang="en-US" altLang="zh-CN" sz="2200" b="0" dirty="0" err="1">
                <a:solidFill>
                  <a:prstClr val="black"/>
                </a:solidFill>
                <a:latin typeface="Arial" pitchFamily="34" charset="0"/>
              </a:rPr>
              <a:t>cB</a:t>
            </a:r>
            <a:r>
              <a:rPr lang="en-US" altLang="zh-CN" sz="2200" b="0" dirty="0">
                <a:solidFill>
                  <a:prstClr val="black"/>
                </a:solidFill>
                <a:latin typeface="Arial" pitchFamily="34" charset="0"/>
              </a:rPr>
              <a:t>·</a:t>
            </a:r>
          </a:p>
          <a:p>
            <a:pPr lvl="1" fontAlgn="base">
              <a:lnSpc>
                <a:spcPct val="90000"/>
              </a:lnSpc>
              <a:spcBef>
                <a:spcPct val="20000"/>
              </a:spcBef>
              <a:spcAft>
                <a:spcPct val="0"/>
              </a:spcAft>
              <a:buFont typeface="Wingdings" pitchFamily="2" charset="2"/>
              <a:buNone/>
            </a:pPr>
            <a:r>
              <a:rPr lang="en-US" altLang="zh-CN" sz="2200" b="0" dirty="0">
                <a:solidFill>
                  <a:srgbClr val="0070C0"/>
                </a:solidFill>
                <a:latin typeface="Arial" pitchFamily="34" charset="0"/>
              </a:rPr>
              <a:t>8</a:t>
            </a:r>
            <a:r>
              <a:rPr lang="zh-CN" altLang="en-US" sz="2200" b="0" dirty="0">
                <a:solidFill>
                  <a:srgbClr val="0070C0"/>
                </a:solidFill>
                <a:latin typeface="Arial" pitchFamily="34" charset="0"/>
              </a:rPr>
              <a:t>．</a:t>
            </a:r>
            <a:r>
              <a:rPr lang="en-US" altLang="zh-CN" sz="2200" b="0" dirty="0" err="1">
                <a:solidFill>
                  <a:srgbClr val="0070C0"/>
                </a:solidFill>
                <a:latin typeface="Arial" pitchFamily="34" charset="0"/>
              </a:rPr>
              <a:t>A</a:t>
            </a:r>
            <a:r>
              <a:rPr lang="en-US" altLang="zh-CN" sz="2200" b="0" dirty="0" err="1">
                <a:solidFill>
                  <a:srgbClr val="0070C0"/>
                </a:solidFill>
                <a:latin typeface="Arial" pitchFamily="34" charset="0"/>
                <a:sym typeface="Symbol" pitchFamily="18" charset="2"/>
              </a:rPr>
              <a:t></a:t>
            </a:r>
            <a:r>
              <a:rPr lang="en-US" altLang="zh-CN" sz="2200" b="0" dirty="0" err="1">
                <a:solidFill>
                  <a:srgbClr val="0070C0"/>
                </a:solidFill>
                <a:latin typeface="Arial" pitchFamily="34" charset="0"/>
              </a:rPr>
              <a:t>cA</a:t>
            </a:r>
            <a:r>
              <a:rPr lang="en-US" altLang="zh-CN" sz="2200" b="0" dirty="0">
                <a:solidFill>
                  <a:srgbClr val="0070C0"/>
                </a:solidFill>
                <a:latin typeface="Arial" pitchFamily="34" charset="0"/>
              </a:rPr>
              <a:t>·	</a:t>
            </a:r>
            <a:r>
              <a:rPr lang="en-US" altLang="zh-CN" sz="2200" b="0" dirty="0">
                <a:solidFill>
                  <a:prstClr val="black"/>
                </a:solidFill>
                <a:latin typeface="Arial" pitchFamily="34" charset="0"/>
              </a:rPr>
              <a:t>	17</a:t>
            </a:r>
            <a:r>
              <a:rPr lang="zh-CN" altLang="en-US" sz="2200" b="0" dirty="0">
                <a:solidFill>
                  <a:prstClr val="black"/>
                </a:solidFill>
                <a:latin typeface="Arial" pitchFamily="34" charset="0"/>
              </a:rPr>
              <a:t>．</a:t>
            </a:r>
            <a:r>
              <a:rPr lang="en-US" altLang="zh-CN" sz="2200" b="0" dirty="0">
                <a:solidFill>
                  <a:prstClr val="black"/>
                </a:solidFill>
                <a:latin typeface="Arial" pitchFamily="34" charset="0"/>
              </a:rPr>
              <a:t>B</a:t>
            </a:r>
            <a:r>
              <a:rPr lang="en-US" altLang="zh-CN" sz="2200" b="0" dirty="0">
                <a:solidFill>
                  <a:prstClr val="black"/>
                </a:solidFill>
                <a:latin typeface="Arial" pitchFamily="34" charset="0"/>
                <a:sym typeface="Symbol" pitchFamily="18" charset="2"/>
              </a:rPr>
              <a:t></a:t>
            </a:r>
            <a:r>
              <a:rPr lang="en-US" altLang="zh-CN" sz="2200" b="0" dirty="0">
                <a:solidFill>
                  <a:prstClr val="black"/>
                </a:solidFill>
                <a:latin typeface="Arial" pitchFamily="34" charset="0"/>
              </a:rPr>
              <a:t>·d</a:t>
            </a:r>
          </a:p>
          <a:p>
            <a:pPr lvl="1" fontAlgn="base">
              <a:lnSpc>
                <a:spcPct val="90000"/>
              </a:lnSpc>
              <a:spcBef>
                <a:spcPct val="20000"/>
              </a:spcBef>
              <a:spcAft>
                <a:spcPct val="0"/>
              </a:spcAft>
              <a:buFont typeface="Wingdings" pitchFamily="2" charset="2"/>
              <a:buNone/>
            </a:pPr>
            <a:r>
              <a:rPr lang="en-US" altLang="zh-CN" sz="2200" b="0" dirty="0">
                <a:solidFill>
                  <a:srgbClr val="0070C0"/>
                </a:solidFill>
                <a:latin typeface="Arial" pitchFamily="34" charset="0"/>
              </a:rPr>
              <a:t>9</a:t>
            </a:r>
            <a:r>
              <a:rPr lang="zh-CN" altLang="en-US" sz="2200" b="0" dirty="0">
                <a:solidFill>
                  <a:srgbClr val="0070C0"/>
                </a:solidFill>
                <a:latin typeface="Arial" pitchFamily="34" charset="0"/>
              </a:rPr>
              <a:t>．</a:t>
            </a:r>
            <a:r>
              <a:rPr lang="en-US" altLang="zh-CN" sz="2200" b="0" dirty="0">
                <a:solidFill>
                  <a:srgbClr val="0070C0"/>
                </a:solidFill>
                <a:latin typeface="Arial" pitchFamily="34" charset="0"/>
              </a:rPr>
              <a:t>A</a:t>
            </a:r>
            <a:r>
              <a:rPr lang="en-US" altLang="zh-CN" sz="2200" b="0" dirty="0">
                <a:solidFill>
                  <a:srgbClr val="0070C0"/>
                </a:solidFill>
                <a:latin typeface="Arial" pitchFamily="34" charset="0"/>
                <a:sym typeface="Symbol" pitchFamily="18" charset="2"/>
              </a:rPr>
              <a:t></a:t>
            </a:r>
            <a:r>
              <a:rPr lang="en-US" altLang="zh-CN" sz="2200" b="0" dirty="0">
                <a:solidFill>
                  <a:srgbClr val="0070C0"/>
                </a:solidFill>
                <a:latin typeface="Arial" pitchFamily="34" charset="0"/>
              </a:rPr>
              <a:t>·d	</a:t>
            </a:r>
            <a:r>
              <a:rPr lang="en-US" altLang="zh-CN" sz="2200" b="0" dirty="0">
                <a:solidFill>
                  <a:prstClr val="black"/>
                </a:solidFill>
                <a:latin typeface="Arial" pitchFamily="34" charset="0"/>
              </a:rPr>
              <a:t>	18</a:t>
            </a:r>
            <a:r>
              <a:rPr lang="zh-CN" altLang="en-US" sz="2200" b="0" dirty="0">
                <a:solidFill>
                  <a:prstClr val="black"/>
                </a:solidFill>
                <a:latin typeface="Arial" pitchFamily="34" charset="0"/>
              </a:rPr>
              <a:t>．</a:t>
            </a:r>
            <a:r>
              <a:rPr lang="en-US" altLang="zh-CN" sz="2200" b="0" dirty="0" err="1">
                <a:solidFill>
                  <a:prstClr val="black"/>
                </a:solidFill>
                <a:latin typeface="Arial" pitchFamily="34" charset="0"/>
              </a:rPr>
              <a:t>B</a:t>
            </a:r>
            <a:r>
              <a:rPr lang="en-US" altLang="zh-CN" sz="2200" b="0" dirty="0" err="1">
                <a:solidFill>
                  <a:prstClr val="black"/>
                </a:solidFill>
                <a:latin typeface="Arial" pitchFamily="34" charset="0"/>
                <a:sym typeface="Symbol" pitchFamily="18" charset="2"/>
              </a:rPr>
              <a:t></a:t>
            </a:r>
            <a:r>
              <a:rPr lang="en-US" altLang="zh-CN" sz="2200" b="0" dirty="0" err="1">
                <a:solidFill>
                  <a:prstClr val="black"/>
                </a:solidFill>
                <a:latin typeface="Arial" pitchFamily="34" charset="0"/>
              </a:rPr>
              <a:t>d</a:t>
            </a:r>
            <a:r>
              <a:rPr lang="en-US" altLang="zh-CN" sz="2200" b="0" dirty="0">
                <a:solidFill>
                  <a:prstClr val="black"/>
                </a:solidFill>
                <a:latin typeface="Arial" pitchFamily="34" charset="0"/>
              </a:rPr>
              <a:t>·</a:t>
            </a:r>
          </a:p>
        </p:txBody>
      </p:sp>
    </p:spTree>
    <p:extLst>
      <p:ext uri="{BB962C8B-B14F-4D97-AF65-F5344CB8AC3E}">
        <p14:creationId xmlns="" xmlns:p14="http://schemas.microsoft.com/office/powerpoint/2010/main" val="348827690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2500"/>
                                        </p:tgtEl>
                                        <p:attrNameLst>
                                          <p:attrName>style.visibility</p:attrName>
                                        </p:attrNameLst>
                                      </p:cBhvr>
                                      <p:to>
                                        <p:strVal val="visible"/>
                                      </p:to>
                                    </p:set>
                                    <p:animEffect transition="in" filter="blinds(horizontal)">
                                      <p:cBhvr>
                                        <p:cTn id="7" dur="500"/>
                                        <p:tgtEl>
                                          <p:spTgt spid="362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0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2"/>
          <p:cNvGrpSpPr>
            <a:grpSpLocks/>
          </p:cNvGrpSpPr>
          <p:nvPr/>
        </p:nvGrpSpPr>
        <p:grpSpPr bwMode="auto">
          <a:xfrm>
            <a:off x="2133661" y="1177651"/>
            <a:ext cx="5400675" cy="4321175"/>
            <a:chOff x="3479" y="2939"/>
            <a:chExt cx="5176" cy="4802"/>
          </a:xfrm>
        </p:grpSpPr>
        <p:sp>
          <p:nvSpPr>
            <p:cNvPr id="25655" name="AutoShape 3"/>
            <p:cNvSpPr>
              <a:spLocks noChangeArrowheads="1"/>
            </p:cNvSpPr>
            <p:nvPr/>
          </p:nvSpPr>
          <p:spPr bwMode="auto">
            <a:xfrm>
              <a:off x="3479" y="4919"/>
              <a:ext cx="526" cy="180"/>
            </a:xfrm>
            <a:prstGeom prst="rightArrow">
              <a:avLst>
                <a:gd name="adj1" fmla="val 50000"/>
                <a:gd name="adj2" fmla="val 73056"/>
              </a:avLst>
            </a:prstGeom>
            <a:solidFill>
              <a:srgbClr val="FFFFFF"/>
            </a:solidFill>
            <a:ln w="9525">
              <a:solidFill>
                <a:srgbClr val="FF0000"/>
              </a:solidFill>
              <a:miter lim="800000"/>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grpSp>
          <p:nvGrpSpPr>
            <p:cNvPr id="25656" name="Group 4"/>
            <p:cNvGrpSpPr>
              <a:grpSpLocks/>
            </p:cNvGrpSpPr>
            <p:nvPr/>
          </p:nvGrpSpPr>
          <p:grpSpPr bwMode="auto">
            <a:xfrm>
              <a:off x="4019" y="4872"/>
              <a:ext cx="257" cy="317"/>
              <a:chOff x="2971" y="6667"/>
              <a:chExt cx="223" cy="276"/>
            </a:xfrm>
          </p:grpSpPr>
          <p:sp>
            <p:nvSpPr>
              <p:cNvPr id="25761" name="Oval 5"/>
              <p:cNvSpPr>
                <a:spLocks noChangeArrowheads="1"/>
              </p:cNvSpPr>
              <p:nvPr/>
            </p:nvSpPr>
            <p:spPr bwMode="auto">
              <a:xfrm>
                <a:off x="2971" y="6707"/>
                <a:ext cx="223" cy="236"/>
              </a:xfrm>
              <a:prstGeom prst="ellipse">
                <a:avLst/>
              </a:prstGeom>
              <a:noFill/>
              <a:ln w="9525">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sp>
            <p:nvSpPr>
              <p:cNvPr id="25762" name="Text Box 6"/>
              <p:cNvSpPr txBox="1">
                <a:spLocks noChangeArrowheads="1"/>
              </p:cNvSpPr>
              <p:nvPr/>
            </p:nvSpPr>
            <p:spPr bwMode="auto">
              <a:xfrm>
                <a:off x="3037" y="6667"/>
                <a:ext cx="90" cy="249"/>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1</a:t>
                </a:r>
                <a:endParaRPr lang="en-US" altLang="zh-CN" sz="2000" b="0">
                  <a:solidFill>
                    <a:srgbClr val="FFFFFF"/>
                  </a:solidFill>
                  <a:latin typeface="Arial" pitchFamily="34" charset="0"/>
                </a:endParaRPr>
              </a:p>
            </p:txBody>
          </p:sp>
        </p:grpSp>
        <p:grpSp>
          <p:nvGrpSpPr>
            <p:cNvPr id="25657" name="Group 7"/>
            <p:cNvGrpSpPr>
              <a:grpSpLocks/>
            </p:cNvGrpSpPr>
            <p:nvPr/>
          </p:nvGrpSpPr>
          <p:grpSpPr bwMode="auto">
            <a:xfrm>
              <a:off x="4633" y="4811"/>
              <a:ext cx="392" cy="392"/>
              <a:chOff x="3936" y="6796"/>
              <a:chExt cx="341" cy="341"/>
            </a:xfrm>
          </p:grpSpPr>
          <p:sp>
            <p:nvSpPr>
              <p:cNvPr id="25757" name="Oval 8"/>
              <p:cNvSpPr>
                <a:spLocks noChangeArrowheads="1"/>
              </p:cNvSpPr>
              <p:nvPr/>
            </p:nvSpPr>
            <p:spPr bwMode="auto">
              <a:xfrm>
                <a:off x="3936" y="6798"/>
                <a:ext cx="341" cy="339"/>
              </a:xfrm>
              <a:prstGeom prst="ellipse">
                <a:avLst/>
              </a:prstGeom>
              <a:solidFill>
                <a:srgbClr val="FFFFFF"/>
              </a:solidFill>
              <a:ln w="9525">
                <a:solidFill>
                  <a:srgbClr val="FF00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grpSp>
            <p:nvGrpSpPr>
              <p:cNvPr id="25758" name="Group 9"/>
              <p:cNvGrpSpPr>
                <a:grpSpLocks/>
              </p:cNvGrpSpPr>
              <p:nvPr/>
            </p:nvGrpSpPr>
            <p:grpSpPr bwMode="auto">
              <a:xfrm>
                <a:off x="3988" y="6796"/>
                <a:ext cx="237" cy="303"/>
                <a:chOff x="2971" y="6667"/>
                <a:chExt cx="223" cy="276"/>
              </a:xfrm>
            </p:grpSpPr>
            <p:sp>
              <p:nvSpPr>
                <p:cNvPr id="25759" name="Oval 10"/>
                <p:cNvSpPr>
                  <a:spLocks noChangeArrowheads="1"/>
                </p:cNvSpPr>
                <p:nvPr/>
              </p:nvSpPr>
              <p:spPr bwMode="auto">
                <a:xfrm>
                  <a:off x="2971" y="6707"/>
                  <a:ext cx="223" cy="236"/>
                </a:xfrm>
                <a:prstGeom prst="ellipse">
                  <a:avLst/>
                </a:prstGeom>
                <a:noFill/>
                <a:ln w="9525">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sp>
              <p:nvSpPr>
                <p:cNvPr id="25760" name="Text Box 11"/>
                <p:cNvSpPr txBox="1">
                  <a:spLocks noChangeArrowheads="1"/>
                </p:cNvSpPr>
                <p:nvPr/>
              </p:nvSpPr>
              <p:spPr bwMode="auto">
                <a:xfrm>
                  <a:off x="3037" y="6667"/>
                  <a:ext cx="90" cy="249"/>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dirty="0">
                      <a:solidFill>
                        <a:srgbClr val="000000"/>
                      </a:solidFill>
                      <a:latin typeface="Times New Roman" pitchFamily="18" charset="0"/>
                    </a:rPr>
                    <a:t>2</a:t>
                  </a:r>
                  <a:endParaRPr lang="en-US" altLang="zh-CN" sz="2000" b="0" dirty="0">
                    <a:solidFill>
                      <a:srgbClr val="000000"/>
                    </a:solidFill>
                    <a:latin typeface="Arial" pitchFamily="34" charset="0"/>
                  </a:endParaRPr>
                </a:p>
              </p:txBody>
            </p:sp>
          </p:grpSp>
        </p:grpSp>
        <p:grpSp>
          <p:nvGrpSpPr>
            <p:cNvPr id="25658" name="Group 12"/>
            <p:cNvGrpSpPr>
              <a:grpSpLocks/>
            </p:cNvGrpSpPr>
            <p:nvPr/>
          </p:nvGrpSpPr>
          <p:grpSpPr bwMode="auto">
            <a:xfrm>
              <a:off x="4693" y="4120"/>
              <a:ext cx="257" cy="319"/>
              <a:chOff x="2971" y="6667"/>
              <a:chExt cx="223" cy="276"/>
            </a:xfrm>
          </p:grpSpPr>
          <p:sp>
            <p:nvSpPr>
              <p:cNvPr id="25755" name="Oval 13"/>
              <p:cNvSpPr>
                <a:spLocks noChangeArrowheads="1"/>
              </p:cNvSpPr>
              <p:nvPr/>
            </p:nvSpPr>
            <p:spPr bwMode="auto">
              <a:xfrm>
                <a:off x="2971" y="6707"/>
                <a:ext cx="223" cy="236"/>
              </a:xfrm>
              <a:prstGeom prst="ellipse">
                <a:avLst/>
              </a:prstGeom>
              <a:noFill/>
              <a:ln w="9525">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sp>
            <p:nvSpPr>
              <p:cNvPr id="25756" name="Text Box 14"/>
              <p:cNvSpPr txBox="1">
                <a:spLocks noChangeArrowheads="1"/>
              </p:cNvSpPr>
              <p:nvPr/>
            </p:nvSpPr>
            <p:spPr bwMode="auto">
              <a:xfrm>
                <a:off x="3037" y="6667"/>
                <a:ext cx="90" cy="249"/>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3</a:t>
                </a:r>
                <a:endParaRPr lang="en-US" altLang="zh-CN" sz="2000" b="0">
                  <a:solidFill>
                    <a:srgbClr val="FFFFFF"/>
                  </a:solidFill>
                  <a:latin typeface="Arial" pitchFamily="34" charset="0"/>
                </a:endParaRPr>
              </a:p>
            </p:txBody>
          </p:sp>
        </p:grpSp>
        <p:grpSp>
          <p:nvGrpSpPr>
            <p:cNvPr id="25659" name="Group 15"/>
            <p:cNvGrpSpPr>
              <a:grpSpLocks/>
            </p:cNvGrpSpPr>
            <p:nvPr/>
          </p:nvGrpSpPr>
          <p:grpSpPr bwMode="auto">
            <a:xfrm>
              <a:off x="4753" y="5593"/>
              <a:ext cx="300" cy="316"/>
              <a:chOff x="3673" y="5773"/>
              <a:chExt cx="300" cy="316"/>
            </a:xfrm>
          </p:grpSpPr>
          <p:sp>
            <p:nvSpPr>
              <p:cNvPr id="25753" name="Oval 16"/>
              <p:cNvSpPr>
                <a:spLocks noChangeArrowheads="1"/>
              </p:cNvSpPr>
              <p:nvPr/>
            </p:nvSpPr>
            <p:spPr bwMode="auto">
              <a:xfrm>
                <a:off x="3673" y="5805"/>
                <a:ext cx="286" cy="284"/>
              </a:xfrm>
              <a:prstGeom prst="ellipse">
                <a:avLst/>
              </a:prstGeom>
              <a:noFill/>
              <a:ln w="9525">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sp>
            <p:nvSpPr>
              <p:cNvPr id="25754" name="Text Box 17"/>
              <p:cNvSpPr txBox="1">
                <a:spLocks noChangeArrowheads="1"/>
              </p:cNvSpPr>
              <p:nvPr/>
            </p:nvSpPr>
            <p:spPr bwMode="auto">
              <a:xfrm>
                <a:off x="3697" y="5773"/>
                <a:ext cx="276" cy="27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dirty="0">
                    <a:solidFill>
                      <a:srgbClr val="FFFFFF"/>
                    </a:solidFill>
                    <a:latin typeface="Times New Roman" pitchFamily="18" charset="0"/>
                  </a:rPr>
                  <a:t>11</a:t>
                </a:r>
                <a:endParaRPr lang="en-US" altLang="zh-CN" sz="2000" b="0" dirty="0">
                  <a:solidFill>
                    <a:srgbClr val="FFFFFF"/>
                  </a:solidFill>
                  <a:latin typeface="Arial" pitchFamily="34" charset="0"/>
                </a:endParaRPr>
              </a:p>
            </p:txBody>
          </p:sp>
        </p:grpSp>
        <p:sp>
          <p:nvSpPr>
            <p:cNvPr id="25660" name="Oval 18"/>
            <p:cNvSpPr>
              <a:spLocks noChangeArrowheads="1"/>
            </p:cNvSpPr>
            <p:nvPr/>
          </p:nvSpPr>
          <p:spPr bwMode="auto">
            <a:xfrm>
              <a:off x="5637" y="5699"/>
              <a:ext cx="257" cy="271"/>
            </a:xfrm>
            <a:prstGeom prst="ellipse">
              <a:avLst/>
            </a:prstGeom>
            <a:noFill/>
            <a:ln w="9525">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sp>
          <p:nvSpPr>
            <p:cNvPr id="25661" name="Text Box 19"/>
            <p:cNvSpPr txBox="1">
              <a:spLocks noChangeArrowheads="1"/>
            </p:cNvSpPr>
            <p:nvPr/>
          </p:nvSpPr>
          <p:spPr bwMode="auto">
            <a:xfrm>
              <a:off x="5653" y="5653"/>
              <a:ext cx="330" cy="28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12</a:t>
              </a:r>
              <a:endParaRPr lang="en-US" altLang="zh-CN" sz="2000" b="0">
                <a:solidFill>
                  <a:srgbClr val="FFFFFF"/>
                </a:solidFill>
                <a:latin typeface="Arial" pitchFamily="34" charset="0"/>
              </a:endParaRPr>
            </a:p>
          </p:txBody>
        </p:sp>
        <p:grpSp>
          <p:nvGrpSpPr>
            <p:cNvPr id="25662" name="Group 20"/>
            <p:cNvGrpSpPr>
              <a:grpSpLocks/>
            </p:cNvGrpSpPr>
            <p:nvPr/>
          </p:nvGrpSpPr>
          <p:grpSpPr bwMode="auto">
            <a:xfrm>
              <a:off x="6465" y="5621"/>
              <a:ext cx="421" cy="451"/>
              <a:chOff x="5819" y="5773"/>
              <a:chExt cx="421" cy="451"/>
            </a:xfrm>
          </p:grpSpPr>
          <p:sp>
            <p:nvSpPr>
              <p:cNvPr id="25749" name="Oval 21"/>
              <p:cNvSpPr>
                <a:spLocks noChangeArrowheads="1"/>
              </p:cNvSpPr>
              <p:nvPr/>
            </p:nvSpPr>
            <p:spPr bwMode="auto">
              <a:xfrm>
                <a:off x="5819" y="5773"/>
                <a:ext cx="404" cy="451"/>
              </a:xfrm>
              <a:prstGeom prst="ellipse">
                <a:avLst/>
              </a:prstGeom>
              <a:solidFill>
                <a:srgbClr val="FFFFFF"/>
              </a:solidFill>
              <a:ln w="9525">
                <a:solidFill>
                  <a:srgbClr val="FF00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grpSp>
            <p:nvGrpSpPr>
              <p:cNvPr id="25750" name="Group 22"/>
              <p:cNvGrpSpPr>
                <a:grpSpLocks/>
              </p:cNvGrpSpPr>
              <p:nvPr/>
            </p:nvGrpSpPr>
            <p:grpSpPr bwMode="auto">
              <a:xfrm>
                <a:off x="5864" y="5795"/>
                <a:ext cx="376" cy="390"/>
                <a:chOff x="7027" y="7409"/>
                <a:chExt cx="325" cy="311"/>
              </a:xfrm>
            </p:grpSpPr>
            <p:sp>
              <p:nvSpPr>
                <p:cNvPr id="25751" name="Oval 23"/>
                <p:cNvSpPr>
                  <a:spLocks noChangeArrowheads="1"/>
                </p:cNvSpPr>
                <p:nvPr/>
              </p:nvSpPr>
              <p:spPr bwMode="auto">
                <a:xfrm>
                  <a:off x="7027" y="7424"/>
                  <a:ext cx="289" cy="296"/>
                </a:xfrm>
                <a:prstGeom prst="ellipse">
                  <a:avLst/>
                </a:prstGeom>
                <a:noFill/>
                <a:ln w="9525">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sp>
              <p:nvSpPr>
                <p:cNvPr id="25752" name="Text Box 24"/>
                <p:cNvSpPr txBox="1">
                  <a:spLocks noChangeArrowheads="1"/>
                </p:cNvSpPr>
                <p:nvPr/>
              </p:nvSpPr>
              <p:spPr bwMode="auto">
                <a:xfrm>
                  <a:off x="7067" y="7409"/>
                  <a:ext cx="285" cy="27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dirty="0">
                      <a:solidFill>
                        <a:srgbClr val="000000"/>
                      </a:solidFill>
                      <a:latin typeface="Times New Roman" pitchFamily="18" charset="0"/>
                    </a:rPr>
                    <a:t>13</a:t>
                  </a:r>
                  <a:endParaRPr lang="en-US" altLang="zh-CN" sz="2000" b="0" dirty="0">
                    <a:solidFill>
                      <a:srgbClr val="000000"/>
                    </a:solidFill>
                    <a:latin typeface="Arial" pitchFamily="34" charset="0"/>
                  </a:endParaRPr>
                </a:p>
              </p:txBody>
            </p:sp>
          </p:grpSp>
        </p:grpSp>
        <p:grpSp>
          <p:nvGrpSpPr>
            <p:cNvPr id="25663" name="Group 25"/>
            <p:cNvGrpSpPr>
              <a:grpSpLocks/>
            </p:cNvGrpSpPr>
            <p:nvPr/>
          </p:nvGrpSpPr>
          <p:grpSpPr bwMode="auto">
            <a:xfrm>
              <a:off x="5487" y="4063"/>
              <a:ext cx="257" cy="317"/>
              <a:chOff x="2971" y="6667"/>
              <a:chExt cx="223" cy="276"/>
            </a:xfrm>
          </p:grpSpPr>
          <p:sp>
            <p:nvSpPr>
              <p:cNvPr id="25747" name="Oval 26"/>
              <p:cNvSpPr>
                <a:spLocks noChangeArrowheads="1"/>
              </p:cNvSpPr>
              <p:nvPr/>
            </p:nvSpPr>
            <p:spPr bwMode="auto">
              <a:xfrm>
                <a:off x="2971" y="6707"/>
                <a:ext cx="223" cy="236"/>
              </a:xfrm>
              <a:prstGeom prst="ellipse">
                <a:avLst/>
              </a:prstGeom>
              <a:noFill/>
              <a:ln w="9525">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sp>
            <p:nvSpPr>
              <p:cNvPr id="25748" name="Text Box 27"/>
              <p:cNvSpPr txBox="1">
                <a:spLocks noChangeArrowheads="1"/>
              </p:cNvSpPr>
              <p:nvPr/>
            </p:nvSpPr>
            <p:spPr bwMode="auto">
              <a:xfrm>
                <a:off x="3037" y="6667"/>
                <a:ext cx="90" cy="249"/>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4</a:t>
                </a:r>
                <a:endParaRPr lang="en-US" altLang="zh-CN" sz="2000" b="0">
                  <a:solidFill>
                    <a:srgbClr val="FFFFFF"/>
                  </a:solidFill>
                  <a:latin typeface="Arial" pitchFamily="34" charset="0"/>
                </a:endParaRPr>
              </a:p>
            </p:txBody>
          </p:sp>
        </p:grpSp>
        <p:grpSp>
          <p:nvGrpSpPr>
            <p:cNvPr id="25664" name="Group 28"/>
            <p:cNvGrpSpPr>
              <a:grpSpLocks/>
            </p:cNvGrpSpPr>
            <p:nvPr/>
          </p:nvGrpSpPr>
          <p:grpSpPr bwMode="auto">
            <a:xfrm>
              <a:off x="5503" y="3371"/>
              <a:ext cx="257" cy="317"/>
              <a:chOff x="2971" y="6667"/>
              <a:chExt cx="223" cy="276"/>
            </a:xfrm>
          </p:grpSpPr>
          <p:sp>
            <p:nvSpPr>
              <p:cNvPr id="25745" name="Oval 29"/>
              <p:cNvSpPr>
                <a:spLocks noChangeArrowheads="1"/>
              </p:cNvSpPr>
              <p:nvPr/>
            </p:nvSpPr>
            <p:spPr bwMode="auto">
              <a:xfrm>
                <a:off x="2971" y="6707"/>
                <a:ext cx="223" cy="236"/>
              </a:xfrm>
              <a:prstGeom prst="ellipse">
                <a:avLst/>
              </a:prstGeom>
              <a:noFill/>
              <a:ln w="9525">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sp>
            <p:nvSpPr>
              <p:cNvPr id="25746" name="Text Box 30"/>
              <p:cNvSpPr txBox="1">
                <a:spLocks noChangeArrowheads="1"/>
              </p:cNvSpPr>
              <p:nvPr/>
            </p:nvSpPr>
            <p:spPr bwMode="auto">
              <a:xfrm>
                <a:off x="3037" y="6667"/>
                <a:ext cx="90" cy="249"/>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6</a:t>
                </a:r>
                <a:endParaRPr lang="en-US" altLang="zh-CN" sz="2000" b="0">
                  <a:solidFill>
                    <a:srgbClr val="FFFFFF"/>
                  </a:solidFill>
                  <a:latin typeface="Arial" pitchFamily="34" charset="0"/>
                </a:endParaRPr>
              </a:p>
            </p:txBody>
          </p:sp>
        </p:grpSp>
        <p:grpSp>
          <p:nvGrpSpPr>
            <p:cNvPr id="25665" name="Group 31"/>
            <p:cNvGrpSpPr>
              <a:grpSpLocks/>
            </p:cNvGrpSpPr>
            <p:nvPr/>
          </p:nvGrpSpPr>
          <p:grpSpPr bwMode="auto">
            <a:xfrm>
              <a:off x="6419" y="3357"/>
              <a:ext cx="257" cy="316"/>
              <a:chOff x="2971" y="6667"/>
              <a:chExt cx="223" cy="276"/>
            </a:xfrm>
          </p:grpSpPr>
          <p:sp>
            <p:nvSpPr>
              <p:cNvPr id="25743" name="Oval 32"/>
              <p:cNvSpPr>
                <a:spLocks noChangeArrowheads="1"/>
              </p:cNvSpPr>
              <p:nvPr/>
            </p:nvSpPr>
            <p:spPr bwMode="auto">
              <a:xfrm>
                <a:off x="2971" y="6707"/>
                <a:ext cx="223" cy="236"/>
              </a:xfrm>
              <a:prstGeom prst="ellipse">
                <a:avLst/>
              </a:prstGeom>
              <a:noFill/>
              <a:ln w="9525">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sp>
            <p:nvSpPr>
              <p:cNvPr id="25744" name="Text Box 33"/>
              <p:cNvSpPr txBox="1">
                <a:spLocks noChangeArrowheads="1"/>
              </p:cNvSpPr>
              <p:nvPr/>
            </p:nvSpPr>
            <p:spPr bwMode="auto">
              <a:xfrm>
                <a:off x="3037" y="6667"/>
                <a:ext cx="90" cy="249"/>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7</a:t>
                </a:r>
                <a:endParaRPr lang="en-US" altLang="zh-CN" sz="2000" b="0">
                  <a:solidFill>
                    <a:srgbClr val="FFFFFF"/>
                  </a:solidFill>
                  <a:latin typeface="Arial" pitchFamily="34" charset="0"/>
                </a:endParaRPr>
              </a:p>
            </p:txBody>
          </p:sp>
        </p:grpSp>
        <p:grpSp>
          <p:nvGrpSpPr>
            <p:cNvPr id="25666" name="Group 34"/>
            <p:cNvGrpSpPr>
              <a:grpSpLocks/>
            </p:cNvGrpSpPr>
            <p:nvPr/>
          </p:nvGrpSpPr>
          <p:grpSpPr bwMode="auto">
            <a:xfrm>
              <a:off x="7345" y="3942"/>
              <a:ext cx="258" cy="319"/>
              <a:chOff x="2971" y="6667"/>
              <a:chExt cx="223" cy="276"/>
            </a:xfrm>
          </p:grpSpPr>
          <p:sp>
            <p:nvSpPr>
              <p:cNvPr id="25741" name="Oval 35"/>
              <p:cNvSpPr>
                <a:spLocks noChangeArrowheads="1"/>
              </p:cNvSpPr>
              <p:nvPr/>
            </p:nvSpPr>
            <p:spPr bwMode="auto">
              <a:xfrm>
                <a:off x="2971" y="6707"/>
                <a:ext cx="223" cy="236"/>
              </a:xfrm>
              <a:prstGeom prst="ellipse">
                <a:avLst/>
              </a:prstGeom>
              <a:noFill/>
              <a:ln w="9525">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sp>
            <p:nvSpPr>
              <p:cNvPr id="25742" name="Text Box 36"/>
              <p:cNvSpPr txBox="1">
                <a:spLocks noChangeArrowheads="1"/>
              </p:cNvSpPr>
              <p:nvPr/>
            </p:nvSpPr>
            <p:spPr bwMode="auto">
              <a:xfrm>
                <a:off x="3037" y="6667"/>
                <a:ext cx="90" cy="249"/>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9</a:t>
                </a:r>
                <a:endParaRPr lang="en-US" altLang="zh-CN" sz="2000" b="0">
                  <a:solidFill>
                    <a:srgbClr val="FFFFFF"/>
                  </a:solidFill>
                  <a:latin typeface="Arial" pitchFamily="34" charset="0"/>
                </a:endParaRPr>
              </a:p>
            </p:txBody>
          </p:sp>
        </p:grpSp>
        <p:sp>
          <p:nvSpPr>
            <p:cNvPr id="25667" name="Line 37"/>
            <p:cNvSpPr>
              <a:spLocks noChangeShapeType="1"/>
            </p:cNvSpPr>
            <p:nvPr/>
          </p:nvSpPr>
          <p:spPr bwMode="auto">
            <a:xfrm flipV="1">
              <a:off x="4228" y="4423"/>
              <a:ext cx="541" cy="540"/>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25668" name="Line 38"/>
            <p:cNvSpPr>
              <a:spLocks noChangeShapeType="1"/>
            </p:cNvSpPr>
            <p:nvPr/>
          </p:nvSpPr>
          <p:spPr bwMode="auto">
            <a:xfrm flipV="1">
              <a:off x="4259" y="5039"/>
              <a:ext cx="344" cy="14"/>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25669" name="Line 39"/>
            <p:cNvSpPr>
              <a:spLocks noChangeShapeType="1"/>
            </p:cNvSpPr>
            <p:nvPr/>
          </p:nvSpPr>
          <p:spPr bwMode="auto">
            <a:xfrm>
              <a:off x="4215" y="5172"/>
              <a:ext cx="526" cy="527"/>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25670" name="Line 40"/>
            <p:cNvSpPr>
              <a:spLocks noChangeShapeType="1"/>
            </p:cNvSpPr>
            <p:nvPr/>
          </p:nvSpPr>
          <p:spPr bwMode="auto">
            <a:xfrm>
              <a:off x="5053" y="5803"/>
              <a:ext cx="572" cy="15"/>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25671" name="Line 41"/>
            <p:cNvSpPr>
              <a:spLocks noChangeShapeType="1"/>
            </p:cNvSpPr>
            <p:nvPr/>
          </p:nvSpPr>
          <p:spPr bwMode="auto">
            <a:xfrm flipV="1">
              <a:off x="4936" y="4288"/>
              <a:ext cx="539" cy="15"/>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25672" name="Line 42"/>
            <p:cNvSpPr>
              <a:spLocks noChangeShapeType="1"/>
            </p:cNvSpPr>
            <p:nvPr/>
          </p:nvSpPr>
          <p:spPr bwMode="auto">
            <a:xfrm flipV="1">
              <a:off x="5731" y="4215"/>
              <a:ext cx="734" cy="13"/>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25673" name="Line 43"/>
            <p:cNvSpPr>
              <a:spLocks noChangeShapeType="1"/>
            </p:cNvSpPr>
            <p:nvPr/>
          </p:nvSpPr>
          <p:spPr bwMode="auto">
            <a:xfrm flipV="1">
              <a:off x="5625" y="3687"/>
              <a:ext cx="1" cy="405"/>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25674" name="Line 44"/>
            <p:cNvSpPr>
              <a:spLocks noChangeShapeType="1"/>
            </p:cNvSpPr>
            <p:nvPr/>
          </p:nvSpPr>
          <p:spPr bwMode="auto">
            <a:xfrm>
              <a:off x="6659" y="3539"/>
              <a:ext cx="676" cy="0"/>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25675" name="Line 45"/>
            <p:cNvSpPr>
              <a:spLocks noChangeShapeType="1"/>
            </p:cNvSpPr>
            <p:nvPr/>
          </p:nvSpPr>
          <p:spPr bwMode="auto">
            <a:xfrm>
              <a:off x="6659" y="3612"/>
              <a:ext cx="706" cy="421"/>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25676" name="Line 46"/>
            <p:cNvSpPr>
              <a:spLocks noChangeShapeType="1"/>
            </p:cNvSpPr>
            <p:nvPr/>
          </p:nvSpPr>
          <p:spPr bwMode="auto">
            <a:xfrm>
              <a:off x="7589" y="4153"/>
              <a:ext cx="676" cy="0"/>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25677" name="Line 47"/>
            <p:cNvSpPr>
              <a:spLocks noChangeShapeType="1"/>
            </p:cNvSpPr>
            <p:nvPr/>
          </p:nvSpPr>
          <p:spPr bwMode="auto">
            <a:xfrm>
              <a:off x="5759" y="3539"/>
              <a:ext cx="660" cy="0"/>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25678" name="Arc 48"/>
            <p:cNvSpPr>
              <a:spLocks/>
            </p:cNvSpPr>
            <p:nvPr/>
          </p:nvSpPr>
          <p:spPr bwMode="auto">
            <a:xfrm rot="8343173" flipH="1" flipV="1">
              <a:off x="5729" y="3089"/>
              <a:ext cx="707" cy="62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FF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sp>
          <p:nvSpPr>
            <p:cNvPr id="25679" name="Line 49"/>
            <p:cNvSpPr>
              <a:spLocks noChangeShapeType="1"/>
            </p:cNvSpPr>
            <p:nvPr/>
          </p:nvSpPr>
          <p:spPr bwMode="auto">
            <a:xfrm>
              <a:off x="5895" y="5837"/>
              <a:ext cx="570" cy="14"/>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25680" name="Text Box 50"/>
            <p:cNvSpPr txBox="1">
              <a:spLocks noChangeArrowheads="1"/>
            </p:cNvSpPr>
            <p:nvPr/>
          </p:nvSpPr>
          <p:spPr bwMode="auto">
            <a:xfrm>
              <a:off x="4319" y="4439"/>
              <a:ext cx="138" cy="28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sym typeface="Symbol" pitchFamily="18" charset="2"/>
                </a:rPr>
                <a:t></a:t>
              </a:r>
              <a:endParaRPr lang="en-US" altLang="zh-CN" sz="2000" b="0">
                <a:solidFill>
                  <a:srgbClr val="FFFFFF"/>
                </a:solidFill>
                <a:latin typeface="Arial" pitchFamily="34" charset="0"/>
              </a:endParaRPr>
            </a:p>
          </p:txBody>
        </p:sp>
        <p:sp>
          <p:nvSpPr>
            <p:cNvPr id="25681" name="Text Box 51"/>
            <p:cNvSpPr txBox="1">
              <a:spLocks noChangeArrowheads="1"/>
            </p:cNvSpPr>
            <p:nvPr/>
          </p:nvSpPr>
          <p:spPr bwMode="auto">
            <a:xfrm>
              <a:off x="4395" y="4755"/>
              <a:ext cx="138" cy="28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E</a:t>
              </a:r>
              <a:endParaRPr lang="en-US" altLang="zh-CN" sz="2000" b="0">
                <a:solidFill>
                  <a:srgbClr val="FFFFFF"/>
                </a:solidFill>
                <a:latin typeface="Arial" pitchFamily="34" charset="0"/>
              </a:endParaRPr>
            </a:p>
          </p:txBody>
        </p:sp>
        <p:sp>
          <p:nvSpPr>
            <p:cNvPr id="25682" name="Text Box 52"/>
            <p:cNvSpPr txBox="1">
              <a:spLocks noChangeArrowheads="1"/>
            </p:cNvSpPr>
            <p:nvPr/>
          </p:nvSpPr>
          <p:spPr bwMode="auto">
            <a:xfrm>
              <a:off x="4259" y="5293"/>
              <a:ext cx="138" cy="28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sym typeface="Symbol" pitchFamily="18" charset="2"/>
                </a:rPr>
                <a:t></a:t>
              </a:r>
              <a:endParaRPr lang="en-US" altLang="zh-CN" sz="2000" b="0">
                <a:solidFill>
                  <a:srgbClr val="FFFFFF"/>
                </a:solidFill>
                <a:latin typeface="Arial" pitchFamily="34" charset="0"/>
              </a:endParaRPr>
            </a:p>
          </p:txBody>
        </p:sp>
        <p:sp>
          <p:nvSpPr>
            <p:cNvPr id="25683" name="Text Box 53"/>
            <p:cNvSpPr txBox="1">
              <a:spLocks noChangeArrowheads="1"/>
            </p:cNvSpPr>
            <p:nvPr/>
          </p:nvSpPr>
          <p:spPr bwMode="auto">
            <a:xfrm>
              <a:off x="5053" y="4827"/>
              <a:ext cx="138" cy="28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a:t>
              </a:r>
              <a:endParaRPr lang="en-US" altLang="zh-CN" sz="2000" b="0">
                <a:solidFill>
                  <a:srgbClr val="FFFFFF"/>
                </a:solidFill>
                <a:latin typeface="Arial" pitchFamily="34" charset="0"/>
              </a:endParaRPr>
            </a:p>
          </p:txBody>
        </p:sp>
        <p:sp>
          <p:nvSpPr>
            <p:cNvPr id="25684" name="Text Box 54"/>
            <p:cNvSpPr txBox="1">
              <a:spLocks noChangeArrowheads="1"/>
            </p:cNvSpPr>
            <p:nvPr/>
          </p:nvSpPr>
          <p:spPr bwMode="auto">
            <a:xfrm>
              <a:off x="5143" y="5441"/>
              <a:ext cx="138" cy="28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b</a:t>
              </a:r>
              <a:endParaRPr lang="en-US" altLang="zh-CN" sz="2000" b="0">
                <a:solidFill>
                  <a:srgbClr val="FFFFFF"/>
                </a:solidFill>
                <a:latin typeface="Arial" pitchFamily="34" charset="0"/>
              </a:endParaRPr>
            </a:p>
          </p:txBody>
        </p:sp>
        <p:sp>
          <p:nvSpPr>
            <p:cNvPr id="25685" name="Text Box 55"/>
            <p:cNvSpPr txBox="1">
              <a:spLocks noChangeArrowheads="1"/>
            </p:cNvSpPr>
            <p:nvPr/>
          </p:nvSpPr>
          <p:spPr bwMode="auto">
            <a:xfrm>
              <a:off x="6087" y="5547"/>
              <a:ext cx="138" cy="28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B</a:t>
              </a:r>
              <a:endParaRPr lang="en-US" altLang="zh-CN" sz="2000" b="0">
                <a:solidFill>
                  <a:srgbClr val="FFFFFF"/>
                </a:solidFill>
                <a:latin typeface="Arial" pitchFamily="34" charset="0"/>
              </a:endParaRPr>
            </a:p>
          </p:txBody>
        </p:sp>
        <p:grpSp>
          <p:nvGrpSpPr>
            <p:cNvPr id="25686" name="Group 56"/>
            <p:cNvGrpSpPr>
              <a:grpSpLocks/>
            </p:cNvGrpSpPr>
            <p:nvPr/>
          </p:nvGrpSpPr>
          <p:grpSpPr bwMode="auto">
            <a:xfrm>
              <a:off x="4723" y="6419"/>
              <a:ext cx="316" cy="316"/>
              <a:chOff x="3673" y="5773"/>
              <a:chExt cx="316" cy="316"/>
            </a:xfrm>
          </p:grpSpPr>
          <p:sp>
            <p:nvSpPr>
              <p:cNvPr id="25739" name="Oval 57"/>
              <p:cNvSpPr>
                <a:spLocks noChangeArrowheads="1"/>
              </p:cNvSpPr>
              <p:nvPr/>
            </p:nvSpPr>
            <p:spPr bwMode="auto">
              <a:xfrm>
                <a:off x="3673" y="5805"/>
                <a:ext cx="286" cy="284"/>
              </a:xfrm>
              <a:prstGeom prst="ellipse">
                <a:avLst/>
              </a:prstGeom>
              <a:noFill/>
              <a:ln w="9525">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sp>
            <p:nvSpPr>
              <p:cNvPr id="25740" name="Text Box 58"/>
              <p:cNvSpPr txBox="1">
                <a:spLocks noChangeArrowheads="1"/>
              </p:cNvSpPr>
              <p:nvPr/>
            </p:nvSpPr>
            <p:spPr bwMode="auto">
              <a:xfrm>
                <a:off x="3697" y="5773"/>
                <a:ext cx="292" cy="29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dirty="0">
                    <a:solidFill>
                      <a:srgbClr val="FFFFFF"/>
                    </a:solidFill>
                    <a:latin typeface="Times New Roman" pitchFamily="18" charset="0"/>
                  </a:rPr>
                  <a:t>14</a:t>
                </a:r>
                <a:endParaRPr lang="en-US" altLang="zh-CN" sz="2000" b="0" dirty="0">
                  <a:solidFill>
                    <a:srgbClr val="FFFFFF"/>
                  </a:solidFill>
                  <a:latin typeface="Arial" pitchFamily="34" charset="0"/>
                </a:endParaRPr>
              </a:p>
            </p:txBody>
          </p:sp>
        </p:grpSp>
        <p:grpSp>
          <p:nvGrpSpPr>
            <p:cNvPr id="25687" name="Group 59"/>
            <p:cNvGrpSpPr>
              <a:grpSpLocks/>
            </p:cNvGrpSpPr>
            <p:nvPr/>
          </p:nvGrpSpPr>
          <p:grpSpPr bwMode="auto">
            <a:xfrm>
              <a:off x="7321" y="3325"/>
              <a:ext cx="404" cy="451"/>
              <a:chOff x="5819" y="5773"/>
              <a:chExt cx="404" cy="451"/>
            </a:xfrm>
          </p:grpSpPr>
          <p:sp>
            <p:nvSpPr>
              <p:cNvPr id="25735" name="Oval 60"/>
              <p:cNvSpPr>
                <a:spLocks noChangeArrowheads="1"/>
              </p:cNvSpPr>
              <p:nvPr/>
            </p:nvSpPr>
            <p:spPr bwMode="auto">
              <a:xfrm>
                <a:off x="5819" y="5773"/>
                <a:ext cx="404" cy="451"/>
              </a:xfrm>
              <a:prstGeom prst="ellipse">
                <a:avLst/>
              </a:prstGeom>
              <a:solidFill>
                <a:srgbClr val="FFFFFF"/>
              </a:solidFill>
              <a:ln w="9525">
                <a:solidFill>
                  <a:srgbClr val="FF00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grpSp>
            <p:nvGrpSpPr>
              <p:cNvPr id="25736" name="Group 61"/>
              <p:cNvGrpSpPr>
                <a:grpSpLocks/>
              </p:cNvGrpSpPr>
              <p:nvPr/>
            </p:nvGrpSpPr>
            <p:grpSpPr bwMode="auto">
              <a:xfrm>
                <a:off x="5855" y="5795"/>
                <a:ext cx="334" cy="390"/>
                <a:chOff x="7027" y="7409"/>
                <a:chExt cx="289" cy="311"/>
              </a:xfrm>
            </p:grpSpPr>
            <p:sp>
              <p:nvSpPr>
                <p:cNvPr id="25737" name="Oval 62"/>
                <p:cNvSpPr>
                  <a:spLocks noChangeArrowheads="1"/>
                </p:cNvSpPr>
                <p:nvPr/>
              </p:nvSpPr>
              <p:spPr bwMode="auto">
                <a:xfrm>
                  <a:off x="7027" y="7424"/>
                  <a:ext cx="289" cy="296"/>
                </a:xfrm>
                <a:prstGeom prst="ellipse">
                  <a:avLst/>
                </a:prstGeom>
                <a:noFill/>
                <a:ln w="9525">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sp>
              <p:nvSpPr>
                <p:cNvPr id="25738" name="Text Box 63"/>
                <p:cNvSpPr txBox="1">
                  <a:spLocks noChangeArrowheads="1"/>
                </p:cNvSpPr>
                <p:nvPr/>
              </p:nvSpPr>
              <p:spPr bwMode="auto">
                <a:xfrm>
                  <a:off x="7067" y="7409"/>
                  <a:ext cx="207" cy="27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dirty="0">
                      <a:solidFill>
                        <a:srgbClr val="000000"/>
                      </a:solidFill>
                      <a:latin typeface="Times New Roman" pitchFamily="18" charset="0"/>
                    </a:rPr>
                    <a:t> 8</a:t>
                  </a:r>
                  <a:endParaRPr lang="en-US" altLang="zh-CN" sz="2000" b="0" dirty="0">
                    <a:solidFill>
                      <a:srgbClr val="000000"/>
                    </a:solidFill>
                    <a:latin typeface="Arial" pitchFamily="34" charset="0"/>
                  </a:endParaRPr>
                </a:p>
              </p:txBody>
            </p:sp>
          </p:grpSp>
        </p:grpSp>
        <p:grpSp>
          <p:nvGrpSpPr>
            <p:cNvPr id="25688" name="Group 64"/>
            <p:cNvGrpSpPr>
              <a:grpSpLocks/>
            </p:cNvGrpSpPr>
            <p:nvPr/>
          </p:nvGrpSpPr>
          <p:grpSpPr bwMode="auto">
            <a:xfrm>
              <a:off x="8251" y="3925"/>
              <a:ext cx="404" cy="451"/>
              <a:chOff x="7171" y="4105"/>
              <a:chExt cx="404" cy="451"/>
            </a:xfrm>
          </p:grpSpPr>
          <p:sp>
            <p:nvSpPr>
              <p:cNvPr id="25732" name="Oval 65"/>
              <p:cNvSpPr>
                <a:spLocks noChangeArrowheads="1"/>
              </p:cNvSpPr>
              <p:nvPr/>
            </p:nvSpPr>
            <p:spPr bwMode="auto">
              <a:xfrm>
                <a:off x="7171" y="4105"/>
                <a:ext cx="404" cy="451"/>
              </a:xfrm>
              <a:prstGeom prst="ellipse">
                <a:avLst/>
              </a:prstGeom>
              <a:solidFill>
                <a:srgbClr val="FFFFFF"/>
              </a:solidFill>
              <a:ln w="9525">
                <a:solidFill>
                  <a:srgbClr val="FF00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sp>
            <p:nvSpPr>
              <p:cNvPr id="25733" name="Oval 66"/>
              <p:cNvSpPr>
                <a:spLocks noChangeArrowheads="1"/>
              </p:cNvSpPr>
              <p:nvPr/>
            </p:nvSpPr>
            <p:spPr bwMode="auto">
              <a:xfrm>
                <a:off x="7207" y="4146"/>
                <a:ext cx="334" cy="371"/>
              </a:xfrm>
              <a:prstGeom prst="ellipse">
                <a:avLst/>
              </a:prstGeom>
              <a:noFill/>
              <a:ln w="9525">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sp>
            <p:nvSpPr>
              <p:cNvPr id="25734" name="Text Box 67"/>
              <p:cNvSpPr txBox="1">
                <a:spLocks noChangeArrowheads="1"/>
              </p:cNvSpPr>
              <p:nvPr/>
            </p:nvSpPr>
            <p:spPr bwMode="auto">
              <a:xfrm>
                <a:off x="7253" y="4127"/>
                <a:ext cx="284" cy="3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dirty="0">
                    <a:solidFill>
                      <a:srgbClr val="000000"/>
                    </a:solidFill>
                    <a:latin typeface="Times New Roman" pitchFamily="18" charset="0"/>
                  </a:rPr>
                  <a:t>10</a:t>
                </a:r>
                <a:endParaRPr lang="en-US" altLang="zh-CN" sz="2000" b="0" dirty="0">
                  <a:solidFill>
                    <a:srgbClr val="000000"/>
                  </a:solidFill>
                  <a:latin typeface="Arial" pitchFamily="34" charset="0"/>
                </a:endParaRPr>
              </a:p>
            </p:txBody>
          </p:sp>
        </p:grpSp>
        <p:grpSp>
          <p:nvGrpSpPr>
            <p:cNvPr id="25689" name="Group 68"/>
            <p:cNvGrpSpPr>
              <a:grpSpLocks/>
            </p:cNvGrpSpPr>
            <p:nvPr/>
          </p:nvGrpSpPr>
          <p:grpSpPr bwMode="auto">
            <a:xfrm>
              <a:off x="6441" y="4013"/>
              <a:ext cx="404" cy="451"/>
              <a:chOff x="5361" y="4118"/>
              <a:chExt cx="404" cy="451"/>
            </a:xfrm>
          </p:grpSpPr>
          <p:sp>
            <p:nvSpPr>
              <p:cNvPr id="25729" name="Oval 69"/>
              <p:cNvSpPr>
                <a:spLocks noChangeArrowheads="1"/>
              </p:cNvSpPr>
              <p:nvPr/>
            </p:nvSpPr>
            <p:spPr bwMode="auto">
              <a:xfrm>
                <a:off x="5361" y="4118"/>
                <a:ext cx="404" cy="451"/>
              </a:xfrm>
              <a:prstGeom prst="ellipse">
                <a:avLst/>
              </a:prstGeom>
              <a:solidFill>
                <a:srgbClr val="FFFFFF"/>
              </a:solidFill>
              <a:ln w="9525">
                <a:solidFill>
                  <a:srgbClr val="FF00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sp>
            <p:nvSpPr>
              <p:cNvPr id="25730" name="Oval 70"/>
              <p:cNvSpPr>
                <a:spLocks noChangeArrowheads="1"/>
              </p:cNvSpPr>
              <p:nvPr/>
            </p:nvSpPr>
            <p:spPr bwMode="auto">
              <a:xfrm>
                <a:off x="5395" y="4159"/>
                <a:ext cx="334" cy="371"/>
              </a:xfrm>
              <a:prstGeom prst="ellipse">
                <a:avLst/>
              </a:prstGeom>
              <a:noFill/>
              <a:ln w="9525">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sp>
            <p:nvSpPr>
              <p:cNvPr id="25731" name="Text Box 71"/>
              <p:cNvSpPr txBox="1">
                <a:spLocks noChangeArrowheads="1"/>
              </p:cNvSpPr>
              <p:nvPr/>
            </p:nvSpPr>
            <p:spPr bwMode="auto">
              <a:xfrm>
                <a:off x="5451" y="4191"/>
                <a:ext cx="268" cy="27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dirty="0">
                    <a:solidFill>
                      <a:srgbClr val="FFFFFF"/>
                    </a:solidFill>
                    <a:latin typeface="Times New Roman" pitchFamily="18" charset="0"/>
                  </a:rPr>
                  <a:t> </a:t>
                </a:r>
                <a:r>
                  <a:rPr lang="en-US" altLang="zh-CN" sz="2000" b="0" dirty="0">
                    <a:solidFill>
                      <a:srgbClr val="000000"/>
                    </a:solidFill>
                    <a:latin typeface="Times New Roman" pitchFamily="18" charset="0"/>
                  </a:rPr>
                  <a:t>5</a:t>
                </a:r>
                <a:endParaRPr lang="en-US" altLang="zh-CN" sz="2000" b="0" dirty="0">
                  <a:solidFill>
                    <a:srgbClr val="000000"/>
                  </a:solidFill>
                  <a:latin typeface="Arial" pitchFamily="34" charset="0"/>
                </a:endParaRPr>
              </a:p>
            </p:txBody>
          </p:sp>
        </p:grpSp>
        <p:sp>
          <p:nvSpPr>
            <p:cNvPr id="25690" name="Line 72"/>
            <p:cNvSpPr>
              <a:spLocks noChangeShapeType="1"/>
            </p:cNvSpPr>
            <p:nvPr/>
          </p:nvSpPr>
          <p:spPr bwMode="auto">
            <a:xfrm>
              <a:off x="5699" y="4349"/>
              <a:ext cx="706" cy="480"/>
            </a:xfrm>
            <a:prstGeom prst="line">
              <a:avLst/>
            </a:prstGeom>
            <a:noFill/>
            <a:ln w="9525">
              <a:solidFill>
                <a:srgbClr val="FF0000"/>
              </a:solidFill>
              <a:round/>
              <a:headEnd/>
              <a:tailEn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25691" name="Line 73"/>
            <p:cNvSpPr>
              <a:spLocks noChangeShapeType="1"/>
            </p:cNvSpPr>
            <p:nvPr/>
          </p:nvSpPr>
          <p:spPr bwMode="auto">
            <a:xfrm flipV="1">
              <a:off x="6405" y="4199"/>
              <a:ext cx="944" cy="630"/>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25692" name="Text Box 74"/>
            <p:cNvSpPr txBox="1">
              <a:spLocks noChangeArrowheads="1"/>
            </p:cNvSpPr>
            <p:nvPr/>
          </p:nvSpPr>
          <p:spPr bwMode="auto">
            <a:xfrm>
              <a:off x="5459" y="3749"/>
              <a:ext cx="138" cy="28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sym typeface="Symbol" pitchFamily="18" charset="2"/>
                </a:rPr>
                <a:t></a:t>
              </a:r>
              <a:endParaRPr lang="en-US" altLang="zh-CN" sz="2000" b="0">
                <a:solidFill>
                  <a:srgbClr val="FFFFFF"/>
                </a:solidFill>
                <a:latin typeface="Arial" pitchFamily="34" charset="0"/>
              </a:endParaRPr>
            </a:p>
          </p:txBody>
        </p:sp>
        <p:sp>
          <p:nvSpPr>
            <p:cNvPr id="25693" name="Text Box 75"/>
            <p:cNvSpPr txBox="1">
              <a:spLocks noChangeArrowheads="1"/>
            </p:cNvSpPr>
            <p:nvPr/>
          </p:nvSpPr>
          <p:spPr bwMode="auto">
            <a:xfrm>
              <a:off x="5113" y="3989"/>
              <a:ext cx="138" cy="28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a</a:t>
              </a:r>
              <a:endParaRPr lang="en-US" altLang="zh-CN" sz="2000" b="0">
                <a:solidFill>
                  <a:srgbClr val="FFFFFF"/>
                </a:solidFill>
                <a:latin typeface="Arial" pitchFamily="34" charset="0"/>
              </a:endParaRPr>
            </a:p>
          </p:txBody>
        </p:sp>
        <p:sp>
          <p:nvSpPr>
            <p:cNvPr id="25694" name="Text Box 76"/>
            <p:cNvSpPr txBox="1">
              <a:spLocks noChangeArrowheads="1"/>
            </p:cNvSpPr>
            <p:nvPr/>
          </p:nvSpPr>
          <p:spPr bwMode="auto">
            <a:xfrm>
              <a:off x="6029" y="2939"/>
              <a:ext cx="138" cy="28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sym typeface="Symbol" pitchFamily="18" charset="2"/>
                </a:rPr>
                <a:t></a:t>
              </a:r>
              <a:endParaRPr lang="en-US" altLang="zh-CN" sz="2000" b="0">
                <a:solidFill>
                  <a:srgbClr val="FFFFFF"/>
                </a:solidFill>
                <a:latin typeface="Arial" pitchFamily="34" charset="0"/>
              </a:endParaRPr>
            </a:p>
          </p:txBody>
        </p:sp>
        <p:sp>
          <p:nvSpPr>
            <p:cNvPr id="25695" name="Text Box 77"/>
            <p:cNvSpPr txBox="1">
              <a:spLocks noChangeArrowheads="1"/>
            </p:cNvSpPr>
            <p:nvPr/>
          </p:nvSpPr>
          <p:spPr bwMode="auto">
            <a:xfrm>
              <a:off x="5953" y="3403"/>
              <a:ext cx="138" cy="28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c</a:t>
              </a:r>
              <a:endParaRPr lang="en-US" altLang="zh-CN" sz="2000" b="0">
                <a:solidFill>
                  <a:srgbClr val="FFFFFF"/>
                </a:solidFill>
                <a:latin typeface="Arial" pitchFamily="34" charset="0"/>
              </a:endParaRPr>
            </a:p>
          </p:txBody>
        </p:sp>
        <p:sp>
          <p:nvSpPr>
            <p:cNvPr id="25696" name="Text Box 78"/>
            <p:cNvSpPr txBox="1">
              <a:spLocks noChangeArrowheads="1"/>
            </p:cNvSpPr>
            <p:nvPr/>
          </p:nvSpPr>
          <p:spPr bwMode="auto">
            <a:xfrm>
              <a:off x="6929" y="3193"/>
              <a:ext cx="138" cy="28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A</a:t>
              </a:r>
              <a:endParaRPr lang="en-US" altLang="zh-CN" sz="2000" b="0">
                <a:solidFill>
                  <a:srgbClr val="FFFFFF"/>
                </a:solidFill>
                <a:latin typeface="Arial" pitchFamily="34" charset="0"/>
              </a:endParaRPr>
            </a:p>
          </p:txBody>
        </p:sp>
        <p:sp>
          <p:nvSpPr>
            <p:cNvPr id="25697" name="Text Box 79"/>
            <p:cNvSpPr txBox="1">
              <a:spLocks noChangeArrowheads="1"/>
            </p:cNvSpPr>
            <p:nvPr/>
          </p:nvSpPr>
          <p:spPr bwMode="auto">
            <a:xfrm>
              <a:off x="6943" y="3523"/>
              <a:ext cx="138" cy="28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sym typeface="Symbol" pitchFamily="18" charset="2"/>
                </a:rPr>
                <a:t></a:t>
              </a:r>
              <a:endParaRPr lang="en-US" altLang="zh-CN" sz="2000" b="0">
                <a:solidFill>
                  <a:srgbClr val="FFFFFF"/>
                </a:solidFill>
                <a:latin typeface="Arial" pitchFamily="34" charset="0"/>
              </a:endParaRPr>
            </a:p>
          </p:txBody>
        </p:sp>
        <p:sp>
          <p:nvSpPr>
            <p:cNvPr id="25698" name="Text Box 80"/>
            <p:cNvSpPr txBox="1">
              <a:spLocks noChangeArrowheads="1"/>
            </p:cNvSpPr>
            <p:nvPr/>
          </p:nvSpPr>
          <p:spPr bwMode="auto">
            <a:xfrm>
              <a:off x="7767" y="3855"/>
              <a:ext cx="138" cy="28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d</a:t>
              </a:r>
              <a:endParaRPr lang="en-US" altLang="zh-CN" sz="2000" b="0">
                <a:solidFill>
                  <a:srgbClr val="FFFFFF"/>
                </a:solidFill>
                <a:latin typeface="Arial" pitchFamily="34" charset="0"/>
              </a:endParaRPr>
            </a:p>
          </p:txBody>
        </p:sp>
        <p:sp>
          <p:nvSpPr>
            <p:cNvPr id="25699" name="Text Box 81"/>
            <p:cNvSpPr txBox="1">
              <a:spLocks noChangeArrowheads="1"/>
            </p:cNvSpPr>
            <p:nvPr/>
          </p:nvSpPr>
          <p:spPr bwMode="auto">
            <a:xfrm>
              <a:off x="6869" y="4437"/>
              <a:ext cx="138" cy="28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sym typeface="Symbol" pitchFamily="18" charset="2"/>
                </a:rPr>
                <a:t></a:t>
              </a:r>
              <a:endParaRPr lang="en-US" altLang="zh-CN" sz="2000" b="0">
                <a:solidFill>
                  <a:srgbClr val="FFFFFF"/>
                </a:solidFill>
                <a:latin typeface="Arial" pitchFamily="34" charset="0"/>
              </a:endParaRPr>
            </a:p>
          </p:txBody>
        </p:sp>
        <p:grpSp>
          <p:nvGrpSpPr>
            <p:cNvPr id="25700" name="Group 82"/>
            <p:cNvGrpSpPr>
              <a:grpSpLocks/>
            </p:cNvGrpSpPr>
            <p:nvPr/>
          </p:nvGrpSpPr>
          <p:grpSpPr bwMode="auto">
            <a:xfrm>
              <a:off x="5593" y="6419"/>
              <a:ext cx="362" cy="316"/>
              <a:chOff x="3673" y="5773"/>
              <a:chExt cx="362" cy="316"/>
            </a:xfrm>
          </p:grpSpPr>
          <p:sp>
            <p:nvSpPr>
              <p:cNvPr id="25727" name="Oval 83"/>
              <p:cNvSpPr>
                <a:spLocks noChangeArrowheads="1"/>
              </p:cNvSpPr>
              <p:nvPr/>
            </p:nvSpPr>
            <p:spPr bwMode="auto">
              <a:xfrm>
                <a:off x="3673" y="5805"/>
                <a:ext cx="286" cy="284"/>
              </a:xfrm>
              <a:prstGeom prst="ellipse">
                <a:avLst/>
              </a:prstGeom>
              <a:noFill/>
              <a:ln w="9525">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sp>
            <p:nvSpPr>
              <p:cNvPr id="25728" name="Text Box 84"/>
              <p:cNvSpPr txBox="1">
                <a:spLocks noChangeArrowheads="1"/>
              </p:cNvSpPr>
              <p:nvPr/>
            </p:nvSpPr>
            <p:spPr bwMode="auto">
              <a:xfrm>
                <a:off x="3697" y="5773"/>
                <a:ext cx="338" cy="30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dirty="0" smtClean="0">
                    <a:solidFill>
                      <a:srgbClr val="FFFFFF"/>
                    </a:solidFill>
                    <a:latin typeface="Times New Roman" pitchFamily="18" charset="0"/>
                  </a:rPr>
                  <a:t>15</a:t>
                </a:r>
                <a:endParaRPr lang="en-US" altLang="zh-CN" sz="2000" b="0" dirty="0">
                  <a:solidFill>
                    <a:srgbClr val="FFFFFF"/>
                  </a:solidFill>
                  <a:latin typeface="Arial" pitchFamily="34" charset="0"/>
                </a:endParaRPr>
              </a:p>
            </p:txBody>
          </p:sp>
        </p:grpSp>
        <p:grpSp>
          <p:nvGrpSpPr>
            <p:cNvPr id="25701" name="Group 85"/>
            <p:cNvGrpSpPr>
              <a:grpSpLocks/>
            </p:cNvGrpSpPr>
            <p:nvPr/>
          </p:nvGrpSpPr>
          <p:grpSpPr bwMode="auto">
            <a:xfrm>
              <a:off x="6479" y="6449"/>
              <a:ext cx="320" cy="316"/>
              <a:chOff x="3673" y="5773"/>
              <a:chExt cx="320" cy="316"/>
            </a:xfrm>
          </p:grpSpPr>
          <p:sp>
            <p:nvSpPr>
              <p:cNvPr id="25725" name="Oval 86"/>
              <p:cNvSpPr>
                <a:spLocks noChangeArrowheads="1"/>
              </p:cNvSpPr>
              <p:nvPr/>
            </p:nvSpPr>
            <p:spPr bwMode="auto">
              <a:xfrm>
                <a:off x="3673" y="5805"/>
                <a:ext cx="286" cy="284"/>
              </a:xfrm>
              <a:prstGeom prst="ellipse">
                <a:avLst/>
              </a:prstGeom>
              <a:noFill/>
              <a:ln w="9525">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sp>
            <p:nvSpPr>
              <p:cNvPr id="25726" name="Text Box 87"/>
              <p:cNvSpPr txBox="1">
                <a:spLocks noChangeArrowheads="1"/>
              </p:cNvSpPr>
              <p:nvPr/>
            </p:nvSpPr>
            <p:spPr bwMode="auto">
              <a:xfrm>
                <a:off x="3697" y="5773"/>
                <a:ext cx="296" cy="3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dirty="0" smtClean="0">
                    <a:solidFill>
                      <a:srgbClr val="FFFFFF"/>
                    </a:solidFill>
                    <a:latin typeface="Times New Roman" pitchFamily="18" charset="0"/>
                  </a:rPr>
                  <a:t>16</a:t>
                </a:r>
                <a:endParaRPr lang="en-US" altLang="zh-CN" sz="2000" b="0" dirty="0">
                  <a:solidFill>
                    <a:srgbClr val="FFFFFF"/>
                  </a:solidFill>
                  <a:latin typeface="Arial" pitchFamily="34" charset="0"/>
                </a:endParaRPr>
              </a:p>
            </p:txBody>
          </p:sp>
        </p:grpSp>
        <p:sp>
          <p:nvSpPr>
            <p:cNvPr id="25702" name="Line 88"/>
            <p:cNvSpPr>
              <a:spLocks noChangeShapeType="1"/>
            </p:cNvSpPr>
            <p:nvPr/>
          </p:nvSpPr>
          <p:spPr bwMode="auto">
            <a:xfrm>
              <a:off x="5009" y="6615"/>
              <a:ext cx="586" cy="0"/>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25703" name="Arc 89"/>
            <p:cNvSpPr>
              <a:spLocks/>
            </p:cNvSpPr>
            <p:nvPr/>
          </p:nvSpPr>
          <p:spPr bwMode="auto">
            <a:xfrm rot="-2588578" flipH="1" flipV="1">
              <a:off x="4963" y="6403"/>
              <a:ext cx="707" cy="62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grpSp>
          <p:nvGrpSpPr>
            <p:cNvPr id="25704" name="Group 90"/>
            <p:cNvGrpSpPr>
              <a:grpSpLocks/>
            </p:cNvGrpSpPr>
            <p:nvPr/>
          </p:nvGrpSpPr>
          <p:grpSpPr bwMode="auto">
            <a:xfrm>
              <a:off x="6029" y="6045"/>
              <a:ext cx="376" cy="316"/>
              <a:chOff x="3673" y="5773"/>
              <a:chExt cx="376" cy="316"/>
            </a:xfrm>
          </p:grpSpPr>
          <p:sp>
            <p:nvSpPr>
              <p:cNvPr id="25723" name="Oval 91"/>
              <p:cNvSpPr>
                <a:spLocks noChangeArrowheads="1"/>
              </p:cNvSpPr>
              <p:nvPr/>
            </p:nvSpPr>
            <p:spPr bwMode="auto">
              <a:xfrm>
                <a:off x="3673" y="5805"/>
                <a:ext cx="286" cy="284"/>
              </a:xfrm>
              <a:prstGeom prst="ellipse">
                <a:avLst/>
              </a:prstGeom>
              <a:noFill/>
              <a:ln w="9525">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sp>
            <p:nvSpPr>
              <p:cNvPr id="25724" name="Text Box 92"/>
              <p:cNvSpPr txBox="1">
                <a:spLocks noChangeArrowheads="1"/>
              </p:cNvSpPr>
              <p:nvPr/>
            </p:nvSpPr>
            <p:spPr bwMode="auto">
              <a:xfrm>
                <a:off x="3697" y="5773"/>
                <a:ext cx="352" cy="296"/>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dirty="0">
                    <a:solidFill>
                      <a:srgbClr val="FFFFFF"/>
                    </a:solidFill>
                    <a:latin typeface="Times New Roman" pitchFamily="18" charset="0"/>
                  </a:rPr>
                  <a:t>171</a:t>
                </a:r>
                <a:endParaRPr lang="en-US" altLang="zh-CN" sz="2000" b="0" dirty="0">
                  <a:solidFill>
                    <a:srgbClr val="FFFFFF"/>
                  </a:solidFill>
                  <a:latin typeface="Arial" pitchFamily="34" charset="0"/>
                </a:endParaRPr>
              </a:p>
            </p:txBody>
          </p:sp>
        </p:grpSp>
        <p:grpSp>
          <p:nvGrpSpPr>
            <p:cNvPr id="25705" name="Group 93"/>
            <p:cNvGrpSpPr>
              <a:grpSpLocks/>
            </p:cNvGrpSpPr>
            <p:nvPr/>
          </p:nvGrpSpPr>
          <p:grpSpPr bwMode="auto">
            <a:xfrm>
              <a:off x="7139" y="5979"/>
              <a:ext cx="404" cy="451"/>
              <a:chOff x="7171" y="4105"/>
              <a:chExt cx="404" cy="451"/>
            </a:xfrm>
          </p:grpSpPr>
          <p:sp>
            <p:nvSpPr>
              <p:cNvPr id="25720" name="Oval 94"/>
              <p:cNvSpPr>
                <a:spLocks noChangeArrowheads="1"/>
              </p:cNvSpPr>
              <p:nvPr/>
            </p:nvSpPr>
            <p:spPr bwMode="auto">
              <a:xfrm>
                <a:off x="7171" y="4105"/>
                <a:ext cx="404" cy="451"/>
              </a:xfrm>
              <a:prstGeom prst="ellipse">
                <a:avLst/>
              </a:prstGeom>
              <a:solidFill>
                <a:srgbClr val="FFFFFF"/>
              </a:solidFill>
              <a:ln w="9525">
                <a:solidFill>
                  <a:srgbClr val="FF0000"/>
                </a:solidFill>
                <a:round/>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sp>
            <p:nvSpPr>
              <p:cNvPr id="25721" name="Oval 95"/>
              <p:cNvSpPr>
                <a:spLocks noChangeArrowheads="1"/>
              </p:cNvSpPr>
              <p:nvPr/>
            </p:nvSpPr>
            <p:spPr bwMode="auto">
              <a:xfrm>
                <a:off x="7207" y="4146"/>
                <a:ext cx="334" cy="371"/>
              </a:xfrm>
              <a:prstGeom prst="ellipse">
                <a:avLst/>
              </a:prstGeom>
              <a:noFill/>
              <a:ln w="9525">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sp>
            <p:nvSpPr>
              <p:cNvPr id="25722" name="Text Box 96"/>
              <p:cNvSpPr txBox="1">
                <a:spLocks noChangeArrowheads="1"/>
              </p:cNvSpPr>
              <p:nvPr/>
            </p:nvSpPr>
            <p:spPr bwMode="auto">
              <a:xfrm>
                <a:off x="7253" y="4127"/>
                <a:ext cx="284" cy="3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dirty="0">
                    <a:solidFill>
                      <a:srgbClr val="000000"/>
                    </a:solidFill>
                    <a:latin typeface="Times New Roman" pitchFamily="18" charset="0"/>
                  </a:rPr>
                  <a:t>18</a:t>
                </a:r>
                <a:endParaRPr lang="en-US" altLang="zh-CN" sz="2000" b="0" dirty="0">
                  <a:solidFill>
                    <a:srgbClr val="000000"/>
                  </a:solidFill>
                  <a:latin typeface="Arial" pitchFamily="34" charset="0"/>
                </a:endParaRPr>
              </a:p>
            </p:txBody>
          </p:sp>
        </p:grpSp>
        <p:sp>
          <p:nvSpPr>
            <p:cNvPr id="25706" name="Line 97"/>
            <p:cNvSpPr>
              <a:spLocks noChangeShapeType="1"/>
            </p:cNvSpPr>
            <p:nvPr/>
          </p:nvSpPr>
          <p:spPr bwMode="auto">
            <a:xfrm>
              <a:off x="6315" y="6209"/>
              <a:ext cx="840" cy="1"/>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25707" name="Line 98"/>
            <p:cNvSpPr>
              <a:spLocks noChangeShapeType="1"/>
            </p:cNvSpPr>
            <p:nvPr/>
          </p:nvSpPr>
          <p:spPr bwMode="auto">
            <a:xfrm>
              <a:off x="5865" y="5909"/>
              <a:ext cx="180" cy="196"/>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25708" name="Text Box 99"/>
            <p:cNvSpPr txBox="1">
              <a:spLocks noChangeArrowheads="1"/>
            </p:cNvSpPr>
            <p:nvPr/>
          </p:nvSpPr>
          <p:spPr bwMode="auto">
            <a:xfrm>
              <a:off x="6643" y="6071"/>
              <a:ext cx="138" cy="28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d</a:t>
              </a:r>
              <a:endParaRPr lang="en-US" altLang="zh-CN" sz="2000" b="0">
                <a:solidFill>
                  <a:srgbClr val="FFFFFF"/>
                </a:solidFill>
                <a:latin typeface="Arial" pitchFamily="34" charset="0"/>
              </a:endParaRPr>
            </a:p>
          </p:txBody>
        </p:sp>
        <p:sp>
          <p:nvSpPr>
            <p:cNvPr id="25709" name="Text Box 100"/>
            <p:cNvSpPr txBox="1">
              <a:spLocks noChangeArrowheads="1"/>
            </p:cNvSpPr>
            <p:nvPr/>
          </p:nvSpPr>
          <p:spPr bwMode="auto">
            <a:xfrm>
              <a:off x="5787" y="5861"/>
              <a:ext cx="138" cy="28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sym typeface="Symbol" pitchFamily="18" charset="2"/>
                </a:rPr>
                <a:t></a:t>
              </a:r>
              <a:endParaRPr lang="en-US" altLang="zh-CN" sz="2000" b="0">
                <a:solidFill>
                  <a:srgbClr val="FFFFFF"/>
                </a:solidFill>
                <a:latin typeface="Arial" pitchFamily="34" charset="0"/>
              </a:endParaRPr>
            </a:p>
          </p:txBody>
        </p:sp>
        <p:sp>
          <p:nvSpPr>
            <p:cNvPr id="25710" name="Text Box 101"/>
            <p:cNvSpPr txBox="1">
              <a:spLocks noChangeArrowheads="1"/>
            </p:cNvSpPr>
            <p:nvPr/>
          </p:nvSpPr>
          <p:spPr bwMode="auto">
            <a:xfrm>
              <a:off x="5141" y="5921"/>
              <a:ext cx="138" cy="28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sym typeface="Symbol" pitchFamily="18" charset="2"/>
                </a:rPr>
                <a:t></a:t>
              </a:r>
              <a:endParaRPr lang="en-US" altLang="zh-CN" sz="2000" b="0">
                <a:solidFill>
                  <a:srgbClr val="FFFFFF"/>
                </a:solidFill>
                <a:latin typeface="Arial" pitchFamily="34" charset="0"/>
              </a:endParaRPr>
            </a:p>
          </p:txBody>
        </p:sp>
        <p:sp>
          <p:nvSpPr>
            <p:cNvPr id="25711" name="Text Box 102"/>
            <p:cNvSpPr txBox="1">
              <a:spLocks noChangeArrowheads="1"/>
            </p:cNvSpPr>
            <p:nvPr/>
          </p:nvSpPr>
          <p:spPr bwMode="auto">
            <a:xfrm>
              <a:off x="5143" y="6313"/>
              <a:ext cx="138" cy="28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c</a:t>
              </a:r>
              <a:endParaRPr lang="en-US" altLang="zh-CN" sz="2000" b="0">
                <a:solidFill>
                  <a:srgbClr val="FFFFFF"/>
                </a:solidFill>
                <a:latin typeface="Arial" pitchFamily="34" charset="0"/>
              </a:endParaRPr>
            </a:p>
          </p:txBody>
        </p:sp>
        <p:sp>
          <p:nvSpPr>
            <p:cNvPr id="25712" name="Text Box 103"/>
            <p:cNvSpPr txBox="1">
              <a:spLocks noChangeArrowheads="1"/>
            </p:cNvSpPr>
            <p:nvPr/>
          </p:nvSpPr>
          <p:spPr bwMode="auto">
            <a:xfrm>
              <a:off x="5173" y="6851"/>
              <a:ext cx="138" cy="28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sym typeface="Symbol" pitchFamily="18" charset="2"/>
                </a:rPr>
                <a:t></a:t>
              </a:r>
              <a:endParaRPr lang="en-US" altLang="zh-CN" sz="2000" b="0">
                <a:solidFill>
                  <a:srgbClr val="FFFFFF"/>
                </a:solidFill>
                <a:latin typeface="Arial" pitchFamily="34" charset="0"/>
              </a:endParaRPr>
            </a:p>
          </p:txBody>
        </p:sp>
        <p:sp>
          <p:nvSpPr>
            <p:cNvPr id="25713" name="Line 104"/>
            <p:cNvSpPr>
              <a:spLocks noChangeShapeType="1"/>
            </p:cNvSpPr>
            <p:nvPr/>
          </p:nvSpPr>
          <p:spPr bwMode="auto">
            <a:xfrm flipV="1">
              <a:off x="5835" y="6285"/>
              <a:ext cx="210" cy="210"/>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25714" name="Text Box 105"/>
            <p:cNvSpPr txBox="1">
              <a:spLocks noChangeArrowheads="1"/>
            </p:cNvSpPr>
            <p:nvPr/>
          </p:nvSpPr>
          <p:spPr bwMode="auto">
            <a:xfrm>
              <a:off x="5923" y="6341"/>
              <a:ext cx="138" cy="28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sym typeface="Symbol" pitchFamily="18" charset="2"/>
                </a:rPr>
                <a:t></a:t>
              </a:r>
              <a:endParaRPr lang="en-US" altLang="zh-CN" sz="2000" b="0">
                <a:solidFill>
                  <a:srgbClr val="FFFFFF"/>
                </a:solidFill>
                <a:latin typeface="Arial" pitchFamily="34" charset="0"/>
              </a:endParaRPr>
            </a:p>
          </p:txBody>
        </p:sp>
        <p:sp>
          <p:nvSpPr>
            <p:cNvPr id="25715" name="Line 106"/>
            <p:cNvSpPr>
              <a:spLocks noChangeShapeType="1"/>
            </p:cNvSpPr>
            <p:nvPr/>
          </p:nvSpPr>
          <p:spPr bwMode="auto">
            <a:xfrm>
              <a:off x="5865" y="6629"/>
              <a:ext cx="614" cy="0"/>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25716" name="Text Box 107"/>
            <p:cNvSpPr txBox="1">
              <a:spLocks noChangeArrowheads="1"/>
            </p:cNvSpPr>
            <p:nvPr/>
          </p:nvSpPr>
          <p:spPr bwMode="auto">
            <a:xfrm>
              <a:off x="6105" y="6583"/>
              <a:ext cx="138" cy="28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B</a:t>
              </a:r>
              <a:endParaRPr lang="en-US" altLang="zh-CN" sz="2000" b="0">
                <a:solidFill>
                  <a:srgbClr val="FFFFFF"/>
                </a:solidFill>
                <a:latin typeface="Arial" pitchFamily="34" charset="0"/>
              </a:endParaRPr>
            </a:p>
          </p:txBody>
        </p:sp>
        <p:sp>
          <p:nvSpPr>
            <p:cNvPr id="25717" name="Text Box 108"/>
            <p:cNvSpPr txBox="1">
              <a:spLocks noChangeArrowheads="1"/>
            </p:cNvSpPr>
            <p:nvPr/>
          </p:nvSpPr>
          <p:spPr bwMode="auto">
            <a:xfrm>
              <a:off x="5953" y="3929"/>
              <a:ext cx="138" cy="28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A</a:t>
              </a:r>
              <a:endParaRPr lang="en-US" altLang="zh-CN" sz="2000" b="0">
                <a:solidFill>
                  <a:srgbClr val="FFFFFF"/>
                </a:solidFill>
                <a:latin typeface="Arial" pitchFamily="34" charset="0"/>
              </a:endParaRPr>
            </a:p>
          </p:txBody>
        </p:sp>
        <p:sp>
          <p:nvSpPr>
            <p:cNvPr id="25718" name="Line 109"/>
            <p:cNvSpPr>
              <a:spLocks noChangeShapeType="1"/>
            </p:cNvSpPr>
            <p:nvPr/>
          </p:nvSpPr>
          <p:spPr bwMode="auto">
            <a:xfrm flipH="1">
              <a:off x="4919" y="5895"/>
              <a:ext cx="720" cy="584"/>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25719" name="Text Box 110"/>
            <p:cNvSpPr txBox="1">
              <a:spLocks noChangeArrowheads="1"/>
            </p:cNvSpPr>
            <p:nvPr/>
          </p:nvSpPr>
          <p:spPr bwMode="auto">
            <a:xfrm>
              <a:off x="4755" y="7349"/>
              <a:ext cx="2354" cy="39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 </a:t>
              </a:r>
              <a:r>
                <a:rPr lang="zh-CN" altLang="en-US" sz="2000" b="0">
                  <a:solidFill>
                    <a:srgbClr val="FFFFFF"/>
                  </a:solidFill>
                  <a:latin typeface="Times New Roman" pitchFamily="18" charset="0"/>
                </a:rPr>
                <a:t>识别活前缀的</a:t>
              </a:r>
              <a:r>
                <a:rPr lang="en-US" altLang="zh-CN" sz="2000" b="0">
                  <a:solidFill>
                    <a:srgbClr val="FFFFFF"/>
                  </a:solidFill>
                  <a:latin typeface="Times New Roman" pitchFamily="18" charset="0"/>
                </a:rPr>
                <a:t>NFA</a:t>
              </a:r>
              <a:endParaRPr lang="en-US" altLang="zh-CN" sz="2000" b="0">
                <a:solidFill>
                  <a:srgbClr val="FFFFFF"/>
                </a:solidFill>
                <a:latin typeface="Arial" pitchFamily="34" charset="0"/>
              </a:endParaRPr>
            </a:p>
          </p:txBody>
        </p:sp>
      </p:grpSp>
      <p:sp>
        <p:nvSpPr>
          <p:cNvPr id="2" name="椭圆 1"/>
          <p:cNvSpPr/>
          <p:nvPr/>
        </p:nvSpPr>
        <p:spPr>
          <a:xfrm>
            <a:off x="2408077" y="2742113"/>
            <a:ext cx="1791530" cy="553832"/>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400" b="1">
              <a:solidFill>
                <a:srgbClr val="FFFFFF"/>
              </a:solidFill>
            </a:endParaRPr>
          </a:p>
        </p:txBody>
      </p:sp>
    </p:spTree>
    <p:extLst>
      <p:ext uri="{BB962C8B-B14F-4D97-AF65-F5344CB8AC3E}">
        <p14:creationId xmlns="" xmlns:p14="http://schemas.microsoft.com/office/powerpoint/2010/main" val="334981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11"/>
          <p:cNvSpPr txBox="1">
            <a:spLocks noChangeArrowheads="1"/>
          </p:cNvSpPr>
          <p:nvPr/>
        </p:nvSpPr>
        <p:spPr bwMode="auto">
          <a:xfrm>
            <a:off x="304800" y="233363"/>
            <a:ext cx="8083624" cy="1237262"/>
          </a:xfrm>
          <a:prstGeom prst="rect">
            <a:avLst/>
          </a:prstGeom>
          <a:solidFill>
            <a:srgbClr val="FDF5D7"/>
          </a:solidFill>
          <a:ln w="9525">
            <a:solidFill>
              <a:srgbClr val="CCECFF"/>
            </a:solidFill>
            <a:miter lim="800000"/>
            <a:headEnd/>
            <a:tailEnd/>
          </a:ln>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base" hangingPunct="1">
              <a:spcBef>
                <a:spcPct val="5000"/>
              </a:spcBef>
              <a:spcAft>
                <a:spcPct val="0"/>
              </a:spcAft>
            </a:pPr>
            <a:r>
              <a:rPr lang="zh-CN" altLang="en-US" b="1" dirty="0" smtClean="0">
                <a:solidFill>
                  <a:prstClr val="black"/>
                </a:solidFill>
                <a:latin typeface="宋体" panose="02010600030101010101" pitchFamily="2" charset="-122"/>
              </a:rPr>
              <a:t>例</a:t>
            </a:r>
            <a:r>
              <a:rPr lang="en-US" altLang="zh-CN" b="1" dirty="0" smtClean="0">
                <a:solidFill>
                  <a:prstClr val="black"/>
                </a:solidFill>
                <a:latin typeface="宋体" panose="02010600030101010101" pitchFamily="2" charset="-122"/>
              </a:rPr>
              <a:t>5.</a:t>
            </a:r>
            <a:r>
              <a:rPr lang="zh-CN" altLang="en-US" b="1" dirty="0" smtClean="0">
                <a:solidFill>
                  <a:prstClr val="black"/>
                </a:solidFill>
                <a:latin typeface="宋体" panose="02010600030101010101" pitchFamily="2" charset="-122"/>
              </a:rPr>
              <a:t>1 </a:t>
            </a:r>
            <a:r>
              <a:rPr lang="zh-CN" altLang="en-US" b="1" dirty="0">
                <a:solidFill>
                  <a:prstClr val="black"/>
                </a:solidFill>
                <a:latin typeface="宋体" panose="02010600030101010101" pitchFamily="2" charset="-122"/>
              </a:rPr>
              <a:t>文法</a:t>
            </a:r>
            <a:r>
              <a:rPr lang="en-US" altLang="zh-CN" b="1" dirty="0">
                <a:solidFill>
                  <a:prstClr val="black"/>
                </a:solidFill>
                <a:latin typeface="宋体" panose="02010600030101010101" pitchFamily="2" charset="-122"/>
              </a:rPr>
              <a:t>G[S]：</a:t>
            </a:r>
          </a:p>
          <a:p>
            <a:pPr eaLnBrk="1" fontAlgn="base" hangingPunct="1">
              <a:spcBef>
                <a:spcPct val="5000"/>
              </a:spcBef>
              <a:spcAft>
                <a:spcPct val="0"/>
              </a:spcAft>
            </a:pPr>
            <a:r>
              <a:rPr lang="en-US" altLang="zh-CN" b="1" dirty="0">
                <a:solidFill>
                  <a:prstClr val="black"/>
                </a:solidFill>
                <a:latin typeface="宋体" panose="02010600030101010101" pitchFamily="2" charset="-122"/>
              </a:rPr>
              <a:t>(1) S → </a:t>
            </a:r>
            <a:r>
              <a:rPr lang="en-US" altLang="zh-CN" b="1" dirty="0" err="1" smtClean="0">
                <a:solidFill>
                  <a:prstClr val="black"/>
                </a:solidFill>
                <a:latin typeface="宋体" panose="02010600030101010101" pitchFamily="2" charset="-122"/>
              </a:rPr>
              <a:t>aAcBe</a:t>
            </a:r>
            <a:r>
              <a:rPr lang="en-US" altLang="zh-CN" b="1" dirty="0" smtClean="0">
                <a:solidFill>
                  <a:prstClr val="black"/>
                </a:solidFill>
                <a:latin typeface="宋体" panose="02010600030101010101" pitchFamily="2" charset="-122"/>
              </a:rPr>
              <a:t> (</a:t>
            </a:r>
            <a:r>
              <a:rPr lang="en-US" altLang="zh-CN" b="1" dirty="0">
                <a:solidFill>
                  <a:prstClr val="black"/>
                </a:solidFill>
                <a:latin typeface="宋体" panose="02010600030101010101" pitchFamily="2" charset="-122"/>
              </a:rPr>
              <a:t>2) A → </a:t>
            </a:r>
            <a:r>
              <a:rPr lang="en-US" altLang="zh-CN" b="1" dirty="0" smtClean="0">
                <a:solidFill>
                  <a:prstClr val="black"/>
                </a:solidFill>
                <a:latin typeface="宋体" panose="02010600030101010101" pitchFamily="2" charset="-122"/>
              </a:rPr>
              <a:t>b   (</a:t>
            </a:r>
            <a:r>
              <a:rPr lang="en-US" altLang="zh-CN" b="1" dirty="0">
                <a:solidFill>
                  <a:prstClr val="black"/>
                </a:solidFill>
                <a:latin typeface="宋体" panose="02010600030101010101" pitchFamily="2" charset="-122"/>
              </a:rPr>
              <a:t>3) A → </a:t>
            </a:r>
            <a:r>
              <a:rPr lang="en-US" altLang="zh-CN" b="1" dirty="0" smtClean="0">
                <a:solidFill>
                  <a:prstClr val="black"/>
                </a:solidFill>
                <a:latin typeface="宋体" panose="02010600030101010101" pitchFamily="2" charset="-122"/>
              </a:rPr>
              <a:t>Ab (</a:t>
            </a:r>
            <a:r>
              <a:rPr lang="en-US" altLang="zh-CN" b="1" dirty="0">
                <a:solidFill>
                  <a:prstClr val="black"/>
                </a:solidFill>
                <a:latin typeface="宋体" panose="02010600030101010101" pitchFamily="2" charset="-122"/>
              </a:rPr>
              <a:t>4) B → d</a:t>
            </a:r>
          </a:p>
          <a:p>
            <a:pPr eaLnBrk="1" fontAlgn="base" hangingPunct="1">
              <a:spcBef>
                <a:spcPct val="5000"/>
              </a:spcBef>
              <a:spcAft>
                <a:spcPct val="0"/>
              </a:spcAft>
            </a:pPr>
            <a:r>
              <a:rPr lang="zh-CN" altLang="en-US" b="1" dirty="0" smtClean="0">
                <a:solidFill>
                  <a:prstClr val="black"/>
                </a:solidFill>
                <a:latin typeface="宋体" panose="02010600030101010101" pitchFamily="2" charset="-122"/>
              </a:rPr>
              <a:t>用自底向上语法分析方法，分析 </a:t>
            </a:r>
            <a:r>
              <a:rPr lang="en-US" altLang="zh-CN" b="1" err="1" smtClean="0">
                <a:solidFill>
                  <a:prstClr val="black"/>
                </a:solidFill>
                <a:latin typeface="宋体" panose="02010600030101010101" pitchFamily="2" charset="-122"/>
              </a:rPr>
              <a:t>abbcde</a:t>
            </a:r>
            <a:r>
              <a:rPr lang="zh-CN" altLang="en-US" b="1" smtClean="0">
                <a:solidFill>
                  <a:prstClr val="black"/>
                </a:solidFill>
                <a:latin typeface="宋体" panose="02010600030101010101" pitchFamily="2" charset="-122"/>
              </a:rPr>
              <a:t>的归约</a:t>
            </a:r>
            <a:r>
              <a:rPr lang="zh-CN" altLang="en-US" b="1" dirty="0" smtClean="0">
                <a:solidFill>
                  <a:prstClr val="black"/>
                </a:solidFill>
                <a:latin typeface="宋体" panose="02010600030101010101" pitchFamily="2" charset="-122"/>
              </a:rPr>
              <a:t>过程。</a:t>
            </a:r>
            <a:endParaRPr lang="en-US" altLang="zh-CN" b="1" dirty="0">
              <a:solidFill>
                <a:prstClr val="black"/>
              </a:solidFill>
              <a:latin typeface="宋体" panose="02010600030101010101" pitchFamily="2" charset="-122"/>
            </a:endParaRPr>
          </a:p>
        </p:txBody>
      </p:sp>
      <p:grpSp>
        <p:nvGrpSpPr>
          <p:cNvPr id="6" name="组合 5"/>
          <p:cNvGrpSpPr/>
          <p:nvPr/>
        </p:nvGrpSpPr>
        <p:grpSpPr>
          <a:xfrm>
            <a:off x="0" y="4812432"/>
            <a:ext cx="2971800" cy="400110"/>
            <a:chOff x="0" y="4812432"/>
            <a:chExt cx="2971800" cy="400110"/>
          </a:xfrm>
        </p:grpSpPr>
        <p:sp>
          <p:nvSpPr>
            <p:cNvPr id="13316" name="Text Box 12"/>
            <p:cNvSpPr txBox="1">
              <a:spLocks noChangeArrowheads="1"/>
            </p:cNvSpPr>
            <p:nvPr/>
          </p:nvSpPr>
          <p:spPr bwMode="auto">
            <a:xfrm>
              <a:off x="0" y="4812432"/>
              <a:ext cx="609600" cy="40011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en-US" altLang="zh-CN" sz="2000" b="1" dirty="0">
                  <a:solidFill>
                    <a:prstClr val="black"/>
                  </a:solidFill>
                  <a:latin typeface="Comic Sans MS" pitchFamily="66" charset="0"/>
                </a:rPr>
                <a:t>a</a:t>
              </a:r>
            </a:p>
          </p:txBody>
        </p:sp>
        <p:sp>
          <p:nvSpPr>
            <p:cNvPr id="13317" name="Text Box 13"/>
            <p:cNvSpPr txBox="1">
              <a:spLocks noChangeArrowheads="1"/>
            </p:cNvSpPr>
            <p:nvPr/>
          </p:nvSpPr>
          <p:spPr bwMode="auto">
            <a:xfrm>
              <a:off x="533400" y="4812432"/>
              <a:ext cx="304800" cy="40011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en-US" altLang="zh-CN" sz="2000" b="1">
                  <a:solidFill>
                    <a:prstClr val="black"/>
                  </a:solidFill>
                  <a:latin typeface="Comic Sans MS" pitchFamily="66" charset="0"/>
                </a:rPr>
                <a:t>b</a:t>
              </a:r>
            </a:p>
          </p:txBody>
        </p:sp>
        <p:sp>
          <p:nvSpPr>
            <p:cNvPr id="13318" name="Text Box 14"/>
            <p:cNvSpPr txBox="1">
              <a:spLocks noChangeArrowheads="1"/>
            </p:cNvSpPr>
            <p:nvPr/>
          </p:nvSpPr>
          <p:spPr bwMode="auto">
            <a:xfrm>
              <a:off x="1066800" y="4812432"/>
              <a:ext cx="304800" cy="40011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en-US" altLang="zh-CN" sz="2000" b="1">
                  <a:solidFill>
                    <a:prstClr val="black"/>
                  </a:solidFill>
                  <a:latin typeface="Comic Sans MS" pitchFamily="66" charset="0"/>
                </a:rPr>
                <a:t>b</a:t>
              </a:r>
            </a:p>
          </p:txBody>
        </p:sp>
        <p:sp>
          <p:nvSpPr>
            <p:cNvPr id="13319" name="Text Box 15"/>
            <p:cNvSpPr txBox="1">
              <a:spLocks noChangeArrowheads="1"/>
            </p:cNvSpPr>
            <p:nvPr/>
          </p:nvSpPr>
          <p:spPr bwMode="auto">
            <a:xfrm>
              <a:off x="1524000" y="4812432"/>
              <a:ext cx="304800" cy="40011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en-US" altLang="zh-CN" sz="2000" b="1">
                  <a:solidFill>
                    <a:prstClr val="black"/>
                  </a:solidFill>
                  <a:latin typeface="Comic Sans MS" pitchFamily="66" charset="0"/>
                </a:rPr>
                <a:t>c</a:t>
              </a:r>
            </a:p>
          </p:txBody>
        </p:sp>
        <p:sp>
          <p:nvSpPr>
            <p:cNvPr id="13320" name="Text Box 16"/>
            <p:cNvSpPr txBox="1">
              <a:spLocks noChangeArrowheads="1"/>
            </p:cNvSpPr>
            <p:nvPr/>
          </p:nvSpPr>
          <p:spPr bwMode="auto">
            <a:xfrm>
              <a:off x="1981200" y="4812432"/>
              <a:ext cx="304800" cy="40011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en-US" altLang="zh-CN" sz="2000" b="1" dirty="0">
                  <a:solidFill>
                    <a:prstClr val="black"/>
                  </a:solidFill>
                  <a:latin typeface="Comic Sans MS" pitchFamily="66" charset="0"/>
                </a:rPr>
                <a:t>d</a:t>
              </a:r>
            </a:p>
          </p:txBody>
        </p:sp>
        <p:sp>
          <p:nvSpPr>
            <p:cNvPr id="13321" name="Text Box 17"/>
            <p:cNvSpPr txBox="1">
              <a:spLocks noChangeArrowheads="1"/>
            </p:cNvSpPr>
            <p:nvPr/>
          </p:nvSpPr>
          <p:spPr bwMode="auto">
            <a:xfrm>
              <a:off x="2590800" y="4812432"/>
              <a:ext cx="381000" cy="40011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en-US" altLang="zh-CN" sz="2000" b="1">
                  <a:solidFill>
                    <a:prstClr val="black"/>
                  </a:solidFill>
                  <a:latin typeface="Comic Sans MS" pitchFamily="66" charset="0"/>
                </a:rPr>
                <a:t>e</a:t>
              </a:r>
            </a:p>
          </p:txBody>
        </p:sp>
      </p:grpSp>
      <p:grpSp>
        <p:nvGrpSpPr>
          <p:cNvPr id="2" name="Group 28"/>
          <p:cNvGrpSpPr>
            <a:grpSpLocks/>
          </p:cNvGrpSpPr>
          <p:nvPr/>
        </p:nvGrpSpPr>
        <p:grpSpPr bwMode="auto">
          <a:xfrm>
            <a:off x="457200" y="3974231"/>
            <a:ext cx="381000" cy="914400"/>
            <a:chOff x="384" y="2736"/>
            <a:chExt cx="240" cy="576"/>
          </a:xfrm>
        </p:grpSpPr>
        <p:sp>
          <p:nvSpPr>
            <p:cNvPr id="13356" name="Text Box 29"/>
            <p:cNvSpPr txBox="1">
              <a:spLocks noChangeArrowheads="1"/>
            </p:cNvSpPr>
            <p:nvPr/>
          </p:nvSpPr>
          <p:spPr bwMode="auto">
            <a:xfrm>
              <a:off x="384" y="2736"/>
              <a:ext cx="240"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en-US" altLang="zh-CN" sz="2000" b="1">
                  <a:solidFill>
                    <a:prstClr val="black"/>
                  </a:solidFill>
                  <a:latin typeface="Comic Sans MS" pitchFamily="66" charset="0"/>
                </a:rPr>
                <a:t>A</a:t>
              </a:r>
            </a:p>
          </p:txBody>
        </p:sp>
        <p:sp>
          <p:nvSpPr>
            <p:cNvPr id="13357" name="Line 30"/>
            <p:cNvSpPr>
              <a:spLocks noChangeShapeType="1"/>
            </p:cNvSpPr>
            <p:nvPr/>
          </p:nvSpPr>
          <p:spPr bwMode="auto">
            <a:xfrm flipV="1">
              <a:off x="528" y="3072"/>
              <a:ext cx="0" cy="24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fontAlgn="base">
                <a:spcBef>
                  <a:spcPct val="0"/>
                </a:spcBef>
                <a:spcAft>
                  <a:spcPct val="0"/>
                </a:spcAft>
              </a:pPr>
              <a:endParaRPr lang="zh-CN" altLang="en-US" sz="2000" b="1">
                <a:solidFill>
                  <a:prstClr val="black"/>
                </a:solidFill>
                <a:ea typeface="宋体" pitchFamily="2" charset="-122"/>
              </a:endParaRPr>
            </a:p>
          </p:txBody>
        </p:sp>
      </p:grpSp>
      <p:grpSp>
        <p:nvGrpSpPr>
          <p:cNvPr id="3" name="Group 33"/>
          <p:cNvGrpSpPr>
            <a:grpSpLocks/>
          </p:cNvGrpSpPr>
          <p:nvPr/>
        </p:nvGrpSpPr>
        <p:grpSpPr bwMode="auto">
          <a:xfrm>
            <a:off x="685800" y="3136032"/>
            <a:ext cx="685800" cy="1752600"/>
            <a:chOff x="528" y="2208"/>
            <a:chExt cx="432" cy="1104"/>
          </a:xfrm>
        </p:grpSpPr>
        <p:sp>
          <p:nvSpPr>
            <p:cNvPr id="13352" name="Text Box 34"/>
            <p:cNvSpPr txBox="1">
              <a:spLocks noChangeArrowheads="1"/>
            </p:cNvSpPr>
            <p:nvPr/>
          </p:nvSpPr>
          <p:spPr bwMode="auto">
            <a:xfrm>
              <a:off x="720" y="2208"/>
              <a:ext cx="240"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en-US" altLang="zh-CN" sz="2000" b="1">
                  <a:solidFill>
                    <a:prstClr val="black"/>
                  </a:solidFill>
                  <a:latin typeface="Comic Sans MS" pitchFamily="66" charset="0"/>
                </a:rPr>
                <a:t>A</a:t>
              </a:r>
            </a:p>
          </p:txBody>
        </p:sp>
        <p:sp>
          <p:nvSpPr>
            <p:cNvPr id="13353" name="Line 35"/>
            <p:cNvSpPr>
              <a:spLocks noChangeShapeType="1"/>
            </p:cNvSpPr>
            <p:nvPr/>
          </p:nvSpPr>
          <p:spPr bwMode="auto">
            <a:xfrm flipV="1">
              <a:off x="912" y="2544"/>
              <a:ext cx="0" cy="76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fontAlgn="base">
                <a:spcBef>
                  <a:spcPct val="0"/>
                </a:spcBef>
                <a:spcAft>
                  <a:spcPct val="0"/>
                </a:spcAft>
              </a:pPr>
              <a:endParaRPr lang="zh-CN" altLang="en-US" sz="2000" b="1">
                <a:solidFill>
                  <a:prstClr val="black"/>
                </a:solidFill>
                <a:ea typeface="宋体" pitchFamily="2" charset="-122"/>
              </a:endParaRPr>
            </a:p>
          </p:txBody>
        </p:sp>
        <p:sp>
          <p:nvSpPr>
            <p:cNvPr id="13354" name="Line 36"/>
            <p:cNvSpPr>
              <a:spLocks noChangeShapeType="1"/>
            </p:cNvSpPr>
            <p:nvPr/>
          </p:nvSpPr>
          <p:spPr bwMode="auto">
            <a:xfrm flipH="1">
              <a:off x="528" y="2544"/>
              <a:ext cx="336" cy="24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fontAlgn="base">
                <a:spcBef>
                  <a:spcPct val="0"/>
                </a:spcBef>
                <a:spcAft>
                  <a:spcPct val="0"/>
                </a:spcAft>
              </a:pPr>
              <a:endParaRPr lang="zh-CN" altLang="en-US" sz="2000" b="1">
                <a:solidFill>
                  <a:prstClr val="black"/>
                </a:solidFill>
                <a:ea typeface="宋体" pitchFamily="2" charset="-122"/>
              </a:endParaRPr>
            </a:p>
          </p:txBody>
        </p:sp>
      </p:grpSp>
      <p:grpSp>
        <p:nvGrpSpPr>
          <p:cNvPr id="4" name="Group 40"/>
          <p:cNvGrpSpPr>
            <a:grpSpLocks/>
          </p:cNvGrpSpPr>
          <p:nvPr/>
        </p:nvGrpSpPr>
        <p:grpSpPr bwMode="auto">
          <a:xfrm>
            <a:off x="1905000" y="3136032"/>
            <a:ext cx="457200" cy="1752600"/>
            <a:chOff x="1296" y="2208"/>
            <a:chExt cx="288" cy="1104"/>
          </a:xfrm>
        </p:grpSpPr>
        <p:sp>
          <p:nvSpPr>
            <p:cNvPr id="13349" name="Text Box 41"/>
            <p:cNvSpPr txBox="1">
              <a:spLocks noChangeArrowheads="1"/>
            </p:cNvSpPr>
            <p:nvPr/>
          </p:nvSpPr>
          <p:spPr bwMode="auto">
            <a:xfrm>
              <a:off x="1296" y="2208"/>
              <a:ext cx="288"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en-US" altLang="zh-CN" sz="2000" b="1">
                  <a:solidFill>
                    <a:prstClr val="black"/>
                  </a:solidFill>
                  <a:latin typeface="Comic Sans MS" pitchFamily="66" charset="0"/>
                </a:rPr>
                <a:t>B</a:t>
              </a:r>
            </a:p>
          </p:txBody>
        </p:sp>
        <p:sp>
          <p:nvSpPr>
            <p:cNvPr id="13350" name="Line 42"/>
            <p:cNvSpPr>
              <a:spLocks noChangeShapeType="1"/>
            </p:cNvSpPr>
            <p:nvPr/>
          </p:nvSpPr>
          <p:spPr bwMode="auto">
            <a:xfrm flipV="1">
              <a:off x="1440" y="2544"/>
              <a:ext cx="0" cy="76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fontAlgn="base">
                <a:spcBef>
                  <a:spcPct val="0"/>
                </a:spcBef>
                <a:spcAft>
                  <a:spcPct val="0"/>
                </a:spcAft>
              </a:pPr>
              <a:endParaRPr lang="zh-CN" altLang="en-US" sz="2000" b="1">
                <a:solidFill>
                  <a:prstClr val="black"/>
                </a:solidFill>
                <a:ea typeface="宋体" pitchFamily="2" charset="-122"/>
              </a:endParaRPr>
            </a:p>
          </p:txBody>
        </p:sp>
      </p:grpSp>
      <p:grpSp>
        <p:nvGrpSpPr>
          <p:cNvPr id="5" name="Group 46"/>
          <p:cNvGrpSpPr>
            <a:grpSpLocks/>
          </p:cNvGrpSpPr>
          <p:nvPr/>
        </p:nvGrpSpPr>
        <p:grpSpPr bwMode="auto">
          <a:xfrm>
            <a:off x="152400" y="1916832"/>
            <a:ext cx="2667000" cy="3048000"/>
            <a:chOff x="192" y="1440"/>
            <a:chExt cx="1680" cy="1920"/>
          </a:xfrm>
        </p:grpSpPr>
        <p:sp>
          <p:nvSpPr>
            <p:cNvPr id="13342" name="Text Box 47"/>
            <p:cNvSpPr txBox="1">
              <a:spLocks noChangeArrowheads="1"/>
            </p:cNvSpPr>
            <p:nvPr/>
          </p:nvSpPr>
          <p:spPr bwMode="auto">
            <a:xfrm>
              <a:off x="1008" y="1440"/>
              <a:ext cx="240"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en-US" altLang="zh-CN" sz="2000" b="1" dirty="0">
                  <a:solidFill>
                    <a:prstClr val="black"/>
                  </a:solidFill>
                  <a:latin typeface="Comic Sans MS" pitchFamily="66" charset="0"/>
                </a:rPr>
                <a:t>S</a:t>
              </a:r>
            </a:p>
          </p:txBody>
        </p:sp>
        <p:sp>
          <p:nvSpPr>
            <p:cNvPr id="13343" name="Freeform 48"/>
            <p:cNvSpPr>
              <a:spLocks/>
            </p:cNvSpPr>
            <p:nvPr/>
          </p:nvSpPr>
          <p:spPr bwMode="auto">
            <a:xfrm>
              <a:off x="192" y="1776"/>
              <a:ext cx="912" cy="1584"/>
            </a:xfrm>
            <a:custGeom>
              <a:avLst/>
              <a:gdLst>
                <a:gd name="T0" fmla="*/ 912 w 912"/>
                <a:gd name="T1" fmla="*/ 0 h 1584"/>
                <a:gd name="T2" fmla="*/ 192 w 912"/>
                <a:gd name="T3" fmla="*/ 384 h 1584"/>
                <a:gd name="T4" fmla="*/ 0 w 912"/>
                <a:gd name="T5" fmla="*/ 1584 h 1584"/>
                <a:gd name="T6" fmla="*/ 0 60000 65536"/>
                <a:gd name="T7" fmla="*/ 0 60000 65536"/>
                <a:gd name="T8" fmla="*/ 0 60000 65536"/>
                <a:gd name="T9" fmla="*/ 0 w 912"/>
                <a:gd name="T10" fmla="*/ 0 h 1584"/>
                <a:gd name="T11" fmla="*/ 912 w 912"/>
                <a:gd name="T12" fmla="*/ 1584 h 1584"/>
              </a:gdLst>
              <a:ahLst/>
              <a:cxnLst>
                <a:cxn ang="T6">
                  <a:pos x="T0" y="T1"/>
                </a:cxn>
                <a:cxn ang="T7">
                  <a:pos x="T2" y="T3"/>
                </a:cxn>
                <a:cxn ang="T8">
                  <a:pos x="T4" y="T5"/>
                </a:cxn>
              </a:cxnLst>
              <a:rect l="T9" t="T10" r="T11" b="T12"/>
              <a:pathLst>
                <a:path w="912" h="1584">
                  <a:moveTo>
                    <a:pt x="912" y="0"/>
                  </a:moveTo>
                  <a:cubicBezTo>
                    <a:pt x="628" y="60"/>
                    <a:pt x="344" y="120"/>
                    <a:pt x="192" y="384"/>
                  </a:cubicBezTo>
                  <a:cubicBezTo>
                    <a:pt x="40" y="648"/>
                    <a:pt x="20" y="1116"/>
                    <a:pt x="0" y="1584"/>
                  </a:cubicBezTo>
                </a:path>
              </a:pathLst>
            </a:cu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sz="2000" b="1">
                <a:solidFill>
                  <a:prstClr val="black"/>
                </a:solidFill>
                <a:ea typeface="宋体" pitchFamily="2" charset="-122"/>
              </a:endParaRPr>
            </a:p>
          </p:txBody>
        </p:sp>
        <p:sp>
          <p:nvSpPr>
            <p:cNvPr id="13344" name="Line 49"/>
            <p:cNvSpPr>
              <a:spLocks noChangeShapeType="1"/>
            </p:cNvSpPr>
            <p:nvPr/>
          </p:nvSpPr>
          <p:spPr bwMode="auto">
            <a:xfrm flipV="1">
              <a:off x="1152" y="1776"/>
              <a:ext cx="0" cy="1536"/>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fontAlgn="base">
                <a:spcBef>
                  <a:spcPct val="0"/>
                </a:spcBef>
                <a:spcAft>
                  <a:spcPct val="0"/>
                </a:spcAft>
              </a:pPr>
              <a:endParaRPr lang="zh-CN" altLang="en-US" sz="2000" b="1">
                <a:solidFill>
                  <a:prstClr val="black"/>
                </a:solidFill>
                <a:ea typeface="宋体" pitchFamily="2" charset="-122"/>
              </a:endParaRPr>
            </a:p>
          </p:txBody>
        </p:sp>
        <p:sp>
          <p:nvSpPr>
            <p:cNvPr id="13345" name="Freeform 50"/>
            <p:cNvSpPr>
              <a:spLocks/>
            </p:cNvSpPr>
            <p:nvPr/>
          </p:nvSpPr>
          <p:spPr bwMode="auto">
            <a:xfrm>
              <a:off x="1200" y="1776"/>
              <a:ext cx="672" cy="1584"/>
            </a:xfrm>
            <a:custGeom>
              <a:avLst/>
              <a:gdLst>
                <a:gd name="T0" fmla="*/ 0 w 672"/>
                <a:gd name="T1" fmla="*/ 0 h 1584"/>
                <a:gd name="T2" fmla="*/ 480 w 672"/>
                <a:gd name="T3" fmla="*/ 384 h 1584"/>
                <a:gd name="T4" fmla="*/ 672 w 672"/>
                <a:gd name="T5" fmla="*/ 1584 h 1584"/>
                <a:gd name="T6" fmla="*/ 0 60000 65536"/>
                <a:gd name="T7" fmla="*/ 0 60000 65536"/>
                <a:gd name="T8" fmla="*/ 0 60000 65536"/>
                <a:gd name="T9" fmla="*/ 0 w 672"/>
                <a:gd name="T10" fmla="*/ 0 h 1584"/>
                <a:gd name="T11" fmla="*/ 672 w 672"/>
                <a:gd name="T12" fmla="*/ 1584 h 1584"/>
              </a:gdLst>
              <a:ahLst/>
              <a:cxnLst>
                <a:cxn ang="T6">
                  <a:pos x="T0" y="T1"/>
                </a:cxn>
                <a:cxn ang="T7">
                  <a:pos x="T2" y="T3"/>
                </a:cxn>
                <a:cxn ang="T8">
                  <a:pos x="T4" y="T5"/>
                </a:cxn>
              </a:cxnLst>
              <a:rect l="T9" t="T10" r="T11" b="T12"/>
              <a:pathLst>
                <a:path w="672" h="1584">
                  <a:moveTo>
                    <a:pt x="0" y="0"/>
                  </a:moveTo>
                  <a:cubicBezTo>
                    <a:pt x="184" y="60"/>
                    <a:pt x="368" y="120"/>
                    <a:pt x="480" y="384"/>
                  </a:cubicBezTo>
                  <a:cubicBezTo>
                    <a:pt x="592" y="648"/>
                    <a:pt x="632" y="1116"/>
                    <a:pt x="672" y="1584"/>
                  </a:cubicBezTo>
                </a:path>
              </a:pathLst>
            </a:cu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sz="2000" b="1">
                <a:solidFill>
                  <a:prstClr val="black"/>
                </a:solidFill>
                <a:ea typeface="宋体" pitchFamily="2" charset="-122"/>
              </a:endParaRPr>
            </a:p>
          </p:txBody>
        </p:sp>
        <p:sp>
          <p:nvSpPr>
            <p:cNvPr id="13347" name="Line 52"/>
            <p:cNvSpPr>
              <a:spLocks noChangeShapeType="1"/>
            </p:cNvSpPr>
            <p:nvPr/>
          </p:nvSpPr>
          <p:spPr bwMode="auto">
            <a:xfrm flipH="1">
              <a:off x="864" y="1776"/>
              <a:ext cx="240" cy="48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fontAlgn="base">
                <a:spcBef>
                  <a:spcPct val="0"/>
                </a:spcBef>
                <a:spcAft>
                  <a:spcPct val="0"/>
                </a:spcAft>
              </a:pPr>
              <a:endParaRPr lang="zh-CN" altLang="en-US" sz="2000" b="1">
                <a:solidFill>
                  <a:prstClr val="black"/>
                </a:solidFill>
                <a:ea typeface="宋体" pitchFamily="2" charset="-122"/>
              </a:endParaRPr>
            </a:p>
          </p:txBody>
        </p:sp>
        <p:sp>
          <p:nvSpPr>
            <p:cNvPr id="13348" name="Line 53"/>
            <p:cNvSpPr>
              <a:spLocks noChangeShapeType="1"/>
            </p:cNvSpPr>
            <p:nvPr/>
          </p:nvSpPr>
          <p:spPr bwMode="auto">
            <a:xfrm>
              <a:off x="1200" y="1776"/>
              <a:ext cx="240" cy="48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pPr fontAlgn="base">
                <a:spcBef>
                  <a:spcPct val="0"/>
                </a:spcBef>
                <a:spcAft>
                  <a:spcPct val="0"/>
                </a:spcAft>
              </a:pPr>
              <a:endParaRPr lang="zh-CN" altLang="en-US" sz="2000" b="1">
                <a:solidFill>
                  <a:prstClr val="black"/>
                </a:solidFill>
                <a:ea typeface="宋体" pitchFamily="2" charset="-122"/>
              </a:endParaRPr>
            </a:p>
          </p:txBody>
        </p:sp>
      </p:grpSp>
      <p:sp>
        <p:nvSpPr>
          <p:cNvPr id="13341" name="Text Box 55"/>
          <p:cNvSpPr txBox="1">
            <a:spLocks noChangeArrowheads="1"/>
          </p:cNvSpPr>
          <p:nvPr/>
        </p:nvSpPr>
        <p:spPr bwMode="auto">
          <a:xfrm>
            <a:off x="2586806" y="1772816"/>
            <a:ext cx="611118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zh-CN" altLang="en-US" b="1" dirty="0" smtClean="0">
                <a:solidFill>
                  <a:prstClr val="black"/>
                </a:solidFill>
                <a:latin typeface="宋体" panose="02010600030101010101" pitchFamily="2" charset="-122"/>
              </a:rPr>
              <a:t>从语法树</a:t>
            </a:r>
            <a:r>
              <a:rPr lang="en-US" altLang="zh-CN" b="1" dirty="0" smtClean="0">
                <a:solidFill>
                  <a:prstClr val="black"/>
                </a:solidFill>
                <a:latin typeface="宋体" panose="02010600030101010101" pitchFamily="2" charset="-122"/>
              </a:rPr>
              <a:t>-</a:t>
            </a:r>
            <a:r>
              <a:rPr lang="zh-CN" altLang="en-US" b="1" dirty="0" smtClean="0">
                <a:solidFill>
                  <a:prstClr val="black"/>
                </a:solidFill>
                <a:latin typeface="宋体" panose="02010600030101010101" pitchFamily="2" charset="-122"/>
              </a:rPr>
              <a:t>短语</a:t>
            </a:r>
            <a:r>
              <a:rPr lang="en-US" altLang="zh-CN" b="1" dirty="0" smtClean="0">
                <a:solidFill>
                  <a:prstClr val="black"/>
                </a:solidFill>
                <a:latin typeface="宋体" panose="02010600030101010101" pitchFamily="2" charset="-122"/>
              </a:rPr>
              <a:t>-</a:t>
            </a:r>
            <a:r>
              <a:rPr lang="zh-CN" altLang="en-US" b="1" dirty="0" smtClean="0">
                <a:solidFill>
                  <a:prstClr val="black"/>
                </a:solidFill>
                <a:latin typeface="宋体" panose="02010600030101010101" pitchFamily="2" charset="-122"/>
              </a:rPr>
              <a:t>直接短语</a:t>
            </a:r>
            <a:r>
              <a:rPr lang="en-US" altLang="zh-CN" b="1" dirty="0" smtClean="0">
                <a:solidFill>
                  <a:prstClr val="black"/>
                </a:solidFill>
                <a:latin typeface="宋体" panose="02010600030101010101" pitchFamily="2" charset="-122"/>
              </a:rPr>
              <a:t>-</a:t>
            </a:r>
            <a:r>
              <a:rPr lang="zh-CN" altLang="en-US" b="1" dirty="0" smtClean="0">
                <a:solidFill>
                  <a:prstClr val="black"/>
                </a:solidFill>
                <a:latin typeface="宋体" panose="02010600030101010101" pitchFamily="2" charset="-122"/>
              </a:rPr>
              <a:t>句柄的角度分析：</a:t>
            </a:r>
            <a:endParaRPr lang="zh-CN" altLang="en-US" b="1" dirty="0">
              <a:solidFill>
                <a:prstClr val="black"/>
              </a:solidFill>
              <a:latin typeface="宋体" panose="02010600030101010101" pitchFamily="2" charset="-122"/>
            </a:endParaRPr>
          </a:p>
        </p:txBody>
      </p:sp>
      <p:sp>
        <p:nvSpPr>
          <p:cNvPr id="11" name="TextBox 10"/>
          <p:cNvSpPr txBox="1"/>
          <p:nvPr/>
        </p:nvSpPr>
        <p:spPr>
          <a:xfrm>
            <a:off x="609600" y="5844322"/>
            <a:ext cx="8088386" cy="830997"/>
          </a:xfrm>
          <a:prstGeom prst="rect">
            <a:avLst/>
          </a:prstGeom>
          <a:noFill/>
        </p:spPr>
        <p:txBody>
          <a:bodyPr wrap="square" rtlCol="0">
            <a:spAutoFit/>
          </a:bodyPr>
          <a:lstStyle/>
          <a:p>
            <a:pPr fontAlgn="base">
              <a:spcBef>
                <a:spcPct val="0"/>
              </a:spcBef>
              <a:spcAft>
                <a:spcPct val="0"/>
              </a:spcAft>
            </a:pPr>
            <a:r>
              <a:rPr lang="zh-CN" altLang="en-US" sz="2400" b="1" dirty="0">
                <a:solidFill>
                  <a:srgbClr val="C00000"/>
                </a:solidFill>
                <a:ea typeface="宋体" pitchFamily="2" charset="-122"/>
              </a:rPr>
              <a:t>这种规范规约的过程，每一步都是把句柄规约成相应的非终结符号。</a:t>
            </a:r>
          </a:p>
        </p:txBody>
      </p:sp>
      <p:sp>
        <p:nvSpPr>
          <p:cNvPr id="49" name="Text Box 55"/>
          <p:cNvSpPr txBox="1">
            <a:spLocks noChangeArrowheads="1"/>
          </p:cNvSpPr>
          <p:nvPr/>
        </p:nvSpPr>
        <p:spPr bwMode="auto">
          <a:xfrm>
            <a:off x="2586806" y="2344004"/>
            <a:ext cx="6111180"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en-US" altLang="zh-CN" b="1" dirty="0" smtClean="0">
                <a:solidFill>
                  <a:prstClr val="black"/>
                </a:solidFill>
                <a:latin typeface="宋体" panose="02010600030101010101" pitchFamily="2" charset="-122"/>
              </a:rPr>
              <a:t>Step1:abbcde</a:t>
            </a:r>
            <a:r>
              <a:rPr lang="zh-CN" altLang="en-US" b="1" dirty="0" smtClean="0">
                <a:solidFill>
                  <a:prstClr val="black"/>
                </a:solidFill>
                <a:latin typeface="宋体" panose="02010600030101010101" pitchFamily="2" charset="-122"/>
              </a:rPr>
              <a:t>中，</a:t>
            </a:r>
            <a:r>
              <a:rPr lang="en-US" altLang="zh-CN" b="1" dirty="0" err="1" smtClean="0">
                <a:solidFill>
                  <a:prstClr val="black"/>
                </a:solidFill>
                <a:latin typeface="宋体" panose="02010600030101010101" pitchFamily="2" charset="-122"/>
              </a:rPr>
              <a:t>b,bb,d,abbcde</a:t>
            </a:r>
            <a:r>
              <a:rPr lang="zh-CN" altLang="en-US" b="1" dirty="0" smtClean="0">
                <a:solidFill>
                  <a:prstClr val="black"/>
                </a:solidFill>
                <a:latin typeface="宋体" panose="02010600030101010101" pitchFamily="2" charset="-122"/>
              </a:rPr>
              <a:t>是短语，</a:t>
            </a:r>
            <a:r>
              <a:rPr lang="en-US" altLang="zh-CN" b="1" dirty="0" smtClean="0">
                <a:solidFill>
                  <a:srgbClr val="A50021"/>
                </a:solidFill>
                <a:latin typeface="宋体" panose="02010600030101010101" pitchFamily="2" charset="-122"/>
              </a:rPr>
              <a:t>b</a:t>
            </a:r>
            <a:r>
              <a:rPr lang="zh-CN" altLang="en-US" b="1" dirty="0" smtClean="0">
                <a:solidFill>
                  <a:prstClr val="black"/>
                </a:solidFill>
                <a:latin typeface="宋体" panose="02010600030101010101" pitchFamily="2" charset="-122"/>
              </a:rPr>
              <a:t>是句柄；</a:t>
            </a:r>
            <a:endParaRPr lang="zh-CN" altLang="en-US" b="1" dirty="0">
              <a:solidFill>
                <a:prstClr val="black"/>
              </a:solidFill>
              <a:latin typeface="宋体" panose="02010600030101010101" pitchFamily="2" charset="-122"/>
            </a:endParaRPr>
          </a:p>
        </p:txBody>
      </p:sp>
      <p:sp>
        <p:nvSpPr>
          <p:cNvPr id="50" name="Text Box 55"/>
          <p:cNvSpPr txBox="1">
            <a:spLocks noChangeArrowheads="1"/>
          </p:cNvSpPr>
          <p:nvPr/>
        </p:nvSpPr>
        <p:spPr bwMode="auto">
          <a:xfrm>
            <a:off x="2691222" y="3225066"/>
            <a:ext cx="6111180"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en-US" altLang="zh-CN" b="1" dirty="0" smtClean="0">
                <a:solidFill>
                  <a:prstClr val="black"/>
                </a:solidFill>
                <a:latin typeface="宋体" panose="02010600030101010101" pitchFamily="2" charset="-122"/>
              </a:rPr>
              <a:t>Step2:aAbcde</a:t>
            </a:r>
            <a:r>
              <a:rPr lang="zh-CN" altLang="en-US" b="1" dirty="0" smtClean="0">
                <a:solidFill>
                  <a:prstClr val="black"/>
                </a:solidFill>
                <a:latin typeface="宋体" panose="02010600030101010101" pitchFamily="2" charset="-122"/>
              </a:rPr>
              <a:t>中，</a:t>
            </a:r>
            <a:r>
              <a:rPr lang="en-US" altLang="zh-CN" b="1" dirty="0" err="1" smtClean="0">
                <a:solidFill>
                  <a:prstClr val="black"/>
                </a:solidFill>
                <a:latin typeface="宋体" panose="02010600030101010101" pitchFamily="2" charset="-122"/>
              </a:rPr>
              <a:t>Ab,d,aAbcde</a:t>
            </a:r>
            <a:r>
              <a:rPr lang="zh-CN" altLang="en-US" b="1" dirty="0" smtClean="0">
                <a:solidFill>
                  <a:prstClr val="black"/>
                </a:solidFill>
                <a:latin typeface="宋体" panose="02010600030101010101" pitchFamily="2" charset="-122"/>
              </a:rPr>
              <a:t>是短语，</a:t>
            </a:r>
            <a:r>
              <a:rPr lang="en-US" altLang="zh-CN" b="1" dirty="0" smtClean="0">
                <a:solidFill>
                  <a:srgbClr val="A50021"/>
                </a:solidFill>
                <a:latin typeface="宋体" panose="02010600030101010101" pitchFamily="2" charset="-122"/>
              </a:rPr>
              <a:t>Ab</a:t>
            </a:r>
            <a:r>
              <a:rPr lang="zh-CN" altLang="en-US" b="1" dirty="0" smtClean="0">
                <a:solidFill>
                  <a:prstClr val="black"/>
                </a:solidFill>
                <a:latin typeface="宋体" panose="02010600030101010101" pitchFamily="2" charset="-122"/>
              </a:rPr>
              <a:t>是句柄；</a:t>
            </a:r>
            <a:endParaRPr lang="zh-CN" altLang="en-US" b="1" dirty="0">
              <a:solidFill>
                <a:prstClr val="black"/>
              </a:solidFill>
              <a:latin typeface="宋体" panose="02010600030101010101" pitchFamily="2" charset="-122"/>
            </a:endParaRPr>
          </a:p>
        </p:txBody>
      </p:sp>
      <p:sp>
        <p:nvSpPr>
          <p:cNvPr id="51" name="Text Box 55"/>
          <p:cNvSpPr txBox="1">
            <a:spLocks noChangeArrowheads="1"/>
          </p:cNvSpPr>
          <p:nvPr/>
        </p:nvSpPr>
        <p:spPr bwMode="auto">
          <a:xfrm>
            <a:off x="2998540" y="4129926"/>
            <a:ext cx="5605908"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en-US" altLang="zh-CN" b="1" dirty="0" smtClean="0">
                <a:solidFill>
                  <a:prstClr val="black"/>
                </a:solidFill>
                <a:latin typeface="宋体" panose="02010600030101010101" pitchFamily="2" charset="-122"/>
              </a:rPr>
              <a:t>Step3:aAcde</a:t>
            </a:r>
            <a:r>
              <a:rPr lang="zh-CN" altLang="en-US" b="1" dirty="0" smtClean="0">
                <a:solidFill>
                  <a:prstClr val="black"/>
                </a:solidFill>
                <a:latin typeface="宋体" panose="02010600030101010101" pitchFamily="2" charset="-122"/>
              </a:rPr>
              <a:t>中，</a:t>
            </a:r>
            <a:r>
              <a:rPr lang="en-US" altLang="zh-CN" b="1" dirty="0" err="1" smtClean="0">
                <a:solidFill>
                  <a:prstClr val="black"/>
                </a:solidFill>
                <a:latin typeface="宋体" panose="02010600030101010101" pitchFamily="2" charset="-122"/>
              </a:rPr>
              <a:t>d,aAcde</a:t>
            </a:r>
            <a:r>
              <a:rPr lang="zh-CN" altLang="en-US" b="1" dirty="0" smtClean="0">
                <a:solidFill>
                  <a:prstClr val="black"/>
                </a:solidFill>
                <a:latin typeface="宋体" panose="02010600030101010101" pitchFamily="2" charset="-122"/>
              </a:rPr>
              <a:t>是短语，</a:t>
            </a:r>
            <a:r>
              <a:rPr lang="en-US" altLang="zh-CN" b="1" dirty="0" smtClean="0">
                <a:solidFill>
                  <a:srgbClr val="A50021"/>
                </a:solidFill>
                <a:latin typeface="宋体" panose="02010600030101010101" pitchFamily="2" charset="-122"/>
              </a:rPr>
              <a:t>d</a:t>
            </a:r>
            <a:r>
              <a:rPr lang="zh-CN" altLang="en-US" b="1" dirty="0" smtClean="0">
                <a:solidFill>
                  <a:prstClr val="black"/>
                </a:solidFill>
                <a:latin typeface="宋体" panose="02010600030101010101" pitchFamily="2" charset="-122"/>
              </a:rPr>
              <a:t>是句柄；</a:t>
            </a:r>
            <a:endParaRPr lang="zh-CN" altLang="en-US" b="1" dirty="0">
              <a:solidFill>
                <a:prstClr val="black"/>
              </a:solidFill>
              <a:latin typeface="宋体" panose="02010600030101010101" pitchFamily="2" charset="-122"/>
            </a:endParaRPr>
          </a:p>
        </p:txBody>
      </p:sp>
      <p:sp>
        <p:nvSpPr>
          <p:cNvPr id="52" name="Text Box 55"/>
          <p:cNvSpPr txBox="1">
            <a:spLocks noChangeArrowheads="1"/>
          </p:cNvSpPr>
          <p:nvPr/>
        </p:nvSpPr>
        <p:spPr bwMode="auto">
          <a:xfrm>
            <a:off x="3092078" y="5013325"/>
            <a:ext cx="5605908"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en-US" altLang="zh-CN" b="1" dirty="0" smtClean="0">
                <a:solidFill>
                  <a:prstClr val="black"/>
                </a:solidFill>
                <a:latin typeface="宋体" panose="02010600030101010101" pitchFamily="2" charset="-122"/>
              </a:rPr>
              <a:t>Step4:aAcBe</a:t>
            </a:r>
            <a:r>
              <a:rPr lang="zh-CN" altLang="en-US" b="1" dirty="0" smtClean="0">
                <a:solidFill>
                  <a:prstClr val="black"/>
                </a:solidFill>
                <a:latin typeface="宋体" panose="02010600030101010101" pitchFamily="2" charset="-122"/>
              </a:rPr>
              <a:t>中，</a:t>
            </a:r>
            <a:r>
              <a:rPr lang="en-US" altLang="zh-CN" b="1" dirty="0" err="1" smtClean="0">
                <a:solidFill>
                  <a:prstClr val="black"/>
                </a:solidFill>
                <a:latin typeface="宋体" panose="02010600030101010101" pitchFamily="2" charset="-122"/>
              </a:rPr>
              <a:t>aAcde</a:t>
            </a:r>
            <a:r>
              <a:rPr lang="zh-CN" altLang="en-US" b="1" dirty="0" smtClean="0">
                <a:solidFill>
                  <a:prstClr val="black"/>
                </a:solidFill>
                <a:latin typeface="宋体" panose="02010600030101010101" pitchFamily="2" charset="-122"/>
              </a:rPr>
              <a:t>是短语，也是句柄；</a:t>
            </a:r>
            <a:endParaRPr lang="zh-CN" altLang="en-US" b="1" dirty="0">
              <a:solidFill>
                <a:prstClr val="black"/>
              </a:solidFill>
              <a:latin typeface="宋体" panose="02010600030101010101" pitchFamily="2" charset="-122"/>
            </a:endParaRPr>
          </a:p>
        </p:txBody>
      </p:sp>
    </p:spTree>
    <p:extLst>
      <p:ext uri="{BB962C8B-B14F-4D97-AF65-F5344CB8AC3E}">
        <p14:creationId xmlns="" xmlns:p14="http://schemas.microsoft.com/office/powerpoint/2010/main" val="13380034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341"/>
                                        </p:tgtEl>
                                        <p:attrNameLst>
                                          <p:attrName>style.visibility</p:attrName>
                                        </p:attrNameLst>
                                      </p:cBhvr>
                                      <p:to>
                                        <p:strVal val="visible"/>
                                      </p:to>
                                    </p:set>
                                    <p:anim calcmode="lin" valueType="num">
                                      <p:cBhvr additive="base">
                                        <p:cTn id="29" dur="500" fill="hold"/>
                                        <p:tgtEl>
                                          <p:spTgt spid="13341"/>
                                        </p:tgtEl>
                                        <p:attrNameLst>
                                          <p:attrName>ppt_x</p:attrName>
                                        </p:attrNameLst>
                                      </p:cBhvr>
                                      <p:tavLst>
                                        <p:tav tm="0">
                                          <p:val>
                                            <p:strVal val="#ppt_x"/>
                                          </p:val>
                                        </p:tav>
                                        <p:tav tm="100000">
                                          <p:val>
                                            <p:strVal val="#ppt_x"/>
                                          </p:val>
                                        </p:tav>
                                      </p:tavLst>
                                    </p:anim>
                                    <p:anim calcmode="lin" valueType="num">
                                      <p:cBhvr additive="base">
                                        <p:cTn id="30" dur="500" fill="hold"/>
                                        <p:tgtEl>
                                          <p:spTgt spid="1334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additive="base">
                                        <p:cTn id="35" dur="500" fill="hold"/>
                                        <p:tgtEl>
                                          <p:spTgt spid="49"/>
                                        </p:tgtEl>
                                        <p:attrNameLst>
                                          <p:attrName>ppt_x</p:attrName>
                                        </p:attrNameLst>
                                      </p:cBhvr>
                                      <p:tavLst>
                                        <p:tav tm="0">
                                          <p:val>
                                            <p:strVal val="#ppt_x"/>
                                          </p:val>
                                        </p:tav>
                                        <p:tav tm="100000">
                                          <p:val>
                                            <p:strVal val="#ppt_x"/>
                                          </p:val>
                                        </p:tav>
                                      </p:tavLst>
                                    </p:anim>
                                    <p:anim calcmode="lin" valueType="num">
                                      <p:cBhvr additive="base">
                                        <p:cTn id="36"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50"/>
                                        </p:tgtEl>
                                        <p:attrNameLst>
                                          <p:attrName>style.visibility</p:attrName>
                                        </p:attrNameLst>
                                      </p:cBhvr>
                                      <p:to>
                                        <p:strVal val="visible"/>
                                      </p:to>
                                    </p:set>
                                    <p:anim calcmode="lin" valueType="num">
                                      <p:cBhvr additive="base">
                                        <p:cTn id="41" dur="500" fill="hold"/>
                                        <p:tgtEl>
                                          <p:spTgt spid="50"/>
                                        </p:tgtEl>
                                        <p:attrNameLst>
                                          <p:attrName>ppt_x</p:attrName>
                                        </p:attrNameLst>
                                      </p:cBhvr>
                                      <p:tavLst>
                                        <p:tav tm="0">
                                          <p:val>
                                            <p:strVal val="#ppt_x"/>
                                          </p:val>
                                        </p:tav>
                                        <p:tav tm="100000">
                                          <p:val>
                                            <p:strVal val="#ppt_x"/>
                                          </p:val>
                                        </p:tav>
                                      </p:tavLst>
                                    </p:anim>
                                    <p:anim calcmode="lin" valueType="num">
                                      <p:cBhvr additive="base">
                                        <p:cTn id="42"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1"/>
                                        </p:tgtEl>
                                        <p:attrNameLst>
                                          <p:attrName>style.visibility</p:attrName>
                                        </p:attrNameLst>
                                      </p:cBhvr>
                                      <p:to>
                                        <p:strVal val="visible"/>
                                      </p:to>
                                    </p:set>
                                    <p:anim calcmode="lin" valueType="num">
                                      <p:cBhvr additive="base">
                                        <p:cTn id="47" dur="500" fill="hold"/>
                                        <p:tgtEl>
                                          <p:spTgt spid="51"/>
                                        </p:tgtEl>
                                        <p:attrNameLst>
                                          <p:attrName>ppt_x</p:attrName>
                                        </p:attrNameLst>
                                      </p:cBhvr>
                                      <p:tavLst>
                                        <p:tav tm="0">
                                          <p:val>
                                            <p:strVal val="#ppt_x"/>
                                          </p:val>
                                        </p:tav>
                                        <p:tav tm="100000">
                                          <p:val>
                                            <p:strVal val="#ppt_x"/>
                                          </p:val>
                                        </p:tav>
                                      </p:tavLst>
                                    </p:anim>
                                    <p:anim calcmode="lin" valueType="num">
                                      <p:cBhvr additive="base">
                                        <p:cTn id="4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52"/>
                                        </p:tgtEl>
                                        <p:attrNameLst>
                                          <p:attrName>style.visibility</p:attrName>
                                        </p:attrNameLst>
                                      </p:cBhvr>
                                      <p:to>
                                        <p:strVal val="visible"/>
                                      </p:to>
                                    </p:set>
                                    <p:anim calcmode="lin" valueType="num">
                                      <p:cBhvr additive="base">
                                        <p:cTn id="53" dur="500" fill="hold"/>
                                        <p:tgtEl>
                                          <p:spTgt spid="52"/>
                                        </p:tgtEl>
                                        <p:attrNameLst>
                                          <p:attrName>ppt_x</p:attrName>
                                        </p:attrNameLst>
                                      </p:cBhvr>
                                      <p:tavLst>
                                        <p:tav tm="0">
                                          <p:val>
                                            <p:strVal val="#ppt_x"/>
                                          </p:val>
                                        </p:tav>
                                        <p:tav tm="100000">
                                          <p:val>
                                            <p:strVal val="#ppt_x"/>
                                          </p:val>
                                        </p:tav>
                                      </p:tavLst>
                                    </p:anim>
                                    <p:anim calcmode="lin" valueType="num">
                                      <p:cBhvr additive="base">
                                        <p:cTn id="54"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1" grpId="0"/>
      <p:bldP spid="11" grpId="0"/>
      <p:bldP spid="49" grpId="0"/>
      <p:bldP spid="50" grpId="0"/>
      <p:bldP spid="51" grpId="0"/>
      <p:bldP spid="52"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51520" y="184982"/>
            <a:ext cx="7924800" cy="850106"/>
          </a:xfrm>
        </p:spPr>
        <p:txBody>
          <a:bodyPr/>
          <a:lstStyle/>
          <a:p>
            <a:r>
              <a:rPr lang="en-US" altLang="zh-CN" sz="2800" dirty="0" smtClean="0">
                <a:solidFill>
                  <a:srgbClr val="C00000"/>
                </a:solidFill>
              </a:rPr>
              <a:t>3</a:t>
            </a:r>
            <a:r>
              <a:rPr lang="zh-CN" altLang="en-US" sz="2800" dirty="0" smtClean="0">
                <a:solidFill>
                  <a:srgbClr val="C00000"/>
                </a:solidFill>
              </a:rPr>
              <a:t>、采用项目集规范族构造有限自动机</a:t>
            </a:r>
          </a:p>
        </p:txBody>
      </p:sp>
      <p:sp>
        <p:nvSpPr>
          <p:cNvPr id="271363" name="Rectangle 3"/>
          <p:cNvSpPr>
            <a:spLocks noGrp="1" noChangeArrowheads="1"/>
          </p:cNvSpPr>
          <p:nvPr>
            <p:ph sz="quarter" idx="13"/>
          </p:nvPr>
        </p:nvSpPr>
        <p:spPr>
          <a:xfrm>
            <a:off x="611560" y="1196752"/>
            <a:ext cx="7920038" cy="5256584"/>
          </a:xfrm>
        </p:spPr>
        <p:txBody>
          <a:bodyPr>
            <a:noAutofit/>
          </a:bodyPr>
          <a:lstStyle/>
          <a:p>
            <a:pPr>
              <a:lnSpc>
                <a:spcPct val="120000"/>
              </a:lnSpc>
            </a:pPr>
            <a:r>
              <a:rPr lang="zh-CN" altLang="en-US" sz="2400" dirty="0" smtClean="0"/>
              <a:t>直接构造</a:t>
            </a:r>
            <a:r>
              <a:rPr lang="en-US" altLang="zh-CN" sz="2400" dirty="0" smtClean="0"/>
              <a:t>DFA</a:t>
            </a:r>
            <a:r>
              <a:rPr lang="zh-CN" altLang="en-US" sz="2400" dirty="0" smtClean="0"/>
              <a:t>的过程：</a:t>
            </a:r>
          </a:p>
          <a:p>
            <a:pPr lvl="1"/>
            <a:r>
              <a:rPr lang="zh-CN" altLang="en-US" sz="2400" dirty="0" smtClean="0">
                <a:solidFill>
                  <a:srgbClr val="C00000"/>
                </a:solidFill>
              </a:rPr>
              <a:t>即：</a:t>
            </a:r>
            <a:r>
              <a:rPr lang="en-US" altLang="zh-CN" sz="2400" dirty="0" smtClean="0">
                <a:solidFill>
                  <a:srgbClr val="C00000"/>
                </a:solidFill>
              </a:rPr>
              <a:t>LR</a:t>
            </a:r>
            <a:r>
              <a:rPr lang="zh-CN" altLang="en-US" sz="2400" dirty="0" smtClean="0">
                <a:solidFill>
                  <a:srgbClr val="C00000"/>
                </a:solidFill>
              </a:rPr>
              <a:t>（</a:t>
            </a:r>
            <a:r>
              <a:rPr lang="en-US" altLang="zh-CN" sz="2400" dirty="0" smtClean="0">
                <a:solidFill>
                  <a:srgbClr val="C00000"/>
                </a:solidFill>
              </a:rPr>
              <a:t>0</a:t>
            </a:r>
            <a:r>
              <a:rPr lang="zh-CN" altLang="en-US" sz="2400" dirty="0" smtClean="0">
                <a:solidFill>
                  <a:srgbClr val="C00000"/>
                </a:solidFill>
              </a:rPr>
              <a:t>）项目集规范族的构造过程</a:t>
            </a:r>
            <a:endParaRPr lang="en-US" altLang="zh-CN" sz="2400" dirty="0" smtClean="0">
              <a:solidFill>
                <a:srgbClr val="C00000"/>
              </a:solidFill>
            </a:endParaRPr>
          </a:p>
          <a:p>
            <a:pPr lvl="1"/>
            <a:r>
              <a:rPr lang="zh-CN" altLang="en-US" sz="2400" dirty="0" smtClean="0"/>
              <a:t>（</a:t>
            </a:r>
            <a:r>
              <a:rPr lang="en-US" altLang="zh-CN" sz="2400" dirty="0" smtClean="0"/>
              <a:t>1</a:t>
            </a:r>
            <a:r>
              <a:rPr lang="zh-CN" altLang="en-US" sz="2400" dirty="0" smtClean="0"/>
              <a:t>）</a:t>
            </a:r>
            <a:r>
              <a:rPr lang="en-US" altLang="zh-CN" sz="2400" b="1" dirty="0" smtClean="0">
                <a:solidFill>
                  <a:srgbClr val="C00000"/>
                </a:solidFill>
              </a:rPr>
              <a:t>CLOSURE</a:t>
            </a:r>
            <a:r>
              <a:rPr lang="zh-CN" altLang="en-US" sz="2400" b="1" dirty="0" smtClean="0">
                <a:solidFill>
                  <a:srgbClr val="C00000"/>
                </a:solidFill>
              </a:rPr>
              <a:t>（</a:t>
            </a:r>
            <a:r>
              <a:rPr lang="en-US" altLang="zh-CN" sz="2400" b="1" dirty="0" smtClean="0">
                <a:solidFill>
                  <a:srgbClr val="C00000"/>
                </a:solidFill>
              </a:rPr>
              <a:t>I</a:t>
            </a:r>
            <a:r>
              <a:rPr lang="zh-CN" altLang="en-US" sz="2400" b="1" dirty="0" smtClean="0">
                <a:solidFill>
                  <a:srgbClr val="C00000"/>
                </a:solidFill>
              </a:rPr>
              <a:t>）函数</a:t>
            </a:r>
          </a:p>
          <a:p>
            <a:pPr lvl="2"/>
            <a:r>
              <a:rPr lang="zh-CN" altLang="en-US" sz="2400" dirty="0" smtClean="0"/>
              <a:t>如果</a:t>
            </a:r>
            <a:r>
              <a:rPr lang="en-US" altLang="zh-CN" sz="2400" dirty="0" smtClean="0"/>
              <a:t>I </a:t>
            </a:r>
            <a:r>
              <a:rPr lang="zh-CN" altLang="en-US" sz="2400" dirty="0" smtClean="0"/>
              <a:t>是文法</a:t>
            </a:r>
            <a:r>
              <a:rPr lang="en-US" altLang="zh-CN" sz="2400" dirty="0" smtClean="0"/>
              <a:t>G</a:t>
            </a:r>
            <a:r>
              <a:rPr lang="zh-CN" altLang="en-US" sz="2400" dirty="0" smtClean="0"/>
              <a:t>的任一个项目集，那么定义和构造项目集</a:t>
            </a:r>
            <a:r>
              <a:rPr lang="en-US" altLang="zh-CN" sz="2400" dirty="0" smtClean="0"/>
              <a:t>I</a:t>
            </a:r>
            <a:r>
              <a:rPr lang="zh-CN" altLang="en-US" sz="2400" dirty="0" smtClean="0"/>
              <a:t>的闭包</a:t>
            </a:r>
            <a:r>
              <a:rPr lang="en-US" altLang="zh-CN" sz="2400" dirty="0" smtClean="0"/>
              <a:t>—CLOSURE</a:t>
            </a:r>
            <a:r>
              <a:rPr lang="zh-CN" altLang="en-US" sz="2400" dirty="0" smtClean="0"/>
              <a:t>（</a:t>
            </a:r>
            <a:r>
              <a:rPr lang="en-US" altLang="zh-CN" sz="2400" dirty="0" smtClean="0"/>
              <a:t>I</a:t>
            </a:r>
            <a:r>
              <a:rPr lang="zh-CN" altLang="en-US" sz="2400" dirty="0" smtClean="0"/>
              <a:t>）规则如下：</a:t>
            </a:r>
          </a:p>
          <a:p>
            <a:pPr lvl="3">
              <a:lnSpc>
                <a:spcPct val="110000"/>
              </a:lnSpc>
            </a:pPr>
            <a:r>
              <a:rPr lang="en-US" altLang="zh-CN" sz="2400" dirty="0" smtClean="0"/>
              <a:t>1) I</a:t>
            </a:r>
            <a:r>
              <a:rPr lang="zh-CN" altLang="en-US" sz="2400" dirty="0" smtClean="0"/>
              <a:t>的任何项目也属于</a:t>
            </a:r>
            <a:r>
              <a:rPr lang="en-US" altLang="zh-CN" sz="2400" dirty="0" smtClean="0"/>
              <a:t>CLOSURE</a:t>
            </a:r>
            <a:r>
              <a:rPr lang="zh-CN" altLang="en-US" sz="2400" dirty="0" smtClean="0"/>
              <a:t>（</a:t>
            </a:r>
            <a:r>
              <a:rPr lang="en-US" altLang="zh-CN" sz="2400" dirty="0" smtClean="0"/>
              <a:t>I </a:t>
            </a:r>
            <a:r>
              <a:rPr lang="zh-CN" altLang="en-US" sz="2400" dirty="0" smtClean="0"/>
              <a:t>）。</a:t>
            </a:r>
          </a:p>
          <a:p>
            <a:pPr lvl="3">
              <a:lnSpc>
                <a:spcPct val="110000"/>
              </a:lnSpc>
            </a:pPr>
            <a:r>
              <a:rPr lang="en-US" altLang="zh-CN" sz="2400" dirty="0" smtClean="0">
                <a:solidFill>
                  <a:srgbClr val="C00000"/>
                </a:solidFill>
              </a:rPr>
              <a:t>2)  </a:t>
            </a:r>
            <a:r>
              <a:rPr lang="zh-CN" altLang="en-US" sz="2400" dirty="0" smtClean="0"/>
              <a:t>若项目</a:t>
            </a:r>
            <a:r>
              <a:rPr lang="en-US" altLang="zh-CN" sz="2400" dirty="0" smtClean="0"/>
              <a:t>A</a:t>
            </a:r>
            <a:r>
              <a:rPr lang="en-US" altLang="zh-CN" sz="2400" dirty="0" smtClean="0">
                <a:sym typeface="Symbol" pitchFamily="18" charset="2"/>
              </a:rPr>
              <a:t></a:t>
            </a:r>
            <a:r>
              <a:rPr lang="en-US" altLang="zh-CN" sz="2400" dirty="0" smtClean="0"/>
              <a:t>·B</a:t>
            </a:r>
            <a:r>
              <a:rPr lang="en-US" altLang="zh-CN" sz="2400" dirty="0" smtClean="0">
                <a:sym typeface="Symbol" pitchFamily="18" charset="2"/>
              </a:rPr>
              <a:t></a:t>
            </a:r>
            <a:r>
              <a:rPr lang="zh-CN" altLang="en-US" sz="2400" dirty="0" smtClean="0"/>
              <a:t>属于</a:t>
            </a:r>
            <a:r>
              <a:rPr lang="en-US" altLang="zh-CN" sz="2400" dirty="0" smtClean="0"/>
              <a:t>CLOSURE</a:t>
            </a:r>
            <a:r>
              <a:rPr lang="zh-CN" altLang="en-US" sz="2400" dirty="0" smtClean="0"/>
              <a:t>（</a:t>
            </a:r>
            <a:r>
              <a:rPr lang="en-US" altLang="zh-CN" sz="2400" dirty="0" smtClean="0"/>
              <a:t>I </a:t>
            </a:r>
            <a:r>
              <a:rPr lang="zh-CN" altLang="en-US" sz="2400" dirty="0" smtClean="0"/>
              <a:t>）；若有</a:t>
            </a:r>
            <a:r>
              <a:rPr lang="en-US" altLang="zh-CN" sz="2400" dirty="0" smtClean="0"/>
              <a:t>B</a:t>
            </a:r>
            <a:r>
              <a:rPr lang="en-US" altLang="zh-CN" sz="2400" dirty="0" smtClean="0">
                <a:sym typeface="Symbol" pitchFamily="18" charset="2"/>
              </a:rPr>
              <a:t></a:t>
            </a:r>
            <a:r>
              <a:rPr lang="zh-CN" altLang="en-US" sz="2400" dirty="0" smtClean="0"/>
              <a:t>，则将</a:t>
            </a:r>
            <a:r>
              <a:rPr lang="en-US" altLang="zh-CN" sz="2400" dirty="0" smtClean="0">
                <a:solidFill>
                  <a:srgbClr val="C00000"/>
                </a:solidFill>
              </a:rPr>
              <a:t>B</a:t>
            </a:r>
            <a:r>
              <a:rPr lang="en-US" altLang="zh-CN" sz="2400" dirty="0" smtClean="0">
                <a:solidFill>
                  <a:srgbClr val="C00000"/>
                </a:solidFill>
                <a:sym typeface="Symbol" pitchFamily="18" charset="2"/>
              </a:rPr>
              <a:t></a:t>
            </a:r>
            <a:r>
              <a:rPr lang="en-US" altLang="zh-CN" sz="2400" dirty="0" smtClean="0">
                <a:solidFill>
                  <a:srgbClr val="C00000"/>
                </a:solidFill>
              </a:rPr>
              <a:t>·</a:t>
            </a:r>
            <a:r>
              <a:rPr lang="en-US" altLang="zh-CN" sz="2400" dirty="0" smtClean="0">
                <a:solidFill>
                  <a:srgbClr val="C00000"/>
                </a:solidFill>
                <a:sym typeface="Symbol" pitchFamily="18" charset="2"/>
              </a:rPr>
              <a:t></a:t>
            </a:r>
            <a:r>
              <a:rPr lang="zh-CN" altLang="en-US" sz="2400" dirty="0" smtClean="0"/>
              <a:t>加到</a:t>
            </a:r>
            <a:r>
              <a:rPr lang="en-US" altLang="zh-CN" sz="2400" dirty="0" smtClean="0"/>
              <a:t>CLOSURE(I)</a:t>
            </a:r>
            <a:r>
              <a:rPr lang="zh-CN" altLang="en-US" sz="2400" dirty="0" smtClean="0"/>
              <a:t>中，此时，</a:t>
            </a:r>
            <a:r>
              <a:rPr lang="zh-CN" altLang="en-US" sz="2400" dirty="0" smtClean="0">
                <a:solidFill>
                  <a:srgbClr val="C00000"/>
                </a:solidFill>
              </a:rPr>
              <a:t>称</a:t>
            </a:r>
            <a:r>
              <a:rPr lang="en-US" altLang="zh-CN" sz="2400" dirty="0" smtClean="0">
                <a:solidFill>
                  <a:srgbClr val="C00000"/>
                </a:solidFill>
              </a:rPr>
              <a:t>A</a:t>
            </a:r>
            <a:r>
              <a:rPr lang="en-US" altLang="zh-CN" sz="2400" dirty="0" smtClean="0">
                <a:solidFill>
                  <a:srgbClr val="C00000"/>
                </a:solidFill>
                <a:sym typeface="Symbol" pitchFamily="18" charset="2"/>
              </a:rPr>
              <a:t></a:t>
            </a:r>
            <a:r>
              <a:rPr lang="en-US" altLang="zh-CN" sz="2400" dirty="0" smtClean="0">
                <a:solidFill>
                  <a:srgbClr val="C00000"/>
                </a:solidFill>
              </a:rPr>
              <a:t>·B</a:t>
            </a:r>
            <a:r>
              <a:rPr lang="en-US" altLang="zh-CN" sz="2400" dirty="0" smtClean="0">
                <a:solidFill>
                  <a:srgbClr val="C00000"/>
                </a:solidFill>
                <a:sym typeface="Symbol" pitchFamily="18" charset="2"/>
              </a:rPr>
              <a:t></a:t>
            </a:r>
            <a:r>
              <a:rPr lang="zh-CN" altLang="en-US" sz="2400" dirty="0" smtClean="0">
                <a:solidFill>
                  <a:srgbClr val="C00000"/>
                </a:solidFill>
              </a:rPr>
              <a:t>为该闭包的核。</a:t>
            </a:r>
          </a:p>
          <a:p>
            <a:pPr lvl="3">
              <a:lnSpc>
                <a:spcPct val="110000"/>
              </a:lnSpc>
            </a:pPr>
            <a:r>
              <a:rPr lang="en-US" altLang="zh-CN" sz="2400" dirty="0" smtClean="0"/>
              <a:t>3)  </a:t>
            </a:r>
            <a:r>
              <a:rPr lang="zh-CN" altLang="en-US" sz="2400" dirty="0" smtClean="0"/>
              <a:t>重复</a:t>
            </a:r>
            <a:r>
              <a:rPr lang="en-US" altLang="zh-CN" sz="2400" dirty="0" smtClean="0"/>
              <a:t>2</a:t>
            </a:r>
            <a:r>
              <a:rPr lang="zh-CN" altLang="en-US" sz="2400" dirty="0" smtClean="0"/>
              <a:t>）上述步骤，直到</a:t>
            </a:r>
            <a:r>
              <a:rPr lang="en-US" altLang="zh-CN" sz="2400" dirty="0" smtClean="0"/>
              <a:t>CLOSURE(I)</a:t>
            </a:r>
            <a:r>
              <a:rPr lang="zh-CN" altLang="en-US" sz="2400" dirty="0" smtClean="0"/>
              <a:t>不在增大为止。</a:t>
            </a:r>
          </a:p>
        </p:txBody>
      </p:sp>
      <p:sp>
        <p:nvSpPr>
          <p:cNvPr id="4" name="椭圆 3"/>
          <p:cNvSpPr/>
          <p:nvPr/>
        </p:nvSpPr>
        <p:spPr>
          <a:xfrm>
            <a:off x="6872212" y="296627"/>
            <a:ext cx="2267744" cy="764704"/>
          </a:xfrm>
          <a:prstGeom prst="ellipse">
            <a:avLst/>
          </a:prstGeom>
          <a:solidFill>
            <a:srgbClr val="CCFFCC"/>
          </a:solidFill>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zh-CN" altLang="en-US" sz="2400" b="1" dirty="0">
                <a:solidFill>
                  <a:srgbClr val="7030A0"/>
                </a:solidFill>
              </a:rPr>
              <a:t>方法三</a:t>
            </a:r>
          </a:p>
        </p:txBody>
      </p:sp>
    </p:spTree>
    <p:extLst>
      <p:ext uri="{BB962C8B-B14F-4D97-AF65-F5344CB8AC3E}">
        <p14:creationId xmlns="" xmlns:p14="http://schemas.microsoft.com/office/powerpoint/2010/main" val="215549750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271363">
                                            <p:txEl>
                                              <p:pRg st="3" end="3"/>
                                            </p:txEl>
                                          </p:spTgt>
                                        </p:tgtEl>
                                        <p:attrNameLst>
                                          <p:attrName>style.visibility</p:attrName>
                                        </p:attrNameLst>
                                      </p:cBhvr>
                                      <p:to>
                                        <p:strVal val="visible"/>
                                      </p:to>
                                    </p:set>
                                    <p:animEffect transition="in" filter="blinds(horizontal)">
                                      <p:cBhvr>
                                        <p:cTn id="7" dur="500"/>
                                        <p:tgtEl>
                                          <p:spTgt spid="271363">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71363">
                                            <p:txEl>
                                              <p:pRg st="4" end="4"/>
                                            </p:txEl>
                                          </p:spTgt>
                                        </p:tgtEl>
                                        <p:attrNameLst>
                                          <p:attrName>style.visibility</p:attrName>
                                        </p:attrNameLst>
                                      </p:cBhvr>
                                      <p:to>
                                        <p:strVal val="visible"/>
                                      </p:to>
                                    </p:set>
                                    <p:animEffect transition="in" filter="blinds(horizontal)">
                                      <p:cBhvr>
                                        <p:cTn id="12" dur="500"/>
                                        <p:tgtEl>
                                          <p:spTgt spid="271363">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71363">
                                            <p:txEl>
                                              <p:pRg st="5" end="5"/>
                                            </p:txEl>
                                          </p:spTgt>
                                        </p:tgtEl>
                                        <p:attrNameLst>
                                          <p:attrName>style.visibility</p:attrName>
                                        </p:attrNameLst>
                                      </p:cBhvr>
                                      <p:to>
                                        <p:strVal val="visible"/>
                                      </p:to>
                                    </p:set>
                                    <p:animEffect transition="in" filter="blinds(horizontal)">
                                      <p:cBhvr>
                                        <p:cTn id="17" dur="500"/>
                                        <p:tgtEl>
                                          <p:spTgt spid="271363">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71363">
                                            <p:txEl>
                                              <p:pRg st="6" end="6"/>
                                            </p:txEl>
                                          </p:spTgt>
                                        </p:tgtEl>
                                        <p:attrNameLst>
                                          <p:attrName>style.visibility</p:attrName>
                                        </p:attrNameLst>
                                      </p:cBhvr>
                                      <p:to>
                                        <p:strVal val="visible"/>
                                      </p:to>
                                    </p:set>
                                    <p:animEffect transition="in" filter="blinds(horizontal)">
                                      <p:cBhvr>
                                        <p:cTn id="22" dur="500"/>
                                        <p:tgtEl>
                                          <p:spTgt spid="2713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2386" name="Rectangle 2"/>
          <p:cNvSpPr>
            <a:spLocks noGrp="1" noChangeArrowheads="1"/>
          </p:cNvSpPr>
          <p:nvPr>
            <p:ph sz="quarter" idx="13"/>
          </p:nvPr>
        </p:nvSpPr>
        <p:spPr>
          <a:xfrm>
            <a:off x="468313" y="549275"/>
            <a:ext cx="8496300" cy="5949950"/>
          </a:xfrm>
        </p:spPr>
        <p:txBody>
          <a:bodyPr>
            <a:normAutofit lnSpcReduction="10000"/>
          </a:bodyPr>
          <a:lstStyle/>
          <a:p>
            <a:pPr>
              <a:lnSpc>
                <a:spcPct val="120000"/>
              </a:lnSpc>
            </a:pPr>
            <a:r>
              <a:rPr lang="zh-CN" altLang="en-US" b="0" dirty="0" smtClean="0"/>
              <a:t>例如</a:t>
            </a:r>
            <a:r>
              <a:rPr lang="zh-CN" altLang="en-US" dirty="0" smtClean="0"/>
              <a:t>给出拓广文法：</a:t>
            </a:r>
          </a:p>
          <a:p>
            <a:pPr lvl="1">
              <a:buFont typeface="Wingdings" pitchFamily="2" charset="2"/>
              <a:buNone/>
            </a:pPr>
            <a:r>
              <a:rPr lang="en-US" altLang="zh-CN" dirty="0" smtClean="0"/>
              <a:t>S</a:t>
            </a:r>
            <a:r>
              <a:rPr lang="en-US" altLang="zh-CN" dirty="0" smtClean="0">
                <a:sym typeface="Symbol" pitchFamily="18" charset="2"/>
              </a:rPr>
              <a:t></a:t>
            </a:r>
            <a:r>
              <a:rPr lang="en-US" altLang="zh-CN" dirty="0" smtClean="0"/>
              <a:t>E</a:t>
            </a:r>
          </a:p>
          <a:p>
            <a:pPr lvl="1">
              <a:buFont typeface="Wingdings" pitchFamily="2" charset="2"/>
              <a:buNone/>
            </a:pPr>
            <a:r>
              <a:rPr lang="en-US" altLang="zh-CN" dirty="0" err="1" smtClean="0"/>
              <a:t>E</a:t>
            </a:r>
            <a:r>
              <a:rPr lang="en-US" altLang="zh-CN" dirty="0" err="1" smtClean="0">
                <a:sym typeface="Symbol" pitchFamily="18" charset="2"/>
              </a:rPr>
              <a:t></a:t>
            </a:r>
            <a:r>
              <a:rPr lang="en-US" altLang="zh-CN" dirty="0" err="1" smtClean="0"/>
              <a:t>aA|bB</a:t>
            </a:r>
            <a:endParaRPr lang="en-US" altLang="zh-CN" dirty="0" smtClean="0"/>
          </a:p>
          <a:p>
            <a:pPr lvl="1">
              <a:buFont typeface="Wingdings" pitchFamily="2" charset="2"/>
              <a:buNone/>
            </a:pPr>
            <a:r>
              <a:rPr lang="en-US" altLang="zh-CN" dirty="0" err="1" smtClean="0"/>
              <a:t>A</a:t>
            </a:r>
            <a:r>
              <a:rPr lang="en-US" altLang="zh-CN" dirty="0" err="1" smtClean="0">
                <a:sym typeface="Symbol" pitchFamily="18" charset="2"/>
              </a:rPr>
              <a:t></a:t>
            </a:r>
            <a:r>
              <a:rPr lang="en-US" altLang="zh-CN" dirty="0" err="1" smtClean="0"/>
              <a:t>cA|d</a:t>
            </a:r>
            <a:endParaRPr lang="en-US" altLang="zh-CN" dirty="0" smtClean="0"/>
          </a:p>
          <a:p>
            <a:pPr lvl="1">
              <a:buFont typeface="Wingdings" pitchFamily="2" charset="2"/>
              <a:buNone/>
            </a:pPr>
            <a:r>
              <a:rPr lang="en-US" altLang="zh-CN" dirty="0" err="1" smtClean="0"/>
              <a:t>B</a:t>
            </a:r>
            <a:r>
              <a:rPr lang="en-US" altLang="zh-CN" dirty="0" err="1" smtClean="0">
                <a:sym typeface="Symbol" pitchFamily="18" charset="2"/>
              </a:rPr>
              <a:t></a:t>
            </a:r>
            <a:r>
              <a:rPr lang="en-US" altLang="zh-CN" dirty="0" err="1" smtClean="0"/>
              <a:t>cB|d</a:t>
            </a:r>
            <a:endParaRPr lang="en-US" altLang="zh-CN" dirty="0" smtClean="0"/>
          </a:p>
          <a:p>
            <a:pPr>
              <a:lnSpc>
                <a:spcPct val="120000"/>
              </a:lnSpc>
            </a:pPr>
            <a:r>
              <a:rPr lang="zh-CN" altLang="en-US" dirty="0" smtClean="0"/>
              <a:t>假定</a:t>
            </a:r>
            <a:r>
              <a:rPr lang="en-US" altLang="zh-CN" dirty="0" smtClean="0"/>
              <a:t>I</a:t>
            </a:r>
            <a:r>
              <a:rPr lang="en-US" altLang="zh-CN" baseline="-25000" dirty="0" smtClean="0"/>
              <a:t>0</a:t>
            </a:r>
            <a:r>
              <a:rPr lang="en-US" altLang="zh-CN" dirty="0" smtClean="0"/>
              <a:t>={ S</a:t>
            </a:r>
            <a:r>
              <a:rPr lang="en-US" altLang="zh-CN" dirty="0" smtClean="0">
                <a:sym typeface="Symbol" pitchFamily="18" charset="2"/>
              </a:rPr>
              <a:t></a:t>
            </a:r>
            <a:r>
              <a:rPr lang="en-US" altLang="zh-CN" dirty="0" smtClean="0"/>
              <a:t>·E}</a:t>
            </a:r>
            <a:r>
              <a:rPr lang="zh-CN" altLang="en-US" dirty="0" smtClean="0"/>
              <a:t>，那么</a:t>
            </a:r>
            <a:r>
              <a:rPr lang="en-US" altLang="zh-CN" dirty="0" smtClean="0"/>
              <a:t>CLOSURE(I</a:t>
            </a:r>
            <a:r>
              <a:rPr lang="en-US" altLang="zh-CN" baseline="-25000" dirty="0" smtClean="0"/>
              <a:t>0</a:t>
            </a:r>
            <a:r>
              <a:rPr lang="en-US" altLang="zh-CN" dirty="0" smtClean="0"/>
              <a:t>)</a:t>
            </a:r>
            <a:r>
              <a:rPr lang="zh-CN" altLang="en-US" dirty="0" smtClean="0"/>
              <a:t>包含的项目如下：</a:t>
            </a:r>
          </a:p>
          <a:p>
            <a:pPr lvl="1">
              <a:lnSpc>
                <a:spcPct val="120000"/>
              </a:lnSpc>
              <a:buFont typeface="Wingdings" pitchFamily="2" charset="2"/>
              <a:buNone/>
            </a:pPr>
            <a:r>
              <a:rPr lang="en-US" altLang="zh-CN" dirty="0" smtClean="0">
                <a:sym typeface="Symbol" pitchFamily="18" charset="2"/>
              </a:rPr>
              <a:t>S</a:t>
            </a:r>
            <a:r>
              <a:rPr lang="en-US" altLang="zh-CN" b="1" dirty="0" smtClean="0"/>
              <a:t>·</a:t>
            </a:r>
            <a:r>
              <a:rPr lang="en-US" altLang="zh-CN" dirty="0" smtClean="0"/>
              <a:t>E</a:t>
            </a:r>
          </a:p>
          <a:p>
            <a:pPr lvl="1">
              <a:lnSpc>
                <a:spcPct val="120000"/>
              </a:lnSpc>
              <a:buFont typeface="Wingdings" pitchFamily="2" charset="2"/>
              <a:buNone/>
            </a:pPr>
            <a:r>
              <a:rPr lang="en-US" altLang="zh-CN" dirty="0" smtClean="0"/>
              <a:t>E</a:t>
            </a:r>
            <a:r>
              <a:rPr lang="en-US" altLang="zh-CN" dirty="0" smtClean="0">
                <a:sym typeface="Symbol" pitchFamily="18" charset="2"/>
              </a:rPr>
              <a:t></a:t>
            </a:r>
            <a:r>
              <a:rPr lang="en-US" altLang="zh-CN" b="1" dirty="0" smtClean="0"/>
              <a:t>·</a:t>
            </a:r>
            <a:r>
              <a:rPr lang="en-US" altLang="zh-CN" dirty="0" err="1" smtClean="0"/>
              <a:t>aA</a:t>
            </a:r>
            <a:endParaRPr lang="en-US" altLang="zh-CN" dirty="0" smtClean="0"/>
          </a:p>
          <a:p>
            <a:pPr lvl="1">
              <a:lnSpc>
                <a:spcPct val="120000"/>
              </a:lnSpc>
              <a:buFont typeface="Wingdings" pitchFamily="2" charset="2"/>
              <a:buNone/>
            </a:pPr>
            <a:r>
              <a:rPr lang="en-US" altLang="zh-CN" dirty="0" smtClean="0"/>
              <a:t>E</a:t>
            </a:r>
            <a:r>
              <a:rPr lang="en-US" altLang="zh-CN" dirty="0" smtClean="0">
                <a:sym typeface="Symbol" pitchFamily="18" charset="2"/>
              </a:rPr>
              <a:t></a:t>
            </a:r>
            <a:r>
              <a:rPr lang="en-US" altLang="zh-CN" b="1" dirty="0" smtClean="0"/>
              <a:t>·</a:t>
            </a:r>
            <a:r>
              <a:rPr lang="en-US" altLang="zh-CN" dirty="0" err="1" smtClean="0"/>
              <a:t>bB</a:t>
            </a:r>
            <a:endParaRPr lang="en-US" altLang="zh-CN" dirty="0" smtClean="0"/>
          </a:p>
        </p:txBody>
      </p:sp>
      <p:sp>
        <p:nvSpPr>
          <p:cNvPr id="2" name="波形 1"/>
          <p:cNvSpPr/>
          <p:nvPr/>
        </p:nvSpPr>
        <p:spPr>
          <a:xfrm>
            <a:off x="3995936" y="4437112"/>
            <a:ext cx="3096344" cy="792088"/>
          </a:xfrm>
          <a:prstGeom prst="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zh-CN" altLang="en-US" sz="2400" b="1" dirty="0">
                <a:solidFill>
                  <a:srgbClr val="A50021"/>
                </a:solidFill>
              </a:rPr>
              <a:t>初态项目集</a:t>
            </a:r>
          </a:p>
        </p:txBody>
      </p:sp>
    </p:spTree>
    <p:extLst>
      <p:ext uri="{BB962C8B-B14F-4D97-AF65-F5344CB8AC3E}">
        <p14:creationId xmlns="" xmlns:p14="http://schemas.microsoft.com/office/powerpoint/2010/main" val="305295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72386">
                                            <p:txEl>
                                              <p:pRg st="5" end="5"/>
                                            </p:txEl>
                                          </p:spTgt>
                                        </p:tgtEl>
                                        <p:attrNameLst>
                                          <p:attrName>style.visibility</p:attrName>
                                        </p:attrNameLst>
                                      </p:cBhvr>
                                      <p:to>
                                        <p:strVal val="visible"/>
                                      </p:to>
                                    </p:set>
                                    <p:animEffect transition="in" filter="blinds(horizontal)">
                                      <p:cBhvr>
                                        <p:cTn id="7" dur="500"/>
                                        <p:tgtEl>
                                          <p:spTgt spid="272386">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72386">
                                            <p:txEl>
                                              <p:pRg st="6" end="6"/>
                                            </p:txEl>
                                          </p:spTgt>
                                        </p:tgtEl>
                                        <p:attrNameLst>
                                          <p:attrName>style.visibility</p:attrName>
                                        </p:attrNameLst>
                                      </p:cBhvr>
                                      <p:to>
                                        <p:strVal val="visible"/>
                                      </p:to>
                                    </p:set>
                                    <p:animEffect transition="in" filter="blinds(horizontal)">
                                      <p:cBhvr>
                                        <p:cTn id="12" dur="500"/>
                                        <p:tgtEl>
                                          <p:spTgt spid="272386">
                                            <p:txEl>
                                              <p:pRg st="6" end="6"/>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72386">
                                            <p:txEl>
                                              <p:pRg st="7" end="7"/>
                                            </p:txEl>
                                          </p:spTgt>
                                        </p:tgtEl>
                                        <p:attrNameLst>
                                          <p:attrName>style.visibility</p:attrName>
                                        </p:attrNameLst>
                                      </p:cBhvr>
                                      <p:to>
                                        <p:strVal val="visible"/>
                                      </p:to>
                                    </p:set>
                                    <p:animEffect transition="in" filter="blinds(horizontal)">
                                      <p:cBhvr>
                                        <p:cTn id="15" dur="500"/>
                                        <p:tgtEl>
                                          <p:spTgt spid="272386">
                                            <p:txEl>
                                              <p:pRg st="7" end="7"/>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72386">
                                            <p:txEl>
                                              <p:pRg st="8" end="8"/>
                                            </p:txEl>
                                          </p:spTgt>
                                        </p:tgtEl>
                                        <p:attrNameLst>
                                          <p:attrName>style.visibility</p:attrName>
                                        </p:attrNameLst>
                                      </p:cBhvr>
                                      <p:to>
                                        <p:strVal val="visible"/>
                                      </p:to>
                                    </p:set>
                                    <p:animEffect transition="in" filter="blinds(horizontal)">
                                      <p:cBhvr>
                                        <p:cTn id="18" dur="500"/>
                                        <p:tgtEl>
                                          <p:spTgt spid="27238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3523" name="Rectangle 3"/>
          <p:cNvSpPr>
            <a:spLocks noGrp="1" noChangeArrowheads="1"/>
          </p:cNvSpPr>
          <p:nvPr>
            <p:ph sz="quarter" idx="13"/>
          </p:nvPr>
        </p:nvSpPr>
        <p:spPr>
          <a:xfrm>
            <a:off x="683568" y="404664"/>
            <a:ext cx="7848600" cy="5759450"/>
          </a:xfrm>
        </p:spPr>
        <p:txBody>
          <a:bodyPr>
            <a:normAutofit fontScale="85000" lnSpcReduction="20000"/>
          </a:bodyPr>
          <a:lstStyle/>
          <a:p>
            <a:r>
              <a:rPr lang="zh-CN" altLang="en-US" dirty="0" smtClean="0">
                <a:solidFill>
                  <a:srgbClr val="C00000"/>
                </a:solidFill>
              </a:rPr>
              <a:t>有了初态的项目集，其他状态的项目集如何求出？？</a:t>
            </a:r>
          </a:p>
          <a:p>
            <a:endParaRPr lang="zh-CN" altLang="en-US" dirty="0" smtClean="0"/>
          </a:p>
          <a:p>
            <a:pPr lvl="1"/>
            <a:r>
              <a:rPr lang="zh-CN" altLang="en-US" dirty="0" smtClean="0"/>
              <a:t>由初态出发对</a:t>
            </a:r>
            <a:r>
              <a:rPr lang="zh-CN" altLang="en-US" dirty="0" smtClean="0">
                <a:solidFill>
                  <a:srgbClr val="C00000"/>
                </a:solidFill>
              </a:rPr>
              <a:t>其项目集的每个项目的圆点向右移动一个位置用箭弧转向不同的新项目集</a:t>
            </a:r>
            <a:r>
              <a:rPr lang="zh-CN" altLang="en-US" dirty="0" smtClean="0"/>
              <a:t>，箭弧上用移动圆点经过的符号标记。</a:t>
            </a:r>
          </a:p>
          <a:p>
            <a:pPr lvl="1"/>
            <a:endParaRPr lang="zh-CN" altLang="en-US" dirty="0" smtClean="0"/>
          </a:p>
          <a:p>
            <a:pPr lvl="1"/>
            <a:r>
              <a:rPr lang="zh-CN" altLang="en-US" dirty="0" smtClean="0">
                <a:solidFill>
                  <a:srgbClr val="C00000"/>
                </a:solidFill>
              </a:rPr>
              <a:t>新状态的初始项目为核</a:t>
            </a:r>
            <a:r>
              <a:rPr lang="zh-CN" altLang="en-US" dirty="0" smtClean="0"/>
              <a:t>，对核求闭包就是新状态的项目集。定义一个函数：</a:t>
            </a:r>
            <a:r>
              <a:rPr lang="en-US" altLang="zh-CN" dirty="0" smtClean="0"/>
              <a:t>[</a:t>
            </a:r>
            <a:r>
              <a:rPr lang="zh-CN" altLang="en-US" dirty="0" smtClean="0">
                <a:solidFill>
                  <a:srgbClr val="C00000"/>
                </a:solidFill>
              </a:rPr>
              <a:t>项目集转移到下一个项目集</a:t>
            </a:r>
            <a:r>
              <a:rPr lang="en-US" altLang="zh-CN" dirty="0" smtClean="0"/>
              <a:t>]</a:t>
            </a:r>
            <a:endParaRPr lang="zh-CN" altLang="en-US" dirty="0" smtClean="0"/>
          </a:p>
          <a:p>
            <a:pPr lvl="2">
              <a:lnSpc>
                <a:spcPct val="120000"/>
              </a:lnSpc>
            </a:pPr>
            <a:r>
              <a:rPr lang="en-US" altLang="zh-CN" dirty="0" smtClean="0"/>
              <a:t>GOTO</a:t>
            </a:r>
            <a:r>
              <a:rPr lang="zh-CN" altLang="en-US" dirty="0" smtClean="0"/>
              <a:t>（</a:t>
            </a:r>
            <a:r>
              <a:rPr lang="en-US" altLang="zh-CN" dirty="0" smtClean="0"/>
              <a:t>I</a:t>
            </a:r>
            <a:r>
              <a:rPr lang="zh-CN" altLang="en-US" dirty="0" smtClean="0"/>
              <a:t>，</a:t>
            </a:r>
            <a:r>
              <a:rPr lang="en-US" altLang="zh-CN" dirty="0" smtClean="0"/>
              <a:t>X</a:t>
            </a:r>
            <a:r>
              <a:rPr lang="zh-CN" altLang="en-US" dirty="0" smtClean="0"/>
              <a:t>）</a:t>
            </a:r>
            <a:r>
              <a:rPr lang="en-US" altLang="zh-CN" dirty="0" smtClean="0"/>
              <a:t>=CLOSURE</a:t>
            </a:r>
            <a:r>
              <a:rPr lang="zh-CN" altLang="en-US" dirty="0" smtClean="0"/>
              <a:t>（</a:t>
            </a:r>
            <a:r>
              <a:rPr lang="en-US" altLang="zh-CN" dirty="0" smtClean="0"/>
              <a:t>J</a:t>
            </a:r>
            <a:r>
              <a:rPr lang="zh-CN" altLang="en-US" dirty="0" smtClean="0"/>
              <a:t>）</a:t>
            </a:r>
          </a:p>
          <a:p>
            <a:pPr lvl="3">
              <a:lnSpc>
                <a:spcPct val="120000"/>
              </a:lnSpc>
            </a:pPr>
            <a:r>
              <a:rPr lang="en-US" altLang="zh-CN" dirty="0" smtClean="0"/>
              <a:t>X</a:t>
            </a:r>
            <a:r>
              <a:rPr lang="zh-CN" altLang="en-US" dirty="0" smtClean="0"/>
              <a:t>为一文法符号， </a:t>
            </a:r>
            <a:r>
              <a:rPr lang="en-US" altLang="zh-CN" dirty="0" smtClean="0"/>
              <a:t>X</a:t>
            </a:r>
            <a:r>
              <a:rPr lang="zh-CN" altLang="en-US" dirty="0" smtClean="0"/>
              <a:t>为终结符或非终结符</a:t>
            </a:r>
          </a:p>
          <a:p>
            <a:pPr lvl="3">
              <a:lnSpc>
                <a:spcPct val="120000"/>
              </a:lnSpc>
            </a:pPr>
            <a:r>
              <a:rPr lang="en-US" altLang="zh-CN" dirty="0" smtClean="0"/>
              <a:t>J</a:t>
            </a:r>
            <a:r>
              <a:rPr lang="zh-CN" altLang="en-US" dirty="0" smtClean="0"/>
              <a:t>为 所有形如</a:t>
            </a:r>
            <a:r>
              <a:rPr lang="en-US" altLang="zh-CN" dirty="0" smtClean="0"/>
              <a:t>A</a:t>
            </a:r>
            <a:r>
              <a:rPr lang="en-US" altLang="zh-CN" dirty="0" smtClean="0">
                <a:sym typeface="Symbol" pitchFamily="18" charset="2"/>
              </a:rPr>
              <a:t></a:t>
            </a:r>
            <a:r>
              <a:rPr lang="en-US" altLang="zh-CN" dirty="0" smtClean="0"/>
              <a:t>X·</a:t>
            </a:r>
            <a:r>
              <a:rPr lang="en-US" altLang="zh-CN" dirty="0" smtClean="0">
                <a:sym typeface="Symbol" pitchFamily="18" charset="2"/>
              </a:rPr>
              <a:t></a:t>
            </a:r>
            <a:r>
              <a:rPr lang="zh-CN" altLang="en-US" dirty="0" smtClean="0"/>
              <a:t>的项目 且 </a:t>
            </a:r>
            <a:r>
              <a:rPr lang="en-US" altLang="zh-CN" dirty="0" smtClean="0"/>
              <a:t>A</a:t>
            </a:r>
            <a:r>
              <a:rPr lang="en-US" altLang="zh-CN" dirty="0" smtClean="0">
                <a:sym typeface="Symbol" pitchFamily="18" charset="2"/>
              </a:rPr>
              <a:t> </a:t>
            </a:r>
            <a:r>
              <a:rPr lang="en-US" altLang="zh-CN" dirty="0" smtClean="0"/>
              <a:t>·</a:t>
            </a:r>
            <a:r>
              <a:rPr lang="en-US" altLang="zh-CN" dirty="0" smtClean="0">
                <a:sym typeface="Symbol" pitchFamily="18" charset="2"/>
              </a:rPr>
              <a:t> </a:t>
            </a:r>
            <a:r>
              <a:rPr lang="en-US" altLang="zh-CN" dirty="0" smtClean="0"/>
              <a:t>X</a:t>
            </a:r>
            <a:r>
              <a:rPr lang="en-US" altLang="zh-CN" dirty="0" smtClean="0">
                <a:sym typeface="Symbol" pitchFamily="18" charset="2"/>
              </a:rPr>
              <a:t></a:t>
            </a:r>
            <a:r>
              <a:rPr lang="en-US" altLang="zh-CN" dirty="0" smtClean="0"/>
              <a:t>I</a:t>
            </a:r>
          </a:p>
          <a:p>
            <a:endParaRPr lang="en-US" altLang="zh-CN" dirty="0" smtClean="0"/>
          </a:p>
        </p:txBody>
      </p:sp>
    </p:spTree>
    <p:extLst>
      <p:ext uri="{BB962C8B-B14F-4D97-AF65-F5344CB8AC3E}">
        <p14:creationId xmlns="" xmlns:p14="http://schemas.microsoft.com/office/powerpoint/2010/main" val="37542916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3523">
                                            <p:txEl>
                                              <p:pRg st="2" end="2"/>
                                            </p:txEl>
                                          </p:spTgt>
                                        </p:tgtEl>
                                        <p:attrNameLst>
                                          <p:attrName>style.visibility</p:attrName>
                                        </p:attrNameLst>
                                      </p:cBhvr>
                                      <p:to>
                                        <p:strVal val="visible"/>
                                      </p:to>
                                    </p:set>
                                    <p:animEffect transition="in" filter="blinds(horizontal)">
                                      <p:cBhvr>
                                        <p:cTn id="7" dur="500"/>
                                        <p:tgtEl>
                                          <p:spTgt spid="36352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63523">
                                            <p:txEl>
                                              <p:pRg st="4" end="4"/>
                                            </p:txEl>
                                          </p:spTgt>
                                        </p:tgtEl>
                                        <p:attrNameLst>
                                          <p:attrName>style.visibility</p:attrName>
                                        </p:attrNameLst>
                                      </p:cBhvr>
                                      <p:to>
                                        <p:strVal val="visible"/>
                                      </p:to>
                                    </p:set>
                                    <p:animEffect transition="in" filter="blinds(horizontal)">
                                      <p:cBhvr>
                                        <p:cTn id="12" dur="500"/>
                                        <p:tgtEl>
                                          <p:spTgt spid="363523">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63523">
                                            <p:txEl>
                                              <p:pRg st="5" end="5"/>
                                            </p:txEl>
                                          </p:spTgt>
                                        </p:tgtEl>
                                        <p:attrNameLst>
                                          <p:attrName>style.visibility</p:attrName>
                                        </p:attrNameLst>
                                      </p:cBhvr>
                                      <p:to>
                                        <p:strVal val="visible"/>
                                      </p:to>
                                    </p:set>
                                    <p:animEffect transition="in" filter="blinds(horizontal)">
                                      <p:cBhvr>
                                        <p:cTn id="17" dur="500"/>
                                        <p:tgtEl>
                                          <p:spTgt spid="363523">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63523">
                                            <p:txEl>
                                              <p:pRg st="6" end="6"/>
                                            </p:txEl>
                                          </p:spTgt>
                                        </p:tgtEl>
                                        <p:attrNameLst>
                                          <p:attrName>style.visibility</p:attrName>
                                        </p:attrNameLst>
                                      </p:cBhvr>
                                      <p:to>
                                        <p:strVal val="visible"/>
                                      </p:to>
                                    </p:set>
                                    <p:animEffect transition="in" filter="blinds(horizontal)">
                                      <p:cBhvr>
                                        <p:cTn id="22" dur="500"/>
                                        <p:tgtEl>
                                          <p:spTgt spid="363523">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63523">
                                            <p:txEl>
                                              <p:pRg st="7" end="7"/>
                                            </p:txEl>
                                          </p:spTgt>
                                        </p:tgtEl>
                                        <p:attrNameLst>
                                          <p:attrName>style.visibility</p:attrName>
                                        </p:attrNameLst>
                                      </p:cBhvr>
                                      <p:to>
                                        <p:strVal val="visible"/>
                                      </p:to>
                                    </p:set>
                                    <p:animEffect transition="in" filter="blinds(horizontal)">
                                      <p:cBhvr>
                                        <p:cTn id="25" dur="500"/>
                                        <p:tgtEl>
                                          <p:spTgt spid="3635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4434" name="Rectangle 2"/>
          <p:cNvSpPr>
            <a:spLocks noGrp="1" noChangeArrowheads="1"/>
          </p:cNvSpPr>
          <p:nvPr>
            <p:ph sz="quarter" idx="13"/>
          </p:nvPr>
        </p:nvSpPr>
        <p:spPr>
          <a:xfrm>
            <a:off x="395536" y="188640"/>
            <a:ext cx="8229600" cy="2449513"/>
          </a:xfrm>
        </p:spPr>
        <p:txBody>
          <a:bodyPr>
            <a:noAutofit/>
          </a:bodyPr>
          <a:lstStyle/>
          <a:p>
            <a:pPr>
              <a:lnSpc>
                <a:spcPct val="120000"/>
              </a:lnSpc>
            </a:pPr>
            <a:r>
              <a:rPr lang="zh-CN" altLang="en-US" sz="2200" dirty="0" smtClean="0"/>
              <a:t>给出拓广文法：</a:t>
            </a:r>
          </a:p>
          <a:p>
            <a:pPr lvl="1">
              <a:buFont typeface="Wingdings" pitchFamily="2" charset="2"/>
              <a:buNone/>
            </a:pPr>
            <a:r>
              <a:rPr lang="en-US" altLang="zh-CN" sz="2200" dirty="0" smtClean="0"/>
              <a:t>S</a:t>
            </a:r>
            <a:r>
              <a:rPr lang="en-US" altLang="zh-CN" sz="2200" dirty="0" smtClean="0">
                <a:sym typeface="Symbol" pitchFamily="18" charset="2"/>
              </a:rPr>
              <a:t></a:t>
            </a:r>
            <a:r>
              <a:rPr lang="en-US" altLang="zh-CN" sz="2200" dirty="0" smtClean="0"/>
              <a:t>E</a:t>
            </a:r>
          </a:p>
          <a:p>
            <a:pPr lvl="1">
              <a:buFont typeface="Wingdings" pitchFamily="2" charset="2"/>
              <a:buNone/>
            </a:pPr>
            <a:r>
              <a:rPr lang="en-US" altLang="zh-CN" sz="2200" dirty="0" err="1" smtClean="0"/>
              <a:t>E</a:t>
            </a:r>
            <a:r>
              <a:rPr lang="en-US" altLang="zh-CN" sz="2200" dirty="0" err="1" smtClean="0">
                <a:sym typeface="Symbol" pitchFamily="18" charset="2"/>
              </a:rPr>
              <a:t></a:t>
            </a:r>
            <a:r>
              <a:rPr lang="en-US" altLang="zh-CN" sz="2200" dirty="0" err="1" smtClean="0"/>
              <a:t>aA|bB</a:t>
            </a:r>
            <a:endParaRPr lang="en-US" altLang="zh-CN" sz="2200" dirty="0" smtClean="0"/>
          </a:p>
          <a:p>
            <a:pPr lvl="1">
              <a:buFont typeface="Wingdings" pitchFamily="2" charset="2"/>
              <a:buNone/>
            </a:pPr>
            <a:r>
              <a:rPr lang="en-US" altLang="zh-CN" sz="2200" dirty="0" err="1" smtClean="0"/>
              <a:t>A</a:t>
            </a:r>
            <a:r>
              <a:rPr lang="en-US" altLang="zh-CN" sz="2200" dirty="0" err="1" smtClean="0">
                <a:sym typeface="Symbol" pitchFamily="18" charset="2"/>
              </a:rPr>
              <a:t></a:t>
            </a:r>
            <a:r>
              <a:rPr lang="en-US" altLang="zh-CN" sz="2200" dirty="0" err="1" smtClean="0"/>
              <a:t>cA|d</a:t>
            </a:r>
            <a:endParaRPr lang="en-US" altLang="zh-CN" sz="2200" dirty="0" smtClean="0"/>
          </a:p>
          <a:p>
            <a:pPr lvl="1">
              <a:buFont typeface="Wingdings" pitchFamily="2" charset="2"/>
              <a:buNone/>
            </a:pPr>
            <a:r>
              <a:rPr lang="en-US" altLang="zh-CN" sz="2200" dirty="0" err="1" smtClean="0"/>
              <a:t>B</a:t>
            </a:r>
            <a:r>
              <a:rPr lang="en-US" altLang="zh-CN" sz="2200" dirty="0" err="1" smtClean="0">
                <a:sym typeface="Symbol" pitchFamily="18" charset="2"/>
              </a:rPr>
              <a:t></a:t>
            </a:r>
            <a:r>
              <a:rPr lang="en-US" altLang="zh-CN" sz="2200" dirty="0" err="1" smtClean="0"/>
              <a:t>cB|d</a:t>
            </a:r>
            <a:endParaRPr lang="en-US" altLang="zh-CN" sz="2200" dirty="0" smtClean="0"/>
          </a:p>
          <a:p>
            <a:pPr lvl="1">
              <a:buFont typeface="Wingdings" pitchFamily="2" charset="2"/>
              <a:buNone/>
            </a:pPr>
            <a:endParaRPr lang="en-US" altLang="zh-CN" sz="2200" dirty="0" smtClean="0"/>
          </a:p>
          <a:p>
            <a:pPr>
              <a:lnSpc>
                <a:spcPct val="120000"/>
              </a:lnSpc>
            </a:pPr>
            <a:r>
              <a:rPr lang="zh-CN" altLang="en-US" sz="2200" dirty="0" smtClean="0"/>
              <a:t>设</a:t>
            </a:r>
            <a:r>
              <a:rPr lang="en-US" altLang="zh-CN" sz="2200" dirty="0" smtClean="0"/>
              <a:t>I={ S</a:t>
            </a:r>
            <a:r>
              <a:rPr lang="en-US" altLang="zh-CN" sz="2200" dirty="0" smtClean="0">
                <a:sym typeface="Symbol" pitchFamily="18" charset="2"/>
              </a:rPr>
              <a:t></a:t>
            </a:r>
            <a:r>
              <a:rPr lang="en-US" altLang="zh-CN" sz="2200" dirty="0" smtClean="0"/>
              <a:t>·E</a:t>
            </a:r>
            <a:r>
              <a:rPr lang="zh-CN" altLang="en-US" sz="2200" dirty="0" smtClean="0"/>
              <a:t>，</a:t>
            </a:r>
            <a:r>
              <a:rPr lang="en-US" altLang="zh-CN" sz="2200" dirty="0" smtClean="0"/>
              <a:t>E</a:t>
            </a:r>
            <a:r>
              <a:rPr lang="en-US" altLang="zh-CN" sz="2200" dirty="0" smtClean="0">
                <a:sym typeface="Symbol" pitchFamily="18" charset="2"/>
              </a:rPr>
              <a:t></a:t>
            </a:r>
            <a:r>
              <a:rPr lang="en-US" altLang="zh-CN" sz="2200" dirty="0" smtClean="0"/>
              <a:t>·</a:t>
            </a:r>
            <a:r>
              <a:rPr lang="en-US" altLang="zh-CN" sz="2200" dirty="0" err="1" smtClean="0"/>
              <a:t>aA</a:t>
            </a:r>
            <a:r>
              <a:rPr lang="en-US" altLang="zh-CN" sz="2200" dirty="0" smtClean="0"/>
              <a:t>, E</a:t>
            </a:r>
            <a:r>
              <a:rPr lang="en-US" altLang="zh-CN" sz="2200" dirty="0" smtClean="0">
                <a:sym typeface="Symbol" pitchFamily="18" charset="2"/>
              </a:rPr>
              <a:t></a:t>
            </a:r>
            <a:r>
              <a:rPr lang="en-US" altLang="zh-CN" sz="2200" dirty="0" smtClean="0"/>
              <a:t>·</a:t>
            </a:r>
            <a:r>
              <a:rPr lang="en-US" altLang="zh-CN" sz="2200" dirty="0" err="1" smtClean="0"/>
              <a:t>bA</a:t>
            </a:r>
            <a:r>
              <a:rPr lang="en-US" altLang="zh-CN" sz="2200" dirty="0" smtClean="0"/>
              <a:t>} </a:t>
            </a:r>
            <a:r>
              <a:rPr lang="zh-CN" altLang="en-US" sz="2200" dirty="0" smtClean="0"/>
              <a:t>那么项目集规范族：</a:t>
            </a:r>
          </a:p>
        </p:txBody>
      </p:sp>
      <p:sp>
        <p:nvSpPr>
          <p:cNvPr id="274437" name="Rectangle 5"/>
          <p:cNvSpPr>
            <a:spLocks noChangeArrowheads="1"/>
          </p:cNvSpPr>
          <p:nvPr/>
        </p:nvSpPr>
        <p:spPr bwMode="auto">
          <a:xfrm>
            <a:off x="564949" y="3789040"/>
            <a:ext cx="2087563" cy="2449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lnSpc>
                <a:spcPct val="120000"/>
              </a:lnSpc>
              <a:spcBef>
                <a:spcPct val="20000"/>
              </a:spcBef>
              <a:spcAft>
                <a:spcPct val="0"/>
              </a:spcAft>
              <a:buFont typeface="Wingdings" pitchFamily="2" charset="2"/>
              <a:buNone/>
            </a:pPr>
            <a:r>
              <a:rPr lang="en-US" altLang="zh-CN" sz="2200" b="0" dirty="0">
                <a:solidFill>
                  <a:srgbClr val="C00000"/>
                </a:solidFill>
                <a:latin typeface="Arial" pitchFamily="34" charset="0"/>
              </a:rPr>
              <a:t>GOTO(I</a:t>
            </a:r>
            <a:r>
              <a:rPr lang="zh-CN" altLang="en-US" sz="2200" b="0" dirty="0">
                <a:solidFill>
                  <a:srgbClr val="C00000"/>
                </a:solidFill>
                <a:latin typeface="Arial" pitchFamily="34" charset="0"/>
              </a:rPr>
              <a:t>，</a:t>
            </a:r>
            <a:r>
              <a:rPr lang="en-US" altLang="zh-CN" sz="2200" b="0" dirty="0">
                <a:solidFill>
                  <a:srgbClr val="C00000"/>
                </a:solidFill>
                <a:latin typeface="Arial" pitchFamily="34" charset="0"/>
              </a:rPr>
              <a:t>E):</a:t>
            </a:r>
          </a:p>
          <a:p>
            <a:pPr fontAlgn="base">
              <a:lnSpc>
                <a:spcPct val="120000"/>
              </a:lnSpc>
              <a:spcBef>
                <a:spcPct val="20000"/>
              </a:spcBef>
              <a:spcAft>
                <a:spcPct val="0"/>
              </a:spcAft>
              <a:buFont typeface="Wingdings" pitchFamily="2" charset="2"/>
              <a:buNone/>
            </a:pPr>
            <a:r>
              <a:rPr lang="en-US" altLang="zh-CN" sz="2200" dirty="0">
                <a:solidFill>
                  <a:prstClr val="black"/>
                </a:solidFill>
                <a:latin typeface="Arial" pitchFamily="34" charset="0"/>
              </a:rPr>
              <a:t>S</a:t>
            </a:r>
            <a:r>
              <a:rPr lang="en-US" altLang="zh-CN" sz="2200" dirty="0">
                <a:solidFill>
                  <a:prstClr val="black"/>
                </a:solidFill>
                <a:latin typeface="Arial" pitchFamily="34" charset="0"/>
                <a:sym typeface="Symbol" pitchFamily="18" charset="2"/>
              </a:rPr>
              <a:t></a:t>
            </a:r>
            <a:r>
              <a:rPr lang="en-US" altLang="zh-CN" sz="2200" dirty="0">
                <a:solidFill>
                  <a:prstClr val="black"/>
                </a:solidFill>
                <a:latin typeface="Arial" pitchFamily="34" charset="0"/>
              </a:rPr>
              <a:t>E ·</a:t>
            </a:r>
          </a:p>
          <a:p>
            <a:pPr lvl="1" fontAlgn="base">
              <a:spcBef>
                <a:spcPct val="20000"/>
              </a:spcBef>
              <a:spcAft>
                <a:spcPct val="0"/>
              </a:spcAft>
              <a:buFont typeface="Wingdings" pitchFamily="2" charset="2"/>
              <a:buNone/>
            </a:pPr>
            <a:endParaRPr lang="en-US" altLang="zh-CN" sz="2200" dirty="0">
              <a:solidFill>
                <a:prstClr val="black"/>
              </a:solidFill>
              <a:latin typeface="Arial" pitchFamily="34" charset="0"/>
            </a:endParaRPr>
          </a:p>
        </p:txBody>
      </p:sp>
      <p:sp>
        <p:nvSpPr>
          <p:cNvPr id="274438" name="Rectangle 6"/>
          <p:cNvSpPr>
            <a:spLocks noChangeArrowheads="1"/>
          </p:cNvSpPr>
          <p:nvPr/>
        </p:nvSpPr>
        <p:spPr bwMode="auto">
          <a:xfrm>
            <a:off x="3059113" y="3789039"/>
            <a:ext cx="2017712" cy="2449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lnSpc>
                <a:spcPct val="120000"/>
              </a:lnSpc>
              <a:spcBef>
                <a:spcPct val="20000"/>
              </a:spcBef>
              <a:spcAft>
                <a:spcPct val="0"/>
              </a:spcAft>
              <a:buFont typeface="Wingdings" pitchFamily="2" charset="2"/>
              <a:buNone/>
            </a:pPr>
            <a:r>
              <a:rPr lang="en-US" altLang="zh-CN" sz="2200" b="0" dirty="0">
                <a:solidFill>
                  <a:srgbClr val="C00000"/>
                </a:solidFill>
                <a:latin typeface="Arial" pitchFamily="34" charset="0"/>
              </a:rPr>
              <a:t>GOTO(I</a:t>
            </a:r>
            <a:r>
              <a:rPr lang="zh-CN" altLang="en-US" sz="2200" b="0" dirty="0">
                <a:solidFill>
                  <a:srgbClr val="C00000"/>
                </a:solidFill>
                <a:latin typeface="Arial" pitchFamily="34" charset="0"/>
              </a:rPr>
              <a:t>，</a:t>
            </a:r>
            <a:r>
              <a:rPr lang="en-US" altLang="zh-CN" sz="2200" b="0" dirty="0">
                <a:solidFill>
                  <a:srgbClr val="C00000"/>
                </a:solidFill>
                <a:latin typeface="Arial" pitchFamily="34" charset="0"/>
              </a:rPr>
              <a:t>a) :</a:t>
            </a:r>
          </a:p>
          <a:p>
            <a:pPr fontAlgn="base">
              <a:lnSpc>
                <a:spcPct val="120000"/>
              </a:lnSpc>
              <a:spcBef>
                <a:spcPct val="20000"/>
              </a:spcBef>
              <a:spcAft>
                <a:spcPct val="0"/>
              </a:spcAft>
              <a:buFont typeface="Wingdings" pitchFamily="2" charset="2"/>
              <a:buNone/>
            </a:pPr>
            <a:r>
              <a:rPr lang="en-US" altLang="zh-CN" sz="2200" dirty="0">
                <a:solidFill>
                  <a:prstClr val="black"/>
                </a:solidFill>
                <a:latin typeface="Arial" pitchFamily="34" charset="0"/>
              </a:rPr>
              <a:t>E</a:t>
            </a:r>
            <a:r>
              <a:rPr lang="en-US" altLang="zh-CN" sz="2200" dirty="0">
                <a:solidFill>
                  <a:prstClr val="black"/>
                </a:solidFill>
                <a:latin typeface="Arial" pitchFamily="34" charset="0"/>
                <a:sym typeface="Symbol" pitchFamily="18" charset="2"/>
              </a:rPr>
              <a:t></a:t>
            </a:r>
            <a:r>
              <a:rPr lang="en-US" altLang="zh-CN" sz="2200" dirty="0">
                <a:solidFill>
                  <a:prstClr val="black"/>
                </a:solidFill>
                <a:latin typeface="Arial" pitchFamily="34" charset="0"/>
              </a:rPr>
              <a:t> a · A</a:t>
            </a:r>
          </a:p>
          <a:p>
            <a:pPr fontAlgn="base">
              <a:lnSpc>
                <a:spcPct val="120000"/>
              </a:lnSpc>
              <a:spcBef>
                <a:spcPct val="20000"/>
              </a:spcBef>
              <a:spcAft>
                <a:spcPct val="0"/>
              </a:spcAft>
              <a:buFont typeface="Wingdings" pitchFamily="2" charset="2"/>
              <a:buNone/>
            </a:pPr>
            <a:r>
              <a:rPr lang="en-US" altLang="zh-CN" sz="2200" dirty="0">
                <a:solidFill>
                  <a:prstClr val="black"/>
                </a:solidFill>
                <a:latin typeface="Arial" pitchFamily="34" charset="0"/>
              </a:rPr>
              <a:t>A</a:t>
            </a:r>
            <a:r>
              <a:rPr lang="en-US" altLang="zh-CN" sz="2200" dirty="0">
                <a:solidFill>
                  <a:prstClr val="black"/>
                </a:solidFill>
                <a:latin typeface="Arial" pitchFamily="34" charset="0"/>
                <a:sym typeface="Symbol" pitchFamily="18" charset="2"/>
              </a:rPr>
              <a:t></a:t>
            </a:r>
            <a:r>
              <a:rPr lang="en-US" altLang="zh-CN" sz="2200" dirty="0">
                <a:solidFill>
                  <a:prstClr val="black"/>
                </a:solidFill>
                <a:latin typeface="Arial" pitchFamily="34" charset="0"/>
              </a:rPr>
              <a:t> · </a:t>
            </a:r>
            <a:r>
              <a:rPr lang="en-US" altLang="zh-CN" sz="2200" dirty="0" err="1">
                <a:solidFill>
                  <a:prstClr val="black"/>
                </a:solidFill>
                <a:latin typeface="Arial" pitchFamily="34" charset="0"/>
              </a:rPr>
              <a:t>cA</a:t>
            </a:r>
            <a:endParaRPr lang="en-US" altLang="zh-CN" sz="2200" dirty="0">
              <a:solidFill>
                <a:prstClr val="black"/>
              </a:solidFill>
              <a:latin typeface="Arial" pitchFamily="34" charset="0"/>
            </a:endParaRPr>
          </a:p>
          <a:p>
            <a:pPr fontAlgn="base">
              <a:lnSpc>
                <a:spcPct val="120000"/>
              </a:lnSpc>
              <a:spcBef>
                <a:spcPct val="20000"/>
              </a:spcBef>
              <a:spcAft>
                <a:spcPct val="0"/>
              </a:spcAft>
              <a:buFont typeface="Wingdings" pitchFamily="2" charset="2"/>
              <a:buNone/>
            </a:pPr>
            <a:r>
              <a:rPr lang="en-US" altLang="zh-CN" sz="2200" dirty="0">
                <a:solidFill>
                  <a:prstClr val="black"/>
                </a:solidFill>
                <a:latin typeface="Arial" pitchFamily="34" charset="0"/>
              </a:rPr>
              <a:t>E</a:t>
            </a:r>
            <a:r>
              <a:rPr lang="en-US" altLang="zh-CN" sz="2200" dirty="0">
                <a:solidFill>
                  <a:prstClr val="black"/>
                </a:solidFill>
                <a:latin typeface="Arial" pitchFamily="34" charset="0"/>
                <a:sym typeface="Symbol" pitchFamily="18" charset="2"/>
              </a:rPr>
              <a:t></a:t>
            </a:r>
            <a:r>
              <a:rPr lang="en-US" altLang="zh-CN" sz="2200" dirty="0">
                <a:solidFill>
                  <a:prstClr val="black"/>
                </a:solidFill>
                <a:latin typeface="Arial" pitchFamily="34" charset="0"/>
              </a:rPr>
              <a:t>  · d</a:t>
            </a:r>
          </a:p>
          <a:p>
            <a:pPr lvl="1" fontAlgn="base">
              <a:spcBef>
                <a:spcPct val="20000"/>
              </a:spcBef>
              <a:spcAft>
                <a:spcPct val="0"/>
              </a:spcAft>
              <a:buFont typeface="Wingdings" pitchFamily="2" charset="2"/>
              <a:buNone/>
            </a:pPr>
            <a:endParaRPr lang="en-US" altLang="zh-CN" sz="2200" dirty="0">
              <a:solidFill>
                <a:prstClr val="black"/>
              </a:solidFill>
              <a:latin typeface="Arial" pitchFamily="34" charset="0"/>
            </a:endParaRPr>
          </a:p>
        </p:txBody>
      </p:sp>
      <p:sp>
        <p:nvSpPr>
          <p:cNvPr id="274439" name="Rectangle 7"/>
          <p:cNvSpPr>
            <a:spLocks noChangeArrowheads="1"/>
          </p:cNvSpPr>
          <p:nvPr/>
        </p:nvSpPr>
        <p:spPr bwMode="auto">
          <a:xfrm>
            <a:off x="5651500" y="3763639"/>
            <a:ext cx="2233613" cy="2449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lnSpc>
                <a:spcPct val="120000"/>
              </a:lnSpc>
              <a:spcBef>
                <a:spcPct val="20000"/>
              </a:spcBef>
              <a:spcAft>
                <a:spcPct val="0"/>
              </a:spcAft>
              <a:buFont typeface="Wingdings" pitchFamily="2" charset="2"/>
              <a:buNone/>
            </a:pPr>
            <a:r>
              <a:rPr lang="en-US" altLang="zh-CN" sz="2200" b="0" dirty="0">
                <a:solidFill>
                  <a:srgbClr val="C00000"/>
                </a:solidFill>
                <a:latin typeface="Arial" pitchFamily="34" charset="0"/>
              </a:rPr>
              <a:t>GOTO(I</a:t>
            </a:r>
            <a:r>
              <a:rPr lang="zh-CN" altLang="en-US" sz="2200" b="0" dirty="0">
                <a:solidFill>
                  <a:srgbClr val="C00000"/>
                </a:solidFill>
                <a:latin typeface="Arial" pitchFamily="34" charset="0"/>
              </a:rPr>
              <a:t>，</a:t>
            </a:r>
            <a:r>
              <a:rPr lang="en-US" altLang="zh-CN" sz="2200" b="0" dirty="0">
                <a:solidFill>
                  <a:srgbClr val="C00000"/>
                </a:solidFill>
                <a:latin typeface="Arial" pitchFamily="34" charset="0"/>
              </a:rPr>
              <a:t>b) :</a:t>
            </a:r>
          </a:p>
          <a:p>
            <a:pPr fontAlgn="base">
              <a:lnSpc>
                <a:spcPct val="120000"/>
              </a:lnSpc>
              <a:spcBef>
                <a:spcPct val="20000"/>
              </a:spcBef>
              <a:spcAft>
                <a:spcPct val="0"/>
              </a:spcAft>
              <a:buFont typeface="Wingdings" pitchFamily="2" charset="2"/>
              <a:buNone/>
            </a:pPr>
            <a:r>
              <a:rPr lang="en-US" altLang="zh-CN" sz="2200" dirty="0">
                <a:solidFill>
                  <a:prstClr val="black"/>
                </a:solidFill>
                <a:latin typeface="Arial" pitchFamily="34" charset="0"/>
              </a:rPr>
              <a:t>E</a:t>
            </a:r>
            <a:r>
              <a:rPr lang="en-US" altLang="zh-CN" sz="2200" dirty="0">
                <a:solidFill>
                  <a:prstClr val="black"/>
                </a:solidFill>
                <a:latin typeface="Arial" pitchFamily="34" charset="0"/>
                <a:sym typeface="Symbol" pitchFamily="18" charset="2"/>
              </a:rPr>
              <a:t></a:t>
            </a:r>
            <a:r>
              <a:rPr lang="en-US" altLang="zh-CN" sz="2200" dirty="0">
                <a:solidFill>
                  <a:prstClr val="black"/>
                </a:solidFill>
                <a:latin typeface="Arial" pitchFamily="34" charset="0"/>
              </a:rPr>
              <a:t> b · B</a:t>
            </a:r>
          </a:p>
          <a:p>
            <a:pPr fontAlgn="base">
              <a:lnSpc>
                <a:spcPct val="120000"/>
              </a:lnSpc>
              <a:spcBef>
                <a:spcPct val="20000"/>
              </a:spcBef>
              <a:spcAft>
                <a:spcPct val="0"/>
              </a:spcAft>
              <a:buFont typeface="Wingdings" pitchFamily="2" charset="2"/>
              <a:buNone/>
            </a:pPr>
            <a:r>
              <a:rPr lang="en-US" altLang="zh-CN" sz="2200" dirty="0">
                <a:solidFill>
                  <a:prstClr val="black"/>
                </a:solidFill>
                <a:latin typeface="Arial" pitchFamily="34" charset="0"/>
              </a:rPr>
              <a:t>B</a:t>
            </a:r>
            <a:r>
              <a:rPr lang="en-US" altLang="zh-CN" sz="2200" dirty="0">
                <a:solidFill>
                  <a:prstClr val="black"/>
                </a:solidFill>
                <a:latin typeface="Arial" pitchFamily="34" charset="0"/>
                <a:sym typeface="Symbol" pitchFamily="18" charset="2"/>
              </a:rPr>
              <a:t></a:t>
            </a:r>
            <a:r>
              <a:rPr lang="en-US" altLang="zh-CN" sz="2200" dirty="0">
                <a:solidFill>
                  <a:prstClr val="black"/>
                </a:solidFill>
                <a:latin typeface="Arial" pitchFamily="34" charset="0"/>
              </a:rPr>
              <a:t> · </a:t>
            </a:r>
            <a:r>
              <a:rPr lang="en-US" altLang="zh-CN" sz="2200" dirty="0" err="1">
                <a:solidFill>
                  <a:prstClr val="black"/>
                </a:solidFill>
                <a:latin typeface="Arial" pitchFamily="34" charset="0"/>
              </a:rPr>
              <a:t>cB</a:t>
            </a:r>
            <a:endParaRPr lang="en-US" altLang="zh-CN" sz="2200" dirty="0">
              <a:solidFill>
                <a:prstClr val="black"/>
              </a:solidFill>
              <a:latin typeface="Arial" pitchFamily="34" charset="0"/>
            </a:endParaRPr>
          </a:p>
          <a:p>
            <a:pPr fontAlgn="base">
              <a:lnSpc>
                <a:spcPct val="120000"/>
              </a:lnSpc>
              <a:spcBef>
                <a:spcPct val="20000"/>
              </a:spcBef>
              <a:spcAft>
                <a:spcPct val="0"/>
              </a:spcAft>
              <a:buFont typeface="Wingdings" pitchFamily="2" charset="2"/>
              <a:buNone/>
            </a:pPr>
            <a:r>
              <a:rPr lang="en-US" altLang="zh-CN" sz="2200" dirty="0">
                <a:solidFill>
                  <a:prstClr val="black"/>
                </a:solidFill>
                <a:latin typeface="Arial" pitchFamily="34" charset="0"/>
              </a:rPr>
              <a:t>B</a:t>
            </a:r>
            <a:r>
              <a:rPr lang="en-US" altLang="zh-CN" sz="2200" dirty="0">
                <a:solidFill>
                  <a:prstClr val="black"/>
                </a:solidFill>
                <a:latin typeface="Arial" pitchFamily="34" charset="0"/>
                <a:sym typeface="Symbol" pitchFamily="18" charset="2"/>
              </a:rPr>
              <a:t></a:t>
            </a:r>
            <a:r>
              <a:rPr lang="en-US" altLang="zh-CN" sz="2200" dirty="0">
                <a:solidFill>
                  <a:prstClr val="black"/>
                </a:solidFill>
                <a:latin typeface="Arial" pitchFamily="34" charset="0"/>
              </a:rPr>
              <a:t>  · d</a:t>
            </a:r>
          </a:p>
          <a:p>
            <a:pPr lvl="1" fontAlgn="base">
              <a:spcBef>
                <a:spcPct val="20000"/>
              </a:spcBef>
              <a:spcAft>
                <a:spcPct val="0"/>
              </a:spcAft>
              <a:buFont typeface="Wingdings" pitchFamily="2" charset="2"/>
              <a:buNone/>
            </a:pPr>
            <a:endParaRPr lang="en-US" altLang="zh-CN" sz="2200" dirty="0">
              <a:solidFill>
                <a:prstClr val="black"/>
              </a:solidFill>
              <a:latin typeface="Arial" pitchFamily="34" charset="0"/>
            </a:endParaRPr>
          </a:p>
        </p:txBody>
      </p:sp>
      <p:sp>
        <p:nvSpPr>
          <p:cNvPr id="2" name="矩形 1"/>
          <p:cNvSpPr/>
          <p:nvPr/>
        </p:nvSpPr>
        <p:spPr>
          <a:xfrm>
            <a:off x="3313113" y="548680"/>
            <a:ext cx="4572000" cy="1865126"/>
          </a:xfrm>
          <a:prstGeom prst="rect">
            <a:avLst/>
          </a:prstGeom>
        </p:spPr>
        <p:txBody>
          <a:bodyPr>
            <a:spAutoFit/>
          </a:bodyPr>
          <a:lstStyle/>
          <a:p>
            <a:pPr lvl="1" fontAlgn="base">
              <a:lnSpc>
                <a:spcPct val="120000"/>
              </a:lnSpc>
              <a:spcBef>
                <a:spcPct val="0"/>
              </a:spcBef>
              <a:spcAft>
                <a:spcPct val="0"/>
              </a:spcAft>
            </a:pPr>
            <a:r>
              <a:rPr lang="zh-CN" altLang="en-US" sz="2400" b="1" dirty="0">
                <a:solidFill>
                  <a:prstClr val="black"/>
                </a:solidFill>
                <a:ea typeface="宋体" pitchFamily="2" charset="-122"/>
                <a:sym typeface="Symbol" pitchFamily="18" charset="2"/>
              </a:rPr>
              <a:t>初态项目集 </a:t>
            </a:r>
            <a:r>
              <a:rPr lang="en-US" altLang="zh-CN" sz="2400" b="1" dirty="0">
                <a:solidFill>
                  <a:prstClr val="black"/>
                </a:solidFill>
                <a:ea typeface="宋体" pitchFamily="2" charset="-122"/>
                <a:sym typeface="Symbol" pitchFamily="18" charset="2"/>
              </a:rPr>
              <a:t>I</a:t>
            </a:r>
            <a:r>
              <a:rPr lang="en-US" altLang="zh-CN" sz="2400" b="1" baseline="-25000" dirty="0">
                <a:solidFill>
                  <a:prstClr val="black"/>
                </a:solidFill>
                <a:ea typeface="宋体" pitchFamily="2" charset="-122"/>
                <a:sym typeface="Symbol" pitchFamily="18" charset="2"/>
              </a:rPr>
              <a:t>0</a:t>
            </a:r>
          </a:p>
          <a:p>
            <a:pPr lvl="1" fontAlgn="base">
              <a:lnSpc>
                <a:spcPct val="120000"/>
              </a:lnSpc>
              <a:spcBef>
                <a:spcPct val="0"/>
              </a:spcBef>
              <a:spcAft>
                <a:spcPct val="0"/>
              </a:spcAft>
              <a:buFont typeface="Wingdings" pitchFamily="2" charset="2"/>
              <a:buNone/>
            </a:pPr>
            <a:r>
              <a:rPr lang="en-US" altLang="zh-CN" sz="2400" b="1" dirty="0">
                <a:solidFill>
                  <a:prstClr val="black"/>
                </a:solidFill>
                <a:ea typeface="宋体" pitchFamily="2" charset="-122"/>
                <a:sym typeface="Symbol" pitchFamily="18" charset="2"/>
              </a:rPr>
              <a:t>S</a:t>
            </a:r>
            <a:r>
              <a:rPr lang="en-US" altLang="zh-CN" sz="2400" b="1" dirty="0">
                <a:solidFill>
                  <a:prstClr val="black"/>
                </a:solidFill>
                <a:ea typeface="宋体" pitchFamily="2" charset="-122"/>
              </a:rPr>
              <a:t>·E</a:t>
            </a:r>
          </a:p>
          <a:p>
            <a:pPr lvl="1" fontAlgn="base">
              <a:lnSpc>
                <a:spcPct val="120000"/>
              </a:lnSpc>
              <a:spcBef>
                <a:spcPct val="0"/>
              </a:spcBef>
              <a:spcAft>
                <a:spcPct val="0"/>
              </a:spcAft>
              <a:buFont typeface="Wingdings" pitchFamily="2" charset="2"/>
              <a:buNone/>
            </a:pPr>
            <a:r>
              <a:rPr lang="en-US" altLang="zh-CN" sz="2400" b="1" dirty="0">
                <a:solidFill>
                  <a:prstClr val="black"/>
                </a:solidFill>
                <a:ea typeface="宋体" pitchFamily="2" charset="-122"/>
              </a:rPr>
              <a:t>E</a:t>
            </a:r>
            <a:r>
              <a:rPr lang="en-US" altLang="zh-CN" sz="2400" b="1" dirty="0">
                <a:solidFill>
                  <a:prstClr val="black"/>
                </a:solidFill>
                <a:ea typeface="宋体" pitchFamily="2" charset="-122"/>
                <a:sym typeface="Symbol" pitchFamily="18" charset="2"/>
              </a:rPr>
              <a:t></a:t>
            </a:r>
            <a:r>
              <a:rPr lang="en-US" altLang="zh-CN" sz="2400" b="1" dirty="0">
                <a:solidFill>
                  <a:prstClr val="black"/>
                </a:solidFill>
                <a:ea typeface="宋体" pitchFamily="2" charset="-122"/>
              </a:rPr>
              <a:t>·</a:t>
            </a:r>
            <a:r>
              <a:rPr lang="en-US" altLang="zh-CN" sz="2400" b="1" dirty="0" err="1">
                <a:solidFill>
                  <a:prstClr val="black"/>
                </a:solidFill>
                <a:ea typeface="宋体" pitchFamily="2" charset="-122"/>
              </a:rPr>
              <a:t>aA</a:t>
            </a:r>
            <a:endParaRPr lang="en-US" altLang="zh-CN" sz="2400" b="1" dirty="0">
              <a:solidFill>
                <a:prstClr val="black"/>
              </a:solidFill>
              <a:ea typeface="宋体" pitchFamily="2" charset="-122"/>
            </a:endParaRPr>
          </a:p>
          <a:p>
            <a:pPr lvl="1" fontAlgn="base">
              <a:lnSpc>
                <a:spcPct val="120000"/>
              </a:lnSpc>
              <a:spcBef>
                <a:spcPct val="0"/>
              </a:spcBef>
              <a:spcAft>
                <a:spcPct val="0"/>
              </a:spcAft>
              <a:buFont typeface="Wingdings" pitchFamily="2" charset="2"/>
              <a:buNone/>
            </a:pPr>
            <a:r>
              <a:rPr lang="en-US" altLang="zh-CN" sz="2400" b="1" dirty="0">
                <a:solidFill>
                  <a:prstClr val="black"/>
                </a:solidFill>
                <a:ea typeface="宋体" pitchFamily="2" charset="-122"/>
              </a:rPr>
              <a:t>E</a:t>
            </a:r>
            <a:r>
              <a:rPr lang="en-US" altLang="zh-CN" sz="2400" b="1" dirty="0">
                <a:solidFill>
                  <a:prstClr val="black"/>
                </a:solidFill>
                <a:ea typeface="宋体" pitchFamily="2" charset="-122"/>
                <a:sym typeface="Symbol" pitchFamily="18" charset="2"/>
              </a:rPr>
              <a:t></a:t>
            </a:r>
            <a:r>
              <a:rPr lang="en-US" altLang="zh-CN" sz="2400" b="1" dirty="0">
                <a:solidFill>
                  <a:prstClr val="black"/>
                </a:solidFill>
                <a:ea typeface="宋体" pitchFamily="2" charset="-122"/>
              </a:rPr>
              <a:t>·</a:t>
            </a:r>
            <a:r>
              <a:rPr lang="en-US" altLang="zh-CN" sz="2400" b="1" dirty="0" err="1">
                <a:solidFill>
                  <a:prstClr val="black"/>
                </a:solidFill>
                <a:ea typeface="宋体" pitchFamily="2" charset="-122"/>
              </a:rPr>
              <a:t>bB</a:t>
            </a:r>
            <a:endParaRPr lang="en-US" altLang="zh-CN" sz="2400" b="1" dirty="0">
              <a:solidFill>
                <a:prstClr val="black"/>
              </a:solidFill>
              <a:ea typeface="宋体" pitchFamily="2" charset="-122"/>
            </a:endParaRPr>
          </a:p>
        </p:txBody>
      </p:sp>
    </p:spTree>
    <p:extLst>
      <p:ext uri="{BB962C8B-B14F-4D97-AF65-F5344CB8AC3E}">
        <p14:creationId xmlns="" xmlns:p14="http://schemas.microsoft.com/office/powerpoint/2010/main" val="517969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74434">
                                            <p:txEl>
                                              <p:pRg st="6" end="6"/>
                                            </p:txEl>
                                          </p:spTgt>
                                        </p:tgtEl>
                                        <p:attrNameLst>
                                          <p:attrName>style.visibility</p:attrName>
                                        </p:attrNameLst>
                                      </p:cBhvr>
                                      <p:to>
                                        <p:strVal val="visible"/>
                                      </p:to>
                                    </p:set>
                                    <p:animEffect transition="in" filter="blinds(horizontal)">
                                      <p:cBhvr>
                                        <p:cTn id="7" dur="500"/>
                                        <p:tgtEl>
                                          <p:spTgt spid="274434">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4437"/>
                                        </p:tgtEl>
                                        <p:attrNameLst>
                                          <p:attrName>style.visibility</p:attrName>
                                        </p:attrNameLst>
                                      </p:cBhvr>
                                      <p:to>
                                        <p:strVal val="visible"/>
                                      </p:to>
                                    </p:set>
                                    <p:animEffect transition="in" filter="blinds(horizontal)">
                                      <p:cBhvr>
                                        <p:cTn id="12" dur="500"/>
                                        <p:tgtEl>
                                          <p:spTgt spid="2744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4438"/>
                                        </p:tgtEl>
                                        <p:attrNameLst>
                                          <p:attrName>style.visibility</p:attrName>
                                        </p:attrNameLst>
                                      </p:cBhvr>
                                      <p:to>
                                        <p:strVal val="visible"/>
                                      </p:to>
                                    </p:set>
                                    <p:animEffect transition="in" filter="blinds(horizontal)">
                                      <p:cBhvr>
                                        <p:cTn id="17" dur="500"/>
                                        <p:tgtEl>
                                          <p:spTgt spid="2744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4439"/>
                                        </p:tgtEl>
                                        <p:attrNameLst>
                                          <p:attrName>style.visibility</p:attrName>
                                        </p:attrNameLst>
                                      </p:cBhvr>
                                      <p:to>
                                        <p:strVal val="visible"/>
                                      </p:to>
                                    </p:set>
                                    <p:animEffect transition="in" filter="blinds(horizontal)">
                                      <p:cBhvr>
                                        <p:cTn id="22" dur="500"/>
                                        <p:tgtEl>
                                          <p:spTgt spid="274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7" grpId="0"/>
      <p:bldP spid="274438" grpId="0"/>
      <p:bldP spid="27443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111"/>
          <p:cNvGrpSpPr>
            <a:grpSpLocks/>
          </p:cNvGrpSpPr>
          <p:nvPr/>
        </p:nvGrpSpPr>
        <p:grpSpPr bwMode="auto">
          <a:xfrm>
            <a:off x="929140" y="337742"/>
            <a:ext cx="7171251" cy="5971578"/>
            <a:chOff x="3013" y="5419"/>
            <a:chExt cx="5167" cy="5628"/>
          </a:xfrm>
        </p:grpSpPr>
        <p:sp>
          <p:nvSpPr>
            <p:cNvPr id="25604" name="Text Box 112"/>
            <p:cNvSpPr txBox="1">
              <a:spLocks noChangeArrowheads="1"/>
            </p:cNvSpPr>
            <p:nvPr/>
          </p:nvSpPr>
          <p:spPr bwMode="auto">
            <a:xfrm>
              <a:off x="7070" y="5881"/>
              <a:ext cx="989" cy="454"/>
            </a:xfrm>
            <a:prstGeom prst="rect">
              <a:avLst/>
            </a:prstGeom>
            <a:solidFill>
              <a:srgbClr val="FFFFFF"/>
            </a:solidFill>
            <a:ln w="9525">
              <a:solidFill>
                <a:srgbClr val="FF0000"/>
              </a:solidFill>
              <a:miter lim="800000"/>
              <a:headEnd/>
              <a:tailEnd/>
            </a:ln>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eaLnBrk="1" fontAlgn="base" hangingPunct="1">
                <a:spcBef>
                  <a:spcPct val="0"/>
                </a:spcBef>
                <a:spcAft>
                  <a:spcPct val="0"/>
                </a:spcAft>
              </a:pPr>
              <a:r>
                <a:rPr lang="en-US" altLang="zh-CN" sz="1800" b="0" dirty="0" smtClean="0">
                  <a:solidFill>
                    <a:srgbClr val="000000"/>
                  </a:solidFill>
                  <a:latin typeface="Times New Roman" pitchFamily="18" charset="0"/>
                </a:rPr>
                <a:t>I</a:t>
              </a:r>
              <a:r>
                <a:rPr lang="en-US" altLang="zh-CN" sz="1800" b="0" baseline="-25000" dirty="0" smtClean="0">
                  <a:solidFill>
                    <a:srgbClr val="000000"/>
                  </a:solidFill>
                  <a:latin typeface="Times New Roman" pitchFamily="18" charset="0"/>
                </a:rPr>
                <a:t>8</a:t>
              </a:r>
              <a:r>
                <a:rPr lang="zh-CN" altLang="en-US" sz="1800" b="0" dirty="0">
                  <a:solidFill>
                    <a:srgbClr val="000000"/>
                  </a:solidFill>
                  <a:latin typeface="Times New Roman" pitchFamily="18" charset="0"/>
                </a:rPr>
                <a:t>：</a:t>
              </a:r>
              <a:r>
                <a:rPr lang="en-US" altLang="zh-CN" sz="1800" b="0" dirty="0" err="1">
                  <a:solidFill>
                    <a:srgbClr val="000000"/>
                  </a:solidFill>
                  <a:latin typeface="Times New Roman" pitchFamily="18" charset="0"/>
                </a:rPr>
                <a:t>A</a:t>
              </a:r>
              <a:r>
                <a:rPr lang="en-US" altLang="zh-CN" sz="1800" b="0" dirty="0" err="1">
                  <a:solidFill>
                    <a:srgbClr val="000000"/>
                  </a:solidFill>
                  <a:latin typeface="宋体" pitchFamily="2" charset="-122"/>
                  <a:sym typeface="Symbol" pitchFamily="18" charset="2"/>
                </a:rPr>
                <a:t></a:t>
              </a:r>
              <a:r>
                <a:rPr lang="en-US" altLang="zh-CN" sz="1800" b="0" dirty="0" err="1">
                  <a:solidFill>
                    <a:srgbClr val="000000"/>
                  </a:solidFill>
                  <a:latin typeface="Times New Roman" pitchFamily="18" charset="0"/>
                </a:rPr>
                <a:t>cA</a:t>
              </a:r>
              <a:r>
                <a:rPr lang="en-US" altLang="zh-CN" sz="1800" b="0" dirty="0">
                  <a:solidFill>
                    <a:srgbClr val="000000"/>
                  </a:solidFill>
                  <a:latin typeface="Arial" pitchFamily="34" charset="0"/>
                </a:rPr>
                <a:t>·</a:t>
              </a:r>
            </a:p>
          </p:txBody>
        </p:sp>
        <p:sp>
          <p:nvSpPr>
            <p:cNvPr id="25605" name="Text Box 113"/>
            <p:cNvSpPr txBox="1">
              <a:spLocks noChangeArrowheads="1"/>
            </p:cNvSpPr>
            <p:nvPr/>
          </p:nvSpPr>
          <p:spPr bwMode="auto">
            <a:xfrm>
              <a:off x="6557" y="6092"/>
              <a:ext cx="118" cy="271"/>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A</a:t>
              </a:r>
              <a:endParaRPr lang="en-US" altLang="zh-CN" sz="2000" b="0">
                <a:solidFill>
                  <a:srgbClr val="FFFFFF"/>
                </a:solidFill>
                <a:latin typeface="Arial" pitchFamily="34" charset="0"/>
              </a:endParaRPr>
            </a:p>
          </p:txBody>
        </p:sp>
        <p:grpSp>
          <p:nvGrpSpPr>
            <p:cNvPr id="25606" name="Group 114"/>
            <p:cNvGrpSpPr>
              <a:grpSpLocks/>
            </p:cNvGrpSpPr>
            <p:nvPr/>
          </p:nvGrpSpPr>
          <p:grpSpPr bwMode="auto">
            <a:xfrm>
              <a:off x="3013" y="6353"/>
              <a:ext cx="5167" cy="4694"/>
              <a:chOff x="2752" y="5934"/>
              <a:chExt cx="5168" cy="4694"/>
            </a:xfrm>
          </p:grpSpPr>
          <p:sp>
            <p:nvSpPr>
              <p:cNvPr id="25610" name="AutoShape 115"/>
              <p:cNvSpPr>
                <a:spLocks noChangeArrowheads="1"/>
              </p:cNvSpPr>
              <p:nvPr/>
            </p:nvSpPr>
            <p:spPr bwMode="auto">
              <a:xfrm>
                <a:off x="2752" y="7615"/>
                <a:ext cx="534" cy="130"/>
              </a:xfrm>
              <a:prstGeom prst="rightArrow">
                <a:avLst>
                  <a:gd name="adj1" fmla="val 50000"/>
                  <a:gd name="adj2" fmla="val 102692"/>
                </a:avLst>
              </a:prstGeom>
              <a:solidFill>
                <a:srgbClr val="FFFFFF"/>
              </a:solidFill>
              <a:ln w="9525">
                <a:solidFill>
                  <a:srgbClr val="FF0000"/>
                </a:solidFill>
                <a:miter lim="800000"/>
                <a:headEnd/>
                <a:tailEnd/>
              </a:ln>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sp>
            <p:nvSpPr>
              <p:cNvPr id="25611" name="Text Box 116"/>
              <p:cNvSpPr txBox="1">
                <a:spLocks noChangeArrowheads="1"/>
              </p:cNvSpPr>
              <p:nvPr/>
            </p:nvSpPr>
            <p:spPr bwMode="auto">
              <a:xfrm>
                <a:off x="3252" y="7237"/>
                <a:ext cx="855" cy="1270"/>
              </a:xfrm>
              <a:prstGeom prst="rect">
                <a:avLst/>
              </a:prstGeom>
              <a:solidFill>
                <a:srgbClr val="FFFFFF"/>
              </a:solidFill>
              <a:ln w="9525">
                <a:solidFill>
                  <a:srgbClr val="FF0000"/>
                </a:solidFill>
                <a:miter lim="800000"/>
                <a:headEnd/>
                <a:tailEnd/>
              </a:ln>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ctr" eaLnBrk="1" fontAlgn="base" hangingPunct="1">
                  <a:spcBef>
                    <a:spcPct val="0"/>
                  </a:spcBef>
                  <a:spcAft>
                    <a:spcPct val="0"/>
                  </a:spcAft>
                </a:pPr>
                <a:r>
                  <a:rPr lang="en-US" altLang="zh-CN" sz="1800" b="0" dirty="0">
                    <a:solidFill>
                      <a:srgbClr val="000000"/>
                    </a:solidFill>
                    <a:latin typeface="Times New Roman" pitchFamily="18" charset="0"/>
                  </a:rPr>
                  <a:t>I</a:t>
                </a:r>
                <a:r>
                  <a:rPr lang="en-US" altLang="zh-CN" sz="1800" b="0" baseline="-25000" dirty="0">
                    <a:solidFill>
                      <a:srgbClr val="000000"/>
                    </a:solidFill>
                    <a:latin typeface="Times New Roman" pitchFamily="18" charset="0"/>
                  </a:rPr>
                  <a:t>0</a:t>
                </a:r>
                <a:r>
                  <a:rPr lang="zh-CN" altLang="en-US" sz="1800" b="0" dirty="0">
                    <a:solidFill>
                      <a:srgbClr val="000000"/>
                    </a:solidFill>
                    <a:latin typeface="Times New Roman" pitchFamily="18" charset="0"/>
                  </a:rPr>
                  <a:t>：</a:t>
                </a:r>
              </a:p>
              <a:p>
                <a:pPr algn="ctr" eaLnBrk="1" fontAlgn="base" hangingPunct="1">
                  <a:spcBef>
                    <a:spcPct val="0"/>
                  </a:spcBef>
                  <a:spcAft>
                    <a:spcPct val="0"/>
                  </a:spcAft>
                </a:pPr>
                <a:r>
                  <a:rPr lang="en-US" altLang="zh-CN" sz="1800" b="0" dirty="0">
                    <a:solidFill>
                      <a:srgbClr val="000000"/>
                    </a:solidFill>
                    <a:latin typeface="Times New Roman" pitchFamily="18" charset="0"/>
                  </a:rPr>
                  <a:t>S</a:t>
                </a:r>
                <a:r>
                  <a:rPr lang="en-US" altLang="zh-CN" sz="1800" b="0" dirty="0">
                    <a:solidFill>
                      <a:srgbClr val="000000"/>
                    </a:solidFill>
                    <a:latin typeface="Times New Roman" pitchFamily="18" charset="0"/>
                    <a:sym typeface="Symbol" pitchFamily="18" charset="2"/>
                  </a:rPr>
                  <a:t></a:t>
                </a:r>
                <a:r>
                  <a:rPr lang="en-US" altLang="zh-CN" sz="1800" b="0" dirty="0">
                    <a:solidFill>
                      <a:srgbClr val="000000"/>
                    </a:solidFill>
                    <a:latin typeface="宋体" pitchFamily="2" charset="-122"/>
                    <a:sym typeface="Symbol" pitchFamily="18" charset="2"/>
                  </a:rPr>
                  <a:t></a:t>
                </a:r>
                <a:r>
                  <a:rPr lang="en-US" altLang="zh-CN" sz="1800" b="0" dirty="0">
                    <a:solidFill>
                      <a:srgbClr val="000000"/>
                    </a:solidFill>
                    <a:latin typeface="Arial" pitchFamily="34" charset="0"/>
                  </a:rPr>
                  <a:t>·</a:t>
                </a:r>
                <a:r>
                  <a:rPr lang="en-US" altLang="zh-CN" sz="1800" b="0" dirty="0">
                    <a:solidFill>
                      <a:srgbClr val="000000"/>
                    </a:solidFill>
                    <a:latin typeface="Times New Roman" pitchFamily="18" charset="0"/>
                  </a:rPr>
                  <a:t>E</a:t>
                </a:r>
              </a:p>
              <a:p>
                <a:pPr algn="ctr" eaLnBrk="1" fontAlgn="base" hangingPunct="1">
                  <a:spcBef>
                    <a:spcPct val="0"/>
                  </a:spcBef>
                  <a:spcAft>
                    <a:spcPct val="0"/>
                  </a:spcAft>
                </a:pPr>
                <a:r>
                  <a:rPr lang="en-US" altLang="zh-CN" sz="1800" b="0" dirty="0">
                    <a:solidFill>
                      <a:srgbClr val="000000"/>
                    </a:solidFill>
                    <a:latin typeface="Times New Roman" pitchFamily="18" charset="0"/>
                  </a:rPr>
                  <a:t>E</a:t>
                </a:r>
                <a:r>
                  <a:rPr lang="en-US" altLang="zh-CN" sz="1800" b="0" dirty="0">
                    <a:solidFill>
                      <a:srgbClr val="000000"/>
                    </a:solidFill>
                    <a:latin typeface="Times New Roman" pitchFamily="18" charset="0"/>
                    <a:sym typeface="Symbol" pitchFamily="18" charset="2"/>
                  </a:rPr>
                  <a:t></a:t>
                </a:r>
                <a:r>
                  <a:rPr lang="en-US" altLang="zh-CN" sz="1800" b="0" dirty="0">
                    <a:solidFill>
                      <a:srgbClr val="000000"/>
                    </a:solidFill>
                    <a:latin typeface="Arial" pitchFamily="34" charset="0"/>
                  </a:rPr>
                  <a:t>·</a:t>
                </a:r>
                <a:r>
                  <a:rPr lang="en-US" altLang="zh-CN" sz="1800" b="0" dirty="0" err="1">
                    <a:solidFill>
                      <a:srgbClr val="000000"/>
                    </a:solidFill>
                    <a:latin typeface="Times New Roman" pitchFamily="18" charset="0"/>
                  </a:rPr>
                  <a:t>aA</a:t>
                </a:r>
                <a:endParaRPr lang="en-US" altLang="zh-CN" sz="1800" b="0" dirty="0">
                  <a:solidFill>
                    <a:srgbClr val="000000"/>
                  </a:solidFill>
                  <a:latin typeface="Times New Roman" pitchFamily="18" charset="0"/>
                </a:endParaRPr>
              </a:p>
              <a:p>
                <a:pPr algn="ctr" eaLnBrk="1" fontAlgn="base" hangingPunct="1">
                  <a:spcBef>
                    <a:spcPct val="0"/>
                  </a:spcBef>
                  <a:spcAft>
                    <a:spcPct val="0"/>
                  </a:spcAft>
                </a:pPr>
                <a:r>
                  <a:rPr lang="en-US" altLang="zh-CN" sz="1800" b="0" dirty="0">
                    <a:solidFill>
                      <a:srgbClr val="000000"/>
                    </a:solidFill>
                    <a:latin typeface="Times New Roman" pitchFamily="18" charset="0"/>
                  </a:rPr>
                  <a:t>E</a:t>
                </a:r>
                <a:r>
                  <a:rPr lang="en-US" altLang="zh-CN" sz="1800" b="0" dirty="0">
                    <a:solidFill>
                      <a:srgbClr val="000000"/>
                    </a:solidFill>
                    <a:latin typeface="宋体" pitchFamily="2" charset="-122"/>
                    <a:sym typeface="Symbol" pitchFamily="18" charset="2"/>
                  </a:rPr>
                  <a:t></a:t>
                </a:r>
                <a:r>
                  <a:rPr lang="en-US" altLang="zh-CN" sz="1800" b="0" dirty="0">
                    <a:solidFill>
                      <a:srgbClr val="000000"/>
                    </a:solidFill>
                    <a:latin typeface="Arial" pitchFamily="34" charset="0"/>
                  </a:rPr>
                  <a:t>·</a:t>
                </a:r>
                <a:r>
                  <a:rPr lang="en-US" altLang="zh-CN" sz="1800" b="0" dirty="0" err="1">
                    <a:solidFill>
                      <a:srgbClr val="000000"/>
                    </a:solidFill>
                    <a:latin typeface="Times New Roman" pitchFamily="18" charset="0"/>
                  </a:rPr>
                  <a:t>bB</a:t>
                </a:r>
                <a:endParaRPr lang="en-US" altLang="zh-CN" sz="1800" b="0" dirty="0">
                  <a:solidFill>
                    <a:srgbClr val="000000"/>
                  </a:solidFill>
                  <a:latin typeface="Arial" pitchFamily="34" charset="0"/>
                </a:endParaRPr>
              </a:p>
            </p:txBody>
          </p:sp>
          <p:sp>
            <p:nvSpPr>
              <p:cNvPr id="25612" name="Text Box 117"/>
              <p:cNvSpPr txBox="1">
                <a:spLocks noChangeArrowheads="1"/>
              </p:cNvSpPr>
              <p:nvPr/>
            </p:nvSpPr>
            <p:spPr bwMode="auto">
              <a:xfrm>
                <a:off x="5060" y="6611"/>
                <a:ext cx="810" cy="821"/>
              </a:xfrm>
              <a:prstGeom prst="rect">
                <a:avLst/>
              </a:prstGeom>
              <a:solidFill>
                <a:srgbClr val="FFFFFF"/>
              </a:solidFill>
              <a:ln w="9525">
                <a:solidFill>
                  <a:srgbClr val="FF0000"/>
                </a:solidFill>
                <a:miter lim="800000"/>
                <a:headEnd/>
                <a:tailEnd/>
              </a:ln>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1800" b="0" dirty="0">
                    <a:solidFill>
                      <a:srgbClr val="000000"/>
                    </a:solidFill>
                    <a:latin typeface="Times New Roman" pitchFamily="18" charset="0"/>
                  </a:rPr>
                  <a:t>I</a:t>
                </a:r>
                <a:r>
                  <a:rPr lang="en-US" altLang="zh-CN" sz="1800" b="0" baseline="-25000" dirty="0">
                    <a:solidFill>
                      <a:srgbClr val="000000"/>
                    </a:solidFill>
                    <a:latin typeface="Times New Roman" pitchFamily="18" charset="0"/>
                  </a:rPr>
                  <a:t>2</a:t>
                </a:r>
                <a:r>
                  <a:rPr lang="en-US" altLang="zh-CN" sz="1800" b="0" dirty="0">
                    <a:solidFill>
                      <a:srgbClr val="000000"/>
                    </a:solidFill>
                    <a:latin typeface="Times New Roman" pitchFamily="18" charset="0"/>
                  </a:rPr>
                  <a:t>:E</a:t>
                </a:r>
                <a:r>
                  <a:rPr lang="en-US" altLang="zh-CN" sz="1800" b="0" dirty="0">
                    <a:solidFill>
                      <a:srgbClr val="000000"/>
                    </a:solidFill>
                    <a:latin typeface="Times New Roman" pitchFamily="18" charset="0"/>
                    <a:sym typeface="Symbol" pitchFamily="18" charset="2"/>
                  </a:rPr>
                  <a:t></a:t>
                </a:r>
                <a:r>
                  <a:rPr lang="en-US" altLang="zh-CN" sz="1800" b="0" dirty="0">
                    <a:solidFill>
                      <a:srgbClr val="000000"/>
                    </a:solidFill>
                    <a:latin typeface="Times New Roman" pitchFamily="18" charset="0"/>
                  </a:rPr>
                  <a:t>a</a:t>
                </a:r>
                <a:r>
                  <a:rPr lang="en-US" altLang="zh-CN" sz="1800" b="0" dirty="0">
                    <a:solidFill>
                      <a:srgbClr val="000000"/>
                    </a:solidFill>
                    <a:latin typeface="Arial" pitchFamily="34" charset="0"/>
                  </a:rPr>
                  <a:t>·</a:t>
                </a:r>
                <a:r>
                  <a:rPr lang="en-US" altLang="zh-CN" sz="1800" b="0" dirty="0">
                    <a:solidFill>
                      <a:srgbClr val="000000"/>
                    </a:solidFill>
                    <a:latin typeface="Times New Roman" pitchFamily="18" charset="0"/>
                  </a:rPr>
                  <a:t>A</a:t>
                </a:r>
              </a:p>
              <a:p>
                <a:pPr algn="just" eaLnBrk="1" fontAlgn="base" hangingPunct="1">
                  <a:spcBef>
                    <a:spcPct val="0"/>
                  </a:spcBef>
                  <a:spcAft>
                    <a:spcPct val="0"/>
                  </a:spcAft>
                </a:pPr>
                <a:r>
                  <a:rPr lang="en-US" altLang="zh-CN" sz="1800" b="0" dirty="0">
                    <a:solidFill>
                      <a:srgbClr val="000000"/>
                    </a:solidFill>
                    <a:latin typeface="Times New Roman" pitchFamily="18" charset="0"/>
                  </a:rPr>
                  <a:t>A</a:t>
                </a:r>
                <a:r>
                  <a:rPr lang="en-US" altLang="zh-CN" sz="1800" b="0" dirty="0">
                    <a:solidFill>
                      <a:srgbClr val="000000"/>
                    </a:solidFill>
                    <a:latin typeface="宋体" pitchFamily="2" charset="-122"/>
                    <a:sym typeface="Symbol" pitchFamily="18" charset="2"/>
                  </a:rPr>
                  <a:t></a:t>
                </a:r>
                <a:r>
                  <a:rPr lang="en-US" altLang="zh-CN" sz="1800" b="0" dirty="0">
                    <a:solidFill>
                      <a:srgbClr val="000000"/>
                    </a:solidFill>
                    <a:latin typeface="Arial" pitchFamily="34" charset="0"/>
                  </a:rPr>
                  <a:t>·</a:t>
                </a:r>
                <a:r>
                  <a:rPr lang="en-US" altLang="zh-CN" sz="1800" b="0" dirty="0" err="1">
                    <a:solidFill>
                      <a:srgbClr val="000000"/>
                    </a:solidFill>
                    <a:latin typeface="Times New Roman" pitchFamily="18" charset="0"/>
                  </a:rPr>
                  <a:t>cA</a:t>
                </a:r>
                <a:endParaRPr lang="en-US" altLang="zh-CN" sz="1800" b="0" dirty="0">
                  <a:solidFill>
                    <a:srgbClr val="000000"/>
                  </a:solidFill>
                  <a:latin typeface="Times New Roman" pitchFamily="18" charset="0"/>
                </a:endParaRPr>
              </a:p>
              <a:p>
                <a:pPr algn="just" eaLnBrk="1" fontAlgn="base" hangingPunct="1">
                  <a:spcBef>
                    <a:spcPct val="0"/>
                  </a:spcBef>
                  <a:spcAft>
                    <a:spcPct val="0"/>
                  </a:spcAft>
                </a:pPr>
                <a:r>
                  <a:rPr lang="en-US" altLang="zh-CN" sz="1800" b="0" dirty="0">
                    <a:solidFill>
                      <a:srgbClr val="000000"/>
                    </a:solidFill>
                    <a:latin typeface="Times New Roman" pitchFamily="18" charset="0"/>
                  </a:rPr>
                  <a:t>A</a:t>
                </a:r>
                <a:r>
                  <a:rPr lang="en-US" altLang="zh-CN" sz="1800" b="0" dirty="0">
                    <a:solidFill>
                      <a:srgbClr val="000000"/>
                    </a:solidFill>
                    <a:latin typeface="宋体" pitchFamily="2" charset="-122"/>
                    <a:sym typeface="Symbol" pitchFamily="18" charset="2"/>
                  </a:rPr>
                  <a:t></a:t>
                </a:r>
                <a:r>
                  <a:rPr lang="en-US" altLang="zh-CN" sz="1800" b="0" dirty="0">
                    <a:solidFill>
                      <a:srgbClr val="000000"/>
                    </a:solidFill>
                    <a:latin typeface="Arial" pitchFamily="34" charset="0"/>
                  </a:rPr>
                  <a:t>·</a:t>
                </a:r>
                <a:r>
                  <a:rPr lang="en-US" altLang="zh-CN" sz="1800" b="0" dirty="0">
                    <a:solidFill>
                      <a:srgbClr val="000000"/>
                    </a:solidFill>
                    <a:latin typeface="Times New Roman" pitchFamily="18" charset="0"/>
                  </a:rPr>
                  <a:t>d	</a:t>
                </a:r>
                <a:endParaRPr lang="en-US" altLang="zh-CN" sz="1800" b="0" dirty="0">
                  <a:solidFill>
                    <a:srgbClr val="000000"/>
                  </a:solidFill>
                  <a:latin typeface="Arial" pitchFamily="34" charset="0"/>
                </a:endParaRPr>
              </a:p>
            </p:txBody>
          </p:sp>
          <p:sp>
            <p:nvSpPr>
              <p:cNvPr id="25613" name="Text Box 118"/>
              <p:cNvSpPr txBox="1">
                <a:spLocks noChangeArrowheads="1"/>
              </p:cNvSpPr>
              <p:nvPr/>
            </p:nvSpPr>
            <p:spPr bwMode="auto">
              <a:xfrm>
                <a:off x="5072" y="8086"/>
                <a:ext cx="811" cy="820"/>
              </a:xfrm>
              <a:prstGeom prst="rect">
                <a:avLst/>
              </a:prstGeom>
              <a:solidFill>
                <a:srgbClr val="FFFFFF"/>
              </a:solidFill>
              <a:ln w="9525">
                <a:solidFill>
                  <a:srgbClr val="FF0000"/>
                </a:solidFill>
                <a:miter lim="800000"/>
                <a:headEnd/>
                <a:tailEnd/>
              </a:ln>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1800" b="0">
                    <a:solidFill>
                      <a:srgbClr val="000000"/>
                    </a:solidFill>
                    <a:latin typeface="Times New Roman" pitchFamily="18" charset="0"/>
                  </a:rPr>
                  <a:t>I</a:t>
                </a:r>
                <a:r>
                  <a:rPr lang="en-US" altLang="zh-CN" sz="1800" b="0" baseline="-25000">
                    <a:solidFill>
                      <a:srgbClr val="000000"/>
                    </a:solidFill>
                    <a:latin typeface="Times New Roman" pitchFamily="18" charset="0"/>
                  </a:rPr>
                  <a:t>3</a:t>
                </a:r>
                <a:r>
                  <a:rPr lang="en-US" altLang="zh-CN" sz="1800" b="0">
                    <a:solidFill>
                      <a:srgbClr val="000000"/>
                    </a:solidFill>
                    <a:latin typeface="Times New Roman" pitchFamily="18" charset="0"/>
                  </a:rPr>
                  <a:t>: E</a:t>
                </a:r>
                <a:r>
                  <a:rPr lang="en-US" altLang="zh-CN" sz="1800" b="0">
                    <a:solidFill>
                      <a:srgbClr val="000000"/>
                    </a:solidFill>
                    <a:latin typeface="宋体" pitchFamily="2" charset="-122"/>
                    <a:sym typeface="Symbol" pitchFamily="18" charset="2"/>
                  </a:rPr>
                  <a:t></a:t>
                </a:r>
                <a:r>
                  <a:rPr lang="en-US" altLang="zh-CN" sz="1800" b="0">
                    <a:solidFill>
                      <a:srgbClr val="000000"/>
                    </a:solidFill>
                    <a:latin typeface="Times New Roman" pitchFamily="18" charset="0"/>
                  </a:rPr>
                  <a:t>b</a:t>
                </a:r>
                <a:r>
                  <a:rPr lang="en-US" altLang="zh-CN" sz="1800" b="0">
                    <a:solidFill>
                      <a:srgbClr val="000000"/>
                    </a:solidFill>
                    <a:latin typeface="Arial" pitchFamily="34" charset="0"/>
                  </a:rPr>
                  <a:t>·</a:t>
                </a:r>
                <a:r>
                  <a:rPr lang="en-US" altLang="zh-CN" sz="1800" b="0">
                    <a:solidFill>
                      <a:srgbClr val="000000"/>
                    </a:solidFill>
                    <a:latin typeface="Times New Roman" pitchFamily="18" charset="0"/>
                  </a:rPr>
                  <a:t>B</a:t>
                </a:r>
              </a:p>
              <a:p>
                <a:pPr algn="just" eaLnBrk="1" fontAlgn="base" hangingPunct="1">
                  <a:spcBef>
                    <a:spcPct val="0"/>
                  </a:spcBef>
                  <a:spcAft>
                    <a:spcPct val="0"/>
                  </a:spcAft>
                </a:pPr>
                <a:r>
                  <a:rPr lang="en-US" altLang="zh-CN" sz="1800" b="0">
                    <a:solidFill>
                      <a:srgbClr val="000000"/>
                    </a:solidFill>
                    <a:latin typeface="Times New Roman" pitchFamily="18" charset="0"/>
                  </a:rPr>
                  <a:t>B</a:t>
                </a:r>
                <a:r>
                  <a:rPr lang="en-US" altLang="zh-CN" sz="1800" b="0">
                    <a:solidFill>
                      <a:srgbClr val="000000"/>
                    </a:solidFill>
                    <a:latin typeface="宋体" pitchFamily="2" charset="-122"/>
                    <a:sym typeface="Symbol" pitchFamily="18" charset="2"/>
                  </a:rPr>
                  <a:t></a:t>
                </a:r>
                <a:r>
                  <a:rPr lang="en-US" altLang="zh-CN" sz="1800" b="0">
                    <a:solidFill>
                      <a:srgbClr val="000000"/>
                    </a:solidFill>
                    <a:latin typeface="Arial" pitchFamily="34" charset="0"/>
                  </a:rPr>
                  <a:t>·</a:t>
                </a:r>
                <a:r>
                  <a:rPr lang="en-US" altLang="zh-CN" sz="1800" b="0">
                    <a:solidFill>
                      <a:srgbClr val="000000"/>
                    </a:solidFill>
                    <a:latin typeface="Times New Roman" pitchFamily="18" charset="0"/>
                  </a:rPr>
                  <a:t>cB</a:t>
                </a:r>
              </a:p>
              <a:p>
                <a:pPr algn="just" eaLnBrk="1" fontAlgn="base" hangingPunct="1">
                  <a:spcBef>
                    <a:spcPct val="0"/>
                  </a:spcBef>
                  <a:spcAft>
                    <a:spcPct val="0"/>
                  </a:spcAft>
                </a:pPr>
                <a:r>
                  <a:rPr lang="en-US" altLang="zh-CN" sz="1800" b="0">
                    <a:solidFill>
                      <a:srgbClr val="000000"/>
                    </a:solidFill>
                    <a:latin typeface="Times New Roman" pitchFamily="18" charset="0"/>
                  </a:rPr>
                  <a:t>B</a:t>
                </a:r>
                <a:r>
                  <a:rPr lang="en-US" altLang="zh-CN" sz="1800" b="0">
                    <a:solidFill>
                      <a:srgbClr val="000000"/>
                    </a:solidFill>
                    <a:latin typeface="宋体" pitchFamily="2" charset="-122"/>
                    <a:sym typeface="Symbol" pitchFamily="18" charset="2"/>
                  </a:rPr>
                  <a:t></a:t>
                </a:r>
                <a:r>
                  <a:rPr lang="en-US" altLang="zh-CN" sz="1800" b="0">
                    <a:solidFill>
                      <a:srgbClr val="000000"/>
                    </a:solidFill>
                    <a:latin typeface="Arial" pitchFamily="34" charset="0"/>
                  </a:rPr>
                  <a:t>·</a:t>
                </a:r>
                <a:r>
                  <a:rPr lang="en-US" altLang="zh-CN" sz="1800" b="0">
                    <a:solidFill>
                      <a:srgbClr val="000000"/>
                    </a:solidFill>
                    <a:latin typeface="Times New Roman" pitchFamily="18" charset="0"/>
                  </a:rPr>
                  <a:t>d</a:t>
                </a:r>
                <a:endParaRPr lang="en-US" altLang="zh-CN" sz="1800" b="0">
                  <a:solidFill>
                    <a:srgbClr val="000000"/>
                  </a:solidFill>
                  <a:latin typeface="Arial" pitchFamily="34" charset="0"/>
                </a:endParaRPr>
              </a:p>
            </p:txBody>
          </p:sp>
          <p:sp>
            <p:nvSpPr>
              <p:cNvPr id="25614" name="Text Box 119"/>
              <p:cNvSpPr txBox="1">
                <a:spLocks noChangeArrowheads="1"/>
              </p:cNvSpPr>
              <p:nvPr/>
            </p:nvSpPr>
            <p:spPr bwMode="auto">
              <a:xfrm>
                <a:off x="5099" y="9118"/>
                <a:ext cx="810" cy="820"/>
              </a:xfrm>
              <a:prstGeom prst="rect">
                <a:avLst/>
              </a:prstGeom>
              <a:solidFill>
                <a:srgbClr val="FFFFFF"/>
              </a:solidFill>
              <a:ln w="9525">
                <a:solidFill>
                  <a:srgbClr val="FF0000"/>
                </a:solidFill>
                <a:miter lim="800000"/>
                <a:headEnd/>
                <a:tailEnd/>
              </a:ln>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1800" b="0">
                    <a:solidFill>
                      <a:srgbClr val="000000"/>
                    </a:solidFill>
                    <a:latin typeface="Times New Roman" pitchFamily="18" charset="0"/>
                  </a:rPr>
                  <a:t>I</a:t>
                </a:r>
                <a:r>
                  <a:rPr lang="en-US" altLang="zh-CN" sz="1800" b="0" baseline="-25000">
                    <a:solidFill>
                      <a:srgbClr val="000000"/>
                    </a:solidFill>
                    <a:latin typeface="Times New Roman" pitchFamily="18" charset="0"/>
                  </a:rPr>
                  <a:t>5</a:t>
                </a:r>
                <a:r>
                  <a:rPr lang="en-US" altLang="zh-CN" sz="1800" b="0">
                    <a:solidFill>
                      <a:srgbClr val="000000"/>
                    </a:solidFill>
                    <a:latin typeface="Times New Roman" pitchFamily="18" charset="0"/>
                  </a:rPr>
                  <a:t> :B</a:t>
                </a:r>
                <a:r>
                  <a:rPr lang="en-US" altLang="zh-CN" sz="1800" b="0">
                    <a:solidFill>
                      <a:srgbClr val="000000"/>
                    </a:solidFill>
                    <a:latin typeface="宋体" pitchFamily="2" charset="-122"/>
                    <a:sym typeface="Symbol" pitchFamily="18" charset="2"/>
                  </a:rPr>
                  <a:t></a:t>
                </a:r>
                <a:r>
                  <a:rPr lang="en-US" altLang="zh-CN" sz="1800" b="0">
                    <a:solidFill>
                      <a:srgbClr val="000000"/>
                    </a:solidFill>
                    <a:latin typeface="Times New Roman" pitchFamily="18" charset="0"/>
                  </a:rPr>
                  <a:t>c</a:t>
                </a:r>
                <a:r>
                  <a:rPr lang="en-US" altLang="zh-CN" sz="1800" b="0">
                    <a:solidFill>
                      <a:srgbClr val="000000"/>
                    </a:solidFill>
                    <a:latin typeface="Arial" pitchFamily="34" charset="0"/>
                  </a:rPr>
                  <a:t>·</a:t>
                </a:r>
                <a:r>
                  <a:rPr lang="en-US" altLang="zh-CN" sz="1800" b="0">
                    <a:solidFill>
                      <a:srgbClr val="000000"/>
                    </a:solidFill>
                    <a:latin typeface="Times New Roman" pitchFamily="18" charset="0"/>
                  </a:rPr>
                  <a:t>B</a:t>
                </a:r>
              </a:p>
              <a:p>
                <a:pPr algn="just" eaLnBrk="1" fontAlgn="base" hangingPunct="1">
                  <a:spcBef>
                    <a:spcPct val="0"/>
                  </a:spcBef>
                  <a:spcAft>
                    <a:spcPct val="0"/>
                  </a:spcAft>
                </a:pPr>
                <a:r>
                  <a:rPr lang="en-US" altLang="zh-CN" sz="1800" b="0">
                    <a:solidFill>
                      <a:srgbClr val="000000"/>
                    </a:solidFill>
                    <a:latin typeface="Times New Roman" pitchFamily="18" charset="0"/>
                  </a:rPr>
                  <a:t>B</a:t>
                </a:r>
                <a:r>
                  <a:rPr lang="en-US" altLang="zh-CN" sz="1800" b="0">
                    <a:solidFill>
                      <a:srgbClr val="000000"/>
                    </a:solidFill>
                    <a:latin typeface="宋体" pitchFamily="2" charset="-122"/>
                    <a:sym typeface="Symbol" pitchFamily="18" charset="2"/>
                  </a:rPr>
                  <a:t></a:t>
                </a:r>
                <a:r>
                  <a:rPr lang="en-US" altLang="zh-CN" sz="1800" b="0">
                    <a:solidFill>
                      <a:srgbClr val="000000"/>
                    </a:solidFill>
                    <a:latin typeface="Arial" pitchFamily="34" charset="0"/>
                  </a:rPr>
                  <a:t>·</a:t>
                </a:r>
                <a:r>
                  <a:rPr lang="en-US" altLang="zh-CN" sz="1800" b="0">
                    <a:solidFill>
                      <a:srgbClr val="000000"/>
                    </a:solidFill>
                    <a:latin typeface="Times New Roman" pitchFamily="18" charset="0"/>
                  </a:rPr>
                  <a:t>cB</a:t>
                </a:r>
              </a:p>
              <a:p>
                <a:pPr algn="just" eaLnBrk="1" fontAlgn="base" hangingPunct="1">
                  <a:spcBef>
                    <a:spcPct val="0"/>
                  </a:spcBef>
                  <a:spcAft>
                    <a:spcPct val="0"/>
                  </a:spcAft>
                </a:pPr>
                <a:r>
                  <a:rPr lang="en-US" altLang="zh-CN" sz="1800" b="0">
                    <a:solidFill>
                      <a:srgbClr val="000000"/>
                    </a:solidFill>
                    <a:latin typeface="Times New Roman" pitchFamily="18" charset="0"/>
                  </a:rPr>
                  <a:t>B</a:t>
                </a:r>
                <a:r>
                  <a:rPr lang="en-US" altLang="zh-CN" sz="1800" b="0">
                    <a:solidFill>
                      <a:srgbClr val="000000"/>
                    </a:solidFill>
                    <a:latin typeface="宋体" pitchFamily="2" charset="-122"/>
                    <a:sym typeface="Symbol" pitchFamily="18" charset="2"/>
                  </a:rPr>
                  <a:t></a:t>
                </a:r>
                <a:r>
                  <a:rPr lang="en-US" altLang="zh-CN" sz="1800" b="0">
                    <a:solidFill>
                      <a:srgbClr val="000000"/>
                    </a:solidFill>
                    <a:latin typeface="Arial" pitchFamily="34" charset="0"/>
                  </a:rPr>
                  <a:t>·</a:t>
                </a:r>
                <a:r>
                  <a:rPr lang="en-US" altLang="zh-CN" sz="1800" b="0">
                    <a:solidFill>
                      <a:srgbClr val="000000"/>
                    </a:solidFill>
                    <a:latin typeface="Times New Roman" pitchFamily="18" charset="0"/>
                  </a:rPr>
                  <a:t>d</a:t>
                </a:r>
                <a:endParaRPr lang="en-US" altLang="zh-CN" sz="1800" b="0">
                  <a:solidFill>
                    <a:srgbClr val="000000"/>
                  </a:solidFill>
                  <a:latin typeface="Arial" pitchFamily="34" charset="0"/>
                </a:endParaRPr>
              </a:p>
            </p:txBody>
          </p:sp>
          <p:sp>
            <p:nvSpPr>
              <p:cNvPr id="25615" name="Text Box 120"/>
              <p:cNvSpPr txBox="1">
                <a:spLocks noChangeArrowheads="1"/>
              </p:cNvSpPr>
              <p:nvPr/>
            </p:nvSpPr>
            <p:spPr bwMode="auto">
              <a:xfrm>
                <a:off x="5086" y="7550"/>
                <a:ext cx="746" cy="325"/>
              </a:xfrm>
              <a:prstGeom prst="rect">
                <a:avLst/>
              </a:prstGeom>
              <a:solidFill>
                <a:srgbClr val="FFFFFF"/>
              </a:solidFill>
              <a:ln w="9525">
                <a:solidFill>
                  <a:srgbClr val="FF0000"/>
                </a:solidFill>
                <a:miter lim="800000"/>
                <a:headEnd/>
                <a:tailEnd/>
              </a:ln>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1800" b="0" dirty="0">
                    <a:solidFill>
                      <a:srgbClr val="000000"/>
                    </a:solidFill>
                    <a:latin typeface="Times New Roman" pitchFamily="18" charset="0"/>
                  </a:rPr>
                  <a:t>I</a:t>
                </a:r>
                <a:r>
                  <a:rPr lang="en-US" altLang="zh-CN" sz="1800" b="0" baseline="-25000" dirty="0">
                    <a:solidFill>
                      <a:srgbClr val="000000"/>
                    </a:solidFill>
                    <a:latin typeface="Times New Roman" pitchFamily="18" charset="0"/>
                  </a:rPr>
                  <a:t>0</a:t>
                </a:r>
                <a:r>
                  <a:rPr lang="en-US" altLang="zh-CN" sz="1800" b="0" dirty="0">
                    <a:solidFill>
                      <a:srgbClr val="000000"/>
                    </a:solidFill>
                    <a:latin typeface="Times New Roman" pitchFamily="18" charset="0"/>
                  </a:rPr>
                  <a:t>: S</a:t>
                </a:r>
                <a:r>
                  <a:rPr lang="en-US" altLang="zh-CN" sz="1800" b="0" dirty="0">
                    <a:solidFill>
                      <a:srgbClr val="000000"/>
                    </a:solidFill>
                    <a:latin typeface="Times New Roman" pitchFamily="18" charset="0"/>
                    <a:sym typeface="Symbol" pitchFamily="18" charset="2"/>
                  </a:rPr>
                  <a:t></a:t>
                </a:r>
                <a:r>
                  <a:rPr lang="en-US" altLang="zh-CN" sz="1800" b="0" dirty="0">
                    <a:solidFill>
                      <a:srgbClr val="000000"/>
                    </a:solidFill>
                    <a:latin typeface="宋体" pitchFamily="2" charset="-122"/>
                    <a:sym typeface="Symbol" pitchFamily="18" charset="2"/>
                  </a:rPr>
                  <a:t></a:t>
                </a:r>
                <a:r>
                  <a:rPr lang="en-US" altLang="zh-CN" sz="1800" b="0" dirty="0">
                    <a:solidFill>
                      <a:srgbClr val="000000"/>
                    </a:solidFill>
                    <a:latin typeface="Times New Roman" pitchFamily="18" charset="0"/>
                  </a:rPr>
                  <a:t>E</a:t>
                </a:r>
                <a:r>
                  <a:rPr lang="en-US" altLang="zh-CN" sz="1800" b="0" dirty="0">
                    <a:solidFill>
                      <a:srgbClr val="000000"/>
                    </a:solidFill>
                    <a:latin typeface="Arial" pitchFamily="34" charset="0"/>
                  </a:rPr>
                  <a:t>·</a:t>
                </a:r>
              </a:p>
            </p:txBody>
          </p:sp>
          <p:sp>
            <p:nvSpPr>
              <p:cNvPr id="25616" name="Line 121"/>
              <p:cNvSpPr>
                <a:spLocks noChangeShapeType="1"/>
              </p:cNvSpPr>
              <p:nvPr/>
            </p:nvSpPr>
            <p:spPr bwMode="auto">
              <a:xfrm>
                <a:off x="4107" y="7709"/>
                <a:ext cx="965" cy="0"/>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25617" name="Text Box 122"/>
              <p:cNvSpPr txBox="1">
                <a:spLocks noChangeArrowheads="1"/>
              </p:cNvSpPr>
              <p:nvPr/>
            </p:nvSpPr>
            <p:spPr bwMode="auto">
              <a:xfrm>
                <a:off x="4549" y="7369"/>
                <a:ext cx="119" cy="27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E</a:t>
                </a:r>
                <a:endParaRPr lang="en-US" altLang="zh-CN" sz="2000" b="0">
                  <a:solidFill>
                    <a:srgbClr val="FFFFFF"/>
                  </a:solidFill>
                  <a:latin typeface="Arial" pitchFamily="34" charset="0"/>
                </a:endParaRPr>
              </a:p>
            </p:txBody>
          </p:sp>
          <p:sp>
            <p:nvSpPr>
              <p:cNvPr id="25618" name="Line 123"/>
              <p:cNvSpPr>
                <a:spLocks noChangeShapeType="1"/>
              </p:cNvSpPr>
              <p:nvPr/>
            </p:nvSpPr>
            <p:spPr bwMode="auto">
              <a:xfrm>
                <a:off x="3730" y="6992"/>
                <a:ext cx="0" cy="247"/>
              </a:xfrm>
              <a:prstGeom prst="line">
                <a:avLst/>
              </a:prstGeom>
              <a:noFill/>
              <a:ln w="9525">
                <a:solidFill>
                  <a:srgbClr val="FF0000"/>
                </a:solidFill>
                <a:round/>
                <a:headEnd/>
                <a:tailEn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25619" name="Line 124"/>
              <p:cNvSpPr>
                <a:spLocks noChangeShapeType="1"/>
              </p:cNvSpPr>
              <p:nvPr/>
            </p:nvSpPr>
            <p:spPr bwMode="auto">
              <a:xfrm>
                <a:off x="3728" y="7002"/>
                <a:ext cx="1331" cy="1"/>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25620" name="Line 125"/>
              <p:cNvSpPr>
                <a:spLocks noChangeShapeType="1"/>
              </p:cNvSpPr>
              <p:nvPr/>
            </p:nvSpPr>
            <p:spPr bwMode="auto">
              <a:xfrm>
                <a:off x="3692" y="8062"/>
                <a:ext cx="1" cy="443"/>
              </a:xfrm>
              <a:prstGeom prst="line">
                <a:avLst/>
              </a:prstGeom>
              <a:noFill/>
              <a:ln w="9525">
                <a:solidFill>
                  <a:srgbClr val="FF0000"/>
                </a:solidFill>
                <a:round/>
                <a:headEnd/>
                <a:tailEn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25621" name="Line 126"/>
              <p:cNvSpPr>
                <a:spLocks noChangeShapeType="1"/>
              </p:cNvSpPr>
              <p:nvPr/>
            </p:nvSpPr>
            <p:spPr bwMode="auto">
              <a:xfrm>
                <a:off x="3688" y="8491"/>
                <a:ext cx="1384" cy="1"/>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25622" name="Text Box 127"/>
              <p:cNvSpPr txBox="1">
                <a:spLocks noChangeArrowheads="1"/>
              </p:cNvSpPr>
              <p:nvPr/>
            </p:nvSpPr>
            <p:spPr bwMode="auto">
              <a:xfrm>
                <a:off x="4184" y="6705"/>
                <a:ext cx="118" cy="271"/>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a</a:t>
                </a:r>
                <a:endParaRPr lang="en-US" altLang="zh-CN" sz="2000" b="0">
                  <a:solidFill>
                    <a:srgbClr val="FFFFFF"/>
                  </a:solidFill>
                  <a:latin typeface="Arial" pitchFamily="34" charset="0"/>
                </a:endParaRPr>
              </a:p>
            </p:txBody>
          </p:sp>
          <p:sp>
            <p:nvSpPr>
              <p:cNvPr id="25623" name="Text Box 128"/>
              <p:cNvSpPr txBox="1">
                <a:spLocks noChangeArrowheads="1"/>
              </p:cNvSpPr>
              <p:nvPr/>
            </p:nvSpPr>
            <p:spPr bwMode="auto">
              <a:xfrm>
                <a:off x="4236" y="8192"/>
                <a:ext cx="119" cy="27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b</a:t>
                </a:r>
                <a:endParaRPr lang="en-US" altLang="zh-CN" sz="2000" b="0">
                  <a:solidFill>
                    <a:srgbClr val="FFFFFF"/>
                  </a:solidFill>
                  <a:latin typeface="Arial" pitchFamily="34" charset="0"/>
                </a:endParaRPr>
              </a:p>
            </p:txBody>
          </p:sp>
          <p:sp>
            <p:nvSpPr>
              <p:cNvPr id="25624" name="Line 129"/>
              <p:cNvSpPr>
                <a:spLocks noChangeShapeType="1"/>
              </p:cNvSpPr>
              <p:nvPr/>
            </p:nvSpPr>
            <p:spPr bwMode="auto">
              <a:xfrm flipH="1">
                <a:off x="4772" y="6729"/>
                <a:ext cx="274" cy="0"/>
              </a:xfrm>
              <a:prstGeom prst="line">
                <a:avLst/>
              </a:prstGeom>
              <a:noFill/>
              <a:ln w="9525">
                <a:solidFill>
                  <a:srgbClr val="FF0000"/>
                </a:solidFill>
                <a:round/>
                <a:headEnd/>
                <a:tailEn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25625" name="Line 130"/>
              <p:cNvSpPr>
                <a:spLocks noChangeShapeType="1"/>
              </p:cNvSpPr>
              <p:nvPr/>
            </p:nvSpPr>
            <p:spPr bwMode="auto">
              <a:xfrm>
                <a:off x="4758" y="6209"/>
                <a:ext cx="0" cy="496"/>
              </a:xfrm>
              <a:prstGeom prst="line">
                <a:avLst/>
              </a:prstGeom>
              <a:noFill/>
              <a:ln w="9525">
                <a:solidFill>
                  <a:srgbClr val="FF0000"/>
                </a:solidFill>
                <a:round/>
                <a:headEnd/>
                <a:tailEn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25626" name="Line 131"/>
              <p:cNvSpPr>
                <a:spLocks noChangeShapeType="1"/>
              </p:cNvSpPr>
              <p:nvPr/>
            </p:nvSpPr>
            <p:spPr bwMode="auto">
              <a:xfrm>
                <a:off x="4745" y="6207"/>
                <a:ext cx="301" cy="0"/>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25627" name="Text Box 132"/>
              <p:cNvSpPr txBox="1">
                <a:spLocks noChangeArrowheads="1"/>
              </p:cNvSpPr>
              <p:nvPr/>
            </p:nvSpPr>
            <p:spPr bwMode="auto">
              <a:xfrm>
                <a:off x="4588" y="6339"/>
                <a:ext cx="117" cy="27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c</a:t>
                </a:r>
                <a:endParaRPr lang="en-US" altLang="zh-CN" sz="2000" b="0">
                  <a:solidFill>
                    <a:srgbClr val="FFFFFF"/>
                  </a:solidFill>
                  <a:latin typeface="Arial" pitchFamily="34" charset="0"/>
                </a:endParaRPr>
              </a:p>
            </p:txBody>
          </p:sp>
          <p:sp>
            <p:nvSpPr>
              <p:cNvPr id="25628" name="Line 133"/>
              <p:cNvSpPr>
                <a:spLocks noChangeShapeType="1"/>
              </p:cNvSpPr>
              <p:nvPr/>
            </p:nvSpPr>
            <p:spPr bwMode="auto">
              <a:xfrm flipH="1">
                <a:off x="4798" y="8766"/>
                <a:ext cx="274" cy="1"/>
              </a:xfrm>
              <a:prstGeom prst="line">
                <a:avLst/>
              </a:prstGeom>
              <a:noFill/>
              <a:ln w="9525">
                <a:solidFill>
                  <a:srgbClr val="FF0000"/>
                </a:solidFill>
                <a:round/>
                <a:headEnd/>
                <a:tailEn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25629" name="Line 134"/>
              <p:cNvSpPr>
                <a:spLocks noChangeShapeType="1"/>
              </p:cNvSpPr>
              <p:nvPr/>
            </p:nvSpPr>
            <p:spPr bwMode="auto">
              <a:xfrm>
                <a:off x="4796" y="8778"/>
                <a:ext cx="1" cy="496"/>
              </a:xfrm>
              <a:prstGeom prst="line">
                <a:avLst/>
              </a:prstGeom>
              <a:noFill/>
              <a:ln w="9525">
                <a:solidFill>
                  <a:srgbClr val="FF0000"/>
                </a:solidFill>
                <a:round/>
                <a:headEnd/>
                <a:tailEn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25630" name="Line 135"/>
              <p:cNvSpPr>
                <a:spLocks noChangeShapeType="1"/>
              </p:cNvSpPr>
              <p:nvPr/>
            </p:nvSpPr>
            <p:spPr bwMode="auto">
              <a:xfrm>
                <a:off x="4784" y="9260"/>
                <a:ext cx="301" cy="1"/>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25631" name="Text Box 136"/>
              <p:cNvSpPr txBox="1">
                <a:spLocks noChangeArrowheads="1"/>
              </p:cNvSpPr>
              <p:nvPr/>
            </p:nvSpPr>
            <p:spPr bwMode="auto">
              <a:xfrm>
                <a:off x="6836" y="6311"/>
                <a:ext cx="955" cy="326"/>
              </a:xfrm>
              <a:prstGeom prst="rect">
                <a:avLst/>
              </a:prstGeom>
              <a:solidFill>
                <a:srgbClr val="FFFFFF"/>
              </a:solidFill>
              <a:ln w="9525">
                <a:solidFill>
                  <a:srgbClr val="FF0000"/>
                </a:solidFill>
                <a:miter lim="800000"/>
                <a:headEnd/>
                <a:tailEnd/>
              </a:ln>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1800" b="0" dirty="0">
                    <a:solidFill>
                      <a:srgbClr val="000000"/>
                    </a:solidFill>
                    <a:latin typeface="Times New Roman" pitchFamily="18" charset="0"/>
                  </a:rPr>
                  <a:t>I</a:t>
                </a:r>
                <a:r>
                  <a:rPr lang="en-US" altLang="zh-CN" sz="1800" b="0" baseline="-25000" dirty="0">
                    <a:solidFill>
                      <a:srgbClr val="000000"/>
                    </a:solidFill>
                    <a:latin typeface="Times New Roman" pitchFamily="18" charset="0"/>
                  </a:rPr>
                  <a:t>10</a:t>
                </a:r>
                <a:r>
                  <a:rPr lang="zh-CN" altLang="en-US" sz="1800" b="0" dirty="0">
                    <a:solidFill>
                      <a:srgbClr val="000000"/>
                    </a:solidFill>
                    <a:latin typeface="Times New Roman" pitchFamily="18" charset="0"/>
                  </a:rPr>
                  <a:t>： </a:t>
                </a:r>
                <a:r>
                  <a:rPr lang="en-US" altLang="zh-CN" sz="1800" b="0" dirty="0" err="1">
                    <a:solidFill>
                      <a:srgbClr val="000000"/>
                    </a:solidFill>
                    <a:latin typeface="Times New Roman" pitchFamily="18" charset="0"/>
                  </a:rPr>
                  <a:t>A</a:t>
                </a:r>
                <a:r>
                  <a:rPr lang="en-US" altLang="zh-CN" sz="1800" b="0" dirty="0" err="1">
                    <a:solidFill>
                      <a:srgbClr val="000000"/>
                    </a:solidFill>
                    <a:latin typeface="宋体" pitchFamily="2" charset="-122"/>
                    <a:sym typeface="Symbol" pitchFamily="18" charset="2"/>
                  </a:rPr>
                  <a:t></a:t>
                </a:r>
                <a:r>
                  <a:rPr lang="en-US" altLang="zh-CN" sz="1800" b="0" dirty="0" err="1">
                    <a:solidFill>
                      <a:srgbClr val="000000"/>
                    </a:solidFill>
                    <a:latin typeface="Times New Roman" pitchFamily="18" charset="0"/>
                  </a:rPr>
                  <a:t>d</a:t>
                </a:r>
                <a:r>
                  <a:rPr lang="en-US" altLang="zh-CN" sz="1800" b="0" dirty="0">
                    <a:solidFill>
                      <a:srgbClr val="000000"/>
                    </a:solidFill>
                    <a:latin typeface="Arial" pitchFamily="34" charset="0"/>
                  </a:rPr>
                  <a:t>·</a:t>
                </a:r>
              </a:p>
            </p:txBody>
          </p:sp>
          <p:sp>
            <p:nvSpPr>
              <p:cNvPr id="25632" name="Text Box 137"/>
              <p:cNvSpPr txBox="1">
                <a:spLocks noChangeArrowheads="1"/>
              </p:cNvSpPr>
              <p:nvPr/>
            </p:nvSpPr>
            <p:spPr bwMode="auto">
              <a:xfrm>
                <a:off x="6810" y="7173"/>
                <a:ext cx="967" cy="325"/>
              </a:xfrm>
              <a:prstGeom prst="rect">
                <a:avLst/>
              </a:prstGeom>
              <a:solidFill>
                <a:srgbClr val="FFFFFF"/>
              </a:solidFill>
              <a:ln w="9525">
                <a:solidFill>
                  <a:srgbClr val="FF0000"/>
                </a:solidFill>
                <a:miter lim="800000"/>
                <a:headEnd/>
                <a:tailEnd/>
              </a:ln>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000000"/>
                    </a:solidFill>
                    <a:latin typeface="Times New Roman" pitchFamily="18" charset="0"/>
                  </a:rPr>
                  <a:t>I</a:t>
                </a:r>
                <a:r>
                  <a:rPr lang="en-US" altLang="zh-CN" sz="2000" b="0" baseline="-25000">
                    <a:solidFill>
                      <a:srgbClr val="000000"/>
                    </a:solidFill>
                    <a:latin typeface="Times New Roman" pitchFamily="18" charset="0"/>
                  </a:rPr>
                  <a:t>6</a:t>
                </a:r>
                <a:r>
                  <a:rPr lang="zh-CN" altLang="en-US" sz="2000" b="0">
                    <a:solidFill>
                      <a:srgbClr val="000000"/>
                    </a:solidFill>
                    <a:latin typeface="Times New Roman" pitchFamily="18" charset="0"/>
                  </a:rPr>
                  <a:t>：</a:t>
                </a:r>
                <a:r>
                  <a:rPr lang="en-US" altLang="zh-CN" sz="2000" b="0">
                    <a:solidFill>
                      <a:srgbClr val="000000"/>
                    </a:solidFill>
                    <a:latin typeface="Times New Roman" pitchFamily="18" charset="0"/>
                  </a:rPr>
                  <a:t>E</a:t>
                </a:r>
                <a:r>
                  <a:rPr lang="en-US" altLang="zh-CN" sz="2000" b="0">
                    <a:solidFill>
                      <a:srgbClr val="000000"/>
                    </a:solidFill>
                    <a:latin typeface="Times New Roman" pitchFamily="18" charset="0"/>
                    <a:sym typeface="Symbol" pitchFamily="18" charset="2"/>
                  </a:rPr>
                  <a:t></a:t>
                </a:r>
                <a:r>
                  <a:rPr lang="en-US" altLang="zh-CN" sz="2000" b="0">
                    <a:solidFill>
                      <a:srgbClr val="000000"/>
                    </a:solidFill>
                    <a:latin typeface="Times New Roman" pitchFamily="18" charset="0"/>
                  </a:rPr>
                  <a:t>aA</a:t>
                </a:r>
                <a:r>
                  <a:rPr lang="en-US" altLang="zh-CN" sz="2000" b="0">
                    <a:solidFill>
                      <a:srgbClr val="000000"/>
                    </a:solidFill>
                    <a:latin typeface="Arial" pitchFamily="34" charset="0"/>
                  </a:rPr>
                  <a:t>·</a:t>
                </a:r>
              </a:p>
            </p:txBody>
          </p:sp>
          <p:sp>
            <p:nvSpPr>
              <p:cNvPr id="25633" name="Text Box 138"/>
              <p:cNvSpPr txBox="1">
                <a:spLocks noChangeArrowheads="1"/>
              </p:cNvSpPr>
              <p:nvPr/>
            </p:nvSpPr>
            <p:spPr bwMode="auto">
              <a:xfrm>
                <a:off x="6848" y="8283"/>
                <a:ext cx="955" cy="323"/>
              </a:xfrm>
              <a:prstGeom prst="rect">
                <a:avLst/>
              </a:prstGeom>
              <a:solidFill>
                <a:srgbClr val="FFFFFF"/>
              </a:solidFill>
              <a:ln w="9525">
                <a:solidFill>
                  <a:srgbClr val="FF0000"/>
                </a:solidFill>
                <a:miter lim="800000"/>
                <a:headEnd/>
                <a:tailEnd/>
              </a:ln>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000000"/>
                    </a:solidFill>
                    <a:latin typeface="Times New Roman" pitchFamily="18" charset="0"/>
                  </a:rPr>
                  <a:t>I</a:t>
                </a:r>
                <a:r>
                  <a:rPr lang="en-US" altLang="zh-CN" sz="2000" b="0" baseline="-25000">
                    <a:solidFill>
                      <a:srgbClr val="000000"/>
                    </a:solidFill>
                    <a:latin typeface="Times New Roman" pitchFamily="18" charset="0"/>
                  </a:rPr>
                  <a:t>7</a:t>
                </a:r>
                <a:r>
                  <a:rPr lang="zh-CN" altLang="en-US" sz="2000" b="0">
                    <a:solidFill>
                      <a:srgbClr val="000000"/>
                    </a:solidFill>
                    <a:latin typeface="Times New Roman" pitchFamily="18" charset="0"/>
                  </a:rPr>
                  <a:t>： </a:t>
                </a:r>
                <a:r>
                  <a:rPr lang="en-US" altLang="zh-CN" sz="2000" b="0">
                    <a:solidFill>
                      <a:srgbClr val="000000"/>
                    </a:solidFill>
                    <a:latin typeface="Times New Roman" pitchFamily="18" charset="0"/>
                  </a:rPr>
                  <a:t>E</a:t>
                </a:r>
                <a:r>
                  <a:rPr lang="en-US" altLang="zh-CN" sz="2000" b="0">
                    <a:solidFill>
                      <a:srgbClr val="000000"/>
                    </a:solidFill>
                    <a:latin typeface="宋体" pitchFamily="2" charset="-122"/>
                    <a:sym typeface="Symbol" pitchFamily="18" charset="2"/>
                  </a:rPr>
                  <a:t></a:t>
                </a:r>
                <a:r>
                  <a:rPr lang="en-US" altLang="zh-CN" sz="2000" b="0">
                    <a:solidFill>
                      <a:srgbClr val="000000"/>
                    </a:solidFill>
                    <a:latin typeface="Times New Roman" pitchFamily="18" charset="0"/>
                  </a:rPr>
                  <a:t>bB</a:t>
                </a:r>
                <a:r>
                  <a:rPr lang="en-US" altLang="zh-CN" sz="2000" b="0">
                    <a:solidFill>
                      <a:srgbClr val="000000"/>
                    </a:solidFill>
                    <a:latin typeface="Arial" pitchFamily="34" charset="0"/>
                  </a:rPr>
                  <a:t>·</a:t>
                </a:r>
              </a:p>
            </p:txBody>
          </p:sp>
          <p:sp>
            <p:nvSpPr>
              <p:cNvPr id="25634" name="Text Box 139"/>
              <p:cNvSpPr txBox="1">
                <a:spLocks noChangeArrowheads="1"/>
              </p:cNvSpPr>
              <p:nvPr/>
            </p:nvSpPr>
            <p:spPr bwMode="auto">
              <a:xfrm>
                <a:off x="6848" y="8897"/>
                <a:ext cx="1059" cy="311"/>
              </a:xfrm>
              <a:prstGeom prst="rect">
                <a:avLst/>
              </a:prstGeom>
              <a:solidFill>
                <a:srgbClr val="FFFFFF"/>
              </a:solidFill>
              <a:ln w="9525">
                <a:solidFill>
                  <a:srgbClr val="FF0000"/>
                </a:solidFill>
                <a:miter lim="800000"/>
                <a:headEnd/>
                <a:tailEnd/>
              </a:ln>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000000"/>
                    </a:solidFill>
                    <a:latin typeface="Times New Roman" pitchFamily="18" charset="0"/>
                  </a:rPr>
                  <a:t>I</a:t>
                </a:r>
                <a:r>
                  <a:rPr lang="en-US" altLang="zh-CN" sz="2000" b="0" baseline="-25000">
                    <a:solidFill>
                      <a:srgbClr val="000000"/>
                    </a:solidFill>
                    <a:latin typeface="Times New Roman" pitchFamily="18" charset="0"/>
                  </a:rPr>
                  <a:t>11</a:t>
                </a:r>
                <a:r>
                  <a:rPr lang="zh-CN" altLang="en-US" sz="2000" b="0">
                    <a:solidFill>
                      <a:srgbClr val="000000"/>
                    </a:solidFill>
                    <a:latin typeface="Times New Roman" pitchFamily="18" charset="0"/>
                  </a:rPr>
                  <a:t>： </a:t>
                </a:r>
                <a:r>
                  <a:rPr lang="en-US" altLang="zh-CN" sz="2000" b="0">
                    <a:solidFill>
                      <a:srgbClr val="000000"/>
                    </a:solidFill>
                    <a:latin typeface="Times New Roman" pitchFamily="18" charset="0"/>
                  </a:rPr>
                  <a:t>B</a:t>
                </a:r>
                <a:r>
                  <a:rPr lang="en-US" altLang="zh-CN" sz="2000" b="0">
                    <a:solidFill>
                      <a:srgbClr val="000000"/>
                    </a:solidFill>
                    <a:latin typeface="宋体" pitchFamily="2" charset="-122"/>
                    <a:sym typeface="Symbol" pitchFamily="18" charset="2"/>
                  </a:rPr>
                  <a:t></a:t>
                </a:r>
                <a:r>
                  <a:rPr lang="en-US" altLang="zh-CN" sz="2000" b="0">
                    <a:solidFill>
                      <a:srgbClr val="000000"/>
                    </a:solidFill>
                    <a:latin typeface="Times New Roman" pitchFamily="18" charset="0"/>
                  </a:rPr>
                  <a:t>d</a:t>
                </a:r>
                <a:r>
                  <a:rPr lang="en-US" altLang="zh-CN" sz="2000" b="0">
                    <a:solidFill>
                      <a:srgbClr val="000000"/>
                    </a:solidFill>
                    <a:latin typeface="Arial" pitchFamily="34" charset="0"/>
                  </a:rPr>
                  <a:t>·</a:t>
                </a:r>
              </a:p>
            </p:txBody>
          </p:sp>
          <p:sp>
            <p:nvSpPr>
              <p:cNvPr id="25635" name="Text Box 140"/>
              <p:cNvSpPr txBox="1">
                <a:spLocks noChangeArrowheads="1"/>
              </p:cNvSpPr>
              <p:nvPr/>
            </p:nvSpPr>
            <p:spPr bwMode="auto">
              <a:xfrm>
                <a:off x="6886" y="9405"/>
                <a:ext cx="1034" cy="309"/>
              </a:xfrm>
              <a:prstGeom prst="rect">
                <a:avLst/>
              </a:prstGeom>
              <a:solidFill>
                <a:srgbClr val="FFFFFF"/>
              </a:solidFill>
              <a:ln w="9525">
                <a:solidFill>
                  <a:srgbClr val="FF0000"/>
                </a:solidFill>
                <a:miter lim="800000"/>
                <a:headEnd/>
                <a:tailEnd/>
              </a:ln>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dirty="0">
                    <a:solidFill>
                      <a:srgbClr val="000000"/>
                    </a:solidFill>
                    <a:latin typeface="Times New Roman" pitchFamily="18" charset="0"/>
                  </a:rPr>
                  <a:t>I</a:t>
                </a:r>
                <a:r>
                  <a:rPr lang="en-US" altLang="zh-CN" sz="2000" b="0" baseline="-25000" dirty="0">
                    <a:solidFill>
                      <a:srgbClr val="000000"/>
                    </a:solidFill>
                    <a:latin typeface="Times New Roman" pitchFamily="18" charset="0"/>
                  </a:rPr>
                  <a:t>9</a:t>
                </a:r>
                <a:r>
                  <a:rPr lang="zh-CN" altLang="en-US" sz="2000" b="0" dirty="0">
                    <a:solidFill>
                      <a:srgbClr val="000000"/>
                    </a:solidFill>
                    <a:latin typeface="Times New Roman" pitchFamily="18" charset="0"/>
                  </a:rPr>
                  <a:t>： </a:t>
                </a:r>
                <a:r>
                  <a:rPr lang="en-US" altLang="zh-CN" sz="2000" b="0" dirty="0" err="1">
                    <a:solidFill>
                      <a:srgbClr val="000000"/>
                    </a:solidFill>
                    <a:latin typeface="Times New Roman" pitchFamily="18" charset="0"/>
                  </a:rPr>
                  <a:t>B</a:t>
                </a:r>
                <a:r>
                  <a:rPr lang="en-US" altLang="zh-CN" sz="2000" b="0" dirty="0" err="1">
                    <a:solidFill>
                      <a:srgbClr val="000000"/>
                    </a:solidFill>
                    <a:latin typeface="宋体" pitchFamily="2" charset="-122"/>
                    <a:sym typeface="Symbol" pitchFamily="18" charset="2"/>
                  </a:rPr>
                  <a:t></a:t>
                </a:r>
                <a:r>
                  <a:rPr lang="en-US" altLang="zh-CN" sz="2000" b="0" dirty="0" err="1">
                    <a:solidFill>
                      <a:srgbClr val="000000"/>
                    </a:solidFill>
                    <a:latin typeface="Times New Roman" pitchFamily="18" charset="0"/>
                  </a:rPr>
                  <a:t>cB</a:t>
                </a:r>
                <a:r>
                  <a:rPr lang="en-US" altLang="zh-CN" sz="2000" b="0" dirty="0">
                    <a:solidFill>
                      <a:srgbClr val="000000"/>
                    </a:solidFill>
                    <a:latin typeface="Arial" pitchFamily="34" charset="0"/>
                  </a:rPr>
                  <a:t>·</a:t>
                </a:r>
              </a:p>
            </p:txBody>
          </p:sp>
          <p:sp>
            <p:nvSpPr>
              <p:cNvPr id="25636" name="Line 141"/>
              <p:cNvSpPr>
                <a:spLocks noChangeShapeType="1"/>
              </p:cNvSpPr>
              <p:nvPr/>
            </p:nvSpPr>
            <p:spPr bwMode="auto">
              <a:xfrm>
                <a:off x="5920" y="9692"/>
                <a:ext cx="991" cy="0"/>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25637" name="Line 142"/>
              <p:cNvSpPr>
                <a:spLocks noChangeShapeType="1"/>
              </p:cNvSpPr>
              <p:nvPr/>
            </p:nvSpPr>
            <p:spPr bwMode="auto">
              <a:xfrm flipV="1">
                <a:off x="5907" y="9170"/>
                <a:ext cx="925" cy="273"/>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25638" name="Line 143"/>
              <p:cNvSpPr>
                <a:spLocks noChangeShapeType="1"/>
              </p:cNvSpPr>
              <p:nvPr/>
            </p:nvSpPr>
            <p:spPr bwMode="auto">
              <a:xfrm>
                <a:off x="5881" y="8712"/>
                <a:ext cx="940" cy="418"/>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25639" name="Line 144"/>
              <p:cNvSpPr>
                <a:spLocks noChangeShapeType="1"/>
              </p:cNvSpPr>
              <p:nvPr/>
            </p:nvSpPr>
            <p:spPr bwMode="auto">
              <a:xfrm>
                <a:off x="5881" y="8451"/>
                <a:ext cx="951" cy="0"/>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25640" name="Line 145"/>
              <p:cNvSpPr>
                <a:spLocks noChangeShapeType="1"/>
              </p:cNvSpPr>
              <p:nvPr/>
            </p:nvSpPr>
            <p:spPr bwMode="auto">
              <a:xfrm>
                <a:off x="5881" y="7265"/>
                <a:ext cx="940" cy="116"/>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25641" name="Line 146"/>
              <p:cNvSpPr>
                <a:spLocks noChangeShapeType="1"/>
              </p:cNvSpPr>
              <p:nvPr/>
            </p:nvSpPr>
            <p:spPr bwMode="auto">
              <a:xfrm flipV="1">
                <a:off x="5867" y="6534"/>
                <a:ext cx="965" cy="470"/>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25642" name="Line 147"/>
              <p:cNvSpPr>
                <a:spLocks noChangeShapeType="1"/>
              </p:cNvSpPr>
              <p:nvPr/>
            </p:nvSpPr>
            <p:spPr bwMode="auto">
              <a:xfrm>
                <a:off x="5881" y="6390"/>
                <a:ext cx="940" cy="0"/>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25643" name="Line 148"/>
              <p:cNvSpPr>
                <a:spLocks noChangeShapeType="1"/>
              </p:cNvSpPr>
              <p:nvPr/>
            </p:nvSpPr>
            <p:spPr bwMode="auto">
              <a:xfrm>
                <a:off x="5867" y="5934"/>
                <a:ext cx="965" cy="0"/>
              </a:xfrm>
              <a:prstGeom prst="line">
                <a:avLst/>
              </a:prstGeom>
              <a:noFill/>
              <a:ln w="952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pPr fontAlgn="base">
                  <a:spcBef>
                    <a:spcPct val="0"/>
                  </a:spcBef>
                  <a:spcAft>
                    <a:spcPct val="0"/>
                  </a:spcAft>
                </a:pPr>
                <a:endParaRPr lang="zh-CN" altLang="en-US" sz="2000" b="1">
                  <a:solidFill>
                    <a:srgbClr val="FFFFFF"/>
                  </a:solidFill>
                  <a:ea typeface="宋体" pitchFamily="2" charset="-122"/>
                </a:endParaRPr>
              </a:p>
            </p:txBody>
          </p:sp>
          <p:sp>
            <p:nvSpPr>
              <p:cNvPr id="25644" name="Text Box 149"/>
              <p:cNvSpPr txBox="1">
                <a:spLocks noChangeArrowheads="1"/>
              </p:cNvSpPr>
              <p:nvPr/>
            </p:nvSpPr>
            <p:spPr bwMode="auto">
              <a:xfrm>
                <a:off x="4613" y="8857"/>
                <a:ext cx="119" cy="271"/>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c</a:t>
                </a:r>
                <a:endParaRPr lang="en-US" altLang="zh-CN" sz="2000" b="0">
                  <a:solidFill>
                    <a:srgbClr val="FFFFFF"/>
                  </a:solidFill>
                  <a:latin typeface="Arial" pitchFamily="34" charset="0"/>
                </a:endParaRPr>
              </a:p>
            </p:txBody>
          </p:sp>
          <p:sp>
            <p:nvSpPr>
              <p:cNvPr id="25645" name="Text Box 150"/>
              <p:cNvSpPr txBox="1">
                <a:spLocks noChangeArrowheads="1"/>
              </p:cNvSpPr>
              <p:nvPr/>
            </p:nvSpPr>
            <p:spPr bwMode="auto">
              <a:xfrm>
                <a:off x="6218" y="6131"/>
                <a:ext cx="119" cy="271"/>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d</a:t>
                </a:r>
                <a:endParaRPr lang="en-US" altLang="zh-CN" sz="2000" b="0">
                  <a:solidFill>
                    <a:srgbClr val="FFFFFF"/>
                  </a:solidFill>
                  <a:latin typeface="Arial" pitchFamily="34" charset="0"/>
                </a:endParaRPr>
              </a:p>
            </p:txBody>
          </p:sp>
          <p:sp>
            <p:nvSpPr>
              <p:cNvPr id="25646" name="Text Box 151"/>
              <p:cNvSpPr txBox="1">
                <a:spLocks noChangeArrowheads="1"/>
              </p:cNvSpPr>
              <p:nvPr/>
            </p:nvSpPr>
            <p:spPr bwMode="auto">
              <a:xfrm>
                <a:off x="6154" y="6548"/>
                <a:ext cx="119" cy="27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d</a:t>
                </a:r>
                <a:endParaRPr lang="en-US" altLang="zh-CN" sz="2000" b="0">
                  <a:solidFill>
                    <a:srgbClr val="FFFFFF"/>
                  </a:solidFill>
                  <a:latin typeface="Arial" pitchFamily="34" charset="0"/>
                </a:endParaRPr>
              </a:p>
            </p:txBody>
          </p:sp>
          <p:sp>
            <p:nvSpPr>
              <p:cNvPr id="25647" name="Text Box 152"/>
              <p:cNvSpPr txBox="1">
                <a:spLocks noChangeArrowheads="1"/>
              </p:cNvSpPr>
              <p:nvPr/>
            </p:nvSpPr>
            <p:spPr bwMode="auto">
              <a:xfrm>
                <a:off x="6283" y="7004"/>
                <a:ext cx="118" cy="27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A</a:t>
                </a:r>
                <a:endParaRPr lang="en-US" altLang="zh-CN" sz="2000" b="0">
                  <a:solidFill>
                    <a:srgbClr val="FFFFFF"/>
                  </a:solidFill>
                  <a:latin typeface="Arial" pitchFamily="34" charset="0"/>
                </a:endParaRPr>
              </a:p>
            </p:txBody>
          </p:sp>
          <p:sp>
            <p:nvSpPr>
              <p:cNvPr id="25648" name="Text Box 153"/>
              <p:cNvSpPr txBox="1">
                <a:spLocks noChangeArrowheads="1"/>
              </p:cNvSpPr>
              <p:nvPr/>
            </p:nvSpPr>
            <p:spPr bwMode="auto">
              <a:xfrm>
                <a:off x="6233" y="8126"/>
                <a:ext cx="118" cy="271"/>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B</a:t>
                </a:r>
                <a:endParaRPr lang="en-US" altLang="zh-CN" sz="2000" b="0">
                  <a:solidFill>
                    <a:srgbClr val="FFFFFF"/>
                  </a:solidFill>
                  <a:latin typeface="Arial" pitchFamily="34" charset="0"/>
                </a:endParaRPr>
              </a:p>
            </p:txBody>
          </p:sp>
          <p:sp>
            <p:nvSpPr>
              <p:cNvPr id="25649" name="Text Box 154"/>
              <p:cNvSpPr txBox="1">
                <a:spLocks noChangeArrowheads="1"/>
              </p:cNvSpPr>
              <p:nvPr/>
            </p:nvSpPr>
            <p:spPr bwMode="auto">
              <a:xfrm>
                <a:off x="6218" y="8636"/>
                <a:ext cx="119" cy="27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d</a:t>
                </a:r>
                <a:endParaRPr lang="en-US" altLang="zh-CN" sz="2000" b="0">
                  <a:solidFill>
                    <a:srgbClr val="FFFFFF"/>
                  </a:solidFill>
                  <a:latin typeface="Arial" pitchFamily="34" charset="0"/>
                </a:endParaRPr>
              </a:p>
            </p:txBody>
          </p:sp>
          <p:sp>
            <p:nvSpPr>
              <p:cNvPr id="25650" name="Text Box 155"/>
              <p:cNvSpPr txBox="1">
                <a:spLocks noChangeArrowheads="1"/>
              </p:cNvSpPr>
              <p:nvPr/>
            </p:nvSpPr>
            <p:spPr bwMode="auto">
              <a:xfrm>
                <a:off x="6141" y="9039"/>
                <a:ext cx="117" cy="273"/>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d</a:t>
                </a:r>
                <a:endParaRPr lang="en-US" altLang="zh-CN" sz="2000" b="0">
                  <a:solidFill>
                    <a:srgbClr val="FFFFFF"/>
                  </a:solidFill>
                  <a:latin typeface="Arial" pitchFamily="34" charset="0"/>
                </a:endParaRPr>
              </a:p>
            </p:txBody>
          </p:sp>
          <p:sp>
            <p:nvSpPr>
              <p:cNvPr id="25651" name="Text Box 156"/>
              <p:cNvSpPr txBox="1">
                <a:spLocks noChangeArrowheads="1"/>
              </p:cNvSpPr>
              <p:nvPr/>
            </p:nvSpPr>
            <p:spPr bwMode="auto">
              <a:xfrm>
                <a:off x="6128" y="9627"/>
                <a:ext cx="119" cy="271"/>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B</a:t>
                </a:r>
                <a:endParaRPr lang="en-US" altLang="zh-CN" sz="2000" b="0">
                  <a:solidFill>
                    <a:srgbClr val="FFFFFF"/>
                  </a:solidFill>
                  <a:latin typeface="Arial" pitchFamily="34" charset="0"/>
                </a:endParaRPr>
              </a:p>
            </p:txBody>
          </p:sp>
          <p:sp>
            <p:nvSpPr>
              <p:cNvPr id="25652" name="Arc 157"/>
              <p:cNvSpPr>
                <a:spLocks/>
              </p:cNvSpPr>
              <p:nvPr/>
            </p:nvSpPr>
            <p:spPr bwMode="auto">
              <a:xfrm flipH="1">
                <a:off x="5306" y="9925"/>
                <a:ext cx="340" cy="390"/>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4874"/>
                      <a:pt x="3132" y="8532"/>
                      <a:pt x="8473" y="4445"/>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4874"/>
                      <a:pt x="3132" y="8532"/>
                      <a:pt x="8473" y="4445"/>
                    </a:cubicBezTo>
                    <a:lnTo>
                      <a:pt x="21600" y="21600"/>
                    </a:lnTo>
                    <a:close/>
                  </a:path>
                </a:pathLst>
              </a:custGeom>
              <a:noFill/>
              <a:ln w="9525">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sp>
            <p:nvSpPr>
              <p:cNvPr id="25653" name="Text Box 158"/>
              <p:cNvSpPr txBox="1">
                <a:spLocks noChangeArrowheads="1"/>
              </p:cNvSpPr>
              <p:nvPr/>
            </p:nvSpPr>
            <p:spPr bwMode="auto">
              <a:xfrm>
                <a:off x="5683" y="9979"/>
                <a:ext cx="117" cy="271"/>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c</a:t>
                </a:r>
                <a:endParaRPr lang="en-US" altLang="zh-CN" sz="2000" b="0">
                  <a:solidFill>
                    <a:srgbClr val="FFFFFF"/>
                  </a:solidFill>
                  <a:latin typeface="Arial" pitchFamily="34" charset="0"/>
                </a:endParaRPr>
              </a:p>
            </p:txBody>
          </p:sp>
          <p:sp>
            <p:nvSpPr>
              <p:cNvPr id="25654" name="Text Box 159"/>
              <p:cNvSpPr txBox="1">
                <a:spLocks noChangeArrowheads="1"/>
              </p:cNvSpPr>
              <p:nvPr/>
            </p:nvSpPr>
            <p:spPr bwMode="auto">
              <a:xfrm>
                <a:off x="4838" y="10384"/>
                <a:ext cx="2350" cy="244"/>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zh-CN" altLang="en-US" sz="2000" b="0">
                    <a:solidFill>
                      <a:srgbClr val="FFFFFF"/>
                    </a:solidFill>
                    <a:latin typeface="Times New Roman" pitchFamily="18" charset="0"/>
                  </a:rPr>
                  <a:t>识别活前缀的有限自动机</a:t>
                </a:r>
                <a:endParaRPr lang="zh-CN" altLang="en-US" sz="2000" b="0">
                  <a:solidFill>
                    <a:srgbClr val="FFFFFF"/>
                  </a:solidFill>
                  <a:latin typeface="Arial" pitchFamily="34" charset="0"/>
                </a:endParaRPr>
              </a:p>
            </p:txBody>
          </p:sp>
        </p:grpSp>
        <p:sp>
          <p:nvSpPr>
            <p:cNvPr id="25607" name="Text Box 160"/>
            <p:cNvSpPr txBox="1">
              <a:spLocks noChangeArrowheads="1"/>
            </p:cNvSpPr>
            <p:nvPr/>
          </p:nvSpPr>
          <p:spPr bwMode="auto">
            <a:xfrm>
              <a:off x="5426" y="5419"/>
              <a:ext cx="847" cy="992"/>
            </a:xfrm>
            <a:prstGeom prst="rect">
              <a:avLst/>
            </a:prstGeom>
            <a:solidFill>
              <a:srgbClr val="FFFFFF"/>
            </a:solidFill>
            <a:ln w="9525">
              <a:solidFill>
                <a:srgbClr val="FF0000"/>
              </a:solidFill>
              <a:miter lim="800000"/>
              <a:headEnd/>
              <a:tailEnd/>
            </a:ln>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1800" b="0" dirty="0">
                  <a:solidFill>
                    <a:srgbClr val="000000"/>
                  </a:solidFill>
                  <a:latin typeface="Times New Roman" pitchFamily="18" charset="0"/>
                </a:rPr>
                <a:t>I</a:t>
              </a:r>
              <a:r>
                <a:rPr lang="zh-CN" altLang="en-US" sz="1800" b="0" dirty="0">
                  <a:solidFill>
                    <a:srgbClr val="000000"/>
                  </a:solidFill>
                  <a:latin typeface="Times New Roman" pitchFamily="18" charset="0"/>
                </a:rPr>
                <a:t>：</a:t>
              </a:r>
              <a:r>
                <a:rPr lang="en-US" altLang="zh-CN" sz="1800" b="0" dirty="0" err="1">
                  <a:solidFill>
                    <a:srgbClr val="000000"/>
                  </a:solidFill>
                  <a:latin typeface="Times New Roman" pitchFamily="18" charset="0"/>
                </a:rPr>
                <a:t>A</a:t>
              </a:r>
              <a:r>
                <a:rPr lang="en-US" altLang="zh-CN" sz="1800" b="0" dirty="0" err="1">
                  <a:solidFill>
                    <a:srgbClr val="000000"/>
                  </a:solidFill>
                  <a:latin typeface="宋体" pitchFamily="2" charset="-122"/>
                  <a:sym typeface="Symbol" pitchFamily="18" charset="2"/>
                </a:rPr>
                <a:t></a:t>
              </a:r>
              <a:r>
                <a:rPr lang="en-US" altLang="zh-CN" sz="1800" b="0" dirty="0" err="1">
                  <a:solidFill>
                    <a:srgbClr val="000000"/>
                  </a:solidFill>
                  <a:latin typeface="Times New Roman" pitchFamily="18" charset="0"/>
                </a:rPr>
                <a:t>c</a:t>
              </a:r>
              <a:r>
                <a:rPr lang="en-US" altLang="zh-CN" sz="1800" b="0" dirty="0" err="1">
                  <a:solidFill>
                    <a:srgbClr val="000000"/>
                  </a:solidFill>
                  <a:latin typeface="Arial" pitchFamily="34" charset="0"/>
                </a:rPr>
                <a:t>·</a:t>
              </a:r>
              <a:r>
                <a:rPr lang="en-US" altLang="zh-CN" sz="1800" b="0" dirty="0" err="1">
                  <a:solidFill>
                    <a:srgbClr val="000000"/>
                  </a:solidFill>
                  <a:latin typeface="Times New Roman" pitchFamily="18" charset="0"/>
                </a:rPr>
                <a:t>A</a:t>
              </a:r>
              <a:endParaRPr lang="en-US" altLang="zh-CN" sz="1800" b="0" dirty="0">
                <a:solidFill>
                  <a:srgbClr val="000000"/>
                </a:solidFill>
                <a:latin typeface="Times New Roman" pitchFamily="18" charset="0"/>
              </a:endParaRPr>
            </a:p>
            <a:p>
              <a:pPr algn="just" eaLnBrk="1" fontAlgn="base" hangingPunct="1">
                <a:spcBef>
                  <a:spcPct val="0"/>
                </a:spcBef>
                <a:spcAft>
                  <a:spcPct val="0"/>
                </a:spcAft>
              </a:pPr>
              <a:r>
                <a:rPr lang="en-US" altLang="zh-CN" sz="1800" b="0" dirty="0">
                  <a:solidFill>
                    <a:srgbClr val="000000"/>
                  </a:solidFill>
                  <a:latin typeface="Times New Roman" pitchFamily="18" charset="0"/>
                </a:rPr>
                <a:t>A</a:t>
              </a:r>
              <a:r>
                <a:rPr lang="en-US" altLang="zh-CN" sz="1800" b="0" dirty="0">
                  <a:solidFill>
                    <a:srgbClr val="000000"/>
                  </a:solidFill>
                  <a:latin typeface="宋体" pitchFamily="2" charset="-122"/>
                  <a:sym typeface="Symbol" pitchFamily="18" charset="2"/>
                </a:rPr>
                <a:t></a:t>
              </a:r>
              <a:r>
                <a:rPr lang="en-US" altLang="zh-CN" sz="1800" b="0" dirty="0">
                  <a:solidFill>
                    <a:srgbClr val="000000"/>
                  </a:solidFill>
                  <a:latin typeface="Arial" pitchFamily="34" charset="0"/>
                </a:rPr>
                <a:t>·</a:t>
              </a:r>
              <a:r>
                <a:rPr lang="en-US" altLang="zh-CN" sz="1800" b="0" dirty="0" err="1">
                  <a:solidFill>
                    <a:srgbClr val="000000"/>
                  </a:solidFill>
                  <a:latin typeface="Times New Roman" pitchFamily="18" charset="0"/>
                </a:rPr>
                <a:t>cA</a:t>
              </a:r>
              <a:endParaRPr lang="en-US" altLang="zh-CN" sz="1800" b="0" dirty="0">
                <a:solidFill>
                  <a:srgbClr val="000000"/>
                </a:solidFill>
                <a:latin typeface="Times New Roman" pitchFamily="18" charset="0"/>
              </a:endParaRPr>
            </a:p>
            <a:p>
              <a:pPr algn="just" eaLnBrk="1" fontAlgn="base" hangingPunct="1">
                <a:spcBef>
                  <a:spcPct val="0"/>
                </a:spcBef>
                <a:spcAft>
                  <a:spcPct val="0"/>
                </a:spcAft>
              </a:pPr>
              <a:r>
                <a:rPr lang="en-US" altLang="zh-CN" sz="1800" b="0" dirty="0">
                  <a:solidFill>
                    <a:srgbClr val="000000"/>
                  </a:solidFill>
                  <a:latin typeface="Times New Roman" pitchFamily="18" charset="0"/>
                </a:rPr>
                <a:t>A</a:t>
              </a:r>
              <a:r>
                <a:rPr lang="en-US" altLang="zh-CN" sz="1800" b="0" dirty="0">
                  <a:solidFill>
                    <a:srgbClr val="000000"/>
                  </a:solidFill>
                  <a:latin typeface="宋体" pitchFamily="2" charset="-122"/>
                  <a:sym typeface="Symbol" pitchFamily="18" charset="2"/>
                </a:rPr>
                <a:t></a:t>
              </a:r>
              <a:r>
                <a:rPr lang="en-US" altLang="zh-CN" sz="1800" b="0" dirty="0">
                  <a:solidFill>
                    <a:srgbClr val="000000"/>
                  </a:solidFill>
                  <a:latin typeface="Arial" pitchFamily="34" charset="0"/>
                </a:rPr>
                <a:t>·</a:t>
              </a:r>
              <a:r>
                <a:rPr lang="en-US" altLang="zh-CN" sz="1800" b="0" dirty="0">
                  <a:solidFill>
                    <a:srgbClr val="000000"/>
                  </a:solidFill>
                  <a:latin typeface="Times New Roman" pitchFamily="18" charset="0"/>
                </a:rPr>
                <a:t>d</a:t>
              </a:r>
              <a:endParaRPr lang="en-US" altLang="zh-CN" sz="1800" b="0" dirty="0">
                <a:solidFill>
                  <a:srgbClr val="000000"/>
                </a:solidFill>
                <a:latin typeface="Arial" pitchFamily="34" charset="0"/>
              </a:endParaRPr>
            </a:p>
          </p:txBody>
        </p:sp>
        <p:sp>
          <p:nvSpPr>
            <p:cNvPr id="25608" name="Arc 161"/>
            <p:cNvSpPr>
              <a:spLocks/>
            </p:cNvSpPr>
            <p:nvPr/>
          </p:nvSpPr>
          <p:spPr bwMode="auto">
            <a:xfrm rot="3892772" flipH="1">
              <a:off x="4964" y="6082"/>
              <a:ext cx="393" cy="35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7747"/>
                    <a:pt x="1030" y="13964"/>
                    <a:pt x="2984" y="10643"/>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7747"/>
                    <a:pt x="1030" y="13964"/>
                    <a:pt x="2984" y="10643"/>
                  </a:cubicBezTo>
                  <a:lnTo>
                    <a:pt x="21600" y="21600"/>
                  </a:lnTo>
                  <a:close/>
                </a:path>
              </a:pathLst>
            </a:custGeom>
            <a:noFill/>
            <a:ln w="9525">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fontAlgn="base">
                <a:spcBef>
                  <a:spcPct val="0"/>
                </a:spcBef>
                <a:spcAft>
                  <a:spcPct val="0"/>
                </a:spcAft>
              </a:pPr>
              <a:endParaRPr lang="zh-CN" altLang="en-US" sz="2000">
                <a:solidFill>
                  <a:srgbClr val="FFFFFF"/>
                </a:solidFill>
              </a:endParaRPr>
            </a:p>
          </p:txBody>
        </p:sp>
        <p:sp>
          <p:nvSpPr>
            <p:cNvPr id="25609" name="Text Box 162"/>
            <p:cNvSpPr txBox="1">
              <a:spLocks noChangeArrowheads="1"/>
            </p:cNvSpPr>
            <p:nvPr/>
          </p:nvSpPr>
          <p:spPr bwMode="auto">
            <a:xfrm>
              <a:off x="4912" y="5920"/>
              <a:ext cx="118" cy="271"/>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eaLnBrk="0" hangingPunct="0">
                <a:defRPr sz="2400" b="1">
                  <a:solidFill>
                    <a:schemeClr val="tx1"/>
                  </a:solidFill>
                  <a:latin typeface="Arial Narrow" pitchFamily="34" charset="0"/>
                  <a:ea typeface="宋体" pitchFamily="2" charset="-122"/>
                </a:defRPr>
              </a:lvl1pPr>
              <a:lvl2pPr marL="742950" indent="-285750" eaLnBrk="0" hangingPunct="0">
                <a:defRPr sz="2400" b="1">
                  <a:solidFill>
                    <a:schemeClr val="tx1"/>
                  </a:solidFill>
                  <a:latin typeface="Arial Narrow" pitchFamily="34" charset="0"/>
                  <a:ea typeface="宋体" pitchFamily="2" charset="-122"/>
                </a:defRPr>
              </a:lvl2pPr>
              <a:lvl3pPr marL="1143000" indent="-228600" eaLnBrk="0" hangingPunct="0">
                <a:defRPr sz="2400" b="1">
                  <a:solidFill>
                    <a:schemeClr val="tx1"/>
                  </a:solidFill>
                  <a:latin typeface="Arial Narrow" pitchFamily="34" charset="0"/>
                  <a:ea typeface="宋体" pitchFamily="2" charset="-122"/>
                </a:defRPr>
              </a:lvl3pPr>
              <a:lvl4pPr marL="1600200" indent="-228600" eaLnBrk="0" hangingPunct="0">
                <a:defRPr sz="2400" b="1">
                  <a:solidFill>
                    <a:schemeClr val="tx1"/>
                  </a:solidFill>
                  <a:latin typeface="Arial Narrow" pitchFamily="34" charset="0"/>
                  <a:ea typeface="宋体" pitchFamily="2" charset="-122"/>
                </a:defRPr>
              </a:lvl4pPr>
              <a:lvl5pPr marL="2057400" indent="-228600" eaLnBrk="0" hangingPunct="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algn="just" eaLnBrk="1" fontAlgn="base" hangingPunct="1">
                <a:spcBef>
                  <a:spcPct val="0"/>
                </a:spcBef>
                <a:spcAft>
                  <a:spcPct val="0"/>
                </a:spcAft>
              </a:pPr>
              <a:r>
                <a:rPr lang="en-US" altLang="zh-CN" sz="2000" b="0">
                  <a:solidFill>
                    <a:srgbClr val="FFFFFF"/>
                  </a:solidFill>
                  <a:latin typeface="Times New Roman" pitchFamily="18" charset="0"/>
                </a:rPr>
                <a:t>c</a:t>
              </a:r>
              <a:endParaRPr lang="en-US" altLang="zh-CN" sz="2000" b="0">
                <a:solidFill>
                  <a:srgbClr val="FFFFFF"/>
                </a:solidFill>
                <a:latin typeface="Arial" pitchFamily="34" charset="0"/>
              </a:endParaRPr>
            </a:p>
          </p:txBody>
        </p:sp>
      </p:grpSp>
    </p:spTree>
    <p:extLst>
      <p:ext uri="{BB962C8B-B14F-4D97-AF65-F5344CB8AC3E}">
        <p14:creationId xmlns="" xmlns:p14="http://schemas.microsoft.com/office/powerpoint/2010/main" val="29227795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09600" y="274638"/>
            <a:ext cx="7924800" cy="706090"/>
          </a:xfrm>
        </p:spPr>
        <p:txBody>
          <a:bodyPr/>
          <a:lstStyle/>
          <a:p>
            <a:r>
              <a:rPr lang="zh-CN" altLang="en-US" sz="2800" dirty="0" smtClean="0">
                <a:solidFill>
                  <a:srgbClr val="C00000"/>
                </a:solidFill>
              </a:rPr>
              <a:t>根据</a:t>
            </a:r>
            <a:r>
              <a:rPr lang="en-US" altLang="zh-CN" sz="2800" dirty="0" smtClean="0">
                <a:solidFill>
                  <a:srgbClr val="C00000"/>
                </a:solidFill>
              </a:rPr>
              <a:t>DFA</a:t>
            </a:r>
            <a:r>
              <a:rPr lang="zh-CN" altLang="en-US" sz="2800" dirty="0" smtClean="0">
                <a:solidFill>
                  <a:srgbClr val="C00000"/>
                </a:solidFill>
              </a:rPr>
              <a:t>构造文法的</a:t>
            </a:r>
            <a:r>
              <a:rPr lang="en-US" altLang="zh-CN" sz="2800" dirty="0" smtClean="0">
                <a:solidFill>
                  <a:srgbClr val="C00000"/>
                </a:solidFill>
              </a:rPr>
              <a:t>LR(0)</a:t>
            </a:r>
            <a:r>
              <a:rPr lang="zh-CN" altLang="en-US" sz="2800" dirty="0" smtClean="0">
                <a:solidFill>
                  <a:srgbClr val="C00000"/>
                </a:solidFill>
              </a:rPr>
              <a:t>分析表</a:t>
            </a:r>
          </a:p>
        </p:txBody>
      </p:sp>
      <p:sp>
        <p:nvSpPr>
          <p:cNvPr id="364547" name="Rectangle 3"/>
          <p:cNvSpPr>
            <a:spLocks noGrp="1" noChangeArrowheads="1"/>
          </p:cNvSpPr>
          <p:nvPr>
            <p:ph sz="quarter" idx="13"/>
          </p:nvPr>
        </p:nvSpPr>
        <p:spPr>
          <a:xfrm>
            <a:off x="611560" y="1268760"/>
            <a:ext cx="7924800" cy="4114800"/>
          </a:xfrm>
        </p:spPr>
        <p:txBody>
          <a:bodyPr>
            <a:noAutofit/>
          </a:bodyPr>
          <a:lstStyle/>
          <a:p>
            <a:pPr>
              <a:lnSpc>
                <a:spcPct val="120000"/>
              </a:lnSpc>
            </a:pPr>
            <a:r>
              <a:rPr lang="en-US" altLang="zh-CN" sz="2400" dirty="0" smtClean="0"/>
              <a:t>LR(0)</a:t>
            </a:r>
            <a:r>
              <a:rPr lang="zh-CN" altLang="en-US" sz="2400" dirty="0" smtClean="0"/>
              <a:t>分析表是</a:t>
            </a:r>
            <a:r>
              <a:rPr lang="en-US" altLang="zh-CN" sz="2400" dirty="0" smtClean="0"/>
              <a:t>LR(0)</a:t>
            </a:r>
            <a:r>
              <a:rPr lang="zh-CN" altLang="en-US" sz="2400" dirty="0" smtClean="0"/>
              <a:t>分析器的重要组成部分。</a:t>
            </a:r>
            <a:endParaRPr lang="en-US" altLang="zh-CN" sz="2400" dirty="0" smtClean="0"/>
          </a:p>
          <a:p>
            <a:pPr>
              <a:lnSpc>
                <a:spcPct val="120000"/>
              </a:lnSpc>
            </a:pPr>
            <a:r>
              <a:rPr lang="zh-CN" altLang="en-US" sz="2400" dirty="0" smtClean="0"/>
              <a:t>分析表的内容为两部分，一部分为</a:t>
            </a:r>
            <a:r>
              <a:rPr lang="en-US" altLang="zh-CN" sz="2400" dirty="0" smtClean="0"/>
              <a:t>ACTION</a:t>
            </a:r>
            <a:r>
              <a:rPr lang="zh-CN" altLang="en-US" sz="2400" dirty="0" smtClean="0"/>
              <a:t>表，它表示当前状态下所面临的输入符应做的动作是移进、归约、接受还是出错。</a:t>
            </a:r>
            <a:r>
              <a:rPr lang="zh-CN" altLang="en-US" sz="2400" dirty="0" smtClean="0">
                <a:solidFill>
                  <a:srgbClr val="C00000"/>
                </a:solidFill>
              </a:rPr>
              <a:t>动作表的行标号只包含终结符和“</a:t>
            </a:r>
            <a:r>
              <a:rPr lang="en-US" altLang="zh-CN" sz="2400" dirty="0" smtClean="0">
                <a:solidFill>
                  <a:srgbClr val="C00000"/>
                </a:solidFill>
              </a:rPr>
              <a:t>#”</a:t>
            </a:r>
            <a:r>
              <a:rPr lang="zh-CN" altLang="en-US" sz="2400" dirty="0" smtClean="0"/>
              <a:t>。</a:t>
            </a:r>
          </a:p>
          <a:p>
            <a:pPr lvl="1">
              <a:lnSpc>
                <a:spcPct val="120000"/>
              </a:lnSpc>
            </a:pPr>
            <a:r>
              <a:rPr lang="zh-CN" altLang="en-US" sz="2400" dirty="0" smtClean="0"/>
              <a:t>另一部分为转换表，它表示在当前状态下面临非终结符应转向的下一个状态。</a:t>
            </a:r>
          </a:p>
          <a:p>
            <a:pPr>
              <a:lnSpc>
                <a:spcPct val="120000"/>
              </a:lnSpc>
            </a:pPr>
            <a:r>
              <a:rPr lang="zh-CN" altLang="en-US" sz="2400" dirty="0" smtClean="0"/>
              <a:t>假设已经构造出了识别活前缀的</a:t>
            </a:r>
            <a:r>
              <a:rPr lang="en-US" altLang="zh-CN" sz="2400" dirty="0" smtClean="0"/>
              <a:t>DFA</a:t>
            </a:r>
            <a:r>
              <a:rPr lang="zh-CN" altLang="en-US" sz="2400" dirty="0" smtClean="0"/>
              <a:t>，根据</a:t>
            </a:r>
            <a:r>
              <a:rPr lang="en-US" altLang="zh-CN" sz="2400" dirty="0" smtClean="0"/>
              <a:t>DFA</a:t>
            </a:r>
            <a:r>
              <a:rPr lang="zh-CN" altLang="en-US" sz="2400" dirty="0" smtClean="0"/>
              <a:t>构造文法的</a:t>
            </a:r>
            <a:r>
              <a:rPr lang="en-US" altLang="zh-CN" sz="2400" dirty="0" smtClean="0"/>
              <a:t>LR(0)</a:t>
            </a:r>
            <a:r>
              <a:rPr lang="zh-CN" altLang="en-US" sz="2400" dirty="0" smtClean="0"/>
              <a:t>分析表，构造步骤如下：</a:t>
            </a:r>
          </a:p>
          <a:p>
            <a:pPr>
              <a:lnSpc>
                <a:spcPct val="80000"/>
              </a:lnSpc>
            </a:pPr>
            <a:endParaRPr lang="en-US" altLang="zh-CN" sz="2400" dirty="0" smtClean="0"/>
          </a:p>
        </p:txBody>
      </p:sp>
    </p:spTree>
    <p:extLst>
      <p:ext uri="{BB962C8B-B14F-4D97-AF65-F5344CB8AC3E}">
        <p14:creationId xmlns="" xmlns:p14="http://schemas.microsoft.com/office/powerpoint/2010/main" val="366436590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4547">
                                            <p:txEl>
                                              <p:pRg st="3" end="3"/>
                                            </p:txEl>
                                          </p:spTgt>
                                        </p:tgtEl>
                                        <p:attrNameLst>
                                          <p:attrName>style.visibility</p:attrName>
                                        </p:attrNameLst>
                                      </p:cBhvr>
                                      <p:to>
                                        <p:strVal val="visible"/>
                                      </p:to>
                                    </p:set>
                                    <p:anim calcmode="lin" valueType="num">
                                      <p:cBhvr additive="base">
                                        <p:cTn id="7" dur="500" fill="hold"/>
                                        <p:tgtEl>
                                          <p:spTgt spid="36454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454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5698" name="Rectangle 2"/>
          <p:cNvSpPr>
            <a:spLocks noGrp="1" noChangeArrowheads="1"/>
          </p:cNvSpPr>
          <p:nvPr>
            <p:ph sz="quarter" idx="13"/>
          </p:nvPr>
        </p:nvSpPr>
        <p:spPr>
          <a:xfrm>
            <a:off x="467544" y="188640"/>
            <a:ext cx="8229600" cy="5434013"/>
          </a:xfrm>
        </p:spPr>
        <p:txBody>
          <a:bodyPr>
            <a:noAutofit/>
          </a:bodyPr>
          <a:lstStyle/>
          <a:p>
            <a:pPr>
              <a:lnSpc>
                <a:spcPct val="120000"/>
              </a:lnSpc>
            </a:pPr>
            <a:r>
              <a:rPr lang="en-US" altLang="zh-CN" sz="2400" dirty="0" smtClean="0"/>
              <a:t>ACTION</a:t>
            </a:r>
            <a:r>
              <a:rPr lang="zh-CN" altLang="en-US" sz="2400" dirty="0" smtClean="0"/>
              <a:t>和</a:t>
            </a:r>
            <a:r>
              <a:rPr lang="en-US" altLang="zh-CN" sz="2400" dirty="0" smtClean="0"/>
              <a:t>GOTO</a:t>
            </a:r>
            <a:r>
              <a:rPr lang="zh-CN" altLang="en-US" sz="2400" dirty="0" smtClean="0"/>
              <a:t>表的构造步骤为：</a:t>
            </a:r>
          </a:p>
          <a:p>
            <a:pPr lvl="1">
              <a:lnSpc>
                <a:spcPct val="120000"/>
              </a:lnSpc>
            </a:pPr>
            <a:r>
              <a:rPr lang="zh-CN" altLang="en-US" sz="2400" dirty="0" smtClean="0"/>
              <a:t>⑴若项目为</a:t>
            </a:r>
            <a:r>
              <a:rPr lang="en-US" altLang="zh-CN" sz="2400" dirty="0" smtClean="0"/>
              <a:t>A</a:t>
            </a:r>
            <a:r>
              <a:rPr lang="en-US" altLang="zh-CN" sz="2400" dirty="0" smtClean="0">
                <a:sym typeface="Symbol" pitchFamily="18" charset="2"/>
              </a:rPr>
              <a:t></a:t>
            </a:r>
            <a:r>
              <a:rPr lang="en-US" altLang="zh-CN" sz="2400" dirty="0" smtClean="0">
                <a:solidFill>
                  <a:srgbClr val="C00000"/>
                </a:solidFill>
              </a:rPr>
              <a:t>·a</a:t>
            </a:r>
            <a:r>
              <a:rPr lang="en-US" altLang="zh-CN" sz="2400" dirty="0" smtClean="0">
                <a:sym typeface="Symbol" pitchFamily="18" charset="2"/>
              </a:rPr>
              <a:t></a:t>
            </a:r>
            <a:r>
              <a:rPr lang="zh-CN" altLang="en-US" sz="2400" dirty="0" smtClean="0"/>
              <a:t>属于</a:t>
            </a:r>
            <a:r>
              <a:rPr lang="en-US" altLang="zh-CN" sz="2400" dirty="0" err="1" smtClean="0"/>
              <a:t>I</a:t>
            </a:r>
            <a:r>
              <a:rPr lang="en-US" altLang="zh-CN" sz="2400" baseline="-25000" dirty="0" err="1" smtClean="0"/>
              <a:t>k</a:t>
            </a:r>
            <a:r>
              <a:rPr lang="zh-CN" altLang="en-US" sz="2400" dirty="0" smtClean="0"/>
              <a:t>，且转换函数</a:t>
            </a:r>
            <a:r>
              <a:rPr lang="en-US" altLang="zh-CN" sz="2400" dirty="0" smtClean="0"/>
              <a:t>GO(</a:t>
            </a:r>
            <a:r>
              <a:rPr lang="en-US" altLang="zh-CN" sz="2400" dirty="0" err="1" smtClean="0"/>
              <a:t>I</a:t>
            </a:r>
            <a:r>
              <a:rPr lang="en-US" altLang="zh-CN" sz="2400" baseline="-25000" dirty="0" err="1" smtClean="0"/>
              <a:t>k</a:t>
            </a:r>
            <a:r>
              <a:rPr lang="zh-CN" altLang="en-US" sz="2400" dirty="0" smtClean="0"/>
              <a:t>，</a:t>
            </a:r>
            <a:r>
              <a:rPr lang="en-US" altLang="zh-CN" sz="2400" dirty="0" smtClean="0"/>
              <a:t>a)= </a:t>
            </a:r>
            <a:r>
              <a:rPr lang="en-US" altLang="zh-CN" sz="2400" dirty="0" err="1" smtClean="0"/>
              <a:t>I</a:t>
            </a:r>
            <a:r>
              <a:rPr lang="en-US" altLang="zh-CN" sz="2400" baseline="-25000" dirty="0" err="1" smtClean="0"/>
              <a:t>j</a:t>
            </a:r>
            <a:r>
              <a:rPr lang="zh-CN" altLang="en-US" sz="2400" dirty="0" smtClean="0"/>
              <a:t>，移入动作，填“</a:t>
            </a:r>
            <a:r>
              <a:rPr lang="en-US" altLang="zh-CN" sz="2400" dirty="0" err="1" smtClean="0"/>
              <a:t>S</a:t>
            </a:r>
            <a:r>
              <a:rPr lang="en-US" altLang="zh-CN" sz="2400" baseline="-25000" dirty="0" err="1" smtClean="0"/>
              <a:t>j</a:t>
            </a:r>
            <a:r>
              <a:rPr lang="zh-CN" altLang="en-US" sz="2400" dirty="0" smtClean="0"/>
              <a:t>”。</a:t>
            </a:r>
          </a:p>
          <a:p>
            <a:pPr lvl="1">
              <a:lnSpc>
                <a:spcPct val="120000"/>
              </a:lnSpc>
            </a:pPr>
            <a:r>
              <a:rPr lang="zh-CN" altLang="en-US" sz="2400" dirty="0" smtClean="0"/>
              <a:t>⑵ </a:t>
            </a:r>
            <a:r>
              <a:rPr lang="zh-CN" altLang="en-US" sz="2400" dirty="0"/>
              <a:t>若项目为</a:t>
            </a:r>
            <a:r>
              <a:rPr lang="en-US" altLang="zh-CN" sz="2400" dirty="0"/>
              <a:t>A</a:t>
            </a:r>
            <a:r>
              <a:rPr lang="en-US" altLang="zh-CN" sz="2400" dirty="0">
                <a:sym typeface="Symbol" pitchFamily="18" charset="2"/>
              </a:rPr>
              <a:t></a:t>
            </a:r>
            <a:r>
              <a:rPr lang="en-US" altLang="zh-CN" sz="2400" dirty="0" smtClean="0">
                <a:solidFill>
                  <a:srgbClr val="C00000"/>
                </a:solidFill>
              </a:rPr>
              <a:t>·A</a:t>
            </a:r>
            <a:r>
              <a:rPr lang="en-US" altLang="zh-CN" sz="2400" dirty="0" smtClean="0">
                <a:sym typeface="Symbol" pitchFamily="18" charset="2"/>
              </a:rPr>
              <a:t></a:t>
            </a:r>
            <a:r>
              <a:rPr lang="zh-CN" altLang="en-US" sz="2400" dirty="0"/>
              <a:t>属于</a:t>
            </a:r>
            <a:r>
              <a:rPr lang="en-US" altLang="zh-CN" sz="2400" dirty="0" err="1"/>
              <a:t>I</a:t>
            </a:r>
            <a:r>
              <a:rPr lang="en-US" altLang="zh-CN" sz="2400" baseline="-25000" dirty="0" err="1"/>
              <a:t>k</a:t>
            </a:r>
            <a:r>
              <a:rPr lang="en-US" altLang="zh-CN" sz="2400" baseline="-25000" dirty="0"/>
              <a:t> </a:t>
            </a:r>
            <a:r>
              <a:rPr lang="zh-CN" altLang="en-US" sz="2400" baseline="-25000" dirty="0" smtClean="0"/>
              <a:t>，</a:t>
            </a:r>
            <a:r>
              <a:rPr lang="en-US" altLang="zh-CN" sz="2400" dirty="0" smtClean="0"/>
              <a:t>GOTO(</a:t>
            </a:r>
            <a:r>
              <a:rPr lang="en-US" altLang="zh-CN" sz="2400" dirty="0" err="1" smtClean="0"/>
              <a:t>I</a:t>
            </a:r>
            <a:r>
              <a:rPr lang="en-US" altLang="zh-CN" sz="2400" baseline="-25000" dirty="0" err="1" smtClean="0"/>
              <a:t>k</a:t>
            </a:r>
            <a:r>
              <a:rPr lang="zh-CN" altLang="en-US" sz="2400" dirty="0" smtClean="0"/>
              <a:t>，</a:t>
            </a:r>
            <a:r>
              <a:rPr lang="en-US" altLang="zh-CN" sz="2400" dirty="0" smtClean="0"/>
              <a:t>A)=</a:t>
            </a:r>
            <a:r>
              <a:rPr lang="en-US" altLang="zh-CN" sz="2400" dirty="0" err="1" smtClean="0"/>
              <a:t>I</a:t>
            </a:r>
            <a:r>
              <a:rPr lang="en-US" altLang="zh-CN" sz="2400" baseline="-25000" dirty="0" err="1" smtClean="0"/>
              <a:t>j</a:t>
            </a:r>
            <a:r>
              <a:rPr lang="zh-CN" altLang="en-US" sz="2400" dirty="0" smtClean="0"/>
              <a:t>， 则置</a:t>
            </a:r>
            <a:r>
              <a:rPr lang="en-US" altLang="zh-CN" sz="2400" dirty="0" smtClean="0"/>
              <a:t>GOTO</a:t>
            </a:r>
            <a:r>
              <a:rPr lang="zh-CN" altLang="en-US" sz="2400" dirty="0" smtClean="0"/>
              <a:t>（</a:t>
            </a:r>
            <a:r>
              <a:rPr lang="en-US" altLang="zh-CN" sz="2400" dirty="0" smtClean="0"/>
              <a:t>k</a:t>
            </a:r>
            <a:r>
              <a:rPr lang="zh-CN" altLang="en-US" sz="2400" dirty="0" smtClean="0"/>
              <a:t>，</a:t>
            </a:r>
            <a:r>
              <a:rPr lang="en-US" altLang="zh-CN" sz="2400" dirty="0" smtClean="0"/>
              <a:t>A</a:t>
            </a:r>
            <a:r>
              <a:rPr lang="zh-CN" altLang="en-US" sz="2400" dirty="0" smtClean="0"/>
              <a:t>）为“</a:t>
            </a:r>
            <a:r>
              <a:rPr lang="en-US" altLang="zh-CN" sz="2400" dirty="0" smtClean="0"/>
              <a:t>j”</a:t>
            </a:r>
            <a:r>
              <a:rPr lang="zh-CN" altLang="en-US" sz="2400" dirty="0" smtClean="0"/>
              <a:t>，</a:t>
            </a:r>
            <a:r>
              <a:rPr lang="en-US" altLang="zh-CN" sz="2400" dirty="0" smtClean="0"/>
              <a:t>GOTO</a:t>
            </a:r>
            <a:r>
              <a:rPr lang="zh-CN" altLang="en-US" sz="2400" dirty="0" smtClean="0"/>
              <a:t>表中填</a:t>
            </a:r>
            <a:r>
              <a:rPr lang="en-US" altLang="zh-CN" sz="2400" dirty="0"/>
              <a:t> </a:t>
            </a:r>
            <a:r>
              <a:rPr lang="en-US" altLang="zh-CN" sz="2400" dirty="0" smtClean="0"/>
              <a:t>“ j ”</a:t>
            </a:r>
            <a:r>
              <a:rPr lang="zh-CN" altLang="en-US" sz="2400" dirty="0" smtClean="0"/>
              <a:t>。</a:t>
            </a:r>
          </a:p>
          <a:p>
            <a:pPr lvl="1">
              <a:lnSpc>
                <a:spcPct val="120000"/>
              </a:lnSpc>
            </a:pPr>
            <a:r>
              <a:rPr lang="zh-CN" altLang="en-US" sz="2400" dirty="0" smtClean="0"/>
              <a:t>⑶若项目</a:t>
            </a:r>
            <a:r>
              <a:rPr lang="en-US" altLang="zh-CN" sz="2400" dirty="0" smtClean="0"/>
              <a:t>A</a:t>
            </a:r>
            <a:r>
              <a:rPr lang="en-US" altLang="zh-CN" sz="2400" dirty="0" smtClean="0">
                <a:sym typeface="Symbol" pitchFamily="18" charset="2"/>
              </a:rPr>
              <a:t></a:t>
            </a:r>
            <a:r>
              <a:rPr lang="en-US" altLang="zh-CN" sz="2400" dirty="0" smtClean="0"/>
              <a:t>·</a:t>
            </a:r>
            <a:r>
              <a:rPr lang="zh-CN" altLang="en-US" sz="2400" dirty="0" smtClean="0"/>
              <a:t>属于</a:t>
            </a:r>
            <a:r>
              <a:rPr lang="en-US" altLang="zh-CN" sz="2400" dirty="0" err="1" smtClean="0"/>
              <a:t>I</a:t>
            </a:r>
            <a:r>
              <a:rPr lang="en-US" altLang="zh-CN" sz="2400" baseline="-25000" dirty="0" err="1" smtClean="0"/>
              <a:t>k</a:t>
            </a:r>
            <a:r>
              <a:rPr lang="zh-CN" altLang="en-US" sz="2400" dirty="0" smtClean="0"/>
              <a:t>，归约动作，填“</a:t>
            </a:r>
            <a:r>
              <a:rPr lang="en-US" altLang="zh-CN" sz="2400" dirty="0" smtClean="0"/>
              <a:t>r </a:t>
            </a:r>
            <a:r>
              <a:rPr lang="zh-CN" altLang="en-US" sz="2400" dirty="0" smtClean="0"/>
              <a:t>”具体数字根据表达式的编号。</a:t>
            </a:r>
          </a:p>
          <a:p>
            <a:pPr lvl="1">
              <a:lnSpc>
                <a:spcPct val="120000"/>
              </a:lnSpc>
            </a:pPr>
            <a:r>
              <a:rPr lang="zh-CN" altLang="en-US" sz="2400" dirty="0" smtClean="0"/>
              <a:t>⑷若项目</a:t>
            </a:r>
            <a:r>
              <a:rPr lang="en-US" altLang="zh-CN" sz="2400" dirty="0" smtClean="0"/>
              <a:t>S</a:t>
            </a:r>
            <a:r>
              <a:rPr lang="en-US" altLang="zh-CN" sz="2400" dirty="0" smtClean="0">
                <a:sym typeface="Symbol" pitchFamily="18" charset="2"/>
              </a:rPr>
              <a:t></a:t>
            </a:r>
            <a:r>
              <a:rPr lang="en-US" altLang="zh-CN" sz="2400" dirty="0" smtClean="0"/>
              <a:t>S·</a:t>
            </a:r>
            <a:r>
              <a:rPr lang="zh-CN" altLang="en-US" sz="2400" dirty="0" smtClean="0"/>
              <a:t>属于</a:t>
            </a:r>
            <a:r>
              <a:rPr lang="en-US" altLang="zh-CN" sz="2400" dirty="0" err="1" smtClean="0"/>
              <a:t>I</a:t>
            </a:r>
            <a:r>
              <a:rPr lang="en-US" altLang="zh-CN" sz="2400" baseline="-25000" dirty="0" err="1" smtClean="0"/>
              <a:t>k</a:t>
            </a:r>
            <a:r>
              <a:rPr lang="zh-CN" altLang="en-US" sz="2400" dirty="0" smtClean="0"/>
              <a:t>，则置</a:t>
            </a:r>
            <a:r>
              <a:rPr lang="en-US" altLang="zh-CN" sz="2400" dirty="0" smtClean="0"/>
              <a:t>ACTION[k,#]</a:t>
            </a:r>
            <a:r>
              <a:rPr lang="zh-CN" altLang="en-US" sz="2400" dirty="0" smtClean="0"/>
              <a:t>为“</a:t>
            </a:r>
            <a:r>
              <a:rPr lang="en-US" altLang="zh-CN" sz="2400" dirty="0" err="1" smtClean="0"/>
              <a:t>acc</a:t>
            </a:r>
            <a:r>
              <a:rPr lang="en-US" altLang="zh-CN" sz="2400" dirty="0" smtClean="0"/>
              <a:t>”</a:t>
            </a:r>
            <a:r>
              <a:rPr lang="zh-CN" altLang="en-US" sz="2400" dirty="0" smtClean="0"/>
              <a:t>，表示接受。</a:t>
            </a:r>
          </a:p>
          <a:p>
            <a:pPr lvl="1">
              <a:lnSpc>
                <a:spcPct val="120000"/>
              </a:lnSpc>
            </a:pPr>
            <a:r>
              <a:rPr lang="zh-CN" altLang="en-US" sz="2400" dirty="0" smtClean="0"/>
              <a:t>⑸凡不能用上述方法添入的分析表的元素，在表中用空白来表示。</a:t>
            </a:r>
          </a:p>
          <a:p>
            <a:pPr>
              <a:lnSpc>
                <a:spcPct val="120000"/>
              </a:lnSpc>
            </a:pPr>
            <a:r>
              <a:rPr lang="zh-CN" altLang="en-US" sz="2400" dirty="0" smtClean="0"/>
              <a:t>这样构造出的分析表为</a:t>
            </a:r>
            <a:r>
              <a:rPr lang="en-US" altLang="zh-CN" sz="2400" dirty="0" smtClean="0"/>
              <a:t>LR(0)</a:t>
            </a:r>
            <a:r>
              <a:rPr lang="zh-CN" altLang="en-US" sz="2400" dirty="0" smtClean="0"/>
              <a:t>分析表。</a:t>
            </a:r>
          </a:p>
          <a:p>
            <a:pPr>
              <a:lnSpc>
                <a:spcPct val="120000"/>
              </a:lnSpc>
            </a:pPr>
            <a:endParaRPr lang="en-US" altLang="zh-CN" sz="2400" dirty="0" smtClean="0"/>
          </a:p>
        </p:txBody>
      </p:sp>
    </p:spTree>
    <p:extLst>
      <p:ext uri="{BB962C8B-B14F-4D97-AF65-F5344CB8AC3E}">
        <p14:creationId xmlns="" xmlns:p14="http://schemas.microsoft.com/office/powerpoint/2010/main" val="23919632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5698">
                                            <p:txEl>
                                              <p:pRg st="1" end="1"/>
                                            </p:txEl>
                                          </p:spTgt>
                                        </p:tgtEl>
                                        <p:attrNameLst>
                                          <p:attrName>style.visibility</p:attrName>
                                        </p:attrNameLst>
                                      </p:cBhvr>
                                      <p:to>
                                        <p:strVal val="visible"/>
                                      </p:to>
                                    </p:set>
                                    <p:animEffect transition="in" filter="blinds(horizontal)">
                                      <p:cBhvr>
                                        <p:cTn id="7" dur="500"/>
                                        <p:tgtEl>
                                          <p:spTgt spid="28569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85698">
                                            <p:txEl>
                                              <p:pRg st="2" end="2"/>
                                            </p:txEl>
                                          </p:spTgt>
                                        </p:tgtEl>
                                        <p:attrNameLst>
                                          <p:attrName>style.visibility</p:attrName>
                                        </p:attrNameLst>
                                      </p:cBhvr>
                                      <p:to>
                                        <p:strVal val="visible"/>
                                      </p:to>
                                    </p:set>
                                    <p:animEffect transition="in" filter="blinds(horizontal)">
                                      <p:cBhvr>
                                        <p:cTn id="12" dur="500"/>
                                        <p:tgtEl>
                                          <p:spTgt spid="28569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85698">
                                            <p:txEl>
                                              <p:pRg st="3" end="3"/>
                                            </p:txEl>
                                          </p:spTgt>
                                        </p:tgtEl>
                                        <p:attrNameLst>
                                          <p:attrName>style.visibility</p:attrName>
                                        </p:attrNameLst>
                                      </p:cBhvr>
                                      <p:to>
                                        <p:strVal val="visible"/>
                                      </p:to>
                                    </p:set>
                                    <p:animEffect transition="in" filter="blinds(horizontal)">
                                      <p:cBhvr>
                                        <p:cTn id="17" dur="500"/>
                                        <p:tgtEl>
                                          <p:spTgt spid="285698">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85698">
                                            <p:txEl>
                                              <p:pRg st="4" end="4"/>
                                            </p:txEl>
                                          </p:spTgt>
                                        </p:tgtEl>
                                        <p:attrNameLst>
                                          <p:attrName>style.visibility</p:attrName>
                                        </p:attrNameLst>
                                      </p:cBhvr>
                                      <p:to>
                                        <p:strVal val="visible"/>
                                      </p:to>
                                    </p:set>
                                    <p:animEffect transition="in" filter="blinds(horizontal)">
                                      <p:cBhvr>
                                        <p:cTn id="22" dur="500"/>
                                        <p:tgtEl>
                                          <p:spTgt spid="285698">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85698">
                                            <p:txEl>
                                              <p:pRg st="5" end="5"/>
                                            </p:txEl>
                                          </p:spTgt>
                                        </p:tgtEl>
                                        <p:attrNameLst>
                                          <p:attrName>style.visibility</p:attrName>
                                        </p:attrNameLst>
                                      </p:cBhvr>
                                      <p:to>
                                        <p:strVal val="visible"/>
                                      </p:to>
                                    </p:set>
                                    <p:animEffect transition="in" filter="blinds(horizontal)">
                                      <p:cBhvr>
                                        <p:cTn id="27" dur="500"/>
                                        <p:tgtEl>
                                          <p:spTgt spid="285698">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85698">
                                            <p:txEl>
                                              <p:pRg st="6" end="6"/>
                                            </p:txEl>
                                          </p:spTgt>
                                        </p:tgtEl>
                                        <p:attrNameLst>
                                          <p:attrName>style.visibility</p:attrName>
                                        </p:attrNameLst>
                                      </p:cBhvr>
                                      <p:to>
                                        <p:strVal val="visible"/>
                                      </p:to>
                                    </p:set>
                                    <p:animEffect transition="in" filter="blinds(horizontal)">
                                      <p:cBhvr>
                                        <p:cTn id="32" dur="500"/>
                                        <p:tgtEl>
                                          <p:spTgt spid="28569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872" name="Group 152"/>
          <p:cNvGraphicFramePr>
            <a:graphicFrameLocks noGrp="1"/>
          </p:cNvGraphicFramePr>
          <p:nvPr>
            <p:extLst>
              <p:ext uri="{D42A27DB-BD31-4B8C-83A1-F6EECF244321}">
                <p14:modId xmlns="" xmlns:p14="http://schemas.microsoft.com/office/powerpoint/2010/main" val="2589075116"/>
              </p:ext>
            </p:extLst>
          </p:nvPr>
        </p:nvGraphicFramePr>
        <p:xfrm>
          <a:off x="611560" y="404664"/>
          <a:ext cx="7777163" cy="5513390"/>
        </p:xfrm>
        <a:graphic>
          <a:graphicData uri="http://schemas.openxmlformats.org/drawingml/2006/table">
            <a:tbl>
              <a:tblPr/>
              <a:tblGrid>
                <a:gridCol w="1712913"/>
                <a:gridCol w="685800"/>
                <a:gridCol w="661987"/>
                <a:gridCol w="828675"/>
                <a:gridCol w="661988"/>
                <a:gridCol w="1073150"/>
                <a:gridCol w="663575"/>
                <a:gridCol w="577850"/>
                <a:gridCol w="911225"/>
              </a:tblGrid>
              <a:tr h="304800">
                <a:tc rowSpan="2">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4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gridSpan="5">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0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ACTION</a:t>
                      </a:r>
                      <a:endParaRPr kumimoji="0" lang="en-US" altLang="zh-CN" sz="36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0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GOTO</a:t>
                      </a:r>
                      <a:endParaRPr kumimoji="0" lang="en-US" altLang="zh-CN" sz="36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hMerge="1">
                  <a:txBody>
                    <a:bodyPr/>
                    <a:lstStyle/>
                    <a:p>
                      <a:endParaRPr lang="zh-CN" altLang="en-US"/>
                    </a:p>
                  </a:txBody>
                  <a:tcPr/>
                </a:tc>
                <a:tc hMerge="1">
                  <a:txBody>
                    <a:bodyPr/>
                    <a:lstStyle/>
                    <a:p>
                      <a:endParaRPr lang="zh-CN" altLang="en-US"/>
                    </a:p>
                  </a:txBody>
                  <a:tcPr/>
                </a:tc>
              </a:tr>
              <a:tr h="342900">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000" b="0" i="0" u="none" strike="noStrike" cap="none" normalizeH="0" baseline="0" dirty="0" smtClean="0">
                          <a:ln>
                            <a:noFill/>
                          </a:ln>
                          <a:solidFill>
                            <a:srgbClr val="C00000"/>
                          </a:solidFill>
                          <a:effectLst/>
                          <a:latin typeface="Times New Roman" pitchFamily="18" charset="0"/>
                          <a:ea typeface="宋体" pitchFamily="2" charset="-122"/>
                          <a:cs typeface="Times New Roman" pitchFamily="18" charset="0"/>
                        </a:rPr>
                        <a:t>a</a:t>
                      </a:r>
                      <a:endParaRPr kumimoji="0" lang="en-US" altLang="zh-CN" sz="3600" b="0" i="0" u="none" strike="noStrike" cap="none" normalizeH="0" baseline="0" dirty="0" smtClean="0">
                        <a:ln>
                          <a:noFill/>
                        </a:ln>
                        <a:solidFill>
                          <a:srgbClr val="C00000"/>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000" b="0" i="0" u="none" strike="noStrike" cap="none" normalizeH="0" baseline="0" dirty="0" smtClean="0">
                          <a:ln>
                            <a:noFill/>
                          </a:ln>
                          <a:solidFill>
                            <a:srgbClr val="C00000"/>
                          </a:solidFill>
                          <a:effectLst/>
                          <a:latin typeface="Times New Roman" pitchFamily="18" charset="0"/>
                          <a:ea typeface="宋体" pitchFamily="2" charset="-122"/>
                          <a:cs typeface="Times New Roman" pitchFamily="18" charset="0"/>
                        </a:rPr>
                        <a:t>b</a:t>
                      </a:r>
                      <a:endParaRPr kumimoji="0" lang="en-US" altLang="zh-CN" sz="3600" b="0" i="0" u="none" strike="noStrike" cap="none" normalizeH="0" baseline="0" dirty="0" smtClean="0">
                        <a:ln>
                          <a:noFill/>
                        </a:ln>
                        <a:solidFill>
                          <a:srgbClr val="C00000"/>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000" b="0" i="0" u="none" strike="noStrike" cap="none" normalizeH="0" baseline="0" dirty="0" smtClean="0">
                          <a:ln>
                            <a:noFill/>
                          </a:ln>
                          <a:solidFill>
                            <a:srgbClr val="C00000"/>
                          </a:solidFill>
                          <a:effectLst/>
                          <a:latin typeface="Times New Roman" pitchFamily="18" charset="0"/>
                          <a:ea typeface="宋体" pitchFamily="2" charset="-122"/>
                          <a:cs typeface="Times New Roman" pitchFamily="18" charset="0"/>
                        </a:rPr>
                        <a:t>c</a:t>
                      </a:r>
                      <a:endParaRPr kumimoji="0" lang="en-US" altLang="zh-CN" sz="3600" b="0" i="0" u="none" strike="noStrike" cap="none" normalizeH="0" baseline="0" dirty="0" smtClean="0">
                        <a:ln>
                          <a:noFill/>
                        </a:ln>
                        <a:solidFill>
                          <a:srgbClr val="C00000"/>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000" b="0" i="0" u="none" strike="noStrike" cap="none" normalizeH="0" baseline="0" dirty="0" smtClean="0">
                          <a:ln>
                            <a:noFill/>
                          </a:ln>
                          <a:solidFill>
                            <a:srgbClr val="C00000"/>
                          </a:solidFill>
                          <a:effectLst/>
                          <a:latin typeface="Times New Roman" pitchFamily="18" charset="0"/>
                          <a:ea typeface="宋体" pitchFamily="2" charset="-122"/>
                          <a:cs typeface="Times New Roman" pitchFamily="18" charset="0"/>
                        </a:rPr>
                        <a:t>d</a:t>
                      </a:r>
                      <a:endParaRPr kumimoji="0" lang="en-US" altLang="zh-CN" sz="3600" b="0" i="0" u="none" strike="noStrike" cap="none" normalizeH="0" baseline="0" dirty="0" smtClean="0">
                        <a:ln>
                          <a:noFill/>
                        </a:ln>
                        <a:solidFill>
                          <a:srgbClr val="C00000"/>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000" b="0" i="0" u="none" strike="noStrike" cap="none" normalizeH="0" baseline="0" dirty="0" smtClean="0">
                          <a:ln>
                            <a:noFill/>
                          </a:ln>
                          <a:solidFill>
                            <a:srgbClr val="C00000"/>
                          </a:solidFill>
                          <a:effectLst/>
                          <a:latin typeface="Times New Roman" pitchFamily="18" charset="0"/>
                          <a:ea typeface="宋体" pitchFamily="2" charset="-122"/>
                          <a:cs typeface="Times New Roman" pitchFamily="18" charset="0"/>
                        </a:rPr>
                        <a:t>#</a:t>
                      </a:r>
                      <a:endParaRPr kumimoji="0" lang="en-US" altLang="zh-CN" sz="3600" b="0" i="0" u="none" strike="noStrike" cap="none" normalizeH="0" baseline="0" dirty="0" smtClean="0">
                        <a:ln>
                          <a:noFill/>
                        </a:ln>
                        <a:solidFill>
                          <a:srgbClr val="C00000"/>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000" b="0" i="0" u="none" strike="noStrike" cap="none" normalizeH="0" baseline="0" dirty="0" smtClean="0">
                          <a:ln>
                            <a:noFill/>
                          </a:ln>
                          <a:solidFill>
                            <a:srgbClr val="C00000"/>
                          </a:solidFill>
                          <a:effectLst/>
                          <a:latin typeface="Times New Roman" pitchFamily="18" charset="0"/>
                          <a:ea typeface="宋体" pitchFamily="2" charset="-122"/>
                          <a:cs typeface="Times New Roman" pitchFamily="18" charset="0"/>
                        </a:rPr>
                        <a:t>E</a:t>
                      </a:r>
                      <a:endParaRPr kumimoji="0" lang="en-US" altLang="zh-CN" sz="3600" b="0" i="0" u="none" strike="noStrike" cap="none" normalizeH="0" baseline="0" dirty="0" smtClean="0">
                        <a:ln>
                          <a:noFill/>
                        </a:ln>
                        <a:solidFill>
                          <a:srgbClr val="C00000"/>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000" b="0" i="0" u="none" strike="noStrike" cap="none" normalizeH="0" baseline="0" dirty="0" smtClean="0">
                          <a:ln>
                            <a:noFill/>
                          </a:ln>
                          <a:solidFill>
                            <a:srgbClr val="C00000"/>
                          </a:solidFill>
                          <a:effectLst/>
                          <a:latin typeface="Times New Roman" pitchFamily="18" charset="0"/>
                          <a:ea typeface="宋体" pitchFamily="2" charset="-122"/>
                          <a:cs typeface="Times New Roman" pitchFamily="18" charset="0"/>
                        </a:rPr>
                        <a:t>A</a:t>
                      </a:r>
                      <a:endParaRPr kumimoji="0" lang="en-US" altLang="zh-CN" sz="3600" b="0" i="0" u="none" strike="noStrike" cap="none" normalizeH="0" baseline="0" dirty="0" smtClean="0">
                        <a:ln>
                          <a:noFill/>
                        </a:ln>
                        <a:solidFill>
                          <a:srgbClr val="C00000"/>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000" b="0" i="0" u="none" strike="noStrike" cap="none" normalizeH="0" baseline="0" dirty="0" smtClean="0">
                          <a:ln>
                            <a:noFill/>
                          </a:ln>
                          <a:solidFill>
                            <a:srgbClr val="C00000"/>
                          </a:solidFill>
                          <a:effectLst/>
                          <a:latin typeface="Times New Roman" pitchFamily="18" charset="0"/>
                          <a:ea typeface="宋体" pitchFamily="2" charset="-122"/>
                          <a:cs typeface="Times New Roman" pitchFamily="18" charset="0"/>
                        </a:rPr>
                        <a:t>B</a:t>
                      </a:r>
                      <a:endParaRPr kumimoji="0" lang="en-US" altLang="zh-CN" sz="3600" b="0" i="0" u="none" strike="noStrike" cap="none" normalizeH="0" baseline="0" dirty="0" smtClean="0">
                        <a:ln>
                          <a:noFill/>
                        </a:ln>
                        <a:solidFill>
                          <a:srgbClr val="C00000"/>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r>
              <a:tr h="515938">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0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0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S</a:t>
                      </a:r>
                      <a:r>
                        <a:rPr kumimoji="0" lang="en-US" altLang="zh-CN" sz="2000" b="0" i="0" u="none" strike="noStrike" cap="none" normalizeH="0" baseline="-30000" dirty="0" smtClean="0">
                          <a:ln>
                            <a:noFill/>
                          </a:ln>
                          <a:solidFill>
                            <a:schemeClr val="bg1"/>
                          </a:solidFill>
                          <a:effectLst/>
                          <a:latin typeface="Times New Roman" pitchFamily="18" charset="0"/>
                          <a:ea typeface="宋体" pitchFamily="2" charset="-122"/>
                          <a:cs typeface="Times New Roman" pitchFamily="18" charset="0"/>
                        </a:rPr>
                        <a:t>2</a:t>
                      </a:r>
                      <a:endParaRPr kumimoji="0" lang="en-US" altLang="zh-CN" sz="2000" b="0" i="0" u="none" strike="noStrike" cap="none" normalizeH="0" baseline="0" dirty="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000" b="0" i="0" u="none" strike="noStrike" cap="none" normalizeH="0" baseline="0" dirty="0" smtClean="0">
                          <a:ln>
                            <a:noFill/>
                          </a:ln>
                          <a:solidFill>
                            <a:schemeClr val="bg1"/>
                          </a:solidFill>
                          <a:effectLst/>
                          <a:latin typeface="Times New Roman" pitchFamily="18" charset="0"/>
                          <a:ea typeface="宋体" pitchFamily="2" charset="-122"/>
                          <a:cs typeface="Times New Roman" pitchFamily="18" charset="0"/>
                        </a:rPr>
                        <a:t>S</a:t>
                      </a:r>
                      <a:r>
                        <a:rPr kumimoji="0" lang="en-US" altLang="zh-CN" sz="2000" b="0" i="0" u="none" strike="noStrike" cap="none" normalizeH="0" baseline="-30000" dirty="0" smtClean="0">
                          <a:ln>
                            <a:noFill/>
                          </a:ln>
                          <a:solidFill>
                            <a:schemeClr val="bg1"/>
                          </a:solidFill>
                          <a:effectLst/>
                          <a:latin typeface="Times New Roman" pitchFamily="18" charset="0"/>
                          <a:ea typeface="宋体" pitchFamily="2" charset="-122"/>
                          <a:cs typeface="Times New Roman" pitchFamily="18" charset="0"/>
                        </a:rPr>
                        <a:t>3</a:t>
                      </a:r>
                      <a:endParaRPr kumimoji="0" lang="en-US" altLang="zh-CN" sz="2000" b="0" i="0" u="none" strike="noStrike" cap="none" normalizeH="0" baseline="0" dirty="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2000" b="0" i="0" u="none" strike="noStrike" cap="none" normalizeH="0" baseline="0" dirty="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0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1</a:t>
                      </a:r>
                      <a:endParaRPr kumimoji="0" lang="en-US"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2000" b="0" i="0" u="none" strike="noStrike" cap="none" normalizeH="0" baseline="0" dirty="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2000" b="0" i="0" u="none" strike="noStrike" cap="none" normalizeH="0" baseline="0" dirty="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r>
              <a:tr h="398463">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0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1</a:t>
                      </a:r>
                      <a:endParaRPr kumimoji="0" lang="en-US"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000" b="0" i="0" u="none" strike="noStrike" cap="none" normalizeH="0" baseline="0" dirty="0" err="1" smtClean="0">
                          <a:ln>
                            <a:noFill/>
                          </a:ln>
                          <a:solidFill>
                            <a:schemeClr val="bg1"/>
                          </a:solidFill>
                          <a:effectLst/>
                          <a:latin typeface="Times New Roman" pitchFamily="18" charset="0"/>
                          <a:ea typeface="宋体" pitchFamily="2" charset="-122"/>
                          <a:cs typeface="Times New Roman" pitchFamily="18" charset="0"/>
                        </a:rPr>
                        <a:t>acc</a:t>
                      </a:r>
                      <a:endParaRPr kumimoji="0" lang="zh-CN" altLang="en-US" sz="2000" b="0" i="0" u="none" strike="noStrike" cap="none" normalizeH="0" baseline="0" dirty="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r>
              <a:tr h="396875">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0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2</a:t>
                      </a:r>
                      <a:endParaRPr kumimoji="0" lang="en-US"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2000" b="0" i="0" u="none" strike="noStrike" cap="none" normalizeH="0" baseline="0" dirty="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2000" b="0" i="0" u="none" strike="noStrike" cap="none" normalizeH="0" baseline="0" dirty="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000" b="0" i="0" u="none" strike="noStrike" cap="none" normalizeH="0" baseline="0" dirty="0" smtClean="0">
                          <a:ln>
                            <a:noFill/>
                          </a:ln>
                          <a:solidFill>
                            <a:schemeClr val="bg1"/>
                          </a:solidFill>
                          <a:effectLst/>
                          <a:latin typeface="Arial" pitchFamily="34" charset="0"/>
                          <a:ea typeface="宋体" pitchFamily="2" charset="-122"/>
                        </a:rPr>
                        <a:t>S4</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000" b="0" i="0" u="none" strike="noStrike" cap="none" normalizeH="0" baseline="0" dirty="0" smtClean="0">
                          <a:ln>
                            <a:noFill/>
                          </a:ln>
                          <a:solidFill>
                            <a:schemeClr val="bg1"/>
                          </a:solidFill>
                          <a:effectLst/>
                          <a:latin typeface="Arial" pitchFamily="34" charset="0"/>
                          <a:ea typeface="宋体" pitchFamily="2" charset="-122"/>
                        </a:rPr>
                        <a:t>S10</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r>
              <a:tr h="396875">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0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3</a:t>
                      </a:r>
                      <a:endParaRPr kumimoji="0" lang="en-US"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2000" b="0" i="0" u="none" strike="noStrike" cap="none" normalizeH="0" baseline="0" dirty="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2000" b="0" i="0" u="none" strike="noStrike" cap="none" normalizeH="0" baseline="0" dirty="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r>
              <a:tr h="398463">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0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4</a:t>
                      </a:r>
                      <a:endParaRPr kumimoji="0" lang="en-US"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2000" b="0" i="0" u="none" strike="noStrike" cap="none" normalizeH="0" baseline="0" dirty="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2000" b="0" i="0" u="none" strike="noStrike" cap="none" normalizeH="0" baseline="0" dirty="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2000" b="0" i="0" u="none" strike="noStrike" cap="none" normalizeH="0" baseline="0" dirty="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r>
              <a:tr h="396875">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0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5</a:t>
                      </a:r>
                      <a:endParaRPr kumimoji="0" lang="en-US"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2000" b="0" i="0" u="none" strike="noStrike" cap="none" normalizeH="0" baseline="0" dirty="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r>
              <a:tr h="396875">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0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6</a:t>
                      </a:r>
                      <a:endParaRPr kumimoji="0" lang="en-US"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000" b="0" i="0" u="none" strike="noStrike" cap="none" normalizeH="0" baseline="0" dirty="0" smtClean="0">
                          <a:ln>
                            <a:noFill/>
                          </a:ln>
                          <a:solidFill>
                            <a:schemeClr val="bg1"/>
                          </a:solidFill>
                          <a:effectLst/>
                          <a:latin typeface="Arial" pitchFamily="34" charset="0"/>
                          <a:ea typeface="宋体" pitchFamily="2" charset="-122"/>
                        </a:rPr>
                        <a:t>r1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defRPr/>
                      </a:pPr>
                      <a:r>
                        <a:rPr kumimoji="0" lang="en-US" altLang="zh-CN" sz="2000" b="0" i="0" u="none" strike="noStrike" cap="none" normalizeH="0" baseline="0" dirty="0" smtClean="0">
                          <a:ln>
                            <a:noFill/>
                          </a:ln>
                          <a:solidFill>
                            <a:schemeClr val="bg1"/>
                          </a:solidFill>
                          <a:effectLst/>
                          <a:latin typeface="Arial" pitchFamily="34" charset="0"/>
                          <a:ea typeface="宋体" pitchFamily="2" charset="-122"/>
                        </a:rPr>
                        <a:t>r1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000" b="0" i="0" u="none" strike="noStrike" cap="none" normalizeH="0" baseline="0" dirty="0" smtClean="0">
                          <a:ln>
                            <a:noFill/>
                          </a:ln>
                          <a:solidFill>
                            <a:schemeClr val="bg1"/>
                          </a:solidFill>
                          <a:effectLst/>
                          <a:latin typeface="Arial" pitchFamily="34" charset="0"/>
                          <a:ea typeface="宋体" pitchFamily="2" charset="-122"/>
                        </a:rPr>
                        <a:t>r1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000" b="0" i="0" u="none" strike="noStrike" cap="none" normalizeH="0" baseline="0" dirty="0" smtClean="0">
                          <a:ln>
                            <a:noFill/>
                          </a:ln>
                          <a:solidFill>
                            <a:schemeClr val="bg1"/>
                          </a:solidFill>
                          <a:effectLst/>
                          <a:latin typeface="Arial" pitchFamily="34" charset="0"/>
                          <a:ea typeface="宋体" pitchFamily="2" charset="-122"/>
                        </a:rPr>
                        <a:t>r1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000" b="0" i="0" u="none" strike="noStrike" cap="none" normalizeH="0" baseline="0" dirty="0" smtClean="0">
                          <a:ln>
                            <a:noFill/>
                          </a:ln>
                          <a:solidFill>
                            <a:schemeClr val="bg1"/>
                          </a:solidFill>
                          <a:effectLst/>
                          <a:latin typeface="Arial" pitchFamily="34" charset="0"/>
                          <a:ea typeface="宋体" pitchFamily="2" charset="-122"/>
                        </a:rPr>
                        <a:t>r1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r>
              <a:tr h="398463">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0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7</a:t>
                      </a:r>
                      <a:endParaRPr kumimoji="0" lang="en-US"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2000" b="0" i="0" u="none" strike="noStrike" cap="none" normalizeH="0" baseline="0" dirty="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2000" b="0" i="0" u="none" strike="noStrike" cap="none" normalizeH="0" baseline="0" dirty="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r>
              <a:tr h="396875">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0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8</a:t>
                      </a:r>
                      <a:endParaRPr kumimoji="0" lang="en-US"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2000" b="0" i="0" u="none" strike="noStrike" cap="none" normalizeH="0" baseline="0" dirty="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2000" b="0" i="0" u="none" strike="noStrike" cap="none" normalizeH="0" baseline="0" dirty="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2000" b="0" i="0" u="none" strike="noStrike" cap="none" normalizeH="0" baseline="0" dirty="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2000" b="0" i="0" u="none" strike="noStrike" cap="none" normalizeH="0" baseline="0" dirty="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r>
              <a:tr h="376238">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0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9</a:t>
                      </a:r>
                      <a:endParaRPr kumimoji="0" lang="en-US"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2000" b="0" i="0" u="none" strike="noStrike" cap="none" normalizeH="0" baseline="0" dirty="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2000" b="0" i="0" u="none" strike="noStrike" cap="none" normalizeH="0" baseline="0" dirty="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2000" b="0" i="0" u="none" strike="noStrike" cap="none" normalizeH="0" baseline="0" dirty="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2000" b="0" i="0" u="none" strike="noStrike" cap="none" normalizeH="0" baseline="0" dirty="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r>
              <a:tr h="396875">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000" b="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10</a:t>
                      </a:r>
                      <a:endParaRPr kumimoji="0" lang="en-US"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2000" b="0" i="0" u="none" strike="noStrike" cap="none" normalizeH="0" baseline="0" dirty="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r>
              <a:tr h="396875">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2000" b="0" i="0" u="none" strike="noStrike" cap="none" normalizeH="0" baseline="0" dirty="0" smtClean="0">
                          <a:ln>
                            <a:noFill/>
                          </a:ln>
                          <a:solidFill>
                            <a:schemeClr val="bg1"/>
                          </a:solidFill>
                          <a:effectLst/>
                          <a:latin typeface="Arial" pitchFamily="34" charset="0"/>
                          <a:ea typeface="宋体" pitchFamily="2" charset="-122"/>
                        </a:rPr>
                        <a:t>11</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endParaRPr kumimoji="0" lang="en-US"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2000" b="0" i="0" u="none" strike="noStrike" cap="none" normalizeH="0" baseline="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2000" b="0" i="0" u="none" strike="noStrike" cap="none" normalizeH="0" baseline="0" dirty="0" smtClean="0">
                        <a:ln>
                          <a:noFill/>
                        </a:ln>
                        <a:solidFill>
                          <a:schemeClr val="bg1"/>
                        </a:solidFill>
                        <a:effectLst/>
                        <a:latin typeface="Arial" pitchFamily="34" charset="0"/>
                        <a:ea typeface="宋体" pitchFamily="2" charset="-122"/>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9D8FF"/>
                    </a:solidFill>
                  </a:tcPr>
                </a:tc>
              </a:tr>
            </a:tbl>
          </a:graphicData>
        </a:graphic>
      </p:graphicFrame>
    </p:spTree>
    <p:extLst>
      <p:ext uri="{BB962C8B-B14F-4D97-AF65-F5344CB8AC3E}">
        <p14:creationId xmlns="" xmlns:p14="http://schemas.microsoft.com/office/powerpoint/2010/main" val="2836490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67544" y="116632"/>
            <a:ext cx="7924800" cy="648072"/>
          </a:xfrm>
        </p:spPr>
        <p:txBody>
          <a:bodyPr/>
          <a:lstStyle/>
          <a:p>
            <a:r>
              <a:rPr lang="zh-CN" altLang="en-US" sz="2800" dirty="0" smtClean="0">
                <a:solidFill>
                  <a:srgbClr val="C00000"/>
                </a:solidFill>
              </a:rPr>
              <a:t>构造</a:t>
            </a:r>
            <a:r>
              <a:rPr lang="en-US" altLang="zh-CN" sz="2800" dirty="0" smtClean="0">
                <a:solidFill>
                  <a:srgbClr val="C00000"/>
                </a:solidFill>
              </a:rPr>
              <a:t>LR</a:t>
            </a:r>
            <a:r>
              <a:rPr lang="zh-CN" altLang="en-US" sz="2800" dirty="0" smtClean="0">
                <a:solidFill>
                  <a:srgbClr val="C00000"/>
                </a:solidFill>
              </a:rPr>
              <a:t>（</a:t>
            </a:r>
            <a:r>
              <a:rPr lang="en-US" altLang="zh-CN" sz="2800" dirty="0" smtClean="0">
                <a:solidFill>
                  <a:srgbClr val="C00000"/>
                </a:solidFill>
              </a:rPr>
              <a:t>0</a:t>
            </a:r>
            <a:r>
              <a:rPr lang="zh-CN" altLang="en-US" sz="2800" dirty="0" smtClean="0">
                <a:solidFill>
                  <a:srgbClr val="C00000"/>
                </a:solidFill>
              </a:rPr>
              <a:t>）分析表（最常用的方法）</a:t>
            </a:r>
          </a:p>
        </p:txBody>
      </p:sp>
      <p:sp>
        <p:nvSpPr>
          <p:cNvPr id="369667" name="Rectangle 3"/>
          <p:cNvSpPr>
            <a:spLocks noGrp="1" noChangeArrowheads="1"/>
          </p:cNvSpPr>
          <p:nvPr>
            <p:ph sz="quarter" idx="13"/>
          </p:nvPr>
        </p:nvSpPr>
        <p:spPr>
          <a:xfrm>
            <a:off x="618456" y="908720"/>
            <a:ext cx="7924800" cy="3096344"/>
          </a:xfrm>
        </p:spPr>
        <p:txBody>
          <a:bodyPr>
            <a:normAutofit/>
          </a:bodyPr>
          <a:lstStyle/>
          <a:p>
            <a:pPr>
              <a:lnSpc>
                <a:spcPct val="120000"/>
              </a:lnSpc>
            </a:pPr>
            <a:r>
              <a:rPr lang="zh-CN" altLang="en-US" sz="2200" dirty="0" smtClean="0"/>
              <a:t>步骤小结</a:t>
            </a:r>
          </a:p>
          <a:p>
            <a:pPr lvl="1">
              <a:lnSpc>
                <a:spcPct val="120000"/>
              </a:lnSpc>
            </a:pPr>
            <a:r>
              <a:rPr lang="en-US" altLang="zh-CN" sz="2200" dirty="0" smtClean="0"/>
              <a:t>(1)</a:t>
            </a:r>
            <a:r>
              <a:rPr lang="zh-CN" altLang="en-US" sz="2200" dirty="0" smtClean="0"/>
              <a:t>写出给定文法</a:t>
            </a:r>
            <a:r>
              <a:rPr lang="en-US" altLang="zh-CN" sz="2200" dirty="0" smtClean="0"/>
              <a:t>G</a:t>
            </a:r>
            <a:r>
              <a:rPr lang="zh-CN" altLang="en-US" sz="2200" dirty="0" smtClean="0"/>
              <a:t>的拓广文法</a:t>
            </a:r>
            <a:r>
              <a:rPr lang="en-US" altLang="zh-CN" sz="2200" dirty="0" smtClean="0"/>
              <a:t>G</a:t>
            </a:r>
            <a:r>
              <a:rPr lang="en-US" altLang="zh-CN" sz="2200" dirty="0" smtClean="0">
                <a:sym typeface="Symbol" pitchFamily="18" charset="2"/>
              </a:rPr>
              <a:t></a:t>
            </a:r>
            <a:r>
              <a:rPr lang="zh-CN" altLang="en-US" sz="2200" dirty="0" smtClean="0"/>
              <a:t>。</a:t>
            </a:r>
          </a:p>
          <a:p>
            <a:pPr lvl="1">
              <a:lnSpc>
                <a:spcPct val="120000"/>
              </a:lnSpc>
            </a:pPr>
            <a:r>
              <a:rPr lang="en-US" altLang="zh-CN" sz="2200" dirty="0" smtClean="0"/>
              <a:t>(2)</a:t>
            </a:r>
            <a:r>
              <a:rPr lang="zh-CN" altLang="en-US" sz="2200" dirty="0" smtClean="0"/>
              <a:t>写出文法</a:t>
            </a:r>
            <a:r>
              <a:rPr lang="en-US" altLang="zh-CN" sz="2200" dirty="0" smtClean="0"/>
              <a:t>G</a:t>
            </a:r>
            <a:r>
              <a:rPr lang="en-US" altLang="zh-CN" sz="2200" dirty="0" smtClean="0">
                <a:sym typeface="Symbol" pitchFamily="18" charset="2"/>
              </a:rPr>
              <a:t></a:t>
            </a:r>
            <a:r>
              <a:rPr lang="zh-CN" altLang="en-US" sz="2200" dirty="0" smtClean="0"/>
              <a:t>的初态项目集。</a:t>
            </a:r>
          </a:p>
          <a:p>
            <a:pPr lvl="1">
              <a:lnSpc>
                <a:spcPct val="120000"/>
              </a:lnSpc>
            </a:pPr>
            <a:r>
              <a:rPr lang="en-US" altLang="zh-CN" sz="2200" dirty="0" smtClean="0"/>
              <a:t>(3)</a:t>
            </a:r>
            <a:r>
              <a:rPr lang="zh-CN" altLang="en-US" sz="2200" dirty="0" smtClean="0"/>
              <a:t>利用</a:t>
            </a:r>
            <a:r>
              <a:rPr lang="en-US" altLang="zh-CN" sz="2200" dirty="0" smtClean="0"/>
              <a:t>CLOSURE</a:t>
            </a:r>
            <a:r>
              <a:rPr lang="zh-CN" altLang="en-US" sz="2200" dirty="0" smtClean="0"/>
              <a:t>和</a:t>
            </a:r>
            <a:r>
              <a:rPr lang="en-US" altLang="zh-CN" sz="2200" dirty="0" smtClean="0"/>
              <a:t>GOTO</a:t>
            </a:r>
            <a:r>
              <a:rPr lang="zh-CN" altLang="en-US" sz="2200" dirty="0" smtClean="0"/>
              <a:t>函数，求出相应的项目集规范族。</a:t>
            </a:r>
          </a:p>
          <a:p>
            <a:pPr lvl="1">
              <a:lnSpc>
                <a:spcPct val="120000"/>
              </a:lnSpc>
            </a:pPr>
            <a:r>
              <a:rPr lang="en-US" altLang="zh-CN" sz="2200" dirty="0" smtClean="0"/>
              <a:t>(4)</a:t>
            </a:r>
            <a:r>
              <a:rPr lang="zh-CN" altLang="en-US" sz="2200" dirty="0" smtClean="0"/>
              <a:t> 根据算法构造</a:t>
            </a:r>
            <a:r>
              <a:rPr lang="en-US" altLang="zh-CN" sz="2200" dirty="0" smtClean="0"/>
              <a:t>LR(0)</a:t>
            </a:r>
            <a:r>
              <a:rPr lang="zh-CN" altLang="en-US" sz="2200" dirty="0" smtClean="0"/>
              <a:t>分析表。</a:t>
            </a:r>
          </a:p>
          <a:p>
            <a:endParaRPr lang="en-US" altLang="zh-CN" sz="2200" dirty="0" smtClean="0"/>
          </a:p>
        </p:txBody>
      </p:sp>
      <p:sp>
        <p:nvSpPr>
          <p:cNvPr id="4" name="Rectangle 3"/>
          <p:cNvSpPr txBox="1">
            <a:spLocks noChangeArrowheads="1"/>
          </p:cNvSpPr>
          <p:nvPr/>
        </p:nvSpPr>
        <p:spPr>
          <a:xfrm>
            <a:off x="611560" y="3761656"/>
            <a:ext cx="7924800" cy="3096344"/>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4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4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4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4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4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lvl="1">
              <a:lnSpc>
                <a:spcPct val="120000"/>
              </a:lnSpc>
              <a:buClr>
                <a:srgbClr val="3E3D2D"/>
              </a:buClr>
            </a:pPr>
            <a:r>
              <a:rPr lang="zh-CN" altLang="en-US" sz="2200" b="1" dirty="0" smtClean="0">
                <a:solidFill>
                  <a:prstClr val="black"/>
                </a:solidFill>
                <a:latin typeface="宋体" panose="02010600030101010101" pitchFamily="2" charset="-122"/>
                <a:ea typeface="宋体" panose="02010600030101010101" pitchFamily="2" charset="-122"/>
              </a:rPr>
              <a:t>适用范围：</a:t>
            </a:r>
            <a:endParaRPr lang="en-US" altLang="zh-CN" sz="2200" b="1" dirty="0" smtClean="0">
              <a:solidFill>
                <a:prstClr val="black"/>
              </a:solidFill>
              <a:latin typeface="宋体" panose="02010600030101010101" pitchFamily="2" charset="-122"/>
              <a:ea typeface="宋体" panose="02010600030101010101" pitchFamily="2" charset="-122"/>
            </a:endParaRPr>
          </a:p>
          <a:p>
            <a:pPr lvl="1">
              <a:lnSpc>
                <a:spcPct val="120000"/>
              </a:lnSpc>
              <a:buClr>
                <a:srgbClr val="3E3D2D"/>
              </a:buClr>
            </a:pPr>
            <a:r>
              <a:rPr lang="en-US" altLang="zh-CN" sz="2200" b="1" dirty="0" smtClean="0">
                <a:solidFill>
                  <a:prstClr val="black"/>
                </a:solidFill>
                <a:latin typeface="宋体" panose="02010600030101010101" pitchFamily="2" charset="-122"/>
                <a:ea typeface="宋体" panose="02010600030101010101" pitchFamily="2" charset="-122"/>
              </a:rPr>
              <a:t>(1)</a:t>
            </a:r>
            <a:r>
              <a:rPr lang="zh-CN" altLang="en-US" sz="2200" b="1" dirty="0" smtClean="0">
                <a:solidFill>
                  <a:prstClr val="black"/>
                </a:solidFill>
                <a:latin typeface="宋体" panose="02010600030101010101" pitchFamily="2" charset="-122"/>
                <a:ea typeface="宋体" panose="02010600030101010101" pitchFamily="2" charset="-122"/>
              </a:rPr>
              <a:t>不能出现移进</a:t>
            </a:r>
            <a:r>
              <a:rPr lang="en-US" altLang="zh-CN" sz="2200" b="1" dirty="0" smtClean="0">
                <a:solidFill>
                  <a:prstClr val="black"/>
                </a:solidFill>
                <a:latin typeface="宋体" panose="02010600030101010101" pitchFamily="2" charset="-122"/>
                <a:ea typeface="宋体" panose="02010600030101010101" pitchFamily="2" charset="-122"/>
              </a:rPr>
              <a:t>-</a:t>
            </a:r>
            <a:r>
              <a:rPr lang="zh-CN" altLang="en-US" sz="2200" b="1" dirty="0" smtClean="0">
                <a:solidFill>
                  <a:prstClr val="black"/>
                </a:solidFill>
                <a:latin typeface="宋体" panose="02010600030101010101" pitchFamily="2" charset="-122"/>
                <a:ea typeface="宋体" panose="02010600030101010101" pitchFamily="2" charset="-122"/>
              </a:rPr>
              <a:t>规约冲突项目集</a:t>
            </a:r>
            <a:endParaRPr lang="en-US" altLang="zh-CN" sz="2200" b="1" dirty="0" smtClean="0">
              <a:solidFill>
                <a:prstClr val="black"/>
              </a:solidFill>
              <a:latin typeface="宋体" panose="02010600030101010101" pitchFamily="2" charset="-122"/>
              <a:ea typeface="宋体" panose="02010600030101010101" pitchFamily="2" charset="-122"/>
            </a:endParaRPr>
          </a:p>
          <a:p>
            <a:pPr lvl="1" fontAlgn="base">
              <a:lnSpc>
                <a:spcPct val="120000"/>
              </a:lnSpc>
              <a:buClr>
                <a:srgbClr val="3E3D2D"/>
              </a:buClr>
              <a:buFont typeface="Wingdings" pitchFamily="2" charset="2"/>
              <a:buNone/>
            </a:pPr>
            <a:r>
              <a:rPr lang="zh-CN" altLang="en-US" sz="2200" b="1" dirty="0" smtClean="0">
                <a:solidFill>
                  <a:prstClr val="black"/>
                </a:solidFill>
                <a:latin typeface="宋体" panose="02010600030101010101" pitchFamily="2" charset="-122"/>
                <a:ea typeface="宋体" panose="02010600030101010101" pitchFamily="2" charset="-122"/>
              </a:rPr>
              <a:t>例：项目集出现：</a:t>
            </a:r>
            <a:r>
              <a:rPr lang="zh-CN" altLang="en-US" sz="2200" b="1" dirty="0">
                <a:solidFill>
                  <a:prstClr val="black"/>
                </a:solidFill>
                <a:latin typeface="宋体" panose="02010600030101010101" pitchFamily="2" charset="-122"/>
                <a:ea typeface="宋体" panose="02010600030101010101" pitchFamily="2" charset="-122"/>
              </a:rPr>
              <a:t> </a:t>
            </a:r>
            <a:r>
              <a:rPr lang="en-US" altLang="zh-CN" sz="2200" b="1" dirty="0">
                <a:solidFill>
                  <a:srgbClr val="C00000"/>
                </a:solidFill>
                <a:latin typeface="宋体" panose="02010600030101010101" pitchFamily="2" charset="-122"/>
                <a:ea typeface="宋体" panose="02010600030101010101" pitchFamily="2" charset="-122"/>
              </a:rPr>
              <a:t>A</a:t>
            </a:r>
            <a:r>
              <a:rPr lang="en-US" altLang="zh-CN" sz="2200" b="1" dirty="0" smtClean="0">
                <a:solidFill>
                  <a:srgbClr val="C00000"/>
                </a:solidFill>
                <a:latin typeface="宋体" panose="02010600030101010101" pitchFamily="2" charset="-122"/>
                <a:ea typeface="宋体" panose="02010600030101010101" pitchFamily="2" charset="-122"/>
                <a:sym typeface="Symbol" pitchFamily="18" charset="2"/>
              </a:rPr>
              <a:t></a:t>
            </a:r>
            <a:r>
              <a:rPr lang="en-US" altLang="zh-CN" sz="2200" b="1" dirty="0" smtClean="0">
                <a:solidFill>
                  <a:srgbClr val="C00000"/>
                </a:solidFill>
                <a:latin typeface="宋体" panose="02010600030101010101" pitchFamily="2" charset="-122"/>
                <a:ea typeface="宋体" panose="02010600030101010101" pitchFamily="2" charset="-122"/>
              </a:rPr>
              <a:t>·</a:t>
            </a:r>
            <a:r>
              <a:rPr lang="en-US" altLang="zh-CN" sz="2200" b="1" dirty="0" err="1" smtClean="0">
                <a:solidFill>
                  <a:srgbClr val="C00000"/>
                </a:solidFill>
                <a:latin typeface="宋体" panose="02010600030101010101" pitchFamily="2" charset="-122"/>
                <a:ea typeface="宋体" panose="02010600030101010101" pitchFamily="2" charset="-122"/>
              </a:rPr>
              <a:t>cA</a:t>
            </a:r>
            <a:r>
              <a:rPr lang="en-US" altLang="zh-CN" sz="2200" b="1" dirty="0" smtClean="0">
                <a:solidFill>
                  <a:srgbClr val="C00000"/>
                </a:solidFill>
                <a:latin typeface="宋体" panose="02010600030101010101" pitchFamily="2" charset="-122"/>
                <a:ea typeface="宋体" panose="02010600030101010101" pitchFamily="2" charset="-122"/>
              </a:rPr>
              <a:t>,       </a:t>
            </a:r>
            <a:r>
              <a:rPr lang="en-US" altLang="zh-CN" sz="2200" b="1" dirty="0" err="1" smtClean="0">
                <a:solidFill>
                  <a:srgbClr val="C00000"/>
                </a:solidFill>
                <a:latin typeface="宋体" panose="02010600030101010101" pitchFamily="2" charset="-122"/>
                <a:ea typeface="宋体" panose="02010600030101010101" pitchFamily="2" charset="-122"/>
              </a:rPr>
              <a:t>A</a:t>
            </a:r>
            <a:r>
              <a:rPr lang="en-US" altLang="zh-CN" sz="2200" b="1" dirty="0" err="1" smtClean="0">
                <a:solidFill>
                  <a:srgbClr val="C00000"/>
                </a:solidFill>
                <a:latin typeface="宋体" panose="02010600030101010101" pitchFamily="2" charset="-122"/>
                <a:ea typeface="宋体" panose="02010600030101010101" pitchFamily="2" charset="-122"/>
                <a:sym typeface="Symbol" pitchFamily="18" charset="2"/>
              </a:rPr>
              <a:t>d</a:t>
            </a:r>
            <a:r>
              <a:rPr lang="en-US" altLang="zh-CN" sz="2200" b="1" dirty="0" smtClean="0">
                <a:solidFill>
                  <a:srgbClr val="C00000"/>
                </a:solidFill>
                <a:latin typeface="宋体" panose="02010600030101010101" pitchFamily="2" charset="-122"/>
                <a:ea typeface="宋体" panose="02010600030101010101" pitchFamily="2" charset="-122"/>
              </a:rPr>
              <a:t>·</a:t>
            </a:r>
            <a:endParaRPr lang="zh-CN" altLang="en-US" sz="2200" b="1" dirty="0" smtClean="0">
              <a:solidFill>
                <a:srgbClr val="C00000"/>
              </a:solidFill>
              <a:latin typeface="宋体" panose="02010600030101010101" pitchFamily="2" charset="-122"/>
              <a:ea typeface="宋体" panose="02010600030101010101" pitchFamily="2" charset="-122"/>
            </a:endParaRPr>
          </a:p>
          <a:p>
            <a:pPr lvl="1">
              <a:lnSpc>
                <a:spcPct val="120000"/>
              </a:lnSpc>
              <a:buClr>
                <a:srgbClr val="3E3D2D"/>
              </a:buClr>
            </a:pPr>
            <a:r>
              <a:rPr lang="en-US" altLang="zh-CN" sz="2200" b="1" dirty="0" smtClean="0">
                <a:solidFill>
                  <a:prstClr val="black"/>
                </a:solidFill>
                <a:latin typeface="宋体" panose="02010600030101010101" pitchFamily="2" charset="-122"/>
                <a:ea typeface="宋体" panose="02010600030101010101" pitchFamily="2" charset="-122"/>
              </a:rPr>
              <a:t>(2)</a:t>
            </a:r>
            <a:r>
              <a:rPr lang="zh-CN" altLang="en-US" sz="2200" b="1" dirty="0" smtClean="0">
                <a:solidFill>
                  <a:prstClr val="black"/>
                </a:solidFill>
                <a:latin typeface="宋体" panose="02010600030101010101" pitchFamily="2" charset="-122"/>
                <a:ea typeface="宋体" panose="02010600030101010101" pitchFamily="2" charset="-122"/>
              </a:rPr>
              <a:t>不能出现规约</a:t>
            </a:r>
            <a:r>
              <a:rPr lang="en-US" altLang="zh-CN" sz="2200" b="1" dirty="0" smtClean="0">
                <a:solidFill>
                  <a:prstClr val="black"/>
                </a:solidFill>
                <a:latin typeface="宋体" panose="02010600030101010101" pitchFamily="2" charset="-122"/>
                <a:ea typeface="宋体" panose="02010600030101010101" pitchFamily="2" charset="-122"/>
              </a:rPr>
              <a:t>-</a:t>
            </a:r>
            <a:r>
              <a:rPr lang="zh-CN" altLang="en-US" sz="2200" b="1" dirty="0" smtClean="0">
                <a:solidFill>
                  <a:prstClr val="black"/>
                </a:solidFill>
                <a:latin typeface="宋体" panose="02010600030101010101" pitchFamily="2" charset="-122"/>
                <a:ea typeface="宋体" panose="02010600030101010101" pitchFamily="2" charset="-122"/>
              </a:rPr>
              <a:t>规约冲突项目集</a:t>
            </a:r>
            <a:endParaRPr lang="en-US" altLang="zh-CN" sz="2200" b="1" dirty="0" smtClean="0">
              <a:solidFill>
                <a:prstClr val="black"/>
              </a:solidFill>
              <a:latin typeface="宋体" panose="02010600030101010101" pitchFamily="2" charset="-122"/>
              <a:ea typeface="宋体" panose="02010600030101010101" pitchFamily="2" charset="-122"/>
            </a:endParaRPr>
          </a:p>
          <a:p>
            <a:pPr marL="457200" lvl="1" indent="0" fontAlgn="base">
              <a:lnSpc>
                <a:spcPct val="120000"/>
              </a:lnSpc>
              <a:spcBef>
                <a:spcPct val="0"/>
              </a:spcBef>
              <a:spcAft>
                <a:spcPct val="0"/>
              </a:spcAft>
              <a:buClrTx/>
              <a:buFont typeface="Arial" pitchFamily="34" charset="0"/>
              <a:buNone/>
            </a:pPr>
            <a:r>
              <a:rPr lang="zh-CN" altLang="en-US" sz="2200" b="1" spc="0" dirty="0">
                <a:solidFill>
                  <a:srgbClr val="FFFFFF"/>
                </a:solidFill>
                <a:latin typeface="宋体" panose="02010600030101010101" pitchFamily="2" charset="-122"/>
                <a:ea typeface="宋体" panose="02010600030101010101" pitchFamily="2" charset="-122"/>
              </a:rPr>
              <a:t>例：项目集</a:t>
            </a:r>
            <a:r>
              <a:rPr lang="zh-CN" altLang="en-US" sz="2200" b="1" spc="0" dirty="0" smtClean="0">
                <a:solidFill>
                  <a:srgbClr val="FFFFFF"/>
                </a:solidFill>
                <a:latin typeface="宋体" panose="02010600030101010101" pitchFamily="2" charset="-122"/>
                <a:ea typeface="宋体" panose="02010600030101010101" pitchFamily="2" charset="-122"/>
              </a:rPr>
              <a:t>出现</a:t>
            </a:r>
            <a:r>
              <a:rPr lang="zh-CN" altLang="en-US" sz="2200" b="1" spc="0" dirty="0" smtClean="0">
                <a:solidFill>
                  <a:srgbClr val="C00000"/>
                </a:solidFill>
                <a:latin typeface="宋体" panose="02010600030101010101" pitchFamily="2" charset="-122"/>
                <a:ea typeface="宋体" panose="02010600030101010101" pitchFamily="2" charset="-122"/>
              </a:rPr>
              <a:t> </a:t>
            </a:r>
            <a:r>
              <a:rPr lang="en-US" altLang="zh-CN" sz="2200" b="1" spc="0" dirty="0" err="1">
                <a:solidFill>
                  <a:srgbClr val="C00000"/>
                </a:solidFill>
                <a:latin typeface="宋体" panose="02010600030101010101" pitchFamily="2" charset="-122"/>
                <a:ea typeface="宋体" panose="02010600030101010101" pitchFamily="2" charset="-122"/>
              </a:rPr>
              <a:t>A</a:t>
            </a:r>
            <a:r>
              <a:rPr lang="en-US" altLang="zh-CN" sz="2200" b="1" spc="0" dirty="0" err="1" smtClean="0">
                <a:solidFill>
                  <a:srgbClr val="C00000"/>
                </a:solidFill>
                <a:latin typeface="宋体" panose="02010600030101010101" pitchFamily="2" charset="-122"/>
                <a:ea typeface="宋体" panose="02010600030101010101" pitchFamily="2" charset="-122"/>
                <a:sym typeface="Symbol" pitchFamily="18" charset="2"/>
              </a:rPr>
              <a:t></a:t>
            </a:r>
            <a:r>
              <a:rPr lang="en-US" altLang="zh-CN" sz="2200" b="1" spc="0" dirty="0" err="1" smtClean="0">
                <a:solidFill>
                  <a:srgbClr val="C00000"/>
                </a:solidFill>
                <a:latin typeface="宋体" panose="02010600030101010101" pitchFamily="2" charset="-122"/>
                <a:ea typeface="宋体" panose="02010600030101010101" pitchFamily="2" charset="-122"/>
              </a:rPr>
              <a:t>c</a:t>
            </a:r>
            <a:r>
              <a:rPr lang="en-US" altLang="zh-CN" sz="2200" b="1" spc="0" dirty="0" smtClean="0">
                <a:solidFill>
                  <a:srgbClr val="C00000"/>
                </a:solidFill>
                <a:latin typeface="宋体" panose="02010600030101010101" pitchFamily="2" charset="-122"/>
                <a:ea typeface="宋体" panose="02010600030101010101" pitchFamily="2" charset="-122"/>
              </a:rPr>
              <a:t> </a:t>
            </a:r>
            <a:r>
              <a:rPr lang="en-US" altLang="zh-CN" sz="2200" b="1" dirty="0" smtClean="0">
                <a:solidFill>
                  <a:srgbClr val="C00000"/>
                </a:solidFill>
                <a:latin typeface="宋体" panose="02010600030101010101" pitchFamily="2" charset="-122"/>
                <a:ea typeface="宋体" panose="02010600030101010101" pitchFamily="2" charset="-122"/>
              </a:rPr>
              <a:t>·</a:t>
            </a:r>
            <a:r>
              <a:rPr lang="en-US" altLang="zh-CN" sz="2200" b="1" spc="0" dirty="0" smtClean="0">
                <a:solidFill>
                  <a:srgbClr val="C00000"/>
                </a:solidFill>
                <a:latin typeface="宋体" panose="02010600030101010101" pitchFamily="2" charset="-122"/>
                <a:ea typeface="宋体" panose="02010600030101010101" pitchFamily="2" charset="-122"/>
              </a:rPr>
              <a:t>      </a:t>
            </a:r>
            <a:r>
              <a:rPr lang="en-US" altLang="zh-CN" sz="2200" b="1" spc="0" dirty="0" err="1">
                <a:solidFill>
                  <a:srgbClr val="C00000"/>
                </a:solidFill>
                <a:latin typeface="宋体" panose="02010600030101010101" pitchFamily="2" charset="-122"/>
                <a:ea typeface="宋体" panose="02010600030101010101" pitchFamily="2" charset="-122"/>
              </a:rPr>
              <a:t>A</a:t>
            </a:r>
            <a:r>
              <a:rPr lang="en-US" altLang="zh-CN" sz="2200" b="1" spc="0" dirty="0" err="1">
                <a:solidFill>
                  <a:srgbClr val="C00000"/>
                </a:solidFill>
                <a:latin typeface="宋体" panose="02010600030101010101" pitchFamily="2" charset="-122"/>
                <a:ea typeface="宋体" panose="02010600030101010101" pitchFamily="2" charset="-122"/>
                <a:sym typeface="Symbol" pitchFamily="18" charset="2"/>
              </a:rPr>
              <a:t>d</a:t>
            </a:r>
            <a:r>
              <a:rPr lang="en-US" altLang="zh-CN" sz="2200" b="1" spc="0" dirty="0">
                <a:solidFill>
                  <a:srgbClr val="C00000"/>
                </a:solidFill>
                <a:latin typeface="宋体" panose="02010600030101010101" pitchFamily="2" charset="-122"/>
                <a:ea typeface="宋体" panose="02010600030101010101" pitchFamily="2" charset="-122"/>
              </a:rPr>
              <a:t>·</a:t>
            </a:r>
            <a:endParaRPr lang="zh-CN" altLang="en-US" sz="2200" b="1" spc="0" dirty="0">
              <a:solidFill>
                <a:srgbClr val="C00000"/>
              </a:solidFill>
              <a:latin typeface="宋体" panose="02010600030101010101" pitchFamily="2" charset="-122"/>
              <a:ea typeface="宋体" panose="02010600030101010101" pitchFamily="2" charset="-122"/>
            </a:endParaRPr>
          </a:p>
          <a:p>
            <a:pPr lvl="1">
              <a:lnSpc>
                <a:spcPct val="120000"/>
              </a:lnSpc>
              <a:buClr>
                <a:srgbClr val="3E3D2D"/>
              </a:buClr>
            </a:pPr>
            <a:endParaRPr lang="zh-CN" altLang="en-US" sz="2200" b="1" dirty="0" smtClean="0">
              <a:solidFill>
                <a:prstClr val="black"/>
              </a:solidFill>
              <a:latin typeface="宋体" panose="02010600030101010101" pitchFamily="2" charset="-122"/>
              <a:ea typeface="宋体" panose="02010600030101010101" pitchFamily="2" charset="-122"/>
            </a:endParaRPr>
          </a:p>
          <a:p>
            <a:pPr>
              <a:buClr>
                <a:srgbClr val="3E3D2D"/>
              </a:buClr>
            </a:pPr>
            <a:endParaRPr lang="en-US" altLang="zh-CN" sz="2200" b="1" dirty="0" smtClean="0">
              <a:solidFill>
                <a:prstClr val="black"/>
              </a:solidFill>
              <a:latin typeface="宋体" panose="02010600030101010101" pitchFamily="2" charset="-122"/>
              <a:ea typeface="宋体" panose="02010600030101010101" pitchFamily="2" charset="-122"/>
            </a:endParaRPr>
          </a:p>
        </p:txBody>
      </p:sp>
    </p:spTree>
    <p:extLst>
      <p:ext uri="{BB962C8B-B14F-4D97-AF65-F5344CB8AC3E}">
        <p14:creationId xmlns="" xmlns:p14="http://schemas.microsoft.com/office/powerpoint/2010/main" val="28693159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9667">
                                            <p:txEl>
                                              <p:pRg st="1" end="1"/>
                                            </p:txEl>
                                          </p:spTgt>
                                        </p:tgtEl>
                                        <p:attrNameLst>
                                          <p:attrName>style.visibility</p:attrName>
                                        </p:attrNameLst>
                                      </p:cBhvr>
                                      <p:to>
                                        <p:strVal val="visible"/>
                                      </p:to>
                                    </p:set>
                                    <p:animEffect transition="in" filter="blinds(horizontal)">
                                      <p:cBhvr>
                                        <p:cTn id="7" dur="500"/>
                                        <p:tgtEl>
                                          <p:spTgt spid="3696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69667">
                                            <p:txEl>
                                              <p:pRg st="2" end="2"/>
                                            </p:txEl>
                                          </p:spTgt>
                                        </p:tgtEl>
                                        <p:attrNameLst>
                                          <p:attrName>style.visibility</p:attrName>
                                        </p:attrNameLst>
                                      </p:cBhvr>
                                      <p:to>
                                        <p:strVal val="visible"/>
                                      </p:to>
                                    </p:set>
                                    <p:animEffect transition="in" filter="blinds(horizontal)">
                                      <p:cBhvr>
                                        <p:cTn id="12" dur="500"/>
                                        <p:tgtEl>
                                          <p:spTgt spid="36966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69667">
                                            <p:txEl>
                                              <p:pRg st="3" end="3"/>
                                            </p:txEl>
                                          </p:spTgt>
                                        </p:tgtEl>
                                        <p:attrNameLst>
                                          <p:attrName>style.visibility</p:attrName>
                                        </p:attrNameLst>
                                      </p:cBhvr>
                                      <p:to>
                                        <p:strVal val="visible"/>
                                      </p:to>
                                    </p:set>
                                    <p:animEffect transition="in" filter="blinds(horizontal)">
                                      <p:cBhvr>
                                        <p:cTn id="17" dur="500"/>
                                        <p:tgtEl>
                                          <p:spTgt spid="36966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69667">
                                            <p:txEl>
                                              <p:pRg st="4" end="4"/>
                                            </p:txEl>
                                          </p:spTgt>
                                        </p:tgtEl>
                                        <p:attrNameLst>
                                          <p:attrName>style.visibility</p:attrName>
                                        </p:attrNameLst>
                                      </p:cBhvr>
                                      <p:to>
                                        <p:strVal val="visible"/>
                                      </p:to>
                                    </p:set>
                                    <p:animEffect transition="in" filter="blinds(horizontal)">
                                      <p:cBhvr>
                                        <p:cTn id="22" dur="500"/>
                                        <p:tgtEl>
                                          <p:spTgt spid="36966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grpId="0" nodeType="clickEffect">
                                  <p:stCondLst>
                                    <p:cond delay="0"/>
                                  </p:stCondLst>
                                  <p:childTnLst>
                                    <p:animEffect transition="out" filter="fade">
                                      <p:cBhvr>
                                        <p:cTn id="26" dur="500" tmFilter="0, 0; .2, .5; .8, .5; 1, 0"/>
                                        <p:tgtEl>
                                          <p:spTgt spid="4"/>
                                        </p:tgtEl>
                                      </p:cBhvr>
                                    </p:animEffect>
                                    <p:animScale>
                                      <p:cBhvr>
                                        <p:cTn id="2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pPr algn="ctr"/>
            <a:r>
              <a:rPr lang="zh-CN" altLang="en-US" sz="3200" dirty="0" smtClean="0"/>
              <a:t>本节重点内容</a:t>
            </a:r>
            <a:endParaRPr lang="zh-CN" altLang="en-US" sz="3200" dirty="0"/>
          </a:p>
        </p:txBody>
      </p:sp>
      <p:sp>
        <p:nvSpPr>
          <p:cNvPr id="3" name="灯片编号占位符 2"/>
          <p:cNvSpPr>
            <a:spLocks noGrp="1"/>
          </p:cNvSpPr>
          <p:nvPr>
            <p:ph type="sldNum" sz="quarter" idx="12"/>
          </p:nvPr>
        </p:nvSpPr>
        <p:spPr/>
        <p:txBody>
          <a:bodyPr/>
          <a:lstStyle/>
          <a:p>
            <a:fld id="{38237106-F2ED-405E-BC33-CC3CF426205F}" type="slidenum">
              <a:rPr lang="en-US" smtClean="0">
                <a:solidFill>
                  <a:srgbClr val="FFFFFF"/>
                </a:solidFill>
              </a:rPr>
              <a:pPr/>
              <a:t>39</a:t>
            </a:fld>
            <a:endParaRPr lang="en-US">
              <a:solidFill>
                <a:srgbClr val="FFFFFF"/>
              </a:solidFill>
            </a:endParaRPr>
          </a:p>
        </p:txBody>
      </p:sp>
      <p:sp>
        <p:nvSpPr>
          <p:cNvPr id="6" name="TextBox 5"/>
          <p:cNvSpPr txBox="1"/>
          <p:nvPr/>
        </p:nvSpPr>
        <p:spPr>
          <a:xfrm>
            <a:off x="248072" y="1803747"/>
            <a:ext cx="8640960" cy="830997"/>
          </a:xfrm>
          <a:prstGeom prst="rect">
            <a:avLst/>
          </a:prstGeom>
          <a:noFill/>
        </p:spPr>
        <p:txBody>
          <a:bodyPr wrap="square" rtlCol="0">
            <a:spAutoFit/>
          </a:bodyPr>
          <a:lstStyle/>
          <a:p>
            <a:pPr fontAlgn="base">
              <a:spcBef>
                <a:spcPct val="0"/>
              </a:spcBef>
              <a:spcAft>
                <a:spcPct val="0"/>
              </a:spcAft>
            </a:pPr>
            <a:r>
              <a:rPr lang="zh-CN" altLang="en-US" sz="2400" b="1" dirty="0">
                <a:solidFill>
                  <a:prstClr val="black"/>
                </a:solidFill>
                <a:latin typeface="Arial Narrow" pitchFamily="34" charset="0"/>
              </a:rPr>
              <a:t>本节讲述了如何通过可归约前缀，画出</a:t>
            </a:r>
            <a:r>
              <a:rPr lang="en-US" altLang="zh-CN" sz="2400" b="1" dirty="0">
                <a:solidFill>
                  <a:prstClr val="black"/>
                </a:solidFill>
                <a:latin typeface="Arial Narrow" pitchFamily="34" charset="0"/>
              </a:rPr>
              <a:t>NFA</a:t>
            </a:r>
            <a:r>
              <a:rPr lang="zh-CN" altLang="en-US" sz="2400" b="1" dirty="0">
                <a:solidFill>
                  <a:prstClr val="black"/>
                </a:solidFill>
                <a:latin typeface="Arial Narrow" pitchFamily="34" charset="0"/>
              </a:rPr>
              <a:t>，</a:t>
            </a:r>
            <a:r>
              <a:rPr lang="en-US" altLang="zh-CN" sz="2400" b="1" dirty="0">
                <a:solidFill>
                  <a:prstClr val="black"/>
                </a:solidFill>
                <a:latin typeface="Arial Narrow" pitchFamily="34" charset="0"/>
              </a:rPr>
              <a:t>DFA</a:t>
            </a:r>
            <a:r>
              <a:rPr lang="zh-CN" altLang="en-US" sz="2400" b="1" dirty="0">
                <a:solidFill>
                  <a:prstClr val="black"/>
                </a:solidFill>
                <a:latin typeface="Arial Narrow" pitchFamily="34" charset="0"/>
              </a:rPr>
              <a:t>，最终构造</a:t>
            </a:r>
            <a:r>
              <a:rPr lang="en-US" altLang="zh-CN" sz="2400" b="1" dirty="0">
                <a:solidFill>
                  <a:prstClr val="black"/>
                </a:solidFill>
                <a:latin typeface="Arial Narrow" pitchFamily="34" charset="0"/>
              </a:rPr>
              <a:t>LR</a:t>
            </a:r>
            <a:r>
              <a:rPr lang="zh-CN" altLang="en-US" sz="2400" b="1" dirty="0">
                <a:solidFill>
                  <a:prstClr val="black"/>
                </a:solidFill>
                <a:latin typeface="Arial Narrow" pitchFamily="34" charset="0"/>
              </a:rPr>
              <a:t>分析表的过程。</a:t>
            </a:r>
          </a:p>
        </p:txBody>
      </p:sp>
      <p:sp>
        <p:nvSpPr>
          <p:cNvPr id="7" name="TextBox 6"/>
          <p:cNvSpPr txBox="1"/>
          <p:nvPr/>
        </p:nvSpPr>
        <p:spPr>
          <a:xfrm>
            <a:off x="321804" y="3140968"/>
            <a:ext cx="8493496" cy="1938992"/>
          </a:xfrm>
          <a:prstGeom prst="rect">
            <a:avLst/>
          </a:prstGeom>
          <a:noFill/>
        </p:spPr>
        <p:txBody>
          <a:bodyPr wrap="square" rtlCol="0">
            <a:spAutoFit/>
          </a:bodyPr>
          <a:lstStyle/>
          <a:p>
            <a:pPr fontAlgn="base">
              <a:spcBef>
                <a:spcPct val="0"/>
              </a:spcBef>
              <a:spcAft>
                <a:spcPct val="0"/>
              </a:spcAft>
            </a:pPr>
            <a:r>
              <a:rPr lang="zh-CN" altLang="en-US" sz="2400" b="1" dirty="0">
                <a:solidFill>
                  <a:srgbClr val="CC3300"/>
                </a:solidFill>
                <a:latin typeface="Arial Narrow" pitchFamily="34" charset="0"/>
              </a:rPr>
              <a:t>考核内容：</a:t>
            </a:r>
            <a:endParaRPr lang="en-US" altLang="zh-CN" sz="2400" b="1" dirty="0">
              <a:solidFill>
                <a:srgbClr val="CC3300"/>
              </a:solidFill>
              <a:latin typeface="Arial Narrow" pitchFamily="34" charset="0"/>
            </a:endParaRPr>
          </a:p>
          <a:p>
            <a:pPr fontAlgn="base">
              <a:spcBef>
                <a:spcPct val="0"/>
              </a:spcBef>
              <a:spcAft>
                <a:spcPct val="0"/>
              </a:spcAft>
            </a:pPr>
            <a:r>
              <a:rPr lang="en-US" altLang="zh-CN" sz="2400" b="1" dirty="0">
                <a:solidFill>
                  <a:prstClr val="black"/>
                </a:solidFill>
                <a:latin typeface="Arial Narrow" pitchFamily="34" charset="0"/>
              </a:rPr>
              <a:t>1</a:t>
            </a:r>
            <a:r>
              <a:rPr lang="zh-CN" altLang="en-US" sz="2400" b="1" dirty="0">
                <a:solidFill>
                  <a:prstClr val="black"/>
                </a:solidFill>
                <a:latin typeface="Arial Narrow" pitchFamily="34" charset="0"/>
              </a:rPr>
              <a:t>、什么是可归前缀、活前缀；</a:t>
            </a:r>
            <a:endParaRPr lang="en-US" altLang="zh-CN" sz="2400" b="1" dirty="0">
              <a:solidFill>
                <a:prstClr val="black"/>
              </a:solidFill>
              <a:latin typeface="Arial Narrow" pitchFamily="34" charset="0"/>
            </a:endParaRPr>
          </a:p>
          <a:p>
            <a:pPr fontAlgn="base">
              <a:spcBef>
                <a:spcPct val="0"/>
              </a:spcBef>
              <a:spcAft>
                <a:spcPct val="0"/>
              </a:spcAft>
            </a:pPr>
            <a:r>
              <a:rPr lang="en-US" altLang="zh-CN" sz="2400" b="1" dirty="0">
                <a:solidFill>
                  <a:prstClr val="black"/>
                </a:solidFill>
                <a:latin typeface="Arial Narrow" pitchFamily="34" charset="0"/>
              </a:rPr>
              <a:t>2</a:t>
            </a:r>
            <a:r>
              <a:rPr lang="zh-CN" altLang="en-US" sz="2400" b="1" dirty="0">
                <a:solidFill>
                  <a:prstClr val="black"/>
                </a:solidFill>
                <a:latin typeface="Arial Narrow" pitchFamily="34" charset="0"/>
              </a:rPr>
              <a:t>、项目集中有几种项目，如何区分？</a:t>
            </a:r>
            <a:endParaRPr lang="en-US" altLang="zh-CN" sz="2400" b="1" dirty="0">
              <a:solidFill>
                <a:prstClr val="black"/>
              </a:solidFill>
              <a:latin typeface="Arial Narrow" pitchFamily="34" charset="0"/>
            </a:endParaRPr>
          </a:p>
          <a:p>
            <a:pPr fontAlgn="base">
              <a:spcBef>
                <a:spcPct val="0"/>
              </a:spcBef>
              <a:spcAft>
                <a:spcPct val="0"/>
              </a:spcAft>
            </a:pPr>
            <a:r>
              <a:rPr lang="en-US" altLang="zh-CN" sz="2400" b="1" dirty="0">
                <a:solidFill>
                  <a:prstClr val="black"/>
                </a:solidFill>
                <a:latin typeface="Arial Narrow" pitchFamily="34" charset="0"/>
              </a:rPr>
              <a:t>3</a:t>
            </a:r>
            <a:r>
              <a:rPr lang="zh-CN" altLang="en-US" sz="2400" b="1" dirty="0">
                <a:solidFill>
                  <a:prstClr val="black"/>
                </a:solidFill>
                <a:latin typeface="Arial Narrow" pitchFamily="34" charset="0"/>
              </a:rPr>
              <a:t>、简单了解利用项目集的规范族构造</a:t>
            </a:r>
            <a:r>
              <a:rPr lang="en-US" altLang="zh-CN" sz="2400" b="1" dirty="0">
                <a:solidFill>
                  <a:prstClr val="black"/>
                </a:solidFill>
                <a:latin typeface="Arial Narrow" pitchFamily="34" charset="0"/>
              </a:rPr>
              <a:t>DFA</a:t>
            </a:r>
            <a:r>
              <a:rPr lang="zh-CN" altLang="en-US" sz="2400" b="1" dirty="0">
                <a:solidFill>
                  <a:prstClr val="black"/>
                </a:solidFill>
                <a:latin typeface="Arial Narrow" pitchFamily="34" charset="0"/>
              </a:rPr>
              <a:t>，进而构造</a:t>
            </a:r>
            <a:r>
              <a:rPr lang="en-US" altLang="zh-CN" sz="2400" b="1" dirty="0">
                <a:solidFill>
                  <a:prstClr val="black"/>
                </a:solidFill>
                <a:latin typeface="Arial Narrow" pitchFamily="34" charset="0"/>
              </a:rPr>
              <a:t>LR</a:t>
            </a:r>
            <a:r>
              <a:rPr lang="zh-CN" altLang="en-US" sz="2400" b="1" dirty="0">
                <a:solidFill>
                  <a:prstClr val="black"/>
                </a:solidFill>
                <a:latin typeface="Arial Narrow" pitchFamily="34" charset="0"/>
              </a:rPr>
              <a:t>分析表的过程。</a:t>
            </a:r>
          </a:p>
        </p:txBody>
      </p:sp>
    </p:spTree>
    <p:extLst>
      <p:ext uri="{BB962C8B-B14F-4D97-AF65-F5344CB8AC3E}">
        <p14:creationId xmlns="" xmlns:p14="http://schemas.microsoft.com/office/powerpoint/2010/main" val="28475827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41" name="Text Box 55"/>
          <p:cNvSpPr txBox="1">
            <a:spLocks noChangeArrowheads="1"/>
          </p:cNvSpPr>
          <p:nvPr/>
        </p:nvSpPr>
        <p:spPr bwMode="auto">
          <a:xfrm>
            <a:off x="597694" y="2132856"/>
            <a:ext cx="8222778"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zh-CN" altLang="en-US" b="1" dirty="0" smtClean="0">
                <a:solidFill>
                  <a:prstClr val="black"/>
                </a:solidFill>
                <a:latin typeface="宋体" panose="02010600030101010101" pitchFamily="2" charset="-122"/>
              </a:rPr>
              <a:t>如果限定只能是规范归约，那么自底向上分析的关键是如何确定句柄。</a:t>
            </a:r>
            <a:endParaRPr lang="zh-CN" altLang="en-US" b="1" dirty="0">
              <a:solidFill>
                <a:prstClr val="black"/>
              </a:solidFill>
              <a:latin typeface="宋体" panose="02010600030101010101" pitchFamily="2" charset="-122"/>
            </a:endParaRPr>
          </a:p>
        </p:txBody>
      </p:sp>
      <p:sp>
        <p:nvSpPr>
          <p:cNvPr id="11" name="TextBox 10"/>
          <p:cNvSpPr txBox="1"/>
          <p:nvPr/>
        </p:nvSpPr>
        <p:spPr>
          <a:xfrm>
            <a:off x="427063" y="1556792"/>
            <a:ext cx="8088386" cy="461665"/>
          </a:xfrm>
          <a:prstGeom prst="rect">
            <a:avLst/>
          </a:prstGeom>
          <a:noFill/>
        </p:spPr>
        <p:txBody>
          <a:bodyPr wrap="square" rtlCol="0">
            <a:spAutoFit/>
          </a:bodyPr>
          <a:lstStyle/>
          <a:p>
            <a:pPr fontAlgn="base">
              <a:spcBef>
                <a:spcPct val="0"/>
              </a:spcBef>
              <a:spcAft>
                <a:spcPct val="0"/>
              </a:spcAft>
            </a:pPr>
            <a:r>
              <a:rPr lang="zh-CN" altLang="en-US" sz="2400" b="1" dirty="0">
                <a:solidFill>
                  <a:srgbClr val="C00000"/>
                </a:solidFill>
                <a:latin typeface="Arial Narrow" pitchFamily="34" charset="0"/>
              </a:rPr>
              <a:t>自底向上分析方法是一种移进</a:t>
            </a:r>
            <a:r>
              <a:rPr lang="en-US" altLang="zh-CN" sz="2400" b="1" dirty="0">
                <a:solidFill>
                  <a:srgbClr val="C00000"/>
                </a:solidFill>
                <a:latin typeface="Arial Narrow" pitchFamily="34" charset="0"/>
              </a:rPr>
              <a:t>-</a:t>
            </a:r>
            <a:r>
              <a:rPr lang="zh-CN" altLang="en-US" sz="2400" b="1" dirty="0">
                <a:solidFill>
                  <a:srgbClr val="C00000"/>
                </a:solidFill>
                <a:latin typeface="Arial Narrow" pitchFamily="34" charset="0"/>
              </a:rPr>
              <a:t>归约过程。</a:t>
            </a:r>
          </a:p>
        </p:txBody>
      </p:sp>
      <p:sp>
        <p:nvSpPr>
          <p:cNvPr id="49" name="Text Box 55"/>
          <p:cNvSpPr txBox="1">
            <a:spLocks noChangeArrowheads="1"/>
          </p:cNvSpPr>
          <p:nvPr/>
        </p:nvSpPr>
        <p:spPr bwMode="auto">
          <a:xfrm>
            <a:off x="597694" y="3068960"/>
            <a:ext cx="8150770"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en-US" altLang="zh-CN" b="1" dirty="0" smtClean="0">
                <a:solidFill>
                  <a:prstClr val="black"/>
                </a:solidFill>
                <a:latin typeface="宋体" panose="02010600030101010101" pitchFamily="2" charset="-122"/>
              </a:rPr>
              <a:t>LR</a:t>
            </a:r>
            <a:r>
              <a:rPr lang="zh-CN" altLang="en-US" b="1" dirty="0" smtClean="0">
                <a:solidFill>
                  <a:prstClr val="black"/>
                </a:solidFill>
                <a:latin typeface="宋体" panose="02010600030101010101" pitchFamily="2" charset="-122"/>
              </a:rPr>
              <a:t>分析（全称：</a:t>
            </a:r>
            <a:r>
              <a:rPr lang="en-US" altLang="zh-CN" b="1" dirty="0" smtClean="0">
                <a:solidFill>
                  <a:prstClr val="black"/>
                </a:solidFill>
                <a:latin typeface="宋体" panose="02010600030101010101" pitchFamily="2" charset="-122"/>
              </a:rPr>
              <a:t>LR(k)</a:t>
            </a:r>
            <a:r>
              <a:rPr lang="zh-CN" altLang="en-US" b="1" dirty="0" smtClean="0">
                <a:solidFill>
                  <a:prstClr val="black"/>
                </a:solidFill>
                <a:latin typeface="宋体" panose="02010600030101010101" pitchFamily="2" charset="-122"/>
              </a:rPr>
              <a:t>分析）可以根据当前分析结果，向后多看</a:t>
            </a:r>
            <a:r>
              <a:rPr lang="en-US" altLang="zh-CN" b="1" dirty="0" smtClean="0">
                <a:solidFill>
                  <a:prstClr val="black"/>
                </a:solidFill>
                <a:latin typeface="宋体" panose="02010600030101010101" pitchFamily="2" charset="-122"/>
              </a:rPr>
              <a:t>k</a:t>
            </a:r>
            <a:r>
              <a:rPr lang="zh-CN" altLang="en-US" b="1" dirty="0" smtClean="0">
                <a:solidFill>
                  <a:prstClr val="black"/>
                </a:solidFill>
                <a:latin typeface="宋体" panose="02010600030101010101" pitchFamily="2" charset="-122"/>
              </a:rPr>
              <a:t>个符号，准确确定是移进还是</a:t>
            </a:r>
            <a:r>
              <a:rPr lang="zh-CN" altLang="en-US" b="1" dirty="0">
                <a:solidFill>
                  <a:prstClr val="black"/>
                </a:solidFill>
                <a:latin typeface="宋体" panose="02010600030101010101" pitchFamily="2" charset="-122"/>
              </a:rPr>
              <a:t>归</a:t>
            </a:r>
            <a:r>
              <a:rPr lang="zh-CN" altLang="en-US" b="1" dirty="0" smtClean="0">
                <a:solidFill>
                  <a:prstClr val="black"/>
                </a:solidFill>
                <a:latin typeface="宋体" panose="02010600030101010101" pitchFamily="2" charset="-122"/>
              </a:rPr>
              <a:t>约。若是</a:t>
            </a:r>
            <a:r>
              <a:rPr lang="zh-CN" altLang="en-US" b="1" dirty="0">
                <a:solidFill>
                  <a:prstClr val="black"/>
                </a:solidFill>
                <a:latin typeface="宋体" panose="02010600030101010101" pitchFamily="2" charset="-122"/>
              </a:rPr>
              <a:t>归</a:t>
            </a:r>
            <a:r>
              <a:rPr lang="zh-CN" altLang="en-US" b="1" dirty="0" smtClean="0">
                <a:solidFill>
                  <a:prstClr val="black"/>
                </a:solidFill>
                <a:latin typeface="宋体" panose="02010600030101010101" pitchFamily="2" charset="-122"/>
              </a:rPr>
              <a:t>约，应该用哪个产生式</a:t>
            </a:r>
            <a:r>
              <a:rPr lang="zh-CN" altLang="en-US" b="1" dirty="0">
                <a:solidFill>
                  <a:prstClr val="black"/>
                </a:solidFill>
                <a:latin typeface="宋体" panose="02010600030101010101" pitchFamily="2" charset="-122"/>
              </a:rPr>
              <a:t>归</a:t>
            </a:r>
            <a:r>
              <a:rPr lang="zh-CN" altLang="en-US" b="1" dirty="0" smtClean="0">
                <a:solidFill>
                  <a:prstClr val="black"/>
                </a:solidFill>
                <a:latin typeface="宋体" panose="02010600030101010101" pitchFamily="2" charset="-122"/>
              </a:rPr>
              <a:t>约。</a:t>
            </a:r>
            <a:endParaRPr lang="zh-CN" altLang="en-US" b="1" dirty="0">
              <a:solidFill>
                <a:prstClr val="black"/>
              </a:solidFill>
              <a:latin typeface="宋体" panose="02010600030101010101" pitchFamily="2" charset="-122"/>
            </a:endParaRPr>
          </a:p>
        </p:txBody>
      </p:sp>
      <p:sp>
        <p:nvSpPr>
          <p:cNvPr id="50" name="Text Box 55"/>
          <p:cNvSpPr txBox="1">
            <a:spLocks noChangeArrowheads="1"/>
          </p:cNvSpPr>
          <p:nvPr/>
        </p:nvSpPr>
        <p:spPr bwMode="auto">
          <a:xfrm>
            <a:off x="545902" y="4425214"/>
            <a:ext cx="8202562"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en-US" altLang="zh-CN" b="1" dirty="0" smtClean="0">
                <a:solidFill>
                  <a:prstClr val="black"/>
                </a:solidFill>
                <a:latin typeface="宋体" panose="02010600030101010101" pitchFamily="2" charset="-122"/>
              </a:rPr>
              <a:t>LR</a:t>
            </a:r>
            <a:r>
              <a:rPr lang="zh-CN" altLang="en-US" b="1" dirty="0" smtClean="0">
                <a:solidFill>
                  <a:prstClr val="black"/>
                </a:solidFill>
                <a:latin typeface="宋体" panose="02010600030101010101" pitchFamily="2" charset="-122"/>
              </a:rPr>
              <a:t>分析是一种</a:t>
            </a:r>
            <a:r>
              <a:rPr lang="zh-CN" altLang="en-US" b="1" dirty="0">
                <a:solidFill>
                  <a:prstClr val="black"/>
                </a:solidFill>
                <a:latin typeface="宋体" panose="02010600030101010101" pitchFamily="2" charset="-122"/>
              </a:rPr>
              <a:t>规范归约</a:t>
            </a:r>
            <a:r>
              <a:rPr lang="zh-CN" altLang="en-US" b="1" dirty="0" smtClean="0">
                <a:solidFill>
                  <a:prstClr val="black"/>
                </a:solidFill>
                <a:latin typeface="宋体" panose="02010600030101010101" pitchFamily="2" charset="-122"/>
              </a:rPr>
              <a:t>过程。</a:t>
            </a:r>
            <a:endParaRPr lang="zh-CN" altLang="en-US" b="1" dirty="0">
              <a:solidFill>
                <a:prstClr val="black"/>
              </a:solidFill>
              <a:latin typeface="宋体" panose="02010600030101010101" pitchFamily="2" charset="-122"/>
            </a:endParaRPr>
          </a:p>
        </p:txBody>
      </p:sp>
      <p:sp>
        <p:nvSpPr>
          <p:cNvPr id="51" name="Text Box 55"/>
          <p:cNvSpPr txBox="1">
            <a:spLocks noChangeArrowheads="1"/>
          </p:cNvSpPr>
          <p:nvPr/>
        </p:nvSpPr>
        <p:spPr bwMode="auto">
          <a:xfrm>
            <a:off x="755575" y="5042738"/>
            <a:ext cx="7759873"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en-US" altLang="zh-CN" b="1" dirty="0" smtClean="0">
                <a:solidFill>
                  <a:prstClr val="black"/>
                </a:solidFill>
                <a:latin typeface="宋体" panose="02010600030101010101" pitchFamily="2" charset="-122"/>
              </a:rPr>
              <a:t>LR</a:t>
            </a:r>
            <a:r>
              <a:rPr lang="zh-CN" altLang="en-US" b="1" dirty="0" smtClean="0">
                <a:solidFill>
                  <a:prstClr val="black"/>
                </a:solidFill>
                <a:latin typeface="宋体" panose="02010600030101010101" pitchFamily="2" charset="-122"/>
              </a:rPr>
              <a:t>分析方法，比起之前的自顶向下的</a:t>
            </a:r>
            <a:r>
              <a:rPr lang="en-US" altLang="zh-CN" b="1" dirty="0" smtClean="0">
                <a:solidFill>
                  <a:prstClr val="black"/>
                </a:solidFill>
                <a:latin typeface="宋体" panose="02010600030101010101" pitchFamily="2" charset="-122"/>
              </a:rPr>
              <a:t>LL(1)</a:t>
            </a:r>
            <a:r>
              <a:rPr lang="zh-CN" altLang="en-US" b="1" dirty="0" smtClean="0">
                <a:solidFill>
                  <a:prstClr val="black"/>
                </a:solidFill>
                <a:latin typeface="宋体" panose="02010600030101010101" pitchFamily="2" charset="-122"/>
              </a:rPr>
              <a:t>分析方法和自底向上的优先分析方法，对文法的限制要求少，而且速度快，准确率高。</a:t>
            </a:r>
            <a:endParaRPr lang="zh-CN" altLang="en-US" b="1" dirty="0">
              <a:solidFill>
                <a:prstClr val="black"/>
              </a:solidFill>
              <a:latin typeface="宋体" panose="02010600030101010101" pitchFamily="2" charset="-122"/>
            </a:endParaRPr>
          </a:p>
        </p:txBody>
      </p:sp>
      <p:sp>
        <p:nvSpPr>
          <p:cNvPr id="6" name="标题 5"/>
          <p:cNvSpPr>
            <a:spLocks noGrp="1"/>
          </p:cNvSpPr>
          <p:nvPr>
            <p:ph type="title"/>
          </p:nvPr>
        </p:nvSpPr>
        <p:spPr/>
        <p:txBody>
          <a:bodyPr>
            <a:normAutofit/>
          </a:bodyPr>
          <a:lstStyle/>
          <a:p>
            <a:r>
              <a:rPr lang="en-US" altLang="zh-CN" sz="3200" dirty="0" smtClean="0"/>
              <a:t>6.1 LR</a:t>
            </a:r>
            <a:r>
              <a:rPr lang="zh-CN" altLang="en-US" sz="3200" dirty="0" smtClean="0"/>
              <a:t>分析概述 （或称：</a:t>
            </a:r>
            <a:r>
              <a:rPr lang="en-US" altLang="zh-CN" sz="3200" dirty="0" smtClean="0"/>
              <a:t>LR(k)</a:t>
            </a:r>
            <a:r>
              <a:rPr lang="zh-CN" altLang="en-US" sz="3200" dirty="0" smtClean="0"/>
              <a:t>分析）</a:t>
            </a:r>
            <a:endParaRPr lang="zh-CN" altLang="en-US" sz="3200" dirty="0"/>
          </a:p>
        </p:txBody>
      </p:sp>
    </p:spTree>
    <p:extLst>
      <p:ext uri="{BB962C8B-B14F-4D97-AF65-F5344CB8AC3E}">
        <p14:creationId xmlns="" xmlns:p14="http://schemas.microsoft.com/office/powerpoint/2010/main" val="423816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341"/>
                                        </p:tgtEl>
                                        <p:attrNameLst>
                                          <p:attrName>style.visibility</p:attrName>
                                        </p:attrNameLst>
                                      </p:cBhvr>
                                      <p:to>
                                        <p:strVal val="visible"/>
                                      </p:to>
                                    </p:set>
                                    <p:anim calcmode="lin" valueType="num">
                                      <p:cBhvr additive="base">
                                        <p:cTn id="12" dur="500" fill="hold"/>
                                        <p:tgtEl>
                                          <p:spTgt spid="13341"/>
                                        </p:tgtEl>
                                        <p:attrNameLst>
                                          <p:attrName>ppt_x</p:attrName>
                                        </p:attrNameLst>
                                      </p:cBhvr>
                                      <p:tavLst>
                                        <p:tav tm="0">
                                          <p:val>
                                            <p:strVal val="#ppt_x"/>
                                          </p:val>
                                        </p:tav>
                                        <p:tav tm="100000">
                                          <p:val>
                                            <p:strVal val="#ppt_x"/>
                                          </p:val>
                                        </p:tav>
                                      </p:tavLst>
                                    </p:anim>
                                    <p:anim calcmode="lin" valueType="num">
                                      <p:cBhvr additive="base">
                                        <p:cTn id="13" dur="500" fill="hold"/>
                                        <p:tgtEl>
                                          <p:spTgt spid="1334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9"/>
                                        </p:tgtEl>
                                        <p:attrNameLst>
                                          <p:attrName>style.visibility</p:attrName>
                                        </p:attrNameLst>
                                      </p:cBhvr>
                                      <p:to>
                                        <p:strVal val="visible"/>
                                      </p:to>
                                    </p:set>
                                    <p:anim calcmode="lin" valueType="num">
                                      <p:cBhvr additive="base">
                                        <p:cTn id="18" dur="500" fill="hold"/>
                                        <p:tgtEl>
                                          <p:spTgt spid="49"/>
                                        </p:tgtEl>
                                        <p:attrNameLst>
                                          <p:attrName>ppt_x</p:attrName>
                                        </p:attrNameLst>
                                      </p:cBhvr>
                                      <p:tavLst>
                                        <p:tav tm="0">
                                          <p:val>
                                            <p:strVal val="#ppt_x"/>
                                          </p:val>
                                        </p:tav>
                                        <p:tav tm="100000">
                                          <p:val>
                                            <p:strVal val="#ppt_x"/>
                                          </p:val>
                                        </p:tav>
                                      </p:tavLst>
                                    </p:anim>
                                    <p:anim calcmode="lin" valueType="num">
                                      <p:cBhvr additive="base">
                                        <p:cTn id="19"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0"/>
                                        </p:tgtEl>
                                        <p:attrNameLst>
                                          <p:attrName>style.visibility</p:attrName>
                                        </p:attrNameLst>
                                      </p:cBhvr>
                                      <p:to>
                                        <p:strVal val="visible"/>
                                      </p:to>
                                    </p:set>
                                    <p:anim calcmode="lin" valueType="num">
                                      <p:cBhvr additive="base">
                                        <p:cTn id="24" dur="500" fill="hold"/>
                                        <p:tgtEl>
                                          <p:spTgt spid="50"/>
                                        </p:tgtEl>
                                        <p:attrNameLst>
                                          <p:attrName>ppt_x</p:attrName>
                                        </p:attrNameLst>
                                      </p:cBhvr>
                                      <p:tavLst>
                                        <p:tav tm="0">
                                          <p:val>
                                            <p:strVal val="#ppt_x"/>
                                          </p:val>
                                        </p:tav>
                                        <p:tav tm="100000">
                                          <p:val>
                                            <p:strVal val="#ppt_x"/>
                                          </p:val>
                                        </p:tav>
                                      </p:tavLst>
                                    </p:anim>
                                    <p:anim calcmode="lin" valueType="num">
                                      <p:cBhvr additive="base">
                                        <p:cTn id="25"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51"/>
                                        </p:tgtEl>
                                        <p:attrNameLst>
                                          <p:attrName>style.visibility</p:attrName>
                                        </p:attrNameLst>
                                      </p:cBhvr>
                                      <p:to>
                                        <p:strVal val="visible"/>
                                      </p:to>
                                    </p:set>
                                    <p:anim calcmode="lin" valueType="num">
                                      <p:cBhvr additive="base">
                                        <p:cTn id="30" dur="500" fill="hold"/>
                                        <p:tgtEl>
                                          <p:spTgt spid="51"/>
                                        </p:tgtEl>
                                        <p:attrNameLst>
                                          <p:attrName>ppt_x</p:attrName>
                                        </p:attrNameLst>
                                      </p:cBhvr>
                                      <p:tavLst>
                                        <p:tav tm="0">
                                          <p:val>
                                            <p:strVal val="#ppt_x"/>
                                          </p:val>
                                        </p:tav>
                                        <p:tav tm="100000">
                                          <p:val>
                                            <p:strVal val="#ppt_x"/>
                                          </p:val>
                                        </p:tav>
                                      </p:tavLst>
                                    </p:anim>
                                    <p:anim calcmode="lin" valueType="num">
                                      <p:cBhvr additive="base">
                                        <p:cTn id="31"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1" grpId="0"/>
      <p:bldP spid="11" grpId="0"/>
      <p:bldP spid="49" grpId="0"/>
      <p:bldP spid="50" grpId="0"/>
      <p:bldP spid="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8237106-F2ED-405E-BC33-CC3CF426205F}" type="slidenum">
              <a:rPr lang="en-US" smtClean="0">
                <a:solidFill>
                  <a:srgbClr val="FFFFFF"/>
                </a:solidFill>
              </a:rPr>
              <a:pPr/>
              <a:t>5</a:t>
            </a:fld>
            <a:endParaRPr lang="en-US">
              <a:solidFill>
                <a:srgbClr val="FFFFFF"/>
              </a:solidFill>
            </a:endParaRPr>
          </a:p>
        </p:txBody>
      </p:sp>
      <p:sp>
        <p:nvSpPr>
          <p:cNvPr id="3" name="TextBox 2"/>
          <p:cNvSpPr txBox="1"/>
          <p:nvPr/>
        </p:nvSpPr>
        <p:spPr>
          <a:xfrm>
            <a:off x="467544" y="332656"/>
            <a:ext cx="4680520" cy="523220"/>
          </a:xfrm>
          <a:prstGeom prst="rect">
            <a:avLst/>
          </a:prstGeom>
          <a:noFill/>
        </p:spPr>
        <p:txBody>
          <a:bodyPr wrap="square" rtlCol="0">
            <a:spAutoFit/>
          </a:bodyPr>
          <a:lstStyle/>
          <a:p>
            <a:pPr fontAlgn="base">
              <a:spcBef>
                <a:spcPct val="0"/>
              </a:spcBef>
              <a:spcAft>
                <a:spcPct val="0"/>
              </a:spcAft>
            </a:pPr>
            <a:r>
              <a:rPr lang="zh-CN" altLang="en-US" sz="2800" b="1" dirty="0">
                <a:solidFill>
                  <a:srgbClr val="A50021"/>
                </a:solidFill>
                <a:ea typeface="宋体" pitchFamily="2" charset="-122"/>
              </a:rPr>
              <a:t>一、简单介绍</a:t>
            </a:r>
            <a:r>
              <a:rPr lang="en-US" altLang="zh-CN" sz="2800" b="1" dirty="0">
                <a:solidFill>
                  <a:srgbClr val="A50021"/>
                </a:solidFill>
                <a:ea typeface="宋体" pitchFamily="2" charset="-122"/>
              </a:rPr>
              <a:t>LR(k)</a:t>
            </a:r>
            <a:r>
              <a:rPr lang="zh-CN" altLang="en-US" sz="2800" b="1" dirty="0">
                <a:solidFill>
                  <a:srgbClr val="A50021"/>
                </a:solidFill>
                <a:ea typeface="宋体" pitchFamily="2" charset="-122"/>
              </a:rPr>
              <a:t>分析方法</a:t>
            </a:r>
          </a:p>
        </p:txBody>
      </p:sp>
      <p:sp>
        <p:nvSpPr>
          <p:cNvPr id="4" name="TextBox 3"/>
          <p:cNvSpPr txBox="1"/>
          <p:nvPr/>
        </p:nvSpPr>
        <p:spPr>
          <a:xfrm>
            <a:off x="621904" y="1135063"/>
            <a:ext cx="7190456" cy="461665"/>
          </a:xfrm>
          <a:prstGeom prst="rect">
            <a:avLst/>
          </a:prstGeom>
          <a:noFill/>
        </p:spPr>
        <p:txBody>
          <a:bodyPr wrap="square" rtlCol="0">
            <a:spAutoFit/>
          </a:bodyPr>
          <a:lstStyle/>
          <a:p>
            <a:pPr fontAlgn="base">
              <a:spcBef>
                <a:spcPct val="0"/>
              </a:spcBef>
              <a:spcAft>
                <a:spcPct val="0"/>
              </a:spcAft>
            </a:pPr>
            <a:r>
              <a:rPr lang="en-US" altLang="zh-CN" sz="2400" b="1" dirty="0">
                <a:solidFill>
                  <a:prstClr val="black"/>
                </a:solidFill>
                <a:ea typeface="宋体" pitchFamily="2" charset="-122"/>
              </a:rPr>
              <a:t>LR(k)</a:t>
            </a:r>
            <a:r>
              <a:rPr lang="zh-CN" altLang="en-US" sz="2400" b="1" dirty="0">
                <a:solidFill>
                  <a:prstClr val="black"/>
                </a:solidFill>
                <a:ea typeface="宋体" pitchFamily="2" charset="-122"/>
              </a:rPr>
              <a:t>分析中的</a:t>
            </a:r>
            <a:r>
              <a:rPr lang="en-US" altLang="zh-CN" sz="2400" b="1" dirty="0">
                <a:solidFill>
                  <a:prstClr val="black"/>
                </a:solidFill>
                <a:ea typeface="宋体" pitchFamily="2" charset="-122"/>
              </a:rPr>
              <a:t>L</a:t>
            </a:r>
            <a:r>
              <a:rPr lang="zh-CN" altLang="en-US" sz="2400" b="1" dirty="0">
                <a:solidFill>
                  <a:prstClr val="black"/>
                </a:solidFill>
                <a:ea typeface="宋体" pitchFamily="2" charset="-122"/>
              </a:rPr>
              <a:t>：从左到右扫描符号串；</a:t>
            </a:r>
          </a:p>
        </p:txBody>
      </p:sp>
      <p:sp>
        <p:nvSpPr>
          <p:cNvPr id="5" name="TextBox 4"/>
          <p:cNvSpPr txBox="1"/>
          <p:nvPr/>
        </p:nvSpPr>
        <p:spPr>
          <a:xfrm>
            <a:off x="621904" y="1700808"/>
            <a:ext cx="8126560" cy="461665"/>
          </a:xfrm>
          <a:prstGeom prst="rect">
            <a:avLst/>
          </a:prstGeom>
          <a:noFill/>
        </p:spPr>
        <p:txBody>
          <a:bodyPr wrap="square" rtlCol="0">
            <a:spAutoFit/>
          </a:bodyPr>
          <a:lstStyle/>
          <a:p>
            <a:pPr fontAlgn="base">
              <a:spcBef>
                <a:spcPct val="0"/>
              </a:spcBef>
              <a:spcAft>
                <a:spcPct val="0"/>
              </a:spcAft>
            </a:pPr>
            <a:r>
              <a:rPr lang="en-US" altLang="zh-CN" sz="2400" b="1" dirty="0">
                <a:solidFill>
                  <a:prstClr val="black"/>
                </a:solidFill>
                <a:ea typeface="宋体" pitchFamily="2" charset="-122"/>
              </a:rPr>
              <a:t>                       R</a:t>
            </a:r>
            <a:r>
              <a:rPr lang="zh-CN" altLang="en-US" sz="2400" b="1" dirty="0">
                <a:solidFill>
                  <a:prstClr val="black"/>
                </a:solidFill>
                <a:ea typeface="宋体" pitchFamily="2" charset="-122"/>
              </a:rPr>
              <a:t>：采用规范</a:t>
            </a:r>
            <a:r>
              <a:rPr lang="zh-CN" altLang="en-US" sz="2400" b="1" dirty="0">
                <a:solidFill>
                  <a:prstClr val="black"/>
                </a:solidFill>
                <a:latin typeface="宋体" panose="02010600030101010101" pitchFamily="2" charset="-122"/>
                <a:ea typeface="宋体" pitchFamily="2" charset="-122"/>
              </a:rPr>
              <a:t>归</a:t>
            </a:r>
            <a:r>
              <a:rPr lang="zh-CN" altLang="en-US" sz="2400" b="1" dirty="0">
                <a:solidFill>
                  <a:prstClr val="black"/>
                </a:solidFill>
                <a:ea typeface="宋体" pitchFamily="2" charset="-122"/>
              </a:rPr>
              <a:t>约过程（最右推导的逆过程）</a:t>
            </a:r>
          </a:p>
        </p:txBody>
      </p:sp>
      <p:sp>
        <p:nvSpPr>
          <p:cNvPr id="6" name="TextBox 5"/>
          <p:cNvSpPr txBox="1"/>
          <p:nvPr/>
        </p:nvSpPr>
        <p:spPr>
          <a:xfrm>
            <a:off x="621904" y="2276872"/>
            <a:ext cx="8126560" cy="830997"/>
          </a:xfrm>
          <a:prstGeom prst="rect">
            <a:avLst/>
          </a:prstGeom>
          <a:noFill/>
        </p:spPr>
        <p:txBody>
          <a:bodyPr wrap="square" rtlCol="0">
            <a:spAutoFit/>
          </a:bodyPr>
          <a:lstStyle/>
          <a:p>
            <a:pPr fontAlgn="base">
              <a:spcBef>
                <a:spcPct val="0"/>
              </a:spcBef>
              <a:spcAft>
                <a:spcPct val="0"/>
              </a:spcAft>
            </a:pPr>
            <a:r>
              <a:rPr lang="en-US" altLang="zh-CN" sz="2400" b="1" dirty="0">
                <a:solidFill>
                  <a:prstClr val="black"/>
                </a:solidFill>
                <a:ea typeface="宋体" pitchFamily="2" charset="-122"/>
              </a:rPr>
              <a:t>                       k</a:t>
            </a:r>
            <a:r>
              <a:rPr lang="zh-CN" altLang="en-US" sz="2400" b="1" dirty="0">
                <a:solidFill>
                  <a:prstClr val="black"/>
                </a:solidFill>
                <a:ea typeface="宋体" pitchFamily="2" charset="-122"/>
              </a:rPr>
              <a:t>：最多需要向后多看</a:t>
            </a:r>
            <a:r>
              <a:rPr lang="en-US" altLang="zh-CN" sz="2400" b="1" dirty="0">
                <a:solidFill>
                  <a:prstClr val="black"/>
                </a:solidFill>
                <a:ea typeface="宋体" pitchFamily="2" charset="-122"/>
              </a:rPr>
              <a:t>k</a:t>
            </a:r>
            <a:r>
              <a:rPr lang="zh-CN" altLang="en-US" sz="2400" b="1" dirty="0">
                <a:solidFill>
                  <a:prstClr val="black"/>
                </a:solidFill>
                <a:ea typeface="宋体" pitchFamily="2" charset="-122"/>
              </a:rPr>
              <a:t>个符号，就能确定下一步的操作。</a:t>
            </a:r>
          </a:p>
        </p:txBody>
      </p:sp>
      <p:sp>
        <p:nvSpPr>
          <p:cNvPr id="8" name="TextBox 7"/>
          <p:cNvSpPr txBox="1"/>
          <p:nvPr/>
        </p:nvSpPr>
        <p:spPr>
          <a:xfrm>
            <a:off x="621904" y="3501008"/>
            <a:ext cx="7766520" cy="1376274"/>
          </a:xfrm>
          <a:prstGeom prst="rect">
            <a:avLst/>
          </a:prstGeom>
          <a:noFill/>
        </p:spPr>
        <p:txBody>
          <a:bodyPr wrap="square" rtlCol="0">
            <a:spAutoFit/>
          </a:bodyPr>
          <a:lstStyle/>
          <a:p>
            <a:pPr lvl="1" fontAlgn="base">
              <a:lnSpc>
                <a:spcPct val="120000"/>
              </a:lnSpc>
              <a:spcBef>
                <a:spcPct val="0"/>
              </a:spcBef>
              <a:spcAft>
                <a:spcPct val="0"/>
              </a:spcAft>
            </a:pPr>
            <a:r>
              <a:rPr lang="en-US" altLang="zh-CN" sz="2400" b="1" dirty="0">
                <a:solidFill>
                  <a:prstClr val="black"/>
                </a:solidFill>
                <a:ea typeface="宋体" pitchFamily="2" charset="-122"/>
              </a:rPr>
              <a:t>LR</a:t>
            </a:r>
            <a:r>
              <a:rPr lang="zh-CN" altLang="en-US" sz="2400" b="1" dirty="0">
                <a:solidFill>
                  <a:prstClr val="black"/>
                </a:solidFill>
                <a:ea typeface="宋体" pitchFamily="2" charset="-122"/>
              </a:rPr>
              <a:t>分析优点：适用范围广（大多数上下文无关文法都可用）；识别效率高；对每个待检查符号都能准确确定操作，并能准确地指出出错位置。</a:t>
            </a:r>
          </a:p>
        </p:txBody>
      </p:sp>
      <p:sp>
        <p:nvSpPr>
          <p:cNvPr id="9" name="TextBox 8"/>
          <p:cNvSpPr txBox="1"/>
          <p:nvPr/>
        </p:nvSpPr>
        <p:spPr>
          <a:xfrm>
            <a:off x="647601" y="5013176"/>
            <a:ext cx="7766520" cy="757130"/>
          </a:xfrm>
          <a:prstGeom prst="rect">
            <a:avLst/>
          </a:prstGeom>
          <a:noFill/>
        </p:spPr>
        <p:txBody>
          <a:bodyPr wrap="square" rtlCol="0">
            <a:spAutoFit/>
          </a:bodyPr>
          <a:lstStyle/>
          <a:p>
            <a:pPr lvl="1" fontAlgn="base">
              <a:lnSpc>
                <a:spcPct val="90000"/>
              </a:lnSpc>
              <a:spcBef>
                <a:spcPct val="0"/>
              </a:spcBef>
              <a:spcAft>
                <a:spcPct val="0"/>
              </a:spcAft>
            </a:pPr>
            <a:r>
              <a:rPr lang="en-US" altLang="zh-CN" sz="2400" b="1" dirty="0">
                <a:solidFill>
                  <a:prstClr val="black"/>
                </a:solidFill>
                <a:ea typeface="宋体" pitchFamily="2" charset="-122"/>
              </a:rPr>
              <a:t>LR</a:t>
            </a:r>
            <a:r>
              <a:rPr lang="zh-CN" altLang="en-US" sz="2400" b="1" dirty="0">
                <a:solidFill>
                  <a:prstClr val="black"/>
                </a:solidFill>
                <a:ea typeface="宋体" pitchFamily="2" charset="-122"/>
              </a:rPr>
              <a:t>分析缺点：手工构造分析器，工作量太大，必须使用自动产生这种分析器的工具（如：</a:t>
            </a:r>
            <a:r>
              <a:rPr lang="en-US" altLang="zh-CN" sz="2400" b="1" dirty="0">
                <a:solidFill>
                  <a:prstClr val="black"/>
                </a:solidFill>
                <a:ea typeface="宋体" pitchFamily="2" charset="-122"/>
              </a:rPr>
              <a:t>YACC</a:t>
            </a:r>
            <a:r>
              <a:rPr lang="zh-CN" altLang="en-US" sz="2400" b="1" dirty="0">
                <a:solidFill>
                  <a:prstClr val="black"/>
                </a:solidFill>
                <a:ea typeface="宋体" pitchFamily="2" charset="-122"/>
              </a:rPr>
              <a:t>）。</a:t>
            </a:r>
          </a:p>
        </p:txBody>
      </p:sp>
    </p:spTree>
    <p:extLst>
      <p:ext uri="{BB962C8B-B14F-4D97-AF65-F5344CB8AC3E}">
        <p14:creationId xmlns="" xmlns:p14="http://schemas.microsoft.com/office/powerpoint/2010/main" val="446962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Rectangle 3"/>
          <p:cNvSpPr>
            <a:spLocks noGrp="1" noChangeArrowheads="1"/>
          </p:cNvSpPr>
          <p:nvPr>
            <p:ph sz="quarter" idx="4294967295"/>
          </p:nvPr>
        </p:nvSpPr>
        <p:spPr>
          <a:xfrm>
            <a:off x="468139" y="1124744"/>
            <a:ext cx="8320087" cy="5112568"/>
          </a:xfrm>
        </p:spPr>
        <p:txBody>
          <a:bodyPr>
            <a:noAutofit/>
          </a:bodyPr>
          <a:lstStyle/>
          <a:p>
            <a:pPr>
              <a:lnSpc>
                <a:spcPct val="120000"/>
              </a:lnSpc>
            </a:pPr>
            <a:r>
              <a:rPr lang="zh-CN" altLang="en-US" sz="2400" dirty="0" smtClean="0"/>
              <a:t>一个</a:t>
            </a:r>
            <a:r>
              <a:rPr lang="en-US" altLang="zh-CN" sz="2400" dirty="0" smtClean="0"/>
              <a:t>LR</a:t>
            </a:r>
            <a:r>
              <a:rPr lang="zh-CN" altLang="en-US" sz="2400" dirty="0" smtClean="0"/>
              <a:t>分析器主要由三部分组成：</a:t>
            </a:r>
          </a:p>
          <a:p>
            <a:pPr lvl="1">
              <a:lnSpc>
                <a:spcPct val="120000"/>
              </a:lnSpc>
            </a:pPr>
            <a:r>
              <a:rPr lang="zh-CN" altLang="en-US" sz="2400" dirty="0" smtClean="0">
                <a:solidFill>
                  <a:srgbClr val="A50021"/>
                </a:solidFill>
              </a:rPr>
              <a:t>（</a:t>
            </a:r>
            <a:r>
              <a:rPr lang="en-US" altLang="zh-CN" sz="2400" dirty="0" smtClean="0">
                <a:solidFill>
                  <a:srgbClr val="A50021"/>
                </a:solidFill>
              </a:rPr>
              <a:t>1</a:t>
            </a:r>
            <a:r>
              <a:rPr lang="zh-CN" altLang="en-US" sz="2400" dirty="0" smtClean="0">
                <a:solidFill>
                  <a:srgbClr val="A50021"/>
                </a:solidFill>
              </a:rPr>
              <a:t>）总控程序</a:t>
            </a:r>
            <a:r>
              <a:rPr lang="zh-CN" altLang="en-US" sz="2400" dirty="0" smtClean="0"/>
              <a:t>，也称为驱动程序。对所有的</a:t>
            </a:r>
            <a:r>
              <a:rPr lang="en-US" altLang="zh-CN" sz="2400" dirty="0" smtClean="0"/>
              <a:t>LR</a:t>
            </a:r>
            <a:r>
              <a:rPr lang="zh-CN" altLang="en-US" sz="2400" dirty="0" smtClean="0"/>
              <a:t>分析器总控程序是相同的。</a:t>
            </a:r>
          </a:p>
          <a:p>
            <a:pPr lvl="1">
              <a:lnSpc>
                <a:spcPct val="120000"/>
              </a:lnSpc>
            </a:pPr>
            <a:r>
              <a:rPr lang="zh-CN" altLang="en-US" sz="2400" dirty="0" smtClean="0">
                <a:solidFill>
                  <a:srgbClr val="A50021"/>
                </a:solidFill>
              </a:rPr>
              <a:t>（</a:t>
            </a:r>
            <a:r>
              <a:rPr lang="en-US" altLang="zh-CN" sz="2400" dirty="0" smtClean="0">
                <a:solidFill>
                  <a:srgbClr val="A50021"/>
                </a:solidFill>
              </a:rPr>
              <a:t>2</a:t>
            </a:r>
            <a:r>
              <a:rPr lang="zh-CN" altLang="en-US" sz="2400" dirty="0" smtClean="0">
                <a:solidFill>
                  <a:srgbClr val="A50021"/>
                </a:solidFill>
              </a:rPr>
              <a:t>）分析表</a:t>
            </a:r>
            <a:r>
              <a:rPr lang="zh-CN" altLang="en-US" sz="2400" dirty="0" smtClean="0"/>
              <a:t>或分析函数</a:t>
            </a:r>
            <a:r>
              <a:rPr lang="zh-CN" altLang="en-US" sz="2400" dirty="0"/>
              <a:t>。分析</a:t>
            </a:r>
            <a:r>
              <a:rPr lang="zh-CN" altLang="en-US" sz="2400" dirty="0" smtClean="0"/>
              <a:t>表是一个二维表格，又</a:t>
            </a:r>
            <a:r>
              <a:rPr lang="zh-CN" altLang="en-US" sz="2400" dirty="0"/>
              <a:t>可分为</a:t>
            </a:r>
            <a:r>
              <a:rPr lang="zh-CN" altLang="en-US" sz="2400" b="1" dirty="0">
                <a:solidFill>
                  <a:srgbClr val="A50021"/>
                </a:solidFill>
              </a:rPr>
              <a:t>动作表</a:t>
            </a:r>
            <a:r>
              <a:rPr lang="zh-CN" altLang="en-US" sz="2400" dirty="0">
                <a:solidFill>
                  <a:srgbClr val="A50021"/>
                </a:solidFill>
              </a:rPr>
              <a:t>（</a:t>
            </a:r>
            <a:r>
              <a:rPr lang="en-US" altLang="zh-CN" sz="2400" dirty="0">
                <a:solidFill>
                  <a:srgbClr val="A50021"/>
                </a:solidFill>
              </a:rPr>
              <a:t>ACTION</a:t>
            </a:r>
            <a:r>
              <a:rPr lang="zh-CN" altLang="en-US" sz="2400" dirty="0">
                <a:solidFill>
                  <a:srgbClr val="A50021"/>
                </a:solidFill>
              </a:rPr>
              <a:t>）</a:t>
            </a:r>
            <a:r>
              <a:rPr lang="zh-CN" altLang="en-US" sz="2400" dirty="0"/>
              <a:t>和</a:t>
            </a:r>
            <a:r>
              <a:rPr lang="zh-CN" altLang="en-US" sz="2400" b="1" dirty="0">
                <a:solidFill>
                  <a:srgbClr val="A50021"/>
                </a:solidFill>
              </a:rPr>
              <a:t>状态转换表</a:t>
            </a:r>
            <a:r>
              <a:rPr lang="zh-CN" altLang="en-US" sz="2400" dirty="0">
                <a:solidFill>
                  <a:srgbClr val="A50021"/>
                </a:solidFill>
              </a:rPr>
              <a:t>（</a:t>
            </a:r>
            <a:r>
              <a:rPr lang="en-US" altLang="zh-CN" sz="2400" dirty="0">
                <a:solidFill>
                  <a:srgbClr val="A50021"/>
                </a:solidFill>
              </a:rPr>
              <a:t>GOTO</a:t>
            </a:r>
            <a:r>
              <a:rPr lang="zh-CN" altLang="en-US" sz="2400" dirty="0">
                <a:solidFill>
                  <a:srgbClr val="A50021"/>
                </a:solidFill>
              </a:rPr>
              <a:t>）</a:t>
            </a:r>
            <a:r>
              <a:rPr lang="zh-CN" altLang="en-US" sz="2400" dirty="0"/>
              <a:t>两</a:t>
            </a:r>
            <a:r>
              <a:rPr lang="zh-CN" altLang="en-US" sz="2400" dirty="0" smtClean="0"/>
              <a:t>部分。不同文法的分析表不同，它是区分</a:t>
            </a:r>
            <a:r>
              <a:rPr lang="en-US" altLang="zh-CN" sz="2400" dirty="0" smtClean="0"/>
              <a:t>LR</a:t>
            </a:r>
            <a:r>
              <a:rPr lang="zh-CN" altLang="en-US" sz="2400" dirty="0" smtClean="0"/>
              <a:t>分析器的依据。</a:t>
            </a:r>
            <a:endParaRPr lang="en-US" altLang="zh-CN" sz="2400" dirty="0" smtClean="0"/>
          </a:p>
          <a:p>
            <a:pPr lvl="1">
              <a:lnSpc>
                <a:spcPct val="120000"/>
              </a:lnSpc>
            </a:pPr>
            <a:r>
              <a:rPr lang="zh-CN" altLang="en-US" sz="2400" dirty="0" smtClean="0">
                <a:solidFill>
                  <a:srgbClr val="A50021"/>
                </a:solidFill>
              </a:rPr>
              <a:t>（</a:t>
            </a:r>
            <a:r>
              <a:rPr lang="en-US" altLang="zh-CN" sz="2400" dirty="0" smtClean="0">
                <a:solidFill>
                  <a:srgbClr val="A50021"/>
                </a:solidFill>
              </a:rPr>
              <a:t>3</a:t>
            </a:r>
            <a:r>
              <a:rPr lang="zh-CN" altLang="en-US" sz="2400" dirty="0" smtClean="0">
                <a:solidFill>
                  <a:srgbClr val="A50021"/>
                </a:solidFill>
              </a:rPr>
              <a:t>）分析栈</a:t>
            </a:r>
            <a:r>
              <a:rPr lang="zh-CN" altLang="en-US" sz="2400" dirty="0" smtClean="0"/>
              <a:t>，包括</a:t>
            </a:r>
            <a:r>
              <a:rPr lang="zh-CN" altLang="en-US" sz="2400" b="1" dirty="0" smtClean="0">
                <a:solidFill>
                  <a:srgbClr val="A50021"/>
                </a:solidFill>
              </a:rPr>
              <a:t>文法符号栈</a:t>
            </a:r>
            <a:r>
              <a:rPr lang="zh-CN" altLang="en-US" sz="2400" dirty="0" smtClean="0"/>
              <a:t>和相应的</a:t>
            </a:r>
            <a:r>
              <a:rPr lang="zh-CN" altLang="en-US" sz="2400" b="1" dirty="0" smtClean="0">
                <a:solidFill>
                  <a:srgbClr val="A50021"/>
                </a:solidFill>
              </a:rPr>
              <a:t>状态栈</a:t>
            </a:r>
            <a:r>
              <a:rPr lang="zh-CN" altLang="en-US" sz="2400" dirty="0" smtClean="0"/>
              <a:t>，它们均是先进后出栈。</a:t>
            </a:r>
          </a:p>
          <a:p>
            <a:pPr lvl="1">
              <a:lnSpc>
                <a:spcPct val="120000"/>
              </a:lnSpc>
            </a:pPr>
            <a:r>
              <a:rPr lang="zh-CN" altLang="en-US" sz="2400" dirty="0" smtClean="0"/>
              <a:t>分析器的动作由</a:t>
            </a:r>
            <a:r>
              <a:rPr lang="zh-CN" altLang="en-US" sz="2400" b="1" dirty="0" smtClean="0">
                <a:solidFill>
                  <a:srgbClr val="A50021"/>
                </a:solidFill>
              </a:rPr>
              <a:t>栈顶状态</a:t>
            </a:r>
            <a:r>
              <a:rPr lang="zh-CN" altLang="en-US" sz="2400" dirty="0" smtClean="0"/>
              <a:t>和</a:t>
            </a:r>
            <a:r>
              <a:rPr lang="zh-CN" altLang="en-US" sz="2400" b="1" dirty="0" smtClean="0">
                <a:solidFill>
                  <a:srgbClr val="A50021"/>
                </a:solidFill>
              </a:rPr>
              <a:t>当前输入符号</a:t>
            </a:r>
            <a:r>
              <a:rPr lang="zh-CN" altLang="en-US" sz="2400" dirty="0" smtClean="0"/>
              <a:t>所决定。</a:t>
            </a:r>
          </a:p>
        </p:txBody>
      </p:sp>
      <p:sp>
        <p:nvSpPr>
          <p:cNvPr id="4" name="TextBox 3"/>
          <p:cNvSpPr txBox="1"/>
          <p:nvPr/>
        </p:nvSpPr>
        <p:spPr>
          <a:xfrm>
            <a:off x="467544" y="332656"/>
            <a:ext cx="8136904" cy="523220"/>
          </a:xfrm>
          <a:prstGeom prst="rect">
            <a:avLst/>
          </a:prstGeom>
          <a:noFill/>
        </p:spPr>
        <p:txBody>
          <a:bodyPr wrap="square" rtlCol="0">
            <a:spAutoFit/>
          </a:bodyPr>
          <a:lstStyle/>
          <a:p>
            <a:pPr fontAlgn="base">
              <a:spcBef>
                <a:spcPct val="0"/>
              </a:spcBef>
              <a:spcAft>
                <a:spcPct val="0"/>
              </a:spcAft>
            </a:pPr>
            <a:r>
              <a:rPr lang="zh-CN" altLang="en-US" sz="2800" b="1" dirty="0">
                <a:solidFill>
                  <a:srgbClr val="A50021"/>
                </a:solidFill>
                <a:ea typeface="宋体" pitchFamily="2" charset="-122"/>
              </a:rPr>
              <a:t>二、</a:t>
            </a:r>
            <a:r>
              <a:rPr lang="en-US" altLang="zh-CN" sz="2800" b="1" dirty="0">
                <a:solidFill>
                  <a:srgbClr val="A50021"/>
                </a:solidFill>
                <a:ea typeface="宋体" pitchFamily="2" charset="-122"/>
              </a:rPr>
              <a:t>LR</a:t>
            </a:r>
            <a:r>
              <a:rPr lang="zh-CN" altLang="en-US" sz="2800" b="1" dirty="0">
                <a:solidFill>
                  <a:srgbClr val="A50021"/>
                </a:solidFill>
                <a:ea typeface="宋体" pitchFamily="2" charset="-122"/>
              </a:rPr>
              <a:t>分析器（</a:t>
            </a:r>
            <a:r>
              <a:rPr lang="en-US" altLang="zh-CN" sz="2800" b="1" dirty="0">
                <a:solidFill>
                  <a:srgbClr val="A50021"/>
                </a:solidFill>
                <a:ea typeface="宋体" pitchFamily="2" charset="-122"/>
              </a:rPr>
              <a:t>LR</a:t>
            </a:r>
            <a:r>
              <a:rPr lang="zh-CN" altLang="en-US" sz="2800" b="1" dirty="0">
                <a:solidFill>
                  <a:srgbClr val="A50021"/>
                </a:solidFill>
                <a:ea typeface="宋体" pitchFamily="2" charset="-122"/>
              </a:rPr>
              <a:t>分析算法）的结构</a:t>
            </a:r>
          </a:p>
        </p:txBody>
      </p:sp>
    </p:spTree>
    <p:extLst>
      <p:ext uri="{BB962C8B-B14F-4D97-AF65-F5344CB8AC3E}">
        <p14:creationId xmlns="" xmlns:p14="http://schemas.microsoft.com/office/powerpoint/2010/main" val="514841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4739">
                                            <p:txEl>
                                              <p:pRg st="1" end="1"/>
                                            </p:txEl>
                                          </p:spTgt>
                                        </p:tgtEl>
                                        <p:attrNameLst>
                                          <p:attrName>style.visibility</p:attrName>
                                        </p:attrNameLst>
                                      </p:cBhvr>
                                      <p:to>
                                        <p:strVal val="visible"/>
                                      </p:to>
                                    </p:set>
                                    <p:animEffect transition="in" filter="blinds(horizontal)">
                                      <p:cBhvr>
                                        <p:cTn id="7" dur="500"/>
                                        <p:tgtEl>
                                          <p:spTgt spid="2447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4739">
                                            <p:txEl>
                                              <p:pRg st="2" end="2"/>
                                            </p:txEl>
                                          </p:spTgt>
                                        </p:tgtEl>
                                        <p:attrNameLst>
                                          <p:attrName>style.visibility</p:attrName>
                                        </p:attrNameLst>
                                      </p:cBhvr>
                                      <p:to>
                                        <p:strVal val="visible"/>
                                      </p:to>
                                    </p:set>
                                    <p:animEffect transition="in" filter="blinds(horizontal)">
                                      <p:cBhvr>
                                        <p:cTn id="12" dur="500"/>
                                        <p:tgtEl>
                                          <p:spTgt spid="2447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4739">
                                            <p:txEl>
                                              <p:pRg st="3" end="3"/>
                                            </p:txEl>
                                          </p:spTgt>
                                        </p:tgtEl>
                                        <p:attrNameLst>
                                          <p:attrName>style.visibility</p:attrName>
                                        </p:attrNameLst>
                                      </p:cBhvr>
                                      <p:to>
                                        <p:strVal val="visible"/>
                                      </p:to>
                                    </p:set>
                                    <p:animEffect transition="in" filter="blinds(horizontal)">
                                      <p:cBhvr>
                                        <p:cTn id="17" dur="500"/>
                                        <p:tgtEl>
                                          <p:spTgt spid="24473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44739">
                                            <p:txEl>
                                              <p:pRg st="4" end="4"/>
                                            </p:txEl>
                                          </p:spTgt>
                                        </p:tgtEl>
                                        <p:attrNameLst>
                                          <p:attrName>style.visibility</p:attrName>
                                        </p:attrNameLst>
                                      </p:cBhvr>
                                      <p:to>
                                        <p:strVal val="visible"/>
                                      </p:to>
                                    </p:set>
                                    <p:animEffect transition="in" filter="blinds(horizontal)">
                                      <p:cBhvr>
                                        <p:cTn id="22" dur="500"/>
                                        <p:tgtEl>
                                          <p:spTgt spid="2447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146" name="Rectangle 2"/>
          <p:cNvSpPr>
            <a:spLocks noGrp="1" noChangeArrowheads="1"/>
          </p:cNvSpPr>
          <p:nvPr>
            <p:ph sz="quarter" idx="13"/>
          </p:nvPr>
        </p:nvSpPr>
        <p:spPr>
          <a:xfrm>
            <a:off x="755576" y="404664"/>
            <a:ext cx="7704137" cy="1368425"/>
          </a:xfrm>
        </p:spPr>
        <p:txBody>
          <a:bodyPr>
            <a:noAutofit/>
          </a:bodyPr>
          <a:lstStyle/>
          <a:p>
            <a:pPr>
              <a:lnSpc>
                <a:spcPct val="120000"/>
              </a:lnSpc>
              <a:buFont typeface="Wingdings" pitchFamily="2" charset="2"/>
              <a:buNone/>
            </a:pPr>
            <a:r>
              <a:rPr lang="en-US" altLang="zh-CN" sz="2400" dirty="0" smtClean="0"/>
              <a:t>	SP</a:t>
            </a:r>
            <a:r>
              <a:rPr lang="zh-CN" altLang="en-US" sz="2400" dirty="0" smtClean="0"/>
              <a:t>为栈顶指针，</a:t>
            </a:r>
            <a:r>
              <a:rPr lang="en-US" altLang="zh-CN" sz="2400" dirty="0" smtClean="0"/>
              <a:t>S[</a:t>
            </a:r>
            <a:r>
              <a:rPr lang="en-US" altLang="zh-CN" sz="2400" dirty="0" err="1" smtClean="0"/>
              <a:t>i</a:t>
            </a:r>
            <a:r>
              <a:rPr lang="en-US" altLang="zh-CN" sz="2400" dirty="0" smtClean="0"/>
              <a:t>]</a:t>
            </a:r>
            <a:r>
              <a:rPr lang="zh-CN" altLang="en-US" sz="2400" dirty="0" smtClean="0"/>
              <a:t>为状态栈，</a:t>
            </a:r>
            <a:r>
              <a:rPr lang="en-US" altLang="zh-CN" sz="2400" dirty="0" smtClean="0"/>
              <a:t>X[</a:t>
            </a:r>
            <a:r>
              <a:rPr lang="en-US" altLang="zh-CN" sz="2400" dirty="0" err="1" smtClean="0"/>
              <a:t>i</a:t>
            </a:r>
            <a:r>
              <a:rPr lang="en-US" altLang="zh-CN" sz="2400" dirty="0" smtClean="0"/>
              <a:t>]</a:t>
            </a:r>
            <a:r>
              <a:rPr lang="zh-CN" altLang="en-US" sz="2400" dirty="0" smtClean="0"/>
              <a:t>为文法符号栈。</a:t>
            </a:r>
            <a:r>
              <a:rPr lang="en-US" altLang="zh-CN" sz="2400" dirty="0" smtClean="0"/>
              <a:t>LR</a:t>
            </a:r>
            <a:r>
              <a:rPr lang="zh-CN" altLang="en-US" sz="2400" dirty="0" smtClean="0"/>
              <a:t>分析表指明</a:t>
            </a:r>
            <a:r>
              <a:rPr lang="en-US" altLang="zh-CN" sz="2400" dirty="0" smtClean="0"/>
              <a:t>GOTO[Si</a:t>
            </a:r>
            <a:r>
              <a:rPr lang="zh-CN" altLang="en-US" sz="2400" dirty="0" smtClean="0"/>
              <a:t>，</a:t>
            </a:r>
            <a:r>
              <a:rPr lang="en-US" altLang="zh-CN" sz="2400" dirty="0" smtClean="0"/>
              <a:t>X]= </a:t>
            </a:r>
            <a:r>
              <a:rPr lang="en-US" altLang="zh-CN" sz="2400" dirty="0" err="1" smtClean="0"/>
              <a:t>Sj</a:t>
            </a:r>
            <a:r>
              <a:rPr lang="zh-CN" altLang="en-US" sz="2400" dirty="0" smtClean="0"/>
              <a:t>。其中</a:t>
            </a:r>
            <a:r>
              <a:rPr lang="en-US" altLang="zh-CN" sz="2400" dirty="0" smtClean="0"/>
              <a:t>X</a:t>
            </a:r>
            <a:r>
              <a:rPr lang="zh-CN" altLang="en-US" sz="2400" dirty="0" smtClean="0"/>
              <a:t>为终结符或非终结符。</a:t>
            </a:r>
          </a:p>
        </p:txBody>
      </p:sp>
      <p:pic>
        <p:nvPicPr>
          <p:cNvPr id="34" name="Picture 7"/>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691680" y="2060848"/>
            <a:ext cx="5724525" cy="3562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7523209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56142" name="Group 142"/>
          <p:cNvGraphicFramePr>
            <a:graphicFrameLocks noGrp="1"/>
          </p:cNvGraphicFramePr>
          <p:nvPr>
            <p:extLst>
              <p:ext uri="{D42A27DB-BD31-4B8C-83A1-F6EECF244321}">
                <p14:modId xmlns="" xmlns:p14="http://schemas.microsoft.com/office/powerpoint/2010/main" val="2692763227"/>
              </p:ext>
            </p:extLst>
          </p:nvPr>
        </p:nvGraphicFramePr>
        <p:xfrm>
          <a:off x="779016" y="1674441"/>
          <a:ext cx="7775575" cy="5050730"/>
        </p:xfrm>
        <a:graphic>
          <a:graphicData uri="http://schemas.openxmlformats.org/drawingml/2006/table">
            <a:tbl>
              <a:tblPr/>
              <a:tblGrid>
                <a:gridCol w="784225"/>
                <a:gridCol w="865187"/>
                <a:gridCol w="785813"/>
                <a:gridCol w="941387"/>
                <a:gridCol w="706438"/>
                <a:gridCol w="628650"/>
                <a:gridCol w="865187"/>
                <a:gridCol w="687388"/>
                <a:gridCol w="792162"/>
                <a:gridCol w="719138"/>
              </a:tblGrid>
              <a:tr h="191965">
                <a:tc rowSpan="2">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smtClean="0">
                          <a:ln>
                            <a:noFill/>
                          </a:ln>
                          <a:solidFill>
                            <a:srgbClr val="FF0000"/>
                          </a:solidFill>
                          <a:effectLst/>
                          <a:latin typeface="Arial" pitchFamily="34" charset="0"/>
                          <a:ea typeface="宋体" pitchFamily="2" charset="-122"/>
                        </a:rPr>
                        <a:t>当前符号</a:t>
                      </a:r>
                      <a:endParaRPr kumimoji="0" lang="en-US" altLang="zh-CN" sz="1800" b="1" i="0" u="none" strike="noStrike" cap="none" normalizeH="0" baseline="0" smtClean="0">
                        <a:ln>
                          <a:noFill/>
                        </a:ln>
                        <a:solidFill>
                          <a:srgbClr val="FF0000"/>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r>
                        <a:rPr kumimoji="0" lang="zh-CN" altLang="en-US" sz="1800" b="1" i="0" u="none" strike="noStrike" cap="none" normalizeH="0" baseline="0" dirty="0" smtClean="0">
                          <a:ln>
                            <a:noFill/>
                          </a:ln>
                          <a:solidFill>
                            <a:srgbClr val="0070C0"/>
                          </a:solidFill>
                          <a:effectLst/>
                          <a:latin typeface="Arial" pitchFamily="34" charset="0"/>
                          <a:ea typeface="宋体" pitchFamily="2" charset="-122"/>
                        </a:rPr>
                        <a:t>状态</a:t>
                      </a:r>
                      <a:endParaRPr kumimoji="0" lang="zh-CN" altLang="zh-CN" sz="1800" b="1" i="0" u="none" strike="noStrike" cap="none" normalizeH="0" baseline="0" dirty="0" smtClean="0">
                        <a:ln>
                          <a:noFill/>
                        </a:ln>
                        <a:solidFill>
                          <a:srgbClr val="0070C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rgbClr val="CCFFCC"/>
                    </a:solidFill>
                  </a:tcPr>
                </a:tc>
                <a:tc gridSpan="6">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rgbClr val="CC3300"/>
                          </a:solidFill>
                          <a:effectLst/>
                          <a:latin typeface="Times New Roman" pitchFamily="18" charset="0"/>
                          <a:ea typeface="宋体" pitchFamily="2" charset="-122"/>
                          <a:cs typeface="Times New Roman" pitchFamily="18" charset="0"/>
                        </a:rPr>
                        <a:t>ACTION</a:t>
                      </a:r>
                      <a:endParaRPr kumimoji="0" lang="en-US" altLang="zh-CN" sz="1800" b="1" i="0" u="none" strike="noStrike" cap="none" normalizeH="0" baseline="0" dirty="0" smtClean="0">
                        <a:ln>
                          <a:noFill/>
                        </a:ln>
                        <a:solidFill>
                          <a:srgbClr val="CC33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rgbClr val="9900CC"/>
                          </a:solidFill>
                          <a:effectLst/>
                          <a:latin typeface="Times New Roman" pitchFamily="18" charset="0"/>
                          <a:ea typeface="宋体" pitchFamily="2" charset="-122"/>
                          <a:cs typeface="Times New Roman" pitchFamily="18" charset="0"/>
                        </a:rPr>
                        <a:t>GOTO</a:t>
                      </a:r>
                      <a:endParaRPr kumimoji="0" lang="en-US" altLang="zh-CN" sz="1800" b="1" i="0" u="none" strike="noStrike" cap="none" normalizeH="0" baseline="0" dirty="0" smtClean="0">
                        <a:ln>
                          <a:noFill/>
                        </a:ln>
                        <a:solidFill>
                          <a:srgbClr val="9900CC"/>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hMerge="1">
                  <a:txBody>
                    <a:bodyPr/>
                    <a:lstStyle/>
                    <a:p>
                      <a:endParaRPr lang="zh-CN" altLang="en-US"/>
                    </a:p>
                  </a:txBody>
                  <a:tcPr/>
                </a:tc>
                <a:tc hMerge="1">
                  <a:txBody>
                    <a:bodyPr/>
                    <a:lstStyle/>
                    <a:p>
                      <a:endParaRPr lang="zh-CN" altLang="en-US"/>
                    </a:p>
                  </a:txBody>
                  <a:tcPr/>
                </a:tc>
              </a:tr>
              <a:tr h="600124">
                <a:tc vMerge="1">
                  <a:txBody>
                    <a:bodyPr/>
                    <a:lstStyle/>
                    <a:p>
                      <a:endParaRPr lang="zh-CN" altLang="en-US"/>
                    </a:p>
                  </a:txBody>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rgbClr val="CC3300"/>
                          </a:solidFill>
                          <a:effectLst/>
                          <a:latin typeface="Times New Roman" pitchFamily="18" charset="0"/>
                          <a:ea typeface="宋体" pitchFamily="2" charset="-122"/>
                          <a:cs typeface="Times New Roman" pitchFamily="18" charset="0"/>
                        </a:rPr>
                        <a:t>a</a:t>
                      </a:r>
                      <a:endParaRPr kumimoji="0" lang="en-US" altLang="zh-CN" sz="1800" b="1" i="0" u="none" strike="noStrike" cap="none" normalizeH="0" baseline="0" smtClean="0">
                        <a:ln>
                          <a:noFill/>
                        </a:ln>
                        <a:solidFill>
                          <a:srgbClr val="CC33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rgbClr val="CC3300"/>
                          </a:solidFill>
                          <a:effectLst/>
                          <a:latin typeface="Times New Roman" pitchFamily="18" charset="0"/>
                          <a:ea typeface="宋体" pitchFamily="2" charset="-122"/>
                          <a:cs typeface="Times New Roman" pitchFamily="18" charset="0"/>
                        </a:rPr>
                        <a:t>c</a:t>
                      </a:r>
                      <a:endParaRPr kumimoji="0" lang="en-US" altLang="zh-CN" sz="1800" b="1" i="0" u="none" strike="noStrike" cap="none" normalizeH="0" baseline="0" smtClean="0">
                        <a:ln>
                          <a:noFill/>
                        </a:ln>
                        <a:solidFill>
                          <a:srgbClr val="CC33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rgbClr val="CC3300"/>
                          </a:solidFill>
                          <a:effectLst/>
                          <a:latin typeface="Times New Roman" pitchFamily="18" charset="0"/>
                          <a:ea typeface="宋体" pitchFamily="2" charset="-122"/>
                          <a:cs typeface="Times New Roman" pitchFamily="18" charset="0"/>
                        </a:rPr>
                        <a:t>e</a:t>
                      </a:r>
                      <a:endParaRPr kumimoji="0" lang="en-US" altLang="zh-CN" sz="1800" b="1" i="0" u="none" strike="noStrike" cap="none" normalizeH="0" baseline="0" dirty="0" smtClean="0">
                        <a:ln>
                          <a:noFill/>
                        </a:ln>
                        <a:solidFill>
                          <a:srgbClr val="CC33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rgbClr val="CC3300"/>
                          </a:solidFill>
                          <a:effectLst/>
                          <a:latin typeface="Times New Roman" pitchFamily="18" charset="0"/>
                          <a:ea typeface="宋体" pitchFamily="2" charset="-122"/>
                          <a:cs typeface="Times New Roman" pitchFamily="18" charset="0"/>
                        </a:rPr>
                        <a:t>b</a:t>
                      </a:r>
                      <a:endParaRPr kumimoji="0" lang="en-US" altLang="zh-CN" sz="1800" b="1" i="0" u="none" strike="noStrike" cap="none" normalizeH="0" baseline="0" dirty="0" smtClean="0">
                        <a:ln>
                          <a:noFill/>
                        </a:ln>
                        <a:solidFill>
                          <a:srgbClr val="CC33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rgbClr val="CC3300"/>
                          </a:solidFill>
                          <a:effectLst/>
                          <a:latin typeface="Times New Roman" pitchFamily="18" charset="0"/>
                          <a:ea typeface="宋体" pitchFamily="2" charset="-122"/>
                          <a:cs typeface="Times New Roman" pitchFamily="18" charset="0"/>
                        </a:rPr>
                        <a:t>d</a:t>
                      </a:r>
                      <a:endParaRPr kumimoji="0" lang="en-US" altLang="zh-CN" sz="1800" b="1" i="0" u="none" strike="noStrike" cap="none" normalizeH="0" baseline="0" dirty="0" smtClean="0">
                        <a:ln>
                          <a:noFill/>
                        </a:ln>
                        <a:solidFill>
                          <a:srgbClr val="CC33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rgbClr val="CC3300"/>
                          </a:solidFill>
                          <a:effectLst/>
                          <a:latin typeface="Times New Roman" pitchFamily="18" charset="0"/>
                          <a:ea typeface="宋体" pitchFamily="2" charset="-122"/>
                          <a:cs typeface="Times New Roman" pitchFamily="18" charset="0"/>
                        </a:rPr>
                        <a:t>#</a:t>
                      </a:r>
                      <a:endParaRPr kumimoji="0" lang="en-US" altLang="zh-CN" sz="1800" b="1" i="0" u="none" strike="noStrike" cap="none" normalizeH="0" baseline="0" dirty="0" smtClean="0">
                        <a:ln>
                          <a:noFill/>
                        </a:ln>
                        <a:solidFill>
                          <a:srgbClr val="CC330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rgbClr val="9900CC"/>
                          </a:solidFill>
                          <a:effectLst/>
                          <a:latin typeface="Times New Roman" pitchFamily="18" charset="0"/>
                          <a:ea typeface="宋体" pitchFamily="2" charset="-122"/>
                          <a:cs typeface="Times New Roman" pitchFamily="18" charset="0"/>
                        </a:rPr>
                        <a:t>S</a:t>
                      </a:r>
                      <a:endParaRPr kumimoji="0" lang="en-US" altLang="zh-CN" sz="1800" b="1" i="0" u="none" strike="noStrike" cap="none" normalizeH="0" baseline="0" smtClean="0">
                        <a:ln>
                          <a:noFill/>
                        </a:ln>
                        <a:solidFill>
                          <a:srgbClr val="9900CC"/>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rgbClr val="9900CC"/>
                          </a:solidFill>
                          <a:effectLst/>
                          <a:latin typeface="Times New Roman" pitchFamily="18" charset="0"/>
                          <a:ea typeface="宋体" pitchFamily="2" charset="-122"/>
                          <a:cs typeface="Times New Roman" pitchFamily="18" charset="0"/>
                        </a:rPr>
                        <a:t>A</a:t>
                      </a:r>
                      <a:endParaRPr kumimoji="0" lang="en-US" altLang="zh-CN" sz="1800" b="1" i="0" u="none" strike="noStrike" cap="none" normalizeH="0" baseline="0" smtClean="0">
                        <a:ln>
                          <a:noFill/>
                        </a:ln>
                        <a:solidFill>
                          <a:srgbClr val="9900CC"/>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rgbClr val="9900CC"/>
                          </a:solidFill>
                          <a:effectLst/>
                          <a:latin typeface="Times New Roman" pitchFamily="18" charset="0"/>
                          <a:ea typeface="宋体" pitchFamily="2" charset="-122"/>
                          <a:cs typeface="Times New Roman" pitchFamily="18" charset="0"/>
                        </a:rPr>
                        <a:t>B</a:t>
                      </a:r>
                      <a:endParaRPr kumimoji="0" lang="en-US" altLang="zh-CN" sz="1800" b="1" i="0" u="none" strike="noStrike" cap="none" normalizeH="0" baseline="0" dirty="0" smtClean="0">
                        <a:ln>
                          <a:noFill/>
                        </a:ln>
                        <a:solidFill>
                          <a:srgbClr val="9900CC"/>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407988">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rgbClr val="0070C0"/>
                          </a:solidFill>
                          <a:effectLst/>
                          <a:latin typeface="Times New Roman" pitchFamily="18" charset="0"/>
                          <a:ea typeface="宋体" pitchFamily="2" charset="-122"/>
                          <a:cs typeface="Times New Roman" pitchFamily="18" charset="0"/>
                        </a:rPr>
                        <a:t>0</a:t>
                      </a:r>
                      <a:endParaRPr kumimoji="0" lang="en-US" altLang="zh-CN" sz="1800" b="1" i="0" u="none" strike="noStrike" cap="none" normalizeH="0" baseline="0" smtClean="0">
                        <a:ln>
                          <a:noFill/>
                        </a:ln>
                        <a:solidFill>
                          <a:srgbClr val="0070C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407988">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1</a:t>
                      </a:r>
                      <a:endParaRPr kumimoji="0" lang="en-US" altLang="zh-CN" sz="1800" b="1" i="0" u="none" strike="noStrike" cap="none" normalizeH="0" baseline="0" dirty="0" smtClean="0">
                        <a:ln>
                          <a:noFill/>
                        </a:ln>
                        <a:solidFill>
                          <a:srgbClr val="0070C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acc</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407988">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2</a:t>
                      </a:r>
                      <a:endParaRPr kumimoji="0" lang="en-US" altLang="zh-CN" sz="1800" b="1" i="0" u="none" strike="noStrike" cap="none" normalizeH="0" baseline="0" dirty="0" smtClean="0">
                        <a:ln>
                          <a:noFill/>
                        </a:ln>
                        <a:solidFill>
                          <a:srgbClr val="0070C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409574">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3</a:t>
                      </a:r>
                      <a:endParaRPr kumimoji="0" lang="en-US" altLang="zh-CN" sz="1800" b="1" i="0" u="none" strike="noStrike" cap="none" normalizeH="0" baseline="0" dirty="0" smtClean="0">
                        <a:ln>
                          <a:noFill/>
                        </a:ln>
                        <a:solidFill>
                          <a:srgbClr val="0070C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S</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6</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407988">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4</a:t>
                      </a:r>
                      <a:endParaRPr kumimoji="0" lang="en-US" altLang="zh-CN" sz="1800" b="1" i="0" u="none" strike="noStrike" cap="none" normalizeH="0" baseline="0" dirty="0" smtClean="0">
                        <a:ln>
                          <a:noFill/>
                        </a:ln>
                        <a:solidFill>
                          <a:srgbClr val="0070C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407988">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5</a:t>
                      </a:r>
                      <a:endParaRPr kumimoji="0" lang="en-US" altLang="zh-CN" sz="1800" b="1" i="0" u="none" strike="noStrike" cap="none" normalizeH="0" baseline="0" dirty="0" smtClean="0">
                        <a:ln>
                          <a:noFill/>
                        </a:ln>
                        <a:solidFill>
                          <a:srgbClr val="0070C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8</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7</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407988">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6</a:t>
                      </a:r>
                      <a:endParaRPr kumimoji="0" lang="en-US" altLang="zh-CN" sz="1800" b="1" i="0" u="none" strike="noStrike" cap="none" normalizeH="0" baseline="0" dirty="0" smtClean="0">
                        <a:ln>
                          <a:noFill/>
                        </a:ln>
                        <a:solidFill>
                          <a:srgbClr val="0070C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407988">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7</a:t>
                      </a:r>
                      <a:endParaRPr kumimoji="0" lang="en-US" altLang="zh-CN" sz="1800" b="1" i="0" u="none" strike="noStrike" cap="none" normalizeH="0" baseline="0" dirty="0" smtClean="0">
                        <a:ln>
                          <a:noFill/>
                        </a:ln>
                        <a:solidFill>
                          <a:srgbClr val="0070C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S</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9</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407988">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8</a:t>
                      </a:r>
                      <a:endParaRPr kumimoji="0" lang="en-US" altLang="zh-CN" sz="1800" b="1" i="0" u="none" strike="noStrike" cap="none" normalizeH="0" baseline="0" dirty="0" smtClean="0">
                        <a:ln>
                          <a:noFill/>
                        </a:ln>
                        <a:solidFill>
                          <a:srgbClr val="0070C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r h="407988">
                <a:tc>
                  <a:txBody>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9</a:t>
                      </a:r>
                      <a:endParaRPr kumimoji="0" lang="en-US" altLang="zh-CN" sz="1800" b="1" i="0" u="none" strike="noStrike" cap="none" normalizeH="0" baseline="0" dirty="0" smtClean="0">
                        <a:ln>
                          <a:noFill/>
                        </a:ln>
                        <a:solidFill>
                          <a:srgbClr val="0070C0"/>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0" fontAlgn="base" latinLnBrk="0" hangingPunct="0">
                        <a:lnSpc>
                          <a:spcPct val="100000"/>
                        </a:lnSpc>
                        <a:spcBef>
                          <a:spcPct val="0"/>
                        </a:spcBef>
                        <a:spcAft>
                          <a:spcPct val="0"/>
                        </a:spcAft>
                        <a:buClrTx/>
                        <a:buSzTx/>
                        <a:buFont typeface="Wingdings" pitchFamily="2" charset="2"/>
                        <a:buNone/>
                        <a:tabLst/>
                      </a:pPr>
                      <a:r>
                        <a:rPr kumimoji="0" lang="en-US" altLang="zh-CN" sz="18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1800" b="1"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Wingdings" pitchFamily="2" charset="2"/>
                        <a:buNone/>
                        <a:tabLst/>
                      </a:pPr>
                      <a:endParaRPr kumimoji="0" lang="zh-CN" altLang="zh-CN" sz="1800" b="1" i="0" u="none" strike="noStrike" cap="none" normalizeH="0" baseline="0" dirty="0" smtClean="0">
                        <a:ln>
                          <a:noFill/>
                        </a:ln>
                        <a:solidFill>
                          <a:schemeClr val="tx1"/>
                        </a:solidFill>
                        <a:effectLst/>
                        <a:latin typeface="Arial" pitchFamily="34"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CC"/>
                    </a:solidFill>
                  </a:tcPr>
                </a:tc>
              </a:tr>
            </a:tbl>
          </a:graphicData>
        </a:graphic>
      </p:graphicFrame>
      <p:sp>
        <p:nvSpPr>
          <p:cNvPr id="2" name="TextBox 1"/>
          <p:cNvSpPr txBox="1"/>
          <p:nvPr/>
        </p:nvSpPr>
        <p:spPr>
          <a:xfrm>
            <a:off x="539552" y="188640"/>
            <a:ext cx="7776864" cy="461665"/>
          </a:xfrm>
          <a:prstGeom prst="rect">
            <a:avLst/>
          </a:prstGeom>
          <a:noFill/>
        </p:spPr>
        <p:txBody>
          <a:bodyPr wrap="square" rtlCol="0">
            <a:spAutoFit/>
          </a:bodyPr>
          <a:lstStyle/>
          <a:p>
            <a:pPr fontAlgn="base">
              <a:spcBef>
                <a:spcPct val="0"/>
              </a:spcBef>
              <a:spcAft>
                <a:spcPct val="0"/>
              </a:spcAft>
            </a:pPr>
            <a:r>
              <a:rPr lang="en-US" altLang="zh-CN" sz="2400" b="1" dirty="0">
                <a:solidFill>
                  <a:prstClr val="black"/>
                </a:solidFill>
                <a:latin typeface="Times New Roman" panose="02020603050405020304" pitchFamily="18" charset="0"/>
                <a:ea typeface="宋体" pitchFamily="2" charset="-122"/>
              </a:rPr>
              <a:t>S </a:t>
            </a:r>
            <a:r>
              <a:rPr lang="en-US" altLang="zh-CN" sz="2400" b="1" dirty="0" err="1">
                <a:solidFill>
                  <a:prstClr val="black"/>
                </a:solidFill>
                <a:latin typeface="Times New Roman" panose="02020603050405020304" pitchFamily="18" charset="0"/>
                <a:ea typeface="宋体" pitchFamily="2" charset="-122"/>
              </a:rPr>
              <a:t>i</a:t>
            </a:r>
            <a:r>
              <a:rPr lang="en-US" altLang="zh-CN" sz="2400" b="1" dirty="0">
                <a:solidFill>
                  <a:prstClr val="black"/>
                </a:solidFill>
                <a:latin typeface="Times New Roman" panose="02020603050405020304" pitchFamily="18" charset="0"/>
                <a:ea typeface="宋体" pitchFamily="2" charset="-122"/>
              </a:rPr>
              <a:t> :   S shift (</a:t>
            </a:r>
            <a:r>
              <a:rPr lang="zh-CN" altLang="en-US" sz="2400" b="1" dirty="0">
                <a:solidFill>
                  <a:prstClr val="black"/>
                </a:solidFill>
                <a:latin typeface="Times New Roman" panose="02020603050405020304" pitchFamily="18" charset="0"/>
                <a:ea typeface="宋体" pitchFamily="2" charset="-122"/>
              </a:rPr>
              <a:t>移入</a:t>
            </a:r>
            <a:r>
              <a:rPr lang="en-US" altLang="zh-CN" sz="2400" b="1" dirty="0">
                <a:solidFill>
                  <a:prstClr val="black"/>
                </a:solidFill>
                <a:latin typeface="Times New Roman" panose="02020603050405020304" pitchFamily="18" charset="0"/>
                <a:ea typeface="宋体" pitchFamily="2" charset="-122"/>
              </a:rPr>
              <a:t>)     </a:t>
            </a:r>
            <a:r>
              <a:rPr lang="en-US" altLang="zh-CN" sz="2400" b="1" dirty="0" err="1">
                <a:solidFill>
                  <a:prstClr val="black"/>
                </a:solidFill>
                <a:latin typeface="Times New Roman" panose="02020603050405020304" pitchFamily="18" charset="0"/>
                <a:ea typeface="宋体" pitchFamily="2" charset="-122"/>
              </a:rPr>
              <a:t>i</a:t>
            </a:r>
            <a:r>
              <a:rPr lang="en-US" altLang="zh-CN" sz="2400" b="1" dirty="0">
                <a:solidFill>
                  <a:prstClr val="black"/>
                </a:solidFill>
                <a:latin typeface="Times New Roman" panose="02020603050405020304" pitchFamily="18" charset="0"/>
                <a:ea typeface="宋体" pitchFamily="2" charset="-122"/>
              </a:rPr>
              <a:t> </a:t>
            </a:r>
            <a:r>
              <a:rPr lang="zh-CN" altLang="en-US" sz="2400" b="1" dirty="0">
                <a:solidFill>
                  <a:prstClr val="black"/>
                </a:solidFill>
                <a:latin typeface="Times New Roman" panose="02020603050405020304" pitchFamily="18" charset="0"/>
                <a:ea typeface="宋体" pitchFamily="2" charset="-122"/>
              </a:rPr>
              <a:t>下一个状态编码</a:t>
            </a:r>
          </a:p>
        </p:txBody>
      </p:sp>
      <p:sp>
        <p:nvSpPr>
          <p:cNvPr id="4" name="TextBox 3"/>
          <p:cNvSpPr txBox="1"/>
          <p:nvPr/>
        </p:nvSpPr>
        <p:spPr>
          <a:xfrm>
            <a:off x="755576" y="669612"/>
            <a:ext cx="7776864" cy="461665"/>
          </a:xfrm>
          <a:prstGeom prst="rect">
            <a:avLst/>
          </a:prstGeom>
          <a:noFill/>
        </p:spPr>
        <p:txBody>
          <a:bodyPr wrap="square" rtlCol="0">
            <a:spAutoFit/>
          </a:bodyPr>
          <a:lstStyle>
            <a:defPPr>
              <a:defRPr lang="zh-CN"/>
            </a:defPPr>
            <a:lvl1pPr>
              <a:defRPr>
                <a:latin typeface="Times New Roman" panose="02020603050405020304" pitchFamily="18" charset="0"/>
              </a:defRPr>
            </a:lvl1pPr>
          </a:lstStyle>
          <a:p>
            <a:pPr fontAlgn="base">
              <a:spcBef>
                <a:spcPct val="0"/>
              </a:spcBef>
              <a:spcAft>
                <a:spcPct val="0"/>
              </a:spcAft>
            </a:pPr>
            <a:r>
              <a:rPr lang="en-US" altLang="zh-CN" sz="2400" b="1" dirty="0">
                <a:solidFill>
                  <a:prstClr val="black"/>
                </a:solidFill>
                <a:ea typeface="宋体" pitchFamily="2" charset="-122"/>
              </a:rPr>
              <a:t>r </a:t>
            </a:r>
            <a:r>
              <a:rPr lang="en-US" altLang="zh-CN" sz="2400" b="1" dirty="0" err="1">
                <a:solidFill>
                  <a:prstClr val="black"/>
                </a:solidFill>
                <a:ea typeface="宋体" pitchFamily="2" charset="-122"/>
              </a:rPr>
              <a:t>i</a:t>
            </a:r>
            <a:r>
              <a:rPr lang="en-US" altLang="zh-CN" sz="2400" b="1" dirty="0">
                <a:solidFill>
                  <a:prstClr val="black"/>
                </a:solidFill>
                <a:ea typeface="宋体" pitchFamily="2" charset="-122"/>
              </a:rPr>
              <a:t> :   r  reduce (</a:t>
            </a:r>
            <a:r>
              <a:rPr lang="zh-CN" altLang="en-US" sz="2400" b="1" dirty="0">
                <a:solidFill>
                  <a:prstClr val="black"/>
                </a:solidFill>
                <a:ea typeface="宋体" pitchFamily="2" charset="-122"/>
              </a:rPr>
              <a:t>规约</a:t>
            </a:r>
            <a:r>
              <a:rPr lang="en-US" altLang="zh-CN" sz="2400" b="1" dirty="0">
                <a:solidFill>
                  <a:prstClr val="black"/>
                </a:solidFill>
                <a:ea typeface="宋体" pitchFamily="2" charset="-122"/>
              </a:rPr>
              <a:t>)     </a:t>
            </a:r>
            <a:r>
              <a:rPr lang="en-US" altLang="zh-CN" sz="2400" b="1" dirty="0" err="1">
                <a:solidFill>
                  <a:prstClr val="black"/>
                </a:solidFill>
                <a:ea typeface="宋体" pitchFamily="2" charset="-122"/>
              </a:rPr>
              <a:t>i</a:t>
            </a:r>
            <a:r>
              <a:rPr lang="en-US" altLang="zh-CN" sz="2400" b="1" dirty="0">
                <a:solidFill>
                  <a:prstClr val="black"/>
                </a:solidFill>
                <a:ea typeface="宋体" pitchFamily="2" charset="-122"/>
              </a:rPr>
              <a:t> </a:t>
            </a:r>
            <a:r>
              <a:rPr lang="zh-CN" altLang="en-US" sz="2400" b="1" dirty="0">
                <a:solidFill>
                  <a:prstClr val="black"/>
                </a:solidFill>
                <a:ea typeface="宋体" pitchFamily="2" charset="-122"/>
              </a:rPr>
              <a:t>用第</a:t>
            </a:r>
            <a:r>
              <a:rPr lang="en-US" altLang="zh-CN" sz="2400" b="1" dirty="0" err="1">
                <a:solidFill>
                  <a:prstClr val="black"/>
                </a:solidFill>
                <a:ea typeface="宋体" pitchFamily="2" charset="-122"/>
              </a:rPr>
              <a:t>i</a:t>
            </a:r>
            <a:r>
              <a:rPr lang="zh-CN" altLang="en-US" sz="2400" b="1" dirty="0">
                <a:solidFill>
                  <a:prstClr val="black"/>
                </a:solidFill>
                <a:ea typeface="宋体" pitchFamily="2" charset="-122"/>
              </a:rPr>
              <a:t>个产生式规约</a:t>
            </a:r>
          </a:p>
        </p:txBody>
      </p:sp>
      <p:sp>
        <p:nvSpPr>
          <p:cNvPr id="5" name="TextBox 4"/>
          <p:cNvSpPr txBox="1"/>
          <p:nvPr/>
        </p:nvSpPr>
        <p:spPr>
          <a:xfrm>
            <a:off x="899592" y="1196752"/>
            <a:ext cx="7776864" cy="461665"/>
          </a:xfrm>
          <a:prstGeom prst="rect">
            <a:avLst/>
          </a:prstGeom>
          <a:noFill/>
        </p:spPr>
        <p:txBody>
          <a:bodyPr wrap="square" rtlCol="0">
            <a:spAutoFit/>
          </a:bodyPr>
          <a:lstStyle>
            <a:defPPr>
              <a:defRPr lang="zh-CN"/>
            </a:defPPr>
            <a:lvl1pPr>
              <a:defRPr>
                <a:latin typeface="Times New Roman" panose="02020603050405020304" pitchFamily="18" charset="0"/>
              </a:defRPr>
            </a:lvl1pPr>
          </a:lstStyle>
          <a:p>
            <a:pPr fontAlgn="base">
              <a:spcBef>
                <a:spcPct val="0"/>
              </a:spcBef>
              <a:spcAft>
                <a:spcPct val="0"/>
              </a:spcAft>
            </a:pPr>
            <a:r>
              <a:rPr lang="en-US" altLang="zh-CN" sz="2400" b="1" dirty="0" smtClean="0">
                <a:solidFill>
                  <a:prstClr val="black"/>
                </a:solidFill>
                <a:ea typeface="宋体" pitchFamily="2" charset="-122"/>
              </a:rPr>
              <a:t>GOTO</a:t>
            </a:r>
            <a:r>
              <a:rPr lang="zh-CN" altLang="en-US" sz="2400" b="1" dirty="0" smtClean="0">
                <a:solidFill>
                  <a:prstClr val="black"/>
                </a:solidFill>
                <a:ea typeface="宋体" pitchFamily="2" charset="-122"/>
              </a:rPr>
              <a:t>表中的</a:t>
            </a:r>
            <a:r>
              <a:rPr lang="en-US" altLang="zh-CN" sz="2400" b="1" dirty="0" smtClean="0">
                <a:solidFill>
                  <a:prstClr val="black"/>
                </a:solidFill>
                <a:ea typeface="宋体" pitchFamily="2" charset="-122"/>
              </a:rPr>
              <a:t>1 </a:t>
            </a:r>
            <a:r>
              <a:rPr lang="en-US" altLang="zh-CN" sz="2400" b="1" dirty="0">
                <a:solidFill>
                  <a:prstClr val="black"/>
                </a:solidFill>
                <a:ea typeface="宋体" pitchFamily="2" charset="-122"/>
              </a:rPr>
              <a:t>3  7 : </a:t>
            </a:r>
            <a:r>
              <a:rPr lang="zh-CN" altLang="en-US" sz="2400" b="1" dirty="0">
                <a:solidFill>
                  <a:prstClr val="black"/>
                </a:solidFill>
                <a:ea typeface="宋体" pitchFamily="2" charset="-122"/>
              </a:rPr>
              <a:t>规约后的状态编码是</a:t>
            </a:r>
            <a:r>
              <a:rPr lang="en-US" altLang="zh-CN" sz="2400" b="1" dirty="0">
                <a:solidFill>
                  <a:prstClr val="black"/>
                </a:solidFill>
                <a:ea typeface="宋体" pitchFamily="2" charset="-122"/>
              </a:rPr>
              <a:t>1  3  7</a:t>
            </a:r>
            <a:endParaRPr lang="zh-CN" altLang="en-US" sz="2400" b="1" dirty="0">
              <a:solidFill>
                <a:prstClr val="black"/>
              </a:solidFill>
              <a:ea typeface="宋体" pitchFamily="2" charset="-122"/>
            </a:endParaRPr>
          </a:p>
        </p:txBody>
      </p:sp>
    </p:spTree>
    <p:extLst>
      <p:ext uri="{BB962C8B-B14F-4D97-AF65-F5344CB8AC3E}">
        <p14:creationId xmlns="" xmlns:p14="http://schemas.microsoft.com/office/powerpoint/2010/main" val="1870372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6786" name="Rectangle 2"/>
          <p:cNvSpPr>
            <a:spLocks noGrp="1" noChangeArrowheads="1"/>
          </p:cNvSpPr>
          <p:nvPr>
            <p:ph sz="quarter" idx="13"/>
          </p:nvPr>
        </p:nvSpPr>
        <p:spPr>
          <a:xfrm>
            <a:off x="323528" y="404664"/>
            <a:ext cx="8229600" cy="5649913"/>
          </a:xfrm>
        </p:spPr>
        <p:txBody>
          <a:bodyPr>
            <a:noAutofit/>
          </a:bodyPr>
          <a:lstStyle/>
          <a:p>
            <a:pPr>
              <a:lnSpc>
                <a:spcPct val="120000"/>
              </a:lnSpc>
            </a:pPr>
            <a:r>
              <a:rPr lang="en-US" altLang="zh-CN" sz="2200" dirty="0" smtClean="0"/>
              <a:t>LR</a:t>
            </a:r>
            <a:r>
              <a:rPr lang="zh-CN" altLang="en-US" sz="2200" dirty="0" smtClean="0"/>
              <a:t>分析表中涉及四种动作：</a:t>
            </a:r>
            <a:endParaRPr lang="en-US" altLang="zh-CN" sz="2200" dirty="0" smtClean="0"/>
          </a:p>
          <a:p>
            <a:pPr>
              <a:lnSpc>
                <a:spcPct val="120000"/>
              </a:lnSpc>
              <a:buFont typeface="Wingdings" panose="05000000000000000000" pitchFamily="2" charset="2"/>
              <a:buChar char="Ø"/>
            </a:pPr>
            <a:r>
              <a:rPr lang="zh-CN" altLang="en-US" sz="2200" dirty="0">
                <a:solidFill>
                  <a:srgbClr val="A50021"/>
                </a:solidFill>
              </a:rPr>
              <a:t>（</a:t>
            </a:r>
            <a:r>
              <a:rPr lang="en-US" altLang="zh-CN" sz="2200" dirty="0">
                <a:solidFill>
                  <a:srgbClr val="A50021"/>
                </a:solidFill>
              </a:rPr>
              <a:t>1</a:t>
            </a:r>
            <a:r>
              <a:rPr lang="zh-CN" altLang="en-US" sz="2200" dirty="0" smtClean="0">
                <a:solidFill>
                  <a:srgbClr val="A50021"/>
                </a:solidFill>
              </a:rPr>
              <a:t>）</a:t>
            </a:r>
            <a:r>
              <a:rPr lang="en-US" altLang="zh-CN" sz="2200" dirty="0" smtClean="0"/>
              <a:t>Si——</a:t>
            </a:r>
            <a:r>
              <a:rPr lang="zh-CN" altLang="en-US" sz="2200" dirty="0" smtClean="0">
                <a:solidFill>
                  <a:srgbClr val="A50021"/>
                </a:solidFill>
              </a:rPr>
              <a:t>移进   </a:t>
            </a:r>
            <a:r>
              <a:rPr lang="zh-CN" altLang="en-US" sz="2200" dirty="0" smtClean="0"/>
              <a:t>当</a:t>
            </a:r>
            <a:r>
              <a:rPr lang="en-US" altLang="zh-CN" sz="2200" dirty="0" err="1" smtClean="0"/>
              <a:t>S</a:t>
            </a:r>
            <a:r>
              <a:rPr lang="en-US" altLang="zh-CN" sz="2200" baseline="-25000" dirty="0" err="1" smtClean="0"/>
              <a:t>j</a:t>
            </a:r>
            <a:r>
              <a:rPr lang="en-US" altLang="zh-CN" sz="2200" dirty="0" smtClean="0"/>
              <a:t>= shift[</a:t>
            </a:r>
            <a:r>
              <a:rPr lang="en-US" altLang="zh-CN" sz="2200" dirty="0" err="1" smtClean="0"/>
              <a:t>S</a:t>
            </a:r>
            <a:r>
              <a:rPr lang="en-US" altLang="zh-CN" sz="2200" baseline="-25000" dirty="0" err="1" smtClean="0"/>
              <a:t>i</a:t>
            </a:r>
            <a:r>
              <a:rPr lang="en-US" altLang="zh-CN" sz="2200" dirty="0" err="1" smtClean="0"/>
              <a:t>,a</a:t>
            </a:r>
            <a:r>
              <a:rPr lang="en-US" altLang="zh-CN" sz="2200" dirty="0" smtClean="0"/>
              <a:t>]</a:t>
            </a:r>
            <a:r>
              <a:rPr lang="zh-CN" altLang="en-US" sz="2200" dirty="0" smtClean="0"/>
              <a:t>成立，则把</a:t>
            </a:r>
            <a:r>
              <a:rPr lang="en-US" altLang="zh-CN" sz="2200" dirty="0" err="1" smtClean="0"/>
              <a:t>S</a:t>
            </a:r>
            <a:r>
              <a:rPr lang="en-US" altLang="zh-CN" sz="2200" baseline="-25000" dirty="0" err="1" smtClean="0"/>
              <a:t>j</a:t>
            </a:r>
            <a:r>
              <a:rPr lang="zh-CN" altLang="en-US" sz="2200" dirty="0" smtClean="0"/>
              <a:t>移入到状态栈，把</a:t>
            </a:r>
            <a:r>
              <a:rPr lang="en-US" altLang="zh-CN" sz="2200" dirty="0" smtClean="0"/>
              <a:t>a</a:t>
            </a:r>
            <a:r>
              <a:rPr lang="zh-CN" altLang="en-US" sz="2200" dirty="0" smtClean="0"/>
              <a:t>移到文法符号栈，其中</a:t>
            </a:r>
            <a:r>
              <a:rPr lang="en-US" altLang="zh-CN" sz="2200" dirty="0" err="1" smtClean="0"/>
              <a:t>i</a:t>
            </a:r>
            <a:r>
              <a:rPr lang="zh-CN" altLang="en-US" sz="2200" dirty="0" smtClean="0"/>
              <a:t>和</a:t>
            </a:r>
            <a:r>
              <a:rPr lang="en-US" altLang="zh-CN" sz="2200" dirty="0" smtClean="0"/>
              <a:t>j</a:t>
            </a:r>
            <a:r>
              <a:rPr lang="zh-CN" altLang="en-US" sz="2200" dirty="0" smtClean="0"/>
              <a:t>表示状态。</a:t>
            </a:r>
            <a:endParaRPr lang="en-US" altLang="zh-CN" sz="2200" dirty="0" smtClean="0"/>
          </a:p>
          <a:p>
            <a:pPr>
              <a:lnSpc>
                <a:spcPct val="120000"/>
              </a:lnSpc>
              <a:buFont typeface="Wingdings" panose="05000000000000000000" pitchFamily="2" charset="2"/>
              <a:buChar char="Ø"/>
            </a:pPr>
            <a:r>
              <a:rPr lang="zh-CN" altLang="en-US" sz="2200" b="1" dirty="0" smtClean="0">
                <a:solidFill>
                  <a:srgbClr val="A50021"/>
                </a:solidFill>
              </a:rPr>
              <a:t>（</a:t>
            </a:r>
            <a:r>
              <a:rPr lang="en-US" altLang="zh-CN" sz="2200" b="1" dirty="0" smtClean="0">
                <a:solidFill>
                  <a:srgbClr val="A50021"/>
                </a:solidFill>
              </a:rPr>
              <a:t>2</a:t>
            </a:r>
            <a:r>
              <a:rPr lang="zh-CN" altLang="en-US" sz="2200" b="1" dirty="0" smtClean="0">
                <a:solidFill>
                  <a:srgbClr val="A50021"/>
                </a:solidFill>
              </a:rPr>
              <a:t>）</a:t>
            </a:r>
            <a:r>
              <a:rPr lang="en-US" altLang="zh-CN" sz="2200" b="1" dirty="0" err="1" smtClean="0"/>
              <a:t>ri</a:t>
            </a:r>
            <a:r>
              <a:rPr lang="en-US" altLang="zh-CN" sz="2200" b="1" dirty="0" smtClean="0"/>
              <a:t>——</a:t>
            </a:r>
            <a:r>
              <a:rPr lang="zh-CN" altLang="en-US" sz="2200" b="1" dirty="0" smtClean="0">
                <a:solidFill>
                  <a:srgbClr val="A50021"/>
                </a:solidFill>
              </a:rPr>
              <a:t>归约：</a:t>
            </a:r>
            <a:r>
              <a:rPr lang="zh-CN" altLang="en-US" sz="2200" dirty="0" smtClean="0"/>
              <a:t>当</a:t>
            </a:r>
            <a:r>
              <a:rPr lang="en-US" altLang="zh-CN" sz="2200" dirty="0" err="1" smtClean="0"/>
              <a:t>r</a:t>
            </a:r>
            <a:r>
              <a:rPr lang="en-US" altLang="zh-CN" sz="2200" baseline="-25000" dirty="0" err="1" smtClean="0"/>
              <a:t>j</a:t>
            </a:r>
            <a:r>
              <a:rPr lang="en-US" altLang="zh-CN" sz="2200" dirty="0"/>
              <a:t>= </a:t>
            </a:r>
            <a:r>
              <a:rPr lang="en-US" altLang="zh-CN" sz="2200" dirty="0" smtClean="0"/>
              <a:t>reduce </a:t>
            </a:r>
            <a:r>
              <a:rPr lang="en-US" altLang="zh-CN" sz="2200" dirty="0"/>
              <a:t>[</a:t>
            </a:r>
            <a:r>
              <a:rPr lang="en-US" altLang="zh-CN" sz="2200" dirty="0" err="1"/>
              <a:t>S</a:t>
            </a:r>
            <a:r>
              <a:rPr lang="en-US" altLang="zh-CN" sz="2200" baseline="-25000" dirty="0" err="1"/>
              <a:t>i</a:t>
            </a:r>
            <a:r>
              <a:rPr lang="en-US" altLang="zh-CN" sz="2200" dirty="0" err="1"/>
              <a:t>,a</a:t>
            </a:r>
            <a:r>
              <a:rPr lang="en-US" altLang="zh-CN" sz="2200" dirty="0"/>
              <a:t>]</a:t>
            </a:r>
            <a:r>
              <a:rPr lang="zh-CN" altLang="en-US" sz="2200" dirty="0" smtClean="0"/>
              <a:t>成立</a:t>
            </a:r>
            <a:r>
              <a:rPr lang="en-US" altLang="zh-CN" sz="2200" dirty="0" smtClean="0"/>
              <a:t>, </a:t>
            </a:r>
            <a:r>
              <a:rPr lang="zh-CN" altLang="en-US" sz="2200" dirty="0" smtClean="0"/>
              <a:t>意味着在栈顶形成句柄，用第</a:t>
            </a:r>
            <a:r>
              <a:rPr lang="en-US" altLang="zh-CN" sz="2200" dirty="0" err="1" smtClean="0"/>
              <a:t>i</a:t>
            </a:r>
            <a:r>
              <a:rPr lang="zh-CN" altLang="en-US" sz="2200" dirty="0" smtClean="0"/>
              <a:t>个产生式归约。</a:t>
            </a:r>
            <a:r>
              <a:rPr lang="zh-CN" altLang="en-US" sz="2400" dirty="0" smtClean="0">
                <a:solidFill>
                  <a:srgbClr val="CC3300"/>
                </a:solidFill>
              </a:rPr>
              <a:t>当句柄的长度为</a:t>
            </a:r>
            <a:r>
              <a:rPr lang="zh-CN" altLang="en-US" sz="2400" dirty="0" smtClean="0">
                <a:solidFill>
                  <a:srgbClr val="CC3300"/>
                </a:solidFill>
                <a:sym typeface="Symbol" pitchFamily="18" charset="2"/>
              </a:rPr>
              <a:t></a:t>
            </a:r>
            <a:r>
              <a:rPr lang="zh-CN" altLang="en-US" sz="2400" dirty="0" smtClean="0">
                <a:solidFill>
                  <a:srgbClr val="CC3300"/>
                </a:solidFill>
              </a:rPr>
              <a:t>时</a:t>
            </a:r>
            <a:r>
              <a:rPr lang="zh-CN" altLang="en-US" sz="2200" dirty="0" smtClean="0"/>
              <a:t>，则</a:t>
            </a:r>
            <a:r>
              <a:rPr lang="zh-CN" altLang="en-US" sz="2200" dirty="0" smtClean="0">
                <a:solidFill>
                  <a:srgbClr val="CC3300"/>
                </a:solidFill>
              </a:rPr>
              <a:t>从状态栈和文法符号栈中</a:t>
            </a:r>
            <a:r>
              <a:rPr lang="zh-CN" altLang="en-US" sz="2200" dirty="0" smtClean="0"/>
              <a:t>自栈顶向下去掉</a:t>
            </a:r>
            <a:r>
              <a:rPr lang="zh-CN" altLang="en-US" sz="2200" dirty="0" smtClean="0">
                <a:sym typeface="Symbol" pitchFamily="18" charset="2"/>
              </a:rPr>
              <a:t></a:t>
            </a:r>
            <a:r>
              <a:rPr lang="zh-CN" altLang="en-US" sz="2200" dirty="0" smtClean="0"/>
              <a:t>个符号；</a:t>
            </a:r>
            <a:r>
              <a:rPr lang="zh-CN" altLang="en-US" sz="2200" dirty="0" smtClean="0">
                <a:solidFill>
                  <a:srgbClr val="CC3300"/>
                </a:solidFill>
              </a:rPr>
              <a:t>并</a:t>
            </a:r>
            <a:r>
              <a:rPr lang="zh-CN" altLang="en-US" sz="2200" dirty="0" smtClean="0"/>
              <a:t>把新的文法符号移入文法符号栈，把新的状态移进状态栈。</a:t>
            </a:r>
            <a:endParaRPr lang="en-US" altLang="zh-CN" sz="2200" dirty="0"/>
          </a:p>
          <a:p>
            <a:pPr>
              <a:lnSpc>
                <a:spcPct val="120000"/>
              </a:lnSpc>
              <a:buFont typeface="Wingdings" panose="05000000000000000000" pitchFamily="2" charset="2"/>
              <a:buChar char="Ø"/>
            </a:pPr>
            <a:r>
              <a:rPr lang="zh-CN" altLang="en-US" sz="2200" b="1" dirty="0" smtClean="0">
                <a:solidFill>
                  <a:srgbClr val="A50021"/>
                </a:solidFill>
              </a:rPr>
              <a:t>（</a:t>
            </a:r>
            <a:r>
              <a:rPr lang="en-US" altLang="zh-CN" sz="2200" b="1" dirty="0" smtClean="0">
                <a:solidFill>
                  <a:srgbClr val="A50021"/>
                </a:solidFill>
              </a:rPr>
              <a:t>3</a:t>
            </a:r>
            <a:r>
              <a:rPr lang="zh-CN" altLang="en-US" sz="2200" b="1" dirty="0" smtClean="0">
                <a:solidFill>
                  <a:srgbClr val="A50021"/>
                </a:solidFill>
              </a:rPr>
              <a:t>）</a:t>
            </a:r>
            <a:r>
              <a:rPr lang="en-US" altLang="zh-CN" sz="2200" dirty="0" err="1" smtClean="0"/>
              <a:t>acc</a:t>
            </a:r>
            <a:r>
              <a:rPr lang="en-US" altLang="zh-CN" sz="2200" dirty="0"/>
              <a:t>——</a:t>
            </a:r>
            <a:r>
              <a:rPr lang="zh-CN" altLang="en-US" sz="2200" b="1" dirty="0" smtClean="0">
                <a:solidFill>
                  <a:srgbClr val="A50021"/>
                </a:solidFill>
              </a:rPr>
              <a:t>接受：</a:t>
            </a:r>
            <a:r>
              <a:rPr lang="zh-CN" altLang="en-US" sz="2200" dirty="0" smtClean="0"/>
              <a:t>当归约到文法符号栈中只剩开始符号</a:t>
            </a:r>
            <a:r>
              <a:rPr lang="en-US" altLang="zh-CN" sz="2200" dirty="0" smtClean="0"/>
              <a:t>S</a:t>
            </a:r>
            <a:r>
              <a:rPr lang="zh-CN" altLang="en-US" sz="2200" dirty="0" smtClean="0"/>
              <a:t>时，并且输入符号串已结束即当前输入符是</a:t>
            </a:r>
            <a:r>
              <a:rPr lang="zh-CN" altLang="en-US" sz="2200" dirty="0" smtClean="0">
                <a:sym typeface="Symbol" pitchFamily="18" charset="2"/>
              </a:rPr>
              <a:t></a:t>
            </a:r>
            <a:r>
              <a:rPr lang="en-US" altLang="zh-CN" sz="2200" dirty="0" smtClean="0"/>
              <a:t>#</a:t>
            </a:r>
            <a:r>
              <a:rPr lang="en-US" altLang="zh-CN" sz="2200" dirty="0" smtClean="0">
                <a:sym typeface="Symbol" pitchFamily="18" charset="2"/>
              </a:rPr>
              <a:t></a:t>
            </a:r>
            <a:r>
              <a:rPr lang="zh-CN" altLang="en-US" sz="2200" dirty="0" smtClean="0"/>
              <a:t>，则分析成功。</a:t>
            </a:r>
            <a:endParaRPr lang="en-US" altLang="zh-CN" sz="2200" dirty="0" smtClean="0"/>
          </a:p>
          <a:p>
            <a:pPr>
              <a:lnSpc>
                <a:spcPct val="120000"/>
              </a:lnSpc>
              <a:buFont typeface="Wingdings" panose="05000000000000000000" pitchFamily="2" charset="2"/>
              <a:buChar char="Ø"/>
            </a:pPr>
            <a:r>
              <a:rPr lang="zh-CN" altLang="en-US" sz="2200" b="1" dirty="0" smtClean="0">
                <a:solidFill>
                  <a:srgbClr val="A50021"/>
                </a:solidFill>
              </a:rPr>
              <a:t>（</a:t>
            </a:r>
            <a:r>
              <a:rPr lang="en-US" altLang="zh-CN" sz="2200" b="1" dirty="0" smtClean="0">
                <a:solidFill>
                  <a:srgbClr val="A50021"/>
                </a:solidFill>
              </a:rPr>
              <a:t>4</a:t>
            </a:r>
            <a:r>
              <a:rPr lang="zh-CN" altLang="en-US" sz="2200" b="1" dirty="0" smtClean="0">
                <a:solidFill>
                  <a:srgbClr val="A50021"/>
                </a:solidFill>
              </a:rPr>
              <a:t>）报错：</a:t>
            </a:r>
            <a:r>
              <a:rPr lang="zh-CN" altLang="en-US" sz="2200" dirty="0" smtClean="0"/>
              <a:t>当遇到状态为某一个状态下出现不该遇到的文法符号时，报错。说明输入串不是该文法能接受的句子。表中空白出就默认表示报错的情况。</a:t>
            </a:r>
          </a:p>
        </p:txBody>
      </p:sp>
    </p:spTree>
    <p:extLst>
      <p:ext uri="{BB962C8B-B14F-4D97-AF65-F5344CB8AC3E}">
        <p14:creationId xmlns="" xmlns:p14="http://schemas.microsoft.com/office/powerpoint/2010/main" val="170534511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2_模块">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1_极目远眺">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极目远眺">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极目远眺">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3.xml><?xml version="1.0" encoding="utf-8"?>
<a:theme xmlns:a="http://schemas.openxmlformats.org/drawingml/2006/main" name="极目远眺">
  <a:themeElements>
    <a:clrScheme name="极目远眺">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极目远眺">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极目远眺">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4.xml><?xml version="1.0" encoding="utf-8"?>
<a:theme xmlns:a="http://schemas.openxmlformats.org/drawingml/2006/main" name="2_极目远眺">
  <a:themeElements>
    <a:clrScheme name="极目远眺">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极目远眺">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极目远眺">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Override1.xml><?xml version="1.0" encoding="utf-8"?>
<a:themeOverride xmlns:a="http://schemas.openxmlformats.org/drawingml/2006/main">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themeOverride>
</file>

<file path=ppt/theme/themeOverride10.xml><?xml version="1.0" encoding="utf-8"?>
<a:themeOverride xmlns:a="http://schemas.openxmlformats.org/drawingml/2006/main">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themeOverride>
</file>

<file path=ppt/theme/themeOverride11.xml><?xml version="1.0" encoding="utf-8"?>
<a:themeOverride xmlns:a="http://schemas.openxmlformats.org/drawingml/2006/main">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themeOverride>
</file>

<file path=ppt/theme/themeOverride12.xml><?xml version="1.0" encoding="utf-8"?>
<a:themeOverride xmlns:a="http://schemas.openxmlformats.org/drawingml/2006/main">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themeOverride>
</file>

<file path=ppt/theme/themeOverride13.xml><?xml version="1.0" encoding="utf-8"?>
<a:themeOverride xmlns:a="http://schemas.openxmlformats.org/drawingml/2006/main">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themeOverride>
</file>

<file path=ppt/theme/themeOverride14.xml><?xml version="1.0" encoding="utf-8"?>
<a:themeOverride xmlns:a="http://schemas.openxmlformats.org/drawingml/2006/main">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themeOverride>
</file>

<file path=ppt/theme/themeOverride15.xml><?xml version="1.0" encoding="utf-8"?>
<a:themeOverride xmlns:a="http://schemas.openxmlformats.org/drawingml/2006/main">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themeOverride>
</file>

<file path=ppt/theme/themeOverride16.xml><?xml version="1.0" encoding="utf-8"?>
<a:themeOverride xmlns:a="http://schemas.openxmlformats.org/drawingml/2006/main">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themeOverride>
</file>

<file path=ppt/theme/themeOverride17.xml><?xml version="1.0" encoding="utf-8"?>
<a:themeOverride xmlns:a="http://schemas.openxmlformats.org/drawingml/2006/main">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themeOverride>
</file>

<file path=ppt/theme/themeOverride18.xml><?xml version="1.0" encoding="utf-8"?>
<a:themeOverride xmlns:a="http://schemas.openxmlformats.org/drawingml/2006/main">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themeOverride>
</file>

<file path=ppt/theme/themeOverride19.xml><?xml version="1.0" encoding="utf-8"?>
<a:themeOverride xmlns:a="http://schemas.openxmlformats.org/drawingml/2006/main">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themeOverride>
</file>

<file path=ppt/theme/themeOverride2.xml><?xml version="1.0" encoding="utf-8"?>
<a:themeOverride xmlns:a="http://schemas.openxmlformats.org/drawingml/2006/main">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themeOverride>
</file>

<file path=ppt/theme/themeOverride20.xml><?xml version="1.0" encoding="utf-8"?>
<a:themeOverride xmlns:a="http://schemas.openxmlformats.org/drawingml/2006/main">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themeOverride>
</file>

<file path=ppt/theme/themeOverride21.xml><?xml version="1.0" encoding="utf-8"?>
<a:themeOverride xmlns:a="http://schemas.openxmlformats.org/drawingml/2006/main">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themeOverride>
</file>

<file path=ppt/theme/themeOverride22.xml><?xml version="1.0" encoding="utf-8"?>
<a:themeOverride xmlns:a="http://schemas.openxmlformats.org/drawingml/2006/main">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themeOverride>
</file>

<file path=ppt/theme/themeOverride23.xml><?xml version="1.0" encoding="utf-8"?>
<a:themeOverride xmlns:a="http://schemas.openxmlformats.org/drawingml/2006/main">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themeOverride>
</file>

<file path=ppt/theme/themeOverride24.xml><?xml version="1.0" encoding="utf-8"?>
<a:themeOverride xmlns:a="http://schemas.openxmlformats.org/drawingml/2006/main">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themeOverride>
</file>

<file path=ppt/theme/themeOverride3.xml><?xml version="1.0" encoding="utf-8"?>
<a:themeOverride xmlns:a="http://schemas.openxmlformats.org/drawingml/2006/main">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themeOverride>
</file>

<file path=ppt/theme/themeOverride4.xml><?xml version="1.0" encoding="utf-8"?>
<a:themeOverride xmlns:a="http://schemas.openxmlformats.org/drawingml/2006/main">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themeOverride>
</file>

<file path=ppt/theme/themeOverride5.xml><?xml version="1.0" encoding="utf-8"?>
<a:themeOverride xmlns:a="http://schemas.openxmlformats.org/drawingml/2006/main">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themeOverride>
</file>

<file path=ppt/theme/themeOverride6.xml><?xml version="1.0" encoding="utf-8"?>
<a:themeOverride xmlns:a="http://schemas.openxmlformats.org/drawingml/2006/main">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themeOverride>
</file>

<file path=ppt/theme/themeOverride7.xml><?xml version="1.0" encoding="utf-8"?>
<a:themeOverride xmlns:a="http://schemas.openxmlformats.org/drawingml/2006/main">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themeOverride>
</file>

<file path=ppt/theme/themeOverride8.xml><?xml version="1.0" encoding="utf-8"?>
<a:themeOverride xmlns:a="http://schemas.openxmlformats.org/drawingml/2006/main">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themeOverride>
</file>

<file path=ppt/theme/themeOverride9.xml><?xml version="1.0" encoding="utf-8"?>
<a:themeOverride xmlns:a="http://schemas.openxmlformats.org/drawingml/2006/main">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themeOverride>
</file>

<file path=docProps/app.xml><?xml version="1.0" encoding="utf-8"?>
<Properties xmlns="http://schemas.openxmlformats.org/officeDocument/2006/extended-properties" xmlns:vt="http://schemas.openxmlformats.org/officeDocument/2006/docPropsVTypes">
  <TotalTime>37</TotalTime>
  <Words>3549</Words>
  <Application>Microsoft Office PowerPoint</Application>
  <PresentationFormat>全屏显示(4:3)</PresentationFormat>
  <Paragraphs>719</Paragraphs>
  <Slides>39</Slides>
  <Notes>0</Notes>
  <HiddenSlides>0</HiddenSlides>
  <MMClips>0</MMClips>
  <ScaleCrop>false</ScaleCrop>
  <HeadingPairs>
    <vt:vector size="4" baseType="variant">
      <vt:variant>
        <vt:lpstr>主题</vt:lpstr>
      </vt:variant>
      <vt:variant>
        <vt:i4>4</vt:i4>
      </vt:variant>
      <vt:variant>
        <vt:lpstr>幻灯片标题</vt:lpstr>
      </vt:variant>
      <vt:variant>
        <vt:i4>39</vt:i4>
      </vt:variant>
    </vt:vector>
  </HeadingPairs>
  <TitlesOfParts>
    <vt:vector size="43" baseType="lpstr">
      <vt:lpstr>2_模块</vt:lpstr>
      <vt:lpstr>1_极目远眺</vt:lpstr>
      <vt:lpstr>极目远眺</vt:lpstr>
      <vt:lpstr>2_极目远眺</vt:lpstr>
      <vt:lpstr>第6章 LR分析 （一种自底向上语法分析方法） </vt:lpstr>
      <vt:lpstr>本章提要</vt:lpstr>
      <vt:lpstr>幻灯片 3</vt:lpstr>
      <vt:lpstr>6.1 LR分析概述 （或称：LR(k)分析）</vt:lpstr>
      <vt:lpstr>幻灯片 5</vt:lpstr>
      <vt:lpstr>幻灯片 6</vt:lpstr>
      <vt:lpstr>幻灯片 7</vt:lpstr>
      <vt:lpstr>幻灯片 8</vt:lpstr>
      <vt:lpstr>幻灯片 9</vt:lpstr>
      <vt:lpstr>幻灯片 10</vt:lpstr>
      <vt:lpstr>幻灯片 11</vt:lpstr>
      <vt:lpstr>幻灯片 12</vt:lpstr>
      <vt:lpstr>幻灯片 13</vt:lpstr>
      <vt:lpstr>一、什么是可归前缀和活前缀（子前缀）</vt:lpstr>
      <vt:lpstr>幻灯片 15</vt:lpstr>
      <vt:lpstr>幻灯片 16</vt:lpstr>
      <vt:lpstr>幻灯片 17</vt:lpstr>
      <vt:lpstr>幻灯片 18</vt:lpstr>
      <vt:lpstr>幻灯片 19</vt:lpstr>
      <vt:lpstr>幻灯片 20</vt:lpstr>
      <vt:lpstr>幻灯片 21</vt:lpstr>
      <vt:lpstr>3、活前缀及其可归前缀的一般方法</vt:lpstr>
      <vt:lpstr>幻灯片 23</vt:lpstr>
      <vt:lpstr>幻灯片 24</vt:lpstr>
      <vt:lpstr> 6.2.4   LR(0)项目集规范族的构造</vt:lpstr>
      <vt:lpstr> 2、采用项目的方法构造有穷自动机NFA</vt:lpstr>
      <vt:lpstr>LR项目分类（p132 四种项目的标准定义） </vt:lpstr>
      <vt:lpstr>例：P131页文法——构造识别活前缀的NFA</vt:lpstr>
      <vt:lpstr>幻灯片 29</vt:lpstr>
      <vt:lpstr>3、采用项目集规范族构造有限自动机</vt:lpstr>
      <vt:lpstr>幻灯片 31</vt:lpstr>
      <vt:lpstr>幻灯片 32</vt:lpstr>
      <vt:lpstr>幻灯片 33</vt:lpstr>
      <vt:lpstr>幻灯片 34</vt:lpstr>
      <vt:lpstr>根据DFA构造文法的LR(0)分析表</vt:lpstr>
      <vt:lpstr>幻灯片 36</vt:lpstr>
      <vt:lpstr>幻灯片 37</vt:lpstr>
      <vt:lpstr>构造LR（0）分析表（最常用的方法）</vt:lpstr>
      <vt:lpstr>本节重点内容</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LR分析 （一种自底向上语法分析方法） </dc:title>
  <dc:creator>jinxi</dc:creator>
  <cp:lastModifiedBy>lenovo</cp:lastModifiedBy>
  <cp:revision>5</cp:revision>
  <dcterms:created xsi:type="dcterms:W3CDTF">2016-11-20T16:14:18Z</dcterms:created>
  <dcterms:modified xsi:type="dcterms:W3CDTF">2018-05-30T11:36:43Z</dcterms:modified>
</cp:coreProperties>
</file>