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68" r:id="rId2"/>
    <p:sldMasterId id="2147483782" r:id="rId3"/>
  </p:sldMasterIdLst>
  <p:sldIdLst>
    <p:sldId id="256" r:id="rId4"/>
    <p:sldId id="419" r:id="rId5"/>
    <p:sldId id="423" r:id="rId6"/>
    <p:sldId id="420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21" r:id="rId15"/>
    <p:sldId id="365" r:id="rId16"/>
    <p:sldId id="431" r:id="rId17"/>
    <p:sldId id="432" r:id="rId18"/>
    <p:sldId id="433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0066"/>
    <a:srgbClr val="CCFFFF"/>
    <a:srgbClr val="666699"/>
    <a:srgbClr val="0000CC"/>
    <a:srgbClr val="0099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9975" autoAdjust="0"/>
    <p:restoredTop sz="92878" autoAdjust="0"/>
  </p:normalViewPr>
  <p:slideViewPr>
    <p:cSldViewPr>
      <p:cViewPr varScale="1">
        <p:scale>
          <a:sx n="61" d="100"/>
          <a:sy n="61" d="100"/>
        </p:scale>
        <p:origin x="-17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oriz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333"/>
          <a:stretch>
            <a:fillRect/>
          </a:stretch>
        </p:blipFill>
        <p:spPr bwMode="auto">
          <a:xfrm>
            <a:off x="0" y="0"/>
            <a:ext cx="9144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/>
          <a:lstStyle>
            <a:lvl1pPr marL="0" indent="0" algn="ctr"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246167-6C7E-467F-AEB3-A760BADCE6E8}" type="datetime1">
              <a:rPr lang="en-US"/>
              <a:pPr>
                <a:defRPr/>
              </a:pPr>
              <a:t>6/5/2018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729DF-B215-4D56-B9FB-2D3E1BA88C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7179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265A84-6D39-414D-92A8-6F381ADB44A9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89608-6E23-4C3D-8F76-E3049105F2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62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310AC-901F-4B5A-9A1A-5082EE1AF7C6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2ED5DD-C0DD-416C-B88E-B1E2DF80A0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400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922F0-3A5D-4B23-9DDA-8B87FC1A5865}" type="datetime1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988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85320"/>
          </a:xfrm>
        </p:spPr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625609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  <a:extLst/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37BA-76EE-425F-8BA3-F842EFE9D096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8329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1F7E2-2E67-4FEE-A987-0EF952BE7C05}" type="datetime1">
              <a:rPr lang="en-US" altLang="zh-CN" smtClean="0">
                <a:solidFill>
                  <a:prstClr val="white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04197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A2860-D7AB-42C3-B67B-8503F387798F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938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091C-C676-4A8F-A6AD-F9716101BB2D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011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163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7DFF-E0EC-4770-AB19-BDF7830B31BC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8375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844ED-3A7A-4102-A6A2-7D71556AAA47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657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0BB45-FDCF-4963-ACF7-8C11F1809493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矩形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122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75BCE-36A3-48E7-A385-E2552DF494EA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D2D01-3CF1-415F-8842-62095E791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9169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CAE3516F-E500-43D4-91E7-3A8C65E9C9B7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209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7885-BC47-47B8-A644-C7BF088BFE10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5316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B8878-53AD-4443-9672-284255F026A8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8305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3973513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227755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73369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B9C9A-5706-4A4E-B5C3-D5B7A7FB547C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44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46759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6EF60-249D-4A07-B478-B15680385919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>
            <a:normAutofit/>
          </a:bodyPr>
          <a:lstStyle>
            <a:lvl1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800" b="1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44230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144D3-FDF8-435A-8441-9A53930750A3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23C92-45F4-4C30-810D-4886C1BA6969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4872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 sz="3200" b="1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B889D-64ED-48BD-9FC0-005D5BEB52E4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84739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9D328-DD70-4764-869C-1969E8A0AAE5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419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/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8D69-9770-4A1B-9337-A3CAB850AA5F}" type="datetime1">
              <a:rPr lang="en-US"/>
              <a:pPr>
                <a:defRPr/>
              </a:pPr>
              <a:t>6/5/2018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BBABE-A6C5-4704-A9B4-A15BBDD3B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683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4D4F3-FA45-4920-8787-8CD4CF9EAABA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98337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786E-9B7B-4C61-9F69-AC91B28A705D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8770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09783-6658-44FE-8EFE-3F786E14DDDC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1133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487B-70F1-4622-AAEE-C7BFF39B4DBE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013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4FFA-7E3D-4CEC-9048-8F46CADA402F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32673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8CE-868B-4B06-B064-B025F0342BFE}" type="datetime1">
              <a:rPr lang="en-US" altLang="zh-CN" smtClean="0">
                <a:solidFill>
                  <a:srgbClr val="FFFFFF"/>
                </a:solidFill>
              </a:rPr>
              <a:pPr/>
              <a:t>6/5/2018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08452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19638" y="1557338"/>
            <a:ext cx="4029075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212307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39750" y="1557338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39750" y="3973513"/>
            <a:ext cx="4027488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468201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9750" y="1557338"/>
            <a:ext cx="4027488" cy="4679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19638" y="1557338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19638" y="3973513"/>
            <a:ext cx="4029075" cy="2263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723803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477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9750" y="1557338"/>
            <a:ext cx="8208963" cy="467995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xmlns="" val="402586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F58B8-EB25-4659-AAF9-52F3E41CE380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93ECF-E966-4F60-9B3E-48D314D072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5205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/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EA58D-BBFF-4FB4-9A45-D3E01B685030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BC5775-F8D5-4BC3-8526-EBA447E0BB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017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9D133-1AFE-45AF-8F25-B9C85FF8C3E1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3CD3B-12ED-485A-A5A6-3E919CB757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084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DC3342-D7A5-4C66-A44B-50359E2ACC05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8B471-A126-4704-BFA2-51BF0C463B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7634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A7521-35F7-46D4-B577-1F32F11D94FD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EE246-42CE-4E55-8554-5B26E5CB18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8533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horiz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6AB62-27D6-42EA-97EC-EFFDED6B3299}" type="datetime1">
              <a:rPr lang="en-US"/>
              <a:pPr>
                <a:defRPr/>
              </a:pPr>
              <a:t>6/5/2018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A7ECA-A7D1-4B41-BD33-BD6E2CF52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149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83838"/>
            </a:gs>
            <a:gs pos="31000">
              <a:srgbClr val="000000"/>
            </a:gs>
            <a:gs pos="100000">
              <a:srgbClr val="000000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horizon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77787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8150A4-E3E2-4787-93DA-C3B22187F2B5}" type="datetime1">
              <a:rPr lang="en-US"/>
              <a:pPr>
                <a:defRPr/>
              </a:pPr>
              <a:t>6/5/2018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6CFAAA7-68CA-42B1-89E9-9248AACF5A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57" r:id="rId2"/>
    <p:sldLayoutId id="214748376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7" r:id="rId9"/>
    <p:sldLayoutId id="2147483763" r:id="rId10"/>
    <p:sldLayoutId id="214748376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all" spc="5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方正姚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方正姚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方正姚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Narrow" pitchFamily="34" charset="0"/>
          <a:ea typeface="方正姚体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ts val="600"/>
        </a:spcAft>
        <a:buClr>
          <a:schemeClr val="tx2"/>
        </a:buClr>
        <a:buFont typeface="Arial" charset="0"/>
        <a:buChar char="•"/>
        <a:defRPr sz="2400" kern="1200" spc="3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hangingPunct="1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C42F76F-A850-4078-AE29-924589898A25}" type="datetime1">
              <a:rPr lang="en-US" altLang="zh-CN" smtClean="0">
                <a:solidFill>
                  <a:prstClr val="black">
                    <a:tint val="95000"/>
                  </a:prstClr>
                </a:solidFill>
              </a:rPr>
              <a:pPr/>
              <a:t>6/5/2018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38237106-F2ED-405E-BC33-CC3CF426205F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06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1B953EE-39D3-45CB-9650-D445724E0CA8}" type="datetime1">
              <a:rPr lang="en-US" altLang="zh-CN" smtClean="0">
                <a:solidFill>
                  <a:srgbClr val="FFFFFF"/>
                </a:solidFill>
                <a:latin typeface="Arial Narrow"/>
              </a:rPr>
              <a:pPr/>
              <a:t>6/5/2018</a:t>
            </a:fld>
            <a:endParaRPr lang="en-US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  <a:latin typeface="Arial Narro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8237106-F2ED-405E-BC33-CC3CF426205F}" type="slidenum">
              <a:rPr lang="en-US" smtClean="0">
                <a:solidFill>
                  <a:srgbClr val="FFFFFF"/>
                </a:solidFill>
                <a:latin typeface="Arial Narrow"/>
              </a:rPr>
              <a:pPr/>
              <a:t>‹#›</a:t>
            </a:fld>
            <a:endParaRPr lang="en-US" dirty="0">
              <a:solidFill>
                <a:srgbClr val="FFFFFF"/>
              </a:solidFill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00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b="1" kern="1200" spc="30" baseline="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916832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第</a:t>
            </a:r>
            <a:r>
              <a:rPr lang="en-US" altLang="zh-CN" dirty="0" smtClean="0">
                <a:solidFill>
                  <a:srgbClr val="FFC000"/>
                </a:solidFill>
              </a:rPr>
              <a:t>7</a:t>
            </a:r>
            <a:r>
              <a:rPr lang="zh-CN" altLang="en-US" dirty="0" smtClean="0">
                <a:solidFill>
                  <a:srgbClr val="FFC000"/>
                </a:solidFill>
              </a:rPr>
              <a:t>章 语法制导的语义计算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0" y="116632"/>
            <a:ext cx="8640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依赖图是在语法树的基础上，用有向弧表示属性的传递方式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3493389" y="3005336"/>
            <a:ext cx="5436329" cy="3066870"/>
            <a:chOff x="3222" y="48"/>
            <a:chExt cx="2236" cy="189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368" y="48"/>
              <a:ext cx="1090" cy="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 dirty="0" smtClean="0">
                  <a:latin typeface="+mn-ea"/>
                  <a:ea typeface="+mn-ea"/>
                </a:rPr>
                <a:t>Print(…)</a:t>
              </a:r>
              <a:endParaRPr lang="en-US" altLang="zh-CN" sz="2000" b="1" dirty="0">
                <a:latin typeface="+mn-ea"/>
                <a:ea typeface="+mn-ea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3706" y="384"/>
              <a:ext cx="47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</a:t>
              </a:r>
              <a:r>
                <a:rPr lang="en-US" altLang="zh-CN" sz="1800" dirty="0" err="1" smtClean="0">
                  <a:latin typeface="+mn-ea"/>
                </a:rPr>
                <a:t>.num</a:t>
              </a:r>
              <a:r>
                <a:rPr lang="en-US" altLang="zh-CN" sz="1800" dirty="0" smtClean="0">
                  <a:latin typeface="+mn-ea"/>
                </a:rPr>
                <a:t>=3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32" y="720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zh-CN" altLang="en-US" sz="2200" b="1" dirty="0">
                <a:latin typeface="+mn-ea"/>
                <a:ea typeface="+mn-ea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518" y="720"/>
              <a:ext cx="46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A.num</a:t>
              </a:r>
              <a:r>
                <a:rPr lang="en-US" altLang="zh-CN" sz="1800" b="1" dirty="0" smtClean="0">
                  <a:latin typeface="+mn-ea"/>
                  <a:ea typeface="+mn-ea"/>
                </a:rPr>
                <a:t>=2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512" y="1104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744" y="1104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464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4176" y="28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464" y="2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4128" y="6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488" y="607"/>
              <a:ext cx="168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3888" y="624"/>
              <a:ext cx="240" cy="96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840" y="9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4248" y="960"/>
              <a:ext cx="120" cy="14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418" y="966"/>
              <a:ext cx="15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4848" y="624"/>
              <a:ext cx="0" cy="20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4896" y="960"/>
              <a:ext cx="0" cy="14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H="1">
              <a:off x="4320" y="620"/>
              <a:ext cx="168" cy="14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4536" y="720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H="1">
              <a:off x="3600" y="936"/>
              <a:ext cx="240" cy="16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3222" y="1104"/>
              <a:ext cx="44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A.num</a:t>
              </a:r>
              <a:r>
                <a:rPr lang="en-US" altLang="zh-CN" sz="1800" b="1" dirty="0" smtClean="0">
                  <a:latin typeface="+mn-ea"/>
                  <a:ea typeface="+mn-ea"/>
                </a:rPr>
                <a:t>=1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518" y="1365"/>
              <a:ext cx="0" cy="30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H="1" flipV="1">
              <a:off x="4920" y="607"/>
              <a:ext cx="12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872" y="1570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59" y="1629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466" y="1638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5092" y="676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H="1" flipV="1">
              <a:off x="4970" y="991"/>
              <a:ext cx="12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5073" y="1110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47" name="Line 26"/>
            <p:cNvSpPr>
              <a:spLocks noChangeShapeType="1"/>
            </p:cNvSpPr>
            <p:nvPr/>
          </p:nvSpPr>
          <p:spPr bwMode="auto">
            <a:xfrm>
              <a:off x="4176" y="1334"/>
              <a:ext cx="0" cy="30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92" name="Line 26"/>
            <p:cNvSpPr>
              <a:spLocks noChangeShapeType="1"/>
            </p:cNvSpPr>
            <p:nvPr/>
          </p:nvSpPr>
          <p:spPr bwMode="auto">
            <a:xfrm>
              <a:off x="4896" y="1363"/>
              <a:ext cx="0" cy="304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3950" y="1089"/>
              <a:ext cx="44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B.num</a:t>
              </a:r>
              <a:r>
                <a:rPr lang="en-US" altLang="zh-CN" sz="1800" b="1" dirty="0" smtClean="0">
                  <a:latin typeface="+mn-ea"/>
                  <a:ea typeface="+mn-ea"/>
                </a:rPr>
                <a:t>=1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94" name="Text Box 12"/>
            <p:cNvSpPr txBox="1">
              <a:spLocks noChangeArrowheads="1"/>
            </p:cNvSpPr>
            <p:nvPr/>
          </p:nvSpPr>
          <p:spPr bwMode="auto">
            <a:xfrm>
              <a:off x="4118" y="763"/>
              <a:ext cx="46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B.num</a:t>
              </a:r>
              <a:r>
                <a:rPr lang="en-US" altLang="zh-CN" sz="1800" b="1" dirty="0" smtClean="0">
                  <a:latin typeface="+mn-ea"/>
                  <a:ea typeface="+mn-ea"/>
                </a:rPr>
                <a:t>=2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95" name="Text Box 8"/>
            <p:cNvSpPr txBox="1">
              <a:spLocks noChangeArrowheads="1"/>
            </p:cNvSpPr>
            <p:nvPr/>
          </p:nvSpPr>
          <p:spPr bwMode="auto">
            <a:xfrm>
              <a:off x="4272" y="402"/>
              <a:ext cx="47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B</a:t>
              </a:r>
              <a:r>
                <a:rPr lang="en-US" altLang="zh-CN" sz="1800" dirty="0" err="1" smtClean="0">
                  <a:latin typeface="+mn-ea"/>
                </a:rPr>
                <a:t>.num</a:t>
              </a:r>
              <a:r>
                <a:rPr lang="en-US" altLang="zh-CN" sz="1800" dirty="0" smtClean="0">
                  <a:latin typeface="+mn-ea"/>
                </a:rPr>
                <a:t>=3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96" name="Text Box 8"/>
            <p:cNvSpPr txBox="1">
              <a:spLocks noChangeArrowheads="1"/>
            </p:cNvSpPr>
            <p:nvPr/>
          </p:nvSpPr>
          <p:spPr bwMode="auto">
            <a:xfrm>
              <a:off x="4729" y="415"/>
              <a:ext cx="470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</a:t>
              </a:r>
              <a:r>
                <a:rPr lang="en-US" altLang="zh-CN" sz="1800" dirty="0" err="1" smtClean="0">
                  <a:latin typeface="+mn-ea"/>
                </a:rPr>
                <a:t>.num</a:t>
              </a:r>
              <a:r>
                <a:rPr lang="en-US" altLang="zh-CN" sz="1800" dirty="0" smtClean="0">
                  <a:latin typeface="+mn-ea"/>
                </a:rPr>
                <a:t>=3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97" name="Text Box 12"/>
            <p:cNvSpPr txBox="1">
              <a:spLocks noChangeArrowheads="1"/>
            </p:cNvSpPr>
            <p:nvPr/>
          </p:nvSpPr>
          <p:spPr bwMode="auto">
            <a:xfrm>
              <a:off x="4623" y="750"/>
              <a:ext cx="466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C.num</a:t>
              </a:r>
              <a:r>
                <a:rPr lang="en-US" altLang="zh-CN" sz="1800" b="1" dirty="0" smtClean="0">
                  <a:latin typeface="+mn-ea"/>
                  <a:ea typeface="+mn-ea"/>
                </a:rPr>
                <a:t>=2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  <p:sp>
          <p:nvSpPr>
            <p:cNvPr id="98" name="Text Box 12"/>
            <p:cNvSpPr txBox="1">
              <a:spLocks noChangeArrowheads="1"/>
            </p:cNvSpPr>
            <p:nvPr/>
          </p:nvSpPr>
          <p:spPr bwMode="auto">
            <a:xfrm>
              <a:off x="4632" y="1147"/>
              <a:ext cx="44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 dirty="0" err="1" smtClean="0">
                  <a:latin typeface="+mn-ea"/>
                  <a:ea typeface="+mn-ea"/>
                </a:rPr>
                <a:t>C.num</a:t>
              </a:r>
              <a:r>
                <a:rPr lang="en-US" altLang="zh-CN" sz="1800" b="1" dirty="0" smtClean="0">
                  <a:latin typeface="+mn-ea"/>
                  <a:ea typeface="+mn-ea"/>
                </a:rPr>
                <a:t>=1</a:t>
              </a:r>
              <a:endParaRPr lang="en-US" altLang="zh-CN" sz="1800" b="1" dirty="0">
                <a:latin typeface="+mn-ea"/>
                <a:ea typeface="+mn-ea"/>
              </a:endParaRP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275274" y="875709"/>
            <a:ext cx="5726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zh-CN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</a:rPr>
              <a:t>7.1</a:t>
            </a:r>
            <a:r>
              <a:rPr lang="zh-CN" altLang="en-US" sz="2000" dirty="0" smtClean="0">
                <a:solidFill>
                  <a:prstClr val="black"/>
                </a:solidFill>
              </a:rPr>
              <a:t>：已知文法</a:t>
            </a:r>
            <a:r>
              <a:rPr lang="en-US" altLang="zh-CN" sz="2000" dirty="0" smtClean="0">
                <a:solidFill>
                  <a:prstClr val="black"/>
                </a:solidFill>
              </a:rPr>
              <a:t>G(S)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S→ ABC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smtClean="0">
                <a:solidFill>
                  <a:prstClr val="black"/>
                </a:solidFill>
              </a:rPr>
              <a:t>if 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) and 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 ) </a:t>
            </a:r>
          </a:p>
          <a:p>
            <a:pPr eaLnBrk="1" hangingPunct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Then print(“Accepted”)</a:t>
            </a:r>
          </a:p>
          <a:p>
            <a:pPr eaLnBrk="1" hangingPunct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else print(“Refused”)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A</a:t>
            </a:r>
            <a:r>
              <a:rPr lang="en-US" altLang="zh-CN" sz="2000" dirty="0">
                <a:solidFill>
                  <a:prstClr val="black"/>
                </a:solidFill>
              </a:rPr>
              <a:t>→ </a:t>
            </a:r>
            <a:r>
              <a:rPr lang="en-US" altLang="zh-CN" sz="2000" dirty="0" smtClean="0">
                <a:solidFill>
                  <a:prstClr val="black"/>
                </a:solidFill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a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</a:rPr>
              <a:t>1</a:t>
            </a:r>
            <a:r>
              <a:rPr lang="en-US" altLang="zh-CN" sz="2000" dirty="0">
                <a:solidFill>
                  <a:prstClr val="black"/>
                </a:solidFill>
              </a:rPr>
              <a:t>.num+1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A→ a 	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B→B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b           {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B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.num+1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B→b</a:t>
            </a:r>
            <a:r>
              <a:rPr lang="en-US" altLang="zh-CN" sz="2000" dirty="0" smtClean="0">
                <a:solidFill>
                  <a:prstClr val="black"/>
                </a:solidFill>
              </a:rPr>
              <a:t>	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C→ C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c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C</a:t>
            </a:r>
            <a:r>
              <a:rPr lang="en-US" altLang="zh-CN" sz="2000" baseline="-25000" dirty="0">
                <a:solidFill>
                  <a:prstClr val="black"/>
                </a:solidFill>
              </a:rPr>
              <a:t>1</a:t>
            </a:r>
            <a:r>
              <a:rPr lang="en-US" altLang="zh-CN" sz="2000" dirty="0">
                <a:solidFill>
                  <a:prstClr val="black"/>
                </a:solidFill>
              </a:rPr>
              <a:t>.num+1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C</a:t>
            </a:r>
            <a:r>
              <a:rPr lang="en-US" altLang="zh-CN" sz="2000" dirty="0">
                <a:solidFill>
                  <a:prstClr val="black"/>
                </a:solidFill>
              </a:rPr>
              <a:t>→ </a:t>
            </a:r>
            <a:r>
              <a:rPr lang="en-US" altLang="zh-CN" sz="2000" dirty="0" smtClean="0">
                <a:solidFill>
                  <a:prstClr val="black"/>
                </a:solidFill>
              </a:rPr>
              <a:t>c    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endParaRPr lang="zh-CN" alt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6524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1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9740" y="196855"/>
            <a:ext cx="80766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zh-CN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</a:rPr>
              <a:t>7.2</a:t>
            </a:r>
            <a:r>
              <a:rPr lang="zh-CN" altLang="en-US" sz="2000" dirty="0" smtClean="0">
                <a:solidFill>
                  <a:prstClr val="black"/>
                </a:solidFill>
              </a:rPr>
              <a:t>：已知文法</a:t>
            </a:r>
            <a:r>
              <a:rPr lang="en-US" altLang="zh-CN" sz="2000" dirty="0" smtClean="0">
                <a:solidFill>
                  <a:prstClr val="black"/>
                </a:solidFill>
              </a:rPr>
              <a:t>G(S)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S→ ABC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B.in-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; C.in-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>
                <a:solidFill>
                  <a:prstClr val="black"/>
                </a:solidFill>
              </a:rPr>
              <a:t>A.num</a:t>
            </a:r>
            <a:r>
              <a:rPr lang="en-US" altLang="zh-CN" sz="2000" dirty="0">
                <a:solidFill>
                  <a:prstClr val="black"/>
                </a:solidFill>
              </a:rPr>
              <a:t>;  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  		 if 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>
                <a:solidFill>
                  <a:prstClr val="black"/>
                </a:solidFill>
              </a:rPr>
              <a:t>= </a:t>
            </a:r>
            <a:r>
              <a:rPr lang="en-US" altLang="zh-CN" sz="2000" dirty="0" smtClean="0">
                <a:solidFill>
                  <a:prstClr val="black"/>
                </a:solidFill>
              </a:rPr>
              <a:t>0) and 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=0) </a:t>
            </a:r>
          </a:p>
          <a:p>
            <a:pPr eaLnBrk="1" hangingPunct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Then print(“Accepted”)</a:t>
            </a:r>
          </a:p>
          <a:p>
            <a:pPr eaLnBrk="1" hangingPunct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else print(“Refused”)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A</a:t>
            </a:r>
            <a:r>
              <a:rPr lang="en-US" altLang="zh-CN" sz="2000" dirty="0">
                <a:solidFill>
                  <a:prstClr val="black"/>
                </a:solidFill>
              </a:rPr>
              <a:t>→ </a:t>
            </a:r>
            <a:r>
              <a:rPr lang="en-US" altLang="zh-CN" sz="2000" dirty="0" smtClean="0">
                <a:solidFill>
                  <a:prstClr val="black"/>
                </a:solidFill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a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</a:rPr>
              <a:t>1</a:t>
            </a:r>
            <a:r>
              <a:rPr lang="en-US" altLang="zh-CN" sz="2000" dirty="0">
                <a:solidFill>
                  <a:prstClr val="black"/>
                </a:solidFill>
              </a:rPr>
              <a:t>.num+1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A→ a 	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B→B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b           </a:t>
            </a:r>
            <a:r>
              <a:rPr lang="en-US" altLang="zh-CN" sz="2000" smtClean="0">
                <a:solidFill>
                  <a:prstClr val="black"/>
                </a:solidFill>
              </a:rPr>
              <a:t>{B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1</a:t>
            </a:r>
            <a:r>
              <a:rPr lang="en-US" altLang="zh-CN" sz="2000" smtClean="0">
                <a:solidFill>
                  <a:prstClr val="black"/>
                </a:solidFill>
              </a:rPr>
              <a:t>.in_num:=</a:t>
            </a:r>
            <a:r>
              <a:rPr lang="en-US" altLang="zh-CN" sz="2000">
                <a:solidFill>
                  <a:prstClr val="black"/>
                </a:solidFill>
              </a:rPr>
              <a:t> </a:t>
            </a:r>
            <a:r>
              <a:rPr lang="en-US" altLang="zh-CN" sz="2000" smtClean="0">
                <a:solidFill>
                  <a:prstClr val="black"/>
                </a:solidFill>
              </a:rPr>
              <a:t>B.in_num</a:t>
            </a:r>
            <a:r>
              <a:rPr lang="en-US" altLang="zh-CN" sz="2000" dirty="0" smtClean="0">
                <a:solidFill>
                  <a:prstClr val="black"/>
                </a:solidFill>
              </a:rPr>
              <a:t>;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B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.num-1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B→b</a:t>
            </a:r>
            <a:r>
              <a:rPr lang="en-US" altLang="zh-CN" sz="2000" dirty="0" smtClean="0">
                <a:solidFill>
                  <a:prstClr val="black"/>
                </a:solidFill>
              </a:rPr>
              <a:t>	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B.num</a:t>
            </a:r>
            <a:r>
              <a:rPr lang="en-US" altLang="zh-CN" sz="2000">
                <a:solidFill>
                  <a:prstClr val="black"/>
                </a:solidFill>
              </a:rPr>
              <a:t>:= </a:t>
            </a:r>
            <a:r>
              <a:rPr lang="en-US" altLang="zh-CN" sz="2000" smtClean="0">
                <a:solidFill>
                  <a:prstClr val="black"/>
                </a:solidFill>
              </a:rPr>
              <a:t>B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1</a:t>
            </a:r>
            <a:r>
              <a:rPr lang="en-US" altLang="zh-CN" sz="2000" smtClean="0">
                <a:solidFill>
                  <a:prstClr val="black"/>
                </a:solidFill>
              </a:rPr>
              <a:t>.in_num-1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C→ C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c         </a:t>
            </a:r>
            <a:r>
              <a:rPr lang="zh-CN" altLang="en-US" sz="2000" smtClean="0">
                <a:solidFill>
                  <a:prstClr val="black"/>
                </a:solidFill>
              </a:rPr>
              <a:t>｛</a:t>
            </a:r>
            <a:r>
              <a:rPr lang="en-US" altLang="zh-CN" sz="2000">
                <a:solidFill>
                  <a:prstClr val="black"/>
                </a:solidFill>
              </a:rPr>
              <a:t> </a:t>
            </a:r>
            <a:r>
              <a:rPr lang="en-US" altLang="zh-CN" sz="2000" smtClean="0">
                <a:solidFill>
                  <a:prstClr val="black"/>
                </a:solidFill>
              </a:rPr>
              <a:t>C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1</a:t>
            </a:r>
            <a:r>
              <a:rPr lang="en-US" altLang="zh-CN" sz="2000" smtClean="0">
                <a:solidFill>
                  <a:prstClr val="black"/>
                </a:solidFill>
              </a:rPr>
              <a:t>.in_num</a:t>
            </a:r>
            <a:r>
              <a:rPr lang="en-US" altLang="zh-CN" sz="2000">
                <a:solidFill>
                  <a:prstClr val="black"/>
                </a:solidFill>
              </a:rPr>
              <a:t>:= </a:t>
            </a:r>
            <a:r>
              <a:rPr lang="en-US" altLang="zh-CN" sz="2000" smtClean="0">
                <a:solidFill>
                  <a:prstClr val="black"/>
                </a:solidFill>
              </a:rPr>
              <a:t>C.in_num</a:t>
            </a:r>
            <a:r>
              <a:rPr lang="en-US" altLang="zh-CN" sz="2000" dirty="0">
                <a:solidFill>
                  <a:prstClr val="black"/>
                </a:solidFill>
              </a:rPr>
              <a:t>;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>
                <a:solidFill>
                  <a:prstClr val="black"/>
                </a:solidFill>
              </a:rPr>
              <a:t>:= </a:t>
            </a:r>
            <a:r>
              <a:rPr lang="en-US" altLang="zh-CN" sz="2000" dirty="0" smtClean="0">
                <a:solidFill>
                  <a:prstClr val="black"/>
                </a:solidFill>
              </a:rPr>
              <a:t>C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.num-1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zh-CN" altLang="en-US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C</a:t>
            </a:r>
            <a:r>
              <a:rPr lang="en-US" altLang="zh-CN" sz="2000" dirty="0">
                <a:solidFill>
                  <a:prstClr val="black"/>
                </a:solidFill>
              </a:rPr>
              <a:t>→ </a:t>
            </a:r>
            <a:r>
              <a:rPr lang="en-US" altLang="zh-CN" sz="2000" dirty="0" smtClean="0">
                <a:solidFill>
                  <a:prstClr val="black"/>
                </a:solidFill>
              </a:rPr>
              <a:t>c    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</a:rPr>
              <a:t>C.num</a:t>
            </a:r>
            <a:r>
              <a:rPr lang="en-US" altLang="zh-CN" sz="2000">
                <a:solidFill>
                  <a:prstClr val="black"/>
                </a:solidFill>
              </a:rPr>
              <a:t>:= </a:t>
            </a:r>
            <a:r>
              <a:rPr lang="en-US" altLang="zh-CN" sz="2000" smtClean="0">
                <a:solidFill>
                  <a:prstClr val="black"/>
                </a:solidFill>
              </a:rPr>
              <a:t>C</a:t>
            </a:r>
            <a:r>
              <a:rPr lang="en-US" altLang="zh-CN" sz="2000" baseline="-25000" smtClean="0">
                <a:solidFill>
                  <a:prstClr val="black"/>
                </a:solidFill>
              </a:rPr>
              <a:t>1</a:t>
            </a:r>
            <a:r>
              <a:rPr lang="en-US" altLang="zh-CN" sz="2000" smtClean="0">
                <a:solidFill>
                  <a:prstClr val="black"/>
                </a:solidFill>
              </a:rPr>
              <a:t>.in_num-1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39" name="图片 38" descr="微信图片_201806052019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3786190"/>
            <a:ext cx="7953218" cy="30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537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FFC000"/>
                </a:solidFill>
              </a:rPr>
              <a:t>三</a:t>
            </a:r>
            <a:r>
              <a:rPr lang="zh-CN" altLang="en-US" sz="3200" dirty="0" smtClean="0">
                <a:solidFill>
                  <a:srgbClr val="FFC000"/>
                </a:solidFill>
              </a:rPr>
              <a:t>、属性文法如何进行语义计算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323528" y="1517883"/>
            <a:ext cx="8640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属性文法，可以通过遍历分析树（依赖图）的方式进行计算。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317429" y="1979548"/>
            <a:ext cx="8640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对于典型的属性文法（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L-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属性文法），可以在语法分析的同时进行语义分析。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323528" y="2880200"/>
            <a:ext cx="8640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什么是</a:t>
            </a:r>
            <a:r>
              <a:rPr lang="en-US" altLang="zh-CN" dirty="0" smtClean="0">
                <a:solidFill>
                  <a:srgbClr val="CC3300"/>
                </a:solidFill>
                <a:latin typeface="宋体" panose="02010600030101010101" pitchFamily="2" charset="-122"/>
              </a:rPr>
              <a:t>L-</a:t>
            </a: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属性文法？</a:t>
            </a:r>
            <a:endParaRPr lang="zh-CN" altLang="en-US" dirty="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356393" y="3341865"/>
            <a:ext cx="864096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已知文法，如果对于其中的每一个产生式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A→X</a:t>
            </a:r>
            <a:r>
              <a:rPr lang="en-US" altLang="zh-CN" baseline="-250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…</a:t>
            </a:r>
            <a:r>
              <a:rPr lang="en-US" altLang="zh-CN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n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每个语义动作涉及的属性或是综合属性，或是继承属性，而且继承属性只能依赖于：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i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的左边符号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X</a:t>
            </a:r>
            <a:r>
              <a:rPr lang="en-US" altLang="zh-CN" baseline="-250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…X</a:t>
            </a:r>
            <a:r>
              <a:rPr lang="en-US" altLang="zh-CN" baseline="-25000" dirty="0" smtClean="0">
                <a:solidFill>
                  <a:prstClr val="black"/>
                </a:solidFill>
                <a:latin typeface="宋体" panose="02010600030101010101" pitchFamily="2" charset="-122"/>
              </a:rPr>
              <a:t>i-1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的属性；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mtClean="0">
                <a:solidFill>
                  <a:prstClr val="black"/>
                </a:solidFill>
                <a:latin typeface="宋体" panose="02010600030101010101" pitchFamily="2" charset="-122"/>
              </a:rPr>
              <a:t>A</a:t>
            </a:r>
            <a:r>
              <a:rPr lang="zh-CN" altLang="en-US" smtClean="0">
                <a:solidFill>
                  <a:prstClr val="black"/>
                </a:solidFill>
                <a:latin typeface="宋体" panose="02010600030101010101" pitchFamily="2" charset="-122"/>
              </a:rPr>
              <a:t>的继承属性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则该文法是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L-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属性文法。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55"/>
          <p:cNvSpPr txBox="1">
            <a:spLocks noChangeArrowheads="1"/>
          </p:cNvSpPr>
          <p:nvPr/>
        </p:nvSpPr>
        <p:spPr bwMode="auto">
          <a:xfrm>
            <a:off x="471829" y="6204187"/>
            <a:ext cx="8640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L-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属性文法只有综合属性，该文法也称为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S-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属性文法。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51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323528" y="1268760"/>
            <a:ext cx="8496944" cy="4104456"/>
          </a:xfrm>
        </p:spPr>
        <p:txBody>
          <a:bodyPr numCol="2" spcCol="360000">
            <a:noAutofit/>
          </a:bodyPr>
          <a:lstStyle/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产生式：</a:t>
            </a:r>
            <a:endParaRPr lang="en-US" altLang="zh-CN" sz="2200" dirty="0" smtClean="0"/>
          </a:p>
          <a:p>
            <a:pPr>
              <a:buNone/>
              <a:defRPr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 </a:t>
            </a:r>
            <a:r>
              <a:rPr lang="en-US" altLang="zh-CN" sz="2200" dirty="0" smtClean="0"/>
              <a:t>S→E	</a:t>
            </a:r>
          </a:p>
          <a:p>
            <a:pPr>
              <a:buNone/>
              <a:defRPr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 </a:t>
            </a:r>
            <a:r>
              <a:rPr lang="en-US" altLang="zh-CN" sz="2200" dirty="0"/>
              <a:t>E→</a:t>
            </a:r>
            <a:r>
              <a:rPr lang="en-US" altLang="zh-CN" sz="2200" dirty="0" smtClean="0"/>
              <a:t>E</a:t>
            </a:r>
            <a:r>
              <a:rPr lang="en-US" altLang="zh-CN" sz="2200" baseline="-25000" dirty="0"/>
              <a:t>1</a:t>
            </a:r>
            <a:r>
              <a:rPr lang="en-US" altLang="zh-CN" sz="2200" dirty="0" smtClean="0"/>
              <a:t>+ T</a:t>
            </a:r>
          </a:p>
          <a:p>
            <a:pPr>
              <a:buNone/>
              <a:defRPr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 </a:t>
            </a:r>
            <a:r>
              <a:rPr lang="en-US" altLang="zh-CN" sz="2200" dirty="0"/>
              <a:t>E→T	</a:t>
            </a:r>
            <a:endParaRPr lang="en-US" altLang="zh-CN" sz="2200" dirty="0" smtClean="0"/>
          </a:p>
          <a:p>
            <a:pPr>
              <a:buNone/>
              <a:defRPr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 </a:t>
            </a:r>
            <a:r>
              <a:rPr lang="en-US" altLang="zh-CN" sz="2200" dirty="0"/>
              <a:t>T→</a:t>
            </a:r>
            <a:r>
              <a:rPr lang="en-US" altLang="zh-CN" sz="2200" dirty="0" smtClean="0"/>
              <a:t>T</a:t>
            </a:r>
            <a:r>
              <a:rPr lang="en-US" altLang="zh-CN" sz="2200" baseline="-25000" dirty="0"/>
              <a:t>1</a:t>
            </a:r>
            <a:r>
              <a:rPr lang="en-US" altLang="zh-CN" sz="2200" dirty="0" smtClean="0"/>
              <a:t>* F</a:t>
            </a:r>
          </a:p>
          <a:p>
            <a:pPr>
              <a:buNone/>
              <a:defRPr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5</a:t>
            </a:r>
            <a:r>
              <a:rPr lang="zh-CN" altLang="en-US" sz="2200" dirty="0"/>
              <a:t>） </a:t>
            </a:r>
            <a:r>
              <a:rPr lang="en-US" altLang="zh-CN" sz="2200" dirty="0"/>
              <a:t>T→F 	</a:t>
            </a:r>
            <a:endParaRPr lang="en-US" altLang="zh-CN" sz="2200" dirty="0" smtClean="0"/>
          </a:p>
          <a:p>
            <a:pPr>
              <a:buNone/>
              <a:defRPr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6</a:t>
            </a:r>
            <a:r>
              <a:rPr lang="zh-CN" altLang="en-US" sz="2200" dirty="0"/>
              <a:t>） </a:t>
            </a:r>
            <a:r>
              <a:rPr lang="en-US" altLang="zh-CN" sz="2200" dirty="0"/>
              <a:t>F→(E) </a:t>
            </a:r>
            <a:endParaRPr lang="en-US" altLang="zh-CN" sz="2200" dirty="0" smtClean="0"/>
          </a:p>
          <a:p>
            <a:pPr>
              <a:buNone/>
              <a:defRPr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7</a:t>
            </a:r>
            <a:r>
              <a:rPr lang="zh-CN" altLang="en-US" sz="2200" dirty="0"/>
              <a:t>） </a:t>
            </a:r>
            <a:r>
              <a:rPr lang="en-US" altLang="zh-CN" sz="2200" dirty="0" err="1"/>
              <a:t>F→</a:t>
            </a:r>
            <a:r>
              <a:rPr lang="en-US" altLang="zh-CN" sz="2200" dirty="0" err="1" smtClean="0"/>
              <a:t>digit</a:t>
            </a:r>
            <a:endParaRPr lang="en-US" altLang="zh-CN" sz="2200" dirty="0" smtClean="0"/>
          </a:p>
          <a:p>
            <a:pPr>
              <a:buNone/>
              <a:defRPr/>
            </a:pPr>
            <a:endParaRPr lang="en-US" altLang="zh-CN" sz="2400" dirty="0" smtClean="0"/>
          </a:p>
          <a:p>
            <a:pPr>
              <a:buNone/>
              <a:defRPr/>
            </a:pPr>
            <a:r>
              <a:rPr lang="zh-CN" altLang="en-US" sz="2400" dirty="0" smtClean="0"/>
              <a:t>语义</a:t>
            </a:r>
            <a:r>
              <a:rPr lang="zh-CN" altLang="en-US" sz="2400" dirty="0"/>
              <a:t>规则</a:t>
            </a:r>
            <a:r>
              <a:rPr lang="en-US" altLang="zh-CN" sz="2400" dirty="0"/>
              <a:t>:</a:t>
            </a:r>
          </a:p>
          <a:p>
            <a:pPr>
              <a:buNone/>
              <a:defRPr/>
            </a:pPr>
            <a:r>
              <a:rPr lang="zh-CN" altLang="en-US" sz="2200" dirty="0" smtClean="0"/>
              <a:t>｛</a:t>
            </a:r>
            <a:r>
              <a:rPr lang="en-US" altLang="zh-CN" sz="2200" dirty="0" smtClean="0"/>
              <a:t> print (</a:t>
            </a:r>
            <a:r>
              <a:rPr lang="en-US" altLang="zh-CN" sz="2200" dirty="0" err="1" smtClean="0"/>
              <a:t>E.val</a:t>
            </a:r>
            <a:r>
              <a:rPr lang="en-US" altLang="zh-CN" sz="2200" dirty="0" smtClean="0"/>
              <a:t>)    </a:t>
            </a:r>
            <a:r>
              <a:rPr lang="zh-CN" altLang="en-US" sz="2200" dirty="0" smtClean="0"/>
              <a:t>｝</a:t>
            </a:r>
            <a:r>
              <a:rPr lang="en-US" altLang="zh-CN" sz="2200" dirty="0" smtClean="0"/>
              <a:t>                       </a:t>
            </a:r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 smtClean="0"/>
              <a:t>｛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E.val</a:t>
            </a:r>
            <a:r>
              <a:rPr lang="en-US" altLang="zh-CN" sz="2200" dirty="0" smtClean="0"/>
              <a:t> = E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.val+T.val  </a:t>
            </a:r>
            <a:r>
              <a:rPr lang="zh-CN" altLang="en-US" sz="2200" dirty="0" smtClean="0"/>
              <a:t>｝</a:t>
            </a:r>
            <a:endParaRPr lang="en-US" altLang="zh-CN" sz="2200" dirty="0" smtClean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 smtClean="0"/>
              <a:t>｛</a:t>
            </a: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E.val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T.val</a:t>
            </a:r>
            <a:r>
              <a:rPr lang="en-US" altLang="zh-CN" sz="2200" dirty="0" smtClean="0"/>
              <a:t>    </a:t>
            </a:r>
            <a:r>
              <a:rPr lang="zh-CN" altLang="en-US" sz="2200" dirty="0" smtClean="0"/>
              <a:t>｝</a:t>
            </a:r>
            <a:endParaRPr lang="en-US" altLang="zh-CN" sz="2200" dirty="0" smtClean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 smtClean="0"/>
              <a:t>｛</a:t>
            </a: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T.val</a:t>
            </a:r>
            <a:r>
              <a:rPr lang="en-US" altLang="zh-CN" sz="2200" dirty="0" smtClean="0"/>
              <a:t> = T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.val*</a:t>
            </a:r>
            <a:r>
              <a:rPr lang="en-US" altLang="zh-CN" sz="2200" dirty="0" err="1" smtClean="0"/>
              <a:t>F.val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｝</a:t>
            </a:r>
            <a:endParaRPr lang="en-US" altLang="zh-CN" sz="2200" dirty="0" smtClean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 smtClean="0"/>
              <a:t>｛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T.val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F.val</a:t>
            </a:r>
            <a:r>
              <a:rPr lang="zh-CN" altLang="en-US" sz="2200" dirty="0" smtClean="0"/>
              <a:t>｝</a:t>
            </a:r>
            <a:endParaRPr lang="en-US" altLang="zh-CN" sz="2200" dirty="0" smtClean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zh-CN" altLang="en-US" sz="2200" dirty="0" smtClean="0"/>
              <a:t>｛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F.val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E.val</a:t>
            </a:r>
            <a:r>
              <a:rPr lang="en-US" altLang="zh-CN" sz="2200" dirty="0" smtClean="0"/>
              <a:t>  </a:t>
            </a:r>
            <a:r>
              <a:rPr lang="zh-CN" altLang="en-US" sz="2200" dirty="0" smtClean="0"/>
              <a:t>｝</a:t>
            </a:r>
            <a:endParaRPr lang="en-US" altLang="zh-CN" sz="2200" dirty="0" smtClean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200" dirty="0" smtClean="0"/>
              <a:t>	 </a:t>
            </a:r>
            <a:r>
              <a:rPr lang="zh-CN" altLang="en-US" sz="2200" dirty="0" smtClean="0"/>
              <a:t>｛</a:t>
            </a:r>
            <a:r>
              <a:rPr lang="en-US" altLang="zh-CN" sz="2200" dirty="0" err="1" smtClean="0"/>
              <a:t>F.val</a:t>
            </a:r>
            <a:r>
              <a:rPr lang="en-US" altLang="zh-CN" sz="2200" dirty="0" smtClean="0"/>
              <a:t> = </a:t>
            </a:r>
            <a:r>
              <a:rPr lang="en-US" altLang="zh-CN" sz="2200" dirty="0" err="1" smtClean="0"/>
              <a:t>digit.lexval</a:t>
            </a:r>
            <a:r>
              <a:rPr lang="en-US" altLang="zh-CN" sz="2200" dirty="0" smtClean="0"/>
              <a:t> </a:t>
            </a:r>
            <a:r>
              <a:rPr lang="zh-CN" altLang="en-US" sz="2200" dirty="0" smtClean="0"/>
              <a:t>｝</a:t>
            </a:r>
            <a:endParaRPr lang="en-US" altLang="zh-CN" sz="2200" dirty="0" smtClean="0"/>
          </a:p>
          <a:p>
            <a:pPr eaLnBrk="1" fontAlgn="auto" hangingPunct="1">
              <a:buFont typeface="Wingdings" pitchFamily="2" charset="2"/>
              <a:buNone/>
              <a:defRPr/>
            </a:pPr>
            <a:r>
              <a:rPr lang="en-US" altLang="zh-CN" sz="2200" dirty="0" smtClean="0"/>
              <a:t>	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11560" y="298450"/>
            <a:ext cx="7704137" cy="61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9pPr>
          </a:lstStyle>
          <a:p>
            <a:pPr marL="0" indent="0">
              <a:lnSpc>
                <a:spcPct val="120000"/>
              </a:lnSpc>
              <a:spcAft>
                <a:spcPct val="0"/>
              </a:spcAft>
              <a:buClrTx/>
              <a:buNone/>
            </a:pPr>
            <a:r>
              <a:rPr lang="en-US" altLang="zh-CN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S-</a:t>
            </a:r>
            <a:r>
              <a:rPr lang="zh-CN" altLang="en-US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属性文法的语义计算</a:t>
            </a:r>
            <a:endParaRPr lang="zh-CN" altLang="en-US" sz="2800" dirty="0">
              <a:solidFill>
                <a:srgbClr val="CC33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5373216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其中：</a:t>
            </a:r>
            <a:r>
              <a:rPr lang="en-US" altLang="zh-CN" dirty="0" err="1" smtClean="0"/>
              <a:t>digit.lexval</a:t>
            </a:r>
            <a:r>
              <a:rPr lang="zh-CN" altLang="en-US" dirty="0" smtClean="0"/>
              <a:t>表示词法分析过程中，确定的属性（值）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611560" y="298450"/>
            <a:ext cx="7704137" cy="61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charset="0"/>
              <a:buChar char="•"/>
              <a:defRPr sz="2400">
                <a:solidFill>
                  <a:schemeClr val="tx1"/>
                </a:solidFill>
                <a:latin typeface="Arial Narrow" pitchFamily="34" charset="0"/>
                <a:ea typeface="方正姚体" pitchFamily="2" charset="-122"/>
              </a:defRPr>
            </a:lvl9pPr>
          </a:lstStyle>
          <a:p>
            <a:pPr marL="0" indent="0">
              <a:lnSpc>
                <a:spcPct val="120000"/>
              </a:lnSpc>
              <a:spcAft>
                <a:spcPct val="0"/>
              </a:spcAft>
              <a:buClrTx/>
              <a:buNone/>
            </a:pPr>
            <a:r>
              <a:rPr lang="en-US" altLang="zh-CN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1</a:t>
            </a:r>
            <a:r>
              <a:rPr lang="zh-CN" altLang="en-US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、</a:t>
            </a:r>
            <a:r>
              <a:rPr lang="en-US" altLang="zh-CN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S-</a:t>
            </a:r>
            <a:r>
              <a:rPr lang="zh-CN" altLang="en-US" sz="2800" dirty="0" smtClean="0">
                <a:solidFill>
                  <a:srgbClr val="CC3300"/>
                </a:solidFill>
                <a:latin typeface="Arial" charset="0"/>
                <a:ea typeface="宋体" pitchFamily="2" charset="-122"/>
              </a:rPr>
              <a:t>属性文法的语义计算</a:t>
            </a:r>
            <a:endParaRPr lang="zh-CN" altLang="en-US" sz="2800" dirty="0">
              <a:solidFill>
                <a:srgbClr val="CC33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4654" y="112474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很显然，可以采用自底向上的语法分析（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分析）进行语法结构分析，同时将值求出来。</a:t>
            </a:r>
            <a:r>
              <a:rPr lang="zh-CN" altLang="en-US" dirty="0" smtClean="0">
                <a:solidFill>
                  <a:srgbClr val="CC3300"/>
                </a:solidFill>
              </a:rPr>
              <a:t>扩充分析栈</a:t>
            </a:r>
            <a:endParaRPr lang="zh-CN" altLang="en-US" dirty="0">
              <a:solidFill>
                <a:srgbClr val="CC3300"/>
              </a:solidFill>
            </a:endParaRPr>
          </a:p>
        </p:txBody>
      </p:sp>
      <p:grpSp>
        <p:nvGrpSpPr>
          <p:cNvPr id="5" name="Group 2"/>
          <p:cNvGrpSpPr>
            <a:grpSpLocks noChangeAspect="1"/>
          </p:cNvGrpSpPr>
          <p:nvPr/>
        </p:nvGrpSpPr>
        <p:grpSpPr bwMode="auto">
          <a:xfrm>
            <a:off x="2106384" y="1955741"/>
            <a:ext cx="5247670" cy="4861496"/>
            <a:chOff x="3283" y="8774"/>
            <a:chExt cx="4634" cy="4293"/>
          </a:xfrm>
        </p:grpSpPr>
        <p:sp>
          <p:nvSpPr>
            <p:cNvPr id="6" name="AutoShape 3"/>
            <p:cNvSpPr>
              <a:spLocks noChangeAspect="1" noChangeArrowheads="1"/>
            </p:cNvSpPr>
            <p:nvPr/>
          </p:nvSpPr>
          <p:spPr bwMode="auto">
            <a:xfrm>
              <a:off x="3283" y="8774"/>
              <a:ext cx="4634" cy="4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itchFamily="34" charset="0"/>
                  <a:ea typeface="宋体" charset="-122"/>
                </a:defRPr>
              </a:lvl9pPr>
            </a:lstStyle>
            <a:p>
              <a:endParaRPr lang="zh-CN" altLang="en-US" sz="2000"/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3283" y="9073"/>
              <a:ext cx="4003" cy="3824"/>
              <a:chOff x="3166" y="9073"/>
              <a:chExt cx="4004" cy="3824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 flipH="1">
                <a:off x="4354" y="9073"/>
                <a:ext cx="14" cy="33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4354" y="12466"/>
                <a:ext cx="2322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 flipV="1">
                <a:off x="5098" y="9085"/>
                <a:ext cx="1" cy="33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V="1">
                <a:off x="6666" y="9073"/>
                <a:ext cx="1" cy="33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V="1">
                <a:off x="5895" y="9073"/>
                <a:ext cx="1" cy="33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 flipV="1">
                <a:off x="4342" y="12010"/>
                <a:ext cx="2336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 flipV="1">
                <a:off x="4342" y="11514"/>
                <a:ext cx="2336" cy="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 flipV="1">
                <a:off x="4356" y="11044"/>
                <a:ext cx="2336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 flipV="1">
                <a:off x="4356" y="9581"/>
                <a:ext cx="2334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 flipV="1">
                <a:off x="4357" y="10025"/>
                <a:ext cx="2334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4483" y="12101"/>
                <a:ext cx="615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itchFamily="18" charset="0"/>
                  </a:rPr>
                  <a:t>状态 </a:t>
                </a:r>
                <a:endParaRPr lang="zh-CN" altLang="en-US" sz="2000" dirty="0">
                  <a:latin typeface="Arial" charset="0"/>
                </a:endParaRPr>
              </a:p>
            </p:txBody>
          </p:sp>
          <p:sp>
            <p:nvSpPr>
              <p:cNvPr id="19" name="Text Box 16"/>
              <p:cNvSpPr txBox="1">
                <a:spLocks noChangeArrowheads="1"/>
              </p:cNvSpPr>
              <p:nvPr/>
            </p:nvSpPr>
            <p:spPr bwMode="auto">
              <a:xfrm>
                <a:off x="5123" y="12113"/>
                <a:ext cx="794" cy="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 smtClean="0">
                    <a:latin typeface="Times New Roman" pitchFamily="18" charset="0"/>
                  </a:rPr>
                  <a:t>符号 </a:t>
                </a:r>
                <a:endParaRPr lang="zh-CN" altLang="en-US" sz="2000" dirty="0">
                  <a:latin typeface="Arial" charset="0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6010" y="12087"/>
                <a:ext cx="491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 smtClean="0">
                    <a:solidFill>
                      <a:srgbClr val="FF0066"/>
                    </a:solidFill>
                    <a:latin typeface="Times New Roman" pitchFamily="18" charset="0"/>
                  </a:rPr>
                  <a:t>语义</a:t>
                </a:r>
                <a:endParaRPr lang="zh-CN" altLang="en-US" sz="2000" dirty="0">
                  <a:solidFill>
                    <a:srgbClr val="FF0066"/>
                  </a:solidFill>
                  <a:latin typeface="Arial" charset="0"/>
                </a:endParaRP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4483" y="11593"/>
                <a:ext cx="400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itchFamily="18" charset="0"/>
                  </a:rPr>
                  <a:t>S</a:t>
                </a:r>
                <a:r>
                  <a:rPr lang="en-US" altLang="zh-CN" sz="2000" baseline="-25000">
                    <a:latin typeface="Times New Roman" pitchFamily="18" charset="0"/>
                  </a:rPr>
                  <a:t>0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2" name="Text Box 19"/>
              <p:cNvSpPr txBox="1">
                <a:spLocks noChangeArrowheads="1"/>
              </p:cNvSpPr>
              <p:nvPr/>
            </p:nvSpPr>
            <p:spPr bwMode="auto">
              <a:xfrm>
                <a:off x="4496" y="11163"/>
                <a:ext cx="400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itchFamily="18" charset="0"/>
                  </a:rPr>
                  <a:t>S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Times New Roman" pitchFamily="18" charset="0"/>
                </a:endParaRPr>
              </a:p>
              <a:p>
                <a:pPr eaLnBrk="1" hangingPunct="1"/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4523" y="9647"/>
                <a:ext cx="398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>
                    <a:latin typeface="Times New Roman" pitchFamily="18" charset="0"/>
                  </a:rPr>
                  <a:t>S</a:t>
                </a:r>
                <a:r>
                  <a:rPr lang="en-US" altLang="zh-CN" sz="2000" baseline="-25000">
                    <a:latin typeface="Times New Roman" pitchFamily="18" charset="0"/>
                  </a:rPr>
                  <a:t>K</a:t>
                </a:r>
                <a:endParaRPr lang="en-US" altLang="zh-CN" sz="2000">
                  <a:latin typeface="Times New Roman" pitchFamily="18" charset="0"/>
                </a:endParaRPr>
              </a:p>
              <a:p>
                <a:pPr eaLnBrk="1" hangingPunct="1"/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398" y="11617"/>
                <a:ext cx="19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latin typeface="Times New Roman" pitchFamily="18" charset="0"/>
                  </a:rPr>
                  <a:t># 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5384" y="11109"/>
                <a:ext cx="259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latin typeface="Times New Roman" pitchFamily="18" charset="0"/>
                  </a:rPr>
                  <a:t>X</a:t>
                </a:r>
                <a:r>
                  <a:rPr lang="en-US" altLang="zh-CN" sz="2000" baseline="-25000">
                    <a:latin typeface="Times New Roman" pitchFamily="18" charset="0"/>
                  </a:rPr>
                  <a:t>1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26" name="Text Box 23"/>
              <p:cNvSpPr txBox="1">
                <a:spLocks noChangeArrowheads="1"/>
              </p:cNvSpPr>
              <p:nvPr/>
            </p:nvSpPr>
            <p:spPr bwMode="auto">
              <a:xfrm>
                <a:off x="5344" y="9660"/>
                <a:ext cx="44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itchFamily="18" charset="0"/>
                  </a:rPr>
                  <a:t>X</a:t>
                </a:r>
                <a:r>
                  <a:rPr lang="en-US" altLang="zh-CN" sz="2000" baseline="-25000" dirty="0">
                    <a:latin typeface="Times New Roman" pitchFamily="18" charset="0"/>
                  </a:rPr>
                  <a:t>K</a:t>
                </a:r>
                <a:endParaRPr lang="en-US" altLang="zh-CN" sz="2000" dirty="0">
                  <a:latin typeface="Times New Roman" pitchFamily="18" charset="0"/>
                </a:endParaRPr>
              </a:p>
              <a:p>
                <a:pPr eaLnBrk="1" hangingPunct="1"/>
                <a:endParaRPr lang="en-US" altLang="zh-CN" sz="2000" dirty="0">
                  <a:latin typeface="Aria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5970" y="11135"/>
                <a:ext cx="722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solidFill>
                      <a:srgbClr val="FF0066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>
                    <a:solidFill>
                      <a:srgbClr val="FF0066"/>
                    </a:solidFill>
                    <a:latin typeface="Times New Roman" pitchFamily="18" charset="0"/>
                  </a:rPr>
                  <a:t>1</a:t>
                </a:r>
                <a:r>
                  <a:rPr lang="en-US" altLang="zh-CN" sz="2000" dirty="0">
                    <a:solidFill>
                      <a:srgbClr val="FF0066"/>
                    </a:solidFill>
                    <a:latin typeface="Times New Roman" pitchFamily="18" charset="0"/>
                  </a:rPr>
                  <a:t>.val</a:t>
                </a:r>
                <a:endParaRPr lang="en-US" altLang="zh-CN" sz="2000" dirty="0">
                  <a:solidFill>
                    <a:srgbClr val="FF0066"/>
                  </a:solidFill>
                  <a:latin typeface="Arial" charset="0"/>
                </a:endParaRP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6036" y="9673"/>
                <a:ext cx="771" cy="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 err="1">
                    <a:solidFill>
                      <a:srgbClr val="FF0066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000" baseline="-25000" dirty="0" err="1">
                    <a:solidFill>
                      <a:srgbClr val="FF0066"/>
                    </a:solidFill>
                    <a:latin typeface="Times New Roman" pitchFamily="18" charset="0"/>
                  </a:rPr>
                  <a:t>k.</a:t>
                </a:r>
                <a:r>
                  <a:rPr lang="en-US" altLang="zh-CN" sz="2000" dirty="0" err="1">
                    <a:solidFill>
                      <a:srgbClr val="FF0066"/>
                    </a:solidFill>
                    <a:latin typeface="Times New Roman" pitchFamily="18" charset="0"/>
                  </a:rPr>
                  <a:t>val</a:t>
                </a:r>
                <a:endParaRPr lang="en-US" altLang="zh-CN" sz="2000" dirty="0">
                  <a:solidFill>
                    <a:srgbClr val="FF0066"/>
                  </a:solidFill>
                  <a:latin typeface="Arial" charset="0"/>
                </a:endParaRP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4627" y="10458"/>
                <a:ext cx="31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latin typeface="Times New Roman" pitchFamily="18" charset="0"/>
                    <a:sym typeface="Symbol" pitchFamily="18" charset="2"/>
                  </a:rPr>
                  <a:t>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5331" y="10434"/>
                <a:ext cx="3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itchFamily="18" charset="0"/>
                    <a:sym typeface="Symbol" pitchFamily="18" charset="2"/>
                  </a:rPr>
                  <a:t></a:t>
                </a:r>
                <a:endParaRPr lang="en-US" altLang="zh-CN" sz="2000" dirty="0">
                  <a:latin typeface="Arial" charset="0"/>
                </a:endParaRPr>
              </a:p>
            </p:txBody>
          </p:sp>
          <p:sp>
            <p:nvSpPr>
              <p:cNvPr id="31" name="Text Box 28"/>
              <p:cNvSpPr txBox="1">
                <a:spLocks noChangeArrowheads="1"/>
              </p:cNvSpPr>
              <p:nvPr/>
            </p:nvSpPr>
            <p:spPr bwMode="auto">
              <a:xfrm>
                <a:off x="6074" y="10448"/>
                <a:ext cx="3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latin typeface="Times New Roman" pitchFamily="18" charset="0"/>
                    <a:sym typeface="Symbol" pitchFamily="18" charset="2"/>
                  </a:rPr>
                  <a:t>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6126" y="11631"/>
                <a:ext cx="243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latin typeface="Times New Roman" pitchFamily="18" charset="0"/>
                  </a:rPr>
                  <a:t>—</a:t>
                </a:r>
                <a:endParaRPr lang="en-US" altLang="zh-CN" sz="2000">
                  <a:latin typeface="Aria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3768" y="9585"/>
                <a:ext cx="584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3166" y="9451"/>
                <a:ext cx="582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latin typeface="Times New Roman" pitchFamily="18" charset="0"/>
                  </a:rPr>
                  <a:t>TOP</a:t>
                </a:r>
              </a:p>
              <a:p>
                <a:pPr eaLnBrk="1" hangingPunct="1"/>
                <a:endParaRPr lang="en-US" altLang="zh-CN" sz="2000" dirty="0">
                  <a:latin typeface="Arial" charset="0"/>
                </a:endParaRPr>
              </a:p>
            </p:txBody>
          </p:sp>
          <p:sp>
            <p:nvSpPr>
              <p:cNvPr id="35" name="Text Box 32"/>
              <p:cNvSpPr txBox="1">
                <a:spLocks noChangeArrowheads="1"/>
              </p:cNvSpPr>
              <p:nvPr/>
            </p:nvSpPr>
            <p:spPr bwMode="auto">
              <a:xfrm>
                <a:off x="4296" y="12612"/>
                <a:ext cx="287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itchFamily="34" charset="0"/>
                    <a:ea typeface="宋体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itchFamily="18" charset="0"/>
                  </a:rPr>
                  <a:t>扩充的 </a:t>
                </a:r>
                <a:r>
                  <a:rPr lang="en-US" altLang="zh-CN" sz="2000" dirty="0">
                    <a:latin typeface="Times New Roman" pitchFamily="18" charset="0"/>
                  </a:rPr>
                  <a:t>LR</a:t>
                </a:r>
                <a:r>
                  <a:rPr lang="zh-CN" altLang="en-US" sz="2000" dirty="0">
                    <a:latin typeface="Times New Roman" pitchFamily="18" charset="0"/>
                  </a:rPr>
                  <a:t>分析栈</a:t>
                </a:r>
                <a:endParaRPr lang="zh-CN" altLang="en-US" sz="2000" dirty="0"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91946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15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4" name="Group 1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496823096"/>
              </p:ext>
            </p:extLst>
          </p:nvPr>
        </p:nvGraphicFramePr>
        <p:xfrm>
          <a:off x="755650" y="620713"/>
          <a:ext cx="7704138" cy="5852160"/>
        </p:xfrm>
        <a:graphic>
          <a:graphicData uri="http://schemas.openxmlformats.org/drawingml/2006/table">
            <a:tbl>
              <a:tblPr/>
              <a:tblGrid>
                <a:gridCol w="1284288"/>
                <a:gridCol w="876300"/>
                <a:gridCol w="1692275"/>
                <a:gridCol w="1282700"/>
                <a:gridCol w="1284287"/>
                <a:gridCol w="1284288"/>
              </a:tblGrid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步骤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归约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状态栈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语义栈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符号栈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输入串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2+3*5#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+3*5#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+3*5#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+3*5#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+3*5#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7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*5#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016975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#E+T*5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01697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2-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#E+T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14)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15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接受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itchFamily="2" charset="2"/>
                        <a:defRPr sz="2400" b="1">
                          <a:solidFill>
                            <a:srgbClr val="CC3300"/>
                          </a:solidFill>
                          <a:latin typeface="Arial" charset="0"/>
                          <a:ea typeface="宋体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i="1"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43108" y="3714752"/>
            <a:ext cx="6748802" cy="2961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numCol="2" spcCol="36000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产生式：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S→E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E→E</a:t>
            </a:r>
            <a:r>
              <a:rPr kumimoji="0" lang="en-US" altLang="zh-CN" sz="1800" b="1" i="0" u="none" strike="noStrike" kern="1200" cap="none" spc="3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+ 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E→T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T→T</a:t>
            </a:r>
            <a:r>
              <a:rPr kumimoji="0" lang="en-US" altLang="zh-CN" sz="1800" b="1" i="0" u="none" strike="noStrike" kern="1200" cap="none" spc="3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* 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T→F 	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F→(E)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7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F→digit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语义规则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print (E.val)    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E.val = E</a:t>
            </a:r>
            <a:r>
              <a:rPr kumimoji="0" lang="en-US" altLang="zh-CN" sz="1800" b="1" i="0" u="none" strike="noStrike" kern="1200" cap="none" spc="3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.val+T.val  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E.val = T.val    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T.val = T</a:t>
            </a:r>
            <a:r>
              <a:rPr kumimoji="0" lang="en-US" altLang="zh-CN" sz="1800" b="1" i="0" u="none" strike="noStrike" kern="1200" cap="none" spc="3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.val*F.val 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T.val = F.val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F.val = E.val  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｛ </a:t>
            </a:r>
            <a:r>
              <a:rPr kumimoji="0" lang="en-US" altLang="zh-CN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F.val = digit.lexval </a:t>
            </a:r>
            <a:r>
              <a:rPr kumimoji="0" lang="zh-CN" altLang="en-US" sz="1800" b="1" i="0" u="none" strike="noStrike" kern="1200" cap="none" spc="3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｝</a:t>
            </a:r>
            <a:endParaRPr kumimoji="0" lang="en-US" altLang="zh-CN" sz="1800" b="1" i="0" u="none" strike="noStrike" kern="1200" cap="none" spc="3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477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32656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3200" dirty="0" smtClean="0">
                <a:solidFill>
                  <a:srgbClr val="FFC000"/>
                </a:solidFill>
              </a:rPr>
              <a:t>本章重点</a:t>
            </a:r>
            <a:endParaRPr lang="zh-CN" altLang="en-US" sz="3200" dirty="0">
              <a:solidFill>
                <a:srgbClr val="FFC000"/>
              </a:solidFill>
            </a:endParaRPr>
          </a:p>
        </p:txBody>
      </p:sp>
      <p:sp>
        <p:nvSpPr>
          <p:cNvPr id="6" name="Text Box 55"/>
          <p:cNvSpPr txBox="1">
            <a:spLocks noChangeArrowheads="1"/>
          </p:cNvSpPr>
          <p:nvPr/>
        </p:nvSpPr>
        <p:spPr bwMode="auto">
          <a:xfrm>
            <a:off x="317429" y="1979548"/>
            <a:ext cx="8640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语义分析的属性文法，就是对非终结符号定义相关属性。在语法分析时候，同时对语义进行计算。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383239" y="3068960"/>
            <a:ext cx="864096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常用的属性包括：值，类型，地址 等等。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属性的传递有两种方式：继承和综合。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9262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524122" y="1682200"/>
            <a:ext cx="8222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对于词法分析和语法分析正确的源程序就可以进行语义分析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537974" y="2484839"/>
            <a:ext cx="815077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本章主要两种语义分析模型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——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属性文法和翻译模式。我们只涉及属性文法。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3200" dirty="0" smtClean="0"/>
              <a:t>本章提要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40442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1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524122" y="1682200"/>
            <a:ext cx="318378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：已知文法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G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：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E→ T+T |T or T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T→0|1|…|9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T→ </a:t>
            </a:r>
            <a:r>
              <a:rPr lang="en-US" altLang="zh-CN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ture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 |false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分析句子 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3+4 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的语义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4355448" y="3898191"/>
            <a:ext cx="3399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E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=&gt; T</a:t>
            </a:r>
            <a:r>
              <a:rPr lang="en-US" altLang="zh-CN" baseline="-250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+T</a:t>
            </a:r>
            <a:r>
              <a:rPr lang="en-US" altLang="zh-CN" baseline="-25000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2 </a:t>
            </a:r>
            <a:r>
              <a:rPr lang="en-US" altLang="zh-CN" dirty="0" smtClean="0">
                <a:solidFill>
                  <a:schemeClr val="accent6">
                    <a:lumMod val="50000"/>
                  </a:schemeClr>
                </a:solidFill>
                <a:latin typeface="宋体" panose="02010600030101010101" pitchFamily="2" charset="-122"/>
              </a:rPr>
              <a:t>=&gt;3+4 </a:t>
            </a:r>
            <a:endParaRPr lang="zh-CN" altLang="en-US" dirty="0">
              <a:solidFill>
                <a:schemeClr val="accent6">
                  <a:lumMod val="50000"/>
                </a:schemeClr>
              </a:solidFill>
              <a:latin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/>
              <a:t>一、什么是属性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3733953" y="2252996"/>
            <a:ext cx="23118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T</a:t>
            </a:r>
            <a:r>
              <a:rPr lang="en-US" altLang="zh-CN" baseline="-25000" dirty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+T</a:t>
            </a:r>
            <a:r>
              <a:rPr lang="en-US" altLang="zh-CN" baseline="-25000" dirty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 |T</a:t>
            </a:r>
            <a:r>
              <a:rPr lang="en-US" altLang="zh-CN" baseline="-25000" dirty="0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宋体" panose="02010600030101010101" pitchFamily="2" charset="-122"/>
              </a:rPr>
              <a:t> or T</a:t>
            </a:r>
            <a:r>
              <a:rPr lang="en-US" altLang="zh-CN" baseline="-25000" dirty="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533977" y="4560759"/>
            <a:ext cx="815077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CC3300"/>
                </a:solidFill>
                <a:latin typeface="宋体" panose="02010600030101010101" pitchFamily="2" charset="-122"/>
              </a:rPr>
              <a:t>? </a:t>
            </a: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为什么选择</a:t>
            </a:r>
            <a:r>
              <a:rPr lang="en-US" altLang="zh-CN" dirty="0">
                <a:solidFill>
                  <a:srgbClr val="CC3300"/>
                </a:solidFill>
                <a:latin typeface="宋体" panose="02010600030101010101" pitchFamily="2" charset="-122"/>
              </a:rPr>
              <a:t>E→ </a:t>
            </a:r>
            <a:r>
              <a:rPr lang="en-US" altLang="zh-CN" dirty="0" smtClean="0">
                <a:solidFill>
                  <a:srgbClr val="CC3300"/>
                </a:solidFill>
                <a:latin typeface="宋体" panose="02010600030101010101" pitchFamily="2" charset="-122"/>
              </a:rPr>
              <a:t>T+T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答：从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3+4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知：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的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type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应是</a:t>
            </a:r>
            <a:r>
              <a:rPr lang="en-US" altLang="zh-CN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endParaRPr lang="en-US" altLang="zh-CN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type 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solidFill>
                  <a:prstClr val="black"/>
                </a:solidFill>
                <a:latin typeface="宋体" panose="02010600030101010101" pitchFamily="2" charset="-122"/>
              </a:rPr>
              <a:t>T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的属性之一，记作：</a:t>
            </a:r>
            <a:r>
              <a:rPr lang="en-US" altLang="zh-CN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T.type</a:t>
            </a:r>
            <a:endParaRPr lang="zh-CN" altLang="en-US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24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1" grpId="0"/>
      <p:bldP spid="49" grpId="0"/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332656"/>
            <a:ext cx="7190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prstClr val="black"/>
                </a:solidFill>
              </a:rPr>
              <a:t>例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zh-CN" altLang="en-US" dirty="0" smtClean="0">
                <a:solidFill>
                  <a:prstClr val="black"/>
                </a:solidFill>
              </a:rPr>
              <a:t>：已知文法</a:t>
            </a:r>
            <a:r>
              <a:rPr lang="en-US" altLang="zh-CN" dirty="0" smtClean="0">
                <a:solidFill>
                  <a:prstClr val="black"/>
                </a:solidFill>
              </a:rPr>
              <a:t>G(S)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S→ ABC   </a:t>
            </a: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 A</a:t>
            </a:r>
            <a:r>
              <a:rPr lang="en-US" altLang="zh-CN" dirty="0">
                <a:solidFill>
                  <a:prstClr val="black"/>
                </a:solidFill>
              </a:rPr>
              <a:t>→ </a:t>
            </a:r>
            <a:r>
              <a:rPr lang="en-US" altLang="zh-CN" dirty="0" smtClean="0">
                <a:solidFill>
                  <a:prstClr val="black"/>
                </a:solidFill>
              </a:rPr>
              <a:t>Aa |a      </a:t>
            </a:r>
            <a:r>
              <a:rPr lang="en-US" altLang="zh-CN" dirty="0" err="1" smtClean="0">
                <a:solidFill>
                  <a:prstClr val="black"/>
                </a:solidFill>
              </a:rPr>
              <a:t>B→Bb|b</a:t>
            </a:r>
            <a:r>
              <a:rPr lang="en-US" altLang="zh-CN" dirty="0" smtClean="0">
                <a:solidFill>
                  <a:prstClr val="black"/>
                </a:solidFill>
              </a:rPr>
              <a:t>      C→ Cc |c 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1700808"/>
            <a:ext cx="7766520" cy="93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prstClr val="black"/>
                </a:solidFill>
              </a:rPr>
              <a:t>该</a:t>
            </a:r>
            <a:r>
              <a:rPr lang="zh-CN" altLang="en-US" dirty="0" smtClean="0">
                <a:solidFill>
                  <a:prstClr val="black"/>
                </a:solidFill>
              </a:rPr>
              <a:t>文法定义的语言特点是 </a:t>
            </a:r>
            <a:r>
              <a:rPr lang="en-US" altLang="zh-CN" dirty="0" err="1" smtClean="0">
                <a:solidFill>
                  <a:prstClr val="black"/>
                </a:solidFill>
              </a:rPr>
              <a:t>a</a:t>
            </a:r>
            <a:r>
              <a:rPr lang="en-US" altLang="zh-CN" baseline="30000" dirty="0" err="1" smtClean="0">
                <a:solidFill>
                  <a:prstClr val="black"/>
                </a:solidFill>
              </a:rPr>
              <a:t>+</a:t>
            </a:r>
            <a:r>
              <a:rPr lang="en-US" altLang="zh-CN" dirty="0" err="1" smtClean="0">
                <a:solidFill>
                  <a:prstClr val="black"/>
                </a:solidFill>
              </a:rPr>
              <a:t>b</a:t>
            </a:r>
            <a:r>
              <a:rPr lang="en-US" altLang="zh-CN" baseline="30000" dirty="0" err="1" smtClean="0">
                <a:solidFill>
                  <a:prstClr val="black"/>
                </a:solidFill>
              </a:rPr>
              <a:t>+</a:t>
            </a:r>
            <a:r>
              <a:rPr lang="en-US" altLang="zh-CN" dirty="0" err="1" smtClean="0">
                <a:solidFill>
                  <a:prstClr val="black"/>
                </a:solidFill>
              </a:rPr>
              <a:t>c</a:t>
            </a:r>
            <a:r>
              <a:rPr lang="en-US" altLang="zh-CN" baseline="30000" dirty="0" smtClean="0">
                <a:solidFill>
                  <a:prstClr val="black"/>
                </a:solidFill>
              </a:rPr>
              <a:t>+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即：若干个（至少一个）</a:t>
            </a:r>
            <a:r>
              <a:rPr lang="en-US" altLang="zh-CN" dirty="0" err="1" smtClean="0">
                <a:solidFill>
                  <a:prstClr val="black"/>
                </a:solidFill>
              </a:rPr>
              <a:t>a,b,c</a:t>
            </a:r>
            <a:r>
              <a:rPr lang="zh-CN" altLang="en-US" dirty="0" smtClean="0">
                <a:solidFill>
                  <a:prstClr val="black"/>
                </a:solidFill>
              </a:rPr>
              <a:t>顺序组成的符号串。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557" y="2852936"/>
            <a:ext cx="77665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若要求符号串中</a:t>
            </a:r>
            <a:r>
              <a:rPr lang="en-US" altLang="zh-CN" dirty="0" err="1" smtClean="0">
                <a:solidFill>
                  <a:prstClr val="black"/>
                </a:solidFill>
              </a:rPr>
              <a:t>a,b,c</a:t>
            </a:r>
            <a:r>
              <a:rPr lang="zh-CN" altLang="en-US" dirty="0" smtClean="0">
                <a:solidFill>
                  <a:prstClr val="black"/>
                </a:solidFill>
              </a:rPr>
              <a:t>的数量相等，即｛</a:t>
            </a:r>
            <a:r>
              <a:rPr lang="en-US" altLang="zh-CN" dirty="0" err="1" smtClean="0">
                <a:solidFill>
                  <a:prstClr val="black"/>
                </a:solidFill>
              </a:rPr>
              <a:t>a</a:t>
            </a:r>
            <a:r>
              <a:rPr lang="en-US" altLang="zh-CN" baseline="30000" dirty="0" err="1" smtClean="0">
                <a:solidFill>
                  <a:prstClr val="black"/>
                </a:solidFill>
              </a:rPr>
              <a:t>n</a:t>
            </a:r>
            <a:r>
              <a:rPr lang="en-US" altLang="zh-CN" dirty="0" err="1" smtClean="0">
                <a:solidFill>
                  <a:prstClr val="black"/>
                </a:solidFill>
              </a:rPr>
              <a:t>b</a:t>
            </a:r>
            <a:r>
              <a:rPr lang="en-US" altLang="zh-CN" baseline="30000" dirty="0" err="1" smtClean="0">
                <a:solidFill>
                  <a:prstClr val="black"/>
                </a:solidFill>
              </a:rPr>
              <a:t>n</a:t>
            </a:r>
            <a:r>
              <a:rPr lang="en-US" altLang="zh-CN" dirty="0" err="1" smtClean="0">
                <a:solidFill>
                  <a:prstClr val="black"/>
                </a:solidFill>
              </a:rPr>
              <a:t>c</a:t>
            </a:r>
            <a:r>
              <a:rPr lang="en-US" altLang="zh-CN" baseline="30000" dirty="0" err="1" smtClean="0">
                <a:solidFill>
                  <a:prstClr val="black"/>
                </a:solidFill>
              </a:rPr>
              <a:t>n</a:t>
            </a:r>
            <a:r>
              <a:rPr lang="en-US" altLang="zh-CN" dirty="0" smtClean="0">
                <a:solidFill>
                  <a:prstClr val="black"/>
                </a:solidFill>
              </a:rPr>
              <a:t> |n &gt;0</a:t>
            </a:r>
            <a:r>
              <a:rPr lang="zh-CN" altLang="en-US" dirty="0" smtClean="0">
                <a:solidFill>
                  <a:prstClr val="black"/>
                </a:solidFill>
              </a:rPr>
              <a:t>｝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则：原文法中的非终结符不仅要结构正确，而且要数量正确。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4310858"/>
            <a:ext cx="7766520" cy="49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要关注 </a:t>
            </a:r>
            <a:r>
              <a:rPr lang="en-US" altLang="zh-CN" dirty="0" err="1" smtClean="0">
                <a:solidFill>
                  <a:prstClr val="black"/>
                </a:solidFill>
              </a:rPr>
              <a:t>A.num</a:t>
            </a:r>
            <a:r>
              <a:rPr lang="en-US" altLang="zh-CN" dirty="0" smtClean="0">
                <a:solidFill>
                  <a:prstClr val="black"/>
                </a:solidFill>
              </a:rPr>
              <a:t>   </a:t>
            </a:r>
            <a:r>
              <a:rPr lang="en-US" altLang="zh-CN" dirty="0" err="1" smtClean="0">
                <a:solidFill>
                  <a:prstClr val="black"/>
                </a:solidFill>
              </a:rPr>
              <a:t>B.num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r>
              <a:rPr lang="en-US" altLang="zh-CN" dirty="0" err="1" smtClean="0">
                <a:solidFill>
                  <a:prstClr val="black"/>
                </a:solidFill>
              </a:rPr>
              <a:t>C.num</a:t>
            </a:r>
            <a:r>
              <a:rPr lang="en-US" altLang="zh-CN" dirty="0" smtClean="0">
                <a:solidFill>
                  <a:prstClr val="black"/>
                </a:solidFill>
              </a:rPr>
              <a:t>       </a:t>
            </a:r>
            <a:r>
              <a:rPr lang="en-US" altLang="zh-CN" dirty="0" err="1" smtClean="0">
                <a:solidFill>
                  <a:prstClr val="black"/>
                </a:solidFill>
              </a:rPr>
              <a:t>num</a:t>
            </a:r>
            <a:r>
              <a:rPr lang="zh-CN" altLang="en-US" dirty="0" smtClean="0">
                <a:solidFill>
                  <a:prstClr val="black"/>
                </a:solidFill>
              </a:rPr>
              <a:t>是</a:t>
            </a:r>
            <a:r>
              <a:rPr lang="en-US" altLang="zh-CN" dirty="0" smtClean="0">
                <a:solidFill>
                  <a:prstClr val="black"/>
                </a:solidFill>
              </a:rPr>
              <a:t>A,B,C</a:t>
            </a:r>
            <a:r>
              <a:rPr lang="zh-CN" altLang="en-US" dirty="0" smtClean="0">
                <a:solidFill>
                  <a:prstClr val="black"/>
                </a:solidFill>
              </a:rPr>
              <a:t>的一种属性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8361" y="4941168"/>
            <a:ext cx="7766520" cy="93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文法的属性可用来刻画和文法符号关联的任何特定信息，常用的属性包括：值，类型，地址</a:t>
            </a:r>
            <a:r>
              <a:rPr lang="en-US" altLang="zh-CN" dirty="0" smtClean="0">
                <a:solidFill>
                  <a:prstClr val="black"/>
                </a:solidFill>
              </a:rPr>
              <a:t>…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31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455091"/>
            <a:ext cx="776652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属性用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V</a:t>
            </a:r>
            <a:r>
              <a:rPr lang="en-US" altLang="zh-CN" baseline="-25000" dirty="0" smtClean="0">
                <a:solidFill>
                  <a:prstClr val="black"/>
                </a:solidFill>
              </a:rPr>
              <a:t>N</a:t>
            </a:r>
            <a:r>
              <a:rPr lang="en-US" altLang="zh-CN" dirty="0" smtClean="0">
                <a:solidFill>
                  <a:prstClr val="black"/>
                </a:solidFill>
              </a:rPr>
              <a:t>.t  </a:t>
            </a:r>
            <a:r>
              <a:rPr lang="zh-CN" altLang="en-US" dirty="0" smtClean="0">
                <a:solidFill>
                  <a:prstClr val="black"/>
                </a:solidFill>
              </a:rPr>
              <a:t>的形式描述。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V</a:t>
            </a:r>
            <a:r>
              <a:rPr lang="en-US" altLang="zh-CN" baseline="-25000" dirty="0" smtClean="0">
                <a:solidFill>
                  <a:prstClr val="black"/>
                </a:solidFill>
              </a:rPr>
              <a:t>N</a:t>
            </a:r>
            <a:r>
              <a:rPr lang="zh-CN" altLang="en-US" dirty="0" smtClean="0">
                <a:solidFill>
                  <a:prstClr val="black"/>
                </a:solidFill>
              </a:rPr>
              <a:t>是某个非终结符号，</a:t>
            </a:r>
            <a:r>
              <a:rPr lang="en-US" altLang="zh-CN" dirty="0" smtClean="0">
                <a:solidFill>
                  <a:prstClr val="black"/>
                </a:solidFill>
              </a:rPr>
              <a:t>t  </a:t>
            </a:r>
            <a:r>
              <a:rPr lang="zh-CN" altLang="en-US" dirty="0" smtClean="0">
                <a:solidFill>
                  <a:prstClr val="black"/>
                </a:solidFill>
              </a:rPr>
              <a:t>是其属性，中间用“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r>
              <a:rPr lang="zh-CN" altLang="en-US" dirty="0" smtClean="0">
                <a:solidFill>
                  <a:prstClr val="black"/>
                </a:solidFill>
              </a:rPr>
              <a:t>”连接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5591" y="3605639"/>
            <a:ext cx="7766520" cy="492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每个产生式关联的语义计算规则，用｛  ｝括起来。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3568" y="4349289"/>
            <a:ext cx="7766520" cy="933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一个产生式出现了相同的文法符号，用不同的下标进行区分。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537" y="548680"/>
            <a:ext cx="776652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prstClr val="black"/>
                </a:solidFill>
              </a:rPr>
              <a:t>在文法的基础上，</a:t>
            </a:r>
            <a:r>
              <a:rPr lang="zh-CN" altLang="en-US" dirty="0" smtClean="0"/>
              <a:t>为每个</a:t>
            </a:r>
            <a:r>
              <a:rPr lang="zh-CN" altLang="en-US" dirty="0" smtClean="0">
                <a:solidFill>
                  <a:srgbClr val="CC3300"/>
                </a:solidFill>
              </a:rPr>
              <a:t>非终结符号关联</a:t>
            </a:r>
            <a:r>
              <a:rPr lang="zh-CN" altLang="en-US" dirty="0" smtClean="0"/>
              <a:t>一个有特定意义的</a:t>
            </a:r>
            <a:r>
              <a:rPr lang="zh-CN" altLang="en-US" dirty="0" smtClean="0">
                <a:solidFill>
                  <a:srgbClr val="CC3300"/>
                </a:solidFill>
              </a:rPr>
              <a:t>属性，</a:t>
            </a:r>
            <a:r>
              <a:rPr lang="zh-CN" altLang="en-US" dirty="0" smtClean="0"/>
              <a:t>并为</a:t>
            </a:r>
            <a:r>
              <a:rPr lang="zh-CN" altLang="en-US" dirty="0" smtClean="0">
                <a:solidFill>
                  <a:srgbClr val="CC3300"/>
                </a:solidFill>
              </a:rPr>
              <a:t>产生式关联</a:t>
            </a:r>
            <a:r>
              <a:rPr lang="zh-CN" altLang="en-US" dirty="0" smtClean="0"/>
              <a:t>相应的</a:t>
            </a:r>
            <a:r>
              <a:rPr lang="zh-CN" altLang="en-US" dirty="0" smtClean="0">
                <a:solidFill>
                  <a:srgbClr val="CC3300"/>
                </a:solidFill>
              </a:rPr>
              <a:t>语义计算规则</a:t>
            </a:r>
            <a:r>
              <a:rPr lang="zh-CN" altLang="en-US" dirty="0" smtClean="0">
                <a:solidFill>
                  <a:prstClr val="black"/>
                </a:solidFill>
              </a:rPr>
              <a:t>，称为</a:t>
            </a:r>
            <a:r>
              <a:rPr lang="zh-CN" altLang="en-US" dirty="0" smtClean="0">
                <a:solidFill>
                  <a:srgbClr val="CC3300"/>
                </a:solidFill>
              </a:rPr>
              <a:t>属性文法</a:t>
            </a:r>
            <a:r>
              <a:rPr lang="zh-CN" altLang="en-US" dirty="0" smtClean="0">
                <a:solidFill>
                  <a:prstClr val="black"/>
                </a:solidFill>
              </a:rPr>
              <a:t>。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51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37106-F2ED-405E-BC33-CC3CF426205F}" type="slidenum">
              <a:rPr lang="en-US" smtClean="0">
                <a:solidFill>
                  <a:srgbClr val="FFFFFF"/>
                </a:solidFill>
              </a:rPr>
              <a:pPr/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0360" y="332656"/>
            <a:ext cx="80641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zh-CN" altLang="en-US" dirty="0" smtClean="0">
                <a:solidFill>
                  <a:prstClr val="black"/>
                </a:solidFill>
              </a:rPr>
              <a:t>例</a:t>
            </a:r>
            <a:r>
              <a:rPr lang="en-US" altLang="zh-CN" dirty="0" smtClean="0">
                <a:solidFill>
                  <a:prstClr val="black"/>
                </a:solidFill>
              </a:rPr>
              <a:t>7.1</a:t>
            </a:r>
            <a:r>
              <a:rPr lang="zh-CN" altLang="en-US" dirty="0" smtClean="0">
                <a:solidFill>
                  <a:prstClr val="black"/>
                </a:solidFill>
              </a:rPr>
              <a:t>：对于语言</a:t>
            </a:r>
            <a:r>
              <a:rPr lang="en-US" altLang="zh-CN" dirty="0" smtClean="0">
                <a:solidFill>
                  <a:prstClr val="black"/>
                </a:solidFill>
              </a:rPr>
              <a:t>L=</a:t>
            </a:r>
            <a:r>
              <a:rPr lang="zh-CN" altLang="en-US" dirty="0" smtClean="0">
                <a:solidFill>
                  <a:prstClr val="black"/>
                </a:solidFill>
              </a:rPr>
              <a:t>｛</a:t>
            </a:r>
            <a:r>
              <a:rPr lang="en-US" altLang="zh-CN" dirty="0" err="1">
                <a:solidFill>
                  <a:prstClr val="black"/>
                </a:solidFill>
              </a:rPr>
              <a:t>a</a:t>
            </a:r>
            <a:r>
              <a:rPr lang="en-US" altLang="zh-CN" baseline="30000" dirty="0" err="1">
                <a:solidFill>
                  <a:prstClr val="black"/>
                </a:solidFill>
              </a:rPr>
              <a:t>n</a:t>
            </a:r>
            <a:r>
              <a:rPr lang="en-US" altLang="zh-CN" dirty="0" err="1">
                <a:solidFill>
                  <a:prstClr val="black"/>
                </a:solidFill>
              </a:rPr>
              <a:t>b</a:t>
            </a:r>
            <a:r>
              <a:rPr lang="en-US" altLang="zh-CN" baseline="30000" dirty="0" err="1">
                <a:solidFill>
                  <a:prstClr val="black"/>
                </a:solidFill>
              </a:rPr>
              <a:t>n</a:t>
            </a:r>
            <a:r>
              <a:rPr lang="en-US" altLang="zh-CN" dirty="0" err="1">
                <a:solidFill>
                  <a:prstClr val="black"/>
                </a:solidFill>
              </a:rPr>
              <a:t>c</a:t>
            </a:r>
            <a:r>
              <a:rPr lang="en-US" altLang="zh-CN" baseline="30000" dirty="0" err="1">
                <a:solidFill>
                  <a:prstClr val="black"/>
                </a:solidFill>
              </a:rPr>
              <a:t>n</a:t>
            </a:r>
            <a:r>
              <a:rPr lang="en-US" altLang="zh-CN" dirty="0">
                <a:solidFill>
                  <a:prstClr val="black"/>
                </a:solidFill>
              </a:rPr>
              <a:t> |n &gt;0</a:t>
            </a:r>
            <a:r>
              <a:rPr lang="zh-CN" altLang="en-US" dirty="0" smtClean="0">
                <a:solidFill>
                  <a:prstClr val="black"/>
                </a:solidFill>
              </a:rPr>
              <a:t>｝，可以设计如下属性文法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1" eaLnBrk="1" hangingPunct="1"/>
            <a:endParaRPr lang="en-US" altLang="zh-CN" dirty="0">
              <a:solidFill>
                <a:prstClr val="black"/>
              </a:solidFill>
            </a:endParaRPr>
          </a:p>
          <a:p>
            <a:pPr eaLnBrk="1" hangingPunct="1"/>
            <a:r>
              <a:rPr lang="zh-CN" altLang="en-US" dirty="0" smtClean="0">
                <a:solidFill>
                  <a:prstClr val="black"/>
                </a:solidFill>
              </a:rPr>
              <a:t>已知文法</a:t>
            </a:r>
            <a:r>
              <a:rPr lang="en-US" altLang="zh-CN" dirty="0" smtClean="0">
                <a:solidFill>
                  <a:prstClr val="black"/>
                </a:solidFill>
              </a:rPr>
              <a:t>G(S)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S→ ABC        </a:t>
            </a:r>
            <a:r>
              <a:rPr lang="zh-CN" altLang="en-US" dirty="0" smtClean="0">
                <a:solidFill>
                  <a:prstClr val="black"/>
                </a:solidFill>
              </a:rPr>
              <a:t>｛</a:t>
            </a:r>
            <a:r>
              <a:rPr lang="en-US" altLang="zh-CN" dirty="0" smtClean="0">
                <a:solidFill>
                  <a:prstClr val="black"/>
                </a:solidFill>
              </a:rPr>
              <a:t>if (</a:t>
            </a:r>
            <a:r>
              <a:rPr lang="en-US" altLang="zh-CN" dirty="0" err="1" smtClean="0">
                <a:solidFill>
                  <a:prstClr val="black"/>
                </a:solidFill>
              </a:rPr>
              <a:t>A.num</a:t>
            </a:r>
            <a:r>
              <a:rPr lang="en-US" altLang="zh-CN" dirty="0" smtClean="0">
                <a:solidFill>
                  <a:prstClr val="black"/>
                </a:solidFill>
              </a:rPr>
              <a:t>:= </a:t>
            </a:r>
            <a:r>
              <a:rPr lang="en-US" altLang="zh-CN" dirty="0" err="1" smtClean="0">
                <a:solidFill>
                  <a:prstClr val="black"/>
                </a:solidFill>
              </a:rPr>
              <a:t>C.num</a:t>
            </a:r>
            <a:r>
              <a:rPr lang="en-US" altLang="zh-CN" dirty="0" smtClean="0">
                <a:solidFill>
                  <a:prstClr val="black"/>
                </a:solidFill>
              </a:rPr>
              <a:t>) and (</a:t>
            </a:r>
            <a:r>
              <a:rPr lang="en-US" altLang="zh-CN" dirty="0" err="1" smtClean="0">
                <a:solidFill>
                  <a:prstClr val="black"/>
                </a:solidFill>
              </a:rPr>
              <a:t>B.num</a:t>
            </a:r>
            <a:r>
              <a:rPr lang="en-US" altLang="zh-CN" dirty="0" smtClean="0">
                <a:solidFill>
                  <a:prstClr val="black"/>
                </a:solidFill>
              </a:rPr>
              <a:t>:= </a:t>
            </a:r>
            <a:r>
              <a:rPr lang="en-US" altLang="zh-CN" dirty="0" err="1" smtClean="0">
                <a:solidFill>
                  <a:prstClr val="black"/>
                </a:solidFill>
              </a:rPr>
              <a:t>C.num</a:t>
            </a:r>
            <a:r>
              <a:rPr lang="en-US" altLang="zh-CN" dirty="0" smtClean="0">
                <a:solidFill>
                  <a:prstClr val="black"/>
                </a:solidFill>
              </a:rPr>
              <a:t> ) </a:t>
            </a:r>
          </a:p>
          <a:p>
            <a:pPr eaLnBrk="1" hangingPunct="1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		Then print(“Accepted”)</a:t>
            </a:r>
          </a:p>
          <a:p>
            <a:pPr eaLnBrk="1" hangingPunct="1"/>
            <a:r>
              <a:rPr lang="en-US" altLang="zh-CN" dirty="0">
                <a:solidFill>
                  <a:prstClr val="black"/>
                </a:solidFill>
              </a:rPr>
              <a:t>	</a:t>
            </a:r>
            <a:r>
              <a:rPr lang="en-US" altLang="zh-CN" dirty="0" smtClean="0">
                <a:solidFill>
                  <a:prstClr val="black"/>
                </a:solidFill>
              </a:rPr>
              <a:t>		else print(“Refused”)    </a:t>
            </a:r>
            <a:r>
              <a:rPr lang="zh-CN" altLang="en-US" dirty="0" smtClean="0">
                <a:solidFill>
                  <a:prstClr val="black"/>
                </a:solidFill>
              </a:rPr>
              <a:t>｝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 A</a:t>
            </a:r>
            <a:r>
              <a:rPr lang="en-US" altLang="zh-CN" dirty="0">
                <a:solidFill>
                  <a:prstClr val="black"/>
                </a:solidFill>
              </a:rPr>
              <a:t>→ </a:t>
            </a:r>
            <a:r>
              <a:rPr lang="en-US" altLang="zh-CN" dirty="0" smtClean="0">
                <a:solidFill>
                  <a:prstClr val="black"/>
                </a:solidFill>
              </a:rPr>
              <a:t>A</a:t>
            </a:r>
            <a:r>
              <a:rPr lang="en-US" altLang="zh-CN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</a:rPr>
              <a:t>a        </a:t>
            </a:r>
            <a:r>
              <a:rPr lang="zh-CN" altLang="en-US" dirty="0" smtClean="0">
                <a:solidFill>
                  <a:prstClr val="black"/>
                </a:solidFill>
              </a:rPr>
              <a:t>｛</a:t>
            </a:r>
            <a:r>
              <a:rPr lang="en-US" altLang="zh-CN" dirty="0" err="1" smtClean="0">
                <a:solidFill>
                  <a:prstClr val="black"/>
                </a:solidFill>
              </a:rPr>
              <a:t>A.num</a:t>
            </a:r>
            <a:r>
              <a:rPr lang="en-US" altLang="zh-CN" dirty="0" smtClean="0">
                <a:solidFill>
                  <a:prstClr val="black"/>
                </a:solidFill>
              </a:rPr>
              <a:t>:= </a:t>
            </a:r>
            <a:r>
              <a:rPr lang="en-US" altLang="zh-CN" dirty="0">
                <a:solidFill>
                  <a:prstClr val="black"/>
                </a:solidFill>
              </a:rPr>
              <a:t>A</a:t>
            </a:r>
            <a:r>
              <a:rPr lang="en-US" altLang="zh-CN" baseline="-25000" dirty="0">
                <a:solidFill>
                  <a:prstClr val="black"/>
                </a:solidFill>
              </a:rPr>
              <a:t>1</a:t>
            </a:r>
            <a:r>
              <a:rPr lang="en-US" altLang="zh-CN" dirty="0">
                <a:solidFill>
                  <a:prstClr val="black"/>
                </a:solidFill>
              </a:rPr>
              <a:t>.num+1 </a:t>
            </a:r>
            <a:r>
              <a:rPr lang="zh-CN" altLang="en-US" dirty="0">
                <a:solidFill>
                  <a:prstClr val="black"/>
                </a:solidFill>
              </a:rPr>
              <a:t>｝</a:t>
            </a:r>
            <a:endParaRPr lang="en-US" altLang="zh-CN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 A→ a 	         </a:t>
            </a:r>
            <a:r>
              <a:rPr lang="zh-CN" altLang="en-US" dirty="0" smtClean="0">
                <a:solidFill>
                  <a:prstClr val="black"/>
                </a:solidFill>
              </a:rPr>
              <a:t>｛</a:t>
            </a:r>
            <a:r>
              <a:rPr lang="en-US" altLang="zh-CN" dirty="0" err="1" smtClean="0">
                <a:solidFill>
                  <a:prstClr val="black"/>
                </a:solidFill>
              </a:rPr>
              <a:t>A.num</a:t>
            </a:r>
            <a:r>
              <a:rPr lang="en-US" altLang="zh-CN" dirty="0" smtClean="0">
                <a:solidFill>
                  <a:prstClr val="black"/>
                </a:solidFill>
              </a:rPr>
              <a:t>:= 1 </a:t>
            </a:r>
            <a:r>
              <a:rPr lang="zh-CN" altLang="en-US" dirty="0" smtClean="0">
                <a:solidFill>
                  <a:prstClr val="black"/>
                </a:solidFill>
              </a:rPr>
              <a:t>｝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 B→B</a:t>
            </a:r>
            <a:r>
              <a:rPr lang="en-US" altLang="zh-CN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</a:rPr>
              <a:t>b           { </a:t>
            </a:r>
            <a:r>
              <a:rPr lang="en-US" altLang="zh-CN" dirty="0" err="1" smtClean="0">
                <a:solidFill>
                  <a:prstClr val="black"/>
                </a:solidFill>
              </a:rPr>
              <a:t>B.num</a:t>
            </a:r>
            <a:r>
              <a:rPr lang="en-US" altLang="zh-CN" dirty="0" smtClean="0">
                <a:solidFill>
                  <a:prstClr val="black"/>
                </a:solidFill>
              </a:rPr>
              <a:t>:= B</a:t>
            </a:r>
            <a:r>
              <a:rPr lang="en-US" altLang="zh-CN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</a:rPr>
              <a:t>.num+1 </a:t>
            </a:r>
            <a:r>
              <a:rPr lang="zh-CN" altLang="en-US" dirty="0" smtClean="0">
                <a:solidFill>
                  <a:prstClr val="black"/>
                </a:solidFill>
              </a:rPr>
              <a:t>｝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err="1" smtClean="0">
                <a:solidFill>
                  <a:prstClr val="black"/>
                </a:solidFill>
              </a:rPr>
              <a:t>B→b</a:t>
            </a:r>
            <a:r>
              <a:rPr lang="en-US" altLang="zh-CN" dirty="0" smtClean="0">
                <a:solidFill>
                  <a:prstClr val="black"/>
                </a:solidFill>
              </a:rPr>
              <a:t>	          </a:t>
            </a:r>
            <a:r>
              <a:rPr lang="zh-CN" altLang="en-US" dirty="0" smtClean="0">
                <a:solidFill>
                  <a:prstClr val="black"/>
                </a:solidFill>
              </a:rPr>
              <a:t>｛</a:t>
            </a:r>
            <a:r>
              <a:rPr lang="en-US" altLang="zh-CN" dirty="0" err="1" smtClean="0">
                <a:solidFill>
                  <a:prstClr val="black"/>
                </a:solidFill>
              </a:rPr>
              <a:t>B.num</a:t>
            </a:r>
            <a:r>
              <a:rPr lang="en-US" altLang="zh-CN" dirty="0" smtClean="0">
                <a:solidFill>
                  <a:prstClr val="black"/>
                </a:solidFill>
              </a:rPr>
              <a:t>:= </a:t>
            </a:r>
            <a:r>
              <a:rPr lang="en-US" altLang="zh-CN" dirty="0">
                <a:solidFill>
                  <a:prstClr val="black"/>
                </a:solidFill>
              </a:rPr>
              <a:t>1 </a:t>
            </a:r>
            <a:r>
              <a:rPr lang="zh-CN" altLang="en-US" dirty="0">
                <a:solidFill>
                  <a:prstClr val="black"/>
                </a:solidFill>
              </a:rPr>
              <a:t>｝</a:t>
            </a:r>
            <a:endParaRPr lang="en-US" altLang="zh-CN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 C→ C</a:t>
            </a:r>
            <a:r>
              <a:rPr lang="en-US" altLang="zh-CN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</a:rPr>
              <a:t>c         </a:t>
            </a:r>
            <a:r>
              <a:rPr lang="zh-CN" altLang="en-US" dirty="0" smtClean="0">
                <a:solidFill>
                  <a:prstClr val="black"/>
                </a:solidFill>
              </a:rPr>
              <a:t>｛</a:t>
            </a:r>
            <a:r>
              <a:rPr lang="en-US" altLang="zh-CN" dirty="0" err="1" smtClean="0">
                <a:solidFill>
                  <a:prstClr val="black"/>
                </a:solidFill>
              </a:rPr>
              <a:t>C.num</a:t>
            </a:r>
            <a:r>
              <a:rPr lang="en-US" altLang="zh-CN" dirty="0" smtClean="0">
                <a:solidFill>
                  <a:prstClr val="black"/>
                </a:solidFill>
              </a:rPr>
              <a:t>:= </a:t>
            </a:r>
            <a:r>
              <a:rPr lang="en-US" altLang="zh-CN" dirty="0">
                <a:solidFill>
                  <a:prstClr val="black"/>
                </a:solidFill>
              </a:rPr>
              <a:t>C</a:t>
            </a:r>
            <a:r>
              <a:rPr lang="en-US" altLang="zh-CN" baseline="-25000" dirty="0">
                <a:solidFill>
                  <a:prstClr val="black"/>
                </a:solidFill>
              </a:rPr>
              <a:t>1</a:t>
            </a:r>
            <a:r>
              <a:rPr lang="en-US" altLang="zh-CN" dirty="0">
                <a:solidFill>
                  <a:prstClr val="black"/>
                </a:solidFill>
              </a:rPr>
              <a:t>.num+1 </a:t>
            </a:r>
            <a:r>
              <a:rPr lang="zh-CN" altLang="en-US" dirty="0">
                <a:solidFill>
                  <a:prstClr val="black"/>
                </a:solidFill>
              </a:rPr>
              <a:t>｝</a:t>
            </a:r>
          </a:p>
          <a:p>
            <a:pPr eaLnBrk="1" hangingPunct="1"/>
            <a:r>
              <a:rPr lang="en-US" altLang="zh-CN" dirty="0" smtClean="0">
                <a:solidFill>
                  <a:prstClr val="black"/>
                </a:solidFill>
              </a:rPr>
              <a:t> C</a:t>
            </a:r>
            <a:r>
              <a:rPr lang="en-US" altLang="zh-CN" dirty="0">
                <a:solidFill>
                  <a:prstClr val="black"/>
                </a:solidFill>
              </a:rPr>
              <a:t>→ </a:t>
            </a:r>
            <a:r>
              <a:rPr lang="en-US" altLang="zh-CN" dirty="0" smtClean="0">
                <a:solidFill>
                  <a:prstClr val="black"/>
                </a:solidFill>
              </a:rPr>
              <a:t>c              </a:t>
            </a:r>
            <a:r>
              <a:rPr lang="zh-CN" altLang="en-US" dirty="0" smtClean="0">
                <a:solidFill>
                  <a:prstClr val="black"/>
                </a:solidFill>
              </a:rPr>
              <a:t>｛</a:t>
            </a:r>
            <a:r>
              <a:rPr lang="en-US" altLang="zh-CN" dirty="0" err="1" smtClean="0">
                <a:solidFill>
                  <a:prstClr val="black"/>
                </a:solidFill>
              </a:rPr>
              <a:t>C.num</a:t>
            </a:r>
            <a:r>
              <a:rPr lang="en-US" altLang="zh-CN" dirty="0" smtClean="0">
                <a:solidFill>
                  <a:prstClr val="black"/>
                </a:solidFill>
              </a:rPr>
              <a:t>:= </a:t>
            </a:r>
            <a:r>
              <a:rPr lang="en-US" altLang="zh-CN" dirty="0">
                <a:solidFill>
                  <a:prstClr val="black"/>
                </a:solidFill>
              </a:rPr>
              <a:t>1 </a:t>
            </a:r>
            <a:r>
              <a:rPr lang="zh-CN" altLang="en-US" dirty="0">
                <a:solidFill>
                  <a:prstClr val="black"/>
                </a:solidFill>
              </a:rPr>
              <a:t>｝</a:t>
            </a:r>
            <a:endParaRPr lang="en-US" altLang="zh-CN" dirty="0">
              <a:solidFill>
                <a:prstClr val="black"/>
              </a:solidFill>
            </a:endParaRPr>
          </a:p>
          <a:p>
            <a:pPr eaLnBrk="1" hangingPunct="1"/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967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524122" y="1682200"/>
            <a:ext cx="76482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属性可以分为两大类，继承属性和综合属性。属性不同，也反映了传递方式的不同。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</a:t>
            </a:r>
            <a:r>
              <a:rPr lang="zh-CN" altLang="en-US" sz="3200" dirty="0" smtClean="0"/>
              <a:t>、属性的种类，如何传递</a:t>
            </a:r>
            <a:endParaRPr lang="zh-CN" altLang="en-US" sz="3200" dirty="0"/>
          </a:p>
        </p:txBody>
      </p:sp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524102" y="2636912"/>
            <a:ext cx="81507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综合属性</a:t>
            </a:r>
            <a:endParaRPr lang="en-US" altLang="zh-CN" dirty="0" smtClean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在分析树中，一个结点的综合属性值由其子节点的属性值决定。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换句话说：一个非终结符的综合属性值由其右端产生式的文法符号的属性决定。</a:t>
            </a: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524102" y="5085184"/>
            <a:ext cx="81507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传递方式： 自下而上</a:t>
            </a:r>
          </a:p>
        </p:txBody>
      </p:sp>
    </p:spTree>
    <p:extLst>
      <p:ext uri="{BB962C8B-B14F-4D97-AF65-F5344CB8AC3E}">
        <p14:creationId xmlns:p14="http://schemas.microsoft.com/office/powerpoint/2010/main" xmlns="" val="131659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1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5"/>
          <p:cNvSpPr txBox="1">
            <a:spLocks noChangeArrowheads="1"/>
          </p:cNvSpPr>
          <p:nvPr/>
        </p:nvSpPr>
        <p:spPr bwMode="auto">
          <a:xfrm>
            <a:off x="559618" y="476672"/>
            <a:ext cx="815077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CC3300"/>
                </a:solidFill>
                <a:latin typeface="宋体" panose="02010600030101010101" pitchFamily="2" charset="-122"/>
              </a:rPr>
              <a:t>继承属性</a:t>
            </a:r>
            <a:endParaRPr lang="en-US" altLang="zh-CN" dirty="0" smtClean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产生式右部某个文法符号的继承属性是由其左部符号的继承属性和（或）右部其他文法符号的属性决定。</a:t>
            </a:r>
            <a:endParaRPr lang="en-US" altLang="zh-CN" dirty="0" smtClean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绝大多数文法符号的继承属性来自它左端非终结符号的属性决定。</a:t>
            </a:r>
          </a:p>
        </p:txBody>
      </p:sp>
      <p:sp>
        <p:nvSpPr>
          <p:cNvPr id="8" name="Text Box 55"/>
          <p:cNvSpPr txBox="1">
            <a:spLocks noChangeArrowheads="1"/>
          </p:cNvSpPr>
          <p:nvPr/>
        </p:nvSpPr>
        <p:spPr bwMode="auto">
          <a:xfrm>
            <a:off x="2411760" y="474223"/>
            <a:ext cx="5976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传递方式： 自上而下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13249" y="2924945"/>
            <a:ext cx="8424862" cy="381642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2800" b="1" kern="1200" spc="3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10000"/>
              </a:lnSpc>
              <a:defRPr/>
            </a:pPr>
            <a:r>
              <a:rPr lang="zh-CN" altLang="en-US" sz="2200" dirty="0" smtClean="0"/>
              <a:t>若产生式</a:t>
            </a:r>
            <a:r>
              <a:rPr lang="en-US" altLang="zh-CN" sz="2200" dirty="0" smtClean="0"/>
              <a:t>A → </a:t>
            </a:r>
            <a:r>
              <a:rPr lang="el-GR" altLang="zh-CN" sz="2200" dirty="0" smtClean="0"/>
              <a:t>α</a:t>
            </a:r>
            <a:r>
              <a:rPr lang="zh-CN" altLang="en-US" sz="2200" dirty="0" smtClean="0"/>
              <a:t>关联的语义规则的形式为</a:t>
            </a:r>
            <a:r>
              <a:rPr lang="en-US" altLang="zh-CN" sz="2200" dirty="0" smtClean="0"/>
              <a:t>b:=f(c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,c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,…,c</a:t>
            </a:r>
            <a:r>
              <a:rPr lang="en-US" altLang="zh-CN" sz="2200" baseline="-25000" dirty="0" smtClean="0"/>
              <a:t>k</a:t>
            </a:r>
            <a:r>
              <a:rPr lang="en-US" altLang="zh-CN" sz="2200" dirty="0" smtClean="0"/>
              <a:t>).</a:t>
            </a:r>
          </a:p>
          <a:p>
            <a:pPr fontAlgn="auto">
              <a:lnSpc>
                <a:spcPct val="110000"/>
              </a:lnSpc>
              <a:defRPr/>
            </a:pPr>
            <a:r>
              <a:rPr lang="en-US" altLang="zh-CN" sz="2200" dirty="0" smtClean="0"/>
              <a:t>f</a:t>
            </a:r>
            <a:r>
              <a:rPr lang="zh-CN" altLang="en-US" sz="2200" dirty="0" smtClean="0"/>
              <a:t>是一个函数，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和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,c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,…,</a:t>
            </a:r>
            <a:r>
              <a:rPr lang="en-US" altLang="zh-CN" sz="2200" dirty="0" err="1" smtClean="0"/>
              <a:t>c</a:t>
            </a:r>
            <a:r>
              <a:rPr lang="en-US" altLang="zh-CN" sz="2200" baseline="-25000" dirty="0" err="1" smtClean="0"/>
              <a:t>k</a:t>
            </a:r>
            <a:r>
              <a:rPr lang="zh-CN" altLang="en-US" sz="2200" dirty="0" smtClean="0"/>
              <a:t>是该产生式文法符号的属性。</a:t>
            </a:r>
          </a:p>
          <a:p>
            <a:pPr lvl="1" fontAlgn="auto">
              <a:lnSpc>
                <a:spcPct val="110000"/>
              </a:lnSpc>
              <a:defRPr/>
            </a:pPr>
            <a:r>
              <a:rPr lang="zh-CN" altLang="en-US" sz="2200" dirty="0" smtClean="0"/>
              <a:t>如果</a:t>
            </a:r>
            <a:r>
              <a:rPr lang="en-US" altLang="zh-CN" sz="2200" dirty="0" smtClean="0"/>
              <a:t>b</a:t>
            </a:r>
            <a:r>
              <a:rPr lang="zh-CN" altLang="en-US" sz="2200" dirty="0" smtClean="0"/>
              <a:t>是产生式右部</a:t>
            </a:r>
            <a:r>
              <a:rPr lang="zh-CN" altLang="en-US" sz="2200" dirty="0"/>
              <a:t>某个</a:t>
            </a:r>
            <a:r>
              <a:rPr lang="zh-CN" altLang="en-US" sz="2200" dirty="0" smtClean="0"/>
              <a:t>文法符号</a:t>
            </a:r>
            <a:r>
              <a:rPr lang="en-US" altLang="zh-CN" sz="2200" dirty="0" smtClean="0"/>
              <a:t>X</a:t>
            </a:r>
            <a:r>
              <a:rPr lang="zh-CN" altLang="en-US" sz="2200" dirty="0" smtClean="0"/>
              <a:t>的一个属性，并且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,c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,…,</a:t>
            </a:r>
            <a:r>
              <a:rPr lang="en-US" altLang="zh-CN" sz="2200" dirty="0" err="1" smtClean="0"/>
              <a:t>c</a:t>
            </a:r>
            <a:r>
              <a:rPr lang="en-US" altLang="zh-CN" sz="2200" baseline="-25000" dirty="0" err="1" smtClean="0"/>
              <a:t>k</a:t>
            </a:r>
            <a:r>
              <a:rPr lang="zh-CN" altLang="en-US" sz="2200" dirty="0" smtClean="0"/>
              <a:t>的属性来自</a:t>
            </a:r>
            <a:r>
              <a:rPr lang="en-US" altLang="zh-CN" sz="2200" dirty="0" smtClean="0"/>
              <a:t>A</a:t>
            </a:r>
            <a:r>
              <a:rPr lang="zh-CN" altLang="en-US" sz="2200" dirty="0" smtClean="0"/>
              <a:t>或产生式右端其他符号，</a:t>
            </a:r>
            <a:r>
              <a:rPr lang="zh-CN" altLang="en-US" sz="2200" dirty="0" smtClean="0">
                <a:solidFill>
                  <a:srgbClr val="CC3300"/>
                </a:solidFill>
              </a:rPr>
              <a:t>则称</a:t>
            </a:r>
            <a:r>
              <a:rPr lang="en-US" altLang="zh-CN" sz="2200" dirty="0" smtClean="0">
                <a:solidFill>
                  <a:srgbClr val="CC3300"/>
                </a:solidFill>
              </a:rPr>
              <a:t>b</a:t>
            </a:r>
            <a:r>
              <a:rPr lang="zh-CN" altLang="en-US" sz="2200" dirty="0" smtClean="0">
                <a:solidFill>
                  <a:srgbClr val="CC3300"/>
                </a:solidFill>
              </a:rPr>
              <a:t>是文法符号</a:t>
            </a:r>
            <a:r>
              <a:rPr lang="en-US" altLang="zh-CN" sz="2200" dirty="0" smtClean="0">
                <a:solidFill>
                  <a:srgbClr val="CC3300"/>
                </a:solidFill>
              </a:rPr>
              <a:t>X</a:t>
            </a:r>
            <a:r>
              <a:rPr lang="zh-CN" altLang="en-US" sz="2200" dirty="0" smtClean="0">
                <a:solidFill>
                  <a:srgbClr val="CC3300"/>
                </a:solidFill>
              </a:rPr>
              <a:t>的一个继承属性</a:t>
            </a:r>
            <a:r>
              <a:rPr lang="en-US" altLang="zh-CN" sz="2200" dirty="0" smtClean="0">
                <a:solidFill>
                  <a:srgbClr val="CC3300"/>
                </a:solidFill>
              </a:rPr>
              <a:t>, </a:t>
            </a:r>
            <a:r>
              <a:rPr lang="zh-CN" altLang="en-US" sz="2200" dirty="0" smtClean="0">
                <a:solidFill>
                  <a:srgbClr val="CC3300"/>
                </a:solidFill>
              </a:rPr>
              <a:t>从</a:t>
            </a:r>
            <a:r>
              <a:rPr lang="en-US" altLang="zh-CN" sz="2200" dirty="0" smtClean="0"/>
              <a:t>c</a:t>
            </a:r>
            <a:r>
              <a:rPr lang="en-US" altLang="zh-CN" sz="2200" baseline="-25000" dirty="0" smtClean="0"/>
              <a:t>1</a:t>
            </a:r>
            <a:r>
              <a:rPr lang="en-US" altLang="zh-CN" sz="2200" dirty="0" smtClean="0"/>
              <a:t>,c</a:t>
            </a:r>
            <a:r>
              <a:rPr lang="en-US" altLang="zh-CN" sz="2200" baseline="-25000" dirty="0" smtClean="0"/>
              <a:t>2</a:t>
            </a:r>
            <a:r>
              <a:rPr lang="en-US" altLang="zh-CN" sz="2200" dirty="0" smtClean="0"/>
              <a:t>,…,</a:t>
            </a:r>
            <a:r>
              <a:rPr lang="en-US" altLang="zh-CN" sz="2200" dirty="0" err="1" smtClean="0"/>
              <a:t>c</a:t>
            </a:r>
            <a:r>
              <a:rPr lang="en-US" altLang="zh-CN" sz="2200" baseline="-25000" dirty="0" err="1" smtClean="0"/>
              <a:t>k</a:t>
            </a:r>
            <a:r>
              <a:rPr lang="zh-CN" altLang="en-US" sz="2200" dirty="0" smtClean="0"/>
              <a:t>的属性继承而来。</a:t>
            </a:r>
            <a:endParaRPr lang="zh-CN" altLang="en-US" sz="2200" dirty="0" smtClean="0">
              <a:solidFill>
                <a:srgbClr val="FFC000"/>
              </a:solidFill>
            </a:endParaRPr>
          </a:p>
          <a:p>
            <a:pPr lvl="2" fontAlgn="auto">
              <a:lnSpc>
                <a:spcPct val="110000"/>
              </a:lnSpc>
              <a:defRPr/>
            </a:pPr>
            <a:r>
              <a:rPr lang="zh-CN" altLang="en-US" sz="2200" dirty="0" smtClean="0"/>
              <a:t>继承属性由相应语法树中的结点的父结点属性计算得到</a:t>
            </a:r>
            <a:r>
              <a:rPr lang="zh-CN" altLang="en-US" sz="2200" dirty="0" smtClean="0">
                <a:solidFill>
                  <a:srgbClr val="CC3300"/>
                </a:solidFill>
              </a:rPr>
              <a:t>，即沿语法树向下传递，由根结点到分枝结点，</a:t>
            </a:r>
            <a:r>
              <a:rPr lang="zh-CN" altLang="en-US" sz="2200" dirty="0" smtClean="0"/>
              <a:t>它反映了对上下文依赖的特性。继承属性可以很方便地用来表示程序语言上下文的结构关系。</a:t>
            </a: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34367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1" name="Text Box 55"/>
          <p:cNvSpPr txBox="1">
            <a:spLocks noChangeArrowheads="1"/>
          </p:cNvSpPr>
          <p:nvPr/>
        </p:nvSpPr>
        <p:spPr bwMode="auto">
          <a:xfrm>
            <a:off x="323528" y="1517883"/>
            <a:ext cx="86409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依赖图是在语法树的基础上，用有向弧表示属性的传递方式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二</a:t>
            </a:r>
            <a:r>
              <a:rPr lang="zh-CN" altLang="en-US" sz="3200" dirty="0" smtClean="0"/>
              <a:t>、属性的表示方式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依赖图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41326" y="2348880"/>
            <a:ext cx="57268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eaLnBrk="1" hangingPunct="1"/>
            <a:r>
              <a:rPr lang="zh-CN" altLang="en-US" sz="2000" dirty="0" smtClean="0">
                <a:solidFill>
                  <a:prstClr val="black"/>
                </a:solidFill>
              </a:rPr>
              <a:t>例</a:t>
            </a:r>
            <a:r>
              <a:rPr lang="en-US" altLang="zh-CN" sz="2000" dirty="0" smtClean="0">
                <a:solidFill>
                  <a:prstClr val="black"/>
                </a:solidFill>
              </a:rPr>
              <a:t>7.1</a:t>
            </a:r>
            <a:r>
              <a:rPr lang="zh-CN" altLang="en-US" sz="2000" dirty="0" smtClean="0">
                <a:solidFill>
                  <a:prstClr val="black"/>
                </a:solidFill>
              </a:rPr>
              <a:t>：已知文法</a:t>
            </a:r>
            <a:r>
              <a:rPr lang="en-US" altLang="zh-CN" sz="2000" dirty="0" smtClean="0">
                <a:solidFill>
                  <a:prstClr val="black"/>
                </a:solidFill>
              </a:rPr>
              <a:t>G(S)</a:t>
            </a:r>
            <a:r>
              <a:rPr lang="zh-CN" altLang="en-US" sz="2000" dirty="0" smtClean="0">
                <a:solidFill>
                  <a:prstClr val="black"/>
                </a:solidFill>
              </a:rPr>
              <a:t>：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S→ ABC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smtClean="0">
                <a:solidFill>
                  <a:prstClr val="black"/>
                </a:solidFill>
              </a:rPr>
              <a:t>if 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) and (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 ) </a:t>
            </a:r>
          </a:p>
          <a:p>
            <a:pPr eaLnBrk="1" hangingPunct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Then print(“Accepted”)</a:t>
            </a:r>
          </a:p>
          <a:p>
            <a:pPr eaLnBrk="1" hangingPunct="1"/>
            <a:r>
              <a:rPr lang="en-US" altLang="zh-CN" sz="2000" dirty="0">
                <a:solidFill>
                  <a:prstClr val="black"/>
                </a:solidFill>
              </a:rPr>
              <a:t>	</a:t>
            </a:r>
            <a:r>
              <a:rPr lang="en-US" altLang="zh-CN" sz="2000" dirty="0" smtClean="0">
                <a:solidFill>
                  <a:prstClr val="black"/>
                </a:solidFill>
              </a:rPr>
              <a:t>	else print(“Refused”)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A</a:t>
            </a:r>
            <a:r>
              <a:rPr lang="en-US" altLang="zh-CN" sz="2000" dirty="0">
                <a:solidFill>
                  <a:prstClr val="black"/>
                </a:solidFill>
              </a:rPr>
              <a:t>→ </a:t>
            </a:r>
            <a:r>
              <a:rPr lang="en-US" altLang="zh-CN" sz="2000" dirty="0" smtClean="0">
                <a:solidFill>
                  <a:prstClr val="black"/>
                </a:solidFill>
              </a:rPr>
              <a:t>A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a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A</a:t>
            </a:r>
            <a:r>
              <a:rPr lang="en-US" altLang="zh-CN" sz="2000" baseline="-25000" dirty="0">
                <a:solidFill>
                  <a:prstClr val="black"/>
                </a:solidFill>
              </a:rPr>
              <a:t>1</a:t>
            </a:r>
            <a:r>
              <a:rPr lang="en-US" altLang="zh-CN" sz="2000" dirty="0">
                <a:solidFill>
                  <a:prstClr val="black"/>
                </a:solidFill>
              </a:rPr>
              <a:t>.num+1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A→ a 	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A.num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B→B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b           {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B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.num+1 </a:t>
            </a:r>
            <a:r>
              <a:rPr lang="zh-CN" altLang="en-US" sz="2000" dirty="0" smtClean="0">
                <a:solidFill>
                  <a:prstClr val="black"/>
                </a:solidFill>
              </a:rPr>
              <a:t>｝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B→b</a:t>
            </a:r>
            <a:r>
              <a:rPr lang="en-US" altLang="zh-CN" sz="2000" dirty="0" smtClean="0">
                <a:solidFill>
                  <a:prstClr val="black"/>
                </a:solidFill>
              </a:rPr>
              <a:t>	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B.num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C→ C</a:t>
            </a:r>
            <a:r>
              <a:rPr lang="en-US" altLang="zh-CN" sz="2000" baseline="-25000" dirty="0" smtClean="0">
                <a:solidFill>
                  <a:prstClr val="black"/>
                </a:solidFill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</a:rPr>
              <a:t>c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C</a:t>
            </a:r>
            <a:r>
              <a:rPr lang="en-US" altLang="zh-CN" sz="2000" baseline="-25000" dirty="0">
                <a:solidFill>
                  <a:prstClr val="black"/>
                </a:solidFill>
              </a:rPr>
              <a:t>1</a:t>
            </a:r>
            <a:r>
              <a:rPr lang="en-US" altLang="zh-CN" sz="2000" dirty="0">
                <a:solidFill>
                  <a:prstClr val="black"/>
                </a:solidFill>
              </a:rPr>
              <a:t>.num+1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</a:p>
          <a:p>
            <a:pPr eaLnBrk="1" hangingPunct="1"/>
            <a:r>
              <a:rPr lang="en-US" altLang="zh-CN" sz="2000" dirty="0" smtClean="0">
                <a:solidFill>
                  <a:prstClr val="black"/>
                </a:solidFill>
              </a:rPr>
              <a:t> C</a:t>
            </a:r>
            <a:r>
              <a:rPr lang="en-US" altLang="zh-CN" sz="2000" dirty="0">
                <a:solidFill>
                  <a:prstClr val="black"/>
                </a:solidFill>
              </a:rPr>
              <a:t>→ </a:t>
            </a:r>
            <a:r>
              <a:rPr lang="en-US" altLang="zh-CN" sz="2000" dirty="0" smtClean="0">
                <a:solidFill>
                  <a:prstClr val="black"/>
                </a:solidFill>
              </a:rPr>
              <a:t>c              </a:t>
            </a:r>
            <a:r>
              <a:rPr lang="zh-CN" altLang="en-US" sz="2000" dirty="0" smtClean="0">
                <a:solidFill>
                  <a:prstClr val="black"/>
                </a:solidFill>
              </a:rPr>
              <a:t>｛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C.num</a:t>
            </a:r>
            <a:r>
              <a:rPr lang="en-US" altLang="zh-CN" sz="2000" dirty="0" smtClean="0">
                <a:solidFill>
                  <a:prstClr val="black"/>
                </a:solidFill>
              </a:rPr>
              <a:t>:= </a:t>
            </a:r>
            <a:r>
              <a:rPr lang="en-US" altLang="zh-CN" sz="2000" dirty="0">
                <a:solidFill>
                  <a:prstClr val="black"/>
                </a:solidFill>
              </a:rPr>
              <a:t>1 </a:t>
            </a:r>
            <a:r>
              <a:rPr lang="zh-CN" altLang="en-US" sz="2000" dirty="0">
                <a:solidFill>
                  <a:prstClr val="black"/>
                </a:solidFill>
              </a:rPr>
              <a:t>｝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eaLnBrk="1" hangingPunct="1"/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0" name="Text Box 55"/>
          <p:cNvSpPr txBox="1">
            <a:spLocks noChangeArrowheads="1"/>
          </p:cNvSpPr>
          <p:nvPr/>
        </p:nvSpPr>
        <p:spPr bwMode="auto">
          <a:xfrm>
            <a:off x="141326" y="5733256"/>
            <a:ext cx="4502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分析</a:t>
            </a:r>
            <a:r>
              <a:rPr lang="en-US" altLang="zh-CN" dirty="0" err="1" smtClean="0">
                <a:solidFill>
                  <a:prstClr val="black"/>
                </a:solidFill>
                <a:latin typeface="宋体" panose="02010600030101010101" pitchFamily="2" charset="-122"/>
              </a:rPr>
              <a:t>aaabbbccc</a:t>
            </a:r>
            <a:r>
              <a:rPr lang="zh-CN" altLang="en-US" dirty="0" smtClean="0">
                <a:solidFill>
                  <a:prstClr val="black"/>
                </a:solidFill>
                <a:latin typeface="宋体" panose="02010600030101010101" pitchFamily="2" charset="-122"/>
              </a:rPr>
              <a:t>的语义是否正确</a:t>
            </a:r>
            <a:endParaRPr lang="zh-CN" altLang="en-US" dirty="0">
              <a:solidFill>
                <a:prstClr val="black"/>
              </a:solidFill>
              <a:latin typeface="宋体" panose="02010600030101010101" pitchFamily="2" charset="-122"/>
            </a:endParaRP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580763" y="2413302"/>
            <a:ext cx="2685343" cy="2696856"/>
            <a:chOff x="3429" y="48"/>
            <a:chExt cx="1903" cy="1892"/>
          </a:xfrm>
        </p:grpSpPr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4368" y="48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S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032" y="384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4752" y="384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4368" y="384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zh-CN" altLang="en-US" sz="2200" b="1" dirty="0">
                <a:latin typeface="+mn-ea"/>
                <a:ea typeface="+mn-ea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4032" y="720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zh-CN" altLang="en-US" sz="2200" b="1" dirty="0">
                <a:latin typeface="+mn-ea"/>
                <a:ea typeface="+mn-ea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744" y="720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4272" y="720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4800" y="720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4512" y="1104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091" y="1072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744" y="1104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800" y="1104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4464" y="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>
              <a:off x="4176" y="288"/>
              <a:ext cx="28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4464" y="288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4128" y="62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488" y="607"/>
              <a:ext cx="168" cy="1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3888" y="624"/>
              <a:ext cx="24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3840" y="9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4248" y="960"/>
              <a:ext cx="1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4418" y="966"/>
              <a:ext cx="15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4848" y="62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4896" y="9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H="1">
              <a:off x="4320" y="620"/>
              <a:ext cx="168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38" name="Text Box 13"/>
            <p:cNvSpPr txBox="1">
              <a:spLocks noChangeArrowheads="1"/>
            </p:cNvSpPr>
            <p:nvPr/>
          </p:nvSpPr>
          <p:spPr bwMode="auto">
            <a:xfrm>
              <a:off x="4536" y="720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H="1">
              <a:off x="3600" y="936"/>
              <a:ext cx="24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43" name="Text Box 12"/>
            <p:cNvSpPr txBox="1">
              <a:spLocks noChangeArrowheads="1"/>
            </p:cNvSpPr>
            <p:nvPr/>
          </p:nvSpPr>
          <p:spPr bwMode="auto">
            <a:xfrm>
              <a:off x="3429" y="1104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572" y="1334"/>
              <a:ext cx="14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H="1" flipV="1">
              <a:off x="4920" y="607"/>
              <a:ext cx="12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4872" y="1570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4211" y="1343"/>
              <a:ext cx="14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4159" y="1629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b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3466" y="1638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a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5092" y="676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3" name="Line 25"/>
            <p:cNvSpPr>
              <a:spLocks noChangeShapeType="1"/>
            </p:cNvSpPr>
            <p:nvPr/>
          </p:nvSpPr>
          <p:spPr bwMode="auto">
            <a:xfrm flipH="1" flipV="1">
              <a:off x="4970" y="991"/>
              <a:ext cx="12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5073" y="1110"/>
              <a:ext cx="240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dirty="0" smtClean="0">
                  <a:latin typeface="+mn-ea"/>
                  <a:ea typeface="+mn-ea"/>
                </a:rPr>
                <a:t>c</a:t>
              </a:r>
              <a:endParaRPr lang="en-US" altLang="zh-CN" sz="2200" b="1" dirty="0">
                <a:latin typeface="+mn-ea"/>
                <a:ea typeface="+mn-ea"/>
              </a:endParaRPr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4956" y="1374"/>
              <a:ext cx="14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20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4929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1" grpId="0"/>
      <p:bldP spid="9" grpId="0"/>
      <p:bldP spid="10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极目远眺">
  <a:themeElements>
    <a:clrScheme name="极目远眺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极目远眺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极目远眺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极目远眺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3627</TotalTime>
  <Words>1214</Words>
  <Application>Microsoft Office PowerPoint</Application>
  <PresentationFormat>全屏显示(4:3)</PresentationFormat>
  <Paragraphs>286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极目远眺</vt:lpstr>
      <vt:lpstr>2_模块</vt:lpstr>
      <vt:lpstr>1_极目远眺</vt:lpstr>
      <vt:lpstr>第7章 语法制导的语义计算</vt:lpstr>
      <vt:lpstr>本章提要</vt:lpstr>
      <vt:lpstr>一、什么是属性</vt:lpstr>
      <vt:lpstr>幻灯片 4</vt:lpstr>
      <vt:lpstr>幻灯片 5</vt:lpstr>
      <vt:lpstr>幻灯片 6</vt:lpstr>
      <vt:lpstr>二、属性的种类，如何传递</vt:lpstr>
      <vt:lpstr>幻灯片 8</vt:lpstr>
      <vt:lpstr>二、属性的表示方式-依赖图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Company>番茄花园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语法制导翻译和中间代码生成 </dc:title>
  <dc:creator>SKYLZY</dc:creator>
  <cp:lastModifiedBy>lenovo</cp:lastModifiedBy>
  <cp:revision>373</cp:revision>
  <dcterms:created xsi:type="dcterms:W3CDTF">2005-06-11T20:50:03Z</dcterms:created>
  <dcterms:modified xsi:type="dcterms:W3CDTF">2018-06-05T12:59:26Z</dcterms:modified>
</cp:coreProperties>
</file>