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780" r:id="rId2"/>
    <p:sldMasterId id="2147483794" r:id="rId3"/>
  </p:sldMasterIdLst>
  <p:notesMasterIdLst>
    <p:notesMasterId r:id="rId75"/>
  </p:notesMasterIdLst>
  <p:sldIdLst>
    <p:sldId id="425" r:id="rId4"/>
    <p:sldId id="426" r:id="rId5"/>
    <p:sldId id="428" r:id="rId6"/>
    <p:sldId id="429" r:id="rId7"/>
    <p:sldId id="430" r:id="rId8"/>
    <p:sldId id="431" r:id="rId9"/>
    <p:sldId id="508" r:id="rId10"/>
    <p:sldId id="440" r:id="rId11"/>
    <p:sldId id="445" r:id="rId12"/>
    <p:sldId id="446" r:id="rId13"/>
    <p:sldId id="444" r:id="rId14"/>
    <p:sldId id="443" r:id="rId15"/>
    <p:sldId id="455" r:id="rId16"/>
    <p:sldId id="457" r:id="rId17"/>
    <p:sldId id="458" r:id="rId18"/>
    <p:sldId id="459" r:id="rId19"/>
    <p:sldId id="460" r:id="rId20"/>
    <p:sldId id="461" r:id="rId21"/>
    <p:sldId id="462" r:id="rId22"/>
    <p:sldId id="464" r:id="rId23"/>
    <p:sldId id="272" r:id="rId24"/>
    <p:sldId id="456" r:id="rId25"/>
    <p:sldId id="448" r:id="rId26"/>
    <p:sldId id="273" r:id="rId27"/>
    <p:sldId id="449" r:id="rId28"/>
    <p:sldId id="450" r:id="rId29"/>
    <p:sldId id="451" r:id="rId30"/>
    <p:sldId id="452" r:id="rId31"/>
    <p:sldId id="453" r:id="rId32"/>
    <p:sldId id="454" r:id="rId33"/>
    <p:sldId id="278" r:id="rId34"/>
    <p:sldId id="386" r:id="rId35"/>
    <p:sldId id="465" r:id="rId36"/>
    <p:sldId id="419" r:id="rId37"/>
    <p:sldId id="467" r:id="rId38"/>
    <p:sldId id="468" r:id="rId39"/>
    <p:sldId id="381" r:id="rId40"/>
    <p:sldId id="470" r:id="rId41"/>
    <p:sldId id="471" r:id="rId42"/>
    <p:sldId id="472" r:id="rId43"/>
    <p:sldId id="475" r:id="rId44"/>
    <p:sldId id="474" r:id="rId45"/>
    <p:sldId id="476" r:id="rId46"/>
    <p:sldId id="480" r:id="rId47"/>
    <p:sldId id="481" r:id="rId48"/>
    <p:sldId id="486" r:id="rId49"/>
    <p:sldId id="483" r:id="rId50"/>
    <p:sldId id="484" r:id="rId51"/>
    <p:sldId id="485" r:id="rId52"/>
    <p:sldId id="490" r:id="rId53"/>
    <p:sldId id="482" r:id="rId54"/>
    <p:sldId id="487" r:id="rId55"/>
    <p:sldId id="488" r:id="rId56"/>
    <p:sldId id="489" r:id="rId57"/>
    <p:sldId id="387" r:id="rId58"/>
    <p:sldId id="493" r:id="rId59"/>
    <p:sldId id="494" r:id="rId60"/>
    <p:sldId id="496" r:id="rId61"/>
    <p:sldId id="498" r:id="rId62"/>
    <p:sldId id="491" r:id="rId63"/>
    <p:sldId id="492" r:id="rId64"/>
    <p:sldId id="497" r:id="rId65"/>
    <p:sldId id="499" r:id="rId66"/>
    <p:sldId id="501" r:id="rId67"/>
    <p:sldId id="503" r:id="rId68"/>
    <p:sldId id="502" r:id="rId69"/>
    <p:sldId id="504" r:id="rId70"/>
    <p:sldId id="505" r:id="rId71"/>
    <p:sldId id="500" r:id="rId72"/>
    <p:sldId id="506" r:id="rId73"/>
    <p:sldId id="507" r:id="rId74"/>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Arial Narrow" pitchFamily="34" charset="0"/>
        <a:ea typeface="宋体" pitchFamily="2" charset="-122"/>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宋体" pitchFamily="2" charset="-122"/>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宋体" pitchFamily="2" charset="-122"/>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宋体" pitchFamily="2" charset="-122"/>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宋体" pitchFamily="2" charset="-122"/>
        <a:cs typeface="+mn-cs"/>
      </a:defRPr>
    </a:lvl5pPr>
    <a:lvl6pPr marL="2286000" algn="l" defTabSz="914400" rtl="0" eaLnBrk="1" latinLnBrk="0" hangingPunct="1">
      <a:defRPr sz="2400" b="1" kern="1200">
        <a:solidFill>
          <a:schemeClr val="tx1"/>
        </a:solidFill>
        <a:latin typeface="Arial Narrow" pitchFamily="34" charset="0"/>
        <a:ea typeface="宋体" pitchFamily="2" charset="-122"/>
        <a:cs typeface="+mn-cs"/>
      </a:defRPr>
    </a:lvl6pPr>
    <a:lvl7pPr marL="2743200" algn="l" defTabSz="914400" rtl="0" eaLnBrk="1" latinLnBrk="0" hangingPunct="1">
      <a:defRPr sz="2400" b="1" kern="1200">
        <a:solidFill>
          <a:schemeClr val="tx1"/>
        </a:solidFill>
        <a:latin typeface="Arial Narrow" pitchFamily="34" charset="0"/>
        <a:ea typeface="宋体" pitchFamily="2" charset="-122"/>
        <a:cs typeface="+mn-cs"/>
      </a:defRPr>
    </a:lvl7pPr>
    <a:lvl8pPr marL="3200400" algn="l" defTabSz="914400" rtl="0" eaLnBrk="1" latinLnBrk="0" hangingPunct="1">
      <a:defRPr sz="2400" b="1" kern="1200">
        <a:solidFill>
          <a:schemeClr val="tx1"/>
        </a:solidFill>
        <a:latin typeface="Arial Narrow" pitchFamily="34" charset="0"/>
        <a:ea typeface="宋体" pitchFamily="2" charset="-122"/>
        <a:cs typeface="+mn-cs"/>
      </a:defRPr>
    </a:lvl8pPr>
    <a:lvl9pPr marL="3657600" algn="l" defTabSz="914400" rtl="0" eaLnBrk="1" latinLnBrk="0" hangingPunct="1">
      <a:defRPr sz="2400" b="1" kern="1200">
        <a:solidFill>
          <a:schemeClr val="tx1"/>
        </a:solidFill>
        <a:latin typeface="Arial Narrow"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CCFFFF"/>
    <a:srgbClr val="FF3300"/>
    <a:srgbClr val="FF0066"/>
    <a:srgbClr val="666699"/>
    <a:srgbClr val="0000CC"/>
    <a:srgbClr val="00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975" autoAdjust="0"/>
    <p:restoredTop sz="88007" autoAdjust="0"/>
  </p:normalViewPr>
  <p:slideViewPr>
    <p:cSldViewPr>
      <p:cViewPr varScale="1">
        <p:scale>
          <a:sx n="58" d="100"/>
          <a:sy n="58" d="100"/>
        </p:scale>
        <p:origin x="-1860"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466"/>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B98440-4417-4B62-BEEE-9664C9ADC141}" type="datetimeFigureOut">
              <a:rPr lang="zh-CN" altLang="en-US" smtClean="0"/>
              <a:pPr/>
              <a:t>2018/6/5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F4D110-5C59-4C7C-9F79-602407DDDFD4}" type="slidenum">
              <a:rPr lang="zh-CN" altLang="en-US" smtClean="0"/>
              <a:pPr/>
              <a:t>‹#›</a:t>
            </a:fld>
            <a:endParaRPr lang="zh-CN" altLang="en-US"/>
          </a:p>
        </p:txBody>
      </p:sp>
    </p:spTree>
    <p:extLst>
      <p:ext uri="{BB962C8B-B14F-4D97-AF65-F5344CB8AC3E}">
        <p14:creationId xmlns:p14="http://schemas.microsoft.com/office/powerpoint/2010/main" xmlns="" val="2457898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F4D110-5C59-4C7C-9F79-602407DDDFD4}" type="slidenum">
              <a:rPr lang="zh-CN" altLang="en-US" smtClean="0"/>
              <a:pPr/>
              <a:t>12</a:t>
            </a:fld>
            <a:endParaRPr lang="zh-CN" altLang="en-US"/>
          </a:p>
        </p:txBody>
      </p:sp>
    </p:spTree>
    <p:extLst>
      <p:ext uri="{BB962C8B-B14F-4D97-AF65-F5344CB8AC3E}">
        <p14:creationId xmlns:p14="http://schemas.microsoft.com/office/powerpoint/2010/main" xmlns="" val="1240570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fontAlgn="auto">
              <a:lnSpc>
                <a:spcPct val="120000"/>
              </a:lnSpc>
              <a:spcBef>
                <a:spcPts val="0"/>
              </a:spcBef>
              <a:spcAft>
                <a:spcPts val="300"/>
              </a:spcAft>
              <a:defRPr/>
            </a:pPr>
            <a:r>
              <a:rPr lang="en-US" altLang="zh-CN" sz="1200" dirty="0" smtClean="0">
                <a:solidFill>
                  <a:prstClr val="black"/>
                </a:solidFill>
                <a:latin typeface="宋体" panose="02010600030101010101" pitchFamily="2" charset="-122"/>
              </a:rPr>
              <a:t>// </a:t>
            </a:r>
            <a:r>
              <a:rPr lang="en-US" altLang="zh-CN" sz="1200" dirty="0" smtClean="0">
                <a:latin typeface="宋体" panose="02010600030101010101" pitchFamily="2" charset="-122"/>
              </a:rPr>
              <a:t>E</a:t>
            </a:r>
            <a:r>
              <a:rPr lang="en-US" altLang="zh-CN" sz="1200" baseline="-25000" dirty="0" smtClean="0">
                <a:latin typeface="宋体" panose="02010600030101010101" pitchFamily="2" charset="-122"/>
              </a:rPr>
              <a:t>1</a:t>
            </a:r>
            <a:r>
              <a:rPr lang="en-US" altLang="zh-CN" sz="1200" dirty="0" smtClean="0">
                <a:latin typeface="宋体" panose="02010600030101010101" pitchFamily="2" charset="-122"/>
              </a:rPr>
              <a:t>.true</a:t>
            </a:r>
            <a:r>
              <a:rPr lang="zh-CN" altLang="en-US" sz="1200" dirty="0" smtClean="0">
                <a:solidFill>
                  <a:prstClr val="black"/>
                </a:solidFill>
                <a:latin typeface="宋体" panose="02010600030101010101" pitchFamily="2" charset="-122"/>
              </a:rPr>
              <a:t>对应的语句就是</a:t>
            </a:r>
            <a:r>
              <a:rPr lang="en-US" altLang="zh-CN" sz="1200" dirty="0" smtClean="0">
                <a:latin typeface="宋体" panose="02010600030101010101" pitchFamily="2" charset="-122"/>
              </a:rPr>
              <a:t> E</a:t>
            </a:r>
            <a:r>
              <a:rPr lang="en-US" altLang="zh-CN" sz="1200" baseline="-25000" dirty="0" smtClean="0">
                <a:latin typeface="宋体" panose="02010600030101010101" pitchFamily="2" charset="-122"/>
              </a:rPr>
              <a:t>2</a:t>
            </a:r>
            <a:r>
              <a:rPr lang="zh-CN" altLang="en-US" sz="1200" dirty="0" smtClean="0">
                <a:latin typeface="宋体" panose="02010600030101010101" pitchFamily="2" charset="-122"/>
              </a:rPr>
              <a:t>的第一条语句，需要回填；</a:t>
            </a:r>
            <a:endParaRPr lang="en-US" altLang="zh-CN" sz="1200" dirty="0" smtClean="0">
              <a:latin typeface="宋体" panose="02010600030101010101" pitchFamily="2" charset="-122"/>
            </a:endParaRPr>
          </a:p>
          <a:p>
            <a:pPr lvl="0" fontAlgn="auto">
              <a:lnSpc>
                <a:spcPct val="120000"/>
              </a:lnSpc>
              <a:spcBef>
                <a:spcPts val="0"/>
              </a:spcBef>
              <a:spcAft>
                <a:spcPts val="300"/>
              </a:spcAft>
              <a:defRPr/>
            </a:pPr>
            <a:r>
              <a:rPr lang="en-US" altLang="zh-CN" sz="1200" dirty="0" smtClean="0">
                <a:latin typeface="宋体" panose="02010600030101010101" pitchFamily="2" charset="-122"/>
              </a:rPr>
              <a:t> E. </a:t>
            </a:r>
            <a:r>
              <a:rPr lang="en-US" altLang="zh-CN" sz="1200" dirty="0" err="1" smtClean="0">
                <a:latin typeface="宋体" panose="02010600030101010101" pitchFamily="2" charset="-122"/>
              </a:rPr>
              <a:t>falselist</a:t>
            </a:r>
            <a:r>
              <a:rPr lang="zh-CN" altLang="en-US" sz="1200" dirty="0" smtClean="0">
                <a:latin typeface="宋体" panose="02010600030101010101" pitchFamily="2" charset="-122"/>
              </a:rPr>
              <a:t>和</a:t>
            </a:r>
            <a:r>
              <a:rPr lang="en-US" altLang="zh-CN" sz="1200" dirty="0" smtClean="0">
                <a:latin typeface="宋体" panose="02010600030101010101" pitchFamily="2" charset="-122"/>
              </a:rPr>
              <a:t>E</a:t>
            </a:r>
            <a:r>
              <a:rPr lang="en-US" altLang="zh-CN" sz="1200" baseline="-25000" dirty="0" smtClean="0">
                <a:latin typeface="宋体" panose="02010600030101010101" pitchFamily="2" charset="-122"/>
              </a:rPr>
              <a:t>1</a:t>
            </a:r>
            <a:r>
              <a:rPr lang="en-US" altLang="zh-CN" sz="1200" dirty="0" smtClean="0">
                <a:latin typeface="宋体" panose="02010600030101010101" pitchFamily="2" charset="-122"/>
              </a:rPr>
              <a:t>. </a:t>
            </a:r>
            <a:r>
              <a:rPr lang="en-US" altLang="zh-CN" sz="1200" dirty="0" err="1" smtClean="0">
                <a:latin typeface="宋体" panose="02010600030101010101" pitchFamily="2" charset="-122"/>
              </a:rPr>
              <a:t>falselist</a:t>
            </a:r>
            <a:r>
              <a:rPr lang="en-US" altLang="zh-CN" sz="1200" dirty="0" smtClean="0">
                <a:latin typeface="宋体" panose="02010600030101010101" pitchFamily="2" charset="-122"/>
              </a:rPr>
              <a:t>, E</a:t>
            </a:r>
            <a:r>
              <a:rPr lang="en-US" altLang="zh-CN" sz="1200" baseline="-25000" dirty="0" smtClean="0">
                <a:latin typeface="宋体" panose="02010600030101010101" pitchFamily="2" charset="-122"/>
              </a:rPr>
              <a:t>2</a:t>
            </a:r>
            <a:r>
              <a:rPr lang="en-US" altLang="zh-CN" sz="1200" dirty="0" smtClean="0">
                <a:latin typeface="宋体" panose="02010600030101010101" pitchFamily="2" charset="-122"/>
              </a:rPr>
              <a:t>. </a:t>
            </a:r>
            <a:r>
              <a:rPr lang="en-US" altLang="zh-CN" sz="1200" dirty="0" err="1" smtClean="0">
                <a:latin typeface="宋体" panose="02010600030101010101" pitchFamily="2" charset="-122"/>
              </a:rPr>
              <a:t>falselist</a:t>
            </a:r>
            <a:r>
              <a:rPr lang="zh-CN" altLang="en-US" sz="1200" dirty="0" smtClean="0">
                <a:solidFill>
                  <a:prstClr val="black"/>
                </a:solidFill>
                <a:latin typeface="宋体" panose="02010600030101010101" pitchFamily="2" charset="-122"/>
              </a:rPr>
              <a:t>是同一条</a:t>
            </a:r>
            <a:endParaRPr lang="en-US" altLang="zh-CN" sz="1200" dirty="0" smtClean="0">
              <a:solidFill>
                <a:prstClr val="black"/>
              </a:solidFill>
              <a:latin typeface="宋体" panose="02010600030101010101" pitchFamily="2" charset="-122"/>
            </a:endParaRPr>
          </a:p>
          <a:p>
            <a:pPr lvl="0" fontAlgn="auto">
              <a:lnSpc>
                <a:spcPct val="120000"/>
              </a:lnSpc>
              <a:spcBef>
                <a:spcPts val="0"/>
              </a:spcBef>
              <a:spcAft>
                <a:spcPts val="300"/>
              </a:spcAft>
              <a:defRPr/>
            </a:pPr>
            <a:r>
              <a:rPr lang="en-US" altLang="zh-CN" sz="1200" dirty="0" smtClean="0">
                <a:latin typeface="宋体" panose="02010600030101010101" pitchFamily="2" charset="-122"/>
              </a:rPr>
              <a:t> E. </a:t>
            </a:r>
            <a:r>
              <a:rPr lang="en-US" altLang="zh-CN" sz="1200" dirty="0" err="1" smtClean="0">
                <a:latin typeface="宋体" panose="02010600030101010101" pitchFamily="2" charset="-122"/>
              </a:rPr>
              <a:t>Truelist</a:t>
            </a:r>
            <a:r>
              <a:rPr lang="zh-CN" altLang="en-US" sz="1200" dirty="0" smtClean="0">
                <a:latin typeface="宋体" panose="02010600030101010101" pitchFamily="2" charset="-122"/>
              </a:rPr>
              <a:t>和</a:t>
            </a:r>
            <a:r>
              <a:rPr lang="en-US" altLang="zh-CN" sz="1200" dirty="0" smtClean="0">
                <a:latin typeface="宋体" panose="02010600030101010101" pitchFamily="2" charset="-122"/>
              </a:rPr>
              <a:t>E</a:t>
            </a:r>
            <a:r>
              <a:rPr lang="en-US" altLang="zh-CN" sz="1200" baseline="-25000" dirty="0" smtClean="0">
                <a:latin typeface="宋体" panose="02010600030101010101" pitchFamily="2" charset="-122"/>
              </a:rPr>
              <a:t>2</a:t>
            </a:r>
            <a:r>
              <a:rPr lang="en-US" altLang="zh-CN" sz="1200" dirty="0" smtClean="0">
                <a:latin typeface="宋体" panose="02010600030101010101" pitchFamily="2" charset="-122"/>
              </a:rPr>
              <a:t>.truelist</a:t>
            </a:r>
            <a:r>
              <a:rPr lang="zh-CN" altLang="en-US" sz="1200" dirty="0" smtClean="0">
                <a:solidFill>
                  <a:prstClr val="black"/>
                </a:solidFill>
                <a:latin typeface="宋体" panose="02010600030101010101" pitchFamily="2" charset="-122"/>
              </a:rPr>
              <a:t>是同一条｝</a:t>
            </a:r>
            <a:endParaRPr lang="en-US" altLang="zh-CN" sz="1200" dirty="0" smtClean="0">
              <a:solidFill>
                <a:prstClr val="black"/>
              </a:solidFill>
              <a:latin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57F4D110-5C59-4C7C-9F79-602407DDDFD4}" type="slidenum">
              <a:rPr lang="zh-CN" altLang="en-US" smtClean="0"/>
              <a:pPr/>
              <a:t>59</a:t>
            </a:fld>
            <a:endParaRPr lang="zh-CN" altLang="en-US"/>
          </a:p>
        </p:txBody>
      </p:sp>
    </p:spTree>
    <p:extLst>
      <p:ext uri="{BB962C8B-B14F-4D97-AF65-F5344CB8AC3E}">
        <p14:creationId xmlns:p14="http://schemas.microsoft.com/office/powerpoint/2010/main" xmlns="" val="23403334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6" descr="horizon.png"/>
          <p:cNvPicPr>
            <a:picLocks noChangeAspect="1"/>
          </p:cNvPicPr>
          <p:nvPr/>
        </p:nvPicPr>
        <p:blipFill>
          <a:blip r:embed="rId2">
            <a:extLst>
              <a:ext uri="{28A0092B-C50C-407E-A947-70E740481C1C}">
                <a14:useLocalDpi xmlns:a14="http://schemas.microsoft.com/office/drawing/2010/main" xmlns="" val="0"/>
              </a:ext>
            </a:extLst>
          </a:blip>
          <a:srcRect t="33333"/>
          <a:stretch>
            <a:fillRect/>
          </a:stretch>
        </p:blipFill>
        <p:spPr bwMode="auto">
          <a:xfrm>
            <a:off x="0" y="0"/>
            <a:ext cx="9144000" cy="457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ubtitle 2"/>
          <p:cNvSpPr>
            <a:spLocks noGrp="1"/>
          </p:cNvSpPr>
          <p:nvPr>
            <p:ph type="subTitle" idx="1"/>
          </p:nvPr>
        </p:nvSpPr>
        <p:spPr>
          <a:xfrm>
            <a:off x="1219200" y="3886200"/>
            <a:ext cx="6400800" cy="1752600"/>
          </a:xfrm>
        </p:spPr>
        <p:txBody>
          <a:bodyPr/>
          <a:lstStyle>
            <a:lvl1pPr marL="0" indent="0" algn="ctr">
              <a:buNone/>
              <a:defRPr sz="28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4000"/>
            </a:lvl1pPr>
          </a:lstStyle>
          <a:p>
            <a:r>
              <a:rPr lang="zh-CN" altLang="en-US" dirty="0" smtClean="0"/>
              <a:t>单击此处编辑母版标题样式</a:t>
            </a:r>
            <a:endParaRPr lang="en-US" dirty="0"/>
          </a:p>
        </p:txBody>
      </p:sp>
      <p:sp>
        <p:nvSpPr>
          <p:cNvPr id="5" name="Date Placeholder 3"/>
          <p:cNvSpPr>
            <a:spLocks noGrp="1"/>
          </p:cNvSpPr>
          <p:nvPr>
            <p:ph type="dt" sz="half" idx="10"/>
          </p:nvPr>
        </p:nvSpPr>
        <p:spPr/>
        <p:txBody>
          <a:bodyPr/>
          <a:lstStyle>
            <a:lvl1pPr>
              <a:defRPr/>
            </a:lvl1pPr>
          </a:lstStyle>
          <a:p>
            <a:pPr>
              <a:defRPr/>
            </a:pPr>
            <a:fld id="{5E246167-6C7E-467F-AEB3-A760BADCE6E8}" type="datetime1">
              <a:rPr lang="en-US">
                <a:solidFill>
                  <a:srgbClr val="FFFFFF"/>
                </a:solidFill>
              </a:rPr>
              <a:pPr>
                <a:defRPr/>
              </a:pPr>
              <a:t>6/5/2018</a:t>
            </a:fld>
            <a:endParaRPr lang="en-US">
              <a:solidFill>
                <a:srgbClr val="FFFFFF"/>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srgbClr val="FFFFFF"/>
              </a:solidFill>
            </a:endParaRPr>
          </a:p>
        </p:txBody>
      </p:sp>
      <p:sp>
        <p:nvSpPr>
          <p:cNvPr id="7" name="Slide Number Placeholder 5"/>
          <p:cNvSpPr>
            <a:spLocks noGrp="1"/>
          </p:cNvSpPr>
          <p:nvPr>
            <p:ph type="sldNum" sz="quarter" idx="12"/>
          </p:nvPr>
        </p:nvSpPr>
        <p:spPr/>
        <p:txBody>
          <a:bodyPr/>
          <a:lstStyle>
            <a:lvl1pPr>
              <a:defRPr/>
            </a:lvl1pPr>
          </a:lstStyle>
          <a:p>
            <a:pPr>
              <a:defRPr/>
            </a:pPr>
            <a:fld id="{BAE729DF-B215-4D56-B9FB-2D3E1BA88C99}"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xmlns="" val="1754099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fld id="{58265A84-6D39-414D-92A8-6F381ADB44A9}" type="datetime1">
              <a:rPr lang="en-US">
                <a:solidFill>
                  <a:srgbClr val="FFFFFF"/>
                </a:solidFill>
              </a:rPr>
              <a:pPr>
                <a:defRPr/>
              </a:pPr>
              <a:t>6/5/2018</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04589608-6E23-4C3D-8F76-E3049105F2EA}"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xmlns="" val="711590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fld id="{1F0310AC-901F-4B5A-9A1A-5082EE1AF7C6}" type="datetime1">
              <a:rPr lang="en-US">
                <a:solidFill>
                  <a:srgbClr val="FFFFFF"/>
                </a:solidFill>
              </a:rPr>
              <a:pPr>
                <a:defRPr/>
              </a:pPr>
              <a:t>6/5/2018</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412ED5DD-C0DD-416C-B88E-B1E2DF80A034}"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xmlns="" val="1510245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矩形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2" name="标题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128922F0-3A5D-4B23-9DDA-8B87FC1A5865}" type="datetime1">
              <a:rPr lang="en-US" altLang="zh-CN" smtClean="0">
                <a:solidFill>
                  <a:prstClr val="white">
                    <a:tint val="95000"/>
                  </a:prstClr>
                </a:solidFill>
              </a:rPr>
              <a:pPr/>
              <a:t>6/5/2018</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a:solidFill>
                <a:prstClr val="white">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white">
                    <a:tint val="95000"/>
                  </a:prstClr>
                </a:solidFill>
              </a:rPr>
              <a:pPr/>
              <a:t>‹#›</a:t>
            </a:fld>
            <a:endParaRPr lang="en-US">
              <a:solidFill>
                <a:prstClr val="white">
                  <a:tint val="95000"/>
                </a:prstClr>
              </a:solidFill>
            </a:endParaRPr>
          </a:p>
        </p:txBody>
      </p:sp>
      <p:sp>
        <p:nvSpPr>
          <p:cNvPr id="10" name="矩形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Tree>
    <p:extLst>
      <p:ext uri="{BB962C8B-B14F-4D97-AF65-F5344CB8AC3E}">
        <p14:creationId xmlns:p14="http://schemas.microsoft.com/office/powerpoint/2010/main" xmlns="" val="95470775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55448"/>
            <a:ext cx="8229600" cy="1185320"/>
          </a:xfrm>
        </p:spPr>
        <p:txBody>
          <a:bodyPr>
            <a:normAutofit/>
          </a:bodyPr>
          <a:lstStyle>
            <a:lvl1pPr>
              <a:defRPr sz="360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7544" y="1628800"/>
            <a:ext cx="8229600" cy="4625609"/>
          </a:xfrm>
        </p:spPr>
        <p:txBody>
          <a:bodyPr>
            <a:normAutofit/>
          </a:bodyPr>
          <a:lstStyle>
            <a:lvl1pPr>
              <a:defRPr sz="2800" b="1">
                <a:latin typeface="宋体" panose="02010600030101010101" pitchFamily="2" charset="-122"/>
                <a:ea typeface="宋体" panose="02010600030101010101" pitchFamily="2" charset="-122"/>
              </a:defRPr>
            </a:lvl1pPr>
            <a:lvl2pPr>
              <a:defRPr sz="2800" b="1">
                <a:latin typeface="宋体" panose="02010600030101010101" pitchFamily="2" charset="-122"/>
                <a:ea typeface="宋体" panose="02010600030101010101" pitchFamily="2" charset="-122"/>
              </a:defRPr>
            </a:lvl2pPr>
            <a:lvl3pPr>
              <a:defRPr sz="2800" b="1">
                <a:latin typeface="宋体" panose="02010600030101010101" pitchFamily="2" charset="-122"/>
                <a:ea typeface="宋体" panose="02010600030101010101" pitchFamily="2" charset="-122"/>
              </a:defRPr>
            </a:lvl3pPr>
            <a:lvl4pPr>
              <a:defRPr sz="2800" b="1">
                <a:latin typeface="宋体" panose="02010600030101010101" pitchFamily="2" charset="-122"/>
                <a:ea typeface="宋体" panose="02010600030101010101" pitchFamily="2" charset="-122"/>
              </a:defRPr>
            </a:lvl4pPr>
            <a:lvl5pPr>
              <a:defRPr sz="2800" b="1">
                <a:latin typeface="宋体" panose="02010600030101010101" pitchFamily="2" charset="-122"/>
                <a:ea typeface="宋体" panose="02010600030101010101" pitchFamily="2" charset="-122"/>
              </a:defRPr>
            </a:lvl5pPr>
            <a:extLst/>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4" name="日期占位符 3"/>
          <p:cNvSpPr>
            <a:spLocks noGrp="1"/>
          </p:cNvSpPr>
          <p:nvPr>
            <p:ph type="dt" sz="half" idx="10"/>
          </p:nvPr>
        </p:nvSpPr>
        <p:spPr/>
        <p:txBody>
          <a:bodyPr/>
          <a:lstStyle/>
          <a:p>
            <a:fld id="{3F5537BA-76EE-425F-8BA3-F842EFE9D096}" type="datetime1">
              <a:rPr lang="en-US" altLang="zh-CN" smtClean="0">
                <a:solidFill>
                  <a:prstClr val="black">
                    <a:tint val="95000"/>
                  </a:prstClr>
                </a:solidFill>
              </a:rPr>
              <a:pPr/>
              <a:t>6/5/2018</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xmlns="" val="15685202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矩形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12" name="矩形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2" name="标题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3201F7E2-2E67-4FEE-A987-0EF952BE7C05}" type="datetime1">
              <a:rPr lang="en-US" altLang="zh-CN" smtClean="0">
                <a:solidFill>
                  <a:prstClr val="white">
                    <a:tint val="95000"/>
                  </a:prstClr>
                </a:solidFill>
              </a:rPr>
              <a:pPr/>
              <a:t>6/5/2018</a:t>
            </a:fld>
            <a:endParaRPr lang="en-US">
              <a:solidFill>
                <a:prstClr val="white">
                  <a:tint val="95000"/>
                </a:prstClr>
              </a:solidFill>
            </a:endParaRPr>
          </a:p>
        </p:txBody>
      </p:sp>
      <p:sp>
        <p:nvSpPr>
          <p:cNvPr id="5" name="页脚占位符 4"/>
          <p:cNvSpPr>
            <a:spLocks noGrp="1"/>
          </p:cNvSpPr>
          <p:nvPr>
            <p:ph type="ftr" sz="quarter" idx="11"/>
          </p:nvPr>
        </p:nvSpPr>
        <p:spPr/>
        <p:txBody>
          <a:bodyPr/>
          <a:lstStyle/>
          <a:p>
            <a:endParaRPr lang="en-US" dirty="0">
              <a:solidFill>
                <a:prstClr val="white">
                  <a:tint val="95000"/>
                </a:prstClr>
              </a:solidFill>
            </a:endParaRPr>
          </a:p>
        </p:txBody>
      </p:sp>
      <p:sp>
        <p:nvSpPr>
          <p:cNvPr id="6" name="灯片编号占位符 5"/>
          <p:cNvSpPr>
            <a:spLocks noGrp="1"/>
          </p:cNvSpPr>
          <p:nvPr>
            <p:ph type="sldNum" sz="quarter" idx="12"/>
          </p:nvPr>
        </p:nvSpPr>
        <p:spPr/>
        <p:txBody>
          <a:bodyPr/>
          <a:lstStyle/>
          <a:p>
            <a:fld id="{B1523C92-45F4-4C30-810D-4886C1BA6969}"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xmlns="" val="69778156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E5A2860-D7AB-42C3-B67B-8503F387798F}" type="datetime1">
              <a:rPr lang="en-US" altLang="zh-CN" smtClean="0">
                <a:solidFill>
                  <a:prstClr val="black">
                    <a:tint val="95000"/>
                  </a:prstClr>
                </a:solidFill>
              </a:rPr>
              <a:pPr/>
              <a:t>6/5/2018</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xmlns="" val="5188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9B78091C-C676-4A8F-A6AD-F9716101BB2D}" type="datetime1">
              <a:rPr lang="en-US" altLang="zh-CN" smtClean="0">
                <a:solidFill>
                  <a:prstClr val="black">
                    <a:tint val="95000"/>
                  </a:prstClr>
                </a:solidFill>
              </a:rPr>
              <a:pPr/>
              <a:t>6/5/2018</a:t>
            </a:fld>
            <a:endParaRPr lang="en-US">
              <a:solidFill>
                <a:prstClr val="black">
                  <a:tint val="95000"/>
                </a:prstClr>
              </a:solidFill>
            </a:endParaRPr>
          </a:p>
        </p:txBody>
      </p:sp>
      <p:sp>
        <p:nvSpPr>
          <p:cNvPr id="8" name="页脚占位符 7"/>
          <p:cNvSpPr>
            <a:spLocks noGrp="1"/>
          </p:cNvSpPr>
          <p:nvPr>
            <p:ph type="ftr" sz="quarter" idx="11"/>
          </p:nvPr>
        </p:nvSpPr>
        <p:spPr/>
        <p:txBody>
          <a:bodyPr/>
          <a:lstStyle/>
          <a:p>
            <a:endParaRPr lang="en-US">
              <a:solidFill>
                <a:prstClr val="black">
                  <a:tint val="95000"/>
                </a:prstClr>
              </a:solidFill>
            </a:endParaRPr>
          </a:p>
        </p:txBody>
      </p:sp>
      <p:sp>
        <p:nvSpPr>
          <p:cNvPr id="9" name="灯片编号占位符 8"/>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xmlns="" val="2358584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52400"/>
            <a:ext cx="8229600" cy="111636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05317DFF-E0EC-4770-AB19-BDF7830B31BC}" type="datetime1">
              <a:rPr lang="en-US" altLang="zh-CN" smtClean="0">
                <a:solidFill>
                  <a:prstClr val="black">
                    <a:tint val="95000"/>
                  </a:prstClr>
                </a:solidFill>
              </a:rPr>
              <a:pPr/>
              <a:t>6/5/2018</a:t>
            </a:fld>
            <a:endParaRPr lang="en-US">
              <a:solidFill>
                <a:prstClr val="black">
                  <a:tint val="95000"/>
                </a:prstClr>
              </a:solidFill>
            </a:endParaRPr>
          </a:p>
        </p:txBody>
      </p:sp>
      <p:sp>
        <p:nvSpPr>
          <p:cNvPr id="4" name="页脚占位符 3"/>
          <p:cNvSpPr>
            <a:spLocks noGrp="1"/>
          </p:cNvSpPr>
          <p:nvPr>
            <p:ph type="ftr" sz="quarter" idx="11"/>
          </p:nvPr>
        </p:nvSpPr>
        <p:spPr/>
        <p:txBody>
          <a:bodyPr/>
          <a:lstStyle/>
          <a:p>
            <a:endParaRPr lang="en-US">
              <a:solidFill>
                <a:prstClr val="black">
                  <a:tint val="95000"/>
                </a:prstClr>
              </a:solidFill>
            </a:endParaRPr>
          </a:p>
        </p:txBody>
      </p:sp>
      <p:sp>
        <p:nvSpPr>
          <p:cNvPr id="5" name="灯片编号占位符 4"/>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xmlns="" val="2741464704"/>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4844ED-3A7A-4102-A6A2-7D71556AAA47}" type="datetime1">
              <a:rPr lang="en-US" altLang="zh-CN" smtClean="0">
                <a:solidFill>
                  <a:prstClr val="black">
                    <a:tint val="95000"/>
                  </a:prstClr>
                </a:solidFill>
              </a:rPr>
              <a:pPr/>
              <a:t>6/5/2018</a:t>
            </a:fld>
            <a:endParaRPr lang="en-US">
              <a:solidFill>
                <a:prstClr val="black">
                  <a:tint val="95000"/>
                </a:prstClr>
              </a:solidFill>
            </a:endParaRPr>
          </a:p>
        </p:txBody>
      </p:sp>
      <p:sp>
        <p:nvSpPr>
          <p:cNvPr id="3" name="页脚占位符 2"/>
          <p:cNvSpPr>
            <a:spLocks noGrp="1"/>
          </p:cNvSpPr>
          <p:nvPr>
            <p:ph type="ftr" sz="quarter" idx="11"/>
          </p:nvPr>
        </p:nvSpPr>
        <p:spPr/>
        <p:txBody>
          <a:bodyPr/>
          <a:lstStyle/>
          <a:p>
            <a:endParaRPr lang="en-US">
              <a:solidFill>
                <a:prstClr val="black">
                  <a:tint val="95000"/>
                </a:prstClr>
              </a:solidFill>
            </a:endParaRPr>
          </a:p>
        </p:txBody>
      </p:sp>
      <p:sp>
        <p:nvSpPr>
          <p:cNvPr id="4" name="灯片编号占位符 3"/>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xmlns="" val="26011395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zh-CN" altLang="en-US" smtClean="0"/>
              <a:t>单击此处编辑母版标题样式</a:t>
            </a:r>
            <a:endParaRPr kumimoji="0" lang="en-US"/>
          </a:p>
        </p:txBody>
      </p:sp>
      <p:sp>
        <p:nvSpPr>
          <p:cNvPr id="3" name="内容占位符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D360BB45-FDCF-4963-ACF7-8C11F1809493}" type="datetime1">
              <a:rPr lang="en-US" altLang="zh-CN" smtClean="0">
                <a:solidFill>
                  <a:prstClr val="black">
                    <a:tint val="95000"/>
                  </a:prstClr>
                </a:solidFill>
              </a:rPr>
              <a:pPr/>
              <a:t>6/5/2018</a:t>
            </a:fld>
            <a:endParaRPr lang="en-US">
              <a:solidFill>
                <a:prstClr val="black">
                  <a:tint val="95000"/>
                </a:prstClr>
              </a:solidFill>
            </a:endParaRPr>
          </a:p>
        </p:txBody>
      </p:sp>
      <p:sp>
        <p:nvSpPr>
          <p:cNvPr id="6" name="页脚占位符 5"/>
          <p:cNvSpPr>
            <a:spLocks noGrp="1"/>
          </p:cNvSpPr>
          <p:nvPr>
            <p:ph type="ftr" sz="quarter" idx="11"/>
          </p:nvPr>
        </p:nvSpPr>
        <p:spPr/>
        <p:txBody>
          <a:bodyPr/>
          <a:lstStyle/>
          <a:p>
            <a:endParaRPr lang="en-US" dirty="0">
              <a:solidFill>
                <a:prstClr val="black">
                  <a:tint val="95000"/>
                </a:prstClr>
              </a:solidFill>
            </a:endParaRPr>
          </a:p>
        </p:txBody>
      </p:sp>
      <p:sp>
        <p:nvSpPr>
          <p:cNvPr id="7" name="灯片编号占位符 6"/>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
        <p:nvSpPr>
          <p:cNvPr id="12" name="矩形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9" name="矩形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Tree>
    <p:extLst>
      <p:ext uri="{BB962C8B-B14F-4D97-AF65-F5344CB8AC3E}">
        <p14:creationId xmlns:p14="http://schemas.microsoft.com/office/powerpoint/2010/main" xmlns="" val="24654464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4"/>
          </p:nvPr>
        </p:nvSpPr>
        <p:spPr/>
        <p:txBody>
          <a:bodyPr/>
          <a:lstStyle>
            <a:lvl1pPr>
              <a:defRPr/>
            </a:lvl1pPr>
          </a:lstStyle>
          <a:p>
            <a:pPr>
              <a:defRPr/>
            </a:pPr>
            <a:fld id="{B9375BCE-36A3-48E7-A385-E2552DF494EA}" type="datetime1">
              <a:rPr lang="en-US">
                <a:solidFill>
                  <a:srgbClr val="FFFFFF"/>
                </a:solidFill>
              </a:rPr>
              <a:pPr>
                <a:defRPr/>
              </a:pPr>
              <a:t>6/5/2018</a:t>
            </a:fld>
            <a:endParaRPr lang="en-US" dirty="0">
              <a:solidFill>
                <a:srgbClr val="FFFFFF"/>
              </a:solidFill>
            </a:endParaRPr>
          </a:p>
        </p:txBody>
      </p:sp>
      <p:sp>
        <p:nvSpPr>
          <p:cNvPr id="5" name="Footer Placeholder 4"/>
          <p:cNvSpPr>
            <a:spLocks noGrp="1"/>
          </p:cNvSpPr>
          <p:nvPr>
            <p:ph type="ftr" sz="quarter" idx="15"/>
          </p:nvPr>
        </p:nvSpPr>
        <p:spPr/>
        <p:txBody>
          <a:bodyPr/>
          <a:lstStyle>
            <a:lvl1pPr>
              <a:defRPr/>
            </a:lvl1pPr>
          </a:lstStyle>
          <a:p>
            <a:pPr>
              <a:defRPr/>
            </a:pPr>
            <a:endParaRPr lang="en-US">
              <a:solidFill>
                <a:srgbClr val="FFFFFF"/>
              </a:solidFill>
            </a:endParaRPr>
          </a:p>
        </p:txBody>
      </p:sp>
      <p:sp>
        <p:nvSpPr>
          <p:cNvPr id="6" name="Slide Number Placeholder 5"/>
          <p:cNvSpPr>
            <a:spLocks noGrp="1"/>
          </p:cNvSpPr>
          <p:nvPr>
            <p:ph type="sldNum" sz="quarter" idx="16"/>
          </p:nvPr>
        </p:nvSpPr>
        <p:spPr/>
        <p:txBody>
          <a:bodyPr/>
          <a:lstStyle>
            <a:lvl1pPr>
              <a:defRPr/>
            </a:lvl1pPr>
          </a:lstStyle>
          <a:p>
            <a:pPr>
              <a:defRPr/>
            </a:pPr>
            <a:fld id="{BEDD2D01-3CF1-415F-8842-62095E7919FA}"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xmlns="" val="21791175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164592" y="1170432"/>
            <a:ext cx="2523744" cy="201168"/>
          </a:xfrm>
        </p:spPr>
        <p:txBody>
          <a:bodyPr/>
          <a:lstStyle/>
          <a:p>
            <a:fld id="{CAE3516F-E500-43D4-91E7-3A8C65E9C9B7}" type="datetime1">
              <a:rPr lang="en-US" altLang="zh-CN" smtClean="0">
                <a:solidFill>
                  <a:prstClr val="black">
                    <a:tint val="95000"/>
                  </a:prstClr>
                </a:solidFill>
              </a:rPr>
              <a:pPr/>
              <a:t>6/5/2018</a:t>
            </a:fld>
            <a:endParaRPr lang="en-US">
              <a:solidFill>
                <a:prstClr val="black">
                  <a:tint val="95000"/>
                </a:prstClr>
              </a:solidFill>
            </a:endParaRPr>
          </a:p>
        </p:txBody>
      </p:sp>
      <p:sp>
        <p:nvSpPr>
          <p:cNvPr id="11" name="矩形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9" name="矩形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6" name="页脚占位符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solidFill>
                <a:prstClr val="white">
                  <a:shade val="50000"/>
                </a:prstClr>
              </a:solidFill>
            </a:endParaRPr>
          </a:p>
        </p:txBody>
      </p:sp>
      <p:sp>
        <p:nvSpPr>
          <p:cNvPr id="7" name="灯片编号占位符 6"/>
          <p:cNvSpPr>
            <a:spLocks noGrp="1"/>
          </p:cNvSpPr>
          <p:nvPr>
            <p:ph type="sldNum" sz="quarter" idx="12"/>
          </p:nvPr>
        </p:nvSpPr>
        <p:spPr>
          <a:xfrm>
            <a:off x="8339328" y="1170432"/>
            <a:ext cx="733864" cy="201168"/>
          </a:xfrm>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xmlns="" val="139931456"/>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DB67885-BC47-47B8-A644-C7BF088BFE10}" type="datetime1">
              <a:rPr lang="en-US" altLang="zh-CN" smtClean="0">
                <a:solidFill>
                  <a:prstClr val="black">
                    <a:tint val="95000"/>
                  </a:prstClr>
                </a:solidFill>
              </a:rPr>
              <a:pPr/>
              <a:t>6/5/2018</a:t>
            </a:fld>
            <a:endParaRPr lang="en-US">
              <a:solidFill>
                <a:prstClr val="black">
                  <a:tint val="95000"/>
                </a:prstClr>
              </a:solidFill>
            </a:endParaRPr>
          </a:p>
        </p:txBody>
      </p:sp>
      <p:sp>
        <p:nvSpPr>
          <p:cNvPr id="5" name="页脚占位符 4"/>
          <p:cNvSpPr>
            <a:spLocks noGrp="1"/>
          </p:cNvSpPr>
          <p:nvPr>
            <p:ph type="ftr" sz="quarter" idx="11"/>
          </p:nvPr>
        </p:nvSpPr>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xmlns="" val="297073294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9" name="矩形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8" name="矩形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2" name="竖排标题 1"/>
          <p:cNvSpPr>
            <a:spLocks noGrp="1"/>
          </p:cNvSpPr>
          <p:nvPr>
            <p:ph type="title" orient="vert"/>
          </p:nvPr>
        </p:nvSpPr>
        <p:spPr>
          <a:xfrm>
            <a:off x="6781800" y="274640"/>
            <a:ext cx="1905000" cy="5851525"/>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304800"/>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1BDB8878-53AD-4443-9672-284255F026A8}" type="datetime1">
              <a:rPr lang="en-US" altLang="zh-CN" smtClean="0">
                <a:solidFill>
                  <a:prstClr val="black">
                    <a:tint val="95000"/>
                  </a:prstClr>
                </a:solidFill>
              </a:rPr>
              <a:pPr/>
              <a:t>6/5/2018</a:t>
            </a:fld>
            <a:endParaRPr lang="en-US">
              <a:solidFill>
                <a:prstClr val="black">
                  <a:tint val="95000"/>
                </a:prstClr>
              </a:solidFill>
            </a:endParaRPr>
          </a:p>
        </p:txBody>
      </p:sp>
      <p:sp>
        <p:nvSpPr>
          <p:cNvPr id="5" name="页脚占位符 4"/>
          <p:cNvSpPr>
            <a:spLocks noGrp="1"/>
          </p:cNvSpPr>
          <p:nvPr>
            <p:ph type="ftr" sz="quarter" idx="11"/>
          </p:nvPr>
        </p:nvSpPr>
        <p:spPr>
          <a:xfrm>
            <a:off x="2640597" y="6377459"/>
            <a:ext cx="3836404" cy="365125"/>
          </a:xfrm>
        </p:spPr>
        <p:txBody>
          <a:bodyPr/>
          <a:lstStyle/>
          <a:p>
            <a:endParaRPr lang="en-US">
              <a:solidFill>
                <a:prstClr val="black">
                  <a:tint val="95000"/>
                </a:prstClr>
              </a:solidFill>
            </a:endParaRPr>
          </a:p>
        </p:txBody>
      </p:sp>
      <p:sp>
        <p:nvSpPr>
          <p:cNvPr id="6" name="灯片编号占位符 5"/>
          <p:cNvSpPr>
            <a:spLocks noGrp="1"/>
          </p:cNvSpPr>
          <p:nvPr>
            <p:ph type="sldNum" sz="quarter" idx="12"/>
          </p:nvPr>
        </p:nvSpPr>
        <p:spPr/>
        <p:txBody>
          <a:bodyPr/>
          <a:lstStyle/>
          <a:p>
            <a:fld id="{38237106-F2ED-405E-BC33-CC3CF426205F}"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xmlns="" val="10221993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947738"/>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539750" y="1557338"/>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39750" y="3973513"/>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35903376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7338"/>
            <a:ext cx="4027488"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40492635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033B9C9A-5706-4A4E-B5C3-D5B7A7FB547C}" type="datetime1">
              <a:rPr lang="en-US" altLang="zh-CN" smtClean="0">
                <a:solidFill>
                  <a:srgbClr val="FFFFFF"/>
                </a:solidFill>
              </a:rPr>
              <a:pPr/>
              <a:t>6/5/2018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28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2" name="Title 1"/>
          <p:cNvSpPr>
            <a:spLocks noGrp="1"/>
          </p:cNvSpPr>
          <p:nvPr>
            <p:ph type="ctrTitle"/>
          </p:nvPr>
        </p:nvSpPr>
        <p:spPr>
          <a:xfrm>
            <a:off x="685800" y="2007888"/>
            <a:ext cx="7772400" cy="1470025"/>
          </a:xfrm>
        </p:spPr>
        <p:txBody>
          <a:bodyPr/>
          <a:lstStyle>
            <a:lvl1pPr algn="ctr">
              <a:defRPr sz="4400" b="1">
                <a:solidFill>
                  <a:srgbClr val="FFC000"/>
                </a:solidFill>
                <a:latin typeface="宋体" panose="02010600030101010101" pitchFamily="2" charset="-122"/>
                <a:ea typeface="宋体" panose="02010600030101010101" pitchFamily="2" charset="-122"/>
              </a:defRPr>
            </a:lvl1pPr>
          </a:lstStyle>
          <a:p>
            <a:r>
              <a:rPr lang="zh-CN" altLang="en-US" dirty="0" smtClean="0"/>
              <a:t>单击此处编辑母版标题样式</a:t>
            </a:r>
            <a:endParaRPr lang="en-US" dirty="0"/>
          </a:p>
        </p:txBody>
      </p:sp>
    </p:spTree>
    <p:extLst>
      <p:ext uri="{BB962C8B-B14F-4D97-AF65-F5344CB8AC3E}">
        <p14:creationId xmlns:p14="http://schemas.microsoft.com/office/powerpoint/2010/main" xmlns="" val="17675598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8"/>
            <a:ext cx="7924800" cy="1143000"/>
          </a:xfrm>
        </p:spPr>
        <p:txBody>
          <a:bodyPr/>
          <a:lstStyle>
            <a:lvl1pPr>
              <a:defRPr sz="3200" b="1">
                <a:solidFill>
                  <a:srgbClr val="FFC000"/>
                </a:solidFill>
                <a:latin typeface="宋体" panose="02010600030101010101" pitchFamily="2" charset="-122"/>
                <a:ea typeface="宋体" panose="02010600030101010101" pitchFamily="2" charset="-122"/>
              </a:defRPr>
            </a:lvl1pPr>
          </a:lstStyle>
          <a:p>
            <a:r>
              <a:rPr lang="zh-CN" altLang="en-US" dirty="0" smtClean="0"/>
              <a:t>单击此处编辑母版标题样式</a:t>
            </a:r>
            <a:r>
              <a:rPr lang="en-US" altLang="zh-CN" dirty="0" smtClean="0"/>
              <a:t/>
            </a:r>
            <a:br>
              <a:rPr lang="en-US" altLang="zh-CN" dirty="0" smtClean="0"/>
            </a:br>
            <a:endParaRPr lang="en-US" dirty="0"/>
          </a:p>
        </p:txBody>
      </p:sp>
      <p:sp>
        <p:nvSpPr>
          <p:cNvPr id="4" name="Date Placeholder 3"/>
          <p:cNvSpPr>
            <a:spLocks noGrp="1"/>
          </p:cNvSpPr>
          <p:nvPr>
            <p:ph type="dt" sz="half" idx="10"/>
          </p:nvPr>
        </p:nvSpPr>
        <p:spPr/>
        <p:txBody>
          <a:bodyPr/>
          <a:lstStyle/>
          <a:p>
            <a:fld id="{F0D6EF60-249D-4A07-B478-B15680385919}" type="datetime1">
              <a:rPr lang="en-US" altLang="zh-CN" smtClean="0">
                <a:solidFill>
                  <a:srgbClr val="FFFFFF"/>
                </a:solidFill>
              </a:rPr>
              <a:pPr/>
              <a:t>6/5/2018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
        <p:nvSpPr>
          <p:cNvPr id="8" name="Content Placeholder 7"/>
          <p:cNvSpPr>
            <a:spLocks noGrp="1"/>
          </p:cNvSpPr>
          <p:nvPr>
            <p:ph sz="quarter" idx="13"/>
          </p:nvPr>
        </p:nvSpPr>
        <p:spPr>
          <a:xfrm>
            <a:off x="609600" y="1600200"/>
            <a:ext cx="7924800" cy="4114800"/>
          </a:xfrm>
        </p:spPr>
        <p:txBody>
          <a:bodyPr>
            <a:normAutofit/>
          </a:bodyPr>
          <a:lstStyle>
            <a:lvl1pPr>
              <a:defRPr sz="2800" b="1">
                <a:latin typeface="宋体" panose="02010600030101010101" pitchFamily="2" charset="-122"/>
                <a:ea typeface="宋体" panose="02010600030101010101" pitchFamily="2" charset="-122"/>
              </a:defRPr>
            </a:lvl1pPr>
            <a:lvl2pPr>
              <a:defRPr sz="2800" b="1">
                <a:latin typeface="宋体" panose="02010600030101010101" pitchFamily="2" charset="-122"/>
                <a:ea typeface="宋体" panose="02010600030101010101" pitchFamily="2" charset="-122"/>
              </a:defRPr>
            </a:lvl2pPr>
            <a:lvl3pPr>
              <a:defRPr sz="2800" b="1">
                <a:latin typeface="宋体" panose="02010600030101010101" pitchFamily="2" charset="-122"/>
                <a:ea typeface="宋体" panose="02010600030101010101" pitchFamily="2" charset="-122"/>
              </a:defRPr>
            </a:lvl3pPr>
            <a:lvl4pPr>
              <a:defRPr sz="2800" b="1">
                <a:latin typeface="宋体" panose="02010600030101010101" pitchFamily="2" charset="-122"/>
                <a:ea typeface="宋体" panose="02010600030101010101" pitchFamily="2" charset="-122"/>
              </a:defRPr>
            </a:lvl4pPr>
            <a:lvl5pPr>
              <a:defRPr sz="2800" b="1">
                <a:latin typeface="宋体" panose="02010600030101010101" pitchFamily="2" charset="-122"/>
                <a:ea typeface="宋体" panose="0201060003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Tree>
    <p:extLst>
      <p:ext uri="{BB962C8B-B14F-4D97-AF65-F5344CB8AC3E}">
        <p14:creationId xmlns:p14="http://schemas.microsoft.com/office/powerpoint/2010/main" xmlns="" val="175193846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AA144D3-FDF8-435A-8441-9A53930750A3}" type="datetime1">
              <a:rPr lang="en-US" altLang="zh-CN" smtClean="0">
                <a:solidFill>
                  <a:srgbClr val="FFFFFF"/>
                </a:solidFill>
              </a:rPr>
              <a:pPr/>
              <a:t>6/5/2018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dirty="0">
              <a:solidFill>
                <a:srgbClr val="FFFFFF"/>
              </a:solidFill>
            </a:endParaRPr>
          </a:p>
        </p:txBody>
      </p:sp>
      <p:sp>
        <p:nvSpPr>
          <p:cNvPr id="6" name="Slide Number Placeholder 5"/>
          <p:cNvSpPr>
            <a:spLocks noGrp="1"/>
          </p:cNvSpPr>
          <p:nvPr>
            <p:ph type="sldNum" sz="quarter" idx="12"/>
          </p:nvPr>
        </p:nvSpPr>
        <p:spPr/>
        <p:txBody>
          <a:bodyPr/>
          <a:lstStyle/>
          <a:p>
            <a:fld id="{B1523C92-45F4-4C30-810D-4886C1BA6969}"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2168812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hasCustomPrompt="1"/>
          </p:nvPr>
        </p:nvSpPr>
        <p:spPr>
          <a:xfrm>
            <a:off x="609600" y="274638"/>
            <a:ext cx="7924800" cy="1143000"/>
          </a:xfrm>
        </p:spPr>
        <p:txBody>
          <a:bodyPr/>
          <a:lstStyle>
            <a:lvl1pPr>
              <a:defRPr sz="3200" b="1">
                <a:solidFill>
                  <a:srgbClr val="FFC000"/>
                </a:solidFill>
                <a:latin typeface="宋体" panose="02010600030101010101" pitchFamily="2" charset="-122"/>
                <a:ea typeface="宋体" panose="02010600030101010101" pitchFamily="2" charset="-122"/>
              </a:defRPr>
            </a:lvl1pPr>
          </a:lstStyle>
          <a:p>
            <a:r>
              <a:rPr lang="zh-CN" altLang="en-US" dirty="0" smtClean="0"/>
              <a:t>单击此处编辑母版标题样式</a:t>
            </a:r>
            <a:r>
              <a:rPr lang="en-US" altLang="zh-CN" dirty="0" smtClean="0"/>
              <a:t/>
            </a:r>
            <a:br>
              <a:rPr lang="en-US" altLang="zh-CN" dirty="0" smtClean="0"/>
            </a:br>
            <a:endParaRPr lang="en-US" dirty="0"/>
          </a:p>
        </p:txBody>
      </p:sp>
      <p:sp>
        <p:nvSpPr>
          <p:cNvPr id="5" name="Date Placeholder 4"/>
          <p:cNvSpPr>
            <a:spLocks noGrp="1"/>
          </p:cNvSpPr>
          <p:nvPr>
            <p:ph type="dt" sz="half" idx="10"/>
          </p:nvPr>
        </p:nvSpPr>
        <p:spPr/>
        <p:txBody>
          <a:bodyPr/>
          <a:lstStyle/>
          <a:p>
            <a:fld id="{93EB889D-64ED-48BD-9FC0-005D5BEB52E4}" type="datetime1">
              <a:rPr lang="en-US" altLang="zh-CN" smtClean="0">
                <a:solidFill>
                  <a:srgbClr val="FFFFFF"/>
                </a:solidFill>
              </a:rPr>
              <a:pPr/>
              <a:t>6/5/2018</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155764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6"/>
          <p:cNvSpPr>
            <a:spLocks noGrp="1"/>
          </p:cNvSpPr>
          <p:nvPr>
            <p:ph type="dt" sz="half" idx="10"/>
          </p:nvPr>
        </p:nvSpPr>
        <p:spPr/>
        <p:txBody>
          <a:bodyPr/>
          <a:lstStyle/>
          <a:p>
            <a:fld id="{9639D328-DD70-4764-869C-1969E8A0AAE5}" type="datetime1">
              <a:rPr lang="en-US" altLang="zh-CN" smtClean="0">
                <a:solidFill>
                  <a:srgbClr val="FFFFFF"/>
                </a:solidFill>
              </a:rPr>
              <a:pPr/>
              <a:t>6/5/2018</a:t>
            </a:fld>
            <a:endParaRPr lang="en-US">
              <a:solidFill>
                <a:srgbClr val="FFFFFF"/>
              </a:solidFill>
            </a:endParaRPr>
          </a:p>
        </p:txBody>
      </p:sp>
      <p:sp>
        <p:nvSpPr>
          <p:cNvPr id="8" name="Footer Placeholder 7"/>
          <p:cNvSpPr>
            <a:spLocks noGrp="1"/>
          </p:cNvSpPr>
          <p:nvPr>
            <p:ph type="ftr" sz="quarter" idx="11"/>
          </p:nvPr>
        </p:nvSpPr>
        <p:spPr/>
        <p:txBody>
          <a:bodyPr/>
          <a:lstStyle/>
          <a:p>
            <a:endParaRPr lang="en-US">
              <a:solidFill>
                <a:srgbClr val="FFFFFF"/>
              </a:solidFill>
            </a:endParaRPr>
          </a:p>
        </p:txBody>
      </p:sp>
      <p:sp>
        <p:nvSpPr>
          <p:cNvPr id="9" name="Slide Number Placeholder 8"/>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1139794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3462338"/>
            <a:ext cx="7885113" cy="1500187"/>
          </a:xfrm>
        </p:spPr>
        <p:txBody>
          <a:bodyPr anchor="b"/>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95698D69-9770-4A1B-9337-A3CAB850AA5F}" type="datetime1">
              <a:rPr lang="en-US">
                <a:solidFill>
                  <a:srgbClr val="FFFFFF"/>
                </a:solidFill>
              </a:rPr>
              <a:pPr>
                <a:defRPr/>
              </a:pPr>
              <a:t>6/5/2018</a:t>
            </a:fld>
            <a:endParaRPr lang="en-US">
              <a:solidFill>
                <a:srgbClr val="FFFFFF"/>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pPr>
              <a:defRPr/>
            </a:pPr>
            <a:fld id="{873BBABE-A6C5-4704-A9B4-A15BBDD3B679}"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xmlns="" val="30818233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4E4D4F3-FA45-4920-8787-8CD4CF9EAABA}" type="datetime1">
              <a:rPr lang="en-US" altLang="zh-CN" smtClean="0">
                <a:solidFill>
                  <a:srgbClr val="FFFFFF"/>
                </a:solidFill>
              </a:rPr>
              <a:pPr/>
              <a:t>6/5/2018</a:t>
            </a:fld>
            <a:endParaRPr lang="en-US">
              <a:solidFill>
                <a:srgbClr val="FFFFFF"/>
              </a:solidFill>
            </a:endParaRPr>
          </a:p>
        </p:txBody>
      </p:sp>
      <p:sp>
        <p:nvSpPr>
          <p:cNvPr id="4" name="Footer Placeholder 3"/>
          <p:cNvSpPr>
            <a:spLocks noGrp="1"/>
          </p:cNvSpPr>
          <p:nvPr>
            <p:ph type="ftr" sz="quarter" idx="11"/>
          </p:nvPr>
        </p:nvSpPr>
        <p:spPr/>
        <p:txBody>
          <a:bodyPr/>
          <a:lstStyle/>
          <a:p>
            <a:endParaRPr lang="en-US">
              <a:solidFill>
                <a:srgbClr val="FFFFFF"/>
              </a:solidFill>
            </a:endParaRPr>
          </a:p>
        </p:txBody>
      </p:sp>
      <p:sp>
        <p:nvSpPr>
          <p:cNvPr id="5" name="Slide Number Placeholder 4"/>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10034929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E786E-9B7B-4C61-9F69-AC91B28A705D}" type="datetime1">
              <a:rPr lang="en-US" altLang="zh-CN" smtClean="0">
                <a:solidFill>
                  <a:srgbClr val="FFFFFF"/>
                </a:solidFill>
              </a:rPr>
              <a:pPr/>
              <a:t>6/5/2018</a:t>
            </a:fld>
            <a:endParaRPr lang="en-US">
              <a:solidFill>
                <a:srgbClr val="FFFFFF"/>
              </a:solidFill>
            </a:endParaRPr>
          </a:p>
        </p:txBody>
      </p:sp>
      <p:sp>
        <p:nvSpPr>
          <p:cNvPr id="3" name="Footer Placeholder 2"/>
          <p:cNvSpPr>
            <a:spLocks noGrp="1"/>
          </p:cNvSpPr>
          <p:nvPr>
            <p:ph type="ftr" sz="quarter" idx="11"/>
          </p:nvPr>
        </p:nvSpPr>
        <p:spPr/>
        <p:txBody>
          <a:bodyPr/>
          <a:lstStyle/>
          <a:p>
            <a:endParaRPr lang="en-US">
              <a:solidFill>
                <a:srgbClr val="FFFFFF"/>
              </a:solidFill>
            </a:endParaRPr>
          </a:p>
        </p:txBody>
      </p:sp>
      <p:sp>
        <p:nvSpPr>
          <p:cNvPr id="4" name="Slide Number Placeholder 3"/>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14656656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9009783-6658-44FE-8EFE-3F786E14DDDC}" type="datetime1">
              <a:rPr lang="en-US" altLang="zh-CN" smtClean="0">
                <a:solidFill>
                  <a:srgbClr val="FFFFFF"/>
                </a:solidFill>
              </a:rPr>
              <a:pPr/>
              <a:t>6/5/2018</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dirty="0">
              <a:solidFill>
                <a:srgbClr val="FFFFFF"/>
              </a:solidFill>
            </a:endParaRPr>
          </a:p>
        </p:txBody>
      </p:sp>
      <p:sp>
        <p:nvSpPr>
          <p:cNvPr id="7" name="Slide Number Placeholder 6"/>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21897082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BDE487B-70F1-4622-AAEE-C7BFF39B4DBE}" type="datetime1">
              <a:rPr lang="en-US" altLang="zh-CN" smtClean="0">
                <a:solidFill>
                  <a:srgbClr val="FFFFFF"/>
                </a:solidFill>
              </a:rPr>
              <a:pPr/>
              <a:t>6/5/2018</a:t>
            </a:fld>
            <a:endParaRPr lang="en-US">
              <a:solidFill>
                <a:srgbClr val="FFFFFF"/>
              </a:solidFill>
            </a:endParaRPr>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141465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7DB54FFA-7E3D-4CEC-9048-8F46CADA402F}" type="datetime1">
              <a:rPr lang="en-US" altLang="zh-CN" smtClean="0">
                <a:solidFill>
                  <a:srgbClr val="FFFFFF"/>
                </a:solidFill>
              </a:rPr>
              <a:pPr/>
              <a:t>6/5/2018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25343301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FD00A8CE-868B-4B06-B064-B025F0342BFE}" type="datetime1">
              <a:rPr lang="en-US" altLang="zh-CN" smtClean="0">
                <a:solidFill>
                  <a:srgbClr val="FFFFFF"/>
                </a:solidFill>
              </a:rPr>
              <a:pPr/>
              <a:t>6/5/2018</a:t>
            </a:fld>
            <a:endParaRPr lang="en-US">
              <a:solidFill>
                <a:srgbClr val="FFFFFF"/>
              </a:solidFill>
            </a:endParaRPr>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38237106-F2ED-405E-BC33-CC3CF426205F}"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xmlns="" val="35675296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7338"/>
            <a:ext cx="4027488"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9638" y="1557338"/>
            <a:ext cx="4029075"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25336855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609600"/>
            <a:ext cx="7772400" cy="947738"/>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539750" y="1557338"/>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39750" y="3973513"/>
            <a:ext cx="4027488"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9980414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9750" y="1557338"/>
            <a:ext cx="4027488" cy="4679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19638" y="1557338"/>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19638" y="3973513"/>
            <a:ext cx="4029075" cy="2263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14033409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94773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39750" y="1557338"/>
            <a:ext cx="8208963" cy="4679950"/>
          </a:xfrm>
        </p:spPr>
        <p:txBody>
          <a:bodyPr/>
          <a:lstStyle>
            <a:lvl1pPr>
              <a:defRPr baseline="0">
                <a:latin typeface="Times New Roman" panose="02020603050405020304" pitchFamily="18" charset="0"/>
              </a:defRPr>
            </a:lvl1pPr>
          </a:lstStyle>
          <a:p>
            <a:pPr lvl="0"/>
            <a:endParaRPr lang="zh-CN" altLang="en-US" noProof="0" dirty="0" smtClean="0"/>
          </a:p>
        </p:txBody>
      </p:sp>
    </p:spTree>
    <p:extLst>
      <p:ext uri="{BB962C8B-B14F-4D97-AF65-F5344CB8AC3E}">
        <p14:creationId xmlns:p14="http://schemas.microsoft.com/office/powerpoint/2010/main" xmlns="" val="1077089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5" name="Date Placeholder 3"/>
          <p:cNvSpPr>
            <a:spLocks noGrp="1"/>
          </p:cNvSpPr>
          <p:nvPr>
            <p:ph type="dt" sz="half" idx="15"/>
          </p:nvPr>
        </p:nvSpPr>
        <p:spPr/>
        <p:txBody>
          <a:bodyPr/>
          <a:lstStyle>
            <a:lvl1pPr>
              <a:defRPr/>
            </a:lvl1pPr>
          </a:lstStyle>
          <a:p>
            <a:pPr>
              <a:defRPr/>
            </a:pPr>
            <a:fld id="{407F58B8-EB25-4659-AAF9-52F3E41CE380}" type="datetime1">
              <a:rPr lang="en-US">
                <a:solidFill>
                  <a:srgbClr val="FFFFFF"/>
                </a:solidFill>
              </a:rPr>
              <a:pPr>
                <a:defRPr/>
              </a:pPr>
              <a:t>6/5/2018</a:t>
            </a:fld>
            <a:endParaRPr lang="en-US" dirty="0">
              <a:solidFill>
                <a:srgbClr val="FFFFFF"/>
              </a:solidFill>
            </a:endParaRPr>
          </a:p>
        </p:txBody>
      </p:sp>
      <p:sp>
        <p:nvSpPr>
          <p:cNvPr id="6" name="Footer Placeholder 4"/>
          <p:cNvSpPr>
            <a:spLocks noGrp="1"/>
          </p:cNvSpPr>
          <p:nvPr>
            <p:ph type="ftr" sz="quarter" idx="16"/>
          </p:nvPr>
        </p:nvSpPr>
        <p:spPr/>
        <p:txBody>
          <a:bodyPr/>
          <a:lstStyle>
            <a:lvl1pPr>
              <a:defRPr/>
            </a:lvl1pPr>
          </a:lstStyle>
          <a:p>
            <a:pPr>
              <a:defRPr/>
            </a:pPr>
            <a:endParaRPr lang="en-US">
              <a:solidFill>
                <a:srgbClr val="FFFFFF"/>
              </a:solidFill>
            </a:endParaRPr>
          </a:p>
        </p:txBody>
      </p:sp>
      <p:sp>
        <p:nvSpPr>
          <p:cNvPr id="7" name="Slide Number Placeholder 5"/>
          <p:cNvSpPr>
            <a:spLocks noGrp="1"/>
          </p:cNvSpPr>
          <p:nvPr>
            <p:ph type="sldNum" sz="quarter" idx="17"/>
          </p:nvPr>
        </p:nvSpPr>
        <p:spPr/>
        <p:txBody>
          <a:bodyPr/>
          <a:lstStyle>
            <a:lvl1pPr>
              <a:defRPr/>
            </a:lvl1pPr>
          </a:lstStyle>
          <a:p>
            <a:pPr>
              <a:defRPr/>
            </a:pPr>
            <a:fld id="{BC893ECF-E966-4F60-9B3E-48D314D07291}"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xmlns="" val="158989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199"/>
            <a:ext cx="3733800" cy="574675"/>
          </a:xfrm>
        </p:spPr>
        <p:txBody>
          <a:bodyPr anchor="b"/>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5" name="Text Placeholder 4"/>
          <p:cNvSpPr>
            <a:spLocks noGrp="1"/>
          </p:cNvSpPr>
          <p:nvPr>
            <p:ph type="body" sz="quarter" idx="3"/>
          </p:nvPr>
        </p:nvSpPr>
        <p:spPr>
          <a:xfrm>
            <a:off x="4800600" y="1600199"/>
            <a:ext cx="3733800" cy="574675"/>
          </a:xfrm>
        </p:spPr>
        <p:txBody>
          <a:bodyPr anchor="b"/>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7" name="Date Placeholder 3"/>
          <p:cNvSpPr>
            <a:spLocks noGrp="1"/>
          </p:cNvSpPr>
          <p:nvPr>
            <p:ph type="dt" sz="half" idx="15"/>
          </p:nvPr>
        </p:nvSpPr>
        <p:spPr/>
        <p:txBody>
          <a:bodyPr/>
          <a:lstStyle>
            <a:lvl1pPr>
              <a:defRPr/>
            </a:lvl1pPr>
          </a:lstStyle>
          <a:p>
            <a:pPr>
              <a:defRPr/>
            </a:pPr>
            <a:fld id="{44BEA58D-BBFF-4FB4-9A45-D3E01B685030}" type="datetime1">
              <a:rPr lang="en-US">
                <a:solidFill>
                  <a:srgbClr val="FFFFFF"/>
                </a:solidFill>
              </a:rPr>
              <a:pPr>
                <a:defRPr/>
              </a:pPr>
              <a:t>6/5/2018</a:t>
            </a:fld>
            <a:endParaRPr lang="en-US" dirty="0">
              <a:solidFill>
                <a:srgbClr val="FFFFFF"/>
              </a:solidFill>
            </a:endParaRPr>
          </a:p>
        </p:txBody>
      </p:sp>
      <p:sp>
        <p:nvSpPr>
          <p:cNvPr id="8" name="Footer Placeholder 4"/>
          <p:cNvSpPr>
            <a:spLocks noGrp="1"/>
          </p:cNvSpPr>
          <p:nvPr>
            <p:ph type="ftr" sz="quarter" idx="16"/>
          </p:nvPr>
        </p:nvSpPr>
        <p:spPr/>
        <p:txBody>
          <a:bodyPr/>
          <a:lstStyle>
            <a:lvl1pPr>
              <a:defRPr/>
            </a:lvl1pPr>
          </a:lstStyle>
          <a:p>
            <a:pPr>
              <a:defRPr/>
            </a:pPr>
            <a:endParaRPr lang="en-US">
              <a:solidFill>
                <a:srgbClr val="FFFFFF"/>
              </a:solidFill>
            </a:endParaRPr>
          </a:p>
        </p:txBody>
      </p:sp>
      <p:sp>
        <p:nvSpPr>
          <p:cNvPr id="9" name="Slide Number Placeholder 5"/>
          <p:cNvSpPr>
            <a:spLocks noGrp="1"/>
          </p:cNvSpPr>
          <p:nvPr>
            <p:ph type="sldNum" sz="quarter" idx="17"/>
          </p:nvPr>
        </p:nvSpPr>
        <p:spPr/>
        <p:txBody>
          <a:bodyPr/>
          <a:lstStyle>
            <a:lvl1pPr>
              <a:defRPr/>
            </a:lvl1pPr>
          </a:lstStyle>
          <a:p>
            <a:pPr>
              <a:defRPr/>
            </a:pPr>
            <a:fld id="{2DBC5775-F8D5-4BC3-8526-EBA447E0BB5C}"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xmlns="" val="3669442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1319D133-1AFE-45AF-8F25-B9C85FF8C3E1}" type="datetime1">
              <a:rPr lang="en-US">
                <a:solidFill>
                  <a:srgbClr val="FFFFFF"/>
                </a:solidFill>
              </a:rPr>
              <a:pPr>
                <a:defRPr/>
              </a:pPr>
              <a:t>6/5/2018</a:t>
            </a:fld>
            <a:endParaRPr lang="en-US" dirty="0">
              <a:solidFill>
                <a:srgbClr val="FFFFFF"/>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srgbClr val="FFFFFF"/>
              </a:solidFill>
            </a:endParaRPr>
          </a:p>
        </p:txBody>
      </p:sp>
      <p:sp>
        <p:nvSpPr>
          <p:cNvPr id="5" name="Slide Number Placeholder 5"/>
          <p:cNvSpPr>
            <a:spLocks noGrp="1"/>
          </p:cNvSpPr>
          <p:nvPr>
            <p:ph type="sldNum" sz="quarter" idx="12"/>
          </p:nvPr>
        </p:nvSpPr>
        <p:spPr/>
        <p:txBody>
          <a:bodyPr/>
          <a:lstStyle>
            <a:lvl1pPr>
              <a:defRPr/>
            </a:lvl1pPr>
          </a:lstStyle>
          <a:p>
            <a:pPr>
              <a:defRPr/>
            </a:pPr>
            <a:fld id="{13A3CD3B-12ED-485A-A5A6-3E919CB757FC}"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xmlns="" val="2731686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8DC3342-D7A5-4C66-A44B-50359E2ACC05}" type="datetime1">
              <a:rPr lang="en-US">
                <a:solidFill>
                  <a:srgbClr val="FFFFFF"/>
                </a:solidFill>
              </a:rPr>
              <a:pPr>
                <a:defRPr/>
              </a:pPr>
              <a:t>6/5/2018</a:t>
            </a:fld>
            <a:endParaRPr lang="en-US" dirty="0">
              <a:solidFill>
                <a:srgbClr val="FFFFFF"/>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srgbClr val="FFFFFF"/>
              </a:solidFill>
            </a:endParaRPr>
          </a:p>
        </p:txBody>
      </p:sp>
      <p:sp>
        <p:nvSpPr>
          <p:cNvPr id="4" name="Slide Number Placeholder 5"/>
          <p:cNvSpPr>
            <a:spLocks noGrp="1"/>
          </p:cNvSpPr>
          <p:nvPr>
            <p:ph type="sldNum" sz="quarter" idx="12"/>
          </p:nvPr>
        </p:nvSpPr>
        <p:spPr/>
        <p:txBody>
          <a:bodyPr/>
          <a:lstStyle>
            <a:lvl1pPr>
              <a:defRPr/>
            </a:lvl1pPr>
          </a:lstStyle>
          <a:p>
            <a:pPr>
              <a:defRPr/>
            </a:pPr>
            <a:fld id="{0D78B471-A126-4704-BFA2-51BF0C463BD9}"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xmlns="" val="1303237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2" name="Title 1"/>
          <p:cNvSpPr>
            <a:spLocks noGrp="1"/>
          </p:cNvSpPr>
          <p:nvPr>
            <p:ph type="title"/>
          </p:nvPr>
        </p:nvSpPr>
        <p:spPr>
          <a:xfrm>
            <a:off x="612648" y="1447800"/>
            <a:ext cx="2971800" cy="1097280"/>
          </a:xfrm>
        </p:spPr>
        <p:txBody>
          <a:bodyPr/>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12648" y="2547891"/>
            <a:ext cx="2971800" cy="3167109"/>
          </a:xfrm>
        </p:spPr>
        <p:txBody>
          <a:bodyPr tIns="9144"/>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3"/>
          <p:cNvSpPr>
            <a:spLocks noGrp="1"/>
          </p:cNvSpPr>
          <p:nvPr>
            <p:ph type="dt" sz="half" idx="14"/>
          </p:nvPr>
        </p:nvSpPr>
        <p:spPr/>
        <p:txBody>
          <a:bodyPr/>
          <a:lstStyle>
            <a:lvl1pPr>
              <a:defRPr/>
            </a:lvl1pPr>
          </a:lstStyle>
          <a:p>
            <a:pPr>
              <a:defRPr/>
            </a:pPr>
            <a:fld id="{FECA7521-35F7-46D4-B577-1F32F11D94FD}" type="datetime1">
              <a:rPr lang="en-US">
                <a:solidFill>
                  <a:srgbClr val="FFFFFF"/>
                </a:solidFill>
              </a:rPr>
              <a:pPr>
                <a:defRPr/>
              </a:pPr>
              <a:t>6/5/2018</a:t>
            </a:fld>
            <a:endParaRPr lang="en-US" dirty="0">
              <a:solidFill>
                <a:srgbClr val="FFFFFF"/>
              </a:solidFill>
            </a:endParaRPr>
          </a:p>
        </p:txBody>
      </p:sp>
      <p:sp>
        <p:nvSpPr>
          <p:cNvPr id="6" name="Footer Placeholder 4"/>
          <p:cNvSpPr>
            <a:spLocks noGrp="1"/>
          </p:cNvSpPr>
          <p:nvPr>
            <p:ph type="ftr" sz="quarter" idx="15"/>
          </p:nvPr>
        </p:nvSpPr>
        <p:spPr/>
        <p:txBody>
          <a:bodyPr/>
          <a:lstStyle>
            <a:lvl1pPr>
              <a:defRPr/>
            </a:lvl1pPr>
          </a:lstStyle>
          <a:p>
            <a:pPr>
              <a:defRPr/>
            </a:pPr>
            <a:endParaRPr lang="en-US">
              <a:solidFill>
                <a:srgbClr val="FFFFFF"/>
              </a:solidFill>
            </a:endParaRPr>
          </a:p>
        </p:txBody>
      </p:sp>
      <p:sp>
        <p:nvSpPr>
          <p:cNvPr id="7" name="Slide Number Placeholder 5"/>
          <p:cNvSpPr>
            <a:spLocks noGrp="1"/>
          </p:cNvSpPr>
          <p:nvPr>
            <p:ph type="sldNum" sz="quarter" idx="16"/>
          </p:nvPr>
        </p:nvSpPr>
        <p:spPr/>
        <p:txBody>
          <a:bodyPr/>
          <a:lstStyle>
            <a:lvl1pPr>
              <a:defRPr/>
            </a:lvl1pPr>
          </a:lstStyle>
          <a:p>
            <a:pPr>
              <a:defRPr/>
            </a:pPr>
            <a:fld id="{9FDEE246-42CE-4E55-8554-5B26E5CB183E}"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xmlns="" val="51486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pic>
        <p:nvPicPr>
          <p:cNvPr id="5" name="Picture 10" descr="horizon.pn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1447800"/>
            <a:ext cx="2971800" cy="1097280"/>
          </a:xfrm>
        </p:spPr>
        <p:txBody>
          <a:bodyPr/>
          <a:lstStyle>
            <a:lvl1pPr algn="l">
              <a:defRPr sz="1800" b="0" i="0" cap="none" baseline="0">
                <a:solidFill>
                  <a:schemeClr val="tx2"/>
                </a:solidFill>
              </a:defRPr>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09600" y="2547890"/>
            <a:ext cx="2971800" cy="2405109"/>
          </a:xfrm>
        </p:spPr>
        <p:txBody>
          <a:bodyPr tIns="9144"/>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Date Placeholder 4"/>
          <p:cNvSpPr>
            <a:spLocks noGrp="1"/>
          </p:cNvSpPr>
          <p:nvPr>
            <p:ph type="dt" sz="half" idx="10"/>
          </p:nvPr>
        </p:nvSpPr>
        <p:spPr/>
        <p:txBody>
          <a:bodyPr/>
          <a:lstStyle>
            <a:lvl1pPr>
              <a:defRPr/>
            </a:lvl1pPr>
          </a:lstStyle>
          <a:p>
            <a:pPr>
              <a:defRPr/>
            </a:pPr>
            <a:fld id="{ECF6AB62-27D6-42EA-97EC-EFFDED6B3299}" type="datetime1">
              <a:rPr lang="en-US">
                <a:solidFill>
                  <a:srgbClr val="FFFFFF"/>
                </a:solidFill>
              </a:rPr>
              <a:pPr>
                <a:defRPr/>
              </a:pPr>
              <a:t>6/5/2018</a:t>
            </a:fld>
            <a:endParaRPr lang="en-US">
              <a:solidFill>
                <a:srgbClr val="FFFFFF"/>
              </a:solidFill>
            </a:endParaRPr>
          </a:p>
        </p:txBody>
      </p:sp>
      <p:sp>
        <p:nvSpPr>
          <p:cNvPr id="7" name="Footer Placeholder 5"/>
          <p:cNvSpPr>
            <a:spLocks noGrp="1"/>
          </p:cNvSpPr>
          <p:nvPr>
            <p:ph type="ftr" sz="quarter" idx="11"/>
          </p:nvPr>
        </p:nvSpPr>
        <p:spPr/>
        <p:txBody>
          <a:bodyPr/>
          <a:lstStyle>
            <a:lvl1pPr>
              <a:defRPr/>
            </a:lvl1pPr>
          </a:lstStyle>
          <a:p>
            <a:pPr>
              <a:defRPr/>
            </a:pPr>
            <a:endParaRPr lang="en-US">
              <a:solidFill>
                <a:srgbClr val="FFFFFF"/>
              </a:solidFill>
            </a:endParaRPr>
          </a:p>
        </p:txBody>
      </p:sp>
      <p:sp>
        <p:nvSpPr>
          <p:cNvPr id="8" name="Slide Number Placeholder 6"/>
          <p:cNvSpPr>
            <a:spLocks noGrp="1"/>
          </p:cNvSpPr>
          <p:nvPr>
            <p:ph type="sldNum" sz="quarter" idx="12"/>
          </p:nvPr>
        </p:nvSpPr>
        <p:spPr/>
        <p:txBody>
          <a:bodyPr/>
          <a:lstStyle>
            <a:lvl1pPr>
              <a:defRPr/>
            </a:lvl1pPr>
          </a:lstStyle>
          <a:p>
            <a:pPr>
              <a:defRPr/>
            </a:pPr>
            <a:fld id="{C49A7ECA-A7D1-4B41-BD33-BD6E2CF52183}"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xmlns="" val="4120282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1.png"/><Relationship Id="rId2" Type="http://schemas.openxmlformats.org/officeDocument/2006/relationships/slideLayout" Target="../slideLayouts/slideLayout26.xml"/><Relationship Id="rId16" Type="http://schemas.openxmlformats.org/officeDocument/2006/relationships/theme" Target="../theme/theme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383838"/>
            </a:gs>
            <a:gs pos="31000">
              <a:srgbClr val="000000"/>
            </a:gs>
            <a:gs pos="100000">
              <a:srgbClr val="000000"/>
            </a:gs>
          </a:gsLst>
          <a:lin ang="5400000"/>
        </a:gradFill>
        <a:effectLst/>
      </p:bgPr>
    </p:bg>
    <p:spTree>
      <p:nvGrpSpPr>
        <p:cNvPr id="1" name=""/>
        <p:cNvGrpSpPr/>
        <p:nvPr/>
      </p:nvGrpSpPr>
      <p:grpSpPr>
        <a:xfrm>
          <a:off x="0" y="0"/>
          <a:ext cx="0" cy="0"/>
          <a:chOff x="0" y="0"/>
          <a:chExt cx="0" cy="0"/>
        </a:xfrm>
      </p:grpSpPr>
      <p:pic>
        <p:nvPicPr>
          <p:cNvPr id="1026" name="Picture 6" descr="horizon.png"/>
          <p:cNvPicPr>
            <a:picLocks noChangeAspect="1"/>
          </p:cNvPicPr>
          <p:nvPr/>
        </p:nvPicPr>
        <p:blipFill>
          <a:blip r:embed="rId13">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Placeholder 1"/>
          <p:cNvSpPr>
            <a:spLocks noGrp="1"/>
          </p:cNvSpPr>
          <p:nvPr>
            <p:ph type="title"/>
          </p:nvPr>
        </p:nvSpPr>
        <p:spPr>
          <a:xfrm>
            <a:off x="609600" y="274638"/>
            <a:ext cx="7924800" cy="777875"/>
          </a:xfrm>
          <a:prstGeom prst="rect">
            <a:avLst/>
          </a:prstGeom>
        </p:spPr>
        <p:txBody>
          <a:bodyPr vert="horz" lIns="91440" tIns="45720" rIns="91440" bIns="45720" rtlCol="0" anchor="b" anchorCtr="0">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pPr>
              <a:defRPr/>
            </a:pPr>
            <a:fld id="{E88150A4-E3E2-4787-93DA-C3B22187F2B5}" type="datetime1">
              <a:rPr lang="en-US">
                <a:solidFill>
                  <a:srgbClr val="FFFFFF"/>
                </a:solidFill>
              </a:rPr>
              <a:pPr>
                <a:defRPr/>
              </a:pPr>
              <a:t>6/5/2018</a:t>
            </a:fld>
            <a:endParaRPr lang="en-US" dirty="0">
              <a:solidFill>
                <a:srgbClr val="FFFFFF"/>
              </a:solidFill>
            </a:endParaRP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pPr>
              <a:defRPr/>
            </a:pPr>
            <a:endParaRPr lang="en-US">
              <a:solidFill>
                <a:srgbClr val="FFFFFF"/>
              </a:solidFill>
            </a:endParaRP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pPr>
              <a:defRPr/>
            </a:pPr>
            <a:fld id="{B6CFAAA7-68CA-42B1-89E9-9248AACF5A8E}"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xmlns="" val="2545418271"/>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0" fontAlgn="base" hangingPunct="0">
        <a:spcBef>
          <a:spcPct val="0"/>
        </a:spcBef>
        <a:spcAft>
          <a:spcPct val="0"/>
        </a:spcAft>
        <a:defRPr sz="3200" kern="1200" cap="all" spc="5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Arial Narrow" pitchFamily="34" charset="0"/>
          <a:ea typeface="方正姚体" pitchFamily="2" charset="-122"/>
        </a:defRPr>
      </a:lvl2pPr>
      <a:lvl3pPr algn="l" rtl="0" eaLnBrk="0" fontAlgn="base" hangingPunct="0">
        <a:spcBef>
          <a:spcPct val="0"/>
        </a:spcBef>
        <a:spcAft>
          <a:spcPct val="0"/>
        </a:spcAft>
        <a:defRPr sz="3200">
          <a:solidFill>
            <a:schemeClr val="tx1"/>
          </a:solidFill>
          <a:latin typeface="Arial Narrow" pitchFamily="34" charset="0"/>
          <a:ea typeface="方正姚体" pitchFamily="2" charset="-122"/>
        </a:defRPr>
      </a:lvl3pPr>
      <a:lvl4pPr algn="l" rtl="0" eaLnBrk="0" fontAlgn="base" hangingPunct="0">
        <a:spcBef>
          <a:spcPct val="0"/>
        </a:spcBef>
        <a:spcAft>
          <a:spcPct val="0"/>
        </a:spcAft>
        <a:defRPr sz="3200">
          <a:solidFill>
            <a:schemeClr val="tx1"/>
          </a:solidFill>
          <a:latin typeface="Arial Narrow" pitchFamily="34" charset="0"/>
          <a:ea typeface="方正姚体" pitchFamily="2" charset="-122"/>
        </a:defRPr>
      </a:lvl4pPr>
      <a:lvl5pPr algn="l" rtl="0" eaLnBrk="0" fontAlgn="base" hangingPunct="0">
        <a:spcBef>
          <a:spcPct val="0"/>
        </a:spcBef>
        <a:spcAft>
          <a:spcPct val="0"/>
        </a:spcAft>
        <a:defRPr sz="3200">
          <a:solidFill>
            <a:schemeClr val="tx1"/>
          </a:solidFill>
          <a:latin typeface="Arial Narrow" pitchFamily="34" charset="0"/>
          <a:ea typeface="方正姚体"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rtl="0" eaLnBrk="0" fontAlgn="base" hangingPunct="0">
        <a:spcBef>
          <a:spcPct val="20000"/>
        </a:spcBef>
        <a:spcAft>
          <a:spcPts val="600"/>
        </a:spcAft>
        <a:buClr>
          <a:schemeClr val="tx2"/>
        </a:buClr>
        <a:buFont typeface="Arial" charset="0"/>
        <a:buChar char="•"/>
        <a:defRPr sz="2400" kern="1200" spc="30">
          <a:solidFill>
            <a:schemeClr val="tx1"/>
          </a:solidFill>
          <a:latin typeface="+mn-lt"/>
          <a:ea typeface="+mn-ea"/>
          <a:cs typeface="+mn-cs"/>
        </a:defRPr>
      </a:lvl1pPr>
      <a:lvl2pPr marL="742950" indent="-285750" algn="l" rtl="0" eaLnBrk="0" fontAlgn="base" hangingPunct="0">
        <a:spcBef>
          <a:spcPct val="20000"/>
        </a:spcBef>
        <a:spcAft>
          <a:spcPts val="600"/>
        </a:spcAft>
        <a:buClr>
          <a:schemeClr val="tx2"/>
        </a:buClr>
        <a:buFont typeface="Arial" charset="0"/>
        <a:buChar char="•"/>
        <a:defRPr sz="2400" kern="1200" spc="30">
          <a:solidFill>
            <a:schemeClr val="tx1"/>
          </a:solidFill>
          <a:latin typeface="+mn-lt"/>
          <a:ea typeface="+mn-ea"/>
          <a:cs typeface="+mn-cs"/>
        </a:defRPr>
      </a:lvl2pPr>
      <a:lvl3pPr marL="1143000" indent="-228600" algn="l" rtl="0" eaLnBrk="0" fontAlgn="base" hangingPunct="0">
        <a:spcBef>
          <a:spcPct val="20000"/>
        </a:spcBef>
        <a:spcAft>
          <a:spcPts val="600"/>
        </a:spcAft>
        <a:buClr>
          <a:schemeClr val="tx2"/>
        </a:buClr>
        <a:buFont typeface="Arial" charset="0"/>
        <a:buChar char="•"/>
        <a:defRPr sz="2400" kern="1200" spc="30">
          <a:solidFill>
            <a:schemeClr val="tx1"/>
          </a:solidFill>
          <a:latin typeface="+mn-lt"/>
          <a:ea typeface="+mn-ea"/>
          <a:cs typeface="+mn-cs"/>
        </a:defRPr>
      </a:lvl3pPr>
      <a:lvl4pPr marL="1600200" indent="-228600" algn="l" rtl="0" eaLnBrk="0" fontAlgn="base" hangingPunct="0">
        <a:spcBef>
          <a:spcPct val="20000"/>
        </a:spcBef>
        <a:spcAft>
          <a:spcPts val="600"/>
        </a:spcAft>
        <a:buClr>
          <a:schemeClr val="tx2"/>
        </a:buClr>
        <a:buFont typeface="Arial" charset="0"/>
        <a:buChar char="•"/>
        <a:defRPr sz="2400" kern="1200" spc="30">
          <a:solidFill>
            <a:schemeClr val="tx1"/>
          </a:solidFill>
          <a:latin typeface="+mn-lt"/>
          <a:ea typeface="+mn-ea"/>
          <a:cs typeface="+mn-cs"/>
        </a:defRPr>
      </a:lvl4pPr>
      <a:lvl5pPr marL="2057400" indent="-228600" algn="l" rtl="0" eaLnBrk="0" fontAlgn="base" hangingPunct="0">
        <a:spcBef>
          <a:spcPct val="20000"/>
        </a:spcBef>
        <a:spcAft>
          <a:spcPts val="600"/>
        </a:spcAft>
        <a:buClr>
          <a:schemeClr val="tx2"/>
        </a:buClr>
        <a:buFont typeface="Arial" charset="0"/>
        <a:buChar char="•"/>
        <a:defRPr sz="2400" kern="1200" spc="3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7" name="矩形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hangingPunct="1"/>
            <a:endParaRPr lang="en-US">
              <a:solidFill>
                <a:prstClr val="white"/>
              </a:solidFill>
            </a:endParaRPr>
          </a:p>
        </p:txBody>
      </p:sp>
      <p:sp>
        <p:nvSpPr>
          <p:cNvPr id="2" name="标题占位符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8C42F76F-A850-4078-AE29-924589898A25}" type="datetime1">
              <a:rPr lang="en-US" altLang="zh-CN" smtClean="0">
                <a:solidFill>
                  <a:prstClr val="black">
                    <a:tint val="95000"/>
                  </a:prstClr>
                </a:solidFill>
              </a:rPr>
              <a:pPr/>
              <a:t>6/5/2018</a:t>
            </a:fld>
            <a:endParaRPr lang="en-US" dirty="0">
              <a:solidFill>
                <a:prstClr val="black">
                  <a:tint val="95000"/>
                </a:prstClr>
              </a:solidFill>
            </a:endParaRPr>
          </a:p>
        </p:txBody>
      </p:sp>
      <p:sp>
        <p:nvSpPr>
          <p:cNvPr id="5" name="页脚占位符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dirty="0">
              <a:solidFill>
                <a:prstClr val="black">
                  <a:tint val="95000"/>
                </a:prstClr>
              </a:solidFill>
            </a:endParaRPr>
          </a:p>
        </p:txBody>
      </p:sp>
      <p:sp>
        <p:nvSpPr>
          <p:cNvPr id="6" name="灯片编号占位符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8237106-F2ED-405E-BC33-CC3CF426205F}"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xmlns="" val="219205783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7"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61B953EE-39D3-45CB-9650-D445724E0CA8}" type="datetime1">
              <a:rPr lang="en-US" altLang="zh-CN" smtClean="0">
                <a:solidFill>
                  <a:srgbClr val="FFFFFF"/>
                </a:solidFill>
                <a:latin typeface="Arial Narrow"/>
              </a:rPr>
              <a:pPr/>
              <a:t>6/5/2018</a:t>
            </a:fld>
            <a:endParaRPr lang="en-US" dirty="0">
              <a:solidFill>
                <a:srgbClr val="FFFFFF"/>
              </a:solidFill>
              <a:latin typeface="Arial Narrow"/>
            </a:endParaRP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solidFill>
                <a:srgbClr val="FFFFFF"/>
              </a:solidFill>
              <a:latin typeface="Arial Narrow"/>
            </a:endParaRP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38237106-F2ED-405E-BC33-CC3CF426205F}" type="slidenum">
              <a:rPr lang="en-US" smtClean="0">
                <a:solidFill>
                  <a:srgbClr val="FFFFFF"/>
                </a:solidFill>
                <a:latin typeface="Arial Narrow"/>
              </a:rPr>
              <a:pPr/>
              <a:t>‹#›</a:t>
            </a:fld>
            <a:endParaRPr lang="en-US" dirty="0">
              <a:solidFill>
                <a:srgbClr val="FFFFFF"/>
              </a:solidFill>
              <a:latin typeface="Arial Narrow"/>
            </a:endParaRPr>
          </a:p>
        </p:txBody>
      </p:sp>
    </p:spTree>
    <p:extLst>
      <p:ext uri="{BB962C8B-B14F-4D97-AF65-F5344CB8AC3E}">
        <p14:creationId xmlns:p14="http://schemas.microsoft.com/office/powerpoint/2010/main" xmlns="" val="763476183"/>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Lst>
  <p:timing>
    <p:tnLst>
      <p:par>
        <p:cTn id="1" dur="indefinite" restart="never" nodeType="tmRoot"/>
      </p:par>
    </p:tnLst>
  </p:timing>
  <p:hf hdr="0" ftr="0" dt="0"/>
  <p:txStyles>
    <p:titleStyle>
      <a:lvl1pPr algn="l" defTabSz="914400" rtl="0" eaLnBrk="1" latinLnBrk="0" hangingPunct="1">
        <a:spcBef>
          <a:spcPct val="0"/>
        </a:spcBef>
        <a:buNone/>
        <a:defRPr sz="36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11560" y="1916832"/>
            <a:ext cx="7772400" cy="1470025"/>
          </a:xfrm>
        </p:spPr>
        <p:txBody>
          <a:bodyPr/>
          <a:lstStyle/>
          <a:p>
            <a:pPr eaLnBrk="1" fontAlgn="auto" hangingPunct="1">
              <a:spcAft>
                <a:spcPts val="0"/>
              </a:spcAft>
              <a:defRPr/>
            </a:pPr>
            <a:r>
              <a:rPr lang="zh-CN" altLang="en-US" dirty="0" smtClean="0">
                <a:solidFill>
                  <a:srgbClr val="FFC000"/>
                </a:solidFill>
              </a:rPr>
              <a:t>第</a:t>
            </a:r>
            <a:r>
              <a:rPr lang="en-US" altLang="zh-CN" dirty="0" smtClean="0">
                <a:solidFill>
                  <a:srgbClr val="FFC000"/>
                </a:solidFill>
              </a:rPr>
              <a:t>8</a:t>
            </a:r>
            <a:r>
              <a:rPr lang="zh-CN" altLang="en-US" dirty="0" smtClean="0">
                <a:solidFill>
                  <a:srgbClr val="FFC000"/>
                </a:solidFill>
              </a:rPr>
              <a:t>章 静态语义分析和中间代码生成</a:t>
            </a:r>
          </a:p>
        </p:txBody>
      </p:sp>
    </p:spTree>
    <p:extLst>
      <p:ext uri="{BB962C8B-B14F-4D97-AF65-F5344CB8AC3E}">
        <p14:creationId xmlns:p14="http://schemas.microsoft.com/office/powerpoint/2010/main" xmlns="" val="9668507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sz="quarter" idx="4294967295"/>
          </p:nvPr>
        </p:nvSpPr>
        <p:spPr>
          <a:xfrm>
            <a:off x="755576" y="1124744"/>
            <a:ext cx="7772400" cy="4953000"/>
          </a:xfrm>
          <a:prstGeom prst="rect">
            <a:avLst/>
          </a:prstGeom>
        </p:spPr>
        <p:txBody>
          <a:bodyPr>
            <a:normAutofit/>
          </a:bodyPr>
          <a:lstStyle/>
          <a:p>
            <a:pPr eaLnBrk="1" hangingPunct="1">
              <a:lnSpc>
                <a:spcPct val="110000"/>
              </a:lnSpc>
              <a:spcBef>
                <a:spcPct val="10000"/>
              </a:spcBef>
            </a:pPr>
            <a:r>
              <a:rPr lang="zh-CN" altLang="en-US" sz="2400" b="1" dirty="0" smtClean="0"/>
              <a:t>修改表项：</a:t>
            </a:r>
          </a:p>
          <a:p>
            <a:pPr lvl="2" eaLnBrk="1" hangingPunct="1">
              <a:lnSpc>
                <a:spcPct val="110000"/>
              </a:lnSpc>
              <a:spcBef>
                <a:spcPct val="10000"/>
              </a:spcBef>
              <a:buFontTx/>
              <a:buNone/>
            </a:pPr>
            <a:r>
              <a:rPr lang="zh-CN" altLang="en-US" sz="2400" b="1" dirty="0" smtClean="0"/>
              <a:t>符号获得新的语义值，修改表项。</a:t>
            </a:r>
            <a:endParaRPr lang="en-US" altLang="zh-CN" sz="2400" b="1" dirty="0" smtClean="0"/>
          </a:p>
          <a:p>
            <a:pPr>
              <a:lnSpc>
                <a:spcPct val="110000"/>
              </a:lnSpc>
              <a:spcBef>
                <a:spcPct val="10000"/>
              </a:spcBef>
            </a:pPr>
            <a:r>
              <a:rPr lang="zh-CN" altLang="en-US" sz="2400" dirty="0" smtClean="0"/>
              <a:t>删除表项：</a:t>
            </a:r>
            <a:endParaRPr lang="zh-CN" altLang="en-US" sz="2400" dirty="0"/>
          </a:p>
          <a:p>
            <a:pPr lvl="2" eaLnBrk="1" hangingPunct="1">
              <a:lnSpc>
                <a:spcPct val="110000"/>
              </a:lnSpc>
              <a:spcBef>
                <a:spcPct val="10000"/>
              </a:spcBef>
              <a:buFontTx/>
              <a:buNone/>
            </a:pPr>
            <a:r>
              <a:rPr lang="zh-CN" altLang="en-US" sz="2400" b="1" dirty="0" smtClean="0"/>
              <a:t>符号成为不可见或不再需要的时候进行。</a:t>
            </a:r>
            <a:endParaRPr lang="en-US" altLang="zh-CN" sz="2400" b="1" dirty="0" smtClean="0"/>
          </a:p>
          <a:p>
            <a:pPr>
              <a:lnSpc>
                <a:spcPct val="110000"/>
              </a:lnSpc>
              <a:spcBef>
                <a:spcPct val="10000"/>
              </a:spcBef>
            </a:pPr>
            <a:r>
              <a:rPr lang="zh-CN" altLang="en-US" sz="2400" dirty="0" smtClean="0"/>
              <a:t>释放表空间：</a:t>
            </a:r>
            <a:endParaRPr lang="zh-CN" altLang="en-US" sz="2400" dirty="0"/>
          </a:p>
          <a:p>
            <a:pPr lvl="2">
              <a:lnSpc>
                <a:spcPct val="110000"/>
              </a:lnSpc>
              <a:spcBef>
                <a:spcPct val="10000"/>
              </a:spcBef>
              <a:buNone/>
            </a:pPr>
            <a:r>
              <a:rPr lang="zh-CN" altLang="en-US" sz="2400" dirty="0" smtClean="0"/>
              <a:t>编译结束或退出一个作用域。</a:t>
            </a:r>
            <a:endParaRPr lang="en-US" altLang="zh-CN" sz="2400" dirty="0"/>
          </a:p>
          <a:p>
            <a:pPr lvl="2" eaLnBrk="1" hangingPunct="1">
              <a:lnSpc>
                <a:spcPct val="110000"/>
              </a:lnSpc>
              <a:spcBef>
                <a:spcPct val="10000"/>
              </a:spcBef>
              <a:buFontTx/>
              <a:buNone/>
            </a:pPr>
            <a:endParaRPr lang="zh-CN" altLang="en-US" sz="2400" b="1" dirty="0" smtClean="0"/>
          </a:p>
        </p:txBody>
      </p:sp>
      <p:sp>
        <p:nvSpPr>
          <p:cNvPr id="5" name="Rectangle 3"/>
          <p:cNvSpPr txBox="1">
            <a:spLocks noChangeArrowheads="1"/>
          </p:cNvSpPr>
          <p:nvPr/>
        </p:nvSpPr>
        <p:spPr>
          <a:xfrm>
            <a:off x="463405" y="260648"/>
            <a:ext cx="7924800" cy="719137"/>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609600" indent="-609600" fontAlgn="auto">
              <a:lnSpc>
                <a:spcPct val="120000"/>
              </a:lnSpc>
              <a:buFont typeface="Wingdings" pitchFamily="2" charset="2"/>
              <a:buNone/>
            </a:pPr>
            <a:r>
              <a:rPr lang="zh-CN" altLang="en-US" dirty="0" smtClean="0">
                <a:solidFill>
                  <a:srgbClr val="CC3300"/>
                </a:solidFill>
              </a:rPr>
              <a:t>三、符号表的实现：</a:t>
            </a:r>
          </a:p>
        </p:txBody>
      </p:sp>
    </p:spTree>
    <p:extLst>
      <p:ext uri="{BB962C8B-B14F-4D97-AF65-F5344CB8AC3E}">
        <p14:creationId xmlns:p14="http://schemas.microsoft.com/office/powerpoint/2010/main" xmlns="" val="864044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7" dur="500"/>
                                        <p:tgtEl>
                                          <p:spTgt spid="16387">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20" dur="500"/>
                                        <p:tgtEl>
                                          <p:spTgt spid="1638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25" dur="500"/>
                                        <p:tgtEl>
                                          <p:spTgt spid="16387">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28" dur="500"/>
                                        <p:tgtEl>
                                          <p:spTgt spid="16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sz="quarter" idx="4294967295"/>
          </p:nvPr>
        </p:nvSpPr>
        <p:spPr>
          <a:xfrm>
            <a:off x="874739" y="1124744"/>
            <a:ext cx="7543800" cy="4800600"/>
          </a:xfrm>
          <a:prstGeom prst="rect">
            <a:avLst/>
          </a:prstGeom>
        </p:spPr>
        <p:txBody>
          <a:bodyPr>
            <a:normAutofit/>
          </a:bodyPr>
          <a:lstStyle/>
          <a:p>
            <a:pPr marL="0" indent="0" eaLnBrk="1" hangingPunct="1">
              <a:lnSpc>
                <a:spcPct val="115000"/>
              </a:lnSpc>
              <a:buSzTx/>
              <a:buNone/>
            </a:pPr>
            <a:r>
              <a:rPr lang="en-US" altLang="zh-CN" sz="2400" b="1" dirty="0" smtClean="0"/>
              <a:t>1</a:t>
            </a:r>
            <a:r>
              <a:rPr lang="zh-CN" altLang="en-US" sz="2400" b="1" dirty="0" smtClean="0"/>
              <a:t>、单表结构</a:t>
            </a:r>
          </a:p>
          <a:p>
            <a:pPr marL="990600" lvl="1" indent="-533400" eaLnBrk="1" hangingPunct="1">
              <a:lnSpc>
                <a:spcPct val="115000"/>
              </a:lnSpc>
            </a:pPr>
            <a:r>
              <a:rPr lang="zh-CN" altLang="en-US" sz="2400" b="1" dirty="0" smtClean="0"/>
              <a:t>所有嵌套的作用域公用一个全局符号表。</a:t>
            </a:r>
            <a:endParaRPr lang="en-US" altLang="zh-CN" sz="2400" b="1" dirty="0" smtClean="0"/>
          </a:p>
          <a:p>
            <a:pPr marL="990600" lvl="1" indent="-533400" eaLnBrk="1" hangingPunct="1">
              <a:lnSpc>
                <a:spcPct val="115000"/>
              </a:lnSpc>
            </a:pPr>
            <a:r>
              <a:rPr lang="zh-CN" altLang="en-US" sz="2400" dirty="0" smtClean="0"/>
              <a:t>每个作用域对应一个作用域号；</a:t>
            </a:r>
            <a:endParaRPr lang="en-US" altLang="zh-CN" sz="2400" dirty="0" smtClean="0"/>
          </a:p>
          <a:p>
            <a:pPr marL="457200" lvl="1" indent="0" eaLnBrk="1" hangingPunct="1">
              <a:lnSpc>
                <a:spcPct val="115000"/>
              </a:lnSpc>
              <a:buNone/>
            </a:pPr>
            <a:r>
              <a:rPr lang="zh-CN" altLang="en-US" sz="2400" b="1" dirty="0" smtClean="0"/>
              <a:t>当编译程序扫描一个分程序时，层次的状态量增加一；当退出一个分程序时，层次的状态量减少一。</a:t>
            </a:r>
          </a:p>
          <a:p>
            <a:pPr marL="990600" lvl="1" indent="-533400" eaLnBrk="1" hangingPunct="1">
              <a:lnSpc>
                <a:spcPct val="115000"/>
              </a:lnSpc>
            </a:pPr>
            <a:r>
              <a:rPr lang="zh-CN" altLang="en-US" sz="2400" b="1" dirty="0" smtClean="0"/>
              <a:t>仅记录开作用域中的符号；</a:t>
            </a:r>
            <a:endParaRPr lang="en-US" altLang="zh-CN" sz="2400" b="1" dirty="0" smtClean="0"/>
          </a:p>
          <a:p>
            <a:pPr marL="990600" lvl="1" indent="-533400" eaLnBrk="1" hangingPunct="1">
              <a:lnSpc>
                <a:spcPct val="115000"/>
              </a:lnSpc>
            </a:pPr>
            <a:r>
              <a:rPr lang="zh-CN" altLang="en-US" sz="2400" dirty="0" smtClean="0"/>
              <a:t>当作用域变成闭作用域，从符号表中删除该作用域声明的所有动态符号。</a:t>
            </a:r>
            <a:endParaRPr lang="zh-CN" altLang="en-US" sz="2400" b="1" dirty="0" smtClean="0"/>
          </a:p>
        </p:txBody>
      </p:sp>
      <p:sp>
        <p:nvSpPr>
          <p:cNvPr id="4" name="Rectangle 3"/>
          <p:cNvSpPr txBox="1">
            <a:spLocks noChangeArrowheads="1"/>
          </p:cNvSpPr>
          <p:nvPr/>
        </p:nvSpPr>
        <p:spPr>
          <a:xfrm>
            <a:off x="463405" y="260648"/>
            <a:ext cx="7924800" cy="719137"/>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609600" indent="-609600" fontAlgn="auto">
              <a:lnSpc>
                <a:spcPct val="120000"/>
              </a:lnSpc>
              <a:buFont typeface="Wingdings" pitchFamily="2" charset="2"/>
              <a:buNone/>
            </a:pPr>
            <a:r>
              <a:rPr lang="zh-CN" altLang="en-US" dirty="0" smtClean="0">
                <a:solidFill>
                  <a:srgbClr val="CC3300"/>
                </a:solidFill>
              </a:rPr>
              <a:t>四、符号表的作用域的表示与表的结构：</a:t>
            </a:r>
          </a:p>
        </p:txBody>
      </p:sp>
    </p:spTree>
    <p:extLst>
      <p:ext uri="{BB962C8B-B14F-4D97-AF65-F5344CB8AC3E}">
        <p14:creationId xmlns:p14="http://schemas.microsoft.com/office/powerpoint/2010/main" xmlns="" val="157281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blinds(horizontal)">
                                      <p:cBhvr>
                                        <p:cTn id="7" dur="500"/>
                                        <p:tgtEl>
                                          <p:spTgt spid="204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2">
                                            <p:txEl>
                                              <p:pRg st="1" end="1"/>
                                            </p:txEl>
                                          </p:spTgt>
                                        </p:tgtEl>
                                        <p:attrNameLst>
                                          <p:attrName>style.visibility</p:attrName>
                                        </p:attrNameLst>
                                      </p:cBhvr>
                                      <p:to>
                                        <p:strVal val="visible"/>
                                      </p:to>
                                    </p:set>
                                    <p:animEffect transition="in" filter="blinds(horizontal)">
                                      <p:cBhvr>
                                        <p:cTn id="12" dur="500"/>
                                        <p:tgtEl>
                                          <p:spTgt spid="204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82">
                                            <p:txEl>
                                              <p:pRg st="2" end="2"/>
                                            </p:txEl>
                                          </p:spTgt>
                                        </p:tgtEl>
                                        <p:attrNameLst>
                                          <p:attrName>style.visibility</p:attrName>
                                        </p:attrNameLst>
                                      </p:cBhvr>
                                      <p:to>
                                        <p:strVal val="visible"/>
                                      </p:to>
                                    </p:set>
                                    <p:animEffect transition="in" filter="blinds(horizontal)">
                                      <p:cBhvr>
                                        <p:cTn id="17" dur="500"/>
                                        <p:tgtEl>
                                          <p:spTgt spid="204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482">
                                            <p:txEl>
                                              <p:pRg st="3" end="3"/>
                                            </p:txEl>
                                          </p:spTgt>
                                        </p:tgtEl>
                                        <p:attrNameLst>
                                          <p:attrName>style.visibility</p:attrName>
                                        </p:attrNameLst>
                                      </p:cBhvr>
                                      <p:to>
                                        <p:strVal val="visible"/>
                                      </p:to>
                                    </p:set>
                                    <p:animEffect transition="in" filter="blinds(horizontal)">
                                      <p:cBhvr>
                                        <p:cTn id="22" dur="500"/>
                                        <p:tgtEl>
                                          <p:spTgt spid="204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482">
                                            <p:txEl>
                                              <p:pRg st="4" end="4"/>
                                            </p:txEl>
                                          </p:spTgt>
                                        </p:tgtEl>
                                        <p:attrNameLst>
                                          <p:attrName>style.visibility</p:attrName>
                                        </p:attrNameLst>
                                      </p:cBhvr>
                                      <p:to>
                                        <p:strVal val="visible"/>
                                      </p:to>
                                    </p:set>
                                    <p:animEffect transition="in" filter="blinds(horizontal)">
                                      <p:cBhvr>
                                        <p:cTn id="27" dur="500"/>
                                        <p:tgtEl>
                                          <p:spTgt spid="2048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482">
                                            <p:txEl>
                                              <p:pRg st="5" end="5"/>
                                            </p:txEl>
                                          </p:spTgt>
                                        </p:tgtEl>
                                        <p:attrNameLst>
                                          <p:attrName>style.visibility</p:attrName>
                                        </p:attrNameLst>
                                      </p:cBhvr>
                                      <p:to>
                                        <p:strVal val="visible"/>
                                      </p:to>
                                    </p:set>
                                    <p:animEffect transition="in" filter="blinds(horizontal)">
                                      <p:cBhvr>
                                        <p:cTn id="32" dur="500"/>
                                        <p:tgtEl>
                                          <p:spTgt spid="2048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sz="quarter" idx="4294967295"/>
          </p:nvPr>
        </p:nvSpPr>
        <p:spPr>
          <a:xfrm>
            <a:off x="827584" y="979784"/>
            <a:ext cx="7560621" cy="4897487"/>
          </a:xfrm>
          <a:prstGeom prst="rect">
            <a:avLst/>
          </a:prstGeom>
        </p:spPr>
        <p:txBody>
          <a:bodyPr>
            <a:normAutofit lnSpcReduction="10000"/>
          </a:bodyPr>
          <a:lstStyle/>
          <a:p>
            <a:pPr marL="0" indent="0" eaLnBrk="1" hangingPunct="1">
              <a:lnSpc>
                <a:spcPct val="115000"/>
              </a:lnSpc>
              <a:spcBef>
                <a:spcPct val="30000"/>
              </a:spcBef>
              <a:buSzTx/>
              <a:buNone/>
            </a:pPr>
            <a:r>
              <a:rPr lang="en-US" altLang="zh-CN" sz="2400" b="1" dirty="0" smtClean="0"/>
              <a:t>2</a:t>
            </a:r>
            <a:r>
              <a:rPr lang="zh-CN" altLang="en-US" sz="2400" b="1" dirty="0" smtClean="0"/>
              <a:t>、分表结构</a:t>
            </a:r>
          </a:p>
          <a:p>
            <a:pPr marL="457200" lvl="1" indent="0" eaLnBrk="1" hangingPunct="1">
              <a:lnSpc>
                <a:spcPct val="115000"/>
              </a:lnSpc>
              <a:spcBef>
                <a:spcPct val="30000"/>
              </a:spcBef>
              <a:buNone/>
            </a:pPr>
            <a:r>
              <a:rPr lang="zh-CN" altLang="en-US" sz="2400" b="1" dirty="0" smtClean="0"/>
              <a:t>每个分程序建立一个独立的符号表，当扫描退出分程序时释放该表。</a:t>
            </a:r>
          </a:p>
          <a:p>
            <a:pPr marL="990600" lvl="1" indent="-533400" eaLnBrk="1" hangingPunct="1">
              <a:lnSpc>
                <a:spcPct val="115000"/>
              </a:lnSpc>
              <a:spcBef>
                <a:spcPct val="30000"/>
              </a:spcBef>
            </a:pPr>
            <a:r>
              <a:rPr lang="zh-CN" altLang="en-US" sz="2400" b="1" dirty="0" smtClean="0"/>
              <a:t>每个作用域有各自的符号表。</a:t>
            </a:r>
            <a:endParaRPr lang="en-US" altLang="zh-CN" sz="2400" b="1" dirty="0" smtClean="0"/>
          </a:p>
          <a:p>
            <a:pPr marL="990600" lvl="1" indent="-533400" eaLnBrk="1" hangingPunct="1">
              <a:lnSpc>
                <a:spcPct val="115000"/>
              </a:lnSpc>
              <a:spcBef>
                <a:spcPct val="30000"/>
              </a:spcBef>
            </a:pPr>
            <a:r>
              <a:rPr lang="zh-CN" altLang="en-US" sz="2400" b="1" dirty="0" smtClean="0"/>
              <a:t>需要维护一个作用域栈。每个开作用域对应栈中一个入口。当前的开作用域在栈顶位置；</a:t>
            </a:r>
            <a:endParaRPr lang="en-US" altLang="zh-CN" sz="2400" b="1" dirty="0" smtClean="0"/>
          </a:p>
          <a:p>
            <a:pPr marL="990600" lvl="1" indent="-533400" eaLnBrk="1" hangingPunct="1">
              <a:lnSpc>
                <a:spcPct val="115000"/>
              </a:lnSpc>
              <a:spcBef>
                <a:spcPct val="30000"/>
              </a:spcBef>
            </a:pPr>
            <a:r>
              <a:rPr lang="zh-CN" altLang="en-US" sz="2400" dirty="0" smtClean="0"/>
              <a:t>当一个新的作用域被打开，新符号表将被创建，并将其入栈；</a:t>
            </a:r>
            <a:endParaRPr lang="en-US" altLang="zh-CN" sz="2400" dirty="0" smtClean="0"/>
          </a:p>
          <a:p>
            <a:pPr marL="990600" lvl="1" indent="-533400" eaLnBrk="1" hangingPunct="1">
              <a:lnSpc>
                <a:spcPct val="115000"/>
              </a:lnSpc>
              <a:spcBef>
                <a:spcPct val="30000"/>
              </a:spcBef>
            </a:pPr>
            <a:r>
              <a:rPr lang="zh-CN" altLang="en-US" sz="2400" b="1" dirty="0" smtClean="0"/>
              <a:t>当前作用域变成闭作用域时，从栈顶弹出相应的作用域</a:t>
            </a:r>
          </a:p>
        </p:txBody>
      </p:sp>
      <p:sp>
        <p:nvSpPr>
          <p:cNvPr id="4" name="Rectangle 3"/>
          <p:cNvSpPr txBox="1">
            <a:spLocks noChangeArrowheads="1"/>
          </p:cNvSpPr>
          <p:nvPr/>
        </p:nvSpPr>
        <p:spPr>
          <a:xfrm>
            <a:off x="463405" y="260648"/>
            <a:ext cx="7924800" cy="719137"/>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609600" indent="-609600" fontAlgn="auto">
              <a:lnSpc>
                <a:spcPct val="120000"/>
              </a:lnSpc>
              <a:buFont typeface="Wingdings" pitchFamily="2" charset="2"/>
              <a:buNone/>
            </a:pPr>
            <a:r>
              <a:rPr lang="zh-CN" altLang="en-US" dirty="0" smtClean="0">
                <a:solidFill>
                  <a:srgbClr val="CC3300"/>
                </a:solidFill>
              </a:rPr>
              <a:t>四、符号表的作用域的表示与表的结构：</a:t>
            </a:r>
          </a:p>
        </p:txBody>
      </p:sp>
    </p:spTree>
    <p:extLst>
      <p:ext uri="{BB962C8B-B14F-4D97-AF65-F5344CB8AC3E}">
        <p14:creationId xmlns:p14="http://schemas.microsoft.com/office/powerpoint/2010/main" xmlns="" val="243276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0" dur="500"/>
                                        <p:tgtEl>
                                          <p:spTgt spid="1945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3" dur="500"/>
                                        <p:tgtEl>
                                          <p:spTgt spid="19459">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16" dur="500"/>
                                        <p:tgtEl>
                                          <p:spTgt spid="19459">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19" dur="500"/>
                                        <p:tgtEl>
                                          <p:spTgt spid="19459">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9459">
                                            <p:txEl>
                                              <p:pRg st="5" end="5"/>
                                            </p:txEl>
                                          </p:spTgt>
                                        </p:tgtEl>
                                        <p:attrNameLst>
                                          <p:attrName>style.visibility</p:attrName>
                                        </p:attrNameLst>
                                      </p:cBhvr>
                                      <p:to>
                                        <p:strVal val="visible"/>
                                      </p:to>
                                    </p:set>
                                    <p:animEffect transition="in" filter="blinds(horizontal)">
                                      <p:cBhvr>
                                        <p:cTn id="22" dur="500"/>
                                        <p:tgtEl>
                                          <p:spTgt spid="19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251520" y="260648"/>
            <a:ext cx="7924800" cy="777875"/>
          </a:xfrm>
        </p:spPr>
        <p:txBody>
          <a:bodyPr>
            <a:normAutofit/>
          </a:bodyPr>
          <a:lstStyle/>
          <a:p>
            <a:pPr eaLnBrk="1" fontAlgn="auto" hangingPunct="1">
              <a:spcAft>
                <a:spcPts val="0"/>
              </a:spcAft>
              <a:defRPr/>
            </a:pPr>
            <a:r>
              <a:rPr lang="en-US" altLang="zh-CN" sz="3200" dirty="0" smtClean="0">
                <a:solidFill>
                  <a:srgbClr val="FFC000"/>
                </a:solidFill>
              </a:rPr>
              <a:t>8.2 </a:t>
            </a:r>
            <a:r>
              <a:rPr lang="zh-CN" altLang="en-US" sz="3200" dirty="0" smtClean="0">
                <a:solidFill>
                  <a:srgbClr val="FFC000"/>
                </a:solidFill>
              </a:rPr>
              <a:t>静态语义分析</a:t>
            </a:r>
          </a:p>
        </p:txBody>
      </p:sp>
      <p:sp>
        <p:nvSpPr>
          <p:cNvPr id="22531" name="Rectangle 3"/>
          <p:cNvSpPr>
            <a:spLocks noGrp="1" noChangeArrowheads="1"/>
          </p:cNvSpPr>
          <p:nvPr>
            <p:ph sz="quarter" idx="4294967295"/>
          </p:nvPr>
        </p:nvSpPr>
        <p:spPr>
          <a:xfrm>
            <a:off x="431540" y="1441019"/>
            <a:ext cx="8568952" cy="1152128"/>
          </a:xfrm>
        </p:spPr>
        <p:txBody>
          <a:bodyPr>
            <a:noAutofit/>
          </a:bodyPr>
          <a:lstStyle/>
          <a:p>
            <a:pPr eaLnBrk="1" fontAlgn="auto" hangingPunct="1">
              <a:lnSpc>
                <a:spcPct val="120000"/>
              </a:lnSpc>
              <a:buFont typeface="Arial" pitchFamily="34" charset="0"/>
              <a:buChar char="•"/>
              <a:defRPr/>
            </a:pPr>
            <a:r>
              <a:rPr lang="zh-CN" altLang="en-US" sz="2400" b="1" dirty="0" smtClean="0"/>
              <a:t>语义是多方面的，并且相比于词法和语法来说，更加难以定义。</a:t>
            </a:r>
          </a:p>
        </p:txBody>
      </p:sp>
      <p:sp>
        <p:nvSpPr>
          <p:cNvPr id="2" name="矩形 1"/>
          <p:cNvSpPr/>
          <p:nvPr/>
        </p:nvSpPr>
        <p:spPr>
          <a:xfrm>
            <a:off x="971600" y="2564904"/>
            <a:ext cx="7488832" cy="1421928"/>
          </a:xfrm>
          <a:prstGeom prst="rect">
            <a:avLst/>
          </a:prstGeom>
        </p:spPr>
        <p:txBody>
          <a:bodyPr wrap="square">
            <a:spAutoFit/>
          </a:bodyPr>
          <a:lstStyle/>
          <a:p>
            <a:pPr eaLnBrk="1" fontAlgn="auto" hangingPunct="1">
              <a:lnSpc>
                <a:spcPct val="120000"/>
              </a:lnSpc>
              <a:buFont typeface="Arial" pitchFamily="34" charset="0"/>
              <a:buChar char="•"/>
              <a:defRPr/>
            </a:pPr>
            <a:r>
              <a:rPr lang="zh-CN" altLang="en-US" dirty="0"/>
              <a:t>一般来说</a:t>
            </a:r>
            <a:r>
              <a:rPr lang="zh-CN" altLang="en-US" dirty="0" smtClean="0"/>
              <a:t>，语义分析有动态语义分析和静态语义分析的区别。编译过程的语义分析主要是静态语义分析。动态语义分析是检查程序执行方面的行为。</a:t>
            </a:r>
            <a:endParaRPr lang="en-US" altLang="zh-CN" dirty="0"/>
          </a:p>
        </p:txBody>
      </p:sp>
      <p:sp>
        <p:nvSpPr>
          <p:cNvPr id="6" name="矩形 5"/>
          <p:cNvSpPr/>
          <p:nvPr/>
        </p:nvSpPr>
        <p:spPr>
          <a:xfrm>
            <a:off x="944686" y="4149080"/>
            <a:ext cx="7488832" cy="978729"/>
          </a:xfrm>
          <a:prstGeom prst="rect">
            <a:avLst/>
          </a:prstGeom>
        </p:spPr>
        <p:txBody>
          <a:bodyPr wrap="square">
            <a:spAutoFit/>
          </a:bodyPr>
          <a:lstStyle/>
          <a:p>
            <a:pPr eaLnBrk="1" fontAlgn="auto" hangingPunct="1">
              <a:lnSpc>
                <a:spcPct val="120000"/>
              </a:lnSpc>
              <a:buFont typeface="Arial" pitchFamily="34" charset="0"/>
              <a:buChar char="•"/>
              <a:defRPr/>
            </a:pPr>
            <a:r>
              <a:rPr lang="zh-CN" altLang="en-US" dirty="0" smtClean="0"/>
              <a:t>静态语义分析阶段最重要的任务是类型检查。还有一个任务是收集相关的语义信息。</a:t>
            </a:r>
            <a:endParaRPr lang="en-US" altLang="zh-CN" dirty="0"/>
          </a:p>
        </p:txBody>
      </p:sp>
      <p:sp>
        <p:nvSpPr>
          <p:cNvPr id="8" name="矩形 7"/>
          <p:cNvSpPr/>
          <p:nvPr/>
        </p:nvSpPr>
        <p:spPr>
          <a:xfrm>
            <a:off x="936697" y="5229200"/>
            <a:ext cx="7488832" cy="535531"/>
          </a:xfrm>
          <a:prstGeom prst="rect">
            <a:avLst/>
          </a:prstGeom>
        </p:spPr>
        <p:txBody>
          <a:bodyPr wrap="square">
            <a:spAutoFit/>
          </a:bodyPr>
          <a:lstStyle/>
          <a:p>
            <a:pPr eaLnBrk="1" fontAlgn="auto" hangingPunct="1">
              <a:lnSpc>
                <a:spcPct val="120000"/>
              </a:lnSpc>
              <a:buFont typeface="Arial" pitchFamily="34" charset="0"/>
              <a:buChar char="•"/>
              <a:defRPr/>
            </a:pPr>
            <a:r>
              <a:rPr lang="zh-CN" altLang="en-US" dirty="0" smtClean="0"/>
              <a:t>广义的类型检查可以涵盖静态语义分析的全部任务。</a:t>
            </a:r>
            <a:endParaRPr lang="en-US" altLang="zh-CN" dirty="0"/>
          </a:p>
        </p:txBody>
      </p:sp>
    </p:spTree>
    <p:extLst>
      <p:ext uri="{BB962C8B-B14F-4D97-AF65-F5344CB8AC3E}">
        <p14:creationId xmlns:p14="http://schemas.microsoft.com/office/powerpoint/2010/main" xmlns="" val="225278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2" grpId="0"/>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251520" y="260648"/>
            <a:ext cx="7924800" cy="777875"/>
          </a:xfrm>
        </p:spPr>
        <p:txBody>
          <a:bodyPr>
            <a:normAutofit/>
          </a:bodyPr>
          <a:lstStyle/>
          <a:p>
            <a:pPr eaLnBrk="1" fontAlgn="auto" hangingPunct="1">
              <a:spcAft>
                <a:spcPts val="0"/>
              </a:spcAft>
              <a:defRPr/>
            </a:pPr>
            <a:r>
              <a:rPr lang="zh-CN" altLang="en-US" sz="3200" dirty="0" smtClean="0">
                <a:solidFill>
                  <a:srgbClr val="FFC000"/>
                </a:solidFill>
              </a:rPr>
              <a:t>一、</a:t>
            </a:r>
            <a:r>
              <a:rPr lang="en-US" altLang="zh-CN" sz="3200" dirty="0" smtClean="0">
                <a:solidFill>
                  <a:srgbClr val="FFC000"/>
                </a:solidFill>
              </a:rPr>
              <a:t> </a:t>
            </a:r>
            <a:r>
              <a:rPr lang="zh-CN" altLang="en-US" sz="3200" dirty="0" smtClean="0">
                <a:solidFill>
                  <a:srgbClr val="FFC000"/>
                </a:solidFill>
              </a:rPr>
              <a:t>程序中定义所有类型的文法</a:t>
            </a:r>
            <a:r>
              <a:rPr lang="en-US" altLang="zh-CN" sz="3200" dirty="0" smtClean="0">
                <a:solidFill>
                  <a:srgbClr val="FFC000"/>
                </a:solidFill>
              </a:rPr>
              <a:t>G(P)</a:t>
            </a:r>
            <a:endParaRPr lang="zh-CN" altLang="en-US" sz="3200" dirty="0" smtClean="0">
              <a:solidFill>
                <a:srgbClr val="FFC000"/>
              </a:solidFill>
            </a:endParaRPr>
          </a:p>
        </p:txBody>
      </p:sp>
      <p:sp>
        <p:nvSpPr>
          <p:cNvPr id="2" name="矩形 1"/>
          <p:cNvSpPr/>
          <p:nvPr/>
        </p:nvSpPr>
        <p:spPr>
          <a:xfrm>
            <a:off x="921084" y="1468356"/>
            <a:ext cx="8115411" cy="535531"/>
          </a:xfrm>
          <a:prstGeom prst="rect">
            <a:avLst/>
          </a:prstGeom>
        </p:spPr>
        <p:txBody>
          <a:bodyPr wrap="square">
            <a:spAutoFit/>
          </a:bodyPr>
          <a:lstStyle/>
          <a:p>
            <a:pPr eaLnBrk="1" fontAlgn="auto" hangingPunct="1">
              <a:lnSpc>
                <a:spcPct val="120000"/>
              </a:lnSpc>
              <a:defRPr/>
            </a:pPr>
            <a:r>
              <a:rPr lang="en-US" altLang="zh-CN" dirty="0" smtClean="0"/>
              <a:t>P →D; S          P——</a:t>
            </a:r>
            <a:r>
              <a:rPr lang="zh-CN" altLang="en-US" dirty="0" smtClean="0"/>
              <a:t>文法的开始符号，表明要检查的类型包括：</a:t>
            </a:r>
            <a:endParaRPr lang="en-US" altLang="zh-CN" dirty="0"/>
          </a:p>
        </p:txBody>
      </p:sp>
      <p:sp>
        <p:nvSpPr>
          <p:cNvPr id="6" name="矩形 5"/>
          <p:cNvSpPr/>
          <p:nvPr/>
        </p:nvSpPr>
        <p:spPr>
          <a:xfrm>
            <a:off x="921084" y="2002139"/>
            <a:ext cx="7971395" cy="535531"/>
          </a:xfrm>
          <a:prstGeom prst="rect">
            <a:avLst/>
          </a:prstGeom>
        </p:spPr>
        <p:txBody>
          <a:bodyPr wrap="square">
            <a:spAutoFit/>
          </a:bodyPr>
          <a:lstStyle/>
          <a:p>
            <a:pPr eaLnBrk="1" fontAlgn="auto" hangingPunct="1">
              <a:lnSpc>
                <a:spcPct val="120000"/>
              </a:lnSpc>
              <a:defRPr/>
            </a:pPr>
            <a:r>
              <a:rPr lang="en-US" altLang="zh-CN" dirty="0" smtClean="0"/>
              <a:t>D→ V; F       D——</a:t>
            </a:r>
            <a:r>
              <a:rPr lang="zh-CN" altLang="en-US" dirty="0" smtClean="0"/>
              <a:t>声明的标识符</a:t>
            </a:r>
            <a:r>
              <a:rPr lang="en-US" altLang="zh-CN" dirty="0" smtClean="0"/>
              <a:t>V</a:t>
            </a:r>
            <a:r>
              <a:rPr lang="zh-CN" altLang="en-US" dirty="0" smtClean="0"/>
              <a:t>，声明的函数</a:t>
            </a:r>
            <a:r>
              <a:rPr lang="en-US" altLang="zh-CN" dirty="0" smtClean="0"/>
              <a:t>F</a:t>
            </a:r>
            <a:r>
              <a:rPr lang="zh-CN" altLang="en-US" dirty="0" smtClean="0"/>
              <a:t>，语句</a:t>
            </a:r>
            <a:r>
              <a:rPr lang="en-US" altLang="zh-CN" dirty="0" smtClean="0"/>
              <a:t>S</a:t>
            </a:r>
            <a:endParaRPr lang="en-US" altLang="zh-CN" dirty="0"/>
          </a:p>
        </p:txBody>
      </p:sp>
      <p:sp>
        <p:nvSpPr>
          <p:cNvPr id="7" name="矩形 6"/>
          <p:cNvSpPr/>
          <p:nvPr/>
        </p:nvSpPr>
        <p:spPr>
          <a:xfrm>
            <a:off x="904437" y="2636912"/>
            <a:ext cx="7988042" cy="535531"/>
          </a:xfrm>
          <a:prstGeom prst="rect">
            <a:avLst/>
          </a:prstGeom>
        </p:spPr>
        <p:txBody>
          <a:bodyPr wrap="square">
            <a:spAutoFit/>
          </a:bodyPr>
          <a:lstStyle/>
          <a:p>
            <a:pPr eaLnBrk="1" fontAlgn="auto" hangingPunct="1">
              <a:lnSpc>
                <a:spcPct val="120000"/>
              </a:lnSpc>
              <a:defRPr/>
            </a:pPr>
            <a:r>
              <a:rPr lang="en-US" altLang="zh-CN" dirty="0" smtClean="0"/>
              <a:t>V→ V; TL |</a:t>
            </a:r>
            <a:r>
              <a:rPr lang="el-GR" altLang="zh-CN" dirty="0" smtClean="0"/>
              <a:t>ε</a:t>
            </a:r>
            <a:r>
              <a:rPr lang="en-US" altLang="zh-CN" dirty="0" smtClean="0"/>
              <a:t>     </a:t>
            </a:r>
            <a:r>
              <a:rPr lang="zh-CN" altLang="en-US" dirty="0" smtClean="0"/>
              <a:t>声明的标识符多条，如： </a:t>
            </a:r>
            <a:r>
              <a:rPr lang="en-US" altLang="zh-CN" dirty="0" err="1" smtClean="0"/>
              <a:t>int</a:t>
            </a:r>
            <a:r>
              <a:rPr lang="en-US" altLang="zh-CN" dirty="0" smtClean="0"/>
              <a:t>   a  </a:t>
            </a:r>
            <a:endParaRPr lang="en-US" altLang="zh-CN" dirty="0"/>
          </a:p>
        </p:txBody>
      </p:sp>
      <p:sp>
        <p:nvSpPr>
          <p:cNvPr id="9" name="矩形 8"/>
          <p:cNvSpPr/>
          <p:nvPr/>
        </p:nvSpPr>
        <p:spPr>
          <a:xfrm>
            <a:off x="904437" y="3356992"/>
            <a:ext cx="7488832" cy="535531"/>
          </a:xfrm>
          <a:prstGeom prst="rect">
            <a:avLst/>
          </a:prstGeom>
        </p:spPr>
        <p:txBody>
          <a:bodyPr wrap="square">
            <a:spAutoFit/>
          </a:bodyPr>
          <a:lstStyle/>
          <a:p>
            <a:pPr eaLnBrk="1" fontAlgn="auto" hangingPunct="1">
              <a:lnSpc>
                <a:spcPct val="120000"/>
              </a:lnSpc>
              <a:defRPr/>
            </a:pPr>
            <a:r>
              <a:rPr lang="en-US" altLang="zh-CN" dirty="0" smtClean="0"/>
              <a:t>T→ </a:t>
            </a:r>
            <a:r>
              <a:rPr lang="en-US" altLang="zh-CN" dirty="0" err="1" smtClean="0"/>
              <a:t>boolean</a:t>
            </a:r>
            <a:r>
              <a:rPr lang="en-US" altLang="zh-CN" dirty="0" smtClean="0"/>
              <a:t>     T——</a:t>
            </a:r>
            <a:r>
              <a:rPr lang="zh-CN" altLang="en-US" dirty="0" smtClean="0"/>
              <a:t>标识符的类型</a:t>
            </a:r>
            <a:endParaRPr lang="en-US" altLang="zh-CN" dirty="0"/>
          </a:p>
        </p:txBody>
      </p:sp>
      <p:sp>
        <p:nvSpPr>
          <p:cNvPr id="10" name="矩形 9"/>
          <p:cNvSpPr/>
          <p:nvPr/>
        </p:nvSpPr>
        <p:spPr>
          <a:xfrm>
            <a:off x="935892" y="3911164"/>
            <a:ext cx="7488832" cy="492699"/>
          </a:xfrm>
          <a:prstGeom prst="rect">
            <a:avLst/>
          </a:prstGeom>
        </p:spPr>
        <p:txBody>
          <a:bodyPr wrap="square">
            <a:spAutoFit/>
          </a:bodyPr>
          <a:lstStyle/>
          <a:p>
            <a:pPr eaLnBrk="1" fontAlgn="auto" hangingPunct="1">
              <a:lnSpc>
                <a:spcPct val="120000"/>
              </a:lnSpc>
              <a:defRPr/>
            </a:pPr>
            <a:r>
              <a:rPr lang="en-US" altLang="zh-CN" dirty="0" smtClean="0"/>
              <a:t>T→ integer</a:t>
            </a:r>
            <a:endParaRPr lang="en-US" altLang="zh-CN" dirty="0"/>
          </a:p>
        </p:txBody>
      </p:sp>
      <p:sp>
        <p:nvSpPr>
          <p:cNvPr id="11" name="矩形 10"/>
          <p:cNvSpPr/>
          <p:nvPr/>
        </p:nvSpPr>
        <p:spPr>
          <a:xfrm>
            <a:off x="971600" y="4426472"/>
            <a:ext cx="7488832" cy="535531"/>
          </a:xfrm>
          <a:prstGeom prst="rect">
            <a:avLst/>
          </a:prstGeom>
        </p:spPr>
        <p:txBody>
          <a:bodyPr wrap="square">
            <a:spAutoFit/>
          </a:bodyPr>
          <a:lstStyle/>
          <a:p>
            <a:pPr eaLnBrk="1" fontAlgn="auto" hangingPunct="1">
              <a:lnSpc>
                <a:spcPct val="120000"/>
              </a:lnSpc>
              <a:defRPr/>
            </a:pPr>
            <a:r>
              <a:rPr lang="en-US" altLang="zh-CN" dirty="0" smtClean="0"/>
              <a:t>T→ real</a:t>
            </a:r>
            <a:endParaRPr lang="en-US" altLang="zh-CN" dirty="0"/>
          </a:p>
        </p:txBody>
      </p:sp>
      <p:sp>
        <p:nvSpPr>
          <p:cNvPr id="12" name="矩形 11"/>
          <p:cNvSpPr/>
          <p:nvPr/>
        </p:nvSpPr>
        <p:spPr>
          <a:xfrm>
            <a:off x="904437" y="4962003"/>
            <a:ext cx="7488832" cy="535531"/>
          </a:xfrm>
          <a:prstGeom prst="rect">
            <a:avLst/>
          </a:prstGeom>
        </p:spPr>
        <p:txBody>
          <a:bodyPr wrap="square">
            <a:spAutoFit/>
          </a:bodyPr>
          <a:lstStyle/>
          <a:p>
            <a:pPr eaLnBrk="1" fontAlgn="auto" hangingPunct="1">
              <a:lnSpc>
                <a:spcPct val="120000"/>
              </a:lnSpc>
              <a:defRPr/>
            </a:pPr>
            <a:r>
              <a:rPr lang="en-US" altLang="zh-CN" dirty="0" smtClean="0"/>
              <a:t>T→ array[</a:t>
            </a:r>
            <a:r>
              <a:rPr lang="en-US" altLang="zh-CN" dirty="0" err="1" smtClean="0"/>
              <a:t>num</a:t>
            </a:r>
            <a:r>
              <a:rPr lang="en-US" altLang="zh-CN" dirty="0" smtClean="0"/>
              <a:t>] of T     </a:t>
            </a:r>
            <a:r>
              <a:rPr lang="en-US" altLang="zh-CN" dirty="0" err="1" smtClean="0"/>
              <a:t>T</a:t>
            </a:r>
            <a:r>
              <a:rPr lang="zh-CN" altLang="en-US" dirty="0" smtClean="0"/>
              <a:t>是数组元素的数据类型</a:t>
            </a:r>
            <a:r>
              <a:rPr lang="en-US" altLang="zh-CN" dirty="0" smtClean="0"/>
              <a:t>      </a:t>
            </a:r>
            <a:endParaRPr lang="en-US" altLang="zh-CN" dirty="0"/>
          </a:p>
        </p:txBody>
      </p:sp>
      <p:sp>
        <p:nvSpPr>
          <p:cNvPr id="13" name="矩形 12"/>
          <p:cNvSpPr/>
          <p:nvPr/>
        </p:nvSpPr>
        <p:spPr>
          <a:xfrm>
            <a:off x="971600" y="5487129"/>
            <a:ext cx="7488832" cy="535531"/>
          </a:xfrm>
          <a:prstGeom prst="rect">
            <a:avLst/>
          </a:prstGeom>
        </p:spPr>
        <p:txBody>
          <a:bodyPr wrap="square">
            <a:spAutoFit/>
          </a:bodyPr>
          <a:lstStyle/>
          <a:p>
            <a:pPr eaLnBrk="1" fontAlgn="auto" hangingPunct="1">
              <a:lnSpc>
                <a:spcPct val="120000"/>
              </a:lnSpc>
              <a:defRPr/>
            </a:pPr>
            <a:r>
              <a:rPr lang="en-US" altLang="zh-CN" dirty="0" smtClean="0"/>
              <a:t>T→ ^T                </a:t>
            </a:r>
            <a:r>
              <a:rPr lang="en-US" altLang="zh-CN" dirty="0" err="1" smtClean="0"/>
              <a:t>T</a:t>
            </a:r>
            <a:r>
              <a:rPr lang="zh-CN" altLang="en-US" dirty="0" smtClean="0"/>
              <a:t>是指针所</a:t>
            </a:r>
            <a:r>
              <a:rPr lang="zh-CN" altLang="en-US" dirty="0"/>
              <a:t>指的</a:t>
            </a:r>
            <a:r>
              <a:rPr lang="zh-CN" altLang="en-US" dirty="0" smtClean="0"/>
              <a:t>数据类型</a:t>
            </a:r>
            <a:endParaRPr lang="en-US" altLang="zh-CN" dirty="0"/>
          </a:p>
        </p:txBody>
      </p:sp>
    </p:spTree>
    <p:extLst>
      <p:ext uri="{BB962C8B-B14F-4D97-AF65-F5344CB8AC3E}">
        <p14:creationId xmlns:p14="http://schemas.microsoft.com/office/powerpoint/2010/main" xmlns="" val="386959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42"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par>
                          <p:cTn id="37" fill="hold">
                            <p:stCondLst>
                              <p:cond delay="2000"/>
                            </p:stCondLst>
                            <p:childTnLst>
                              <p:par>
                                <p:cTn id="38" presetID="42"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par>
                          <p:cTn id="43" fill="hold">
                            <p:stCondLst>
                              <p:cond delay="3000"/>
                            </p:stCondLst>
                            <p:childTnLst>
                              <p:par>
                                <p:cTn id="44" presetID="42"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par>
                          <p:cTn id="49" fill="hold">
                            <p:stCondLst>
                              <p:cond delay="4000"/>
                            </p:stCondLst>
                            <p:childTnLst>
                              <p:par>
                                <p:cTn id="50" presetID="42" presetClass="entr" presetSubtype="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9" grpId="0"/>
      <p:bldP spid="10" grpId="0"/>
      <p:bldP spid="11"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1296" y="548680"/>
            <a:ext cx="8093191" cy="978729"/>
          </a:xfrm>
          <a:prstGeom prst="rect">
            <a:avLst/>
          </a:prstGeom>
        </p:spPr>
        <p:txBody>
          <a:bodyPr wrap="square">
            <a:spAutoFit/>
          </a:bodyPr>
          <a:lstStyle/>
          <a:p>
            <a:pPr eaLnBrk="1" fontAlgn="auto" hangingPunct="1">
              <a:lnSpc>
                <a:spcPct val="120000"/>
              </a:lnSpc>
              <a:defRPr/>
            </a:pPr>
            <a:r>
              <a:rPr lang="en-US" altLang="zh-CN" dirty="0" smtClean="0"/>
              <a:t>L →L, id       L——</a:t>
            </a:r>
            <a:r>
              <a:rPr lang="zh-CN" altLang="en-US" dirty="0" smtClean="0"/>
              <a:t>标识符的个数可以是一个，也可以是多个</a:t>
            </a:r>
            <a:r>
              <a:rPr lang="en-US" altLang="zh-CN" dirty="0" smtClean="0"/>
              <a:t> </a:t>
            </a:r>
          </a:p>
          <a:p>
            <a:pPr eaLnBrk="1" fontAlgn="auto" hangingPunct="1">
              <a:lnSpc>
                <a:spcPct val="120000"/>
              </a:lnSpc>
              <a:defRPr/>
            </a:pPr>
            <a:r>
              <a:rPr lang="en-US" altLang="zh-CN" dirty="0"/>
              <a:t>L → </a:t>
            </a:r>
            <a:r>
              <a:rPr lang="en-US" altLang="zh-CN" dirty="0" smtClean="0"/>
              <a:t>id</a:t>
            </a:r>
            <a:endParaRPr lang="en-US" altLang="zh-CN" dirty="0"/>
          </a:p>
        </p:txBody>
      </p:sp>
      <p:sp>
        <p:nvSpPr>
          <p:cNvPr id="14" name="矩形 13"/>
          <p:cNvSpPr/>
          <p:nvPr/>
        </p:nvSpPr>
        <p:spPr>
          <a:xfrm>
            <a:off x="871297" y="1700808"/>
            <a:ext cx="8093190" cy="3194721"/>
          </a:xfrm>
          <a:prstGeom prst="rect">
            <a:avLst/>
          </a:prstGeom>
        </p:spPr>
        <p:txBody>
          <a:bodyPr wrap="square">
            <a:spAutoFit/>
          </a:bodyPr>
          <a:lstStyle/>
          <a:p>
            <a:pPr eaLnBrk="1" fontAlgn="auto" hangingPunct="1">
              <a:lnSpc>
                <a:spcPct val="120000"/>
              </a:lnSpc>
              <a:defRPr/>
            </a:pPr>
            <a:r>
              <a:rPr lang="en-US" altLang="zh-CN" dirty="0" smtClean="0"/>
              <a:t>S → id := E     S——</a:t>
            </a:r>
            <a:r>
              <a:rPr lang="zh-CN" altLang="en-US" dirty="0" smtClean="0"/>
              <a:t>语句的类型</a:t>
            </a:r>
            <a:endParaRPr lang="en-US" altLang="zh-CN" dirty="0" smtClean="0"/>
          </a:p>
          <a:p>
            <a:pPr eaLnBrk="1" fontAlgn="auto" hangingPunct="1">
              <a:lnSpc>
                <a:spcPct val="120000"/>
              </a:lnSpc>
              <a:defRPr/>
            </a:pPr>
            <a:r>
              <a:rPr lang="en-US" altLang="zh-CN" dirty="0"/>
              <a:t>S → </a:t>
            </a:r>
            <a:r>
              <a:rPr lang="en-US" altLang="zh-CN" dirty="0" smtClean="0"/>
              <a:t>if E then S</a:t>
            </a:r>
          </a:p>
          <a:p>
            <a:pPr eaLnBrk="1" fontAlgn="auto" hangingPunct="1">
              <a:lnSpc>
                <a:spcPct val="120000"/>
              </a:lnSpc>
              <a:defRPr/>
            </a:pPr>
            <a:r>
              <a:rPr lang="en-US" altLang="zh-CN" dirty="0"/>
              <a:t>S </a:t>
            </a:r>
            <a:r>
              <a:rPr lang="en-US" altLang="zh-CN" dirty="0" smtClean="0"/>
              <a:t>→ if E then S else S</a:t>
            </a:r>
          </a:p>
          <a:p>
            <a:pPr eaLnBrk="1" fontAlgn="auto" hangingPunct="1">
              <a:lnSpc>
                <a:spcPct val="120000"/>
              </a:lnSpc>
              <a:defRPr/>
            </a:pPr>
            <a:r>
              <a:rPr lang="en-US" altLang="zh-CN" dirty="0"/>
              <a:t>S </a:t>
            </a:r>
            <a:r>
              <a:rPr lang="en-US" altLang="zh-CN" dirty="0" smtClean="0"/>
              <a:t>→ while E then S</a:t>
            </a:r>
          </a:p>
          <a:p>
            <a:pPr eaLnBrk="1" fontAlgn="auto" hangingPunct="1">
              <a:lnSpc>
                <a:spcPct val="120000"/>
              </a:lnSpc>
              <a:defRPr/>
            </a:pPr>
            <a:r>
              <a:rPr lang="en-US" altLang="zh-CN" dirty="0"/>
              <a:t>S </a:t>
            </a:r>
            <a:r>
              <a:rPr lang="en-US" altLang="zh-CN" dirty="0" smtClean="0"/>
              <a:t>→ S; S</a:t>
            </a:r>
          </a:p>
          <a:p>
            <a:pPr eaLnBrk="1" fontAlgn="auto" hangingPunct="1">
              <a:lnSpc>
                <a:spcPct val="120000"/>
              </a:lnSpc>
              <a:defRPr/>
            </a:pPr>
            <a:r>
              <a:rPr lang="en-US" altLang="zh-CN" dirty="0"/>
              <a:t>S </a:t>
            </a:r>
            <a:r>
              <a:rPr lang="en-US" altLang="zh-CN" dirty="0" smtClean="0"/>
              <a:t>→ break</a:t>
            </a:r>
          </a:p>
          <a:p>
            <a:pPr eaLnBrk="1" fontAlgn="auto" hangingPunct="1">
              <a:lnSpc>
                <a:spcPct val="120000"/>
              </a:lnSpc>
              <a:defRPr/>
            </a:pPr>
            <a:r>
              <a:rPr lang="en-US" altLang="zh-CN" dirty="0"/>
              <a:t>S </a:t>
            </a:r>
            <a:r>
              <a:rPr lang="en-US" altLang="zh-CN" dirty="0" smtClean="0"/>
              <a:t>→ call id(A)   </a:t>
            </a:r>
            <a:r>
              <a:rPr lang="zh-CN" altLang="en-US" dirty="0" smtClean="0"/>
              <a:t>调用函数语句，</a:t>
            </a:r>
            <a:r>
              <a:rPr lang="en-US" altLang="zh-CN" dirty="0" smtClean="0"/>
              <a:t>id——</a:t>
            </a:r>
            <a:r>
              <a:rPr lang="zh-CN" altLang="en-US" dirty="0" smtClean="0"/>
              <a:t>函数名，（</a:t>
            </a:r>
            <a:r>
              <a:rPr lang="en-US" altLang="zh-CN" dirty="0" smtClean="0"/>
              <a:t>A</a:t>
            </a:r>
            <a:r>
              <a:rPr lang="zh-CN" altLang="en-US" dirty="0" smtClean="0"/>
              <a:t>）形参</a:t>
            </a:r>
            <a:r>
              <a:rPr lang="en-US" altLang="zh-CN" dirty="0" smtClean="0"/>
              <a:t>  </a:t>
            </a:r>
          </a:p>
        </p:txBody>
      </p:sp>
      <p:sp>
        <p:nvSpPr>
          <p:cNvPr id="15" name="矩形 14"/>
          <p:cNvSpPr/>
          <p:nvPr/>
        </p:nvSpPr>
        <p:spPr>
          <a:xfrm>
            <a:off x="1043608" y="5085184"/>
            <a:ext cx="7488832" cy="978729"/>
          </a:xfrm>
          <a:prstGeom prst="rect">
            <a:avLst/>
          </a:prstGeom>
        </p:spPr>
        <p:txBody>
          <a:bodyPr wrap="square">
            <a:spAutoFit/>
          </a:bodyPr>
          <a:lstStyle/>
          <a:p>
            <a:pPr eaLnBrk="1" fontAlgn="auto" hangingPunct="1">
              <a:lnSpc>
                <a:spcPct val="120000"/>
              </a:lnSpc>
              <a:defRPr/>
            </a:pPr>
            <a:r>
              <a:rPr lang="en-US" altLang="zh-CN" dirty="0"/>
              <a:t>A</a:t>
            </a:r>
            <a:r>
              <a:rPr lang="en-US" altLang="zh-CN" dirty="0" smtClean="0"/>
              <a:t> →A, E  </a:t>
            </a:r>
            <a:r>
              <a:rPr lang="zh-CN" altLang="en-US" dirty="0" smtClean="0"/>
              <a:t>（形参的类型可以是表达式</a:t>
            </a:r>
            <a:r>
              <a:rPr lang="en-US" altLang="zh-CN" dirty="0" smtClean="0"/>
              <a:t>E</a:t>
            </a:r>
            <a:r>
              <a:rPr lang="zh-CN" altLang="en-US" dirty="0" smtClean="0"/>
              <a:t>定义的所有类型）</a:t>
            </a:r>
            <a:endParaRPr lang="en-US" altLang="zh-CN" dirty="0" smtClean="0"/>
          </a:p>
          <a:p>
            <a:pPr eaLnBrk="1" fontAlgn="auto" hangingPunct="1">
              <a:lnSpc>
                <a:spcPct val="120000"/>
              </a:lnSpc>
              <a:defRPr/>
            </a:pPr>
            <a:r>
              <a:rPr lang="en-US" altLang="zh-CN" dirty="0" smtClean="0"/>
              <a:t>A </a:t>
            </a:r>
            <a:r>
              <a:rPr lang="en-US" altLang="zh-CN" dirty="0"/>
              <a:t>→ </a:t>
            </a:r>
            <a:r>
              <a:rPr lang="el-GR" altLang="zh-CN" dirty="0" smtClean="0"/>
              <a:t>ε</a:t>
            </a:r>
            <a:r>
              <a:rPr lang="en-US" altLang="zh-CN" dirty="0" smtClean="0"/>
              <a:t>     </a:t>
            </a:r>
            <a:r>
              <a:rPr lang="zh-CN" altLang="en-US" dirty="0" smtClean="0"/>
              <a:t>函数也可以没有形参</a:t>
            </a:r>
            <a:endParaRPr lang="en-US" altLang="zh-CN" dirty="0"/>
          </a:p>
        </p:txBody>
      </p:sp>
    </p:spTree>
    <p:extLst>
      <p:ext uri="{BB962C8B-B14F-4D97-AF65-F5344CB8AC3E}">
        <p14:creationId xmlns:p14="http://schemas.microsoft.com/office/powerpoint/2010/main" xmlns="" val="234323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linds(horizont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
                                            <p:txEl>
                                              <p:pRg st="0" end="0"/>
                                            </p:txEl>
                                          </p:spTgt>
                                        </p:tgtEl>
                                        <p:attrNameLst>
                                          <p:attrName>style.visibility</p:attrName>
                                        </p:attrNameLst>
                                      </p:cBhvr>
                                      <p:to>
                                        <p:strVal val="visible"/>
                                      </p:to>
                                    </p:set>
                                    <p:anim calcmode="lin" valueType="num">
                                      <p:cBhvr additive="base">
                                        <p:cTn id="20"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4">
                                            <p:txEl>
                                              <p:pRg st="1" end="1"/>
                                            </p:txEl>
                                          </p:spTgt>
                                        </p:tgtEl>
                                        <p:attrNameLst>
                                          <p:attrName>style.visibility</p:attrName>
                                        </p:attrNameLst>
                                      </p:cBhvr>
                                      <p:to>
                                        <p:strVal val="visible"/>
                                      </p:to>
                                    </p:set>
                                    <p:animEffect transition="in" filter="blinds(horizontal)">
                                      <p:cBhvr>
                                        <p:cTn id="26" dur="500"/>
                                        <p:tgtEl>
                                          <p:spTgt spid="14">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4">
                                            <p:txEl>
                                              <p:pRg st="2" end="2"/>
                                            </p:txEl>
                                          </p:spTgt>
                                        </p:tgtEl>
                                        <p:attrNameLst>
                                          <p:attrName>style.visibility</p:attrName>
                                        </p:attrNameLst>
                                      </p:cBhvr>
                                      <p:to>
                                        <p:strVal val="visible"/>
                                      </p:to>
                                    </p:set>
                                    <p:animEffect transition="in" filter="blinds(horizontal)">
                                      <p:cBhvr>
                                        <p:cTn id="31" dur="500"/>
                                        <p:tgtEl>
                                          <p:spTgt spid="1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4">
                                            <p:txEl>
                                              <p:pRg st="3" end="3"/>
                                            </p:txEl>
                                          </p:spTgt>
                                        </p:tgtEl>
                                        <p:attrNameLst>
                                          <p:attrName>style.visibility</p:attrName>
                                        </p:attrNameLst>
                                      </p:cBhvr>
                                      <p:to>
                                        <p:strVal val="visible"/>
                                      </p:to>
                                    </p:set>
                                    <p:animEffect transition="in" filter="blinds(horizontal)">
                                      <p:cBhvr>
                                        <p:cTn id="36" dur="500"/>
                                        <p:tgtEl>
                                          <p:spTgt spid="14">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4">
                                            <p:txEl>
                                              <p:pRg st="4" end="4"/>
                                            </p:txEl>
                                          </p:spTgt>
                                        </p:tgtEl>
                                        <p:attrNameLst>
                                          <p:attrName>style.visibility</p:attrName>
                                        </p:attrNameLst>
                                      </p:cBhvr>
                                      <p:to>
                                        <p:strVal val="visible"/>
                                      </p:to>
                                    </p:set>
                                    <p:animEffect transition="in" filter="blinds(horizontal)">
                                      <p:cBhvr>
                                        <p:cTn id="41" dur="500"/>
                                        <p:tgtEl>
                                          <p:spTgt spid="14">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4">
                                            <p:txEl>
                                              <p:pRg st="5" end="5"/>
                                            </p:txEl>
                                          </p:spTgt>
                                        </p:tgtEl>
                                        <p:attrNameLst>
                                          <p:attrName>style.visibility</p:attrName>
                                        </p:attrNameLst>
                                      </p:cBhvr>
                                      <p:to>
                                        <p:strVal val="visible"/>
                                      </p:to>
                                    </p:set>
                                    <p:animEffect transition="in" filter="blinds(horizontal)">
                                      <p:cBhvr>
                                        <p:cTn id="46" dur="500"/>
                                        <p:tgtEl>
                                          <p:spTgt spid="14">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14">
                                            <p:txEl>
                                              <p:pRg st="6" end="6"/>
                                            </p:txEl>
                                          </p:spTgt>
                                        </p:tgtEl>
                                        <p:attrNameLst>
                                          <p:attrName>style.visibility</p:attrName>
                                        </p:attrNameLst>
                                      </p:cBhvr>
                                      <p:to>
                                        <p:strVal val="visible"/>
                                      </p:to>
                                    </p:set>
                                    <p:animEffect transition="in" filter="blinds(horizontal)">
                                      <p:cBhvr>
                                        <p:cTn id="51" dur="500"/>
                                        <p:tgtEl>
                                          <p:spTgt spid="14">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linds(horizontal)">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5">
                                            <p:txEl>
                                              <p:pRg st="0" end="0"/>
                                            </p:txEl>
                                          </p:spTgt>
                                        </p:tgtEl>
                                        <p:attrNameLst>
                                          <p:attrName>style.visibility</p:attrName>
                                        </p:attrNameLst>
                                      </p:cBhvr>
                                      <p:to>
                                        <p:strVal val="visible"/>
                                      </p:to>
                                    </p:set>
                                    <p:anim calcmode="lin" valueType="num">
                                      <p:cBhvr additive="base">
                                        <p:cTn id="6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5">
                                            <p:txEl>
                                              <p:pRg st="1" end="1"/>
                                            </p:txEl>
                                          </p:spTgt>
                                        </p:tgtEl>
                                        <p:attrNameLst>
                                          <p:attrName>style.visibility</p:attrName>
                                        </p:attrNameLst>
                                      </p:cBhvr>
                                      <p:to>
                                        <p:strVal val="visible"/>
                                      </p:to>
                                    </p:set>
                                    <p:animEffect transition="in" filter="blinds(horizontal)">
                                      <p:cBhvr>
                                        <p:cTn id="6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860301" y="260648"/>
            <a:ext cx="7488832" cy="4081117"/>
          </a:xfrm>
          <a:prstGeom prst="rect">
            <a:avLst/>
          </a:prstGeom>
        </p:spPr>
        <p:txBody>
          <a:bodyPr wrap="square">
            <a:spAutoFit/>
          </a:bodyPr>
          <a:lstStyle/>
          <a:p>
            <a:pPr eaLnBrk="1" fontAlgn="auto" hangingPunct="1">
              <a:lnSpc>
                <a:spcPct val="120000"/>
              </a:lnSpc>
              <a:defRPr/>
            </a:pPr>
            <a:r>
              <a:rPr lang="en-US" altLang="zh-CN" dirty="0" smtClean="0"/>
              <a:t>E → true     </a:t>
            </a:r>
            <a:r>
              <a:rPr lang="zh-CN" altLang="en-US" dirty="0" smtClean="0"/>
              <a:t>表达式</a:t>
            </a:r>
            <a:r>
              <a:rPr lang="en-US" altLang="zh-CN" dirty="0" smtClean="0"/>
              <a:t>E</a:t>
            </a:r>
            <a:r>
              <a:rPr lang="zh-CN" altLang="en-US" dirty="0" smtClean="0"/>
              <a:t>的类型</a:t>
            </a:r>
            <a:endParaRPr lang="en-US" altLang="zh-CN" dirty="0" smtClean="0"/>
          </a:p>
          <a:p>
            <a:pPr eaLnBrk="1" fontAlgn="auto" hangingPunct="1">
              <a:lnSpc>
                <a:spcPct val="120000"/>
              </a:lnSpc>
              <a:defRPr/>
            </a:pPr>
            <a:r>
              <a:rPr lang="en-US" altLang="zh-CN" dirty="0"/>
              <a:t>E → </a:t>
            </a:r>
            <a:r>
              <a:rPr lang="en-US" altLang="zh-CN" dirty="0" smtClean="0"/>
              <a:t>false</a:t>
            </a:r>
          </a:p>
          <a:p>
            <a:pPr eaLnBrk="1" fontAlgn="auto" hangingPunct="1">
              <a:lnSpc>
                <a:spcPct val="120000"/>
              </a:lnSpc>
              <a:defRPr/>
            </a:pPr>
            <a:r>
              <a:rPr lang="en-US" altLang="zh-CN" dirty="0"/>
              <a:t>E → </a:t>
            </a:r>
            <a:r>
              <a:rPr lang="en-US" altLang="zh-CN" dirty="0" err="1" smtClean="0"/>
              <a:t>int</a:t>
            </a:r>
            <a:endParaRPr lang="en-US" altLang="zh-CN" dirty="0" smtClean="0"/>
          </a:p>
          <a:p>
            <a:pPr eaLnBrk="1" fontAlgn="auto" hangingPunct="1">
              <a:lnSpc>
                <a:spcPct val="120000"/>
              </a:lnSpc>
              <a:defRPr/>
            </a:pPr>
            <a:r>
              <a:rPr lang="en-US" altLang="zh-CN" dirty="0"/>
              <a:t>E → </a:t>
            </a:r>
            <a:r>
              <a:rPr lang="en-US" altLang="zh-CN" dirty="0" smtClean="0"/>
              <a:t>real</a:t>
            </a:r>
          </a:p>
          <a:p>
            <a:pPr eaLnBrk="1" fontAlgn="auto" hangingPunct="1">
              <a:lnSpc>
                <a:spcPct val="120000"/>
              </a:lnSpc>
              <a:defRPr/>
            </a:pPr>
            <a:r>
              <a:rPr lang="en-US" altLang="zh-CN" dirty="0" smtClean="0"/>
              <a:t>E→ id</a:t>
            </a:r>
          </a:p>
          <a:p>
            <a:pPr eaLnBrk="1" fontAlgn="auto" hangingPunct="1">
              <a:lnSpc>
                <a:spcPct val="120000"/>
              </a:lnSpc>
              <a:defRPr/>
            </a:pPr>
            <a:r>
              <a:rPr lang="en-US" altLang="zh-CN" dirty="0" smtClean="0"/>
              <a:t>E → E op E</a:t>
            </a:r>
          </a:p>
          <a:p>
            <a:pPr eaLnBrk="1" fontAlgn="auto" hangingPunct="1">
              <a:lnSpc>
                <a:spcPct val="120000"/>
              </a:lnSpc>
              <a:defRPr/>
            </a:pPr>
            <a:r>
              <a:rPr lang="en-US" altLang="zh-CN" dirty="0"/>
              <a:t>E → E </a:t>
            </a:r>
            <a:r>
              <a:rPr lang="en-US" altLang="zh-CN" dirty="0" err="1" smtClean="0"/>
              <a:t>rop</a:t>
            </a:r>
            <a:r>
              <a:rPr lang="en-US" altLang="zh-CN" dirty="0" smtClean="0"/>
              <a:t> E</a:t>
            </a:r>
          </a:p>
          <a:p>
            <a:pPr eaLnBrk="1" fontAlgn="auto" hangingPunct="1">
              <a:lnSpc>
                <a:spcPct val="120000"/>
              </a:lnSpc>
              <a:defRPr/>
            </a:pPr>
            <a:r>
              <a:rPr lang="en-US" altLang="zh-CN" dirty="0"/>
              <a:t>E → E </a:t>
            </a:r>
            <a:r>
              <a:rPr lang="en-US" altLang="zh-CN" dirty="0" smtClean="0"/>
              <a:t>[E]     </a:t>
            </a:r>
            <a:r>
              <a:rPr lang="zh-CN" altLang="en-US" dirty="0" smtClean="0"/>
              <a:t>数组元素的类型</a:t>
            </a:r>
            <a:endParaRPr lang="en-US" altLang="zh-CN" dirty="0"/>
          </a:p>
          <a:p>
            <a:pPr eaLnBrk="1" fontAlgn="auto" hangingPunct="1">
              <a:lnSpc>
                <a:spcPct val="120000"/>
              </a:lnSpc>
              <a:defRPr/>
            </a:pPr>
            <a:r>
              <a:rPr lang="en-US" altLang="zh-CN" dirty="0"/>
              <a:t>E → E </a:t>
            </a:r>
            <a:r>
              <a:rPr lang="en-US" altLang="zh-CN" dirty="0" smtClean="0"/>
              <a:t>^       </a:t>
            </a:r>
            <a:r>
              <a:rPr lang="zh-CN" altLang="en-US" dirty="0" smtClean="0"/>
              <a:t>指针变量所指内容的类型</a:t>
            </a:r>
            <a:endParaRPr lang="en-US" altLang="zh-CN" dirty="0"/>
          </a:p>
        </p:txBody>
      </p:sp>
      <p:sp>
        <p:nvSpPr>
          <p:cNvPr id="5" name="矩形 4"/>
          <p:cNvSpPr/>
          <p:nvPr/>
        </p:nvSpPr>
        <p:spPr>
          <a:xfrm>
            <a:off x="874304" y="4725144"/>
            <a:ext cx="7488832" cy="1421928"/>
          </a:xfrm>
          <a:prstGeom prst="rect">
            <a:avLst/>
          </a:prstGeom>
        </p:spPr>
        <p:txBody>
          <a:bodyPr wrap="square">
            <a:spAutoFit/>
          </a:bodyPr>
          <a:lstStyle/>
          <a:p>
            <a:pPr eaLnBrk="1" fontAlgn="auto" hangingPunct="1">
              <a:lnSpc>
                <a:spcPct val="120000"/>
              </a:lnSpc>
              <a:defRPr/>
            </a:pPr>
            <a:r>
              <a:rPr lang="en-US" altLang="zh-CN" dirty="0" smtClean="0"/>
              <a:t>F →F; id(V) S     </a:t>
            </a:r>
            <a:r>
              <a:rPr lang="zh-CN" altLang="en-US" dirty="0" smtClean="0"/>
              <a:t>每个</a:t>
            </a:r>
            <a:r>
              <a:rPr lang="en-US" altLang="zh-CN" dirty="0" smtClean="0"/>
              <a:t> </a:t>
            </a:r>
            <a:r>
              <a:rPr lang="zh-CN" altLang="en-US" dirty="0" smtClean="0"/>
              <a:t>函数的格式  函数名（</a:t>
            </a:r>
            <a:r>
              <a:rPr lang="en-US" altLang="zh-CN" dirty="0" smtClean="0"/>
              <a:t>id</a:t>
            </a:r>
            <a:r>
              <a:rPr lang="zh-CN" altLang="en-US" dirty="0" smtClean="0"/>
              <a:t>），可以带参数（</a:t>
            </a:r>
            <a:r>
              <a:rPr lang="en-US" altLang="zh-CN" dirty="0" smtClean="0"/>
              <a:t>V</a:t>
            </a:r>
            <a:r>
              <a:rPr lang="zh-CN" altLang="en-US" dirty="0" smtClean="0"/>
              <a:t>）后跟一系列语句</a:t>
            </a:r>
            <a:r>
              <a:rPr lang="en-US" altLang="zh-CN" dirty="0" smtClean="0"/>
              <a:t>S</a:t>
            </a:r>
          </a:p>
          <a:p>
            <a:pPr eaLnBrk="1" fontAlgn="auto" hangingPunct="1">
              <a:lnSpc>
                <a:spcPct val="120000"/>
              </a:lnSpc>
              <a:defRPr/>
            </a:pPr>
            <a:r>
              <a:rPr lang="en-US" altLang="zh-CN" dirty="0"/>
              <a:t> F → </a:t>
            </a:r>
            <a:r>
              <a:rPr lang="el-GR" altLang="zh-CN" dirty="0" smtClean="0"/>
              <a:t>ε</a:t>
            </a:r>
            <a:endParaRPr lang="en-US" altLang="zh-CN" dirty="0" smtClean="0"/>
          </a:p>
        </p:txBody>
      </p:sp>
    </p:spTree>
    <p:extLst>
      <p:ext uri="{BB962C8B-B14F-4D97-AF65-F5344CB8AC3E}">
        <p14:creationId xmlns:p14="http://schemas.microsoft.com/office/powerpoint/2010/main" xmlns="" val="2679682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blinds(horizontal)">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blinds(horizontal)">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xEl>
                                              <p:pRg st="3" end="3"/>
                                            </p:txEl>
                                          </p:spTgt>
                                        </p:tgtEl>
                                        <p:attrNameLst>
                                          <p:attrName>style.visibility</p:attrName>
                                        </p:attrNameLst>
                                      </p:cBhvr>
                                      <p:to>
                                        <p:strVal val="visible"/>
                                      </p:to>
                                    </p:set>
                                    <p:animEffect transition="in" filter="blinds(horizontal)">
                                      <p:cBhvr>
                                        <p:cTn id="22" dur="500"/>
                                        <p:tgtEl>
                                          <p:spTgt spid="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animEffect transition="in" filter="blinds(horizontal)">
                                      <p:cBhvr>
                                        <p:cTn id="27" dur="500"/>
                                        <p:tgtEl>
                                          <p:spTgt spid="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animEffect transition="in" filter="blinds(horizontal)">
                                      <p:cBhvr>
                                        <p:cTn id="32" dur="500"/>
                                        <p:tgtEl>
                                          <p:spTgt spid="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anim calcmode="lin" valueType="num">
                                      <p:cBhvr additive="base">
                                        <p:cTn id="37" dur="500" fill="hold"/>
                                        <p:tgtEl>
                                          <p:spTgt spid="1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
                                            <p:txEl>
                                              <p:pRg st="7" end="7"/>
                                            </p:txEl>
                                          </p:spTgt>
                                        </p:tgtEl>
                                        <p:attrNameLst>
                                          <p:attrName>style.visibility</p:attrName>
                                        </p:attrNameLst>
                                      </p:cBhvr>
                                      <p:to>
                                        <p:strVal val="visible"/>
                                      </p:to>
                                    </p:set>
                                    <p:anim calcmode="lin" valueType="num">
                                      <p:cBhvr additive="base">
                                        <p:cTn id="43" dur="500" fill="hold"/>
                                        <p:tgtEl>
                                          <p:spTgt spid="14">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xEl>
                                              <p:pRg st="8" end="8"/>
                                            </p:txEl>
                                          </p:spTgt>
                                        </p:tgtEl>
                                        <p:attrNameLst>
                                          <p:attrName>style.visibility</p:attrName>
                                        </p:attrNameLst>
                                      </p:cBhvr>
                                      <p:to>
                                        <p:strVal val="visible"/>
                                      </p:to>
                                    </p:set>
                                    <p:anim calcmode="lin" valueType="num">
                                      <p:cBhvr additive="base">
                                        <p:cTn id="49" dur="500" fill="hold"/>
                                        <p:tgtEl>
                                          <p:spTgt spid="14">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blinds(horizontal)">
                                      <p:cBhvr>
                                        <p:cTn id="5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251520" y="260648"/>
            <a:ext cx="7924800" cy="777875"/>
          </a:xfrm>
        </p:spPr>
        <p:txBody>
          <a:bodyPr>
            <a:normAutofit/>
          </a:bodyPr>
          <a:lstStyle/>
          <a:p>
            <a:pPr eaLnBrk="1" fontAlgn="auto" hangingPunct="1">
              <a:spcAft>
                <a:spcPts val="0"/>
              </a:spcAft>
              <a:defRPr/>
            </a:pPr>
            <a:r>
              <a:rPr lang="en-US" altLang="zh-CN" sz="3200" dirty="0" smtClean="0">
                <a:solidFill>
                  <a:srgbClr val="FFC000"/>
                </a:solidFill>
              </a:rPr>
              <a:t>1</a:t>
            </a:r>
            <a:r>
              <a:rPr lang="zh-CN" altLang="en-US" sz="3200" dirty="0" smtClean="0">
                <a:solidFill>
                  <a:srgbClr val="FFC000"/>
                </a:solidFill>
              </a:rPr>
              <a:t>、</a:t>
            </a:r>
            <a:r>
              <a:rPr lang="en-US" altLang="zh-CN" sz="3200" dirty="0" smtClean="0">
                <a:solidFill>
                  <a:srgbClr val="FFC000"/>
                </a:solidFill>
              </a:rPr>
              <a:t> </a:t>
            </a:r>
            <a:r>
              <a:rPr lang="zh-CN" altLang="en-US" sz="3200" dirty="0" smtClean="0">
                <a:solidFill>
                  <a:srgbClr val="FFC000"/>
                </a:solidFill>
              </a:rPr>
              <a:t>标识符类型检查</a:t>
            </a:r>
          </a:p>
        </p:txBody>
      </p:sp>
      <p:sp>
        <p:nvSpPr>
          <p:cNvPr id="7" name="矩形 6"/>
          <p:cNvSpPr/>
          <p:nvPr/>
        </p:nvSpPr>
        <p:spPr>
          <a:xfrm>
            <a:off x="467544" y="1628800"/>
            <a:ext cx="7848872" cy="535531"/>
          </a:xfrm>
          <a:prstGeom prst="rect">
            <a:avLst/>
          </a:prstGeom>
        </p:spPr>
        <p:txBody>
          <a:bodyPr wrap="square">
            <a:spAutoFit/>
          </a:bodyPr>
          <a:lstStyle/>
          <a:p>
            <a:pPr eaLnBrk="1" fontAlgn="auto" hangingPunct="1">
              <a:lnSpc>
                <a:spcPct val="120000"/>
              </a:lnSpc>
              <a:defRPr/>
            </a:pPr>
            <a:r>
              <a:rPr lang="en-US" altLang="zh-CN" dirty="0" smtClean="0"/>
              <a:t>V→ V; TL </a:t>
            </a:r>
            <a:r>
              <a:rPr lang="en-US" altLang="zh-CN" dirty="0"/>
              <a:t>  </a:t>
            </a:r>
            <a:r>
              <a:rPr lang="en-US" altLang="zh-CN" dirty="0" smtClean="0"/>
              <a:t> { </a:t>
            </a:r>
            <a:r>
              <a:rPr lang="en-US" altLang="zh-CN" dirty="0" err="1" smtClean="0"/>
              <a:t>V.type</a:t>
            </a:r>
            <a:r>
              <a:rPr lang="en-US" altLang="zh-CN" dirty="0" smtClean="0"/>
              <a:t> := make_product_3 (v1.type, </a:t>
            </a:r>
            <a:r>
              <a:rPr lang="en-US" altLang="zh-CN" dirty="0" err="1" smtClean="0"/>
              <a:t>T.type</a:t>
            </a:r>
            <a:r>
              <a:rPr lang="en-US" altLang="zh-CN" dirty="0" smtClean="0"/>
              <a:t>, </a:t>
            </a:r>
            <a:r>
              <a:rPr lang="en-US" altLang="zh-CN" dirty="0" err="1" smtClean="0"/>
              <a:t>L.num</a:t>
            </a:r>
            <a:r>
              <a:rPr lang="en-US" altLang="zh-CN" dirty="0" smtClean="0"/>
              <a:t>)}   </a:t>
            </a:r>
            <a:endParaRPr lang="en-US" altLang="zh-CN" dirty="0"/>
          </a:p>
        </p:txBody>
      </p:sp>
      <p:sp>
        <p:nvSpPr>
          <p:cNvPr id="9" name="矩形 8"/>
          <p:cNvSpPr/>
          <p:nvPr/>
        </p:nvSpPr>
        <p:spPr>
          <a:xfrm>
            <a:off x="647564" y="3089226"/>
            <a:ext cx="7488832" cy="535531"/>
          </a:xfrm>
          <a:prstGeom prst="rect">
            <a:avLst/>
          </a:prstGeom>
        </p:spPr>
        <p:txBody>
          <a:bodyPr wrap="square">
            <a:spAutoFit/>
          </a:bodyPr>
          <a:lstStyle/>
          <a:p>
            <a:pPr eaLnBrk="1" fontAlgn="auto" hangingPunct="1">
              <a:lnSpc>
                <a:spcPct val="120000"/>
              </a:lnSpc>
              <a:defRPr/>
            </a:pPr>
            <a:r>
              <a:rPr lang="en-US" altLang="zh-CN" dirty="0" smtClean="0"/>
              <a:t>T→ </a:t>
            </a:r>
            <a:r>
              <a:rPr lang="en-US" altLang="zh-CN" dirty="0" err="1" smtClean="0"/>
              <a:t>boolean</a:t>
            </a:r>
            <a:r>
              <a:rPr lang="en-US" altLang="zh-CN" dirty="0" smtClean="0"/>
              <a:t>     T——</a:t>
            </a:r>
            <a:r>
              <a:rPr lang="zh-CN" altLang="en-US" dirty="0" smtClean="0"/>
              <a:t>标识符的类型</a:t>
            </a:r>
            <a:r>
              <a:rPr lang="en-US" altLang="zh-CN" dirty="0" err="1" smtClean="0"/>
              <a:t>boolean</a:t>
            </a:r>
            <a:endParaRPr lang="en-US" altLang="zh-CN" dirty="0"/>
          </a:p>
        </p:txBody>
      </p:sp>
      <p:sp>
        <p:nvSpPr>
          <p:cNvPr id="10" name="矩形 9"/>
          <p:cNvSpPr/>
          <p:nvPr/>
        </p:nvSpPr>
        <p:spPr>
          <a:xfrm>
            <a:off x="679019" y="3643398"/>
            <a:ext cx="7488832" cy="492699"/>
          </a:xfrm>
          <a:prstGeom prst="rect">
            <a:avLst/>
          </a:prstGeom>
        </p:spPr>
        <p:txBody>
          <a:bodyPr wrap="square">
            <a:spAutoFit/>
          </a:bodyPr>
          <a:lstStyle/>
          <a:p>
            <a:pPr eaLnBrk="1" fontAlgn="auto" hangingPunct="1">
              <a:lnSpc>
                <a:spcPct val="120000"/>
              </a:lnSpc>
              <a:defRPr/>
            </a:pPr>
            <a:r>
              <a:rPr lang="en-US" altLang="zh-CN" dirty="0" smtClean="0"/>
              <a:t>T→ integer</a:t>
            </a:r>
            <a:endParaRPr lang="en-US" altLang="zh-CN" dirty="0"/>
          </a:p>
        </p:txBody>
      </p:sp>
      <p:sp>
        <p:nvSpPr>
          <p:cNvPr id="11" name="矩形 10"/>
          <p:cNvSpPr/>
          <p:nvPr/>
        </p:nvSpPr>
        <p:spPr>
          <a:xfrm>
            <a:off x="714727" y="4158706"/>
            <a:ext cx="7488832" cy="535531"/>
          </a:xfrm>
          <a:prstGeom prst="rect">
            <a:avLst/>
          </a:prstGeom>
        </p:spPr>
        <p:txBody>
          <a:bodyPr wrap="square">
            <a:spAutoFit/>
          </a:bodyPr>
          <a:lstStyle/>
          <a:p>
            <a:pPr eaLnBrk="1" fontAlgn="auto" hangingPunct="1">
              <a:lnSpc>
                <a:spcPct val="120000"/>
              </a:lnSpc>
              <a:defRPr/>
            </a:pPr>
            <a:r>
              <a:rPr lang="en-US" altLang="zh-CN" dirty="0" smtClean="0"/>
              <a:t>T→ real</a:t>
            </a:r>
            <a:endParaRPr lang="en-US" altLang="zh-CN" dirty="0"/>
          </a:p>
        </p:txBody>
      </p:sp>
      <p:sp>
        <p:nvSpPr>
          <p:cNvPr id="12" name="矩形 11"/>
          <p:cNvSpPr/>
          <p:nvPr/>
        </p:nvSpPr>
        <p:spPr>
          <a:xfrm>
            <a:off x="647564" y="4694237"/>
            <a:ext cx="8028892" cy="978729"/>
          </a:xfrm>
          <a:prstGeom prst="rect">
            <a:avLst/>
          </a:prstGeom>
        </p:spPr>
        <p:txBody>
          <a:bodyPr wrap="square">
            <a:spAutoFit/>
          </a:bodyPr>
          <a:lstStyle/>
          <a:p>
            <a:pPr eaLnBrk="1" fontAlgn="auto" hangingPunct="1">
              <a:lnSpc>
                <a:spcPct val="120000"/>
              </a:lnSpc>
              <a:defRPr/>
            </a:pPr>
            <a:r>
              <a:rPr lang="en-US" altLang="zh-CN" dirty="0" smtClean="0"/>
              <a:t>T→ array[</a:t>
            </a:r>
            <a:r>
              <a:rPr lang="en-US" altLang="zh-CN" dirty="0" err="1" smtClean="0"/>
              <a:t>num</a:t>
            </a:r>
            <a:r>
              <a:rPr lang="en-US" altLang="zh-CN" dirty="0" smtClean="0"/>
              <a:t>] of T     {</a:t>
            </a:r>
            <a:r>
              <a:rPr lang="en-US" altLang="zh-CN" dirty="0" err="1" smtClean="0"/>
              <a:t>T.type</a:t>
            </a:r>
            <a:r>
              <a:rPr lang="en-US" altLang="zh-CN" dirty="0" smtClean="0"/>
              <a:t> := array (1..num.lexval, T1.type)}</a:t>
            </a:r>
          </a:p>
          <a:p>
            <a:pPr eaLnBrk="1" fontAlgn="auto" hangingPunct="1">
              <a:lnSpc>
                <a:spcPct val="120000"/>
              </a:lnSpc>
              <a:defRPr/>
            </a:pPr>
            <a:r>
              <a:rPr lang="en-US" altLang="zh-CN" dirty="0" smtClean="0"/>
              <a:t>                           T</a:t>
            </a:r>
            <a:r>
              <a:rPr lang="zh-CN" altLang="en-US" dirty="0" smtClean="0"/>
              <a:t>是数组元素</a:t>
            </a:r>
            <a:r>
              <a:rPr lang="en-US" altLang="zh-CN" dirty="0" err="1" smtClean="0"/>
              <a:t>num</a:t>
            </a:r>
            <a:r>
              <a:rPr lang="zh-CN" altLang="en-US" dirty="0" smtClean="0"/>
              <a:t>的数据类型</a:t>
            </a:r>
            <a:r>
              <a:rPr lang="en-US" altLang="zh-CN" dirty="0" smtClean="0"/>
              <a:t> T1     </a:t>
            </a:r>
            <a:endParaRPr lang="en-US" altLang="zh-CN" dirty="0"/>
          </a:p>
        </p:txBody>
      </p:sp>
      <p:sp>
        <p:nvSpPr>
          <p:cNvPr id="13" name="矩形 12"/>
          <p:cNvSpPr/>
          <p:nvPr/>
        </p:nvSpPr>
        <p:spPr>
          <a:xfrm>
            <a:off x="702349" y="5694412"/>
            <a:ext cx="7488832" cy="535531"/>
          </a:xfrm>
          <a:prstGeom prst="rect">
            <a:avLst/>
          </a:prstGeom>
        </p:spPr>
        <p:txBody>
          <a:bodyPr wrap="square">
            <a:spAutoFit/>
          </a:bodyPr>
          <a:lstStyle/>
          <a:p>
            <a:pPr eaLnBrk="1" fontAlgn="auto" hangingPunct="1">
              <a:lnSpc>
                <a:spcPct val="120000"/>
              </a:lnSpc>
              <a:defRPr/>
            </a:pPr>
            <a:r>
              <a:rPr lang="en-US" altLang="zh-CN" dirty="0" smtClean="0"/>
              <a:t>T→ ^T                </a:t>
            </a:r>
            <a:r>
              <a:rPr lang="en-US" altLang="zh-CN" dirty="0" err="1" smtClean="0"/>
              <a:t>T</a:t>
            </a:r>
            <a:r>
              <a:rPr lang="zh-CN" altLang="en-US" dirty="0" smtClean="0"/>
              <a:t>是指针所</a:t>
            </a:r>
            <a:r>
              <a:rPr lang="zh-CN" altLang="en-US" dirty="0"/>
              <a:t>指的</a:t>
            </a:r>
            <a:r>
              <a:rPr lang="zh-CN" altLang="en-US" dirty="0" smtClean="0"/>
              <a:t>数据类型</a:t>
            </a:r>
            <a:endParaRPr lang="en-US" altLang="zh-CN" dirty="0"/>
          </a:p>
        </p:txBody>
      </p:sp>
      <p:sp>
        <p:nvSpPr>
          <p:cNvPr id="14" name="矩形 13"/>
          <p:cNvSpPr/>
          <p:nvPr/>
        </p:nvSpPr>
        <p:spPr>
          <a:xfrm>
            <a:off x="522329" y="2200814"/>
            <a:ext cx="7848872" cy="492699"/>
          </a:xfrm>
          <a:prstGeom prst="rect">
            <a:avLst/>
          </a:prstGeom>
        </p:spPr>
        <p:txBody>
          <a:bodyPr wrap="square">
            <a:spAutoFit/>
          </a:bodyPr>
          <a:lstStyle/>
          <a:p>
            <a:pPr eaLnBrk="1" fontAlgn="auto" hangingPunct="1">
              <a:lnSpc>
                <a:spcPct val="120000"/>
              </a:lnSpc>
              <a:defRPr/>
            </a:pPr>
            <a:r>
              <a:rPr lang="en-US" altLang="zh-CN" dirty="0" smtClean="0"/>
              <a:t>V→ </a:t>
            </a:r>
            <a:r>
              <a:rPr lang="el-GR" altLang="zh-CN" dirty="0" smtClean="0"/>
              <a:t>ε</a:t>
            </a:r>
            <a:r>
              <a:rPr lang="en-US" altLang="zh-CN" dirty="0" smtClean="0"/>
              <a:t>   { </a:t>
            </a:r>
            <a:r>
              <a:rPr lang="en-US" altLang="zh-CN" dirty="0" err="1" smtClean="0"/>
              <a:t>V.type</a:t>
            </a:r>
            <a:r>
              <a:rPr lang="en-US" altLang="zh-CN" dirty="0" smtClean="0"/>
              <a:t> := &lt; &gt;  }    </a:t>
            </a:r>
            <a:r>
              <a:rPr lang="zh-CN" altLang="en-US" dirty="0" smtClean="0"/>
              <a:t>没有</a:t>
            </a:r>
            <a:r>
              <a:rPr lang="en-US" altLang="zh-CN" dirty="0" smtClean="0"/>
              <a:t>V</a:t>
            </a:r>
            <a:r>
              <a:rPr lang="zh-CN" altLang="en-US" dirty="0" smtClean="0"/>
              <a:t>声明</a:t>
            </a:r>
            <a:r>
              <a:rPr lang="en-US" altLang="zh-CN" dirty="0" smtClean="0"/>
              <a:t>   </a:t>
            </a:r>
            <a:endParaRPr lang="en-US" altLang="zh-CN" dirty="0"/>
          </a:p>
        </p:txBody>
      </p:sp>
    </p:spTree>
    <p:extLst>
      <p:ext uri="{BB962C8B-B14F-4D97-AF65-F5344CB8AC3E}">
        <p14:creationId xmlns:p14="http://schemas.microsoft.com/office/powerpoint/2010/main" xmlns="" val="300289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42"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42"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par>
                          <p:cTn id="36" fill="hold">
                            <p:stCondLst>
                              <p:cond delay="3000"/>
                            </p:stCondLst>
                            <p:childTnLst>
                              <p:par>
                                <p:cTn id="37" presetID="42"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childTnLst>
                          </p:cTn>
                        </p:par>
                        <p:par>
                          <p:cTn id="42" fill="hold">
                            <p:stCondLst>
                              <p:cond delay="4000"/>
                            </p:stCondLst>
                            <p:childTnLst>
                              <p:par>
                                <p:cTn id="43" presetID="42"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anim calcmode="lin" valueType="num">
                                      <p:cBhvr>
                                        <p:cTn id="46" dur="1000" fill="hold"/>
                                        <p:tgtEl>
                                          <p:spTgt spid="13"/>
                                        </p:tgtEl>
                                        <p:attrNameLst>
                                          <p:attrName>ppt_x</p:attrName>
                                        </p:attrNameLst>
                                      </p:cBhvr>
                                      <p:tavLst>
                                        <p:tav tm="0">
                                          <p:val>
                                            <p:strVal val="#ppt_x"/>
                                          </p:val>
                                        </p:tav>
                                        <p:tav tm="100000">
                                          <p:val>
                                            <p:strVal val="#ppt_x"/>
                                          </p:val>
                                        </p:tav>
                                      </p:tavLst>
                                    </p:anim>
                                    <p:anim calcmode="lin" valueType="num">
                                      <p:cBhvr>
                                        <p:cTn id="4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0664" y="692696"/>
            <a:ext cx="8093191" cy="2751522"/>
          </a:xfrm>
          <a:prstGeom prst="rect">
            <a:avLst/>
          </a:prstGeom>
        </p:spPr>
        <p:txBody>
          <a:bodyPr wrap="square">
            <a:spAutoFit/>
          </a:bodyPr>
          <a:lstStyle/>
          <a:p>
            <a:pPr eaLnBrk="1" fontAlgn="auto" hangingPunct="1">
              <a:lnSpc>
                <a:spcPct val="120000"/>
              </a:lnSpc>
              <a:defRPr/>
            </a:pPr>
            <a:r>
              <a:rPr lang="en-US" altLang="zh-CN" dirty="0" smtClean="0"/>
              <a:t>L →L1, id       </a:t>
            </a:r>
            <a:r>
              <a:rPr lang="zh-CN" altLang="en-US" dirty="0" smtClean="0"/>
              <a:t>表示符</a:t>
            </a:r>
            <a:r>
              <a:rPr lang="en-US" altLang="zh-CN" dirty="0" smtClean="0"/>
              <a:t>L</a:t>
            </a:r>
            <a:r>
              <a:rPr lang="zh-CN" altLang="en-US" dirty="0" smtClean="0"/>
              <a:t>的个数</a:t>
            </a:r>
            <a:r>
              <a:rPr lang="en-US" altLang="zh-CN" dirty="0" err="1" smtClean="0"/>
              <a:t>L.num</a:t>
            </a:r>
            <a:r>
              <a:rPr lang="en-US" altLang="zh-CN" dirty="0" smtClean="0"/>
              <a:t> +1</a:t>
            </a:r>
            <a:r>
              <a:rPr lang="zh-CN" altLang="en-US" dirty="0" smtClean="0"/>
              <a:t>；</a:t>
            </a:r>
            <a:r>
              <a:rPr lang="en-US" altLang="zh-CN" dirty="0" smtClean="0"/>
              <a:t>id</a:t>
            </a:r>
            <a:r>
              <a:rPr lang="zh-CN" altLang="en-US" dirty="0" smtClean="0"/>
              <a:t>在符号表中类型项的内容是</a:t>
            </a:r>
            <a:r>
              <a:rPr lang="en-US" altLang="zh-CN" dirty="0" smtClean="0"/>
              <a:t>L1.type</a:t>
            </a:r>
          </a:p>
          <a:p>
            <a:pPr eaLnBrk="1" fontAlgn="auto" hangingPunct="1">
              <a:lnSpc>
                <a:spcPct val="120000"/>
              </a:lnSpc>
              <a:defRPr/>
            </a:pPr>
            <a:endParaRPr lang="en-US" altLang="zh-CN" dirty="0"/>
          </a:p>
          <a:p>
            <a:pPr eaLnBrk="1" fontAlgn="auto" hangingPunct="1">
              <a:lnSpc>
                <a:spcPct val="120000"/>
              </a:lnSpc>
              <a:defRPr/>
            </a:pPr>
            <a:r>
              <a:rPr lang="en-US" altLang="zh-CN" dirty="0" smtClean="0"/>
              <a:t>L </a:t>
            </a:r>
            <a:r>
              <a:rPr lang="en-US" altLang="zh-CN" dirty="0"/>
              <a:t>→ </a:t>
            </a:r>
            <a:r>
              <a:rPr lang="en-US" altLang="zh-CN" dirty="0" smtClean="0"/>
              <a:t>id     </a:t>
            </a:r>
            <a:r>
              <a:rPr lang="zh-CN" altLang="en-US" dirty="0" smtClean="0"/>
              <a:t>表示</a:t>
            </a:r>
            <a:r>
              <a:rPr lang="zh-CN" altLang="en-US" dirty="0"/>
              <a:t>符</a:t>
            </a:r>
            <a:r>
              <a:rPr lang="en-US" altLang="zh-CN" dirty="0"/>
              <a:t>L</a:t>
            </a:r>
            <a:r>
              <a:rPr lang="zh-CN" altLang="en-US" dirty="0"/>
              <a:t>的个数</a:t>
            </a:r>
            <a:r>
              <a:rPr lang="en-US" altLang="zh-CN" dirty="0" err="1"/>
              <a:t>L.num</a:t>
            </a:r>
            <a:r>
              <a:rPr lang="en-US" altLang="zh-CN" dirty="0"/>
              <a:t> </a:t>
            </a:r>
            <a:r>
              <a:rPr lang="en-US" altLang="zh-CN" dirty="0" smtClean="0"/>
              <a:t>=1</a:t>
            </a:r>
            <a:r>
              <a:rPr lang="zh-CN" altLang="en-US" dirty="0"/>
              <a:t>；</a:t>
            </a:r>
            <a:r>
              <a:rPr lang="en-US" altLang="zh-CN" dirty="0"/>
              <a:t>id</a:t>
            </a:r>
            <a:r>
              <a:rPr lang="zh-CN" altLang="en-US" dirty="0"/>
              <a:t>在符号表中类型项的内容是</a:t>
            </a:r>
            <a:r>
              <a:rPr lang="en-US" altLang="zh-CN" dirty="0" err="1" smtClean="0"/>
              <a:t>L.type</a:t>
            </a:r>
            <a:endParaRPr lang="en-US" altLang="zh-CN" dirty="0"/>
          </a:p>
          <a:p>
            <a:pPr eaLnBrk="1" fontAlgn="auto" hangingPunct="1">
              <a:lnSpc>
                <a:spcPct val="120000"/>
              </a:lnSpc>
              <a:defRPr/>
            </a:pPr>
            <a:endParaRPr lang="en-US" altLang="zh-CN" dirty="0"/>
          </a:p>
        </p:txBody>
      </p:sp>
    </p:spTree>
    <p:extLst>
      <p:ext uri="{BB962C8B-B14F-4D97-AF65-F5344CB8AC3E}">
        <p14:creationId xmlns:p14="http://schemas.microsoft.com/office/powerpoint/2010/main" xmlns="" val="163850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4427984" y="0"/>
            <a:ext cx="4320480" cy="777875"/>
          </a:xfrm>
        </p:spPr>
        <p:txBody>
          <a:bodyPr>
            <a:normAutofit/>
          </a:bodyPr>
          <a:lstStyle/>
          <a:p>
            <a:pPr eaLnBrk="1" fontAlgn="auto" hangingPunct="1">
              <a:spcAft>
                <a:spcPts val="0"/>
              </a:spcAft>
              <a:defRPr/>
            </a:pPr>
            <a:r>
              <a:rPr lang="en-US" altLang="zh-CN" sz="2800" dirty="0" smtClean="0">
                <a:solidFill>
                  <a:srgbClr val="CC3300"/>
                </a:solidFill>
              </a:rPr>
              <a:t>2</a:t>
            </a:r>
            <a:r>
              <a:rPr lang="zh-CN" altLang="en-US" sz="2800" dirty="0" smtClean="0">
                <a:solidFill>
                  <a:srgbClr val="CC3300"/>
                </a:solidFill>
              </a:rPr>
              <a:t>、</a:t>
            </a:r>
            <a:r>
              <a:rPr lang="en-US" altLang="zh-CN" sz="2800" dirty="0" smtClean="0">
                <a:solidFill>
                  <a:srgbClr val="CC3300"/>
                </a:solidFill>
              </a:rPr>
              <a:t> </a:t>
            </a:r>
            <a:r>
              <a:rPr lang="zh-CN" altLang="en-US" sz="2800" dirty="0" smtClean="0">
                <a:solidFill>
                  <a:srgbClr val="CC3300"/>
                </a:solidFill>
              </a:rPr>
              <a:t>表达式的类型检查</a:t>
            </a:r>
          </a:p>
        </p:txBody>
      </p:sp>
      <p:sp>
        <p:nvSpPr>
          <p:cNvPr id="15" name="矩形 14"/>
          <p:cNvSpPr/>
          <p:nvPr/>
        </p:nvSpPr>
        <p:spPr>
          <a:xfrm>
            <a:off x="215008" y="373821"/>
            <a:ext cx="8928992" cy="6444841"/>
          </a:xfrm>
          <a:prstGeom prst="rect">
            <a:avLst/>
          </a:prstGeom>
        </p:spPr>
        <p:txBody>
          <a:bodyPr wrap="square">
            <a:spAutoFit/>
          </a:bodyPr>
          <a:lstStyle/>
          <a:p>
            <a:pPr eaLnBrk="1" fontAlgn="auto" hangingPunct="1">
              <a:lnSpc>
                <a:spcPct val="120000"/>
              </a:lnSpc>
              <a:defRPr/>
            </a:pPr>
            <a:r>
              <a:rPr lang="en-US" altLang="zh-CN" sz="2000" dirty="0" smtClean="0"/>
              <a:t>E → true     </a:t>
            </a:r>
            <a:r>
              <a:rPr lang="zh-CN" altLang="en-US" sz="2000" dirty="0" smtClean="0"/>
              <a:t>表达式</a:t>
            </a:r>
            <a:r>
              <a:rPr lang="en-US" altLang="zh-CN" sz="2000" dirty="0" smtClean="0"/>
              <a:t>E</a:t>
            </a:r>
            <a:r>
              <a:rPr lang="zh-CN" altLang="en-US" sz="2000" dirty="0" smtClean="0"/>
              <a:t>的类型</a:t>
            </a:r>
            <a:endParaRPr lang="en-US" altLang="zh-CN" sz="2000" dirty="0" smtClean="0"/>
          </a:p>
          <a:p>
            <a:pPr eaLnBrk="1" fontAlgn="auto" hangingPunct="1">
              <a:lnSpc>
                <a:spcPct val="120000"/>
              </a:lnSpc>
              <a:defRPr/>
            </a:pPr>
            <a:r>
              <a:rPr lang="en-US" altLang="zh-CN" sz="2000" dirty="0"/>
              <a:t>E → </a:t>
            </a:r>
            <a:r>
              <a:rPr lang="en-US" altLang="zh-CN" sz="2000" dirty="0" smtClean="0"/>
              <a:t>false</a:t>
            </a:r>
          </a:p>
          <a:p>
            <a:pPr eaLnBrk="1" fontAlgn="auto" hangingPunct="1">
              <a:lnSpc>
                <a:spcPct val="120000"/>
              </a:lnSpc>
              <a:defRPr/>
            </a:pPr>
            <a:r>
              <a:rPr lang="en-US" altLang="zh-CN" sz="2000" dirty="0"/>
              <a:t>E → </a:t>
            </a:r>
            <a:r>
              <a:rPr lang="en-US" altLang="zh-CN" sz="2000" dirty="0" err="1" smtClean="0"/>
              <a:t>int</a:t>
            </a:r>
            <a:endParaRPr lang="en-US" altLang="zh-CN" sz="2000" dirty="0" smtClean="0"/>
          </a:p>
          <a:p>
            <a:pPr eaLnBrk="1" fontAlgn="auto" hangingPunct="1">
              <a:lnSpc>
                <a:spcPct val="120000"/>
              </a:lnSpc>
              <a:defRPr/>
            </a:pPr>
            <a:r>
              <a:rPr lang="en-US" altLang="zh-CN" sz="2000" dirty="0"/>
              <a:t>E → </a:t>
            </a:r>
            <a:r>
              <a:rPr lang="en-US" altLang="zh-CN" sz="2000" dirty="0" smtClean="0"/>
              <a:t>real</a:t>
            </a:r>
          </a:p>
          <a:p>
            <a:pPr eaLnBrk="1" fontAlgn="auto" hangingPunct="1">
              <a:lnSpc>
                <a:spcPct val="120000"/>
              </a:lnSpc>
              <a:defRPr/>
            </a:pPr>
            <a:r>
              <a:rPr lang="en-US" altLang="zh-CN" dirty="0" smtClean="0"/>
              <a:t>E→ id    </a:t>
            </a:r>
            <a:r>
              <a:rPr lang="zh-CN" altLang="en-US" dirty="0" smtClean="0"/>
              <a:t>｛</a:t>
            </a:r>
            <a:r>
              <a:rPr lang="en-US" altLang="zh-CN" dirty="0" err="1" smtClean="0"/>
              <a:t>E.type</a:t>
            </a:r>
            <a:r>
              <a:rPr lang="en-US" altLang="zh-CN" dirty="0" smtClean="0"/>
              <a:t> := if lookup(id.name)=nil then  </a:t>
            </a:r>
            <a:r>
              <a:rPr lang="en-US" altLang="zh-CN" dirty="0" err="1" smtClean="0"/>
              <a:t>type_error</a:t>
            </a:r>
            <a:endParaRPr lang="en-US" altLang="zh-CN" dirty="0" smtClean="0"/>
          </a:p>
          <a:p>
            <a:pPr eaLnBrk="1" fontAlgn="auto" hangingPunct="1">
              <a:lnSpc>
                <a:spcPct val="120000"/>
              </a:lnSpc>
              <a:defRPr/>
            </a:pPr>
            <a:r>
              <a:rPr lang="en-US" altLang="zh-CN" dirty="0"/>
              <a:t> </a:t>
            </a:r>
            <a:r>
              <a:rPr lang="en-US" altLang="zh-CN" dirty="0" smtClean="0"/>
              <a:t>                            else </a:t>
            </a:r>
            <a:r>
              <a:rPr lang="en-US" altLang="zh-CN" dirty="0" err="1" smtClean="0"/>
              <a:t>lookup_type</a:t>
            </a:r>
            <a:r>
              <a:rPr lang="en-US" altLang="zh-CN" dirty="0" smtClean="0"/>
              <a:t>(id.name)</a:t>
            </a:r>
            <a:r>
              <a:rPr lang="zh-CN" altLang="en-US" dirty="0" smtClean="0"/>
              <a:t>｝</a:t>
            </a:r>
            <a:endParaRPr lang="en-US" altLang="zh-CN" dirty="0" smtClean="0"/>
          </a:p>
          <a:p>
            <a:pPr eaLnBrk="1" fontAlgn="auto" hangingPunct="1">
              <a:lnSpc>
                <a:spcPct val="120000"/>
              </a:lnSpc>
              <a:defRPr/>
            </a:pPr>
            <a:r>
              <a:rPr lang="en-US" altLang="zh-CN" dirty="0" smtClean="0"/>
              <a:t>E → E1 op E2   {</a:t>
            </a:r>
            <a:r>
              <a:rPr lang="en-US" altLang="zh-CN" dirty="0" err="1" smtClean="0"/>
              <a:t>E.type</a:t>
            </a:r>
            <a:r>
              <a:rPr lang="en-US" altLang="zh-CN" dirty="0" smtClean="0"/>
              <a:t> := if  E1.type=real and E2.type=real then real                            else if E1.type=</a:t>
            </a:r>
            <a:r>
              <a:rPr lang="en-US" altLang="zh-CN" dirty="0" err="1" smtClean="0"/>
              <a:t>int</a:t>
            </a:r>
            <a:r>
              <a:rPr lang="en-US" altLang="zh-CN" dirty="0" smtClean="0"/>
              <a:t> and E1.type=</a:t>
            </a:r>
            <a:r>
              <a:rPr lang="en-US" altLang="zh-CN" dirty="0" err="1" smtClean="0"/>
              <a:t>int</a:t>
            </a:r>
            <a:r>
              <a:rPr lang="en-US" altLang="zh-CN" dirty="0" smtClean="0"/>
              <a:t> then </a:t>
            </a:r>
            <a:r>
              <a:rPr lang="en-US" altLang="zh-CN" dirty="0" err="1" smtClean="0"/>
              <a:t>int</a:t>
            </a:r>
            <a:endParaRPr lang="en-US" altLang="zh-CN" dirty="0" smtClean="0"/>
          </a:p>
          <a:p>
            <a:pPr eaLnBrk="1" fontAlgn="auto" hangingPunct="1">
              <a:lnSpc>
                <a:spcPct val="120000"/>
              </a:lnSpc>
              <a:defRPr/>
            </a:pPr>
            <a:r>
              <a:rPr lang="en-US" altLang="zh-CN" dirty="0" smtClean="0"/>
              <a:t>else </a:t>
            </a:r>
            <a:r>
              <a:rPr lang="en-US" altLang="zh-CN" dirty="0" err="1" smtClean="0"/>
              <a:t>type_error</a:t>
            </a:r>
            <a:r>
              <a:rPr lang="en-US" altLang="zh-CN" dirty="0" smtClean="0"/>
              <a:t> }  </a:t>
            </a:r>
            <a:r>
              <a:rPr lang="zh-CN" altLang="en-US" dirty="0" smtClean="0"/>
              <a:t>没有类型拓展</a:t>
            </a:r>
            <a:endParaRPr lang="en-US" altLang="zh-CN" dirty="0" smtClean="0"/>
          </a:p>
          <a:p>
            <a:pPr eaLnBrk="1" fontAlgn="auto" hangingPunct="1">
              <a:lnSpc>
                <a:spcPct val="120000"/>
              </a:lnSpc>
              <a:defRPr/>
            </a:pPr>
            <a:r>
              <a:rPr lang="en-US" altLang="zh-CN" dirty="0"/>
              <a:t>E → </a:t>
            </a:r>
            <a:r>
              <a:rPr lang="en-US" altLang="zh-CN" dirty="0" smtClean="0"/>
              <a:t>E1 </a:t>
            </a:r>
            <a:r>
              <a:rPr lang="en-US" altLang="zh-CN" dirty="0" err="1" smtClean="0"/>
              <a:t>rop</a:t>
            </a:r>
            <a:r>
              <a:rPr lang="en-US" altLang="zh-CN" dirty="0" smtClean="0"/>
              <a:t> E2   </a:t>
            </a:r>
            <a:r>
              <a:rPr lang="en-US" altLang="zh-CN" dirty="0"/>
              <a:t>{</a:t>
            </a:r>
            <a:r>
              <a:rPr lang="en-US" altLang="zh-CN" dirty="0" err="1"/>
              <a:t>E.type</a:t>
            </a:r>
            <a:r>
              <a:rPr lang="en-US" altLang="zh-CN" dirty="0"/>
              <a:t> := if  E1.type=real and E2.type=real then </a:t>
            </a:r>
            <a:r>
              <a:rPr lang="en-US" altLang="zh-CN" dirty="0" smtClean="0"/>
              <a:t>bool                            </a:t>
            </a:r>
            <a:r>
              <a:rPr lang="en-US" altLang="zh-CN" dirty="0"/>
              <a:t>else if E1.type=</a:t>
            </a:r>
            <a:r>
              <a:rPr lang="en-US" altLang="zh-CN" dirty="0" err="1"/>
              <a:t>int</a:t>
            </a:r>
            <a:r>
              <a:rPr lang="en-US" altLang="zh-CN" dirty="0"/>
              <a:t> and E1.type=</a:t>
            </a:r>
            <a:r>
              <a:rPr lang="en-US" altLang="zh-CN" dirty="0" err="1"/>
              <a:t>int</a:t>
            </a:r>
            <a:r>
              <a:rPr lang="en-US" altLang="zh-CN" dirty="0"/>
              <a:t> then </a:t>
            </a:r>
            <a:r>
              <a:rPr lang="en-US" altLang="zh-CN" dirty="0" smtClean="0"/>
              <a:t>bool</a:t>
            </a:r>
            <a:endParaRPr lang="en-US" altLang="zh-CN" dirty="0"/>
          </a:p>
          <a:p>
            <a:pPr eaLnBrk="1" fontAlgn="auto" hangingPunct="1">
              <a:lnSpc>
                <a:spcPct val="120000"/>
              </a:lnSpc>
              <a:defRPr/>
            </a:pPr>
            <a:r>
              <a:rPr lang="en-US" altLang="zh-CN" dirty="0"/>
              <a:t>else </a:t>
            </a:r>
            <a:r>
              <a:rPr lang="en-US" altLang="zh-CN" dirty="0" err="1"/>
              <a:t>type_error</a:t>
            </a:r>
            <a:r>
              <a:rPr lang="en-US" altLang="zh-CN" dirty="0"/>
              <a:t> </a:t>
            </a:r>
            <a:r>
              <a:rPr lang="en-US" altLang="zh-CN" dirty="0" smtClean="0"/>
              <a:t>}</a:t>
            </a:r>
          </a:p>
          <a:p>
            <a:pPr eaLnBrk="1" fontAlgn="auto" hangingPunct="1">
              <a:lnSpc>
                <a:spcPct val="120000"/>
              </a:lnSpc>
              <a:defRPr/>
            </a:pPr>
            <a:r>
              <a:rPr lang="en-US" altLang="zh-CN" dirty="0"/>
              <a:t>E → </a:t>
            </a:r>
            <a:r>
              <a:rPr lang="en-US" altLang="zh-CN" dirty="0" smtClean="0"/>
              <a:t>E1 [E2]  {</a:t>
            </a:r>
            <a:r>
              <a:rPr lang="en-US" altLang="zh-CN" dirty="0" err="1"/>
              <a:t>E.type</a:t>
            </a:r>
            <a:r>
              <a:rPr lang="en-US" altLang="zh-CN" dirty="0"/>
              <a:t> := if  </a:t>
            </a:r>
            <a:r>
              <a:rPr lang="en-US" altLang="zh-CN" dirty="0" smtClean="0"/>
              <a:t>E2.type=</a:t>
            </a:r>
            <a:r>
              <a:rPr lang="en-US" altLang="zh-CN" dirty="0" err="1" smtClean="0"/>
              <a:t>int</a:t>
            </a:r>
            <a:r>
              <a:rPr lang="en-US" altLang="zh-CN" dirty="0" smtClean="0"/>
              <a:t> </a:t>
            </a:r>
            <a:r>
              <a:rPr lang="en-US" altLang="zh-CN" dirty="0"/>
              <a:t>and </a:t>
            </a:r>
            <a:r>
              <a:rPr lang="en-US" altLang="zh-CN" dirty="0" smtClean="0"/>
              <a:t>E1.type=array(</a:t>
            </a:r>
            <a:r>
              <a:rPr lang="en-US" altLang="zh-CN" dirty="0" err="1" smtClean="0"/>
              <a:t>s,t</a:t>
            </a:r>
            <a:r>
              <a:rPr lang="en-US" altLang="zh-CN" dirty="0" smtClean="0"/>
              <a:t>) </a:t>
            </a:r>
            <a:r>
              <a:rPr lang="en-US" altLang="zh-CN" dirty="0"/>
              <a:t>then </a:t>
            </a:r>
            <a:r>
              <a:rPr lang="en-US" altLang="zh-CN" dirty="0" smtClean="0"/>
              <a:t>t                            </a:t>
            </a:r>
            <a:r>
              <a:rPr lang="en-US" altLang="zh-CN" dirty="0"/>
              <a:t>else </a:t>
            </a:r>
            <a:r>
              <a:rPr lang="en-US" altLang="zh-CN" dirty="0" err="1" smtClean="0"/>
              <a:t>type_error</a:t>
            </a:r>
            <a:r>
              <a:rPr lang="en-US" altLang="zh-CN" dirty="0" smtClean="0"/>
              <a:t> </a:t>
            </a:r>
            <a:r>
              <a:rPr lang="en-US" altLang="zh-CN" dirty="0"/>
              <a:t>}</a:t>
            </a:r>
          </a:p>
          <a:p>
            <a:pPr eaLnBrk="1" fontAlgn="auto" hangingPunct="1">
              <a:lnSpc>
                <a:spcPct val="120000"/>
              </a:lnSpc>
              <a:defRPr/>
            </a:pPr>
            <a:r>
              <a:rPr lang="en-US" altLang="zh-CN" dirty="0" smtClean="0"/>
              <a:t>E </a:t>
            </a:r>
            <a:r>
              <a:rPr lang="en-US" altLang="zh-CN" dirty="0"/>
              <a:t>→ </a:t>
            </a:r>
            <a:r>
              <a:rPr lang="en-US" altLang="zh-CN" dirty="0" smtClean="0"/>
              <a:t>E1 </a:t>
            </a:r>
            <a:r>
              <a:rPr lang="en-US" altLang="zh-CN" dirty="0"/>
              <a:t>^       {</a:t>
            </a:r>
            <a:r>
              <a:rPr lang="en-US" altLang="zh-CN" dirty="0" err="1"/>
              <a:t>E.type</a:t>
            </a:r>
            <a:r>
              <a:rPr lang="en-US" altLang="zh-CN" dirty="0"/>
              <a:t> := if  </a:t>
            </a:r>
            <a:r>
              <a:rPr lang="en-US" altLang="zh-CN" dirty="0" smtClean="0"/>
              <a:t>E1.type=point(t) </a:t>
            </a:r>
            <a:r>
              <a:rPr lang="en-US" altLang="zh-CN" dirty="0"/>
              <a:t>then t   </a:t>
            </a:r>
            <a:r>
              <a:rPr lang="en-US" altLang="zh-CN" dirty="0" smtClean="0"/>
              <a:t>   </a:t>
            </a:r>
            <a:r>
              <a:rPr lang="en-US" altLang="zh-CN" dirty="0"/>
              <a:t>else </a:t>
            </a:r>
            <a:r>
              <a:rPr lang="en-US" altLang="zh-CN" dirty="0" err="1"/>
              <a:t>type_error</a:t>
            </a:r>
            <a:r>
              <a:rPr lang="en-US" altLang="zh-CN" dirty="0"/>
              <a:t> }</a:t>
            </a:r>
          </a:p>
        </p:txBody>
      </p:sp>
    </p:spTree>
    <p:extLst>
      <p:ext uri="{BB962C8B-B14F-4D97-AF65-F5344CB8AC3E}">
        <p14:creationId xmlns:p14="http://schemas.microsoft.com/office/powerpoint/2010/main" xmlns="" val="93975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blinds(horizontal)">
                                      <p:cBhvr>
                                        <p:cTn id="12" dur="500"/>
                                        <p:tgtEl>
                                          <p:spTgt spid="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blinds(horizontal)">
                                      <p:cBhvr>
                                        <p:cTn id="17" dur="500"/>
                                        <p:tgtEl>
                                          <p:spTgt spid="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xEl>
                                              <p:pRg st="3" end="3"/>
                                            </p:txEl>
                                          </p:spTgt>
                                        </p:tgtEl>
                                        <p:attrNameLst>
                                          <p:attrName>style.visibility</p:attrName>
                                        </p:attrNameLst>
                                      </p:cBhvr>
                                      <p:to>
                                        <p:strVal val="visible"/>
                                      </p:to>
                                    </p:set>
                                    <p:animEffect transition="in" filter="blinds(horizontal)">
                                      <p:cBhvr>
                                        <p:cTn id="22" dur="500"/>
                                        <p:tgtEl>
                                          <p:spTgt spid="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xEl>
                                              <p:pRg st="4" end="4"/>
                                            </p:txEl>
                                          </p:spTgt>
                                        </p:tgtEl>
                                        <p:attrNameLst>
                                          <p:attrName>style.visibility</p:attrName>
                                        </p:attrNameLst>
                                      </p:cBhvr>
                                      <p:to>
                                        <p:strVal val="visible"/>
                                      </p:to>
                                    </p:set>
                                    <p:animEffect transition="in" filter="blinds(horizontal)">
                                      <p:cBhvr>
                                        <p:cTn id="27" dur="500"/>
                                        <p:tgtEl>
                                          <p:spTgt spid="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5">
                                            <p:txEl>
                                              <p:pRg st="5" end="5"/>
                                            </p:txEl>
                                          </p:spTgt>
                                        </p:tgtEl>
                                        <p:attrNameLst>
                                          <p:attrName>style.visibility</p:attrName>
                                        </p:attrNameLst>
                                      </p:cBhvr>
                                      <p:to>
                                        <p:strVal val="visible"/>
                                      </p:to>
                                    </p:set>
                                    <p:animEffect transition="in" filter="blinds(horizontal)">
                                      <p:cBhvr>
                                        <p:cTn id="32" dur="500"/>
                                        <p:tgtEl>
                                          <p:spTgt spid="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5">
                                            <p:txEl>
                                              <p:pRg st="6" end="6"/>
                                            </p:txEl>
                                          </p:spTgt>
                                        </p:tgtEl>
                                        <p:attrNameLst>
                                          <p:attrName>style.visibility</p:attrName>
                                        </p:attrNameLst>
                                      </p:cBhvr>
                                      <p:to>
                                        <p:strVal val="visible"/>
                                      </p:to>
                                    </p:set>
                                    <p:animEffect transition="in" filter="blinds(horizontal)">
                                      <p:cBhvr>
                                        <p:cTn id="37" dur="500"/>
                                        <p:tgtEl>
                                          <p:spTgt spid="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5">
                                            <p:txEl>
                                              <p:pRg st="7" end="7"/>
                                            </p:txEl>
                                          </p:spTgt>
                                        </p:tgtEl>
                                        <p:attrNameLst>
                                          <p:attrName>style.visibility</p:attrName>
                                        </p:attrNameLst>
                                      </p:cBhvr>
                                      <p:to>
                                        <p:strVal val="visible"/>
                                      </p:to>
                                    </p:set>
                                    <p:animEffect transition="in" filter="blinds(horizontal)">
                                      <p:cBhvr>
                                        <p:cTn id="42" dur="500"/>
                                        <p:tgtEl>
                                          <p:spTgt spid="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5">
                                            <p:txEl>
                                              <p:pRg st="8" end="8"/>
                                            </p:txEl>
                                          </p:spTgt>
                                        </p:tgtEl>
                                        <p:attrNameLst>
                                          <p:attrName>style.visibility</p:attrName>
                                        </p:attrNameLst>
                                      </p:cBhvr>
                                      <p:to>
                                        <p:strVal val="visible"/>
                                      </p:to>
                                    </p:set>
                                    <p:anim calcmode="lin" valueType="num">
                                      <p:cBhvr additive="base">
                                        <p:cTn id="47" dur="500" fill="hold"/>
                                        <p:tgtEl>
                                          <p:spTgt spid="1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5">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
                                            <p:txEl>
                                              <p:pRg st="9" end="9"/>
                                            </p:txEl>
                                          </p:spTgt>
                                        </p:tgtEl>
                                        <p:attrNameLst>
                                          <p:attrName>style.visibility</p:attrName>
                                        </p:attrNameLst>
                                      </p:cBhvr>
                                      <p:to>
                                        <p:strVal val="visible"/>
                                      </p:to>
                                    </p:set>
                                    <p:anim calcmode="lin" valueType="num">
                                      <p:cBhvr additive="base">
                                        <p:cTn id="51" dur="500" fill="hold"/>
                                        <p:tgtEl>
                                          <p:spTgt spid="15">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5">
                                            <p:txEl>
                                              <p:pRg st="10" end="10"/>
                                            </p:txEl>
                                          </p:spTgt>
                                        </p:tgtEl>
                                        <p:attrNameLst>
                                          <p:attrName>style.visibility</p:attrName>
                                        </p:attrNameLst>
                                      </p:cBhvr>
                                      <p:to>
                                        <p:strVal val="visible"/>
                                      </p:to>
                                    </p:set>
                                    <p:anim calcmode="lin" valueType="num">
                                      <p:cBhvr additive="base">
                                        <p:cTn id="57" dur="500" fill="hold"/>
                                        <p:tgtEl>
                                          <p:spTgt spid="15">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5">
                                            <p:txEl>
                                              <p:pRg st="11" end="11"/>
                                            </p:txEl>
                                          </p:spTgt>
                                        </p:tgtEl>
                                        <p:attrNameLst>
                                          <p:attrName>style.visibility</p:attrName>
                                        </p:attrNameLst>
                                      </p:cBhvr>
                                      <p:to>
                                        <p:strVal val="visible"/>
                                      </p:to>
                                    </p:set>
                                    <p:anim calcmode="lin" valueType="num">
                                      <p:cBhvr additive="base">
                                        <p:cTn id="63" dur="500" fill="hold"/>
                                        <p:tgtEl>
                                          <p:spTgt spid="15">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1" name="Text Box 55"/>
          <p:cNvSpPr txBox="1">
            <a:spLocks noChangeArrowheads="1"/>
          </p:cNvSpPr>
          <p:nvPr/>
        </p:nvSpPr>
        <p:spPr bwMode="auto">
          <a:xfrm>
            <a:off x="524122" y="1682200"/>
            <a:ext cx="8222778"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dirty="0" smtClean="0">
                <a:solidFill>
                  <a:prstClr val="black"/>
                </a:solidFill>
                <a:latin typeface="宋体" panose="02010600030101010101" pitchFamily="2" charset="-122"/>
              </a:rPr>
              <a:t>本章先介绍符号表的相关内容，然后讨论静态语义分析和中间代码生成的思想和方法。</a:t>
            </a:r>
            <a:endParaRPr lang="zh-CN" altLang="en-US" dirty="0">
              <a:solidFill>
                <a:prstClr val="black"/>
              </a:solidFill>
              <a:latin typeface="宋体" panose="02010600030101010101" pitchFamily="2" charset="-122"/>
            </a:endParaRPr>
          </a:p>
        </p:txBody>
      </p:sp>
      <p:sp>
        <p:nvSpPr>
          <p:cNvPr id="6" name="标题 5"/>
          <p:cNvSpPr>
            <a:spLocks noGrp="1"/>
          </p:cNvSpPr>
          <p:nvPr>
            <p:ph type="title"/>
          </p:nvPr>
        </p:nvSpPr>
        <p:spPr/>
        <p:txBody>
          <a:bodyPr>
            <a:normAutofit/>
          </a:bodyPr>
          <a:lstStyle/>
          <a:p>
            <a:pPr algn="ctr"/>
            <a:r>
              <a:rPr lang="zh-CN" altLang="en-US" sz="3200" dirty="0" smtClean="0"/>
              <a:t>本章提要</a:t>
            </a:r>
            <a:endParaRPr lang="zh-CN" altLang="en-US" sz="3200" dirty="0"/>
          </a:p>
        </p:txBody>
      </p:sp>
    </p:spTree>
    <p:extLst>
      <p:ext uri="{BB962C8B-B14F-4D97-AF65-F5344CB8AC3E}">
        <p14:creationId xmlns:p14="http://schemas.microsoft.com/office/powerpoint/2010/main" xmlns="" val="199639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41"/>
                                        </p:tgtEl>
                                        <p:attrNameLst>
                                          <p:attrName>style.visibility</p:attrName>
                                        </p:attrNameLst>
                                      </p:cBhvr>
                                      <p:to>
                                        <p:strVal val="visible"/>
                                      </p:to>
                                    </p:set>
                                    <p:anim calcmode="lin" valueType="num">
                                      <p:cBhvr additive="base">
                                        <p:cTn id="7" dur="500" fill="hold"/>
                                        <p:tgtEl>
                                          <p:spTgt spid="13341"/>
                                        </p:tgtEl>
                                        <p:attrNameLst>
                                          <p:attrName>ppt_x</p:attrName>
                                        </p:attrNameLst>
                                      </p:cBhvr>
                                      <p:tavLst>
                                        <p:tav tm="0">
                                          <p:val>
                                            <p:strVal val="#ppt_x"/>
                                          </p:val>
                                        </p:tav>
                                        <p:tav tm="100000">
                                          <p:val>
                                            <p:strVal val="#ppt_x"/>
                                          </p:val>
                                        </p:tav>
                                      </p:tavLst>
                                    </p:anim>
                                    <p:anim calcmode="lin" valueType="num">
                                      <p:cBhvr additive="base">
                                        <p:cTn id="8" dur="500" fill="hold"/>
                                        <p:tgtEl>
                                          <p:spTgt spid="133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683568" y="777875"/>
            <a:ext cx="8093190" cy="4967514"/>
          </a:xfrm>
          <a:prstGeom prst="rect">
            <a:avLst/>
          </a:prstGeom>
        </p:spPr>
        <p:txBody>
          <a:bodyPr wrap="square">
            <a:spAutoFit/>
          </a:bodyPr>
          <a:lstStyle/>
          <a:p>
            <a:pPr eaLnBrk="1" fontAlgn="auto" hangingPunct="1">
              <a:lnSpc>
                <a:spcPct val="120000"/>
              </a:lnSpc>
              <a:defRPr/>
            </a:pPr>
            <a:r>
              <a:rPr lang="en-US" altLang="zh-CN" dirty="0" smtClean="0"/>
              <a:t>S → id := E     </a:t>
            </a:r>
            <a:r>
              <a:rPr lang="zh-CN" altLang="en-US" dirty="0" smtClean="0"/>
              <a:t>｛</a:t>
            </a:r>
            <a:r>
              <a:rPr lang="en-US" altLang="zh-CN" dirty="0" err="1" smtClean="0"/>
              <a:t>S.type</a:t>
            </a:r>
            <a:r>
              <a:rPr lang="en-US" altLang="zh-CN" dirty="0" smtClean="0"/>
              <a:t> := if </a:t>
            </a:r>
            <a:r>
              <a:rPr lang="en-US" altLang="zh-CN" dirty="0" err="1" smtClean="0"/>
              <a:t>lookup_type</a:t>
            </a:r>
            <a:r>
              <a:rPr lang="en-US" altLang="zh-CN" dirty="0" smtClean="0"/>
              <a:t> (</a:t>
            </a:r>
            <a:r>
              <a:rPr lang="en-US" altLang="zh-CN" dirty="0" err="1" smtClean="0"/>
              <a:t>id.entry</a:t>
            </a:r>
            <a:r>
              <a:rPr lang="en-US" altLang="zh-CN" dirty="0" smtClean="0"/>
              <a:t>)=</a:t>
            </a:r>
            <a:r>
              <a:rPr lang="en-US" altLang="zh-CN" dirty="0" err="1" smtClean="0"/>
              <a:t>E.type</a:t>
            </a:r>
            <a:r>
              <a:rPr lang="en-US" altLang="zh-CN" dirty="0" smtClean="0"/>
              <a:t> then ok</a:t>
            </a:r>
          </a:p>
          <a:p>
            <a:pPr eaLnBrk="1" fontAlgn="auto" hangingPunct="1">
              <a:lnSpc>
                <a:spcPct val="120000"/>
              </a:lnSpc>
              <a:defRPr/>
            </a:pPr>
            <a:r>
              <a:rPr lang="en-US" altLang="zh-CN" dirty="0" smtClean="0"/>
              <a:t>                           Else  </a:t>
            </a:r>
            <a:r>
              <a:rPr lang="en-US" altLang="zh-CN" dirty="0" err="1" smtClean="0"/>
              <a:t>type_error</a:t>
            </a:r>
            <a:r>
              <a:rPr lang="zh-CN" altLang="en-US" dirty="0" smtClean="0"/>
              <a:t>｝</a:t>
            </a:r>
            <a:endParaRPr lang="en-US" altLang="zh-CN" dirty="0" smtClean="0"/>
          </a:p>
          <a:p>
            <a:pPr eaLnBrk="1" fontAlgn="auto" hangingPunct="1">
              <a:lnSpc>
                <a:spcPct val="120000"/>
              </a:lnSpc>
              <a:defRPr/>
            </a:pPr>
            <a:r>
              <a:rPr lang="en-US" altLang="zh-CN" dirty="0"/>
              <a:t>S </a:t>
            </a:r>
            <a:r>
              <a:rPr lang="en-US" altLang="zh-CN" dirty="0" smtClean="0"/>
              <a:t>→ if E then S1 else S2</a:t>
            </a:r>
          </a:p>
          <a:p>
            <a:pPr eaLnBrk="1" fontAlgn="auto" hangingPunct="1">
              <a:lnSpc>
                <a:spcPct val="120000"/>
              </a:lnSpc>
              <a:defRPr/>
            </a:pPr>
            <a:r>
              <a:rPr lang="en-US" altLang="zh-CN" dirty="0"/>
              <a:t>S </a:t>
            </a:r>
            <a:r>
              <a:rPr lang="en-US" altLang="zh-CN" dirty="0" smtClean="0"/>
              <a:t>→ while E then S1</a:t>
            </a:r>
          </a:p>
          <a:p>
            <a:pPr eaLnBrk="1" fontAlgn="auto" hangingPunct="1">
              <a:lnSpc>
                <a:spcPct val="120000"/>
              </a:lnSpc>
              <a:defRPr/>
            </a:pPr>
            <a:r>
              <a:rPr lang="en-US" altLang="zh-CN" dirty="0"/>
              <a:t>S </a:t>
            </a:r>
            <a:r>
              <a:rPr lang="en-US" altLang="zh-CN" dirty="0" smtClean="0"/>
              <a:t>→ S; </a:t>
            </a:r>
            <a:r>
              <a:rPr lang="en-US" altLang="zh-CN" dirty="0"/>
              <a:t>S (</a:t>
            </a:r>
            <a:r>
              <a:rPr lang="en-US" altLang="zh-CN" dirty="0" err="1"/>
              <a:t>S.type</a:t>
            </a:r>
            <a:r>
              <a:rPr lang="en-US" altLang="zh-CN" dirty="0"/>
              <a:t> := if </a:t>
            </a:r>
            <a:r>
              <a:rPr lang="en-US" altLang="zh-CN" dirty="0" smtClean="0"/>
              <a:t>S1.type=ok and S2.type=ok </a:t>
            </a:r>
          </a:p>
          <a:p>
            <a:pPr eaLnBrk="1" fontAlgn="auto" hangingPunct="1">
              <a:lnSpc>
                <a:spcPct val="120000"/>
              </a:lnSpc>
              <a:defRPr/>
            </a:pPr>
            <a:r>
              <a:rPr lang="en-US" altLang="zh-CN" dirty="0"/>
              <a:t> </a:t>
            </a:r>
            <a:r>
              <a:rPr lang="en-US" altLang="zh-CN" dirty="0" smtClean="0"/>
              <a:t>             then ok</a:t>
            </a:r>
          </a:p>
          <a:p>
            <a:pPr eaLnBrk="1" fontAlgn="auto" hangingPunct="1">
              <a:lnSpc>
                <a:spcPct val="120000"/>
              </a:lnSpc>
              <a:defRPr/>
            </a:pPr>
            <a:r>
              <a:rPr lang="en-US" altLang="zh-CN" dirty="0" smtClean="0"/>
              <a:t>               else </a:t>
            </a:r>
            <a:r>
              <a:rPr lang="en-US" altLang="zh-CN" dirty="0" err="1" smtClean="0"/>
              <a:t>type_error</a:t>
            </a:r>
            <a:r>
              <a:rPr lang="en-US" altLang="zh-CN" dirty="0" smtClean="0"/>
              <a:t>)</a:t>
            </a:r>
          </a:p>
          <a:p>
            <a:pPr eaLnBrk="1" fontAlgn="auto" hangingPunct="1">
              <a:lnSpc>
                <a:spcPct val="120000"/>
              </a:lnSpc>
              <a:defRPr/>
            </a:pPr>
            <a:r>
              <a:rPr lang="en-US" altLang="zh-CN" dirty="0"/>
              <a:t>S </a:t>
            </a:r>
            <a:r>
              <a:rPr lang="en-US" altLang="zh-CN" dirty="0" smtClean="0"/>
              <a:t>→ </a:t>
            </a:r>
            <a:r>
              <a:rPr lang="en-US" altLang="zh-CN" dirty="0"/>
              <a:t>break (</a:t>
            </a:r>
            <a:r>
              <a:rPr lang="en-US" altLang="zh-CN" dirty="0" err="1"/>
              <a:t>S.type</a:t>
            </a:r>
            <a:r>
              <a:rPr lang="en-US" altLang="zh-CN" dirty="0"/>
              <a:t> := </a:t>
            </a:r>
            <a:r>
              <a:rPr lang="en-US" altLang="zh-CN" dirty="0" smtClean="0"/>
              <a:t>ok)</a:t>
            </a:r>
          </a:p>
          <a:p>
            <a:pPr eaLnBrk="1" fontAlgn="auto" hangingPunct="1">
              <a:lnSpc>
                <a:spcPct val="120000"/>
              </a:lnSpc>
              <a:defRPr/>
            </a:pPr>
            <a:r>
              <a:rPr lang="en-US" altLang="zh-CN" dirty="0"/>
              <a:t>S </a:t>
            </a:r>
            <a:r>
              <a:rPr lang="en-US" altLang="zh-CN" dirty="0" smtClean="0"/>
              <a:t>→ call id(A)   </a:t>
            </a:r>
            <a:r>
              <a:rPr lang="en-US" altLang="zh-CN" dirty="0"/>
              <a:t>(</a:t>
            </a:r>
            <a:r>
              <a:rPr lang="en-US" altLang="zh-CN" dirty="0" err="1"/>
              <a:t>S.type</a:t>
            </a:r>
            <a:r>
              <a:rPr lang="en-US" altLang="zh-CN" dirty="0"/>
              <a:t> := if </a:t>
            </a:r>
            <a:r>
              <a:rPr lang="en-US" altLang="zh-CN" dirty="0" smtClean="0"/>
              <a:t> match(</a:t>
            </a:r>
            <a:r>
              <a:rPr lang="en-US" altLang="zh-CN" dirty="0" err="1" smtClean="0"/>
              <a:t>lookup_type</a:t>
            </a:r>
            <a:r>
              <a:rPr lang="en-US" altLang="zh-CN" dirty="0" smtClean="0"/>
              <a:t>(id.name),</a:t>
            </a:r>
            <a:r>
              <a:rPr lang="en-US" altLang="zh-CN" dirty="0" err="1" smtClean="0"/>
              <a:t>A.type</a:t>
            </a:r>
            <a:r>
              <a:rPr lang="en-US" altLang="zh-CN" dirty="0" smtClean="0"/>
              <a:t>)</a:t>
            </a:r>
          </a:p>
          <a:p>
            <a:pPr eaLnBrk="1" fontAlgn="auto" hangingPunct="1">
              <a:lnSpc>
                <a:spcPct val="120000"/>
              </a:lnSpc>
              <a:defRPr/>
            </a:pPr>
            <a:r>
              <a:rPr lang="en-US" altLang="zh-CN" dirty="0"/>
              <a:t>	then </a:t>
            </a:r>
            <a:r>
              <a:rPr lang="en-US" altLang="zh-CN" dirty="0" smtClean="0"/>
              <a:t>ok                    </a:t>
            </a:r>
            <a:r>
              <a:rPr lang="en-US" altLang="zh-CN" dirty="0"/>
              <a:t>else </a:t>
            </a:r>
            <a:r>
              <a:rPr lang="en-US" altLang="zh-CN" dirty="0" err="1"/>
              <a:t>type_error</a:t>
            </a:r>
            <a:r>
              <a:rPr lang="en-US" altLang="zh-CN" dirty="0"/>
              <a:t>)</a:t>
            </a:r>
          </a:p>
          <a:p>
            <a:pPr eaLnBrk="1" fontAlgn="auto" hangingPunct="1">
              <a:lnSpc>
                <a:spcPct val="120000"/>
              </a:lnSpc>
              <a:defRPr/>
            </a:pPr>
            <a:r>
              <a:rPr lang="zh-CN" altLang="en-US" dirty="0" smtClean="0"/>
              <a:t>调用函数语句，</a:t>
            </a:r>
            <a:r>
              <a:rPr lang="en-US" altLang="zh-CN" dirty="0" smtClean="0"/>
              <a:t>id——</a:t>
            </a:r>
            <a:r>
              <a:rPr lang="zh-CN" altLang="en-US" dirty="0" smtClean="0"/>
              <a:t>函数名，（</a:t>
            </a:r>
            <a:r>
              <a:rPr lang="en-US" altLang="zh-CN" dirty="0" smtClean="0"/>
              <a:t>A</a:t>
            </a:r>
            <a:r>
              <a:rPr lang="zh-CN" altLang="en-US" dirty="0" smtClean="0"/>
              <a:t>）形参</a:t>
            </a:r>
            <a:r>
              <a:rPr lang="en-US" altLang="zh-CN" dirty="0" smtClean="0"/>
              <a:t>  </a:t>
            </a:r>
          </a:p>
        </p:txBody>
      </p:sp>
      <p:sp>
        <p:nvSpPr>
          <p:cNvPr id="15" name="矩形 14"/>
          <p:cNvSpPr/>
          <p:nvPr/>
        </p:nvSpPr>
        <p:spPr>
          <a:xfrm>
            <a:off x="683568" y="5733256"/>
            <a:ext cx="7488832" cy="1421928"/>
          </a:xfrm>
          <a:prstGeom prst="rect">
            <a:avLst/>
          </a:prstGeom>
        </p:spPr>
        <p:txBody>
          <a:bodyPr wrap="square">
            <a:spAutoFit/>
          </a:bodyPr>
          <a:lstStyle/>
          <a:p>
            <a:pPr eaLnBrk="1" fontAlgn="auto" hangingPunct="1">
              <a:lnSpc>
                <a:spcPct val="120000"/>
              </a:lnSpc>
              <a:defRPr/>
            </a:pPr>
            <a:r>
              <a:rPr lang="en-US" altLang="zh-CN" dirty="0"/>
              <a:t>A</a:t>
            </a:r>
            <a:r>
              <a:rPr lang="en-US" altLang="zh-CN" dirty="0" smtClean="0"/>
              <a:t> →A1, E  </a:t>
            </a:r>
            <a:r>
              <a:rPr lang="zh-CN" altLang="en-US" dirty="0" smtClean="0"/>
              <a:t>（</a:t>
            </a:r>
            <a:r>
              <a:rPr lang="en-US" altLang="zh-CN" dirty="0" err="1" smtClean="0"/>
              <a:t>A.type</a:t>
            </a:r>
            <a:r>
              <a:rPr lang="en-US" altLang="zh-CN" dirty="0" smtClean="0"/>
              <a:t> := make_product_2(A1.type, </a:t>
            </a:r>
            <a:r>
              <a:rPr lang="en-US" altLang="zh-CN" dirty="0" err="1" smtClean="0"/>
              <a:t>E.type</a:t>
            </a:r>
            <a:r>
              <a:rPr lang="en-US" altLang="zh-CN" dirty="0" smtClean="0"/>
              <a:t>)</a:t>
            </a:r>
            <a:r>
              <a:rPr lang="zh-CN" altLang="en-US" dirty="0" smtClean="0"/>
              <a:t>构造了二维参数）</a:t>
            </a:r>
            <a:endParaRPr lang="en-US" altLang="zh-CN" dirty="0" smtClean="0"/>
          </a:p>
          <a:p>
            <a:pPr eaLnBrk="1" fontAlgn="auto" hangingPunct="1">
              <a:lnSpc>
                <a:spcPct val="120000"/>
              </a:lnSpc>
              <a:defRPr/>
            </a:pPr>
            <a:r>
              <a:rPr lang="en-US" altLang="zh-CN" dirty="0" smtClean="0"/>
              <a:t>A </a:t>
            </a:r>
            <a:r>
              <a:rPr lang="en-US" altLang="zh-CN" dirty="0"/>
              <a:t>→ </a:t>
            </a:r>
            <a:r>
              <a:rPr lang="el-GR" altLang="zh-CN" dirty="0" smtClean="0"/>
              <a:t>ε</a:t>
            </a:r>
            <a:endParaRPr lang="en-US" altLang="zh-CN" dirty="0"/>
          </a:p>
        </p:txBody>
      </p:sp>
      <p:sp>
        <p:nvSpPr>
          <p:cNvPr id="5" name="Rectangle 2"/>
          <p:cNvSpPr txBox="1">
            <a:spLocks noChangeArrowheads="1"/>
          </p:cNvSpPr>
          <p:nvPr/>
        </p:nvSpPr>
        <p:spPr>
          <a:xfrm>
            <a:off x="4427984" y="0"/>
            <a:ext cx="4320480" cy="777875"/>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36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altLang="zh-CN" sz="2800" b="0" dirty="0" smtClean="0">
                <a:solidFill>
                  <a:srgbClr val="CC3300"/>
                </a:solidFill>
              </a:rPr>
              <a:t>2</a:t>
            </a:r>
            <a:r>
              <a:rPr lang="zh-CN" altLang="en-US" sz="2800" b="0" dirty="0" smtClean="0">
                <a:solidFill>
                  <a:srgbClr val="CC3300"/>
                </a:solidFill>
              </a:rPr>
              <a:t>、</a:t>
            </a:r>
            <a:r>
              <a:rPr lang="en-US" altLang="zh-CN" sz="2800" b="0" dirty="0" smtClean="0">
                <a:solidFill>
                  <a:srgbClr val="CC3300"/>
                </a:solidFill>
              </a:rPr>
              <a:t> </a:t>
            </a:r>
            <a:r>
              <a:rPr lang="zh-CN" altLang="en-US" sz="2800" b="0" dirty="0" smtClean="0">
                <a:solidFill>
                  <a:srgbClr val="CC3300"/>
                </a:solidFill>
              </a:rPr>
              <a:t>语句的类型检查</a:t>
            </a:r>
          </a:p>
        </p:txBody>
      </p:sp>
    </p:spTree>
    <p:extLst>
      <p:ext uri="{BB962C8B-B14F-4D97-AF65-F5344CB8AC3E}">
        <p14:creationId xmlns:p14="http://schemas.microsoft.com/office/powerpoint/2010/main" xmlns="" val="220514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blinds(horizontal)">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animEffect transition="in" filter="blinds(horizontal)">
                                      <p:cBhvr>
                                        <p:cTn id="17" dur="500"/>
                                        <p:tgtEl>
                                          <p:spTgt spid="1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xEl>
                                              <p:pRg st="4" end="4"/>
                                            </p:txEl>
                                          </p:spTgt>
                                        </p:tgtEl>
                                        <p:attrNameLst>
                                          <p:attrName>style.visibility</p:attrName>
                                        </p:attrNameLst>
                                      </p:cBhvr>
                                      <p:to>
                                        <p:strVal val="visible"/>
                                      </p:to>
                                    </p:set>
                                    <p:animEffect transition="in" filter="blinds(horizontal)">
                                      <p:cBhvr>
                                        <p:cTn id="22" dur="500"/>
                                        <p:tgtEl>
                                          <p:spTgt spid="1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animEffect transition="in" filter="blinds(horizontal)">
                                      <p:cBhvr>
                                        <p:cTn id="27" dur="500"/>
                                        <p:tgtEl>
                                          <p:spTgt spid="1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4">
                                            <p:txEl>
                                              <p:pRg st="6" end="6"/>
                                            </p:txEl>
                                          </p:spTgt>
                                        </p:tgtEl>
                                        <p:attrNameLst>
                                          <p:attrName>style.visibility</p:attrName>
                                        </p:attrNameLst>
                                      </p:cBhvr>
                                      <p:to>
                                        <p:strVal val="visible"/>
                                      </p:to>
                                    </p:set>
                                    <p:animEffect transition="in" filter="blinds(horizontal)">
                                      <p:cBhvr>
                                        <p:cTn id="32" dur="500"/>
                                        <p:tgtEl>
                                          <p:spTgt spid="1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4">
                                            <p:txEl>
                                              <p:pRg st="7" end="7"/>
                                            </p:txEl>
                                          </p:spTgt>
                                        </p:tgtEl>
                                        <p:attrNameLst>
                                          <p:attrName>style.visibility</p:attrName>
                                        </p:attrNameLst>
                                      </p:cBhvr>
                                      <p:to>
                                        <p:strVal val="visible"/>
                                      </p:to>
                                    </p:set>
                                    <p:animEffect transition="in" filter="blinds(horizontal)">
                                      <p:cBhvr>
                                        <p:cTn id="37" dur="500"/>
                                        <p:tgtEl>
                                          <p:spTgt spid="1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4">
                                            <p:txEl>
                                              <p:pRg st="8" end="8"/>
                                            </p:txEl>
                                          </p:spTgt>
                                        </p:tgtEl>
                                        <p:attrNameLst>
                                          <p:attrName>style.visibility</p:attrName>
                                        </p:attrNameLst>
                                      </p:cBhvr>
                                      <p:to>
                                        <p:strVal val="visible"/>
                                      </p:to>
                                    </p:set>
                                    <p:animEffect transition="in" filter="blinds(horizontal)">
                                      <p:cBhvr>
                                        <p:cTn id="42" dur="500"/>
                                        <p:tgtEl>
                                          <p:spTgt spid="1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4">
                                            <p:txEl>
                                              <p:pRg st="9" end="9"/>
                                            </p:txEl>
                                          </p:spTgt>
                                        </p:tgtEl>
                                        <p:attrNameLst>
                                          <p:attrName>style.visibility</p:attrName>
                                        </p:attrNameLst>
                                      </p:cBhvr>
                                      <p:to>
                                        <p:strVal val="visible"/>
                                      </p:to>
                                    </p:set>
                                    <p:animEffect transition="in" filter="blinds(horizontal)">
                                      <p:cBhvr>
                                        <p:cTn id="47" dur="500"/>
                                        <p:tgtEl>
                                          <p:spTgt spid="1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4">
                                            <p:txEl>
                                              <p:pRg st="10" end="10"/>
                                            </p:txEl>
                                          </p:spTgt>
                                        </p:tgtEl>
                                        <p:attrNameLst>
                                          <p:attrName>style.visibility</p:attrName>
                                        </p:attrNameLst>
                                      </p:cBhvr>
                                      <p:to>
                                        <p:strVal val="visible"/>
                                      </p:to>
                                    </p:set>
                                    <p:animEffect transition="in" filter="blinds(horizontal)">
                                      <p:cBhvr>
                                        <p:cTn id="52" dur="500"/>
                                        <p:tgtEl>
                                          <p:spTgt spid="1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linds(horizontal)">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5">
                                            <p:txEl>
                                              <p:pRg st="0" end="0"/>
                                            </p:txEl>
                                          </p:spTgt>
                                        </p:tgtEl>
                                        <p:attrNameLst>
                                          <p:attrName>style.visibility</p:attrName>
                                        </p:attrNameLst>
                                      </p:cBhvr>
                                      <p:to>
                                        <p:strVal val="visible"/>
                                      </p:to>
                                    </p:set>
                                    <p:anim calcmode="lin" valueType="num">
                                      <p:cBhvr additive="base">
                                        <p:cTn id="62"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15">
                                            <p:txEl>
                                              <p:pRg st="1" end="1"/>
                                            </p:txEl>
                                          </p:spTgt>
                                        </p:tgtEl>
                                        <p:attrNameLst>
                                          <p:attrName>style.visibility</p:attrName>
                                        </p:attrNameLst>
                                      </p:cBhvr>
                                      <p:to>
                                        <p:strVal val="visible"/>
                                      </p:to>
                                    </p:set>
                                    <p:animEffect transition="in" filter="blinds(horizontal)">
                                      <p:cBhvr>
                                        <p:cTn id="68"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0" y="274638"/>
            <a:ext cx="7924800" cy="777875"/>
          </a:xfrm>
        </p:spPr>
        <p:txBody>
          <a:bodyPr>
            <a:normAutofit/>
          </a:bodyPr>
          <a:lstStyle/>
          <a:p>
            <a:pPr eaLnBrk="1" fontAlgn="auto" hangingPunct="1">
              <a:spcAft>
                <a:spcPts val="0"/>
              </a:spcAft>
              <a:defRPr/>
            </a:pPr>
            <a:r>
              <a:rPr lang="en-US" altLang="zh-CN" sz="3200" dirty="0" smtClean="0">
                <a:solidFill>
                  <a:srgbClr val="FFC000"/>
                </a:solidFill>
              </a:rPr>
              <a:t>8.3 </a:t>
            </a:r>
            <a:r>
              <a:rPr lang="zh-CN" altLang="en-US" sz="3200" dirty="0" smtClean="0">
                <a:solidFill>
                  <a:srgbClr val="FFC000"/>
                </a:solidFill>
              </a:rPr>
              <a:t>中间代码形式</a:t>
            </a:r>
          </a:p>
        </p:txBody>
      </p:sp>
      <p:sp>
        <p:nvSpPr>
          <p:cNvPr id="22531" name="Rectangle 3"/>
          <p:cNvSpPr>
            <a:spLocks noGrp="1" noChangeArrowheads="1"/>
          </p:cNvSpPr>
          <p:nvPr>
            <p:ph sz="quarter" idx="4294967295"/>
          </p:nvPr>
        </p:nvSpPr>
        <p:spPr>
          <a:xfrm>
            <a:off x="431540" y="1441019"/>
            <a:ext cx="8568952" cy="1152128"/>
          </a:xfrm>
        </p:spPr>
        <p:txBody>
          <a:bodyPr>
            <a:noAutofit/>
          </a:bodyPr>
          <a:lstStyle/>
          <a:p>
            <a:pPr eaLnBrk="1" fontAlgn="auto" hangingPunct="1">
              <a:lnSpc>
                <a:spcPct val="120000"/>
              </a:lnSpc>
              <a:buFont typeface="Arial" pitchFamily="34" charset="0"/>
              <a:buChar char="•"/>
              <a:defRPr/>
            </a:pPr>
            <a:r>
              <a:rPr lang="zh-CN" altLang="en-US" sz="2400" b="1" dirty="0" smtClean="0"/>
              <a:t>中间代码是源程序的一种语义等价表示形式，是源程序和目标程序连接的桥梁，避免二者有较大的语义跨度。</a:t>
            </a:r>
          </a:p>
        </p:txBody>
      </p:sp>
      <p:sp>
        <p:nvSpPr>
          <p:cNvPr id="2" name="矩形 1"/>
          <p:cNvSpPr/>
          <p:nvPr/>
        </p:nvSpPr>
        <p:spPr>
          <a:xfrm>
            <a:off x="971600" y="2564904"/>
            <a:ext cx="7488832" cy="978729"/>
          </a:xfrm>
          <a:prstGeom prst="rect">
            <a:avLst/>
          </a:prstGeom>
        </p:spPr>
        <p:txBody>
          <a:bodyPr wrap="square">
            <a:spAutoFit/>
          </a:bodyPr>
          <a:lstStyle/>
          <a:p>
            <a:pPr eaLnBrk="1" fontAlgn="auto" hangingPunct="1">
              <a:lnSpc>
                <a:spcPct val="120000"/>
              </a:lnSpc>
              <a:buFont typeface="Arial" pitchFamily="34" charset="0"/>
              <a:buChar char="•"/>
              <a:defRPr/>
            </a:pPr>
            <a:r>
              <a:rPr lang="zh-CN" altLang="en-US" b="0" dirty="0"/>
              <a:t>一般来说</a:t>
            </a:r>
            <a:r>
              <a:rPr lang="zh-CN" altLang="en-US" b="0" dirty="0" smtClean="0"/>
              <a:t>，多</a:t>
            </a:r>
            <a:r>
              <a:rPr lang="zh-CN" altLang="en-US" b="0" dirty="0"/>
              <a:t>遍扫描的编译程序</a:t>
            </a:r>
            <a:r>
              <a:rPr lang="zh-CN" altLang="en-US" b="0" dirty="0" smtClean="0"/>
              <a:t>，最初的中间代码形式接近源程序，越</a:t>
            </a:r>
            <a:r>
              <a:rPr lang="zh-CN" altLang="en-US" b="0" dirty="0"/>
              <a:t>到</a:t>
            </a:r>
            <a:r>
              <a:rPr lang="zh-CN" altLang="en-US" b="0" dirty="0" smtClean="0"/>
              <a:t>后面越</a:t>
            </a:r>
            <a:r>
              <a:rPr lang="zh-CN" altLang="en-US" b="0" dirty="0"/>
              <a:t>接近于机器</a:t>
            </a:r>
            <a:r>
              <a:rPr lang="zh-CN" altLang="en-US" b="0" dirty="0" smtClean="0"/>
              <a:t>代码形式。</a:t>
            </a:r>
            <a:endParaRPr lang="en-US" altLang="zh-CN" b="0" dirty="0"/>
          </a:p>
        </p:txBody>
      </p:sp>
      <p:sp>
        <p:nvSpPr>
          <p:cNvPr id="6" name="矩形 5"/>
          <p:cNvSpPr/>
          <p:nvPr/>
        </p:nvSpPr>
        <p:spPr>
          <a:xfrm>
            <a:off x="998446" y="3555352"/>
            <a:ext cx="7488832" cy="1865126"/>
          </a:xfrm>
          <a:prstGeom prst="rect">
            <a:avLst/>
          </a:prstGeom>
        </p:spPr>
        <p:txBody>
          <a:bodyPr wrap="square">
            <a:spAutoFit/>
          </a:bodyPr>
          <a:lstStyle/>
          <a:p>
            <a:pPr eaLnBrk="1" fontAlgn="auto" hangingPunct="1">
              <a:lnSpc>
                <a:spcPct val="120000"/>
              </a:lnSpc>
              <a:buFont typeface="Arial" pitchFamily="34" charset="0"/>
              <a:buChar char="•"/>
              <a:defRPr/>
            </a:pPr>
            <a:r>
              <a:rPr lang="zh-CN" altLang="en-US" dirty="0" smtClean="0"/>
              <a:t>中间代码的作用：</a:t>
            </a:r>
            <a:endParaRPr lang="en-US" altLang="zh-CN" dirty="0" smtClean="0"/>
          </a:p>
          <a:p>
            <a:pPr eaLnBrk="1" fontAlgn="auto" hangingPunct="1">
              <a:lnSpc>
                <a:spcPct val="120000"/>
              </a:lnSpc>
              <a:defRPr/>
            </a:pPr>
            <a:r>
              <a:rPr lang="en-US" altLang="zh-CN" dirty="0" smtClean="0"/>
              <a:t>1</a:t>
            </a:r>
            <a:r>
              <a:rPr lang="zh-CN" altLang="en-US" dirty="0" smtClean="0"/>
              <a:t>）程序结构更简单明确；</a:t>
            </a:r>
            <a:endParaRPr lang="en-US" altLang="zh-CN" dirty="0" smtClean="0"/>
          </a:p>
          <a:p>
            <a:pPr eaLnBrk="1" fontAlgn="auto" hangingPunct="1">
              <a:lnSpc>
                <a:spcPct val="120000"/>
              </a:lnSpc>
              <a:defRPr/>
            </a:pPr>
            <a:r>
              <a:rPr lang="en-US" altLang="zh-CN" dirty="0" smtClean="0"/>
              <a:t>2</a:t>
            </a:r>
            <a:r>
              <a:rPr lang="zh-CN" altLang="en-US" dirty="0"/>
              <a:t>）便于编译程序的</a:t>
            </a:r>
            <a:r>
              <a:rPr lang="zh-CN" altLang="en-US" dirty="0" smtClean="0"/>
              <a:t>重定位；</a:t>
            </a:r>
            <a:endParaRPr lang="en-US" altLang="zh-CN" dirty="0" smtClean="0"/>
          </a:p>
          <a:p>
            <a:pPr eaLnBrk="1" fontAlgn="auto" hangingPunct="1">
              <a:lnSpc>
                <a:spcPct val="120000"/>
              </a:lnSpc>
              <a:defRPr/>
            </a:pPr>
            <a:r>
              <a:rPr lang="en-US" altLang="zh-CN" dirty="0" smtClean="0"/>
              <a:t>3</a:t>
            </a:r>
            <a:r>
              <a:rPr lang="zh-CN" altLang="en-US" dirty="0"/>
              <a:t>）便于进行与目标机无关</a:t>
            </a:r>
            <a:r>
              <a:rPr lang="zh-CN" altLang="en-US" dirty="0" smtClean="0"/>
              <a:t>的优化。</a:t>
            </a:r>
            <a:endParaRPr lang="en-US" altLang="zh-CN" dirty="0"/>
          </a:p>
        </p:txBody>
      </p:sp>
      <p:sp>
        <p:nvSpPr>
          <p:cNvPr id="7" name="Rectangle 3"/>
          <p:cNvSpPr txBox="1">
            <a:spLocks noChangeArrowheads="1"/>
          </p:cNvSpPr>
          <p:nvPr/>
        </p:nvSpPr>
        <p:spPr>
          <a:xfrm>
            <a:off x="584122" y="5430423"/>
            <a:ext cx="7924800" cy="1152128"/>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zh-CN" altLang="en-US" sz="2400" b="1" dirty="0" smtClean="0"/>
              <a:t>其中</a:t>
            </a:r>
            <a:r>
              <a:rPr lang="en-US" altLang="zh-CN" sz="2400" b="1" dirty="0" smtClean="0"/>
              <a:t>2</a:t>
            </a:r>
            <a:r>
              <a:rPr lang="zh-CN" altLang="en-US" sz="2400" b="1" dirty="0" smtClean="0"/>
              <a:t>）和</a:t>
            </a:r>
            <a:r>
              <a:rPr lang="en-US" altLang="zh-CN" sz="2400" b="1" dirty="0" smtClean="0"/>
              <a:t>3</a:t>
            </a:r>
            <a:r>
              <a:rPr lang="zh-CN" altLang="en-US" sz="2400" b="1" dirty="0" smtClean="0"/>
              <a:t>）都是因为中间代码与机器（目标机）无关。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 calcmode="lin" valueType="num">
                                      <p:cBhvr additive="base">
                                        <p:cTn id="2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2" grpId="0"/>
      <p:bldP spid="6" grpId="0"/>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sz="quarter" idx="4294967295"/>
          </p:nvPr>
        </p:nvSpPr>
        <p:spPr>
          <a:xfrm>
            <a:off x="566703" y="908720"/>
            <a:ext cx="7924800" cy="576064"/>
          </a:xfrm>
        </p:spPr>
        <p:txBody>
          <a:bodyPr>
            <a:noAutofit/>
          </a:bodyPr>
          <a:lstStyle/>
          <a:p>
            <a:pPr marL="0" indent="0" eaLnBrk="1" fontAlgn="auto" hangingPunct="1">
              <a:lnSpc>
                <a:spcPct val="120000"/>
              </a:lnSpc>
              <a:buNone/>
              <a:defRPr/>
            </a:pPr>
            <a:r>
              <a:rPr lang="en-US" altLang="zh-CN" sz="2400" b="1" dirty="0" smtClean="0">
                <a:solidFill>
                  <a:srgbClr val="CC3300"/>
                </a:solidFill>
              </a:rPr>
              <a:t>1</a:t>
            </a:r>
            <a:r>
              <a:rPr lang="zh-CN" altLang="en-US" sz="2400" b="1" dirty="0" smtClean="0">
                <a:solidFill>
                  <a:srgbClr val="CC3300"/>
                </a:solidFill>
              </a:rPr>
              <a:t>、抽象语法树（</a:t>
            </a:r>
            <a:r>
              <a:rPr lang="en-US" altLang="zh-CN" sz="2400" b="1" dirty="0" smtClean="0">
                <a:solidFill>
                  <a:srgbClr val="CC3300"/>
                </a:solidFill>
              </a:rPr>
              <a:t>AST)</a:t>
            </a:r>
            <a:r>
              <a:rPr lang="zh-CN" altLang="en-US" sz="2400" b="1" dirty="0" smtClean="0">
                <a:solidFill>
                  <a:srgbClr val="CC3300"/>
                </a:solidFill>
              </a:rPr>
              <a:t>及其改进形式 有向无圈图（</a:t>
            </a:r>
            <a:r>
              <a:rPr lang="en-US" altLang="zh-CN" sz="2400" b="1" dirty="0" smtClean="0">
                <a:solidFill>
                  <a:srgbClr val="CC3300"/>
                </a:solidFill>
              </a:rPr>
              <a:t>DAG</a:t>
            </a:r>
            <a:r>
              <a:rPr lang="zh-CN" altLang="en-US" sz="2400" b="1" dirty="0" smtClean="0">
                <a:solidFill>
                  <a:srgbClr val="CC3300"/>
                </a:solidFill>
              </a:rPr>
              <a:t>）</a:t>
            </a:r>
          </a:p>
        </p:txBody>
      </p:sp>
      <p:sp>
        <p:nvSpPr>
          <p:cNvPr id="2" name="矩形 1"/>
          <p:cNvSpPr/>
          <p:nvPr/>
        </p:nvSpPr>
        <p:spPr>
          <a:xfrm>
            <a:off x="1059871" y="1370151"/>
            <a:ext cx="7488832" cy="978729"/>
          </a:xfrm>
          <a:prstGeom prst="rect">
            <a:avLst/>
          </a:prstGeom>
        </p:spPr>
        <p:txBody>
          <a:bodyPr wrap="square">
            <a:spAutoFit/>
          </a:bodyPr>
          <a:lstStyle/>
          <a:p>
            <a:pPr eaLnBrk="1" fontAlgn="auto" hangingPunct="1">
              <a:lnSpc>
                <a:spcPct val="120000"/>
              </a:lnSpc>
              <a:defRPr/>
            </a:pPr>
            <a:r>
              <a:rPr lang="zh-CN" altLang="en-US" dirty="0" smtClean="0"/>
              <a:t>每一个子树的根节点都对应一个动作或运算，它的子节点对应该动作或运算的参数。</a:t>
            </a:r>
            <a:endParaRPr lang="en-US" altLang="zh-CN" dirty="0"/>
          </a:p>
        </p:txBody>
      </p:sp>
      <p:sp>
        <p:nvSpPr>
          <p:cNvPr id="3" name="TextBox 2"/>
          <p:cNvSpPr txBox="1"/>
          <p:nvPr/>
        </p:nvSpPr>
        <p:spPr>
          <a:xfrm>
            <a:off x="179512" y="260648"/>
            <a:ext cx="8460432" cy="523220"/>
          </a:xfrm>
          <a:prstGeom prst="rect">
            <a:avLst/>
          </a:prstGeom>
          <a:noFill/>
        </p:spPr>
        <p:txBody>
          <a:bodyPr wrap="square" rtlCol="0">
            <a:spAutoFit/>
          </a:bodyPr>
          <a:lstStyle/>
          <a:p>
            <a:r>
              <a:rPr lang="zh-CN" altLang="en-US" sz="2800" dirty="0" smtClean="0">
                <a:solidFill>
                  <a:srgbClr val="CC3300"/>
                </a:solidFill>
              </a:rPr>
              <a:t>一、常见的中间代码形式</a:t>
            </a:r>
            <a:endParaRPr lang="zh-CN" altLang="en-US" sz="2800" dirty="0">
              <a:solidFill>
                <a:srgbClr val="CC3300"/>
              </a:solidFill>
            </a:endParaRPr>
          </a:p>
        </p:txBody>
      </p:sp>
      <p:sp>
        <p:nvSpPr>
          <p:cNvPr id="8" name="矩形 7"/>
          <p:cNvSpPr/>
          <p:nvPr/>
        </p:nvSpPr>
        <p:spPr>
          <a:xfrm>
            <a:off x="1095467" y="2303975"/>
            <a:ext cx="7488832" cy="489878"/>
          </a:xfrm>
          <a:prstGeom prst="rect">
            <a:avLst/>
          </a:prstGeom>
        </p:spPr>
        <p:txBody>
          <a:bodyPr wrap="square">
            <a:spAutoFit/>
          </a:bodyPr>
          <a:lstStyle/>
          <a:p>
            <a:pPr eaLnBrk="1" fontAlgn="auto" hangingPunct="1">
              <a:lnSpc>
                <a:spcPct val="120000"/>
              </a:lnSpc>
              <a:defRPr/>
            </a:pPr>
            <a:r>
              <a:rPr lang="en-US" altLang="zh-CN" b="0" dirty="0" smtClean="0"/>
              <a:t>DAG</a:t>
            </a:r>
            <a:r>
              <a:rPr lang="zh-CN" altLang="en-US" b="0" dirty="0" smtClean="0"/>
              <a:t>形式和</a:t>
            </a:r>
            <a:r>
              <a:rPr lang="en-US" altLang="zh-CN" b="0" dirty="0" smtClean="0"/>
              <a:t>AST</a:t>
            </a:r>
            <a:r>
              <a:rPr lang="zh-CN" altLang="en-US" b="0" dirty="0" smtClean="0"/>
              <a:t>形式相比，对相同子树进行了合并。</a:t>
            </a:r>
            <a:endParaRPr lang="en-US" altLang="zh-CN" b="0" dirty="0"/>
          </a:p>
        </p:txBody>
      </p:sp>
      <p:sp>
        <p:nvSpPr>
          <p:cNvPr id="9" name="Rectangle 3"/>
          <p:cNvSpPr txBox="1">
            <a:spLocks noChangeArrowheads="1"/>
          </p:cNvSpPr>
          <p:nvPr/>
        </p:nvSpPr>
        <p:spPr>
          <a:xfrm>
            <a:off x="649055" y="2793853"/>
            <a:ext cx="7924800" cy="576064"/>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fontAlgn="auto">
              <a:lnSpc>
                <a:spcPct val="120000"/>
              </a:lnSpc>
              <a:buFont typeface="Arial" pitchFamily="34" charset="0"/>
              <a:buNone/>
              <a:defRPr/>
            </a:pPr>
            <a:r>
              <a:rPr lang="en-US" altLang="zh-CN" sz="2400" dirty="0" smtClean="0">
                <a:solidFill>
                  <a:srgbClr val="CC3300"/>
                </a:solidFill>
              </a:rPr>
              <a:t>2</a:t>
            </a:r>
            <a:r>
              <a:rPr lang="zh-CN" altLang="en-US" sz="2400" dirty="0" smtClean="0">
                <a:solidFill>
                  <a:srgbClr val="CC3300"/>
                </a:solidFill>
              </a:rPr>
              <a:t>、三地址码（</a:t>
            </a:r>
            <a:r>
              <a:rPr lang="en-US" altLang="zh-CN" sz="2400" dirty="0" smtClean="0">
                <a:solidFill>
                  <a:srgbClr val="CC3300"/>
                </a:solidFill>
              </a:rPr>
              <a:t>TAG</a:t>
            </a:r>
            <a:r>
              <a:rPr lang="zh-CN" altLang="en-US" sz="2400" dirty="0" smtClean="0">
                <a:solidFill>
                  <a:srgbClr val="CC3300"/>
                </a:solidFill>
              </a:rPr>
              <a:t>）</a:t>
            </a:r>
            <a:r>
              <a:rPr lang="en-US" altLang="zh-CN" sz="2400" dirty="0" smtClean="0">
                <a:solidFill>
                  <a:srgbClr val="CC3300"/>
                </a:solidFill>
              </a:rPr>
              <a:t>/</a:t>
            </a:r>
            <a:r>
              <a:rPr lang="zh-CN" altLang="en-US" sz="2400" dirty="0" smtClean="0">
                <a:solidFill>
                  <a:srgbClr val="CC3300"/>
                </a:solidFill>
              </a:rPr>
              <a:t>四元式</a:t>
            </a:r>
          </a:p>
        </p:txBody>
      </p:sp>
      <p:sp>
        <p:nvSpPr>
          <p:cNvPr id="10" name="矩形 9"/>
          <p:cNvSpPr/>
          <p:nvPr/>
        </p:nvSpPr>
        <p:spPr>
          <a:xfrm>
            <a:off x="1085023" y="3369917"/>
            <a:ext cx="7488832" cy="933076"/>
          </a:xfrm>
          <a:prstGeom prst="rect">
            <a:avLst/>
          </a:prstGeom>
        </p:spPr>
        <p:txBody>
          <a:bodyPr wrap="square">
            <a:spAutoFit/>
          </a:bodyPr>
          <a:lstStyle/>
          <a:p>
            <a:pPr eaLnBrk="1" fontAlgn="auto" hangingPunct="1">
              <a:lnSpc>
                <a:spcPct val="120000"/>
              </a:lnSpc>
              <a:defRPr/>
            </a:pPr>
            <a:r>
              <a:rPr lang="zh-CN" altLang="en-US" dirty="0" smtClean="0"/>
              <a:t>四元式可以表示成类似</a:t>
            </a:r>
            <a:r>
              <a:rPr lang="en-US" altLang="zh-CN" dirty="0" smtClean="0"/>
              <a:t>Pascal</a:t>
            </a:r>
            <a:r>
              <a:rPr lang="zh-CN" altLang="en-US" dirty="0" smtClean="0"/>
              <a:t>语言中赋值语句的形式：</a:t>
            </a:r>
            <a:endParaRPr lang="en-US" altLang="zh-CN" dirty="0" smtClean="0"/>
          </a:p>
          <a:p>
            <a:pPr eaLnBrk="1" fontAlgn="auto" hangingPunct="1">
              <a:lnSpc>
                <a:spcPct val="120000"/>
              </a:lnSpc>
              <a:defRPr/>
            </a:pPr>
            <a:r>
              <a:rPr lang="en-US" altLang="zh-CN" dirty="0"/>
              <a:t>x</a:t>
            </a:r>
            <a:r>
              <a:rPr lang="en-US" altLang="zh-CN" dirty="0" smtClean="0"/>
              <a:t>  :=  y op  z              op——operate    </a:t>
            </a:r>
            <a:r>
              <a:rPr lang="zh-CN" altLang="en-US" dirty="0" smtClean="0"/>
              <a:t>运算符。</a:t>
            </a:r>
            <a:endParaRPr lang="en-US" altLang="zh-CN" dirty="0"/>
          </a:p>
        </p:txBody>
      </p:sp>
      <p:sp>
        <p:nvSpPr>
          <p:cNvPr id="11" name="矩形 10"/>
          <p:cNvSpPr/>
          <p:nvPr/>
        </p:nvSpPr>
        <p:spPr>
          <a:xfrm>
            <a:off x="1095407" y="4313026"/>
            <a:ext cx="7488832" cy="1421928"/>
          </a:xfrm>
          <a:prstGeom prst="rect">
            <a:avLst/>
          </a:prstGeom>
        </p:spPr>
        <p:txBody>
          <a:bodyPr wrap="square">
            <a:spAutoFit/>
          </a:bodyPr>
          <a:lstStyle/>
          <a:p>
            <a:pPr eaLnBrk="1" fontAlgn="auto" hangingPunct="1">
              <a:lnSpc>
                <a:spcPct val="120000"/>
              </a:lnSpc>
              <a:defRPr/>
            </a:pPr>
            <a:r>
              <a:rPr lang="zh-CN" altLang="en-US" dirty="0" smtClean="0">
                <a:solidFill>
                  <a:srgbClr val="CC3300"/>
                </a:solidFill>
              </a:rPr>
              <a:t>四元式可以表示成如下三地址形式：</a:t>
            </a:r>
            <a:endParaRPr lang="en-US" altLang="zh-CN" dirty="0" smtClean="0">
              <a:solidFill>
                <a:srgbClr val="CC3300"/>
              </a:solidFill>
            </a:endParaRPr>
          </a:p>
          <a:p>
            <a:pPr eaLnBrk="1" fontAlgn="auto" hangingPunct="1">
              <a:lnSpc>
                <a:spcPct val="120000"/>
              </a:lnSpc>
              <a:defRPr/>
            </a:pPr>
            <a:r>
              <a:rPr lang="en-US" altLang="zh-CN" dirty="0" smtClean="0"/>
              <a:t>op   y   z    x              </a:t>
            </a:r>
            <a:r>
              <a:rPr lang="zh-CN" altLang="en-US" dirty="0" smtClean="0">
                <a:solidFill>
                  <a:srgbClr val="CC3300"/>
                </a:solidFill>
              </a:rPr>
              <a:t>操作符  参数</a:t>
            </a:r>
            <a:r>
              <a:rPr lang="en-US" altLang="zh-CN" dirty="0" smtClean="0">
                <a:solidFill>
                  <a:srgbClr val="CC3300"/>
                </a:solidFill>
              </a:rPr>
              <a:t>1   </a:t>
            </a:r>
            <a:r>
              <a:rPr lang="zh-CN" altLang="en-US" dirty="0" smtClean="0">
                <a:solidFill>
                  <a:srgbClr val="CC3300"/>
                </a:solidFill>
              </a:rPr>
              <a:t>参数</a:t>
            </a:r>
            <a:r>
              <a:rPr lang="en-US" altLang="zh-CN" dirty="0" smtClean="0">
                <a:solidFill>
                  <a:srgbClr val="CC3300"/>
                </a:solidFill>
              </a:rPr>
              <a:t>2     </a:t>
            </a:r>
            <a:r>
              <a:rPr lang="zh-CN" altLang="en-US" dirty="0" smtClean="0">
                <a:solidFill>
                  <a:srgbClr val="CC3300"/>
                </a:solidFill>
              </a:rPr>
              <a:t>结果 </a:t>
            </a:r>
            <a:endParaRPr lang="en-US" altLang="zh-CN" dirty="0" smtClean="0">
              <a:solidFill>
                <a:srgbClr val="CC3300"/>
              </a:solidFill>
            </a:endParaRPr>
          </a:p>
          <a:p>
            <a:pPr eaLnBrk="1" fontAlgn="auto" hangingPunct="1">
              <a:lnSpc>
                <a:spcPct val="120000"/>
              </a:lnSpc>
              <a:defRPr/>
            </a:pPr>
            <a:r>
              <a:rPr lang="en-US" altLang="zh-CN" dirty="0">
                <a:solidFill>
                  <a:srgbClr val="CC3300"/>
                </a:solidFill>
              </a:rPr>
              <a:t> </a:t>
            </a:r>
            <a:r>
              <a:rPr lang="en-US" altLang="zh-CN" dirty="0" smtClean="0">
                <a:solidFill>
                  <a:srgbClr val="CC3300"/>
                </a:solidFill>
              </a:rPr>
              <a:t>                           </a:t>
            </a:r>
            <a:r>
              <a:rPr lang="zh-CN" altLang="en-US" dirty="0" smtClean="0"/>
              <a:t>或：操作符，参数</a:t>
            </a:r>
            <a:r>
              <a:rPr lang="en-US" altLang="zh-CN" dirty="0"/>
              <a:t>1 </a:t>
            </a:r>
            <a:r>
              <a:rPr lang="zh-CN" altLang="en-US" dirty="0" smtClean="0"/>
              <a:t>，参数</a:t>
            </a:r>
            <a:r>
              <a:rPr lang="en-US" altLang="zh-CN" dirty="0"/>
              <a:t>2  </a:t>
            </a:r>
            <a:r>
              <a:rPr lang="zh-CN" altLang="en-US" dirty="0" smtClean="0"/>
              <a:t>，结果  。</a:t>
            </a:r>
            <a:endParaRPr lang="en-US" altLang="zh-CN" dirty="0"/>
          </a:p>
        </p:txBody>
      </p:sp>
      <p:sp>
        <p:nvSpPr>
          <p:cNvPr id="12" name="矩形 11"/>
          <p:cNvSpPr/>
          <p:nvPr/>
        </p:nvSpPr>
        <p:spPr>
          <a:xfrm>
            <a:off x="639469" y="5719807"/>
            <a:ext cx="7488832" cy="978729"/>
          </a:xfrm>
          <a:prstGeom prst="rect">
            <a:avLst/>
          </a:prstGeom>
        </p:spPr>
        <p:txBody>
          <a:bodyPr wrap="square">
            <a:spAutoFit/>
          </a:bodyPr>
          <a:lstStyle/>
          <a:p>
            <a:pPr eaLnBrk="1" fontAlgn="auto" hangingPunct="1">
              <a:lnSpc>
                <a:spcPct val="120000"/>
              </a:lnSpc>
              <a:defRPr/>
            </a:pPr>
            <a:r>
              <a:rPr lang="en-US" altLang="zh-CN" strike="sngStrike" dirty="0" smtClean="0"/>
              <a:t>3</a:t>
            </a:r>
            <a:r>
              <a:rPr lang="zh-CN" altLang="en-US" strike="sngStrike" dirty="0" smtClean="0"/>
              <a:t>、静态单赋值形式     </a:t>
            </a:r>
            <a:r>
              <a:rPr lang="zh-CN" altLang="en-US" dirty="0" smtClean="0"/>
              <a:t>对程序中同一变量名进行重命名，没出现一次是一个新编号（参见</a:t>
            </a:r>
            <a:r>
              <a:rPr lang="en-US" altLang="zh-CN" dirty="0" smtClean="0"/>
              <a:t>P209</a:t>
            </a:r>
            <a:r>
              <a:rPr lang="zh-CN" altLang="en-US" dirty="0" smtClean="0"/>
              <a:t>）</a:t>
            </a:r>
            <a:endParaRPr lang="en-US" altLang="zh-CN" dirty="0"/>
          </a:p>
        </p:txBody>
      </p:sp>
    </p:spTree>
    <p:extLst>
      <p:ext uri="{BB962C8B-B14F-4D97-AF65-F5344CB8AC3E}">
        <p14:creationId xmlns:p14="http://schemas.microsoft.com/office/powerpoint/2010/main" xmlns="" val="366600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 calcmode="lin" valueType="num">
                                      <p:cBhvr additive="base">
                                        <p:cTn id="2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P spid="2" grpId="0"/>
      <p:bldP spid="8" grpId="0"/>
      <p:bldP spid="9" grpId="0" build="p"/>
      <p:bldP spid="10"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323528" y="332656"/>
            <a:ext cx="7772400" cy="647700"/>
          </a:xfrm>
        </p:spPr>
        <p:txBody>
          <a:bodyPr/>
          <a:lstStyle/>
          <a:p>
            <a:pPr eaLnBrk="1" fontAlgn="auto" hangingPunct="1">
              <a:spcAft>
                <a:spcPts val="0"/>
              </a:spcAft>
              <a:defRPr/>
            </a:pPr>
            <a:r>
              <a:rPr lang="zh-CN" altLang="en-US" sz="2800" dirty="0" smtClean="0">
                <a:solidFill>
                  <a:srgbClr val="FFC000"/>
                </a:solidFill>
              </a:rPr>
              <a:t>二、生成抽象语法树           </a:t>
            </a:r>
            <a:r>
              <a:rPr lang="en-US" altLang="zh-CN" sz="2800" dirty="0" smtClean="0">
                <a:solidFill>
                  <a:srgbClr val="FFC000"/>
                </a:solidFill>
              </a:rPr>
              <a:t>1</a:t>
            </a:r>
            <a:r>
              <a:rPr lang="zh-CN" altLang="en-US" sz="2800" dirty="0" smtClean="0">
                <a:solidFill>
                  <a:srgbClr val="FFC000"/>
                </a:solidFill>
              </a:rPr>
              <a:t>、逆波兰式</a:t>
            </a:r>
          </a:p>
        </p:txBody>
      </p:sp>
      <p:sp>
        <p:nvSpPr>
          <p:cNvPr id="23555" name="Rectangle 3"/>
          <p:cNvSpPr>
            <a:spLocks noGrp="1" noChangeArrowheads="1"/>
          </p:cNvSpPr>
          <p:nvPr>
            <p:ph sz="quarter" idx="4294967295"/>
          </p:nvPr>
        </p:nvSpPr>
        <p:spPr>
          <a:xfrm>
            <a:off x="539552" y="1628800"/>
            <a:ext cx="7704137" cy="4248150"/>
          </a:xfrm>
        </p:spPr>
        <p:txBody>
          <a:bodyPr>
            <a:noAutofit/>
          </a:bodyPr>
          <a:lstStyle/>
          <a:p>
            <a:pPr eaLnBrk="1" fontAlgn="auto" hangingPunct="1">
              <a:lnSpc>
                <a:spcPct val="120000"/>
              </a:lnSpc>
              <a:buFont typeface="Arial" pitchFamily="34" charset="0"/>
              <a:buChar char="•"/>
              <a:defRPr/>
            </a:pPr>
            <a:r>
              <a:rPr lang="zh-CN" altLang="en-US" sz="2400" b="1" dirty="0" smtClean="0"/>
              <a:t>抽象语法树</a:t>
            </a:r>
            <a:r>
              <a:rPr lang="en-US" altLang="zh-CN" sz="2400" b="1" dirty="0" smtClean="0"/>
              <a:t>AST</a:t>
            </a:r>
            <a:r>
              <a:rPr lang="zh-CN" altLang="en-US" sz="2400" b="1" dirty="0" smtClean="0"/>
              <a:t>的一种等效的简便写法是逆波兰式。</a:t>
            </a:r>
            <a:endParaRPr lang="en-US" altLang="zh-CN" sz="2400" b="1" dirty="0" smtClean="0"/>
          </a:p>
          <a:p>
            <a:pPr eaLnBrk="1" fontAlgn="auto" hangingPunct="1">
              <a:lnSpc>
                <a:spcPct val="120000"/>
              </a:lnSpc>
              <a:buFont typeface="Arial" pitchFamily="34" charset="0"/>
              <a:buChar char="•"/>
              <a:defRPr/>
            </a:pPr>
            <a:r>
              <a:rPr lang="zh-CN" altLang="en-US" sz="2400" b="1" dirty="0" smtClean="0"/>
              <a:t>逆波兰式表示法是中间代码最简单的一种的表示形式，它常用于表示算术表达式。</a:t>
            </a:r>
            <a:endParaRPr lang="en-US" altLang="zh-CN" sz="2400" b="1" dirty="0" smtClean="0"/>
          </a:p>
          <a:p>
            <a:pPr>
              <a:lnSpc>
                <a:spcPct val="120000"/>
              </a:lnSpc>
              <a:buFont typeface="Arial" pitchFamily="34" charset="0"/>
              <a:buChar char="•"/>
              <a:defRPr/>
            </a:pPr>
            <a:r>
              <a:rPr lang="zh-CN" altLang="en-US" sz="2400" b="1" dirty="0"/>
              <a:t>逆</a:t>
            </a:r>
            <a:r>
              <a:rPr lang="zh-CN" altLang="en-US" sz="2400" b="1" dirty="0" smtClean="0"/>
              <a:t>波兰式，也</a:t>
            </a:r>
            <a:r>
              <a:rPr lang="zh-CN" altLang="en-US" sz="2400" b="1" dirty="0"/>
              <a:t>称为</a:t>
            </a:r>
            <a:r>
              <a:rPr lang="zh-CN" altLang="en-US" sz="2400" b="1" dirty="0" smtClean="0"/>
              <a:t>后缀表示式，是将</a:t>
            </a:r>
            <a:r>
              <a:rPr lang="zh-CN" altLang="en-US" sz="2400" b="1" dirty="0" smtClean="0">
                <a:solidFill>
                  <a:srgbClr val="CC3300"/>
                </a:solidFill>
              </a:rPr>
              <a:t>运算符是直接跟在运算对象的后面</a:t>
            </a:r>
            <a:r>
              <a:rPr lang="zh-CN" altLang="en-US" sz="2400" b="1" dirty="0" smtClean="0"/>
              <a:t>。</a:t>
            </a:r>
          </a:p>
          <a:p>
            <a:pPr eaLnBrk="1" fontAlgn="auto" hangingPunct="1">
              <a:lnSpc>
                <a:spcPct val="120000"/>
              </a:lnSpc>
              <a:buFont typeface="Arial" pitchFamily="34" charset="0"/>
              <a:buChar char="•"/>
              <a:defRPr/>
            </a:pPr>
            <a:r>
              <a:rPr lang="zh-CN" altLang="en-US" sz="2400" b="1" dirty="0" smtClean="0"/>
              <a:t>例：</a:t>
            </a:r>
          </a:p>
          <a:p>
            <a:pPr eaLnBrk="1" fontAlgn="auto" hangingPunct="1">
              <a:lnSpc>
                <a:spcPct val="120000"/>
              </a:lnSpc>
              <a:buFont typeface="Wingdings" pitchFamily="2" charset="2"/>
              <a:buNone/>
              <a:defRPr/>
            </a:pPr>
            <a:r>
              <a:rPr lang="zh-CN" altLang="en-US" sz="2400" b="1" dirty="0" smtClean="0"/>
              <a:t>	</a:t>
            </a:r>
            <a:r>
              <a:rPr lang="en-US" altLang="zh-CN" sz="2400" b="1" dirty="0" smtClean="0"/>
              <a:t>A*B                     </a:t>
            </a:r>
            <a:r>
              <a:rPr lang="zh-CN" altLang="en-US" sz="2400" b="1" dirty="0" smtClean="0"/>
              <a:t>逆波兰式表示为：</a:t>
            </a:r>
            <a:r>
              <a:rPr lang="en-US" altLang="zh-CN" sz="2400" b="1" dirty="0" smtClean="0"/>
              <a:t>AB*</a:t>
            </a:r>
          </a:p>
          <a:p>
            <a:pPr>
              <a:lnSpc>
                <a:spcPct val="120000"/>
              </a:lnSpc>
              <a:buNone/>
              <a:defRPr/>
            </a:pPr>
            <a:r>
              <a:rPr lang="en-US" altLang="zh-CN" sz="2400" b="1" dirty="0" smtClean="0"/>
              <a:t>	A*B  +C	        </a:t>
            </a:r>
            <a:r>
              <a:rPr lang="zh-CN" altLang="en-US" sz="2400" b="1" dirty="0" smtClean="0"/>
              <a:t>逆波兰式</a:t>
            </a:r>
            <a:r>
              <a:rPr lang="zh-CN" altLang="en-US" sz="2400" b="1" dirty="0"/>
              <a:t>表示为： </a:t>
            </a:r>
            <a:r>
              <a:rPr lang="en-US" altLang="zh-CN" sz="2400" b="1" dirty="0" smtClean="0"/>
              <a:t>AB*C+</a:t>
            </a:r>
          </a:p>
          <a:p>
            <a:pPr eaLnBrk="1" fontAlgn="auto" hangingPunct="1">
              <a:lnSpc>
                <a:spcPct val="120000"/>
              </a:lnSpc>
              <a:buFont typeface="Wingdings" pitchFamily="2" charset="2"/>
              <a:buNone/>
              <a:defRPr/>
            </a:pPr>
            <a:r>
              <a:rPr lang="en-US" altLang="zh-CN" sz="2400" b="1" dirty="0" smtClean="0"/>
              <a:t>	A*B+C*D            </a:t>
            </a:r>
            <a:r>
              <a:rPr lang="zh-CN" altLang="en-US" sz="2400" b="1" dirty="0" smtClean="0"/>
              <a:t>表示为：</a:t>
            </a:r>
            <a:r>
              <a:rPr lang="en-US" altLang="zh-CN" sz="2400" b="1" dirty="0" smtClean="0"/>
              <a:t>AB*CD*+</a:t>
            </a:r>
          </a:p>
        </p:txBody>
      </p:sp>
    </p:spTree>
    <p:extLst>
      <p:ext uri="{BB962C8B-B14F-4D97-AF65-F5344CB8AC3E}">
        <p14:creationId xmlns:p14="http://schemas.microsoft.com/office/powerpoint/2010/main" xmlns="" val="2602411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fade">
                                      <p:cBhvr>
                                        <p:cTn id="7" dur="1000"/>
                                        <p:tgtEl>
                                          <p:spTgt spid="23555">
                                            <p:txEl>
                                              <p:pRg st="1" end="1"/>
                                            </p:txEl>
                                          </p:spTgt>
                                        </p:tgtEl>
                                      </p:cBhvr>
                                    </p:animEffect>
                                    <p:anim calcmode="lin" valueType="num">
                                      <p:cBhvr>
                                        <p:cTn id="8" dur="10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355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555">
                                            <p:txEl>
                                              <p:pRg st="2" end="2"/>
                                            </p:txEl>
                                          </p:spTgt>
                                        </p:tgtEl>
                                        <p:attrNameLst>
                                          <p:attrName>style.visibility</p:attrName>
                                        </p:attrNameLst>
                                      </p:cBhvr>
                                      <p:to>
                                        <p:strVal val="visible"/>
                                      </p:to>
                                    </p:set>
                                    <p:animEffect transition="in" filter="fade">
                                      <p:cBhvr>
                                        <p:cTn id="14" dur="1000"/>
                                        <p:tgtEl>
                                          <p:spTgt spid="23555">
                                            <p:txEl>
                                              <p:pRg st="2" end="2"/>
                                            </p:txEl>
                                          </p:spTgt>
                                        </p:tgtEl>
                                      </p:cBhvr>
                                    </p:animEffect>
                                    <p:anim calcmode="lin" valueType="num">
                                      <p:cBhvr>
                                        <p:cTn id="15" dur="10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355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21" dur="500"/>
                                        <p:tgtEl>
                                          <p:spTgt spid="2355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26" dur="500"/>
                                        <p:tgtEl>
                                          <p:spTgt spid="23555">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31" dur="500"/>
                                        <p:tgtEl>
                                          <p:spTgt spid="23555">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3555">
                                            <p:txEl>
                                              <p:pRg st="6" end="6"/>
                                            </p:txEl>
                                          </p:spTgt>
                                        </p:tgtEl>
                                        <p:attrNameLst>
                                          <p:attrName>style.visibility</p:attrName>
                                        </p:attrNameLst>
                                      </p:cBhvr>
                                      <p:to>
                                        <p:strVal val="visible"/>
                                      </p:to>
                                    </p:set>
                                    <p:animEffect transition="in" filter="blinds(horizontal)">
                                      <p:cBhvr>
                                        <p:cTn id="36" dur="500"/>
                                        <p:tgtEl>
                                          <p:spTgt spid="23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323528" y="332656"/>
            <a:ext cx="7772400" cy="647700"/>
          </a:xfrm>
        </p:spPr>
        <p:txBody>
          <a:bodyPr/>
          <a:lstStyle/>
          <a:p>
            <a:pPr eaLnBrk="1" fontAlgn="auto" hangingPunct="1">
              <a:spcAft>
                <a:spcPts val="0"/>
              </a:spcAft>
              <a:defRPr/>
            </a:pPr>
            <a:r>
              <a:rPr lang="en-US" altLang="zh-CN" sz="2800" dirty="0" smtClean="0">
                <a:solidFill>
                  <a:srgbClr val="FFC000"/>
                </a:solidFill>
              </a:rPr>
              <a:t>1</a:t>
            </a:r>
            <a:r>
              <a:rPr lang="zh-CN" altLang="en-US" sz="2800" dirty="0" smtClean="0">
                <a:solidFill>
                  <a:srgbClr val="FFC000"/>
                </a:solidFill>
              </a:rPr>
              <a:t>、逆波兰式表示方法（重点）</a:t>
            </a:r>
          </a:p>
        </p:txBody>
      </p:sp>
      <p:sp>
        <p:nvSpPr>
          <p:cNvPr id="23555" name="Rectangle 3"/>
          <p:cNvSpPr>
            <a:spLocks noGrp="1" noChangeArrowheads="1"/>
          </p:cNvSpPr>
          <p:nvPr>
            <p:ph sz="quarter" idx="4294967295"/>
          </p:nvPr>
        </p:nvSpPr>
        <p:spPr>
          <a:xfrm>
            <a:off x="523888" y="1484784"/>
            <a:ext cx="7704137" cy="1512168"/>
          </a:xfrm>
        </p:spPr>
        <p:txBody>
          <a:bodyPr>
            <a:noAutofit/>
          </a:bodyPr>
          <a:lstStyle/>
          <a:p>
            <a:pPr eaLnBrk="1" fontAlgn="auto" hangingPunct="1">
              <a:lnSpc>
                <a:spcPct val="120000"/>
              </a:lnSpc>
              <a:buFont typeface="Arial" pitchFamily="34" charset="0"/>
              <a:buChar char="•"/>
              <a:defRPr/>
            </a:pPr>
            <a:r>
              <a:rPr lang="zh-CN" altLang="en-US" sz="2400" b="1" dirty="0" smtClean="0"/>
              <a:t>例</a:t>
            </a:r>
            <a:r>
              <a:rPr lang="en-US" altLang="zh-CN" sz="2400" b="1" dirty="0" smtClean="0"/>
              <a:t>1</a:t>
            </a:r>
            <a:r>
              <a:rPr lang="zh-CN" altLang="en-US" sz="2400" b="1" dirty="0" smtClean="0"/>
              <a:t>、写出下列式子的逆波兰式。</a:t>
            </a:r>
          </a:p>
          <a:p>
            <a:pPr eaLnBrk="1" fontAlgn="auto" hangingPunct="1">
              <a:lnSpc>
                <a:spcPct val="120000"/>
              </a:lnSpc>
              <a:buFont typeface="Wingdings" pitchFamily="2" charset="2"/>
              <a:buNone/>
              <a:defRPr/>
            </a:pPr>
            <a:r>
              <a:rPr lang="en-US" altLang="zh-CN" sz="2400" b="1" dirty="0" smtClean="0"/>
              <a:t>	A*(B +C/D) </a:t>
            </a:r>
          </a:p>
          <a:p>
            <a:pPr eaLnBrk="1" fontAlgn="auto" hangingPunct="1">
              <a:lnSpc>
                <a:spcPct val="120000"/>
              </a:lnSpc>
              <a:buFont typeface="Wingdings" pitchFamily="2" charset="2"/>
              <a:buNone/>
              <a:defRPr/>
            </a:pPr>
            <a:r>
              <a:rPr lang="en-US" altLang="zh-CN" sz="2400" b="1" dirty="0" smtClean="0"/>
              <a:t>	A+B*(C-D)+E/(C-D)^N        </a:t>
            </a:r>
          </a:p>
        </p:txBody>
      </p:sp>
      <p:sp>
        <p:nvSpPr>
          <p:cNvPr id="2" name="TextBox 1"/>
          <p:cNvSpPr txBox="1">
            <a:spLocks noChangeArrowheads="1"/>
          </p:cNvSpPr>
          <p:nvPr/>
        </p:nvSpPr>
        <p:spPr bwMode="auto">
          <a:xfrm>
            <a:off x="578204" y="5763993"/>
            <a:ext cx="859439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spcBef>
                <a:spcPct val="0"/>
              </a:spcBef>
              <a:spcAft>
                <a:spcPct val="0"/>
              </a:spcAft>
              <a:buClrTx/>
              <a:buFontTx/>
              <a:buNone/>
            </a:pPr>
            <a:r>
              <a:rPr lang="zh-CN" altLang="en-US" dirty="0">
                <a:ea typeface="宋体" pitchFamily="2" charset="-122"/>
              </a:rPr>
              <a:t>逆</a:t>
            </a:r>
            <a:r>
              <a:rPr lang="zh-CN" altLang="en-US" dirty="0" smtClean="0">
                <a:ea typeface="宋体" pitchFamily="2" charset="-122"/>
              </a:rPr>
              <a:t>波兰式也可表示其他语句，如：赋值语句   </a:t>
            </a:r>
            <a:r>
              <a:rPr lang="en-US" altLang="zh-CN" dirty="0" smtClean="0">
                <a:ea typeface="宋体" pitchFamily="2" charset="-122"/>
              </a:rPr>
              <a:t>A</a:t>
            </a:r>
            <a:r>
              <a:rPr lang="en-US" altLang="zh-CN" dirty="0">
                <a:ea typeface="宋体" pitchFamily="2" charset="-122"/>
              </a:rPr>
              <a:t>:=a+b*c/d</a:t>
            </a:r>
            <a:endParaRPr lang="zh-CN" altLang="en-US" dirty="0">
              <a:ea typeface="宋体" pitchFamily="2" charset="-122"/>
            </a:endParaRPr>
          </a:p>
        </p:txBody>
      </p:sp>
      <p:sp>
        <p:nvSpPr>
          <p:cNvPr id="5" name="TextBox 4"/>
          <p:cNvSpPr txBox="1">
            <a:spLocks noChangeArrowheads="1"/>
          </p:cNvSpPr>
          <p:nvPr/>
        </p:nvSpPr>
        <p:spPr bwMode="auto">
          <a:xfrm>
            <a:off x="591852" y="6234306"/>
            <a:ext cx="403225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spcBef>
                <a:spcPct val="0"/>
              </a:spcBef>
              <a:spcAft>
                <a:spcPct val="0"/>
              </a:spcAft>
              <a:buClrTx/>
              <a:buFontTx/>
              <a:buNone/>
            </a:pPr>
            <a:r>
              <a:rPr lang="zh-CN" altLang="en-US" dirty="0">
                <a:ea typeface="宋体" pitchFamily="2" charset="-122"/>
              </a:rPr>
              <a:t>表示：   </a:t>
            </a:r>
            <a:r>
              <a:rPr lang="en-US" altLang="zh-CN" dirty="0">
                <a:solidFill>
                  <a:srgbClr val="CC3300"/>
                </a:solidFill>
                <a:ea typeface="宋体" pitchFamily="2" charset="-122"/>
              </a:rPr>
              <a:t>A</a:t>
            </a:r>
            <a:r>
              <a:rPr lang="zh-CN" altLang="en-US" dirty="0">
                <a:ea typeface="宋体" pitchFamily="2" charset="-122"/>
              </a:rPr>
              <a:t> </a:t>
            </a:r>
            <a:r>
              <a:rPr lang="en-US" altLang="zh-CN" dirty="0">
                <a:solidFill>
                  <a:srgbClr val="002060"/>
                </a:solidFill>
                <a:ea typeface="宋体" pitchFamily="2" charset="-122"/>
              </a:rPr>
              <a:t>a</a:t>
            </a:r>
            <a:r>
              <a:rPr lang="zh-CN" altLang="en-US" dirty="0">
                <a:ea typeface="宋体" pitchFamily="2" charset="-122"/>
              </a:rPr>
              <a:t> </a:t>
            </a:r>
            <a:r>
              <a:rPr lang="en-US" altLang="zh-CN" dirty="0" err="1">
                <a:ea typeface="宋体" pitchFamily="2" charset="-122"/>
              </a:rPr>
              <a:t>bc</a:t>
            </a:r>
            <a:r>
              <a:rPr lang="en-US" altLang="zh-CN" dirty="0">
                <a:ea typeface="宋体" pitchFamily="2" charset="-122"/>
              </a:rPr>
              <a:t>*d/</a:t>
            </a:r>
            <a:r>
              <a:rPr lang="en-US" altLang="zh-CN" dirty="0">
                <a:solidFill>
                  <a:srgbClr val="002060"/>
                </a:solidFill>
                <a:ea typeface="宋体" pitchFamily="2" charset="-122"/>
              </a:rPr>
              <a:t>+</a:t>
            </a:r>
            <a:r>
              <a:rPr lang="en-US" altLang="zh-CN" dirty="0">
                <a:solidFill>
                  <a:srgbClr val="CC3300"/>
                </a:solidFill>
                <a:ea typeface="宋体" pitchFamily="2" charset="-122"/>
              </a:rPr>
              <a:t>:=</a:t>
            </a:r>
            <a:endParaRPr lang="zh-CN" altLang="en-US" dirty="0">
              <a:solidFill>
                <a:srgbClr val="CC3300"/>
              </a:solidFill>
              <a:ea typeface="宋体" pitchFamily="2" charset="-122"/>
            </a:endParaRPr>
          </a:p>
        </p:txBody>
      </p:sp>
      <p:sp>
        <p:nvSpPr>
          <p:cNvPr id="6" name="Rectangle 3"/>
          <p:cNvSpPr txBox="1">
            <a:spLocks noChangeArrowheads="1"/>
          </p:cNvSpPr>
          <p:nvPr/>
        </p:nvSpPr>
        <p:spPr>
          <a:xfrm>
            <a:off x="549604" y="2996952"/>
            <a:ext cx="3472048" cy="2736304"/>
          </a:xfrm>
          <a:prstGeom prst="rect">
            <a:avLst/>
          </a:prstGeom>
          <a:ln>
            <a:solidFill>
              <a:schemeClr val="accent1"/>
            </a:solid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zh-CN" altLang="en-US" sz="2400" dirty="0" smtClean="0"/>
              <a:t>解：</a:t>
            </a:r>
            <a:r>
              <a:rPr lang="en-US" altLang="zh-CN" sz="2400" b="1" dirty="0" smtClean="0"/>
              <a:t>A*(B +C/D)         </a:t>
            </a:r>
          </a:p>
          <a:p>
            <a:pPr fontAlgn="auto">
              <a:lnSpc>
                <a:spcPct val="120000"/>
              </a:lnSpc>
              <a:spcAft>
                <a:spcPts val="0"/>
              </a:spcAft>
              <a:buFont typeface="Arial" pitchFamily="34" charset="0"/>
              <a:buChar char="•"/>
              <a:defRPr/>
            </a:pPr>
            <a:r>
              <a:rPr lang="en-US" altLang="zh-CN" sz="2400" dirty="0" smtClean="0"/>
              <a:t>=&gt;  A (B+C/D)*  </a:t>
            </a:r>
          </a:p>
          <a:p>
            <a:pPr fontAlgn="auto">
              <a:lnSpc>
                <a:spcPct val="120000"/>
              </a:lnSpc>
              <a:spcAft>
                <a:spcPts val="0"/>
              </a:spcAft>
              <a:buFont typeface="Arial" pitchFamily="34" charset="0"/>
              <a:buChar char="•"/>
              <a:defRPr/>
            </a:pPr>
            <a:r>
              <a:rPr lang="en-US" altLang="zh-CN" sz="2400" b="1" dirty="0" smtClean="0"/>
              <a:t>=&gt; </a:t>
            </a:r>
            <a:r>
              <a:rPr lang="en-US" altLang="zh-CN" sz="2400" dirty="0"/>
              <a:t>A (</a:t>
            </a:r>
            <a:r>
              <a:rPr lang="en-US" altLang="zh-CN" sz="2400" dirty="0" smtClean="0"/>
              <a:t>B(C/D)+)* </a:t>
            </a:r>
          </a:p>
          <a:p>
            <a:pPr fontAlgn="auto">
              <a:lnSpc>
                <a:spcPct val="120000"/>
              </a:lnSpc>
              <a:spcAft>
                <a:spcPts val="0"/>
              </a:spcAft>
              <a:buFont typeface="Arial" pitchFamily="34" charset="0"/>
              <a:buChar char="•"/>
              <a:defRPr/>
            </a:pPr>
            <a:r>
              <a:rPr lang="en-US" altLang="zh-CN" sz="2400" dirty="0" smtClean="0"/>
              <a:t>=&gt; </a:t>
            </a:r>
            <a:r>
              <a:rPr lang="en-US" altLang="zh-CN" sz="2400" dirty="0"/>
              <a:t>A (</a:t>
            </a:r>
            <a:r>
              <a:rPr lang="en-US" altLang="zh-CN" sz="2400" dirty="0" smtClean="0"/>
              <a:t>B(CD/)+)* </a:t>
            </a:r>
          </a:p>
          <a:p>
            <a:pPr fontAlgn="auto">
              <a:lnSpc>
                <a:spcPct val="120000"/>
              </a:lnSpc>
              <a:spcAft>
                <a:spcPts val="0"/>
              </a:spcAft>
              <a:buFont typeface="Arial" pitchFamily="34" charset="0"/>
              <a:buChar char="•"/>
              <a:defRPr/>
            </a:pPr>
            <a:r>
              <a:rPr lang="zh-CN" altLang="en-US" sz="2400" b="1" dirty="0" smtClean="0"/>
              <a:t>脱去括号，表示为：</a:t>
            </a:r>
            <a:r>
              <a:rPr lang="en-US" altLang="zh-CN" sz="2400" b="1" dirty="0" smtClean="0"/>
              <a:t>ABCD/+*</a:t>
            </a:r>
          </a:p>
        </p:txBody>
      </p:sp>
      <p:sp>
        <p:nvSpPr>
          <p:cNvPr id="7" name="Rectangle 3"/>
          <p:cNvSpPr txBox="1">
            <a:spLocks noChangeArrowheads="1"/>
          </p:cNvSpPr>
          <p:nvPr/>
        </p:nvSpPr>
        <p:spPr>
          <a:xfrm>
            <a:off x="4297222" y="2122255"/>
            <a:ext cx="4752528" cy="3611001"/>
          </a:xfrm>
          <a:prstGeom prst="rect">
            <a:avLst/>
          </a:prstGeom>
          <a:ln>
            <a:solidFill>
              <a:schemeClr val="accent1"/>
            </a:solid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zh-CN" altLang="en-US" sz="2400" dirty="0" smtClean="0"/>
              <a:t>解：</a:t>
            </a:r>
            <a:r>
              <a:rPr lang="en-US" altLang="zh-CN" sz="2400" dirty="0"/>
              <a:t> A+B*(C-D)+E/(C-D)^N </a:t>
            </a:r>
            <a:endParaRPr lang="en-US" altLang="zh-CN" sz="2400" b="1" dirty="0" smtClean="0"/>
          </a:p>
          <a:p>
            <a:pPr marL="118872" indent="0" fontAlgn="auto">
              <a:lnSpc>
                <a:spcPct val="120000"/>
              </a:lnSpc>
              <a:spcAft>
                <a:spcPts val="0"/>
              </a:spcAft>
              <a:buNone/>
              <a:defRPr/>
            </a:pPr>
            <a:r>
              <a:rPr lang="en-US" altLang="zh-CN" sz="2400" dirty="0" smtClean="0"/>
              <a:t>=&gt;  A (B</a:t>
            </a:r>
            <a:r>
              <a:rPr lang="en-US" altLang="zh-CN" sz="2400" dirty="0"/>
              <a:t>*(C-D)+E/(C-D)^N </a:t>
            </a:r>
            <a:r>
              <a:rPr lang="en-US" altLang="zh-CN" sz="2400" dirty="0" smtClean="0"/>
              <a:t>)+  </a:t>
            </a:r>
          </a:p>
          <a:p>
            <a:pPr marL="118872" indent="0" fontAlgn="auto">
              <a:lnSpc>
                <a:spcPct val="120000"/>
              </a:lnSpc>
              <a:spcAft>
                <a:spcPts val="0"/>
              </a:spcAft>
              <a:buNone/>
              <a:defRPr/>
            </a:pPr>
            <a:r>
              <a:rPr lang="en-US" altLang="zh-CN" sz="2400" b="1" dirty="0" smtClean="0"/>
              <a:t>=&gt; </a:t>
            </a:r>
            <a:r>
              <a:rPr lang="en-US" altLang="zh-CN" sz="2400" dirty="0"/>
              <a:t>A </a:t>
            </a:r>
            <a:r>
              <a:rPr lang="en-US" altLang="zh-CN" sz="2400" dirty="0" smtClean="0"/>
              <a:t>( </a:t>
            </a:r>
            <a:r>
              <a:rPr lang="en-US" altLang="zh-CN" sz="2400" u="sng" dirty="0" smtClean="0">
                <a:uFill>
                  <a:solidFill>
                    <a:srgbClr val="CC3300"/>
                  </a:solidFill>
                </a:uFill>
              </a:rPr>
              <a:t>(</a:t>
            </a:r>
            <a:r>
              <a:rPr lang="en-US" altLang="zh-CN" sz="2400" u="sng" dirty="0">
                <a:uFill>
                  <a:solidFill>
                    <a:srgbClr val="CC3300"/>
                  </a:solidFill>
                </a:uFill>
              </a:rPr>
              <a:t>B*(C-D</a:t>
            </a:r>
            <a:r>
              <a:rPr lang="en-US" altLang="zh-CN" sz="2400" u="sng" dirty="0" smtClean="0">
                <a:uFill>
                  <a:solidFill>
                    <a:srgbClr val="CC3300"/>
                  </a:solidFill>
                </a:uFill>
              </a:rPr>
              <a:t>)) </a:t>
            </a:r>
            <a:r>
              <a:rPr lang="en-US" altLang="zh-CN" sz="2400" u="sng" dirty="0" smtClean="0">
                <a:uFill>
                  <a:solidFill>
                    <a:srgbClr val="0000CC"/>
                  </a:solidFill>
                </a:uFill>
              </a:rPr>
              <a:t>(</a:t>
            </a:r>
            <a:r>
              <a:rPr lang="en-US" altLang="zh-CN" sz="2400" u="sng" dirty="0">
                <a:uFill>
                  <a:solidFill>
                    <a:srgbClr val="0000CC"/>
                  </a:solidFill>
                </a:uFill>
              </a:rPr>
              <a:t>E/(C-D)^N</a:t>
            </a:r>
            <a:r>
              <a:rPr lang="en-US" altLang="zh-CN" sz="2400" u="sng" dirty="0" smtClean="0">
                <a:uFill>
                  <a:solidFill>
                    <a:srgbClr val="0000CC"/>
                  </a:solidFill>
                </a:uFill>
              </a:rPr>
              <a:t>) </a:t>
            </a:r>
            <a:r>
              <a:rPr lang="en-US" altLang="zh-CN" sz="2400" dirty="0" smtClean="0"/>
              <a:t>+)+</a:t>
            </a:r>
          </a:p>
          <a:p>
            <a:pPr marL="118872" indent="0" fontAlgn="auto">
              <a:lnSpc>
                <a:spcPct val="120000"/>
              </a:lnSpc>
              <a:spcAft>
                <a:spcPts val="0"/>
              </a:spcAft>
              <a:buNone/>
              <a:defRPr/>
            </a:pPr>
            <a:r>
              <a:rPr lang="en-US" altLang="zh-CN" sz="2400" dirty="0" smtClean="0"/>
              <a:t>=&gt; </a:t>
            </a:r>
            <a:r>
              <a:rPr lang="en-US" altLang="zh-CN" sz="2400" dirty="0"/>
              <a:t>A ( </a:t>
            </a:r>
            <a:r>
              <a:rPr lang="en-US" altLang="zh-CN" sz="2400" u="sng" dirty="0">
                <a:uFill>
                  <a:solidFill>
                    <a:srgbClr val="CC3300"/>
                  </a:solidFill>
                </a:uFill>
              </a:rPr>
              <a:t>(</a:t>
            </a:r>
            <a:r>
              <a:rPr lang="en-US" altLang="zh-CN" sz="2400" u="sng" dirty="0" smtClean="0">
                <a:uFill>
                  <a:solidFill>
                    <a:srgbClr val="CC3300"/>
                  </a:solidFill>
                </a:uFill>
              </a:rPr>
              <a:t>B (</a:t>
            </a:r>
            <a:r>
              <a:rPr lang="en-US" altLang="zh-CN" sz="2400" u="sng" dirty="0">
                <a:uFill>
                  <a:solidFill>
                    <a:srgbClr val="CC3300"/>
                  </a:solidFill>
                </a:uFill>
              </a:rPr>
              <a:t>C-D</a:t>
            </a:r>
            <a:r>
              <a:rPr lang="en-US" altLang="zh-CN" sz="2400" u="sng" dirty="0" smtClean="0">
                <a:uFill>
                  <a:solidFill>
                    <a:srgbClr val="CC3300"/>
                  </a:solidFill>
                </a:uFill>
              </a:rPr>
              <a:t>)*) </a:t>
            </a:r>
            <a:r>
              <a:rPr lang="en-US" altLang="zh-CN" sz="2400" u="sng" dirty="0">
                <a:uFill>
                  <a:solidFill>
                    <a:srgbClr val="0000CC"/>
                  </a:solidFill>
                </a:uFill>
              </a:rPr>
              <a:t>(</a:t>
            </a:r>
            <a:r>
              <a:rPr lang="en-US" altLang="zh-CN" sz="2400" u="sng" dirty="0" smtClean="0">
                <a:uFill>
                  <a:solidFill>
                    <a:srgbClr val="0000CC"/>
                  </a:solidFill>
                </a:uFill>
              </a:rPr>
              <a:t>E ((</a:t>
            </a:r>
            <a:r>
              <a:rPr lang="en-US" altLang="zh-CN" sz="2400" u="sng" dirty="0">
                <a:uFill>
                  <a:solidFill>
                    <a:srgbClr val="0000CC"/>
                  </a:solidFill>
                </a:uFill>
              </a:rPr>
              <a:t>C-D)^N</a:t>
            </a:r>
            <a:r>
              <a:rPr lang="en-US" altLang="zh-CN" sz="2400" u="sng" dirty="0" smtClean="0">
                <a:uFill>
                  <a:solidFill>
                    <a:srgbClr val="0000CC"/>
                  </a:solidFill>
                </a:uFill>
              </a:rPr>
              <a:t>)</a:t>
            </a:r>
            <a:r>
              <a:rPr lang="en-US" altLang="zh-CN" sz="2400" u="sng" dirty="0">
                <a:uFill>
                  <a:solidFill>
                    <a:srgbClr val="0000CC"/>
                  </a:solidFill>
                </a:uFill>
              </a:rPr>
              <a:t> </a:t>
            </a:r>
            <a:r>
              <a:rPr lang="en-US" altLang="zh-CN" sz="2400" u="sng" dirty="0" smtClean="0">
                <a:uFill>
                  <a:solidFill>
                    <a:srgbClr val="0000CC"/>
                  </a:solidFill>
                </a:uFill>
              </a:rPr>
              <a:t>/) </a:t>
            </a:r>
            <a:r>
              <a:rPr lang="en-US" altLang="zh-CN" sz="2400" dirty="0"/>
              <a:t>+)+</a:t>
            </a:r>
            <a:endParaRPr lang="en-US" altLang="zh-CN" sz="2400" dirty="0" smtClean="0"/>
          </a:p>
          <a:p>
            <a:pPr fontAlgn="auto">
              <a:lnSpc>
                <a:spcPct val="120000"/>
              </a:lnSpc>
              <a:spcAft>
                <a:spcPts val="0"/>
              </a:spcAft>
              <a:buFont typeface="Symbol"/>
              <a:buChar char="Þ"/>
              <a:defRPr/>
            </a:pPr>
            <a:r>
              <a:rPr lang="en-US" altLang="zh-CN" sz="2400" dirty="0" smtClean="0"/>
              <a:t>A </a:t>
            </a:r>
            <a:r>
              <a:rPr lang="en-US" altLang="zh-CN" sz="2400" dirty="0"/>
              <a:t>( </a:t>
            </a:r>
            <a:r>
              <a:rPr lang="en-US" altLang="zh-CN" sz="2400" u="sng" dirty="0">
                <a:uFill>
                  <a:solidFill>
                    <a:srgbClr val="CC3300"/>
                  </a:solidFill>
                </a:uFill>
              </a:rPr>
              <a:t>(B (</a:t>
            </a:r>
            <a:r>
              <a:rPr lang="en-US" altLang="zh-CN" sz="2400" u="sng" dirty="0" smtClean="0">
                <a:uFill>
                  <a:solidFill>
                    <a:srgbClr val="CC3300"/>
                  </a:solidFill>
                </a:uFill>
              </a:rPr>
              <a:t>CD-)*) </a:t>
            </a:r>
            <a:r>
              <a:rPr lang="en-US" altLang="zh-CN" sz="2400" u="sng" dirty="0">
                <a:uFill>
                  <a:solidFill>
                    <a:srgbClr val="0000CC"/>
                  </a:solidFill>
                </a:uFill>
              </a:rPr>
              <a:t>(E ((C-D</a:t>
            </a:r>
            <a:r>
              <a:rPr lang="en-US" altLang="zh-CN" sz="2400" u="sng" dirty="0" smtClean="0">
                <a:uFill>
                  <a:solidFill>
                    <a:srgbClr val="0000CC"/>
                  </a:solidFill>
                </a:uFill>
              </a:rPr>
              <a:t>) N</a:t>
            </a:r>
            <a:r>
              <a:rPr lang="en-US" altLang="zh-CN" sz="2400" u="sng" dirty="0">
                <a:uFill>
                  <a:solidFill>
                    <a:srgbClr val="0000CC"/>
                  </a:solidFill>
                </a:uFill>
              </a:rPr>
              <a:t>^</a:t>
            </a:r>
            <a:r>
              <a:rPr lang="en-US" altLang="zh-CN" sz="2400" u="sng" dirty="0" smtClean="0">
                <a:uFill>
                  <a:solidFill>
                    <a:srgbClr val="0000CC"/>
                  </a:solidFill>
                </a:uFill>
              </a:rPr>
              <a:t>) </a:t>
            </a:r>
            <a:r>
              <a:rPr lang="en-US" altLang="zh-CN" sz="2400" u="sng" dirty="0">
                <a:uFill>
                  <a:solidFill>
                    <a:srgbClr val="0000CC"/>
                  </a:solidFill>
                </a:uFill>
              </a:rPr>
              <a:t>/ </a:t>
            </a:r>
            <a:r>
              <a:rPr lang="en-US" altLang="zh-CN" sz="2400" u="sng" dirty="0" smtClean="0">
                <a:uFill>
                  <a:solidFill>
                    <a:srgbClr val="0000CC"/>
                  </a:solidFill>
                </a:uFill>
              </a:rPr>
              <a:t>)</a:t>
            </a:r>
            <a:r>
              <a:rPr lang="en-US" altLang="zh-CN" sz="2400" dirty="0" smtClean="0"/>
              <a:t>+)+</a:t>
            </a:r>
          </a:p>
          <a:p>
            <a:pPr fontAlgn="auto">
              <a:lnSpc>
                <a:spcPct val="120000"/>
              </a:lnSpc>
              <a:spcAft>
                <a:spcPts val="0"/>
              </a:spcAft>
              <a:buFont typeface="Symbol"/>
              <a:buChar char="Þ"/>
              <a:defRPr/>
            </a:pPr>
            <a:r>
              <a:rPr lang="en-US" altLang="zh-CN" sz="2400" dirty="0"/>
              <a:t>A ( </a:t>
            </a:r>
            <a:r>
              <a:rPr lang="en-US" altLang="zh-CN" sz="2400" u="sng" dirty="0">
                <a:uFill>
                  <a:solidFill>
                    <a:srgbClr val="CC3300"/>
                  </a:solidFill>
                </a:uFill>
              </a:rPr>
              <a:t>(B (CD-)*) </a:t>
            </a:r>
            <a:r>
              <a:rPr lang="en-US" altLang="zh-CN" sz="2400" u="sng" dirty="0">
                <a:uFill>
                  <a:solidFill>
                    <a:srgbClr val="0000CC"/>
                  </a:solidFill>
                </a:uFill>
              </a:rPr>
              <a:t>(E ((</a:t>
            </a:r>
            <a:r>
              <a:rPr lang="en-US" altLang="zh-CN" sz="2400" u="sng" dirty="0" smtClean="0">
                <a:uFill>
                  <a:solidFill>
                    <a:srgbClr val="0000CC"/>
                  </a:solidFill>
                </a:uFill>
              </a:rPr>
              <a:t>CD-) </a:t>
            </a:r>
            <a:r>
              <a:rPr lang="en-US" altLang="zh-CN" sz="2400" u="sng" dirty="0">
                <a:uFill>
                  <a:solidFill>
                    <a:srgbClr val="0000CC"/>
                  </a:solidFill>
                </a:uFill>
              </a:rPr>
              <a:t>N^) / )</a:t>
            </a:r>
            <a:r>
              <a:rPr lang="en-US" altLang="zh-CN" sz="2400" dirty="0"/>
              <a:t>+)+</a:t>
            </a:r>
          </a:p>
          <a:p>
            <a:pPr fontAlgn="auto">
              <a:lnSpc>
                <a:spcPct val="120000"/>
              </a:lnSpc>
              <a:spcAft>
                <a:spcPts val="0"/>
              </a:spcAft>
              <a:buFont typeface="Arial" pitchFamily="34" charset="0"/>
              <a:buChar char="•"/>
              <a:defRPr/>
            </a:pPr>
            <a:r>
              <a:rPr lang="zh-CN" altLang="en-US" sz="2400" b="1" dirty="0" smtClean="0"/>
              <a:t>脱去括号，表示为：</a:t>
            </a:r>
            <a:endParaRPr lang="en-US" altLang="zh-CN" sz="2400" b="1" dirty="0" smtClean="0"/>
          </a:p>
          <a:p>
            <a:pPr fontAlgn="auto">
              <a:lnSpc>
                <a:spcPct val="120000"/>
              </a:lnSpc>
              <a:spcAft>
                <a:spcPts val="0"/>
              </a:spcAft>
              <a:buFont typeface="Arial" pitchFamily="34" charset="0"/>
              <a:buChar char="•"/>
              <a:defRPr/>
            </a:pPr>
            <a:r>
              <a:rPr lang="en-US" altLang="zh-CN" sz="2400" dirty="0"/>
              <a:t>A </a:t>
            </a:r>
            <a:r>
              <a:rPr lang="en-US" altLang="zh-CN" sz="2400" dirty="0" smtClean="0">
                <a:uFill>
                  <a:solidFill>
                    <a:srgbClr val="CC3300"/>
                  </a:solidFill>
                </a:uFill>
              </a:rPr>
              <a:t>B CD-* </a:t>
            </a:r>
            <a:r>
              <a:rPr lang="en-US" altLang="zh-CN" sz="2400" dirty="0" smtClean="0">
                <a:uFill>
                  <a:solidFill>
                    <a:srgbClr val="0000CC"/>
                  </a:solidFill>
                </a:uFill>
              </a:rPr>
              <a:t>E CD- </a:t>
            </a:r>
            <a:r>
              <a:rPr lang="en-US" altLang="zh-CN" sz="2400" dirty="0">
                <a:uFill>
                  <a:solidFill>
                    <a:srgbClr val="0000CC"/>
                  </a:solidFill>
                </a:uFill>
              </a:rPr>
              <a:t>N</a:t>
            </a:r>
            <a:r>
              <a:rPr lang="en-US" altLang="zh-CN" sz="2400" dirty="0" smtClean="0">
                <a:uFill>
                  <a:solidFill>
                    <a:srgbClr val="0000CC"/>
                  </a:solidFill>
                </a:uFill>
              </a:rPr>
              <a:t>^ </a:t>
            </a:r>
            <a:r>
              <a:rPr lang="en-US" altLang="zh-CN" sz="2400" dirty="0">
                <a:uFill>
                  <a:solidFill>
                    <a:srgbClr val="0000CC"/>
                  </a:solidFill>
                </a:uFill>
              </a:rPr>
              <a:t>/ </a:t>
            </a:r>
            <a:r>
              <a:rPr lang="en-US" altLang="zh-CN" sz="2400" dirty="0" smtClean="0"/>
              <a:t>++</a:t>
            </a:r>
            <a:endParaRPr lang="en-US" altLang="zh-CN" sz="2400" dirty="0"/>
          </a:p>
          <a:p>
            <a:pPr fontAlgn="auto">
              <a:lnSpc>
                <a:spcPct val="120000"/>
              </a:lnSpc>
              <a:spcAft>
                <a:spcPts val="0"/>
              </a:spcAft>
              <a:buFont typeface="Arial" pitchFamily="34" charset="0"/>
              <a:buChar char="•"/>
              <a:defRPr/>
            </a:pPr>
            <a:endParaRPr lang="en-US" altLang="zh-CN"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2" dur="500"/>
                                        <p:tgtEl>
                                          <p:spTgt spid="23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7" dur="500"/>
                                        <p:tgtEl>
                                          <p:spTgt spid="23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blinds(horizontal)">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blinds(horizontal)">
                                      <p:cBhvr>
                                        <p:cTn id="27" dur="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blinds(horizontal)">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blinds(horizontal)">
                                      <p:cBhvr>
                                        <p:cTn id="37" dur="500"/>
                                        <p:tgtEl>
                                          <p:spTgt spid="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4" end="4"/>
                                            </p:txEl>
                                          </p:spTgt>
                                        </p:tgtEl>
                                        <p:attrNameLst>
                                          <p:attrName>style.visibility</p:attrName>
                                        </p:attrNameLst>
                                      </p:cBhvr>
                                      <p:to>
                                        <p:strVal val="visible"/>
                                      </p:to>
                                    </p:set>
                                    <p:animEffect transition="in" filter="blinds(horizontal)">
                                      <p:cBhvr>
                                        <p:cTn id="42" dur="500"/>
                                        <p:tgtEl>
                                          <p:spTgt spid="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blinds(horizontal)">
                                      <p:cBhvr>
                                        <p:cTn id="47" dur="500"/>
                                        <p:tgtEl>
                                          <p:spTgt spid="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
                                            <p:txEl>
                                              <p:pRg st="1" end="1"/>
                                            </p:txEl>
                                          </p:spTgt>
                                        </p:tgtEl>
                                        <p:attrNameLst>
                                          <p:attrName>style.visibility</p:attrName>
                                        </p:attrNameLst>
                                      </p:cBhvr>
                                      <p:to>
                                        <p:strVal val="visible"/>
                                      </p:to>
                                    </p:set>
                                    <p:animEffect transition="in" filter="blinds(horizontal)">
                                      <p:cBhvr>
                                        <p:cTn id="52" dur="500"/>
                                        <p:tgtEl>
                                          <p:spTgt spid="7">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
                                            <p:txEl>
                                              <p:pRg st="2" end="2"/>
                                            </p:txEl>
                                          </p:spTgt>
                                        </p:tgtEl>
                                        <p:attrNameLst>
                                          <p:attrName>style.visibility</p:attrName>
                                        </p:attrNameLst>
                                      </p:cBhvr>
                                      <p:to>
                                        <p:strVal val="visible"/>
                                      </p:to>
                                    </p:set>
                                    <p:animEffect transition="in" filter="blinds(horizontal)">
                                      <p:cBhvr>
                                        <p:cTn id="57" dur="500"/>
                                        <p:tgtEl>
                                          <p:spTgt spid="7">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
                                            <p:txEl>
                                              <p:pRg st="3" end="3"/>
                                            </p:txEl>
                                          </p:spTgt>
                                        </p:tgtEl>
                                        <p:attrNameLst>
                                          <p:attrName>style.visibility</p:attrName>
                                        </p:attrNameLst>
                                      </p:cBhvr>
                                      <p:to>
                                        <p:strVal val="visible"/>
                                      </p:to>
                                    </p:set>
                                    <p:animEffect transition="in" filter="blinds(horizontal)">
                                      <p:cBhvr>
                                        <p:cTn id="62" dur="500"/>
                                        <p:tgtEl>
                                          <p:spTgt spid="7">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
                                            <p:txEl>
                                              <p:pRg st="4" end="4"/>
                                            </p:txEl>
                                          </p:spTgt>
                                        </p:tgtEl>
                                        <p:attrNameLst>
                                          <p:attrName>style.visibility</p:attrName>
                                        </p:attrNameLst>
                                      </p:cBhvr>
                                      <p:to>
                                        <p:strVal val="visible"/>
                                      </p:to>
                                    </p:set>
                                    <p:animEffect transition="in" filter="blinds(horizontal)">
                                      <p:cBhvr>
                                        <p:cTn id="67" dur="500"/>
                                        <p:tgtEl>
                                          <p:spTgt spid="7">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
                                            <p:txEl>
                                              <p:pRg st="5" end="5"/>
                                            </p:txEl>
                                          </p:spTgt>
                                        </p:tgtEl>
                                        <p:attrNameLst>
                                          <p:attrName>style.visibility</p:attrName>
                                        </p:attrNameLst>
                                      </p:cBhvr>
                                      <p:to>
                                        <p:strVal val="visible"/>
                                      </p:to>
                                    </p:set>
                                    <p:animEffect transition="in" filter="blinds(horizontal)">
                                      <p:cBhvr>
                                        <p:cTn id="72" dur="500"/>
                                        <p:tgtEl>
                                          <p:spTgt spid="7">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
                                            <p:txEl>
                                              <p:pRg st="6" end="6"/>
                                            </p:txEl>
                                          </p:spTgt>
                                        </p:tgtEl>
                                        <p:attrNameLst>
                                          <p:attrName>style.visibility</p:attrName>
                                        </p:attrNameLst>
                                      </p:cBhvr>
                                      <p:to>
                                        <p:strVal val="visible"/>
                                      </p:to>
                                    </p:set>
                                    <p:animEffect transition="in" filter="blinds(horizontal)">
                                      <p:cBhvr>
                                        <p:cTn id="77" dur="500"/>
                                        <p:tgtEl>
                                          <p:spTgt spid="7">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
                                            <p:txEl>
                                              <p:pRg st="7" end="7"/>
                                            </p:txEl>
                                          </p:spTgt>
                                        </p:tgtEl>
                                        <p:attrNameLst>
                                          <p:attrName>style.visibility</p:attrName>
                                        </p:attrNameLst>
                                      </p:cBhvr>
                                      <p:to>
                                        <p:strVal val="visible"/>
                                      </p:to>
                                    </p:set>
                                    <p:animEffect transition="in" filter="blinds(horizontal)">
                                      <p:cBhvr>
                                        <p:cTn id="82" dur="500"/>
                                        <p:tgtEl>
                                          <p:spTgt spid="7">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
                                        </p:tgtEl>
                                        <p:attrNameLst>
                                          <p:attrName>style.visibility</p:attrName>
                                        </p:attrNameLst>
                                      </p:cBhvr>
                                      <p:to>
                                        <p:strVal val="visible"/>
                                      </p:to>
                                    </p:set>
                                    <p:anim calcmode="lin" valueType="num">
                                      <p:cBhvr additive="base">
                                        <p:cTn id="87" dur="500" fill="hold"/>
                                        <p:tgtEl>
                                          <p:spTgt spid="2"/>
                                        </p:tgtEl>
                                        <p:attrNameLst>
                                          <p:attrName>ppt_x</p:attrName>
                                        </p:attrNameLst>
                                      </p:cBhvr>
                                      <p:tavLst>
                                        <p:tav tm="0">
                                          <p:val>
                                            <p:strVal val="#ppt_x"/>
                                          </p:val>
                                        </p:tav>
                                        <p:tav tm="100000">
                                          <p:val>
                                            <p:strVal val="#ppt_x"/>
                                          </p:val>
                                        </p:tav>
                                      </p:tavLst>
                                    </p:anim>
                                    <p:anim calcmode="lin" valueType="num">
                                      <p:cBhvr additive="base">
                                        <p:cTn id="8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5"/>
                                        </p:tgtEl>
                                        <p:attrNameLst>
                                          <p:attrName>style.visibility</p:attrName>
                                        </p:attrNameLst>
                                      </p:cBhvr>
                                      <p:to>
                                        <p:strVal val="visible"/>
                                      </p:to>
                                    </p:set>
                                    <p:anim calcmode="lin" valueType="num">
                                      <p:cBhvr additive="base">
                                        <p:cTn id="93" dur="500" fill="hold"/>
                                        <p:tgtEl>
                                          <p:spTgt spid="5"/>
                                        </p:tgtEl>
                                        <p:attrNameLst>
                                          <p:attrName>ppt_x</p:attrName>
                                        </p:attrNameLst>
                                      </p:cBhvr>
                                      <p:tavLst>
                                        <p:tav tm="0">
                                          <p:val>
                                            <p:strVal val="#ppt_x"/>
                                          </p:val>
                                        </p:tav>
                                        <p:tav tm="100000">
                                          <p:val>
                                            <p:strVal val="#ppt_x"/>
                                          </p:val>
                                        </p:tav>
                                      </p:tavLst>
                                    </p:anim>
                                    <p:anim calcmode="lin" valueType="num">
                                      <p:cBhvr additive="base">
                                        <p:cTn id="9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251520" y="476672"/>
            <a:ext cx="7772400" cy="647700"/>
          </a:xfrm>
        </p:spPr>
        <p:txBody>
          <a:bodyPr/>
          <a:lstStyle/>
          <a:p>
            <a:pPr eaLnBrk="1" fontAlgn="auto" hangingPunct="1">
              <a:spcAft>
                <a:spcPts val="0"/>
              </a:spcAft>
              <a:defRPr/>
            </a:pPr>
            <a:r>
              <a:rPr lang="zh-CN" altLang="en-US" sz="2800" dirty="0" smtClean="0">
                <a:solidFill>
                  <a:srgbClr val="CC3300"/>
                </a:solidFill>
              </a:rPr>
              <a:t>逆波兰式的相关练习</a:t>
            </a:r>
          </a:p>
        </p:txBody>
      </p:sp>
      <p:sp>
        <p:nvSpPr>
          <p:cNvPr id="23555" name="Rectangle 3"/>
          <p:cNvSpPr>
            <a:spLocks noGrp="1" noChangeArrowheads="1"/>
          </p:cNvSpPr>
          <p:nvPr>
            <p:ph sz="quarter" idx="4294967295"/>
          </p:nvPr>
        </p:nvSpPr>
        <p:spPr>
          <a:xfrm>
            <a:off x="539552" y="1196752"/>
            <a:ext cx="7704138" cy="3096344"/>
          </a:xfrm>
        </p:spPr>
        <p:txBody>
          <a:bodyPr>
            <a:noAutofit/>
          </a:bodyPr>
          <a:lstStyle/>
          <a:p>
            <a:pPr eaLnBrk="1" fontAlgn="auto" hangingPunct="1">
              <a:lnSpc>
                <a:spcPct val="120000"/>
              </a:lnSpc>
              <a:buFont typeface="Wingdings" pitchFamily="2" charset="2"/>
              <a:buNone/>
              <a:defRPr/>
            </a:pPr>
            <a:r>
              <a:rPr lang="zh-CN" altLang="en-US" sz="2400" b="1" dirty="0" smtClean="0"/>
              <a:t>写出下列式子的逆波兰式：</a:t>
            </a:r>
            <a:endParaRPr lang="en-US" altLang="zh-CN" sz="2400" b="1" dirty="0" smtClean="0"/>
          </a:p>
          <a:p>
            <a:pPr eaLnBrk="1" fontAlgn="auto" hangingPunct="1">
              <a:lnSpc>
                <a:spcPct val="120000"/>
              </a:lnSpc>
              <a:buFont typeface="Wingdings" pitchFamily="2" charset="2"/>
              <a:buNone/>
              <a:defRPr/>
            </a:pPr>
            <a:r>
              <a:rPr lang="en-US" altLang="zh-CN" sz="2400" dirty="0" smtClean="0"/>
              <a:t>1</a:t>
            </a:r>
            <a:r>
              <a:rPr lang="zh-CN" altLang="en-US" sz="2400" dirty="0" smtClean="0"/>
              <a:t>、</a:t>
            </a:r>
            <a:r>
              <a:rPr lang="en-US" altLang="zh-CN" sz="2400" dirty="0" smtClean="0"/>
              <a:t>a*(-</a:t>
            </a:r>
            <a:r>
              <a:rPr lang="en-US" altLang="zh-CN" sz="2400" dirty="0" err="1" smtClean="0"/>
              <a:t>b+c</a:t>
            </a:r>
            <a:r>
              <a:rPr lang="en-US" altLang="zh-CN" sz="2400" dirty="0" smtClean="0"/>
              <a:t>)</a:t>
            </a:r>
            <a:r>
              <a:rPr lang="zh-CN" altLang="en-US" sz="2400" b="1" dirty="0" smtClean="0"/>
              <a:t>	   </a:t>
            </a:r>
            <a:r>
              <a:rPr lang="en-US" altLang="zh-CN" sz="2400" b="1" dirty="0" smtClean="0"/>
              <a:t>(</a:t>
            </a:r>
            <a:r>
              <a:rPr lang="zh-CN" altLang="en-US" sz="2400" b="1" dirty="0" smtClean="0"/>
              <a:t>提示：</a:t>
            </a:r>
            <a:r>
              <a:rPr lang="en-US" altLang="zh-CN" sz="2400" b="1" dirty="0" smtClean="0"/>
              <a:t>-b</a:t>
            </a:r>
            <a:r>
              <a:rPr lang="zh-CN" altLang="en-US" sz="2400" b="1" dirty="0" smtClean="0"/>
              <a:t>的逆波兰式 </a:t>
            </a:r>
            <a:r>
              <a:rPr lang="en-US" altLang="zh-CN" sz="2400" b="1" dirty="0" smtClean="0"/>
              <a:t>b-) </a:t>
            </a:r>
          </a:p>
          <a:p>
            <a:pPr eaLnBrk="1" fontAlgn="auto" hangingPunct="1">
              <a:lnSpc>
                <a:spcPct val="120000"/>
              </a:lnSpc>
              <a:buFont typeface="Wingdings" pitchFamily="2" charset="2"/>
              <a:buNone/>
              <a:defRPr/>
            </a:pPr>
            <a:r>
              <a:rPr lang="en-US" altLang="zh-CN" sz="2400" dirty="0" smtClean="0"/>
              <a:t>2</a:t>
            </a:r>
            <a:r>
              <a:rPr lang="zh-CN" altLang="en-US" sz="2400" dirty="0" smtClean="0"/>
              <a:t>、</a:t>
            </a:r>
            <a:r>
              <a:rPr lang="en-US" altLang="zh-CN" sz="2400" dirty="0" err="1" smtClean="0"/>
              <a:t>a+b</a:t>
            </a:r>
            <a:r>
              <a:rPr lang="en-US" altLang="zh-CN" sz="2400" dirty="0" smtClean="0"/>
              <a:t>*(</a:t>
            </a:r>
            <a:r>
              <a:rPr lang="en-US" altLang="zh-CN" sz="2400" dirty="0" err="1" smtClean="0"/>
              <a:t>c+d</a:t>
            </a:r>
            <a:r>
              <a:rPr lang="en-US" altLang="zh-CN" sz="2400" dirty="0" smtClean="0"/>
              <a:t>/e)</a:t>
            </a:r>
          </a:p>
          <a:p>
            <a:pPr eaLnBrk="1" fontAlgn="auto" hangingPunct="1">
              <a:lnSpc>
                <a:spcPct val="120000"/>
              </a:lnSpc>
              <a:buFont typeface="Wingdings" pitchFamily="2" charset="2"/>
              <a:buNone/>
              <a:defRPr/>
            </a:pPr>
            <a:r>
              <a:rPr lang="en-US" altLang="zh-CN" sz="2400" b="1" dirty="0" smtClean="0"/>
              <a:t>3</a:t>
            </a:r>
            <a:r>
              <a:rPr lang="zh-CN" altLang="en-US" sz="2400" b="1" dirty="0" smtClean="0"/>
              <a:t>、</a:t>
            </a:r>
            <a:r>
              <a:rPr lang="en-US" altLang="zh-CN" sz="2400" b="1" dirty="0" smtClean="0"/>
              <a:t>-</a:t>
            </a:r>
            <a:r>
              <a:rPr lang="en-US" altLang="zh-CN" sz="2400" b="1" dirty="0" err="1" smtClean="0"/>
              <a:t>a+b</a:t>
            </a:r>
            <a:r>
              <a:rPr lang="en-US" altLang="zh-CN" sz="2400" b="1" dirty="0" smtClean="0"/>
              <a:t>*(-</a:t>
            </a:r>
            <a:r>
              <a:rPr lang="en-US" altLang="zh-CN" sz="2400" b="1" dirty="0" err="1" smtClean="0"/>
              <a:t>c+d</a:t>
            </a:r>
            <a:r>
              <a:rPr lang="en-US" altLang="zh-CN" sz="2400" b="1" dirty="0" smtClean="0"/>
              <a:t>)</a:t>
            </a:r>
          </a:p>
          <a:p>
            <a:pPr eaLnBrk="1" fontAlgn="auto" hangingPunct="1">
              <a:lnSpc>
                <a:spcPct val="120000"/>
              </a:lnSpc>
              <a:buFont typeface="Wingdings" pitchFamily="2" charset="2"/>
              <a:buNone/>
              <a:defRPr/>
            </a:pPr>
            <a:r>
              <a:rPr lang="en-US" altLang="zh-CN" sz="2400" dirty="0" smtClean="0"/>
              <a:t>4</a:t>
            </a:r>
            <a:r>
              <a:rPr lang="zh-CN" altLang="en-US" sz="2400" dirty="0" smtClean="0"/>
              <a:t>、</a:t>
            </a:r>
            <a:r>
              <a:rPr lang="en-US" altLang="zh-CN" sz="2400" dirty="0" smtClean="0"/>
              <a:t>-</a:t>
            </a:r>
            <a:r>
              <a:rPr lang="en-US" altLang="zh-CN" sz="2400" dirty="0" err="1" smtClean="0"/>
              <a:t>b+c</a:t>
            </a:r>
            <a:r>
              <a:rPr lang="en-US" altLang="zh-CN" sz="2400" dirty="0" smtClean="0"/>
              <a:t>*d</a:t>
            </a:r>
            <a:endParaRPr lang="en-US" altLang="zh-CN" sz="2400" b="1" dirty="0" smtClean="0"/>
          </a:p>
        </p:txBody>
      </p:sp>
      <p:sp>
        <p:nvSpPr>
          <p:cNvPr id="4" name="Rectangle 3"/>
          <p:cNvSpPr txBox="1">
            <a:spLocks noChangeArrowheads="1"/>
          </p:cNvSpPr>
          <p:nvPr/>
        </p:nvSpPr>
        <p:spPr>
          <a:xfrm>
            <a:off x="515832" y="4437112"/>
            <a:ext cx="7704137" cy="1512168"/>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defRPr/>
            </a:pPr>
            <a:r>
              <a:rPr lang="zh-CN" altLang="en-US" sz="2400" dirty="0" smtClean="0"/>
              <a:t>逆波兰式的优、缺点：</a:t>
            </a:r>
          </a:p>
          <a:p>
            <a:pPr fontAlgn="auto">
              <a:lnSpc>
                <a:spcPct val="120000"/>
              </a:lnSpc>
              <a:buFont typeface="Wingdings" pitchFamily="2" charset="2"/>
              <a:buNone/>
              <a:defRPr/>
            </a:pPr>
            <a:r>
              <a:rPr lang="en-US" altLang="zh-CN" sz="2400" dirty="0" smtClean="0"/>
              <a:t>	</a:t>
            </a:r>
            <a:r>
              <a:rPr lang="zh-CN" altLang="en-US" sz="2400" dirty="0" smtClean="0"/>
              <a:t>逆波兰式非常适用于计算机处理表达式；</a:t>
            </a:r>
            <a:endParaRPr lang="en-US" altLang="zh-CN" sz="2400" dirty="0" smtClean="0"/>
          </a:p>
          <a:p>
            <a:pPr fontAlgn="auto">
              <a:lnSpc>
                <a:spcPct val="120000"/>
              </a:lnSpc>
              <a:buFont typeface="Wingdings" pitchFamily="2" charset="2"/>
              <a:buNone/>
              <a:defRPr/>
            </a:pPr>
            <a:r>
              <a:rPr lang="zh-CN" altLang="en-US" sz="2400" dirty="0"/>
              <a:t>逆</a:t>
            </a:r>
            <a:r>
              <a:rPr lang="zh-CN" altLang="en-US" sz="2400" dirty="0" smtClean="0"/>
              <a:t>波兰式是二目运算，当表达其他语句时，会非常复杂。</a:t>
            </a:r>
            <a:r>
              <a:rPr lang="en-US" altLang="zh-CN" sz="2400" dirty="0" smtClean="0"/>
              <a:t>       </a:t>
            </a:r>
          </a:p>
        </p:txBody>
      </p:sp>
    </p:spTree>
    <p:extLst>
      <p:ext uri="{BB962C8B-B14F-4D97-AF65-F5344CB8AC3E}">
        <p14:creationId xmlns:p14="http://schemas.microsoft.com/office/powerpoint/2010/main" xmlns="" val="249241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2" dur="500"/>
                                        <p:tgtEl>
                                          <p:spTgt spid="23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7" dur="500"/>
                                        <p:tgtEl>
                                          <p:spTgt spid="23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22" dur="500"/>
                                        <p:tgtEl>
                                          <p:spTgt spid="235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27" dur="500"/>
                                        <p:tgtEl>
                                          <p:spTgt spid="235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blinds(horizontal)">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blinds(horizontal)">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blinds(horizontal)">
                                      <p:cBhvr>
                                        <p:cTn id="4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323528" y="332656"/>
            <a:ext cx="7772400" cy="647700"/>
          </a:xfrm>
        </p:spPr>
        <p:txBody>
          <a:bodyPr/>
          <a:lstStyle/>
          <a:p>
            <a:pPr eaLnBrk="1" fontAlgn="auto" hangingPunct="1">
              <a:spcAft>
                <a:spcPts val="0"/>
              </a:spcAft>
              <a:defRPr/>
            </a:pPr>
            <a:r>
              <a:rPr lang="en-US" altLang="zh-CN" sz="2800" dirty="0" smtClean="0">
                <a:solidFill>
                  <a:srgbClr val="FFC000"/>
                </a:solidFill>
              </a:rPr>
              <a:t>2</a:t>
            </a:r>
            <a:r>
              <a:rPr lang="zh-CN" altLang="en-US" sz="2800" dirty="0" smtClean="0">
                <a:solidFill>
                  <a:srgbClr val="FFC000"/>
                </a:solidFill>
              </a:rPr>
              <a:t>、抽象语法树的生成</a:t>
            </a:r>
          </a:p>
        </p:txBody>
      </p:sp>
      <p:sp>
        <p:nvSpPr>
          <p:cNvPr id="23555" name="Rectangle 3"/>
          <p:cNvSpPr>
            <a:spLocks noGrp="1" noChangeArrowheads="1"/>
          </p:cNvSpPr>
          <p:nvPr>
            <p:ph sz="quarter" idx="4294967295"/>
          </p:nvPr>
        </p:nvSpPr>
        <p:spPr>
          <a:xfrm>
            <a:off x="323528" y="1495610"/>
            <a:ext cx="7704137" cy="533651"/>
          </a:xfrm>
        </p:spPr>
        <p:txBody>
          <a:bodyPr>
            <a:noAutofit/>
          </a:bodyPr>
          <a:lstStyle/>
          <a:p>
            <a:pPr eaLnBrk="1" fontAlgn="auto" hangingPunct="1">
              <a:lnSpc>
                <a:spcPct val="120000"/>
              </a:lnSpc>
              <a:buFont typeface="Arial" pitchFamily="34" charset="0"/>
              <a:buChar char="•"/>
              <a:defRPr/>
            </a:pPr>
            <a:r>
              <a:rPr lang="zh-CN" altLang="en-US" sz="2400" b="1" dirty="0" smtClean="0"/>
              <a:t>语句  </a:t>
            </a:r>
            <a:r>
              <a:rPr lang="en-US" altLang="zh-CN" sz="2400" b="1" dirty="0" smtClean="0"/>
              <a:t>S→ id := E</a:t>
            </a:r>
          </a:p>
        </p:txBody>
      </p:sp>
      <p:sp>
        <p:nvSpPr>
          <p:cNvPr id="7" name="Rectangle 3"/>
          <p:cNvSpPr txBox="1">
            <a:spLocks noChangeArrowheads="1"/>
          </p:cNvSpPr>
          <p:nvPr/>
        </p:nvSpPr>
        <p:spPr>
          <a:xfrm>
            <a:off x="611560" y="2206630"/>
            <a:ext cx="6840760" cy="686727"/>
          </a:xfrm>
          <a:prstGeom prst="rect">
            <a:avLst/>
          </a:prstGeom>
          <a:ln>
            <a:solidFill>
              <a:schemeClr val="accent1"/>
            </a:solid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en-US" altLang="zh-CN" sz="2400" dirty="0" err="1" smtClean="0"/>
              <a:t>S.ptr</a:t>
            </a:r>
            <a:r>
              <a:rPr lang="en-US" altLang="zh-CN" sz="2400" dirty="0" smtClean="0"/>
              <a:t> := </a:t>
            </a:r>
            <a:r>
              <a:rPr lang="en-US" altLang="zh-CN" sz="2400" dirty="0" err="1" smtClean="0"/>
              <a:t>mknode</a:t>
            </a:r>
            <a:r>
              <a:rPr lang="en-US" altLang="zh-CN" sz="2400" dirty="0" smtClean="0"/>
              <a:t>(‘assign’ , </a:t>
            </a:r>
            <a:r>
              <a:rPr lang="en-US" altLang="zh-CN" sz="2400" dirty="0" err="1" smtClean="0"/>
              <a:t>mkleaf</a:t>
            </a:r>
            <a:r>
              <a:rPr lang="en-US" altLang="zh-CN" sz="2400" dirty="0" smtClean="0"/>
              <a:t>(</a:t>
            </a:r>
            <a:r>
              <a:rPr lang="en-US" altLang="zh-CN" sz="2400" dirty="0" err="1" smtClean="0"/>
              <a:t>id.entry</a:t>
            </a:r>
            <a:r>
              <a:rPr lang="en-US" altLang="zh-CN" sz="2400" dirty="0" smtClean="0"/>
              <a:t>), </a:t>
            </a:r>
            <a:r>
              <a:rPr lang="en-US" altLang="zh-CN" sz="2400" dirty="0" err="1" smtClean="0"/>
              <a:t>E.ptr</a:t>
            </a:r>
            <a:r>
              <a:rPr lang="en-US" altLang="zh-CN" sz="2400" dirty="0" smtClean="0"/>
              <a:t>)</a:t>
            </a:r>
            <a:endParaRPr lang="en-US" altLang="zh-CN" sz="2400" dirty="0"/>
          </a:p>
          <a:p>
            <a:pPr fontAlgn="auto">
              <a:lnSpc>
                <a:spcPct val="120000"/>
              </a:lnSpc>
              <a:spcAft>
                <a:spcPts val="0"/>
              </a:spcAft>
              <a:buFont typeface="Arial" pitchFamily="34" charset="0"/>
              <a:buChar char="•"/>
              <a:defRPr/>
            </a:pPr>
            <a:endParaRPr lang="en-US" altLang="zh-CN" sz="2400" b="1" dirty="0" smtClean="0"/>
          </a:p>
        </p:txBody>
      </p:sp>
      <p:grpSp>
        <p:nvGrpSpPr>
          <p:cNvPr id="13" name="组合 12"/>
          <p:cNvGrpSpPr/>
          <p:nvPr/>
        </p:nvGrpSpPr>
        <p:grpSpPr>
          <a:xfrm>
            <a:off x="7596336" y="1493730"/>
            <a:ext cx="1350992" cy="1399627"/>
            <a:chOff x="916752" y="3037485"/>
            <a:chExt cx="1350992" cy="1399627"/>
          </a:xfrm>
        </p:grpSpPr>
        <p:cxnSp>
          <p:nvCxnSpPr>
            <p:cNvPr id="4" name="直接连接符 3"/>
            <p:cNvCxnSpPr/>
            <p:nvPr/>
          </p:nvCxnSpPr>
          <p:spPr>
            <a:xfrm flipH="1">
              <a:off x="1259632" y="3573016"/>
              <a:ext cx="360040" cy="3547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763688" y="3573016"/>
              <a:ext cx="312345" cy="3547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914762" y="3944413"/>
              <a:ext cx="352982" cy="492699"/>
            </a:xfrm>
            <a:prstGeom prst="rect">
              <a:avLst/>
            </a:prstGeom>
          </p:spPr>
          <p:txBody>
            <a:bodyPr wrap="none">
              <a:spAutoFit/>
            </a:bodyPr>
            <a:lstStyle/>
            <a:p>
              <a:pPr lvl="0" fontAlgn="auto">
                <a:lnSpc>
                  <a:spcPct val="120000"/>
                </a:lnSpc>
                <a:spcAft>
                  <a:spcPts val="0"/>
                </a:spcAft>
                <a:defRPr/>
              </a:pPr>
              <a:r>
                <a:rPr lang="en-US" altLang="zh-CN" dirty="0" smtClean="0">
                  <a:solidFill>
                    <a:prstClr val="black"/>
                  </a:solidFill>
                </a:rPr>
                <a:t>E</a:t>
              </a:r>
              <a:endParaRPr lang="en-US" altLang="zh-CN" dirty="0">
                <a:solidFill>
                  <a:prstClr val="black"/>
                </a:solidFill>
              </a:endParaRPr>
            </a:p>
          </p:txBody>
        </p:sp>
        <p:sp>
          <p:nvSpPr>
            <p:cNvPr id="14" name="矩形 13"/>
            <p:cNvSpPr/>
            <p:nvPr/>
          </p:nvSpPr>
          <p:spPr>
            <a:xfrm>
              <a:off x="916752" y="3927755"/>
              <a:ext cx="409086" cy="492699"/>
            </a:xfrm>
            <a:prstGeom prst="rect">
              <a:avLst/>
            </a:prstGeom>
          </p:spPr>
          <p:txBody>
            <a:bodyPr wrap="none">
              <a:spAutoFit/>
            </a:bodyPr>
            <a:lstStyle/>
            <a:p>
              <a:pPr lvl="0" fontAlgn="auto">
                <a:lnSpc>
                  <a:spcPct val="120000"/>
                </a:lnSpc>
                <a:spcAft>
                  <a:spcPts val="0"/>
                </a:spcAft>
                <a:defRPr/>
              </a:pPr>
              <a:r>
                <a:rPr lang="en-US" altLang="zh-CN" dirty="0" smtClean="0">
                  <a:solidFill>
                    <a:prstClr val="black"/>
                  </a:solidFill>
                </a:rPr>
                <a:t>id</a:t>
              </a:r>
              <a:endParaRPr lang="en-US" altLang="zh-CN" dirty="0">
                <a:solidFill>
                  <a:prstClr val="black"/>
                </a:solidFill>
              </a:endParaRPr>
            </a:p>
          </p:txBody>
        </p:sp>
        <p:sp>
          <p:nvSpPr>
            <p:cNvPr id="12" name="矩形 11"/>
            <p:cNvSpPr/>
            <p:nvPr/>
          </p:nvSpPr>
          <p:spPr>
            <a:xfrm>
              <a:off x="1421791" y="3037485"/>
              <a:ext cx="415498" cy="492699"/>
            </a:xfrm>
            <a:prstGeom prst="rect">
              <a:avLst/>
            </a:prstGeom>
          </p:spPr>
          <p:txBody>
            <a:bodyPr wrap="none">
              <a:spAutoFit/>
            </a:bodyPr>
            <a:lstStyle/>
            <a:p>
              <a:pPr lvl="0" fontAlgn="auto">
                <a:lnSpc>
                  <a:spcPct val="120000"/>
                </a:lnSpc>
                <a:spcAft>
                  <a:spcPts val="0"/>
                </a:spcAft>
                <a:defRPr/>
              </a:pPr>
              <a:r>
                <a:rPr lang="en-US" altLang="zh-CN" dirty="0">
                  <a:solidFill>
                    <a:prstClr val="black"/>
                  </a:solidFill>
                </a:rPr>
                <a:t>:=</a:t>
              </a:r>
            </a:p>
          </p:txBody>
        </p:sp>
      </p:grpSp>
      <p:sp>
        <p:nvSpPr>
          <p:cNvPr id="17" name="Rectangle 3"/>
          <p:cNvSpPr txBox="1">
            <a:spLocks noChangeArrowheads="1"/>
          </p:cNvSpPr>
          <p:nvPr/>
        </p:nvSpPr>
        <p:spPr>
          <a:xfrm>
            <a:off x="179871" y="3140968"/>
            <a:ext cx="7704137" cy="648072"/>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zh-CN" altLang="en-US" sz="2400" b="1" dirty="0" smtClean="0"/>
              <a:t>语句  </a:t>
            </a:r>
            <a:r>
              <a:rPr lang="en-US" altLang="zh-CN" sz="2400" b="1" dirty="0" smtClean="0"/>
              <a:t>S→ if E then S1</a:t>
            </a:r>
          </a:p>
        </p:txBody>
      </p:sp>
      <p:sp>
        <p:nvSpPr>
          <p:cNvPr id="18" name="Rectangle 3"/>
          <p:cNvSpPr txBox="1">
            <a:spLocks noChangeArrowheads="1"/>
          </p:cNvSpPr>
          <p:nvPr/>
        </p:nvSpPr>
        <p:spPr>
          <a:xfrm>
            <a:off x="611560" y="3789040"/>
            <a:ext cx="6840760" cy="686727"/>
          </a:xfrm>
          <a:prstGeom prst="rect">
            <a:avLst/>
          </a:prstGeom>
          <a:ln>
            <a:solidFill>
              <a:schemeClr val="accent1"/>
            </a:solid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en-US" altLang="zh-CN" sz="2400" dirty="0" err="1" smtClean="0"/>
              <a:t>S.ptr</a:t>
            </a:r>
            <a:r>
              <a:rPr lang="en-US" altLang="zh-CN" sz="2400" dirty="0" smtClean="0"/>
              <a:t> := </a:t>
            </a:r>
            <a:r>
              <a:rPr lang="en-US" altLang="zh-CN" sz="2400" dirty="0" err="1" smtClean="0"/>
              <a:t>mknode</a:t>
            </a:r>
            <a:r>
              <a:rPr lang="en-US" altLang="zh-CN" sz="2400" dirty="0" smtClean="0"/>
              <a:t>(‘</a:t>
            </a:r>
            <a:r>
              <a:rPr lang="en-US" altLang="zh-CN" sz="2400" dirty="0" err="1" smtClean="0"/>
              <a:t>if_then</a:t>
            </a:r>
            <a:r>
              <a:rPr lang="en-US" altLang="zh-CN" sz="2400" dirty="0" smtClean="0"/>
              <a:t>’ , </a:t>
            </a:r>
            <a:r>
              <a:rPr lang="en-US" altLang="zh-CN" sz="2400" dirty="0" err="1" smtClean="0"/>
              <a:t>E.ptr</a:t>
            </a:r>
            <a:r>
              <a:rPr lang="en-US" altLang="zh-CN" sz="2400" dirty="0" smtClean="0"/>
              <a:t> ,  S1.ptr)</a:t>
            </a:r>
            <a:endParaRPr lang="en-US" altLang="zh-CN" sz="2400" dirty="0"/>
          </a:p>
          <a:p>
            <a:pPr fontAlgn="auto">
              <a:lnSpc>
                <a:spcPct val="120000"/>
              </a:lnSpc>
              <a:spcAft>
                <a:spcPts val="0"/>
              </a:spcAft>
              <a:buFont typeface="Arial" pitchFamily="34" charset="0"/>
              <a:buChar char="•"/>
              <a:defRPr/>
            </a:pPr>
            <a:endParaRPr lang="en-US" altLang="zh-CN" sz="2400" b="1" dirty="0" smtClean="0"/>
          </a:p>
        </p:txBody>
      </p:sp>
      <p:grpSp>
        <p:nvGrpSpPr>
          <p:cNvPr id="19" name="组合 18"/>
          <p:cNvGrpSpPr/>
          <p:nvPr/>
        </p:nvGrpSpPr>
        <p:grpSpPr>
          <a:xfrm>
            <a:off x="7596336" y="3089226"/>
            <a:ext cx="1516854" cy="1425801"/>
            <a:chOff x="916752" y="3037485"/>
            <a:chExt cx="1516854" cy="1425801"/>
          </a:xfrm>
        </p:grpSpPr>
        <p:cxnSp>
          <p:nvCxnSpPr>
            <p:cNvPr id="20" name="直接连接符 19"/>
            <p:cNvCxnSpPr/>
            <p:nvPr/>
          </p:nvCxnSpPr>
          <p:spPr>
            <a:xfrm flipH="1">
              <a:off x="1259632" y="3573016"/>
              <a:ext cx="360040" cy="3547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763688" y="3573016"/>
              <a:ext cx="312345" cy="3547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1914762" y="3944413"/>
              <a:ext cx="494046" cy="492699"/>
            </a:xfrm>
            <a:prstGeom prst="rect">
              <a:avLst/>
            </a:prstGeom>
          </p:spPr>
          <p:txBody>
            <a:bodyPr wrap="none">
              <a:spAutoFit/>
            </a:bodyPr>
            <a:lstStyle/>
            <a:p>
              <a:pPr lvl="0" fontAlgn="auto">
                <a:lnSpc>
                  <a:spcPct val="120000"/>
                </a:lnSpc>
                <a:spcAft>
                  <a:spcPts val="0"/>
                </a:spcAft>
                <a:defRPr/>
              </a:pPr>
              <a:r>
                <a:rPr lang="en-US" altLang="zh-CN" dirty="0" smtClean="0">
                  <a:solidFill>
                    <a:prstClr val="black"/>
                  </a:solidFill>
                </a:rPr>
                <a:t>S1</a:t>
              </a:r>
              <a:endParaRPr lang="en-US" altLang="zh-CN" dirty="0">
                <a:solidFill>
                  <a:prstClr val="black"/>
                </a:solidFill>
              </a:endParaRPr>
            </a:p>
          </p:txBody>
        </p:sp>
        <p:sp>
          <p:nvSpPr>
            <p:cNvPr id="23" name="矩形 22"/>
            <p:cNvSpPr/>
            <p:nvPr/>
          </p:nvSpPr>
          <p:spPr>
            <a:xfrm>
              <a:off x="916752" y="3927755"/>
              <a:ext cx="352982" cy="535531"/>
            </a:xfrm>
            <a:prstGeom prst="rect">
              <a:avLst/>
            </a:prstGeom>
          </p:spPr>
          <p:txBody>
            <a:bodyPr wrap="none">
              <a:spAutoFit/>
            </a:bodyPr>
            <a:lstStyle/>
            <a:p>
              <a:pPr lvl="0" fontAlgn="auto">
                <a:lnSpc>
                  <a:spcPct val="120000"/>
                </a:lnSpc>
                <a:spcAft>
                  <a:spcPts val="0"/>
                </a:spcAft>
                <a:defRPr/>
              </a:pPr>
              <a:r>
                <a:rPr lang="en-US" altLang="zh-CN" dirty="0">
                  <a:solidFill>
                    <a:prstClr val="black"/>
                  </a:solidFill>
                </a:rPr>
                <a:t>E</a:t>
              </a:r>
            </a:p>
          </p:txBody>
        </p:sp>
        <p:sp>
          <p:nvSpPr>
            <p:cNvPr id="24" name="矩形 23"/>
            <p:cNvSpPr/>
            <p:nvPr/>
          </p:nvSpPr>
          <p:spPr>
            <a:xfrm>
              <a:off x="1421791" y="3037485"/>
              <a:ext cx="1011815" cy="492699"/>
            </a:xfrm>
            <a:prstGeom prst="rect">
              <a:avLst/>
            </a:prstGeom>
          </p:spPr>
          <p:txBody>
            <a:bodyPr wrap="none">
              <a:spAutoFit/>
            </a:bodyPr>
            <a:lstStyle/>
            <a:p>
              <a:pPr lvl="0" fontAlgn="auto">
                <a:lnSpc>
                  <a:spcPct val="120000"/>
                </a:lnSpc>
                <a:spcAft>
                  <a:spcPts val="0"/>
                </a:spcAft>
                <a:defRPr/>
              </a:pPr>
              <a:r>
                <a:rPr lang="en-US" altLang="zh-CN" dirty="0" smtClean="0">
                  <a:solidFill>
                    <a:prstClr val="black"/>
                  </a:solidFill>
                </a:rPr>
                <a:t>If  then</a:t>
              </a:r>
              <a:endParaRPr lang="en-US" altLang="zh-CN" dirty="0">
                <a:solidFill>
                  <a:prstClr val="black"/>
                </a:solidFill>
              </a:endParaRPr>
            </a:p>
          </p:txBody>
        </p:sp>
      </p:grpSp>
      <p:sp>
        <p:nvSpPr>
          <p:cNvPr id="25" name="Rectangle 3"/>
          <p:cNvSpPr txBox="1">
            <a:spLocks noChangeArrowheads="1"/>
          </p:cNvSpPr>
          <p:nvPr/>
        </p:nvSpPr>
        <p:spPr>
          <a:xfrm>
            <a:off x="214580" y="4653136"/>
            <a:ext cx="7704137" cy="648072"/>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zh-CN" altLang="en-US" sz="2400" b="1" dirty="0" smtClean="0"/>
              <a:t>语句  </a:t>
            </a:r>
            <a:r>
              <a:rPr lang="en-US" altLang="zh-CN" sz="2400" b="1" dirty="0" smtClean="0"/>
              <a:t>S→ if E then S1 else  S2</a:t>
            </a:r>
          </a:p>
        </p:txBody>
      </p:sp>
      <p:grpSp>
        <p:nvGrpSpPr>
          <p:cNvPr id="26" name="组合 25"/>
          <p:cNvGrpSpPr/>
          <p:nvPr/>
        </p:nvGrpSpPr>
        <p:grpSpPr>
          <a:xfrm>
            <a:off x="6971542" y="4515027"/>
            <a:ext cx="2074925" cy="1425801"/>
            <a:chOff x="916752" y="3037485"/>
            <a:chExt cx="2074925" cy="1425801"/>
          </a:xfrm>
        </p:grpSpPr>
        <p:cxnSp>
          <p:nvCxnSpPr>
            <p:cNvPr id="27" name="直接连接符 26"/>
            <p:cNvCxnSpPr/>
            <p:nvPr/>
          </p:nvCxnSpPr>
          <p:spPr>
            <a:xfrm flipH="1">
              <a:off x="1259632" y="3573016"/>
              <a:ext cx="360040" cy="3547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763688" y="3573016"/>
              <a:ext cx="312345" cy="3547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914762" y="3944413"/>
              <a:ext cx="494046" cy="492699"/>
            </a:xfrm>
            <a:prstGeom prst="rect">
              <a:avLst/>
            </a:prstGeom>
          </p:spPr>
          <p:txBody>
            <a:bodyPr wrap="none">
              <a:spAutoFit/>
            </a:bodyPr>
            <a:lstStyle/>
            <a:p>
              <a:pPr lvl="0" fontAlgn="auto">
                <a:lnSpc>
                  <a:spcPct val="120000"/>
                </a:lnSpc>
                <a:spcAft>
                  <a:spcPts val="0"/>
                </a:spcAft>
                <a:defRPr/>
              </a:pPr>
              <a:r>
                <a:rPr lang="en-US" altLang="zh-CN" dirty="0" smtClean="0">
                  <a:solidFill>
                    <a:prstClr val="black"/>
                  </a:solidFill>
                </a:rPr>
                <a:t>S1</a:t>
              </a:r>
              <a:endParaRPr lang="en-US" altLang="zh-CN" dirty="0">
                <a:solidFill>
                  <a:prstClr val="black"/>
                </a:solidFill>
              </a:endParaRPr>
            </a:p>
          </p:txBody>
        </p:sp>
        <p:sp>
          <p:nvSpPr>
            <p:cNvPr id="30" name="矩形 29"/>
            <p:cNvSpPr/>
            <p:nvPr/>
          </p:nvSpPr>
          <p:spPr>
            <a:xfrm>
              <a:off x="916752" y="3927755"/>
              <a:ext cx="352982" cy="535531"/>
            </a:xfrm>
            <a:prstGeom prst="rect">
              <a:avLst/>
            </a:prstGeom>
          </p:spPr>
          <p:txBody>
            <a:bodyPr wrap="none">
              <a:spAutoFit/>
            </a:bodyPr>
            <a:lstStyle/>
            <a:p>
              <a:pPr lvl="0" fontAlgn="auto">
                <a:lnSpc>
                  <a:spcPct val="120000"/>
                </a:lnSpc>
                <a:spcAft>
                  <a:spcPts val="0"/>
                </a:spcAft>
                <a:defRPr/>
              </a:pPr>
              <a:r>
                <a:rPr lang="en-US" altLang="zh-CN" dirty="0">
                  <a:solidFill>
                    <a:prstClr val="black"/>
                  </a:solidFill>
                </a:rPr>
                <a:t>E</a:t>
              </a:r>
            </a:p>
          </p:txBody>
        </p:sp>
        <p:sp>
          <p:nvSpPr>
            <p:cNvPr id="31" name="矩形 30"/>
            <p:cNvSpPr/>
            <p:nvPr/>
          </p:nvSpPr>
          <p:spPr>
            <a:xfrm>
              <a:off x="1259633" y="3037485"/>
              <a:ext cx="1632906" cy="535531"/>
            </a:xfrm>
            <a:prstGeom prst="rect">
              <a:avLst/>
            </a:prstGeom>
          </p:spPr>
          <p:txBody>
            <a:bodyPr wrap="square">
              <a:spAutoFit/>
            </a:bodyPr>
            <a:lstStyle/>
            <a:p>
              <a:pPr lvl="0" fontAlgn="auto">
                <a:lnSpc>
                  <a:spcPct val="120000"/>
                </a:lnSpc>
                <a:spcAft>
                  <a:spcPts val="0"/>
                </a:spcAft>
                <a:defRPr/>
              </a:pPr>
              <a:r>
                <a:rPr lang="en-US" altLang="zh-CN" dirty="0" smtClean="0">
                  <a:solidFill>
                    <a:prstClr val="black"/>
                  </a:solidFill>
                </a:rPr>
                <a:t>If  then else</a:t>
              </a:r>
              <a:endParaRPr lang="en-US" altLang="zh-CN" dirty="0">
                <a:solidFill>
                  <a:prstClr val="black"/>
                </a:solidFill>
              </a:endParaRPr>
            </a:p>
          </p:txBody>
        </p:sp>
        <p:cxnSp>
          <p:nvCxnSpPr>
            <p:cNvPr id="32" name="直接连接符 31"/>
            <p:cNvCxnSpPr/>
            <p:nvPr/>
          </p:nvCxnSpPr>
          <p:spPr>
            <a:xfrm>
              <a:off x="1829218" y="3573016"/>
              <a:ext cx="871609" cy="3547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7631" y="3927755"/>
              <a:ext cx="494046" cy="492699"/>
            </a:xfrm>
            <a:prstGeom prst="rect">
              <a:avLst/>
            </a:prstGeom>
          </p:spPr>
          <p:txBody>
            <a:bodyPr wrap="none">
              <a:spAutoFit/>
            </a:bodyPr>
            <a:lstStyle/>
            <a:p>
              <a:pPr lvl="0" fontAlgn="auto">
                <a:lnSpc>
                  <a:spcPct val="120000"/>
                </a:lnSpc>
                <a:spcAft>
                  <a:spcPts val="0"/>
                </a:spcAft>
                <a:defRPr/>
              </a:pPr>
              <a:r>
                <a:rPr lang="en-US" altLang="zh-CN" dirty="0" smtClean="0">
                  <a:solidFill>
                    <a:prstClr val="black"/>
                  </a:solidFill>
                </a:rPr>
                <a:t>S2</a:t>
              </a:r>
              <a:endParaRPr lang="en-US" altLang="zh-CN" dirty="0">
                <a:solidFill>
                  <a:prstClr val="black"/>
                </a:solidFill>
              </a:endParaRPr>
            </a:p>
          </p:txBody>
        </p:sp>
      </p:grpSp>
      <p:sp>
        <p:nvSpPr>
          <p:cNvPr id="34" name="Rectangle 3"/>
          <p:cNvSpPr txBox="1">
            <a:spLocks noChangeArrowheads="1"/>
          </p:cNvSpPr>
          <p:nvPr/>
        </p:nvSpPr>
        <p:spPr>
          <a:xfrm>
            <a:off x="728156" y="5324940"/>
            <a:ext cx="6243386" cy="912372"/>
          </a:xfrm>
          <a:prstGeom prst="rect">
            <a:avLst/>
          </a:prstGeom>
          <a:ln>
            <a:solidFill>
              <a:schemeClr val="accent1"/>
            </a:solid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en-US" altLang="zh-CN" sz="2400" dirty="0" err="1" smtClean="0"/>
              <a:t>S.ptr</a:t>
            </a:r>
            <a:r>
              <a:rPr lang="en-US" altLang="zh-CN" sz="2400" dirty="0" smtClean="0"/>
              <a:t> := </a:t>
            </a:r>
            <a:r>
              <a:rPr lang="en-US" altLang="zh-CN" sz="2400" dirty="0" err="1" smtClean="0"/>
              <a:t>mknode</a:t>
            </a:r>
            <a:r>
              <a:rPr lang="en-US" altLang="zh-CN" sz="2400" dirty="0" smtClean="0"/>
              <a:t>(‘</a:t>
            </a:r>
            <a:r>
              <a:rPr lang="en-US" altLang="zh-CN" sz="2400" dirty="0" err="1" smtClean="0"/>
              <a:t>if_then_else</a:t>
            </a:r>
            <a:r>
              <a:rPr lang="en-US" altLang="zh-CN" sz="2400" dirty="0" smtClean="0"/>
              <a:t>’ , </a:t>
            </a:r>
            <a:r>
              <a:rPr lang="en-US" altLang="zh-CN" sz="2400" dirty="0" err="1" smtClean="0"/>
              <a:t>E.ptr</a:t>
            </a:r>
            <a:r>
              <a:rPr lang="en-US" altLang="zh-CN" sz="2400" dirty="0" smtClean="0"/>
              <a:t> ,  S1.ptr, S2.ptr)</a:t>
            </a:r>
            <a:endParaRPr lang="en-US" altLang="zh-CN" sz="2400" dirty="0"/>
          </a:p>
          <a:p>
            <a:pPr fontAlgn="auto">
              <a:lnSpc>
                <a:spcPct val="120000"/>
              </a:lnSpc>
              <a:spcAft>
                <a:spcPts val="0"/>
              </a:spcAft>
              <a:buFont typeface="Arial" pitchFamily="34" charset="0"/>
              <a:buChar char="•"/>
              <a:defRPr/>
            </a:pPr>
            <a:endParaRPr lang="en-US" altLang="zh-CN" sz="2400" b="1" dirty="0" smtClean="0"/>
          </a:p>
        </p:txBody>
      </p:sp>
    </p:spTree>
    <p:extLst>
      <p:ext uri="{BB962C8B-B14F-4D97-AF65-F5344CB8AC3E}">
        <p14:creationId xmlns:p14="http://schemas.microsoft.com/office/powerpoint/2010/main" xmlns="" val="3238322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blinds(horizontal)">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Effect transition="in" filter="blinds(horizontal)">
                                      <p:cBhvr>
                                        <p:cTn id="23" dur="500"/>
                                        <p:tgtEl>
                                          <p:spTgt spid="1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8">
                                            <p:txEl>
                                              <p:pRg st="0" end="0"/>
                                            </p:txEl>
                                          </p:spTgt>
                                        </p:tgtEl>
                                        <p:attrNameLst>
                                          <p:attrName>style.visibility</p:attrName>
                                        </p:attrNameLst>
                                      </p:cBhvr>
                                      <p:to>
                                        <p:strVal val="visible"/>
                                      </p:to>
                                    </p:set>
                                    <p:animEffect transition="in" filter="blinds(horizontal)">
                                      <p:cBhvr>
                                        <p:cTn id="28" dur="500"/>
                                        <p:tgtEl>
                                          <p:spTgt spid="18">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blinds(horizontal)">
                                      <p:cBhvr>
                                        <p:cTn id="39" dur="500"/>
                                        <p:tgtEl>
                                          <p:spTgt spid="25">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additive="base">
                                        <p:cTn id="44" dur="500" fill="hold"/>
                                        <p:tgtEl>
                                          <p:spTgt spid="26"/>
                                        </p:tgtEl>
                                        <p:attrNameLst>
                                          <p:attrName>ppt_x</p:attrName>
                                        </p:attrNameLst>
                                      </p:cBhvr>
                                      <p:tavLst>
                                        <p:tav tm="0">
                                          <p:val>
                                            <p:strVal val="#ppt_x"/>
                                          </p:val>
                                        </p:tav>
                                        <p:tav tm="100000">
                                          <p:val>
                                            <p:strVal val="#ppt_x"/>
                                          </p:val>
                                        </p:tav>
                                      </p:tavLst>
                                    </p:anim>
                                    <p:anim calcmode="lin" valueType="num">
                                      <p:cBhvr additive="base">
                                        <p:cTn id="4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34">
                                            <p:txEl>
                                              <p:pRg st="0" end="0"/>
                                            </p:txEl>
                                          </p:spTgt>
                                        </p:tgtEl>
                                        <p:attrNameLst>
                                          <p:attrName>style.visibility</p:attrName>
                                        </p:attrNameLst>
                                      </p:cBhvr>
                                      <p:to>
                                        <p:strVal val="visible"/>
                                      </p:to>
                                    </p:set>
                                    <p:animEffect transition="in" filter="blinds(horizontal)">
                                      <p:cBhvr>
                                        <p:cTn id="50"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sz="quarter" idx="4294967295"/>
          </p:nvPr>
        </p:nvSpPr>
        <p:spPr>
          <a:xfrm>
            <a:off x="415098" y="476672"/>
            <a:ext cx="7704138" cy="579195"/>
          </a:xfrm>
        </p:spPr>
        <p:txBody>
          <a:bodyPr>
            <a:noAutofit/>
          </a:bodyPr>
          <a:lstStyle/>
          <a:p>
            <a:pPr eaLnBrk="1" fontAlgn="auto" hangingPunct="1">
              <a:lnSpc>
                <a:spcPct val="120000"/>
              </a:lnSpc>
              <a:buFont typeface="Arial" pitchFamily="34" charset="0"/>
              <a:buChar char="•"/>
              <a:defRPr/>
            </a:pPr>
            <a:r>
              <a:rPr lang="zh-CN" altLang="en-US" sz="2400" b="1" dirty="0" smtClean="0"/>
              <a:t>语句  </a:t>
            </a:r>
            <a:r>
              <a:rPr lang="en-US" altLang="zh-CN" sz="2400" b="1" dirty="0" smtClean="0"/>
              <a:t>S→ While E then S1</a:t>
            </a:r>
          </a:p>
        </p:txBody>
      </p:sp>
      <p:sp>
        <p:nvSpPr>
          <p:cNvPr id="7" name="Rectangle 3"/>
          <p:cNvSpPr txBox="1">
            <a:spLocks noChangeArrowheads="1"/>
          </p:cNvSpPr>
          <p:nvPr/>
        </p:nvSpPr>
        <p:spPr>
          <a:xfrm>
            <a:off x="611560" y="1124744"/>
            <a:ext cx="6840760" cy="686727"/>
          </a:xfrm>
          <a:prstGeom prst="rect">
            <a:avLst/>
          </a:prstGeom>
          <a:ln>
            <a:solidFill>
              <a:schemeClr val="accent1"/>
            </a:solid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en-US" altLang="zh-CN" sz="2400" dirty="0" err="1" smtClean="0"/>
              <a:t>S.ptr</a:t>
            </a:r>
            <a:r>
              <a:rPr lang="en-US" altLang="zh-CN" sz="2400" dirty="0" smtClean="0"/>
              <a:t> := </a:t>
            </a:r>
            <a:r>
              <a:rPr lang="en-US" altLang="zh-CN" sz="2400" dirty="0" err="1" smtClean="0"/>
              <a:t>mknode</a:t>
            </a:r>
            <a:r>
              <a:rPr lang="en-US" altLang="zh-CN" sz="2400" dirty="0" smtClean="0"/>
              <a:t>(‘</a:t>
            </a:r>
            <a:r>
              <a:rPr lang="en-US" altLang="zh-CN" sz="2400" dirty="0" err="1" smtClean="0"/>
              <a:t>while_do</a:t>
            </a:r>
            <a:r>
              <a:rPr lang="en-US" altLang="zh-CN" sz="2400" dirty="0" smtClean="0"/>
              <a:t>’ , </a:t>
            </a:r>
            <a:r>
              <a:rPr lang="en-US" altLang="zh-CN" sz="2400" dirty="0" err="1" smtClean="0"/>
              <a:t>E.ptr</a:t>
            </a:r>
            <a:r>
              <a:rPr lang="en-US" altLang="zh-CN" sz="2400" dirty="0" smtClean="0"/>
              <a:t>, S1.ptr)</a:t>
            </a:r>
            <a:endParaRPr lang="en-US" altLang="zh-CN" sz="2400" dirty="0"/>
          </a:p>
          <a:p>
            <a:pPr fontAlgn="auto">
              <a:lnSpc>
                <a:spcPct val="120000"/>
              </a:lnSpc>
              <a:spcAft>
                <a:spcPts val="0"/>
              </a:spcAft>
              <a:buFont typeface="Arial" pitchFamily="34" charset="0"/>
              <a:buChar char="•"/>
              <a:defRPr/>
            </a:pPr>
            <a:endParaRPr lang="en-US" altLang="zh-CN" sz="2400" b="1" dirty="0" smtClean="0"/>
          </a:p>
        </p:txBody>
      </p:sp>
      <p:sp>
        <p:nvSpPr>
          <p:cNvPr id="15" name="Rectangle 3"/>
          <p:cNvSpPr txBox="1">
            <a:spLocks noChangeArrowheads="1"/>
          </p:cNvSpPr>
          <p:nvPr/>
        </p:nvSpPr>
        <p:spPr>
          <a:xfrm>
            <a:off x="467544" y="1988840"/>
            <a:ext cx="7704138" cy="579195"/>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defRPr/>
            </a:pPr>
            <a:r>
              <a:rPr lang="zh-CN" altLang="en-US" sz="2400" dirty="0" smtClean="0"/>
              <a:t>语句  </a:t>
            </a:r>
            <a:r>
              <a:rPr lang="en-US" altLang="zh-CN" sz="2400" dirty="0" smtClean="0"/>
              <a:t>S→ S1;S2</a:t>
            </a:r>
          </a:p>
        </p:txBody>
      </p:sp>
      <p:sp>
        <p:nvSpPr>
          <p:cNvPr id="17" name="Rectangle 3"/>
          <p:cNvSpPr txBox="1">
            <a:spLocks noChangeArrowheads="1"/>
          </p:cNvSpPr>
          <p:nvPr/>
        </p:nvSpPr>
        <p:spPr>
          <a:xfrm>
            <a:off x="899233" y="2568035"/>
            <a:ext cx="6840760" cy="686727"/>
          </a:xfrm>
          <a:prstGeom prst="rect">
            <a:avLst/>
          </a:prstGeom>
          <a:ln>
            <a:solidFill>
              <a:schemeClr val="accent1"/>
            </a:solid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en-US" altLang="zh-CN" sz="2400" dirty="0" err="1" smtClean="0"/>
              <a:t>S.ptr</a:t>
            </a:r>
            <a:r>
              <a:rPr lang="en-US" altLang="zh-CN" sz="2400" dirty="0" smtClean="0"/>
              <a:t> := </a:t>
            </a:r>
            <a:r>
              <a:rPr lang="en-US" altLang="zh-CN" sz="2400" dirty="0" err="1" smtClean="0"/>
              <a:t>mknode</a:t>
            </a:r>
            <a:r>
              <a:rPr lang="en-US" altLang="zh-CN" sz="2400" dirty="0" smtClean="0"/>
              <a:t>(‘</a:t>
            </a:r>
            <a:r>
              <a:rPr lang="en-US" altLang="zh-CN" sz="2400" dirty="0" err="1" smtClean="0"/>
              <a:t>seq</a:t>
            </a:r>
            <a:r>
              <a:rPr lang="en-US" altLang="zh-CN" sz="2400" dirty="0" smtClean="0"/>
              <a:t>’ , S1.ptr, S2.ptr)</a:t>
            </a:r>
            <a:endParaRPr lang="en-US" altLang="zh-CN" sz="2400" dirty="0"/>
          </a:p>
          <a:p>
            <a:pPr fontAlgn="auto">
              <a:lnSpc>
                <a:spcPct val="120000"/>
              </a:lnSpc>
              <a:spcAft>
                <a:spcPts val="0"/>
              </a:spcAft>
              <a:buFont typeface="Arial" pitchFamily="34" charset="0"/>
              <a:buChar char="•"/>
              <a:defRPr/>
            </a:pPr>
            <a:endParaRPr lang="en-US" altLang="zh-CN" sz="2400" b="1" dirty="0" smtClean="0"/>
          </a:p>
        </p:txBody>
      </p:sp>
      <p:sp>
        <p:nvSpPr>
          <p:cNvPr id="18" name="Rectangle 3"/>
          <p:cNvSpPr txBox="1">
            <a:spLocks noChangeArrowheads="1"/>
          </p:cNvSpPr>
          <p:nvPr/>
        </p:nvSpPr>
        <p:spPr>
          <a:xfrm>
            <a:off x="579853" y="3429000"/>
            <a:ext cx="7704138" cy="579195"/>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defRPr/>
            </a:pPr>
            <a:r>
              <a:rPr lang="zh-CN" altLang="en-US" sz="2400" dirty="0" smtClean="0"/>
              <a:t>语句  </a:t>
            </a:r>
            <a:r>
              <a:rPr lang="en-US" altLang="zh-CN" sz="2400" dirty="0" smtClean="0"/>
              <a:t>S→ break</a:t>
            </a:r>
          </a:p>
        </p:txBody>
      </p:sp>
      <p:sp>
        <p:nvSpPr>
          <p:cNvPr id="19" name="Rectangle 3"/>
          <p:cNvSpPr txBox="1">
            <a:spLocks noChangeArrowheads="1"/>
          </p:cNvSpPr>
          <p:nvPr/>
        </p:nvSpPr>
        <p:spPr>
          <a:xfrm>
            <a:off x="932379" y="3983155"/>
            <a:ext cx="6840760" cy="686727"/>
          </a:xfrm>
          <a:prstGeom prst="rect">
            <a:avLst/>
          </a:prstGeom>
          <a:ln>
            <a:solidFill>
              <a:schemeClr val="accent1"/>
            </a:solid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en-US" altLang="zh-CN" sz="2400" dirty="0" err="1" smtClean="0"/>
              <a:t>S.ptr</a:t>
            </a:r>
            <a:r>
              <a:rPr lang="en-US" altLang="zh-CN" sz="2400" dirty="0" smtClean="0"/>
              <a:t> := </a:t>
            </a:r>
            <a:r>
              <a:rPr lang="en-US" altLang="zh-CN" sz="2400" dirty="0" err="1" smtClean="0"/>
              <a:t>mknode</a:t>
            </a:r>
            <a:r>
              <a:rPr lang="en-US" altLang="zh-CN" sz="2400" dirty="0" smtClean="0"/>
              <a:t>(‘break’)</a:t>
            </a:r>
            <a:endParaRPr lang="en-US" altLang="zh-CN" sz="2400" dirty="0"/>
          </a:p>
          <a:p>
            <a:pPr fontAlgn="auto">
              <a:lnSpc>
                <a:spcPct val="120000"/>
              </a:lnSpc>
              <a:spcAft>
                <a:spcPts val="0"/>
              </a:spcAft>
              <a:buFont typeface="Arial" pitchFamily="34" charset="0"/>
              <a:buChar char="•"/>
              <a:defRPr/>
            </a:pPr>
            <a:endParaRPr lang="en-US" altLang="zh-CN" sz="2400" b="1" dirty="0" smtClean="0"/>
          </a:p>
        </p:txBody>
      </p:sp>
      <p:sp>
        <p:nvSpPr>
          <p:cNvPr id="20" name="Rectangle 3"/>
          <p:cNvSpPr txBox="1">
            <a:spLocks noChangeArrowheads="1"/>
          </p:cNvSpPr>
          <p:nvPr/>
        </p:nvSpPr>
        <p:spPr>
          <a:xfrm>
            <a:off x="301285" y="4896944"/>
            <a:ext cx="7704137" cy="533651"/>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defRPr/>
            </a:pPr>
            <a:r>
              <a:rPr lang="zh-CN" altLang="en-US" sz="2400" dirty="0"/>
              <a:t>表达式</a:t>
            </a:r>
            <a:r>
              <a:rPr lang="zh-CN" altLang="en-US" sz="2400" dirty="0" smtClean="0"/>
              <a:t>  </a:t>
            </a:r>
            <a:r>
              <a:rPr lang="en-US" altLang="zh-CN" sz="2400" dirty="0" smtClean="0"/>
              <a:t>E→ id</a:t>
            </a:r>
          </a:p>
        </p:txBody>
      </p:sp>
      <p:sp>
        <p:nvSpPr>
          <p:cNvPr id="21" name="Rectangle 3"/>
          <p:cNvSpPr txBox="1">
            <a:spLocks noChangeArrowheads="1"/>
          </p:cNvSpPr>
          <p:nvPr/>
        </p:nvSpPr>
        <p:spPr>
          <a:xfrm>
            <a:off x="589317" y="5607964"/>
            <a:ext cx="6840760" cy="686727"/>
          </a:xfrm>
          <a:prstGeom prst="rect">
            <a:avLst/>
          </a:prstGeom>
          <a:ln>
            <a:solidFill>
              <a:schemeClr val="accent1"/>
            </a:solid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en-US" altLang="zh-CN" sz="2400" dirty="0" err="1" smtClean="0"/>
              <a:t>E.ptr</a:t>
            </a:r>
            <a:r>
              <a:rPr lang="en-US" altLang="zh-CN" sz="2400" dirty="0" smtClean="0"/>
              <a:t> := </a:t>
            </a:r>
            <a:r>
              <a:rPr lang="en-US" altLang="zh-CN" sz="2400" dirty="0" err="1" smtClean="0"/>
              <a:t>mkleaf</a:t>
            </a:r>
            <a:r>
              <a:rPr lang="en-US" altLang="zh-CN" sz="2400" dirty="0" smtClean="0"/>
              <a:t>( </a:t>
            </a:r>
            <a:r>
              <a:rPr lang="en-US" altLang="zh-CN" sz="2400" dirty="0" err="1" smtClean="0"/>
              <a:t>id.entry</a:t>
            </a:r>
            <a:r>
              <a:rPr lang="en-US" altLang="zh-CN" sz="2400" dirty="0" smtClean="0"/>
              <a:t>)</a:t>
            </a:r>
            <a:endParaRPr lang="en-US" altLang="zh-CN" sz="2400" dirty="0"/>
          </a:p>
          <a:p>
            <a:pPr fontAlgn="auto">
              <a:lnSpc>
                <a:spcPct val="120000"/>
              </a:lnSpc>
              <a:spcAft>
                <a:spcPts val="0"/>
              </a:spcAft>
              <a:buFont typeface="Arial" pitchFamily="34" charset="0"/>
              <a:buChar char="•"/>
              <a:defRPr/>
            </a:pPr>
            <a:endParaRPr lang="en-US" altLang="zh-CN" sz="2400" b="1" dirty="0" smtClean="0"/>
          </a:p>
        </p:txBody>
      </p:sp>
      <p:grpSp>
        <p:nvGrpSpPr>
          <p:cNvPr id="22" name="组合 21"/>
          <p:cNvGrpSpPr/>
          <p:nvPr/>
        </p:nvGrpSpPr>
        <p:grpSpPr>
          <a:xfrm>
            <a:off x="8079132" y="4895064"/>
            <a:ext cx="429453" cy="1548962"/>
            <a:chOff x="1421791" y="3037485"/>
            <a:chExt cx="429453" cy="1548962"/>
          </a:xfrm>
        </p:grpSpPr>
        <p:cxnSp>
          <p:nvCxnSpPr>
            <p:cNvPr id="23" name="直接连接符 22"/>
            <p:cNvCxnSpPr>
              <a:stCxn id="27" idx="2"/>
            </p:cNvCxnSpPr>
            <p:nvPr/>
          </p:nvCxnSpPr>
          <p:spPr>
            <a:xfrm>
              <a:off x="1598282" y="3530184"/>
              <a:ext cx="0" cy="5635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442158" y="4093748"/>
              <a:ext cx="409086" cy="492699"/>
            </a:xfrm>
            <a:prstGeom prst="rect">
              <a:avLst/>
            </a:prstGeom>
          </p:spPr>
          <p:txBody>
            <a:bodyPr wrap="none">
              <a:spAutoFit/>
            </a:bodyPr>
            <a:lstStyle/>
            <a:p>
              <a:pPr lvl="0" fontAlgn="auto">
                <a:lnSpc>
                  <a:spcPct val="120000"/>
                </a:lnSpc>
                <a:spcAft>
                  <a:spcPts val="0"/>
                </a:spcAft>
                <a:defRPr/>
              </a:pPr>
              <a:r>
                <a:rPr lang="en-US" altLang="zh-CN" dirty="0" smtClean="0">
                  <a:solidFill>
                    <a:prstClr val="black"/>
                  </a:solidFill>
                </a:rPr>
                <a:t>id</a:t>
              </a:r>
              <a:endParaRPr lang="en-US" altLang="zh-CN" dirty="0">
                <a:solidFill>
                  <a:prstClr val="black"/>
                </a:solidFill>
              </a:endParaRPr>
            </a:p>
          </p:txBody>
        </p:sp>
        <p:sp>
          <p:nvSpPr>
            <p:cNvPr id="27" name="矩形 26"/>
            <p:cNvSpPr/>
            <p:nvPr/>
          </p:nvSpPr>
          <p:spPr>
            <a:xfrm>
              <a:off x="1421791" y="3037485"/>
              <a:ext cx="352982" cy="492699"/>
            </a:xfrm>
            <a:prstGeom prst="rect">
              <a:avLst/>
            </a:prstGeom>
          </p:spPr>
          <p:txBody>
            <a:bodyPr wrap="none">
              <a:spAutoFit/>
            </a:bodyPr>
            <a:lstStyle/>
            <a:p>
              <a:pPr lvl="0" fontAlgn="auto">
                <a:lnSpc>
                  <a:spcPct val="120000"/>
                </a:lnSpc>
                <a:spcAft>
                  <a:spcPts val="0"/>
                </a:spcAft>
                <a:defRPr/>
              </a:pPr>
              <a:r>
                <a:rPr lang="en-US" altLang="zh-CN" dirty="0" smtClean="0">
                  <a:solidFill>
                    <a:prstClr val="black"/>
                  </a:solidFill>
                </a:rPr>
                <a:t>E</a:t>
              </a:r>
              <a:endParaRPr lang="en-US" altLang="zh-CN" dirty="0">
                <a:solidFill>
                  <a:prstClr val="black"/>
                </a:solidFill>
              </a:endParaRPr>
            </a:p>
          </p:txBody>
        </p:sp>
      </p:grpSp>
    </p:spTree>
    <p:extLst>
      <p:ext uri="{BB962C8B-B14F-4D97-AF65-F5344CB8AC3E}">
        <p14:creationId xmlns:p14="http://schemas.microsoft.com/office/powerpoint/2010/main" xmlns="" val="503229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linds(horizontal)">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blinds(horizontal)">
                                      <p:cBhvr>
                                        <p:cTn id="17" dur="500"/>
                                        <p:tgtEl>
                                          <p:spTgt spid="1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
                                            <p:txEl>
                                              <p:pRg st="0" end="0"/>
                                            </p:txEl>
                                          </p:spTgt>
                                        </p:tgtEl>
                                        <p:attrNameLst>
                                          <p:attrName>style.visibility</p:attrName>
                                        </p:attrNameLst>
                                      </p:cBhvr>
                                      <p:to>
                                        <p:strVal val="visible"/>
                                      </p:to>
                                    </p:set>
                                    <p:animEffect transition="in" filter="blinds(horizontal)">
                                      <p:cBhvr>
                                        <p:cTn id="22" dur="500"/>
                                        <p:tgtEl>
                                          <p:spTgt spid="1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animEffect transition="in" filter="blinds(horizontal)">
                                      <p:cBhvr>
                                        <p:cTn id="27" dur="500"/>
                                        <p:tgtEl>
                                          <p:spTgt spid="1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blinds(horizontal)">
                                      <p:cBhvr>
                                        <p:cTn id="32" dur="500"/>
                                        <p:tgtEl>
                                          <p:spTgt spid="1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blinds(horizontal)">
                                      <p:cBhvr>
                                        <p:cTn id="37" dur="500"/>
                                        <p:tgtEl>
                                          <p:spTgt spid="2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21">
                                            <p:txEl>
                                              <p:pRg st="0" end="0"/>
                                            </p:txEl>
                                          </p:spTgt>
                                        </p:tgtEl>
                                        <p:attrNameLst>
                                          <p:attrName>style.visibility</p:attrName>
                                        </p:attrNameLst>
                                      </p:cBhvr>
                                      <p:to>
                                        <p:strVal val="visible"/>
                                      </p:to>
                                    </p:set>
                                    <p:animEffect transition="in" filter="blinds(horizontal)">
                                      <p:cBhvr>
                                        <p:cTn id="48"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txBox="1">
            <a:spLocks noChangeArrowheads="1"/>
          </p:cNvSpPr>
          <p:nvPr/>
        </p:nvSpPr>
        <p:spPr>
          <a:xfrm>
            <a:off x="584260" y="548680"/>
            <a:ext cx="7704137" cy="533651"/>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defRPr/>
            </a:pPr>
            <a:r>
              <a:rPr lang="zh-CN" altLang="en-US" sz="2400" dirty="0"/>
              <a:t>表达式</a:t>
            </a:r>
            <a:r>
              <a:rPr lang="zh-CN" altLang="en-US" sz="2400" dirty="0" smtClean="0"/>
              <a:t>  </a:t>
            </a:r>
            <a:r>
              <a:rPr lang="en-US" altLang="zh-CN" sz="2400" dirty="0" smtClean="0"/>
              <a:t>E→ </a:t>
            </a:r>
            <a:r>
              <a:rPr lang="en-US" altLang="zh-CN" sz="2400" dirty="0" err="1" smtClean="0"/>
              <a:t>int</a:t>
            </a:r>
            <a:endParaRPr lang="en-US" altLang="zh-CN" sz="2400" dirty="0" smtClean="0"/>
          </a:p>
        </p:txBody>
      </p:sp>
      <p:sp>
        <p:nvSpPr>
          <p:cNvPr id="21" name="Rectangle 3"/>
          <p:cNvSpPr txBox="1">
            <a:spLocks noChangeArrowheads="1"/>
          </p:cNvSpPr>
          <p:nvPr/>
        </p:nvSpPr>
        <p:spPr>
          <a:xfrm>
            <a:off x="329907" y="1186550"/>
            <a:ext cx="6840760" cy="686727"/>
          </a:xfrm>
          <a:prstGeom prst="rect">
            <a:avLst/>
          </a:prstGeom>
          <a:ln>
            <a:solidFill>
              <a:schemeClr val="accent1"/>
            </a:solid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en-US" altLang="zh-CN" sz="2400" dirty="0" err="1" smtClean="0"/>
              <a:t>E.ptr</a:t>
            </a:r>
            <a:r>
              <a:rPr lang="en-US" altLang="zh-CN" sz="2400" dirty="0" smtClean="0"/>
              <a:t> := </a:t>
            </a:r>
            <a:r>
              <a:rPr lang="en-US" altLang="zh-CN" sz="2400" dirty="0" err="1" smtClean="0"/>
              <a:t>mkleaf</a:t>
            </a:r>
            <a:r>
              <a:rPr lang="en-US" altLang="zh-CN" sz="2400" dirty="0" smtClean="0"/>
              <a:t>( </a:t>
            </a:r>
            <a:r>
              <a:rPr lang="en-US" altLang="zh-CN" sz="2400" dirty="0" err="1" smtClean="0"/>
              <a:t>int.val</a:t>
            </a:r>
            <a:r>
              <a:rPr lang="en-US" altLang="zh-CN" sz="2400" dirty="0" smtClean="0"/>
              <a:t>)</a:t>
            </a:r>
            <a:endParaRPr lang="en-US" altLang="zh-CN" sz="2400" dirty="0"/>
          </a:p>
          <a:p>
            <a:pPr fontAlgn="auto">
              <a:lnSpc>
                <a:spcPct val="120000"/>
              </a:lnSpc>
              <a:spcAft>
                <a:spcPts val="0"/>
              </a:spcAft>
              <a:buFont typeface="Arial" pitchFamily="34" charset="0"/>
              <a:buChar char="•"/>
              <a:defRPr/>
            </a:pPr>
            <a:endParaRPr lang="en-US" altLang="zh-CN" sz="2400" b="1" dirty="0" smtClean="0"/>
          </a:p>
        </p:txBody>
      </p:sp>
      <p:grpSp>
        <p:nvGrpSpPr>
          <p:cNvPr id="22" name="组合 21"/>
          <p:cNvGrpSpPr/>
          <p:nvPr/>
        </p:nvGrpSpPr>
        <p:grpSpPr>
          <a:xfrm>
            <a:off x="7669641" y="307850"/>
            <a:ext cx="512810" cy="1548962"/>
            <a:chOff x="1421791" y="3037485"/>
            <a:chExt cx="512810" cy="1548962"/>
          </a:xfrm>
        </p:grpSpPr>
        <p:cxnSp>
          <p:nvCxnSpPr>
            <p:cNvPr id="23" name="直接连接符 22"/>
            <p:cNvCxnSpPr>
              <a:stCxn id="27" idx="2"/>
            </p:cNvCxnSpPr>
            <p:nvPr/>
          </p:nvCxnSpPr>
          <p:spPr>
            <a:xfrm>
              <a:off x="1598282" y="3530184"/>
              <a:ext cx="0" cy="5635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442158" y="4093748"/>
              <a:ext cx="492443" cy="492699"/>
            </a:xfrm>
            <a:prstGeom prst="rect">
              <a:avLst/>
            </a:prstGeom>
          </p:spPr>
          <p:txBody>
            <a:bodyPr wrap="none">
              <a:spAutoFit/>
            </a:bodyPr>
            <a:lstStyle/>
            <a:p>
              <a:pPr lvl="0" fontAlgn="auto">
                <a:lnSpc>
                  <a:spcPct val="120000"/>
                </a:lnSpc>
                <a:spcAft>
                  <a:spcPts val="0"/>
                </a:spcAft>
                <a:defRPr/>
              </a:pPr>
              <a:r>
                <a:rPr lang="en-US" altLang="zh-CN" dirty="0" err="1" smtClean="0">
                  <a:solidFill>
                    <a:prstClr val="black"/>
                  </a:solidFill>
                </a:rPr>
                <a:t>int</a:t>
              </a:r>
              <a:endParaRPr lang="en-US" altLang="zh-CN" dirty="0">
                <a:solidFill>
                  <a:prstClr val="black"/>
                </a:solidFill>
              </a:endParaRPr>
            </a:p>
          </p:txBody>
        </p:sp>
        <p:sp>
          <p:nvSpPr>
            <p:cNvPr id="27" name="矩形 26"/>
            <p:cNvSpPr/>
            <p:nvPr/>
          </p:nvSpPr>
          <p:spPr>
            <a:xfrm>
              <a:off x="1421791" y="3037485"/>
              <a:ext cx="352982" cy="492699"/>
            </a:xfrm>
            <a:prstGeom prst="rect">
              <a:avLst/>
            </a:prstGeom>
          </p:spPr>
          <p:txBody>
            <a:bodyPr wrap="none">
              <a:spAutoFit/>
            </a:bodyPr>
            <a:lstStyle/>
            <a:p>
              <a:pPr lvl="0" fontAlgn="auto">
                <a:lnSpc>
                  <a:spcPct val="120000"/>
                </a:lnSpc>
                <a:spcAft>
                  <a:spcPts val="0"/>
                </a:spcAft>
                <a:defRPr/>
              </a:pPr>
              <a:r>
                <a:rPr lang="en-US" altLang="zh-CN" dirty="0" smtClean="0">
                  <a:solidFill>
                    <a:prstClr val="black"/>
                  </a:solidFill>
                </a:rPr>
                <a:t>E</a:t>
              </a:r>
              <a:endParaRPr lang="en-US" altLang="zh-CN" dirty="0">
                <a:solidFill>
                  <a:prstClr val="black"/>
                </a:solidFill>
              </a:endParaRPr>
            </a:p>
          </p:txBody>
        </p:sp>
      </p:grpSp>
      <p:sp>
        <p:nvSpPr>
          <p:cNvPr id="24" name="Rectangle 3"/>
          <p:cNvSpPr txBox="1">
            <a:spLocks noChangeArrowheads="1"/>
          </p:cNvSpPr>
          <p:nvPr/>
        </p:nvSpPr>
        <p:spPr>
          <a:xfrm>
            <a:off x="584260" y="2126759"/>
            <a:ext cx="7704137" cy="533651"/>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defRPr/>
            </a:pPr>
            <a:r>
              <a:rPr lang="zh-CN" altLang="en-US" sz="2400" dirty="0"/>
              <a:t>表达式</a:t>
            </a:r>
            <a:r>
              <a:rPr lang="zh-CN" altLang="en-US" sz="2400" dirty="0" smtClean="0"/>
              <a:t>  </a:t>
            </a:r>
            <a:r>
              <a:rPr lang="en-US" altLang="zh-CN" sz="2400" dirty="0" smtClean="0"/>
              <a:t>E→ real</a:t>
            </a:r>
          </a:p>
        </p:txBody>
      </p:sp>
      <p:sp>
        <p:nvSpPr>
          <p:cNvPr id="25" name="Rectangle 3"/>
          <p:cNvSpPr txBox="1">
            <a:spLocks noChangeArrowheads="1"/>
          </p:cNvSpPr>
          <p:nvPr/>
        </p:nvSpPr>
        <p:spPr>
          <a:xfrm>
            <a:off x="329907" y="2764629"/>
            <a:ext cx="6840760" cy="686727"/>
          </a:xfrm>
          <a:prstGeom prst="rect">
            <a:avLst/>
          </a:prstGeom>
          <a:ln>
            <a:solidFill>
              <a:schemeClr val="accent1"/>
            </a:solid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en-US" altLang="zh-CN" sz="2400" dirty="0" err="1" smtClean="0"/>
              <a:t>E.ptr</a:t>
            </a:r>
            <a:r>
              <a:rPr lang="en-US" altLang="zh-CN" sz="2400" dirty="0" smtClean="0"/>
              <a:t> := </a:t>
            </a:r>
            <a:r>
              <a:rPr lang="en-US" altLang="zh-CN" sz="2400" dirty="0" err="1" smtClean="0"/>
              <a:t>mkleaf</a:t>
            </a:r>
            <a:r>
              <a:rPr lang="en-US" altLang="zh-CN" sz="2400" dirty="0" smtClean="0"/>
              <a:t>( </a:t>
            </a:r>
            <a:r>
              <a:rPr lang="en-US" altLang="zh-CN" sz="2400" dirty="0" err="1" smtClean="0"/>
              <a:t>real.val</a:t>
            </a:r>
            <a:r>
              <a:rPr lang="en-US" altLang="zh-CN" sz="2400" dirty="0" smtClean="0"/>
              <a:t>)</a:t>
            </a:r>
            <a:endParaRPr lang="en-US" altLang="zh-CN" sz="2400" dirty="0"/>
          </a:p>
          <a:p>
            <a:pPr fontAlgn="auto">
              <a:lnSpc>
                <a:spcPct val="120000"/>
              </a:lnSpc>
              <a:spcAft>
                <a:spcPts val="0"/>
              </a:spcAft>
              <a:buFont typeface="Arial" pitchFamily="34" charset="0"/>
              <a:buChar char="•"/>
              <a:defRPr/>
            </a:pPr>
            <a:endParaRPr lang="en-US" altLang="zh-CN" sz="2400" b="1" dirty="0" smtClean="0"/>
          </a:p>
        </p:txBody>
      </p:sp>
      <p:grpSp>
        <p:nvGrpSpPr>
          <p:cNvPr id="28" name="组合 27"/>
          <p:cNvGrpSpPr/>
          <p:nvPr/>
        </p:nvGrpSpPr>
        <p:grpSpPr>
          <a:xfrm>
            <a:off x="7669641" y="1885929"/>
            <a:ext cx="655477" cy="1548962"/>
            <a:chOff x="1421791" y="3037485"/>
            <a:chExt cx="655477" cy="1548962"/>
          </a:xfrm>
        </p:grpSpPr>
        <p:cxnSp>
          <p:nvCxnSpPr>
            <p:cNvPr id="29" name="直接连接符 28"/>
            <p:cNvCxnSpPr>
              <a:stCxn id="31" idx="2"/>
            </p:cNvCxnSpPr>
            <p:nvPr/>
          </p:nvCxnSpPr>
          <p:spPr>
            <a:xfrm>
              <a:off x="1598282" y="3530184"/>
              <a:ext cx="0" cy="5635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1442158" y="4093748"/>
              <a:ext cx="635110" cy="492699"/>
            </a:xfrm>
            <a:prstGeom prst="rect">
              <a:avLst/>
            </a:prstGeom>
          </p:spPr>
          <p:txBody>
            <a:bodyPr wrap="none">
              <a:spAutoFit/>
            </a:bodyPr>
            <a:lstStyle/>
            <a:p>
              <a:pPr lvl="0" fontAlgn="auto">
                <a:lnSpc>
                  <a:spcPct val="120000"/>
                </a:lnSpc>
                <a:spcAft>
                  <a:spcPts val="0"/>
                </a:spcAft>
                <a:defRPr/>
              </a:pPr>
              <a:r>
                <a:rPr lang="en-US" altLang="zh-CN" dirty="0" smtClean="0">
                  <a:solidFill>
                    <a:prstClr val="black"/>
                  </a:solidFill>
                </a:rPr>
                <a:t>real</a:t>
              </a:r>
              <a:endParaRPr lang="en-US" altLang="zh-CN" dirty="0">
                <a:solidFill>
                  <a:prstClr val="black"/>
                </a:solidFill>
              </a:endParaRPr>
            </a:p>
          </p:txBody>
        </p:sp>
        <p:sp>
          <p:nvSpPr>
            <p:cNvPr id="31" name="矩形 30"/>
            <p:cNvSpPr/>
            <p:nvPr/>
          </p:nvSpPr>
          <p:spPr>
            <a:xfrm>
              <a:off x="1421791" y="3037485"/>
              <a:ext cx="352982" cy="492699"/>
            </a:xfrm>
            <a:prstGeom prst="rect">
              <a:avLst/>
            </a:prstGeom>
          </p:spPr>
          <p:txBody>
            <a:bodyPr wrap="none">
              <a:spAutoFit/>
            </a:bodyPr>
            <a:lstStyle/>
            <a:p>
              <a:pPr lvl="0" fontAlgn="auto">
                <a:lnSpc>
                  <a:spcPct val="120000"/>
                </a:lnSpc>
                <a:spcAft>
                  <a:spcPts val="0"/>
                </a:spcAft>
                <a:defRPr/>
              </a:pPr>
              <a:r>
                <a:rPr lang="en-US" altLang="zh-CN" dirty="0" smtClean="0">
                  <a:solidFill>
                    <a:prstClr val="black"/>
                  </a:solidFill>
                </a:rPr>
                <a:t>E</a:t>
              </a:r>
              <a:endParaRPr lang="en-US" altLang="zh-CN" dirty="0">
                <a:solidFill>
                  <a:prstClr val="black"/>
                </a:solidFill>
              </a:endParaRPr>
            </a:p>
          </p:txBody>
        </p:sp>
      </p:grpSp>
      <p:sp>
        <p:nvSpPr>
          <p:cNvPr id="32" name="Rectangle 3"/>
          <p:cNvSpPr txBox="1">
            <a:spLocks noChangeArrowheads="1"/>
          </p:cNvSpPr>
          <p:nvPr/>
        </p:nvSpPr>
        <p:spPr>
          <a:xfrm>
            <a:off x="620981" y="3947444"/>
            <a:ext cx="7704137" cy="533651"/>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defRPr/>
            </a:pPr>
            <a:r>
              <a:rPr lang="zh-CN" altLang="en-US" sz="2400" dirty="0"/>
              <a:t>表达式</a:t>
            </a:r>
            <a:r>
              <a:rPr lang="zh-CN" altLang="en-US" sz="2400" dirty="0" smtClean="0"/>
              <a:t>  </a:t>
            </a:r>
            <a:r>
              <a:rPr lang="en-US" altLang="zh-CN" sz="2400" dirty="0" smtClean="0"/>
              <a:t>E→ E1+E2</a:t>
            </a:r>
          </a:p>
        </p:txBody>
      </p:sp>
      <p:sp>
        <p:nvSpPr>
          <p:cNvPr id="33" name="Rectangle 3"/>
          <p:cNvSpPr txBox="1">
            <a:spLocks noChangeArrowheads="1"/>
          </p:cNvSpPr>
          <p:nvPr/>
        </p:nvSpPr>
        <p:spPr>
          <a:xfrm>
            <a:off x="366628" y="4585314"/>
            <a:ext cx="6840760" cy="686727"/>
          </a:xfrm>
          <a:prstGeom prst="rect">
            <a:avLst/>
          </a:prstGeom>
          <a:ln>
            <a:solidFill>
              <a:schemeClr val="accent1"/>
            </a:solid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en-US" altLang="zh-CN" sz="2400" dirty="0" err="1" smtClean="0"/>
              <a:t>E.ptr</a:t>
            </a:r>
            <a:r>
              <a:rPr lang="en-US" altLang="zh-CN" sz="2400" dirty="0" smtClean="0"/>
              <a:t> := </a:t>
            </a:r>
            <a:r>
              <a:rPr lang="en-US" altLang="zh-CN" sz="2400" dirty="0" err="1" smtClean="0"/>
              <a:t>mknode</a:t>
            </a:r>
            <a:r>
              <a:rPr lang="en-US" altLang="zh-CN" sz="2400" dirty="0" smtClean="0"/>
              <a:t>( ‘add’, E1.ptr, E2.ptr)</a:t>
            </a:r>
            <a:endParaRPr lang="en-US" altLang="zh-CN" sz="2400" dirty="0"/>
          </a:p>
          <a:p>
            <a:pPr fontAlgn="auto">
              <a:lnSpc>
                <a:spcPct val="120000"/>
              </a:lnSpc>
              <a:spcAft>
                <a:spcPts val="0"/>
              </a:spcAft>
              <a:buFont typeface="Arial" pitchFamily="34" charset="0"/>
              <a:buChar char="•"/>
              <a:defRPr/>
            </a:pPr>
            <a:endParaRPr lang="en-US" altLang="zh-CN" sz="2400" b="1" dirty="0" smtClean="0"/>
          </a:p>
        </p:txBody>
      </p:sp>
      <p:grpSp>
        <p:nvGrpSpPr>
          <p:cNvPr id="38" name="组合 37"/>
          <p:cNvGrpSpPr/>
          <p:nvPr/>
        </p:nvGrpSpPr>
        <p:grpSpPr>
          <a:xfrm>
            <a:off x="7248452" y="4175251"/>
            <a:ext cx="1492056" cy="1399627"/>
            <a:chOff x="916752" y="3037485"/>
            <a:chExt cx="1492056" cy="1399627"/>
          </a:xfrm>
        </p:grpSpPr>
        <p:cxnSp>
          <p:nvCxnSpPr>
            <p:cNvPr id="39" name="直接连接符 38"/>
            <p:cNvCxnSpPr/>
            <p:nvPr/>
          </p:nvCxnSpPr>
          <p:spPr>
            <a:xfrm flipH="1">
              <a:off x="1259632" y="3573016"/>
              <a:ext cx="360040" cy="3547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763688" y="3573016"/>
              <a:ext cx="312345" cy="3547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1914762" y="3944413"/>
              <a:ext cx="494046" cy="492699"/>
            </a:xfrm>
            <a:prstGeom prst="rect">
              <a:avLst/>
            </a:prstGeom>
          </p:spPr>
          <p:txBody>
            <a:bodyPr wrap="none">
              <a:spAutoFit/>
            </a:bodyPr>
            <a:lstStyle/>
            <a:p>
              <a:pPr lvl="0" fontAlgn="auto">
                <a:lnSpc>
                  <a:spcPct val="120000"/>
                </a:lnSpc>
                <a:spcAft>
                  <a:spcPts val="0"/>
                </a:spcAft>
                <a:defRPr/>
              </a:pPr>
              <a:r>
                <a:rPr lang="en-US" altLang="zh-CN" dirty="0" smtClean="0">
                  <a:solidFill>
                    <a:prstClr val="black"/>
                  </a:solidFill>
                </a:rPr>
                <a:t>E2</a:t>
              </a:r>
              <a:endParaRPr lang="en-US" altLang="zh-CN" dirty="0">
                <a:solidFill>
                  <a:prstClr val="black"/>
                </a:solidFill>
              </a:endParaRPr>
            </a:p>
          </p:txBody>
        </p:sp>
        <p:sp>
          <p:nvSpPr>
            <p:cNvPr id="42" name="矩形 41"/>
            <p:cNvSpPr/>
            <p:nvPr/>
          </p:nvSpPr>
          <p:spPr>
            <a:xfrm>
              <a:off x="916752" y="3927755"/>
              <a:ext cx="494046" cy="492699"/>
            </a:xfrm>
            <a:prstGeom prst="rect">
              <a:avLst/>
            </a:prstGeom>
          </p:spPr>
          <p:txBody>
            <a:bodyPr wrap="none">
              <a:spAutoFit/>
            </a:bodyPr>
            <a:lstStyle/>
            <a:p>
              <a:pPr lvl="0" fontAlgn="auto">
                <a:lnSpc>
                  <a:spcPct val="120000"/>
                </a:lnSpc>
                <a:spcAft>
                  <a:spcPts val="0"/>
                </a:spcAft>
                <a:defRPr/>
              </a:pPr>
              <a:r>
                <a:rPr lang="en-US" altLang="zh-CN" dirty="0" smtClean="0">
                  <a:solidFill>
                    <a:prstClr val="black"/>
                  </a:solidFill>
                </a:rPr>
                <a:t>E1</a:t>
              </a:r>
              <a:endParaRPr lang="en-US" altLang="zh-CN" dirty="0">
                <a:solidFill>
                  <a:prstClr val="black"/>
                </a:solidFill>
              </a:endParaRPr>
            </a:p>
          </p:txBody>
        </p:sp>
        <p:sp>
          <p:nvSpPr>
            <p:cNvPr id="43" name="矩形 42"/>
            <p:cNvSpPr/>
            <p:nvPr/>
          </p:nvSpPr>
          <p:spPr>
            <a:xfrm>
              <a:off x="1421791" y="3037485"/>
              <a:ext cx="332142" cy="492699"/>
            </a:xfrm>
            <a:prstGeom prst="rect">
              <a:avLst/>
            </a:prstGeom>
          </p:spPr>
          <p:txBody>
            <a:bodyPr wrap="none">
              <a:spAutoFit/>
            </a:bodyPr>
            <a:lstStyle/>
            <a:p>
              <a:pPr lvl="0" fontAlgn="auto">
                <a:lnSpc>
                  <a:spcPct val="120000"/>
                </a:lnSpc>
                <a:spcAft>
                  <a:spcPts val="0"/>
                </a:spcAft>
                <a:defRPr/>
              </a:pPr>
              <a:r>
                <a:rPr lang="en-US" altLang="zh-CN" dirty="0" smtClean="0">
                  <a:solidFill>
                    <a:prstClr val="black"/>
                  </a:solidFill>
                </a:rPr>
                <a:t>+</a:t>
              </a:r>
              <a:endParaRPr lang="en-US" altLang="zh-CN" dirty="0">
                <a:solidFill>
                  <a:prstClr val="black"/>
                </a:solidFill>
              </a:endParaRPr>
            </a:p>
          </p:txBody>
        </p:sp>
      </p:grpSp>
    </p:spTree>
    <p:extLst>
      <p:ext uri="{BB962C8B-B14F-4D97-AF65-F5344CB8AC3E}">
        <p14:creationId xmlns:p14="http://schemas.microsoft.com/office/powerpoint/2010/main" xmlns="" val="390770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ppt_x"/>
                                          </p:val>
                                        </p:tav>
                                        <p:tav tm="100000">
                                          <p:val>
                                            <p:strVal val="#ppt_x"/>
                                          </p:val>
                                        </p:tav>
                                      </p:tavLst>
                                    </p:anim>
                                    <p:anim calcmode="lin" valueType="num">
                                      <p:cBhvr additive="base">
                                        <p:cTn id="1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1">
                                            <p:txEl>
                                              <p:pRg st="0" end="0"/>
                                            </p:txEl>
                                          </p:spTgt>
                                        </p:tgtEl>
                                        <p:attrNameLst>
                                          <p:attrName>style.visibility</p:attrName>
                                        </p:attrNameLst>
                                      </p:cBhvr>
                                      <p:to>
                                        <p:strVal val="visible"/>
                                      </p:to>
                                    </p:set>
                                    <p:animEffect transition="in" filter="blinds(horizontal)">
                                      <p:cBhvr>
                                        <p:cTn id="18" dur="500"/>
                                        <p:tgtEl>
                                          <p:spTgt spid="2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4">
                                            <p:txEl>
                                              <p:pRg st="0" end="0"/>
                                            </p:txEl>
                                          </p:spTgt>
                                        </p:tgtEl>
                                        <p:attrNameLst>
                                          <p:attrName>style.visibility</p:attrName>
                                        </p:attrNameLst>
                                      </p:cBhvr>
                                      <p:to>
                                        <p:strVal val="visible"/>
                                      </p:to>
                                    </p:set>
                                    <p:animEffect transition="in" filter="blinds(horizontal)">
                                      <p:cBhvr>
                                        <p:cTn id="23" dur="500"/>
                                        <p:tgtEl>
                                          <p:spTgt spid="2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ppt_x"/>
                                          </p:val>
                                        </p:tav>
                                        <p:tav tm="100000">
                                          <p:val>
                                            <p:strVal val="#ppt_x"/>
                                          </p:val>
                                        </p:tav>
                                      </p:tavLst>
                                    </p:anim>
                                    <p:anim calcmode="lin" valueType="num">
                                      <p:cBhvr additive="base">
                                        <p:cTn id="29"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5">
                                            <p:txEl>
                                              <p:pRg st="0" end="0"/>
                                            </p:txEl>
                                          </p:spTgt>
                                        </p:tgtEl>
                                        <p:attrNameLst>
                                          <p:attrName>style.visibility</p:attrName>
                                        </p:attrNameLst>
                                      </p:cBhvr>
                                      <p:to>
                                        <p:strVal val="visible"/>
                                      </p:to>
                                    </p:set>
                                    <p:animEffect transition="in" filter="blinds(horizontal)">
                                      <p:cBhvr>
                                        <p:cTn id="34" dur="500"/>
                                        <p:tgtEl>
                                          <p:spTgt spid="25">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2">
                                            <p:txEl>
                                              <p:pRg st="0" end="0"/>
                                            </p:txEl>
                                          </p:spTgt>
                                        </p:tgtEl>
                                        <p:attrNameLst>
                                          <p:attrName>style.visibility</p:attrName>
                                        </p:attrNameLst>
                                      </p:cBhvr>
                                      <p:to>
                                        <p:strVal val="visible"/>
                                      </p:to>
                                    </p:set>
                                    <p:animEffect transition="in" filter="blinds(horizontal)">
                                      <p:cBhvr>
                                        <p:cTn id="39" dur="500"/>
                                        <p:tgtEl>
                                          <p:spTgt spid="32">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3">
                                            <p:txEl>
                                              <p:pRg st="0" end="0"/>
                                            </p:txEl>
                                          </p:spTgt>
                                        </p:tgtEl>
                                        <p:attrNameLst>
                                          <p:attrName>style.visibility</p:attrName>
                                        </p:attrNameLst>
                                      </p:cBhvr>
                                      <p:to>
                                        <p:strVal val="visible"/>
                                      </p:to>
                                    </p:set>
                                    <p:animEffect transition="in" filter="blinds(horizontal)">
                                      <p:cBhvr>
                                        <p:cTn id="44" dur="500"/>
                                        <p:tgtEl>
                                          <p:spTgt spid="33">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additive="base">
                                        <p:cTn id="49" dur="500" fill="hold"/>
                                        <p:tgtEl>
                                          <p:spTgt spid="38"/>
                                        </p:tgtEl>
                                        <p:attrNameLst>
                                          <p:attrName>ppt_x</p:attrName>
                                        </p:attrNameLst>
                                      </p:cBhvr>
                                      <p:tavLst>
                                        <p:tav tm="0">
                                          <p:val>
                                            <p:strVal val="#ppt_x"/>
                                          </p:val>
                                        </p:tav>
                                        <p:tav tm="100000">
                                          <p:val>
                                            <p:strVal val="#ppt_x"/>
                                          </p:val>
                                        </p:tav>
                                      </p:tavLst>
                                    </p:anim>
                                    <p:anim calcmode="lin" valueType="num">
                                      <p:cBhvr additive="base">
                                        <p:cTn id="5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txBox="1">
            <a:spLocks noChangeArrowheads="1"/>
          </p:cNvSpPr>
          <p:nvPr/>
        </p:nvSpPr>
        <p:spPr>
          <a:xfrm>
            <a:off x="584260" y="548680"/>
            <a:ext cx="7704137" cy="533651"/>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defRPr/>
            </a:pPr>
            <a:r>
              <a:rPr lang="zh-CN" altLang="en-US" sz="2400" dirty="0"/>
              <a:t>表达式</a:t>
            </a:r>
            <a:r>
              <a:rPr lang="zh-CN" altLang="en-US" sz="2400" dirty="0" smtClean="0"/>
              <a:t>  </a:t>
            </a:r>
            <a:r>
              <a:rPr lang="en-US" altLang="zh-CN" sz="2400" dirty="0" smtClean="0"/>
              <a:t>E→ -E</a:t>
            </a:r>
          </a:p>
        </p:txBody>
      </p:sp>
      <p:sp>
        <p:nvSpPr>
          <p:cNvPr id="21" name="Rectangle 3"/>
          <p:cNvSpPr txBox="1">
            <a:spLocks noChangeArrowheads="1"/>
          </p:cNvSpPr>
          <p:nvPr/>
        </p:nvSpPr>
        <p:spPr>
          <a:xfrm>
            <a:off x="329907" y="1186550"/>
            <a:ext cx="6840760" cy="686727"/>
          </a:xfrm>
          <a:prstGeom prst="rect">
            <a:avLst/>
          </a:prstGeom>
          <a:ln>
            <a:solidFill>
              <a:schemeClr val="accent1"/>
            </a:solid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en-US" altLang="zh-CN" sz="2400" dirty="0" err="1" smtClean="0"/>
              <a:t>E.ptr</a:t>
            </a:r>
            <a:r>
              <a:rPr lang="en-US" altLang="zh-CN" sz="2400" dirty="0" smtClean="0"/>
              <a:t> := </a:t>
            </a:r>
            <a:r>
              <a:rPr lang="en-US" altLang="zh-CN" sz="2400" dirty="0" err="1" smtClean="0"/>
              <a:t>mknode</a:t>
            </a:r>
            <a:r>
              <a:rPr lang="en-US" altLang="zh-CN" sz="2400" dirty="0" smtClean="0"/>
              <a:t>(‘</a:t>
            </a:r>
            <a:r>
              <a:rPr lang="en-US" altLang="zh-CN" sz="2400" dirty="0" err="1" smtClean="0"/>
              <a:t>uminus</a:t>
            </a:r>
            <a:r>
              <a:rPr lang="en-US" altLang="zh-CN" sz="2400" dirty="0" smtClean="0"/>
              <a:t>’, </a:t>
            </a:r>
            <a:r>
              <a:rPr lang="en-US" altLang="zh-CN" sz="2400" dirty="0" err="1" smtClean="0"/>
              <a:t>E.ptr</a:t>
            </a:r>
            <a:r>
              <a:rPr lang="en-US" altLang="zh-CN" sz="2400" dirty="0" smtClean="0"/>
              <a:t>)</a:t>
            </a:r>
            <a:endParaRPr lang="en-US" altLang="zh-CN" sz="2400" dirty="0"/>
          </a:p>
          <a:p>
            <a:pPr fontAlgn="auto">
              <a:lnSpc>
                <a:spcPct val="120000"/>
              </a:lnSpc>
              <a:spcAft>
                <a:spcPts val="0"/>
              </a:spcAft>
              <a:buFont typeface="Arial" pitchFamily="34" charset="0"/>
              <a:buChar char="•"/>
              <a:defRPr/>
            </a:pPr>
            <a:endParaRPr lang="en-US" altLang="zh-CN" sz="2400" b="1" dirty="0" smtClean="0"/>
          </a:p>
        </p:txBody>
      </p:sp>
      <p:grpSp>
        <p:nvGrpSpPr>
          <p:cNvPr id="22" name="组合 21"/>
          <p:cNvGrpSpPr/>
          <p:nvPr/>
        </p:nvGrpSpPr>
        <p:grpSpPr>
          <a:xfrm>
            <a:off x="7669641" y="307850"/>
            <a:ext cx="373349" cy="1591794"/>
            <a:chOff x="1421791" y="3037485"/>
            <a:chExt cx="373349" cy="1591794"/>
          </a:xfrm>
        </p:grpSpPr>
        <p:cxnSp>
          <p:nvCxnSpPr>
            <p:cNvPr id="23" name="直接连接符 22"/>
            <p:cNvCxnSpPr>
              <a:stCxn id="27" idx="2"/>
            </p:cNvCxnSpPr>
            <p:nvPr/>
          </p:nvCxnSpPr>
          <p:spPr>
            <a:xfrm>
              <a:off x="1555802" y="3530184"/>
              <a:ext cx="42480" cy="5635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442158" y="4093748"/>
              <a:ext cx="352982" cy="535531"/>
            </a:xfrm>
            <a:prstGeom prst="rect">
              <a:avLst/>
            </a:prstGeom>
          </p:spPr>
          <p:txBody>
            <a:bodyPr wrap="none">
              <a:spAutoFit/>
            </a:bodyPr>
            <a:lstStyle/>
            <a:p>
              <a:pPr lvl="0" fontAlgn="auto">
                <a:lnSpc>
                  <a:spcPct val="120000"/>
                </a:lnSpc>
                <a:spcAft>
                  <a:spcPts val="0"/>
                </a:spcAft>
                <a:defRPr/>
              </a:pPr>
              <a:r>
                <a:rPr lang="en-US" altLang="zh-CN" dirty="0">
                  <a:solidFill>
                    <a:prstClr val="black"/>
                  </a:solidFill>
                </a:rPr>
                <a:t>E</a:t>
              </a:r>
            </a:p>
          </p:txBody>
        </p:sp>
        <p:sp>
          <p:nvSpPr>
            <p:cNvPr id="27" name="矩形 26"/>
            <p:cNvSpPr/>
            <p:nvPr/>
          </p:nvSpPr>
          <p:spPr>
            <a:xfrm>
              <a:off x="1421791" y="3037485"/>
              <a:ext cx="268022" cy="492699"/>
            </a:xfrm>
            <a:prstGeom prst="rect">
              <a:avLst/>
            </a:prstGeom>
          </p:spPr>
          <p:txBody>
            <a:bodyPr wrap="none">
              <a:spAutoFit/>
            </a:bodyPr>
            <a:lstStyle/>
            <a:p>
              <a:pPr lvl="0" fontAlgn="auto">
                <a:lnSpc>
                  <a:spcPct val="120000"/>
                </a:lnSpc>
                <a:spcAft>
                  <a:spcPts val="0"/>
                </a:spcAft>
                <a:defRPr/>
              </a:pPr>
              <a:r>
                <a:rPr lang="en-US" altLang="zh-CN" dirty="0" smtClean="0">
                  <a:solidFill>
                    <a:prstClr val="black"/>
                  </a:solidFill>
                </a:rPr>
                <a:t>-</a:t>
              </a:r>
              <a:endParaRPr lang="en-US" altLang="zh-CN" dirty="0">
                <a:solidFill>
                  <a:prstClr val="black"/>
                </a:solidFill>
              </a:endParaRPr>
            </a:p>
          </p:txBody>
        </p:sp>
      </p:grpSp>
      <p:sp>
        <p:nvSpPr>
          <p:cNvPr id="24" name="Rectangle 3"/>
          <p:cNvSpPr txBox="1">
            <a:spLocks noChangeArrowheads="1"/>
          </p:cNvSpPr>
          <p:nvPr/>
        </p:nvSpPr>
        <p:spPr>
          <a:xfrm>
            <a:off x="584260" y="2126759"/>
            <a:ext cx="7704137" cy="533651"/>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defRPr/>
            </a:pPr>
            <a:r>
              <a:rPr lang="zh-CN" altLang="en-US" sz="2400" dirty="0"/>
              <a:t>表达式</a:t>
            </a:r>
            <a:r>
              <a:rPr lang="zh-CN" altLang="en-US" sz="2400" dirty="0" smtClean="0"/>
              <a:t>  </a:t>
            </a:r>
            <a:r>
              <a:rPr lang="en-US" altLang="zh-CN" sz="2400" dirty="0" smtClean="0"/>
              <a:t>E→ (E)</a:t>
            </a:r>
          </a:p>
        </p:txBody>
      </p:sp>
      <p:sp>
        <p:nvSpPr>
          <p:cNvPr id="25" name="Rectangle 3"/>
          <p:cNvSpPr txBox="1">
            <a:spLocks noChangeArrowheads="1"/>
          </p:cNvSpPr>
          <p:nvPr/>
        </p:nvSpPr>
        <p:spPr>
          <a:xfrm>
            <a:off x="329907" y="2764629"/>
            <a:ext cx="6840760" cy="686727"/>
          </a:xfrm>
          <a:prstGeom prst="rect">
            <a:avLst/>
          </a:prstGeom>
          <a:ln>
            <a:solidFill>
              <a:schemeClr val="accent1"/>
            </a:solid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en-US" altLang="zh-CN" sz="2400" dirty="0" err="1" smtClean="0"/>
              <a:t>E.ptr</a:t>
            </a:r>
            <a:r>
              <a:rPr lang="en-US" altLang="zh-CN" sz="2400" dirty="0" smtClean="0"/>
              <a:t> := E1.ptr    </a:t>
            </a:r>
            <a:r>
              <a:rPr lang="zh-CN" altLang="en-US" sz="2400" dirty="0" smtClean="0"/>
              <a:t>不用画树</a:t>
            </a:r>
            <a:endParaRPr lang="en-US" altLang="zh-CN" sz="2400" dirty="0"/>
          </a:p>
          <a:p>
            <a:pPr fontAlgn="auto">
              <a:lnSpc>
                <a:spcPct val="120000"/>
              </a:lnSpc>
              <a:spcAft>
                <a:spcPts val="0"/>
              </a:spcAft>
              <a:buFont typeface="Arial" pitchFamily="34" charset="0"/>
              <a:buChar char="•"/>
              <a:defRPr/>
            </a:pPr>
            <a:endParaRPr lang="en-US" altLang="zh-CN" sz="2400" b="1" dirty="0" smtClean="0"/>
          </a:p>
        </p:txBody>
      </p:sp>
      <p:sp>
        <p:nvSpPr>
          <p:cNvPr id="32" name="Rectangle 3"/>
          <p:cNvSpPr txBox="1">
            <a:spLocks noChangeArrowheads="1"/>
          </p:cNvSpPr>
          <p:nvPr/>
        </p:nvSpPr>
        <p:spPr>
          <a:xfrm>
            <a:off x="542325" y="3641600"/>
            <a:ext cx="7704137" cy="533651"/>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defRPr/>
            </a:pPr>
            <a:r>
              <a:rPr lang="zh-CN" altLang="en-US" sz="2400" dirty="0"/>
              <a:t>表达式</a:t>
            </a:r>
            <a:r>
              <a:rPr lang="zh-CN" altLang="en-US" sz="2400" dirty="0" smtClean="0"/>
              <a:t>  </a:t>
            </a:r>
            <a:r>
              <a:rPr lang="en-US" altLang="zh-CN" sz="2400" dirty="0" smtClean="0"/>
              <a:t>E→ true</a:t>
            </a:r>
          </a:p>
        </p:txBody>
      </p:sp>
      <p:sp>
        <p:nvSpPr>
          <p:cNvPr id="33" name="Rectangle 3"/>
          <p:cNvSpPr txBox="1">
            <a:spLocks noChangeArrowheads="1"/>
          </p:cNvSpPr>
          <p:nvPr/>
        </p:nvSpPr>
        <p:spPr>
          <a:xfrm>
            <a:off x="329907" y="4241950"/>
            <a:ext cx="6840760" cy="686727"/>
          </a:xfrm>
          <a:prstGeom prst="rect">
            <a:avLst/>
          </a:prstGeom>
          <a:ln>
            <a:solidFill>
              <a:schemeClr val="accent1"/>
            </a:solid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en-US" altLang="zh-CN" sz="2400" dirty="0" err="1" smtClean="0"/>
              <a:t>E.ptr</a:t>
            </a:r>
            <a:r>
              <a:rPr lang="en-US" altLang="zh-CN" sz="2400" dirty="0" smtClean="0"/>
              <a:t> := </a:t>
            </a:r>
            <a:r>
              <a:rPr lang="en-US" altLang="zh-CN" sz="2400" dirty="0" err="1" smtClean="0"/>
              <a:t>mkleaf</a:t>
            </a:r>
            <a:r>
              <a:rPr lang="en-US" altLang="zh-CN" sz="2400" dirty="0" smtClean="0"/>
              <a:t>( ‘true’)</a:t>
            </a:r>
            <a:endParaRPr lang="en-US" altLang="zh-CN" sz="2400" dirty="0"/>
          </a:p>
          <a:p>
            <a:pPr fontAlgn="auto">
              <a:lnSpc>
                <a:spcPct val="120000"/>
              </a:lnSpc>
              <a:spcAft>
                <a:spcPts val="0"/>
              </a:spcAft>
              <a:buFont typeface="Arial" pitchFamily="34" charset="0"/>
              <a:buChar char="•"/>
              <a:defRPr/>
            </a:pPr>
            <a:endParaRPr lang="en-US" altLang="zh-CN" sz="2400" b="1" dirty="0" smtClean="0"/>
          </a:p>
        </p:txBody>
      </p:sp>
      <p:grpSp>
        <p:nvGrpSpPr>
          <p:cNvPr id="38" name="组合 37"/>
          <p:cNvGrpSpPr/>
          <p:nvPr/>
        </p:nvGrpSpPr>
        <p:grpSpPr>
          <a:xfrm>
            <a:off x="7505532" y="5082179"/>
            <a:ext cx="1492056" cy="1399627"/>
            <a:chOff x="916752" y="3037485"/>
            <a:chExt cx="1492056" cy="1399627"/>
          </a:xfrm>
        </p:grpSpPr>
        <p:cxnSp>
          <p:nvCxnSpPr>
            <p:cNvPr id="39" name="直接连接符 38"/>
            <p:cNvCxnSpPr/>
            <p:nvPr/>
          </p:nvCxnSpPr>
          <p:spPr>
            <a:xfrm flipH="1">
              <a:off x="1259632" y="3573016"/>
              <a:ext cx="360040" cy="3547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763688" y="3573016"/>
              <a:ext cx="312345" cy="3547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1914762" y="3944413"/>
              <a:ext cx="494046" cy="492699"/>
            </a:xfrm>
            <a:prstGeom prst="rect">
              <a:avLst/>
            </a:prstGeom>
          </p:spPr>
          <p:txBody>
            <a:bodyPr wrap="none">
              <a:spAutoFit/>
            </a:bodyPr>
            <a:lstStyle/>
            <a:p>
              <a:pPr lvl="0" fontAlgn="auto">
                <a:lnSpc>
                  <a:spcPct val="120000"/>
                </a:lnSpc>
                <a:spcAft>
                  <a:spcPts val="0"/>
                </a:spcAft>
                <a:defRPr/>
              </a:pPr>
              <a:r>
                <a:rPr lang="en-US" altLang="zh-CN" dirty="0" smtClean="0">
                  <a:solidFill>
                    <a:prstClr val="black"/>
                  </a:solidFill>
                </a:rPr>
                <a:t>E2</a:t>
              </a:r>
              <a:endParaRPr lang="en-US" altLang="zh-CN" dirty="0">
                <a:solidFill>
                  <a:prstClr val="black"/>
                </a:solidFill>
              </a:endParaRPr>
            </a:p>
          </p:txBody>
        </p:sp>
        <p:sp>
          <p:nvSpPr>
            <p:cNvPr id="42" name="矩形 41"/>
            <p:cNvSpPr/>
            <p:nvPr/>
          </p:nvSpPr>
          <p:spPr>
            <a:xfrm>
              <a:off x="916752" y="3927755"/>
              <a:ext cx="494046" cy="492699"/>
            </a:xfrm>
            <a:prstGeom prst="rect">
              <a:avLst/>
            </a:prstGeom>
          </p:spPr>
          <p:txBody>
            <a:bodyPr wrap="none">
              <a:spAutoFit/>
            </a:bodyPr>
            <a:lstStyle/>
            <a:p>
              <a:pPr lvl="0" fontAlgn="auto">
                <a:lnSpc>
                  <a:spcPct val="120000"/>
                </a:lnSpc>
                <a:spcAft>
                  <a:spcPts val="0"/>
                </a:spcAft>
                <a:defRPr/>
              </a:pPr>
              <a:r>
                <a:rPr lang="en-US" altLang="zh-CN" dirty="0" smtClean="0">
                  <a:solidFill>
                    <a:prstClr val="black"/>
                  </a:solidFill>
                </a:rPr>
                <a:t>E1</a:t>
              </a:r>
              <a:endParaRPr lang="en-US" altLang="zh-CN" dirty="0">
                <a:solidFill>
                  <a:prstClr val="black"/>
                </a:solidFill>
              </a:endParaRPr>
            </a:p>
          </p:txBody>
        </p:sp>
        <p:sp>
          <p:nvSpPr>
            <p:cNvPr id="43" name="矩形 42"/>
            <p:cNvSpPr/>
            <p:nvPr/>
          </p:nvSpPr>
          <p:spPr>
            <a:xfrm>
              <a:off x="1421791" y="3037485"/>
              <a:ext cx="633507" cy="492699"/>
            </a:xfrm>
            <a:prstGeom prst="rect">
              <a:avLst/>
            </a:prstGeom>
          </p:spPr>
          <p:txBody>
            <a:bodyPr wrap="none">
              <a:spAutoFit/>
            </a:bodyPr>
            <a:lstStyle/>
            <a:p>
              <a:pPr lvl="0" fontAlgn="auto">
                <a:lnSpc>
                  <a:spcPct val="120000"/>
                </a:lnSpc>
                <a:spcAft>
                  <a:spcPts val="0"/>
                </a:spcAft>
                <a:defRPr/>
              </a:pPr>
              <a:r>
                <a:rPr lang="en-US" altLang="zh-CN" dirty="0">
                  <a:solidFill>
                    <a:prstClr val="black"/>
                  </a:solidFill>
                </a:rPr>
                <a:t>and</a:t>
              </a:r>
            </a:p>
          </p:txBody>
        </p:sp>
      </p:grpSp>
      <p:sp>
        <p:nvSpPr>
          <p:cNvPr id="37" name="矩形 36"/>
          <p:cNvSpPr/>
          <p:nvPr/>
        </p:nvSpPr>
        <p:spPr>
          <a:xfrm>
            <a:off x="7800396" y="4241950"/>
            <a:ext cx="660758" cy="492699"/>
          </a:xfrm>
          <a:prstGeom prst="rect">
            <a:avLst/>
          </a:prstGeom>
        </p:spPr>
        <p:txBody>
          <a:bodyPr wrap="none">
            <a:spAutoFit/>
          </a:bodyPr>
          <a:lstStyle/>
          <a:p>
            <a:pPr lvl="0" fontAlgn="auto">
              <a:lnSpc>
                <a:spcPct val="120000"/>
              </a:lnSpc>
              <a:spcAft>
                <a:spcPts val="0"/>
              </a:spcAft>
              <a:defRPr/>
            </a:pPr>
            <a:r>
              <a:rPr lang="en-US" altLang="zh-CN" dirty="0" smtClean="0">
                <a:solidFill>
                  <a:prstClr val="black"/>
                </a:solidFill>
              </a:rPr>
              <a:t>true</a:t>
            </a:r>
            <a:endParaRPr lang="en-US" altLang="zh-CN" dirty="0">
              <a:solidFill>
                <a:prstClr val="black"/>
              </a:solidFill>
            </a:endParaRPr>
          </a:p>
        </p:txBody>
      </p:sp>
      <p:sp>
        <p:nvSpPr>
          <p:cNvPr id="44" name="Rectangle 3"/>
          <p:cNvSpPr txBox="1">
            <a:spLocks noChangeArrowheads="1"/>
          </p:cNvSpPr>
          <p:nvPr/>
        </p:nvSpPr>
        <p:spPr>
          <a:xfrm>
            <a:off x="419014" y="5041227"/>
            <a:ext cx="7704137" cy="533651"/>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defRPr/>
            </a:pPr>
            <a:r>
              <a:rPr lang="zh-CN" altLang="en-US" sz="2400" dirty="0"/>
              <a:t>表达式</a:t>
            </a:r>
            <a:r>
              <a:rPr lang="zh-CN" altLang="en-US" sz="2400" dirty="0" smtClean="0"/>
              <a:t>  </a:t>
            </a:r>
            <a:r>
              <a:rPr lang="en-US" altLang="zh-CN" sz="2400" dirty="0" smtClean="0"/>
              <a:t>E→ E1 ∧ E2</a:t>
            </a:r>
          </a:p>
        </p:txBody>
      </p:sp>
      <p:sp>
        <p:nvSpPr>
          <p:cNvPr id="45" name="Rectangle 3"/>
          <p:cNvSpPr txBox="1">
            <a:spLocks noChangeArrowheads="1"/>
          </p:cNvSpPr>
          <p:nvPr/>
        </p:nvSpPr>
        <p:spPr>
          <a:xfrm>
            <a:off x="542325" y="5579014"/>
            <a:ext cx="6840760" cy="686727"/>
          </a:xfrm>
          <a:prstGeom prst="rect">
            <a:avLst/>
          </a:prstGeom>
          <a:ln>
            <a:solidFill>
              <a:schemeClr val="accent1"/>
            </a:solid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en-US" altLang="zh-CN" sz="2400" dirty="0" err="1" smtClean="0"/>
              <a:t>E.ptr</a:t>
            </a:r>
            <a:r>
              <a:rPr lang="en-US" altLang="zh-CN" sz="2400" dirty="0" smtClean="0"/>
              <a:t> := </a:t>
            </a:r>
            <a:r>
              <a:rPr lang="en-US" altLang="zh-CN" sz="2400" dirty="0" err="1" smtClean="0"/>
              <a:t>mknode</a:t>
            </a:r>
            <a:r>
              <a:rPr lang="en-US" altLang="zh-CN" sz="2400" dirty="0" smtClean="0"/>
              <a:t>(‘and’, E1.ptr, E2.ptr)</a:t>
            </a:r>
            <a:endParaRPr lang="en-US" altLang="zh-CN" sz="2400" dirty="0"/>
          </a:p>
          <a:p>
            <a:pPr fontAlgn="auto">
              <a:lnSpc>
                <a:spcPct val="120000"/>
              </a:lnSpc>
              <a:spcAft>
                <a:spcPts val="0"/>
              </a:spcAft>
              <a:buFont typeface="Arial" pitchFamily="34" charset="0"/>
              <a:buChar char="•"/>
              <a:defRPr/>
            </a:pPr>
            <a:endParaRPr lang="en-US" altLang="zh-CN" sz="2400" b="1" dirty="0" smtClean="0"/>
          </a:p>
        </p:txBody>
      </p:sp>
    </p:spTree>
    <p:extLst>
      <p:ext uri="{BB962C8B-B14F-4D97-AF65-F5344CB8AC3E}">
        <p14:creationId xmlns:p14="http://schemas.microsoft.com/office/powerpoint/2010/main" xmlns="" val="388792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ppt_x"/>
                                          </p:val>
                                        </p:tav>
                                        <p:tav tm="100000">
                                          <p:val>
                                            <p:strVal val="#ppt_x"/>
                                          </p:val>
                                        </p:tav>
                                      </p:tavLst>
                                    </p:anim>
                                    <p:anim calcmode="lin" valueType="num">
                                      <p:cBhvr additive="base">
                                        <p:cTn id="1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1">
                                            <p:txEl>
                                              <p:pRg st="0" end="0"/>
                                            </p:txEl>
                                          </p:spTgt>
                                        </p:tgtEl>
                                        <p:attrNameLst>
                                          <p:attrName>style.visibility</p:attrName>
                                        </p:attrNameLst>
                                      </p:cBhvr>
                                      <p:to>
                                        <p:strVal val="visible"/>
                                      </p:to>
                                    </p:set>
                                    <p:animEffect transition="in" filter="blinds(horizontal)">
                                      <p:cBhvr>
                                        <p:cTn id="18" dur="500"/>
                                        <p:tgtEl>
                                          <p:spTgt spid="2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4">
                                            <p:txEl>
                                              <p:pRg st="0" end="0"/>
                                            </p:txEl>
                                          </p:spTgt>
                                        </p:tgtEl>
                                        <p:attrNameLst>
                                          <p:attrName>style.visibility</p:attrName>
                                        </p:attrNameLst>
                                      </p:cBhvr>
                                      <p:to>
                                        <p:strVal val="visible"/>
                                      </p:to>
                                    </p:set>
                                    <p:animEffect transition="in" filter="blinds(horizontal)">
                                      <p:cBhvr>
                                        <p:cTn id="23" dur="500"/>
                                        <p:tgtEl>
                                          <p:spTgt spid="2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5">
                                            <p:txEl>
                                              <p:pRg st="0" end="0"/>
                                            </p:txEl>
                                          </p:spTgt>
                                        </p:tgtEl>
                                        <p:attrNameLst>
                                          <p:attrName>style.visibility</p:attrName>
                                        </p:attrNameLst>
                                      </p:cBhvr>
                                      <p:to>
                                        <p:strVal val="visible"/>
                                      </p:to>
                                    </p:set>
                                    <p:animEffect transition="in" filter="blinds(horizontal)">
                                      <p:cBhvr>
                                        <p:cTn id="28" dur="500"/>
                                        <p:tgtEl>
                                          <p:spTgt spid="2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2">
                                            <p:txEl>
                                              <p:pRg st="0" end="0"/>
                                            </p:txEl>
                                          </p:spTgt>
                                        </p:tgtEl>
                                        <p:attrNameLst>
                                          <p:attrName>style.visibility</p:attrName>
                                        </p:attrNameLst>
                                      </p:cBhvr>
                                      <p:to>
                                        <p:strVal val="visible"/>
                                      </p:to>
                                    </p:set>
                                    <p:animEffect transition="in" filter="blinds(horizontal)">
                                      <p:cBhvr>
                                        <p:cTn id="33" dur="500"/>
                                        <p:tgtEl>
                                          <p:spTgt spid="32">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500" fill="hold"/>
                                        <p:tgtEl>
                                          <p:spTgt spid="37"/>
                                        </p:tgtEl>
                                        <p:attrNameLst>
                                          <p:attrName>ppt_x</p:attrName>
                                        </p:attrNameLst>
                                      </p:cBhvr>
                                      <p:tavLst>
                                        <p:tav tm="0">
                                          <p:val>
                                            <p:strVal val="#ppt_x"/>
                                          </p:val>
                                        </p:tav>
                                        <p:tav tm="100000">
                                          <p:val>
                                            <p:strVal val="#ppt_x"/>
                                          </p:val>
                                        </p:tav>
                                      </p:tavLst>
                                    </p:anim>
                                    <p:anim calcmode="lin" valueType="num">
                                      <p:cBhvr additive="base">
                                        <p:cTn id="39"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3">
                                            <p:txEl>
                                              <p:pRg st="0" end="0"/>
                                            </p:txEl>
                                          </p:spTgt>
                                        </p:tgtEl>
                                        <p:attrNameLst>
                                          <p:attrName>style.visibility</p:attrName>
                                        </p:attrNameLst>
                                      </p:cBhvr>
                                      <p:to>
                                        <p:strVal val="visible"/>
                                      </p:to>
                                    </p:set>
                                    <p:animEffect transition="in" filter="blinds(horizontal)">
                                      <p:cBhvr>
                                        <p:cTn id="44" dur="500"/>
                                        <p:tgtEl>
                                          <p:spTgt spid="33">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additive="base">
                                        <p:cTn id="49" dur="500" fill="hold"/>
                                        <p:tgtEl>
                                          <p:spTgt spid="38"/>
                                        </p:tgtEl>
                                        <p:attrNameLst>
                                          <p:attrName>ppt_x</p:attrName>
                                        </p:attrNameLst>
                                      </p:cBhvr>
                                      <p:tavLst>
                                        <p:tav tm="0">
                                          <p:val>
                                            <p:strVal val="#ppt_x"/>
                                          </p:val>
                                        </p:tav>
                                        <p:tav tm="100000">
                                          <p:val>
                                            <p:strVal val="#ppt_x"/>
                                          </p:val>
                                        </p:tav>
                                      </p:tavLst>
                                    </p:anim>
                                    <p:anim calcmode="lin" valueType="num">
                                      <p:cBhvr additive="base">
                                        <p:cTn id="50"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44">
                                            <p:txEl>
                                              <p:pRg st="0" end="0"/>
                                            </p:txEl>
                                          </p:spTgt>
                                        </p:tgtEl>
                                        <p:attrNameLst>
                                          <p:attrName>style.visibility</p:attrName>
                                        </p:attrNameLst>
                                      </p:cBhvr>
                                      <p:to>
                                        <p:strVal val="visible"/>
                                      </p:to>
                                    </p:set>
                                    <p:animEffect transition="in" filter="blinds(horizontal)">
                                      <p:cBhvr>
                                        <p:cTn id="55" dur="500"/>
                                        <p:tgtEl>
                                          <p:spTgt spid="44">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45">
                                            <p:txEl>
                                              <p:pRg st="0" end="0"/>
                                            </p:txEl>
                                          </p:spTgt>
                                        </p:tgtEl>
                                        <p:attrNameLst>
                                          <p:attrName>style.visibility</p:attrName>
                                        </p:attrNameLst>
                                      </p:cBhvr>
                                      <p:to>
                                        <p:strVal val="visible"/>
                                      </p:to>
                                    </p:set>
                                    <p:animEffect transition="in" filter="blinds(horizontal)">
                                      <p:cBhvr>
                                        <p:cTn id="60"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9552" y="188640"/>
            <a:ext cx="7772400" cy="1143000"/>
          </a:xfrm>
        </p:spPr>
        <p:txBody>
          <a:bodyPr>
            <a:normAutofit/>
          </a:bodyPr>
          <a:lstStyle/>
          <a:p>
            <a:pPr algn="ctr" eaLnBrk="1" hangingPunct="1"/>
            <a:r>
              <a:rPr lang="en-US" altLang="zh-CN" sz="3200" b="1" dirty="0" smtClean="0">
                <a:latin typeface="+mj-ea"/>
              </a:rPr>
              <a:t>8.1 </a:t>
            </a:r>
            <a:r>
              <a:rPr lang="zh-CN" altLang="en-US" sz="3200" b="1" dirty="0" smtClean="0">
                <a:latin typeface="+mj-ea"/>
              </a:rPr>
              <a:t>符号表</a:t>
            </a:r>
          </a:p>
        </p:txBody>
      </p:sp>
      <p:sp>
        <p:nvSpPr>
          <p:cNvPr id="3075" name="Rectangle 3"/>
          <p:cNvSpPr>
            <a:spLocks noGrp="1" noChangeArrowheads="1"/>
          </p:cNvSpPr>
          <p:nvPr>
            <p:ph sz="quarter" idx="4294967295"/>
          </p:nvPr>
        </p:nvSpPr>
        <p:spPr>
          <a:xfrm>
            <a:off x="1115616" y="1988840"/>
            <a:ext cx="7113984" cy="3505200"/>
          </a:xfrm>
          <a:prstGeom prst="rect">
            <a:avLst/>
          </a:prstGeom>
        </p:spPr>
        <p:txBody>
          <a:bodyPr>
            <a:normAutofit/>
          </a:bodyPr>
          <a:lstStyle/>
          <a:p>
            <a:pPr eaLnBrk="1" hangingPunct="1">
              <a:lnSpc>
                <a:spcPct val="120000"/>
              </a:lnSpc>
            </a:pPr>
            <a:r>
              <a:rPr lang="zh-CN" altLang="en-US" sz="2400" b="1" dirty="0" smtClean="0">
                <a:latin typeface="+mj-ea"/>
                <a:ea typeface="+mj-ea"/>
              </a:rPr>
              <a:t> </a:t>
            </a:r>
            <a:r>
              <a:rPr lang="zh-CN" altLang="en-US" sz="2400" b="1" dirty="0" smtClean="0">
                <a:solidFill>
                  <a:srgbClr val="CC3300"/>
                </a:solidFill>
                <a:latin typeface="+mj-ea"/>
                <a:ea typeface="+mj-ea"/>
              </a:rPr>
              <a:t>符号表的作用和地位</a:t>
            </a:r>
            <a:r>
              <a:rPr lang="zh-CN" altLang="en-US" sz="2400" b="1" dirty="0" smtClean="0">
                <a:latin typeface="+mj-ea"/>
                <a:ea typeface="+mj-ea"/>
              </a:rPr>
              <a:t>（有什么用？）</a:t>
            </a:r>
          </a:p>
          <a:p>
            <a:pPr eaLnBrk="1" hangingPunct="1">
              <a:lnSpc>
                <a:spcPct val="120000"/>
              </a:lnSpc>
            </a:pPr>
            <a:r>
              <a:rPr lang="zh-CN" altLang="en-US" sz="2400" b="1" dirty="0" smtClean="0">
                <a:solidFill>
                  <a:srgbClr val="CC3300"/>
                </a:solidFill>
                <a:latin typeface="+mj-ea"/>
                <a:ea typeface="+mj-ea"/>
              </a:rPr>
              <a:t> 符号的主要属性</a:t>
            </a:r>
            <a:r>
              <a:rPr lang="zh-CN" altLang="en-US" sz="2400" b="1" dirty="0" smtClean="0">
                <a:latin typeface="+mj-ea"/>
                <a:ea typeface="+mj-ea"/>
              </a:rPr>
              <a:t>（放些什么？）</a:t>
            </a:r>
          </a:p>
          <a:p>
            <a:pPr eaLnBrk="1" hangingPunct="1">
              <a:lnSpc>
                <a:spcPct val="120000"/>
              </a:lnSpc>
            </a:pPr>
            <a:r>
              <a:rPr lang="zh-CN" altLang="en-US" sz="2400" b="1" dirty="0" smtClean="0">
                <a:solidFill>
                  <a:srgbClr val="CC3300"/>
                </a:solidFill>
                <a:latin typeface="+mj-ea"/>
                <a:ea typeface="+mj-ea"/>
              </a:rPr>
              <a:t> 符号表的实现</a:t>
            </a:r>
            <a:r>
              <a:rPr lang="zh-CN" altLang="en-US" sz="2400" b="1" dirty="0" smtClean="0">
                <a:latin typeface="+mj-ea"/>
                <a:ea typeface="+mj-ea"/>
              </a:rPr>
              <a:t>（操作？）</a:t>
            </a:r>
          </a:p>
          <a:p>
            <a:pPr eaLnBrk="1" hangingPunct="1">
              <a:lnSpc>
                <a:spcPct val="120000"/>
              </a:lnSpc>
            </a:pPr>
            <a:r>
              <a:rPr lang="zh-CN" altLang="en-US" sz="2400" b="1" dirty="0" smtClean="0">
                <a:solidFill>
                  <a:srgbClr val="CC3300"/>
                </a:solidFill>
                <a:latin typeface="+mj-ea"/>
                <a:ea typeface="+mj-ea"/>
              </a:rPr>
              <a:t> 符号表的作用域</a:t>
            </a:r>
            <a:r>
              <a:rPr lang="zh-CN" altLang="en-US" sz="2400" b="1" dirty="0" smtClean="0">
                <a:latin typeface="+mj-ea"/>
                <a:ea typeface="+mj-ea"/>
              </a:rPr>
              <a:t>（可见</a:t>
            </a:r>
            <a:r>
              <a:rPr lang="en-US" altLang="zh-CN" sz="2400" b="1" dirty="0" smtClean="0">
                <a:latin typeface="+mj-ea"/>
                <a:ea typeface="+mj-ea"/>
              </a:rPr>
              <a:t>or</a:t>
            </a:r>
            <a:r>
              <a:rPr lang="zh-CN" altLang="en-US" sz="2400" b="1" dirty="0" smtClean="0">
                <a:latin typeface="+mj-ea"/>
                <a:ea typeface="+mj-ea"/>
              </a:rPr>
              <a:t>不可见？）</a:t>
            </a:r>
          </a:p>
        </p:txBody>
      </p:sp>
    </p:spTree>
    <p:extLst>
      <p:ext uri="{BB962C8B-B14F-4D97-AF65-F5344CB8AC3E}">
        <p14:creationId xmlns:p14="http://schemas.microsoft.com/office/powerpoint/2010/main" xmlns="" val="12425571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txBox="1">
            <a:spLocks noChangeArrowheads="1"/>
          </p:cNvSpPr>
          <p:nvPr/>
        </p:nvSpPr>
        <p:spPr>
          <a:xfrm>
            <a:off x="584260" y="548680"/>
            <a:ext cx="7704137" cy="533651"/>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defRPr/>
            </a:pPr>
            <a:r>
              <a:rPr lang="zh-CN" altLang="en-US" sz="2400" dirty="0"/>
              <a:t>表达式</a:t>
            </a:r>
            <a:r>
              <a:rPr lang="zh-CN" altLang="en-US" sz="2400" dirty="0" smtClean="0"/>
              <a:t>  </a:t>
            </a:r>
            <a:r>
              <a:rPr lang="en-US" altLang="zh-CN" sz="2400" dirty="0" smtClean="0"/>
              <a:t>E→ ¬ E1</a:t>
            </a:r>
          </a:p>
        </p:txBody>
      </p:sp>
      <p:sp>
        <p:nvSpPr>
          <p:cNvPr id="21" name="Rectangle 3"/>
          <p:cNvSpPr txBox="1">
            <a:spLocks noChangeArrowheads="1"/>
          </p:cNvSpPr>
          <p:nvPr/>
        </p:nvSpPr>
        <p:spPr>
          <a:xfrm>
            <a:off x="329907" y="1186550"/>
            <a:ext cx="6840760" cy="686727"/>
          </a:xfrm>
          <a:prstGeom prst="rect">
            <a:avLst/>
          </a:prstGeom>
          <a:ln>
            <a:solidFill>
              <a:schemeClr val="accent1"/>
            </a:solid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en-US" altLang="zh-CN" sz="2400" dirty="0" err="1" smtClean="0"/>
              <a:t>E.ptr</a:t>
            </a:r>
            <a:r>
              <a:rPr lang="en-US" altLang="zh-CN" sz="2400" dirty="0" smtClean="0"/>
              <a:t> := </a:t>
            </a:r>
            <a:r>
              <a:rPr lang="en-US" altLang="zh-CN" sz="2400" dirty="0" err="1" smtClean="0"/>
              <a:t>mknode</a:t>
            </a:r>
            <a:r>
              <a:rPr lang="en-US" altLang="zh-CN" sz="2400" dirty="0" smtClean="0"/>
              <a:t>(‘not’, E1.ptr)</a:t>
            </a:r>
            <a:endParaRPr lang="en-US" altLang="zh-CN" sz="2400" dirty="0"/>
          </a:p>
          <a:p>
            <a:pPr fontAlgn="auto">
              <a:lnSpc>
                <a:spcPct val="120000"/>
              </a:lnSpc>
              <a:spcAft>
                <a:spcPts val="0"/>
              </a:spcAft>
              <a:buFont typeface="Arial" pitchFamily="34" charset="0"/>
              <a:buChar char="•"/>
              <a:defRPr/>
            </a:pPr>
            <a:endParaRPr lang="en-US" altLang="zh-CN" sz="2400" b="1" dirty="0" smtClean="0"/>
          </a:p>
        </p:txBody>
      </p:sp>
      <p:grpSp>
        <p:nvGrpSpPr>
          <p:cNvPr id="22" name="组合 21"/>
          <p:cNvGrpSpPr/>
          <p:nvPr/>
        </p:nvGrpSpPr>
        <p:grpSpPr>
          <a:xfrm>
            <a:off x="7669641" y="307850"/>
            <a:ext cx="575799" cy="1548962"/>
            <a:chOff x="1421791" y="3037485"/>
            <a:chExt cx="575799" cy="1548962"/>
          </a:xfrm>
        </p:grpSpPr>
        <p:cxnSp>
          <p:nvCxnSpPr>
            <p:cNvPr id="23" name="直接连接符 22"/>
            <p:cNvCxnSpPr>
              <a:stCxn id="27" idx="2"/>
            </p:cNvCxnSpPr>
            <p:nvPr/>
          </p:nvCxnSpPr>
          <p:spPr>
            <a:xfrm flipH="1">
              <a:off x="1598283" y="3573016"/>
              <a:ext cx="111408" cy="5207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442158" y="4093748"/>
              <a:ext cx="494046" cy="492699"/>
            </a:xfrm>
            <a:prstGeom prst="rect">
              <a:avLst/>
            </a:prstGeom>
          </p:spPr>
          <p:txBody>
            <a:bodyPr wrap="none">
              <a:spAutoFit/>
            </a:bodyPr>
            <a:lstStyle/>
            <a:p>
              <a:pPr lvl="0" fontAlgn="auto">
                <a:lnSpc>
                  <a:spcPct val="120000"/>
                </a:lnSpc>
                <a:spcAft>
                  <a:spcPts val="0"/>
                </a:spcAft>
                <a:defRPr/>
              </a:pPr>
              <a:r>
                <a:rPr lang="en-US" altLang="zh-CN" dirty="0" smtClean="0">
                  <a:solidFill>
                    <a:prstClr val="black"/>
                  </a:solidFill>
                </a:rPr>
                <a:t>E1</a:t>
              </a:r>
              <a:endParaRPr lang="en-US" altLang="zh-CN" dirty="0">
                <a:solidFill>
                  <a:prstClr val="black"/>
                </a:solidFill>
              </a:endParaRPr>
            </a:p>
          </p:txBody>
        </p:sp>
        <p:sp>
          <p:nvSpPr>
            <p:cNvPr id="27" name="矩形 26"/>
            <p:cNvSpPr/>
            <p:nvPr/>
          </p:nvSpPr>
          <p:spPr>
            <a:xfrm>
              <a:off x="1421791" y="3037485"/>
              <a:ext cx="575799" cy="535531"/>
            </a:xfrm>
            <a:prstGeom prst="rect">
              <a:avLst/>
            </a:prstGeom>
          </p:spPr>
          <p:txBody>
            <a:bodyPr wrap="none">
              <a:spAutoFit/>
            </a:bodyPr>
            <a:lstStyle/>
            <a:p>
              <a:pPr lvl="0" fontAlgn="auto">
                <a:lnSpc>
                  <a:spcPct val="120000"/>
                </a:lnSpc>
                <a:spcAft>
                  <a:spcPts val="0"/>
                </a:spcAft>
                <a:defRPr/>
              </a:pPr>
              <a:r>
                <a:rPr lang="en-US" altLang="zh-CN" dirty="0" smtClean="0">
                  <a:solidFill>
                    <a:prstClr val="black"/>
                  </a:solidFill>
                </a:rPr>
                <a:t>not</a:t>
              </a:r>
              <a:endParaRPr lang="en-US" altLang="zh-CN" dirty="0">
                <a:solidFill>
                  <a:prstClr val="black"/>
                </a:solidFill>
              </a:endParaRPr>
            </a:p>
          </p:txBody>
        </p:sp>
      </p:grpSp>
      <p:sp>
        <p:nvSpPr>
          <p:cNvPr id="24" name="Rectangle 3"/>
          <p:cNvSpPr txBox="1">
            <a:spLocks noChangeArrowheads="1"/>
          </p:cNvSpPr>
          <p:nvPr/>
        </p:nvSpPr>
        <p:spPr>
          <a:xfrm>
            <a:off x="584260" y="2126759"/>
            <a:ext cx="7704137" cy="533651"/>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defRPr/>
            </a:pPr>
            <a:r>
              <a:rPr lang="zh-CN" altLang="en-US" sz="2400" dirty="0"/>
              <a:t>表达式</a:t>
            </a:r>
            <a:r>
              <a:rPr lang="zh-CN" altLang="en-US" sz="2400" dirty="0" smtClean="0"/>
              <a:t>  </a:t>
            </a:r>
            <a:r>
              <a:rPr lang="en-US" altLang="zh-CN" sz="2400" dirty="0" smtClean="0"/>
              <a:t>E→ E1[E2]</a:t>
            </a:r>
          </a:p>
        </p:txBody>
      </p:sp>
      <p:sp>
        <p:nvSpPr>
          <p:cNvPr id="25" name="Rectangle 3"/>
          <p:cNvSpPr txBox="1">
            <a:spLocks noChangeArrowheads="1"/>
          </p:cNvSpPr>
          <p:nvPr/>
        </p:nvSpPr>
        <p:spPr>
          <a:xfrm>
            <a:off x="329907" y="2764629"/>
            <a:ext cx="6840760" cy="686727"/>
          </a:xfrm>
          <a:prstGeom prst="rect">
            <a:avLst/>
          </a:prstGeom>
          <a:ln>
            <a:solidFill>
              <a:schemeClr val="accent1"/>
            </a:solid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en-US" altLang="zh-CN" sz="2400" dirty="0" err="1" smtClean="0"/>
              <a:t>E.ptr</a:t>
            </a:r>
            <a:r>
              <a:rPr lang="en-US" altLang="zh-CN" sz="2400" dirty="0" smtClean="0"/>
              <a:t> := </a:t>
            </a:r>
            <a:r>
              <a:rPr lang="en-US" altLang="zh-CN" sz="2400" dirty="0" err="1" smtClean="0"/>
              <a:t>mknode</a:t>
            </a:r>
            <a:r>
              <a:rPr lang="en-US" altLang="zh-CN" sz="2400" dirty="0" smtClean="0"/>
              <a:t>( ‘array’, E1.ptr, E2.ptr)</a:t>
            </a:r>
            <a:endParaRPr lang="en-US" altLang="zh-CN" sz="2400" dirty="0"/>
          </a:p>
          <a:p>
            <a:pPr fontAlgn="auto">
              <a:lnSpc>
                <a:spcPct val="120000"/>
              </a:lnSpc>
              <a:spcAft>
                <a:spcPts val="0"/>
              </a:spcAft>
              <a:buFont typeface="Arial" pitchFamily="34" charset="0"/>
              <a:buChar char="•"/>
              <a:defRPr/>
            </a:pPr>
            <a:endParaRPr lang="en-US" altLang="zh-CN" sz="2400" b="1" dirty="0" smtClean="0"/>
          </a:p>
        </p:txBody>
      </p:sp>
      <p:sp>
        <p:nvSpPr>
          <p:cNvPr id="32" name="Rectangle 3"/>
          <p:cNvSpPr txBox="1">
            <a:spLocks noChangeArrowheads="1"/>
          </p:cNvSpPr>
          <p:nvPr/>
        </p:nvSpPr>
        <p:spPr>
          <a:xfrm>
            <a:off x="620981" y="3947444"/>
            <a:ext cx="7704137" cy="533651"/>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defRPr/>
            </a:pPr>
            <a:r>
              <a:rPr lang="zh-CN" altLang="en-US" sz="2400" dirty="0"/>
              <a:t>表达式</a:t>
            </a:r>
            <a:r>
              <a:rPr lang="zh-CN" altLang="en-US" sz="2400" dirty="0" smtClean="0"/>
              <a:t>  </a:t>
            </a:r>
            <a:r>
              <a:rPr lang="en-US" altLang="zh-CN" sz="2400" dirty="0" smtClean="0"/>
              <a:t>E→ E1^</a:t>
            </a:r>
          </a:p>
        </p:txBody>
      </p:sp>
      <p:sp>
        <p:nvSpPr>
          <p:cNvPr id="33" name="Rectangle 3"/>
          <p:cNvSpPr txBox="1">
            <a:spLocks noChangeArrowheads="1"/>
          </p:cNvSpPr>
          <p:nvPr/>
        </p:nvSpPr>
        <p:spPr>
          <a:xfrm>
            <a:off x="366628" y="4585314"/>
            <a:ext cx="6840760" cy="686727"/>
          </a:xfrm>
          <a:prstGeom prst="rect">
            <a:avLst/>
          </a:prstGeom>
          <a:ln>
            <a:solidFill>
              <a:schemeClr val="accent1"/>
            </a:solid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en-US" altLang="zh-CN" sz="2400" dirty="0" err="1" smtClean="0"/>
              <a:t>E.ptr</a:t>
            </a:r>
            <a:r>
              <a:rPr lang="en-US" altLang="zh-CN" sz="2400" dirty="0" smtClean="0"/>
              <a:t> := </a:t>
            </a:r>
            <a:r>
              <a:rPr lang="en-US" altLang="zh-CN" sz="2400" dirty="0" err="1" smtClean="0"/>
              <a:t>mknode</a:t>
            </a:r>
            <a:r>
              <a:rPr lang="en-US" altLang="zh-CN" sz="2400" dirty="0" smtClean="0"/>
              <a:t>( ‘point’, E1.ptr)</a:t>
            </a:r>
            <a:endParaRPr lang="en-US" altLang="zh-CN" sz="2400" dirty="0"/>
          </a:p>
          <a:p>
            <a:pPr fontAlgn="auto">
              <a:lnSpc>
                <a:spcPct val="120000"/>
              </a:lnSpc>
              <a:spcAft>
                <a:spcPts val="0"/>
              </a:spcAft>
              <a:buFont typeface="Arial" pitchFamily="34" charset="0"/>
              <a:buChar char="•"/>
              <a:defRPr/>
            </a:pPr>
            <a:endParaRPr lang="en-US" altLang="zh-CN" sz="2400" b="1" dirty="0" smtClean="0"/>
          </a:p>
        </p:txBody>
      </p:sp>
    </p:spTree>
    <p:extLst>
      <p:ext uri="{BB962C8B-B14F-4D97-AF65-F5344CB8AC3E}">
        <p14:creationId xmlns:p14="http://schemas.microsoft.com/office/powerpoint/2010/main" xmlns="" val="287771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ppt_x"/>
                                          </p:val>
                                        </p:tav>
                                        <p:tav tm="100000">
                                          <p:val>
                                            <p:strVal val="#ppt_x"/>
                                          </p:val>
                                        </p:tav>
                                      </p:tavLst>
                                    </p:anim>
                                    <p:anim calcmode="lin" valueType="num">
                                      <p:cBhvr additive="base">
                                        <p:cTn id="1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1">
                                            <p:txEl>
                                              <p:pRg st="0" end="0"/>
                                            </p:txEl>
                                          </p:spTgt>
                                        </p:tgtEl>
                                        <p:attrNameLst>
                                          <p:attrName>style.visibility</p:attrName>
                                        </p:attrNameLst>
                                      </p:cBhvr>
                                      <p:to>
                                        <p:strVal val="visible"/>
                                      </p:to>
                                    </p:set>
                                    <p:animEffect transition="in" filter="blinds(horizontal)">
                                      <p:cBhvr>
                                        <p:cTn id="18" dur="500"/>
                                        <p:tgtEl>
                                          <p:spTgt spid="2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4">
                                            <p:txEl>
                                              <p:pRg st="0" end="0"/>
                                            </p:txEl>
                                          </p:spTgt>
                                        </p:tgtEl>
                                        <p:attrNameLst>
                                          <p:attrName>style.visibility</p:attrName>
                                        </p:attrNameLst>
                                      </p:cBhvr>
                                      <p:to>
                                        <p:strVal val="visible"/>
                                      </p:to>
                                    </p:set>
                                    <p:animEffect transition="in" filter="blinds(horizontal)">
                                      <p:cBhvr>
                                        <p:cTn id="23" dur="500"/>
                                        <p:tgtEl>
                                          <p:spTgt spid="2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5">
                                            <p:txEl>
                                              <p:pRg st="0" end="0"/>
                                            </p:txEl>
                                          </p:spTgt>
                                        </p:tgtEl>
                                        <p:attrNameLst>
                                          <p:attrName>style.visibility</p:attrName>
                                        </p:attrNameLst>
                                      </p:cBhvr>
                                      <p:to>
                                        <p:strVal val="visible"/>
                                      </p:to>
                                    </p:set>
                                    <p:animEffect transition="in" filter="blinds(horizontal)">
                                      <p:cBhvr>
                                        <p:cTn id="28" dur="500"/>
                                        <p:tgtEl>
                                          <p:spTgt spid="25">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2">
                                            <p:txEl>
                                              <p:pRg st="0" end="0"/>
                                            </p:txEl>
                                          </p:spTgt>
                                        </p:tgtEl>
                                        <p:attrNameLst>
                                          <p:attrName>style.visibility</p:attrName>
                                        </p:attrNameLst>
                                      </p:cBhvr>
                                      <p:to>
                                        <p:strVal val="visible"/>
                                      </p:to>
                                    </p:set>
                                    <p:animEffect transition="in" filter="blinds(horizontal)">
                                      <p:cBhvr>
                                        <p:cTn id="33" dur="500"/>
                                        <p:tgtEl>
                                          <p:spTgt spid="32">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33">
                                            <p:txEl>
                                              <p:pRg st="0" end="0"/>
                                            </p:txEl>
                                          </p:spTgt>
                                        </p:tgtEl>
                                        <p:attrNameLst>
                                          <p:attrName>style.visibility</p:attrName>
                                        </p:attrNameLst>
                                      </p:cBhvr>
                                      <p:to>
                                        <p:strVal val="visible"/>
                                      </p:to>
                                    </p:set>
                                    <p:animEffect transition="in" filter="blinds(horizontal)">
                                      <p:cBhvr>
                                        <p:cTn id="38"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323528" y="188640"/>
            <a:ext cx="7924800" cy="849312"/>
          </a:xfrm>
        </p:spPr>
        <p:txBody>
          <a:bodyPr/>
          <a:lstStyle/>
          <a:p>
            <a:pPr eaLnBrk="1" fontAlgn="auto" hangingPunct="1">
              <a:spcAft>
                <a:spcPts val="0"/>
              </a:spcAft>
              <a:defRPr/>
            </a:pPr>
            <a:r>
              <a:rPr lang="en-US" altLang="zh-CN" sz="2800" dirty="0" smtClean="0">
                <a:solidFill>
                  <a:srgbClr val="FFC000"/>
                </a:solidFill>
              </a:rPr>
              <a:t> 8.3.3 </a:t>
            </a:r>
            <a:r>
              <a:rPr lang="zh-CN" altLang="en-US" sz="2800" dirty="0" smtClean="0">
                <a:solidFill>
                  <a:srgbClr val="FFC000"/>
                </a:solidFill>
              </a:rPr>
              <a:t>生成三地址码（四元式）</a:t>
            </a:r>
          </a:p>
        </p:txBody>
      </p:sp>
      <p:sp>
        <p:nvSpPr>
          <p:cNvPr id="28675" name="Rectangle 3"/>
          <p:cNvSpPr>
            <a:spLocks noGrp="1" noChangeArrowheads="1"/>
          </p:cNvSpPr>
          <p:nvPr>
            <p:ph sz="quarter" idx="4294967295"/>
          </p:nvPr>
        </p:nvSpPr>
        <p:spPr>
          <a:xfrm>
            <a:off x="467544" y="1628800"/>
            <a:ext cx="7920037" cy="4319588"/>
          </a:xfrm>
        </p:spPr>
        <p:txBody>
          <a:bodyPr>
            <a:noAutofit/>
          </a:bodyPr>
          <a:lstStyle/>
          <a:p>
            <a:pPr eaLnBrk="1" fontAlgn="auto" hangingPunct="1">
              <a:lnSpc>
                <a:spcPct val="120000"/>
              </a:lnSpc>
              <a:buFont typeface="Arial" pitchFamily="34" charset="0"/>
              <a:buChar char="•"/>
              <a:defRPr/>
            </a:pPr>
            <a:r>
              <a:rPr lang="zh-CN" altLang="en-US" sz="2400" b="1" dirty="0" smtClean="0"/>
              <a:t>四元式是一种比较普遍的中间代码的形式，常见的形式有如下几种：</a:t>
            </a:r>
          </a:p>
          <a:p>
            <a:pPr eaLnBrk="1" fontAlgn="auto" hangingPunct="1">
              <a:lnSpc>
                <a:spcPct val="120000"/>
              </a:lnSpc>
              <a:buFont typeface="Wingdings" pitchFamily="2" charset="2"/>
              <a:buNone/>
              <a:defRPr/>
            </a:pPr>
            <a:r>
              <a:rPr lang="en-US" altLang="zh-CN" sz="2400" b="1" dirty="0" smtClean="0">
                <a:solidFill>
                  <a:srgbClr val="CC3300"/>
                </a:solidFill>
              </a:rPr>
              <a:t>1</a:t>
            </a:r>
            <a:r>
              <a:rPr lang="zh-CN" altLang="en-US" sz="2400" b="1" dirty="0" smtClean="0">
                <a:solidFill>
                  <a:srgbClr val="CC3300"/>
                </a:solidFill>
              </a:rPr>
              <a:t>）	</a:t>
            </a:r>
            <a:r>
              <a:rPr lang="en-US" altLang="zh-CN" sz="2400" b="1" dirty="0" smtClean="0">
                <a:solidFill>
                  <a:srgbClr val="CC3300"/>
                </a:solidFill>
              </a:rPr>
              <a:t>&lt;</a:t>
            </a:r>
            <a:r>
              <a:rPr lang="zh-CN" altLang="en-US" sz="2400" b="1" dirty="0" smtClean="0">
                <a:solidFill>
                  <a:srgbClr val="CC3300"/>
                </a:solidFill>
              </a:rPr>
              <a:t>运算符</a:t>
            </a:r>
            <a:r>
              <a:rPr lang="en-US" altLang="zh-CN" sz="2400" b="1" dirty="0" smtClean="0">
                <a:solidFill>
                  <a:srgbClr val="CC3300"/>
                </a:solidFill>
              </a:rPr>
              <a:t>op&gt; &lt;</a:t>
            </a:r>
            <a:r>
              <a:rPr lang="zh-CN" altLang="en-US" sz="2400" b="1" dirty="0" smtClean="0">
                <a:solidFill>
                  <a:srgbClr val="CC3300"/>
                </a:solidFill>
              </a:rPr>
              <a:t>操作数</a:t>
            </a:r>
            <a:r>
              <a:rPr lang="en-US" altLang="zh-CN" sz="2400" b="1" dirty="0" smtClean="0">
                <a:solidFill>
                  <a:srgbClr val="CC3300"/>
                </a:solidFill>
              </a:rPr>
              <a:t>1&gt; &lt;</a:t>
            </a:r>
            <a:r>
              <a:rPr lang="zh-CN" altLang="en-US" sz="2400" b="1" dirty="0" smtClean="0">
                <a:solidFill>
                  <a:srgbClr val="CC3300"/>
                </a:solidFill>
              </a:rPr>
              <a:t>操作数</a:t>
            </a:r>
            <a:r>
              <a:rPr lang="en-US" altLang="zh-CN" sz="2400" b="1" dirty="0" smtClean="0">
                <a:solidFill>
                  <a:srgbClr val="CC3300"/>
                </a:solidFill>
              </a:rPr>
              <a:t>2&gt; &lt;</a:t>
            </a:r>
            <a:r>
              <a:rPr lang="zh-CN" altLang="en-US" sz="2400" b="1" dirty="0" smtClean="0">
                <a:solidFill>
                  <a:srgbClr val="CC3300"/>
                </a:solidFill>
              </a:rPr>
              <a:t>结果</a:t>
            </a:r>
            <a:r>
              <a:rPr lang="en-US" altLang="zh-CN" sz="2400" b="1" dirty="0" smtClean="0">
                <a:solidFill>
                  <a:srgbClr val="CC3300"/>
                </a:solidFill>
              </a:rPr>
              <a:t>&gt;</a:t>
            </a:r>
          </a:p>
          <a:p>
            <a:pPr eaLnBrk="1" fontAlgn="auto" hangingPunct="1">
              <a:lnSpc>
                <a:spcPct val="120000"/>
              </a:lnSpc>
              <a:buFont typeface="Wingdings" pitchFamily="2" charset="2"/>
              <a:buNone/>
              <a:defRPr/>
            </a:pPr>
            <a:endParaRPr lang="en-US" altLang="zh-CN" sz="2400" b="1" dirty="0" smtClean="0">
              <a:solidFill>
                <a:srgbClr val="CC3300"/>
              </a:solidFill>
            </a:endParaRPr>
          </a:p>
          <a:p>
            <a:pPr eaLnBrk="1" fontAlgn="auto" hangingPunct="1">
              <a:lnSpc>
                <a:spcPct val="120000"/>
              </a:lnSpc>
              <a:buFont typeface="Wingdings" pitchFamily="2" charset="2"/>
              <a:buNone/>
              <a:defRPr/>
            </a:pPr>
            <a:r>
              <a:rPr lang="zh-CN" altLang="en-US" sz="2400" b="1" dirty="0" smtClean="0"/>
              <a:t>如：</a:t>
            </a:r>
            <a:r>
              <a:rPr lang="en-US" altLang="zh-CN" sz="2400" b="1" dirty="0" smtClean="0"/>
              <a:t>a=b*</a:t>
            </a:r>
            <a:r>
              <a:rPr lang="en-US" altLang="zh-CN" sz="2400" b="1" dirty="0" err="1" smtClean="0"/>
              <a:t>c+b</a:t>
            </a:r>
            <a:r>
              <a:rPr lang="en-US" altLang="zh-CN" sz="2400" b="1" dirty="0" smtClean="0"/>
              <a:t>*d </a:t>
            </a:r>
            <a:r>
              <a:rPr lang="zh-CN" altLang="en-US" sz="2400" b="1" dirty="0" smtClean="0"/>
              <a:t>的四元式表示为：</a:t>
            </a:r>
          </a:p>
          <a:p>
            <a:pPr eaLnBrk="1" fontAlgn="auto" hangingPunct="1">
              <a:lnSpc>
                <a:spcPct val="120000"/>
              </a:lnSpc>
              <a:buFont typeface="Wingdings" pitchFamily="2" charset="2"/>
              <a:buNone/>
              <a:defRPr/>
            </a:pPr>
            <a:r>
              <a:rPr lang="zh-CN" altLang="en-US" sz="2400" b="1" dirty="0" smtClean="0"/>
              <a:t>	</a:t>
            </a:r>
            <a:r>
              <a:rPr lang="en-US" altLang="zh-CN" sz="2400" b="1" dirty="0" smtClean="0"/>
              <a:t>(1)  (*</a:t>
            </a:r>
            <a:r>
              <a:rPr lang="zh-CN" altLang="en-US" sz="2400" b="1" dirty="0" smtClean="0"/>
              <a:t>，</a:t>
            </a:r>
            <a:r>
              <a:rPr lang="en-US" altLang="zh-CN" sz="2400" b="1" dirty="0" smtClean="0"/>
              <a:t>b</a:t>
            </a:r>
            <a:r>
              <a:rPr lang="zh-CN" altLang="en-US" sz="2400" b="1" dirty="0" smtClean="0"/>
              <a:t>，</a:t>
            </a:r>
            <a:r>
              <a:rPr lang="en-US" altLang="zh-CN" sz="2400" b="1" dirty="0" smtClean="0"/>
              <a:t>c</a:t>
            </a:r>
            <a:r>
              <a:rPr lang="zh-CN" altLang="en-US" sz="2400" b="1" dirty="0" smtClean="0"/>
              <a:t>，</a:t>
            </a:r>
            <a:r>
              <a:rPr lang="en-US" altLang="zh-CN" sz="2400" b="1" dirty="0" smtClean="0"/>
              <a:t>t1)</a:t>
            </a:r>
          </a:p>
          <a:p>
            <a:pPr eaLnBrk="1" fontAlgn="auto" hangingPunct="1">
              <a:lnSpc>
                <a:spcPct val="120000"/>
              </a:lnSpc>
              <a:buFont typeface="Wingdings" pitchFamily="2" charset="2"/>
              <a:buNone/>
              <a:defRPr/>
            </a:pPr>
            <a:r>
              <a:rPr lang="en-US" altLang="zh-CN" sz="2400" b="1" dirty="0" smtClean="0"/>
              <a:t>	(2)  (*</a:t>
            </a:r>
            <a:r>
              <a:rPr lang="zh-CN" altLang="en-US" sz="2400" b="1" dirty="0" smtClean="0"/>
              <a:t>，</a:t>
            </a:r>
            <a:r>
              <a:rPr lang="en-US" altLang="zh-CN" sz="2400" b="1" dirty="0" smtClean="0"/>
              <a:t>b</a:t>
            </a:r>
            <a:r>
              <a:rPr lang="zh-CN" altLang="en-US" sz="2400" b="1" dirty="0" smtClean="0"/>
              <a:t>，</a:t>
            </a:r>
            <a:r>
              <a:rPr lang="en-US" altLang="zh-CN" sz="2400" b="1" dirty="0" smtClean="0"/>
              <a:t>d</a:t>
            </a:r>
            <a:r>
              <a:rPr lang="zh-CN" altLang="en-US" sz="2400" b="1" dirty="0" smtClean="0"/>
              <a:t>，</a:t>
            </a:r>
            <a:r>
              <a:rPr lang="en-US" altLang="zh-CN" sz="2400" b="1" dirty="0" smtClean="0"/>
              <a:t>t2)</a:t>
            </a:r>
          </a:p>
          <a:p>
            <a:pPr eaLnBrk="1" fontAlgn="auto" hangingPunct="1">
              <a:lnSpc>
                <a:spcPct val="120000"/>
              </a:lnSpc>
              <a:buFont typeface="Wingdings" pitchFamily="2" charset="2"/>
              <a:buNone/>
              <a:defRPr/>
            </a:pPr>
            <a:r>
              <a:rPr lang="en-US" altLang="zh-CN" sz="2400" b="1" dirty="0" smtClean="0"/>
              <a:t>	(3)  (+</a:t>
            </a:r>
            <a:r>
              <a:rPr lang="zh-CN" altLang="en-US" sz="2400" b="1" dirty="0" smtClean="0"/>
              <a:t>，</a:t>
            </a:r>
            <a:r>
              <a:rPr lang="en-US" altLang="zh-CN" sz="2400" b="1" dirty="0" smtClean="0"/>
              <a:t>t1</a:t>
            </a:r>
            <a:r>
              <a:rPr lang="zh-CN" altLang="en-US" sz="2400" b="1" dirty="0" smtClean="0"/>
              <a:t>，</a:t>
            </a:r>
            <a:r>
              <a:rPr lang="en-US" altLang="zh-CN" sz="2400" b="1" dirty="0" smtClean="0"/>
              <a:t>t2</a:t>
            </a:r>
            <a:r>
              <a:rPr lang="zh-CN" altLang="en-US" sz="2400" b="1" dirty="0" smtClean="0"/>
              <a:t>，</a:t>
            </a:r>
            <a:r>
              <a:rPr lang="en-US" altLang="zh-CN" sz="2400" b="1" dirty="0" smtClean="0"/>
              <a:t>t3)</a:t>
            </a:r>
          </a:p>
          <a:p>
            <a:pPr eaLnBrk="1" fontAlgn="auto" hangingPunct="1">
              <a:lnSpc>
                <a:spcPct val="120000"/>
              </a:lnSpc>
              <a:buFont typeface="Wingdings" pitchFamily="2" charset="2"/>
              <a:buNone/>
              <a:defRPr/>
            </a:pPr>
            <a:r>
              <a:rPr lang="en-US" altLang="zh-CN" sz="2400" b="1" dirty="0" smtClean="0"/>
              <a:t>	(4)  (:=</a:t>
            </a:r>
            <a:r>
              <a:rPr lang="zh-CN" altLang="en-US" sz="2400" b="1" dirty="0" smtClean="0"/>
              <a:t>，</a:t>
            </a:r>
            <a:r>
              <a:rPr lang="en-US" altLang="zh-CN" sz="2400" b="1" dirty="0" smtClean="0"/>
              <a:t>t3</a:t>
            </a:r>
            <a:r>
              <a:rPr lang="zh-CN" altLang="en-US" sz="2400" b="1" dirty="0" smtClean="0"/>
              <a:t>，</a:t>
            </a:r>
            <a:r>
              <a:rPr lang="en-US" altLang="zh-CN" sz="2400" b="1" dirty="0" smtClean="0"/>
              <a:t>—</a:t>
            </a:r>
            <a:r>
              <a:rPr lang="zh-CN" altLang="en-US" sz="2400" b="1" dirty="0" smtClean="0"/>
              <a:t>，</a:t>
            </a:r>
            <a:r>
              <a:rPr lang="en-US" altLang="zh-CN" sz="2400" b="1" dirty="0" smtClean="0"/>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7" dur="500"/>
                                        <p:tgtEl>
                                          <p:spTgt spid="2867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10" dur="500"/>
                                        <p:tgtEl>
                                          <p:spTgt spid="28675">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675">
                                            <p:txEl>
                                              <p:pRg st="5" end="5"/>
                                            </p:txEl>
                                          </p:spTgt>
                                        </p:tgtEl>
                                        <p:attrNameLst>
                                          <p:attrName>style.visibility</p:attrName>
                                        </p:attrNameLst>
                                      </p:cBhvr>
                                      <p:to>
                                        <p:strVal val="visible"/>
                                      </p:to>
                                    </p:set>
                                    <p:animEffect transition="in" filter="blinds(horizontal)">
                                      <p:cBhvr>
                                        <p:cTn id="13" dur="500"/>
                                        <p:tgtEl>
                                          <p:spTgt spid="28675">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8675">
                                            <p:txEl>
                                              <p:pRg st="6" end="6"/>
                                            </p:txEl>
                                          </p:spTgt>
                                        </p:tgtEl>
                                        <p:attrNameLst>
                                          <p:attrName>style.visibility</p:attrName>
                                        </p:attrNameLst>
                                      </p:cBhvr>
                                      <p:to>
                                        <p:strVal val="visible"/>
                                      </p:to>
                                    </p:set>
                                    <p:animEffect transition="in" filter="blinds(horizontal)">
                                      <p:cBhvr>
                                        <p:cTn id="16" dur="500"/>
                                        <p:tgtEl>
                                          <p:spTgt spid="28675">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8675">
                                            <p:txEl>
                                              <p:pRg st="7" end="7"/>
                                            </p:txEl>
                                          </p:spTgt>
                                        </p:tgtEl>
                                        <p:attrNameLst>
                                          <p:attrName>style.visibility</p:attrName>
                                        </p:attrNameLst>
                                      </p:cBhvr>
                                      <p:to>
                                        <p:strVal val="visible"/>
                                      </p:to>
                                    </p:set>
                                    <p:animEffect transition="in" filter="blinds(horizontal)">
                                      <p:cBhvr>
                                        <p:cTn id="19" dur="500"/>
                                        <p:tgtEl>
                                          <p:spTgt spid="286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sz="quarter" idx="4294967295"/>
          </p:nvPr>
        </p:nvSpPr>
        <p:spPr>
          <a:xfrm>
            <a:off x="683568" y="260648"/>
            <a:ext cx="7704138" cy="3096344"/>
          </a:xfrm>
        </p:spPr>
        <p:txBody>
          <a:bodyPr>
            <a:noAutofit/>
          </a:bodyPr>
          <a:lstStyle/>
          <a:p>
            <a:pPr>
              <a:lnSpc>
                <a:spcPct val="120000"/>
              </a:lnSpc>
              <a:spcBef>
                <a:spcPts val="0"/>
              </a:spcBef>
              <a:spcAft>
                <a:spcPts val="0"/>
              </a:spcAft>
              <a:buNone/>
              <a:defRPr/>
            </a:pPr>
            <a:r>
              <a:rPr lang="en-US" altLang="zh-CN" sz="2400" dirty="0">
                <a:solidFill>
                  <a:srgbClr val="CC3300"/>
                </a:solidFill>
              </a:rPr>
              <a:t>2</a:t>
            </a:r>
            <a:r>
              <a:rPr lang="zh-CN" altLang="en-US" sz="2400" dirty="0">
                <a:solidFill>
                  <a:srgbClr val="CC3300"/>
                </a:solidFill>
              </a:rPr>
              <a:t>）用赋值语句</a:t>
            </a:r>
            <a:r>
              <a:rPr lang="zh-CN" altLang="en-US" sz="2400" dirty="0" smtClean="0">
                <a:solidFill>
                  <a:srgbClr val="CC3300"/>
                </a:solidFill>
              </a:rPr>
              <a:t>表示</a:t>
            </a:r>
            <a:r>
              <a:rPr lang="zh-CN" altLang="en-US" sz="2400" dirty="0" smtClean="0"/>
              <a:t>。例如：</a:t>
            </a:r>
            <a:r>
              <a:rPr lang="zh-CN" altLang="en-US" sz="2400" dirty="0"/>
              <a:t>如：</a:t>
            </a:r>
            <a:r>
              <a:rPr lang="en-US" altLang="zh-CN" sz="2400" dirty="0"/>
              <a:t>a=b*</a:t>
            </a:r>
            <a:r>
              <a:rPr lang="en-US" altLang="zh-CN" sz="2400" dirty="0" err="1"/>
              <a:t>c+b</a:t>
            </a:r>
            <a:r>
              <a:rPr lang="en-US" altLang="zh-CN" sz="2400" dirty="0"/>
              <a:t>*d </a:t>
            </a:r>
            <a:r>
              <a:rPr lang="zh-CN" altLang="en-US" sz="2400" dirty="0"/>
              <a:t>的四元式表示为：</a:t>
            </a:r>
          </a:p>
          <a:p>
            <a:pPr>
              <a:lnSpc>
                <a:spcPct val="120000"/>
              </a:lnSpc>
              <a:spcBef>
                <a:spcPts val="0"/>
              </a:spcBef>
              <a:spcAft>
                <a:spcPts val="0"/>
              </a:spcAft>
              <a:buNone/>
              <a:defRPr/>
            </a:pPr>
            <a:r>
              <a:rPr lang="zh-CN" altLang="en-US" sz="2400" dirty="0"/>
              <a:t>	</a:t>
            </a:r>
            <a:r>
              <a:rPr lang="en-US" altLang="zh-CN" sz="2400" dirty="0"/>
              <a:t>(1) </a:t>
            </a:r>
            <a:r>
              <a:rPr lang="en-US" altLang="zh-CN" sz="2400" dirty="0" smtClean="0"/>
              <a:t>t1 := b*c</a:t>
            </a:r>
            <a:endParaRPr lang="en-US" altLang="zh-CN" sz="2400" dirty="0"/>
          </a:p>
          <a:p>
            <a:pPr>
              <a:lnSpc>
                <a:spcPct val="120000"/>
              </a:lnSpc>
              <a:spcBef>
                <a:spcPts val="0"/>
              </a:spcBef>
              <a:spcAft>
                <a:spcPts val="0"/>
              </a:spcAft>
              <a:buNone/>
              <a:defRPr/>
            </a:pPr>
            <a:r>
              <a:rPr lang="en-US" altLang="zh-CN" sz="2400" dirty="0"/>
              <a:t>	(</a:t>
            </a:r>
            <a:r>
              <a:rPr lang="en-US" altLang="zh-CN" sz="2400" dirty="0" smtClean="0"/>
              <a:t>2) t2 := b*d</a:t>
            </a:r>
            <a:endParaRPr lang="en-US" altLang="zh-CN" sz="2400" dirty="0"/>
          </a:p>
          <a:p>
            <a:pPr>
              <a:lnSpc>
                <a:spcPct val="120000"/>
              </a:lnSpc>
              <a:spcBef>
                <a:spcPts val="0"/>
              </a:spcBef>
              <a:spcAft>
                <a:spcPts val="0"/>
              </a:spcAft>
              <a:buNone/>
              <a:defRPr/>
            </a:pPr>
            <a:r>
              <a:rPr lang="en-US" altLang="zh-CN" sz="2400" dirty="0"/>
              <a:t>	(3) </a:t>
            </a:r>
            <a:r>
              <a:rPr lang="en-US" altLang="zh-CN" sz="2400" dirty="0" smtClean="0"/>
              <a:t>t3 := t1+t2</a:t>
            </a:r>
            <a:endParaRPr lang="en-US" altLang="zh-CN" sz="2400" dirty="0"/>
          </a:p>
          <a:p>
            <a:pPr>
              <a:lnSpc>
                <a:spcPct val="120000"/>
              </a:lnSpc>
              <a:spcBef>
                <a:spcPts val="0"/>
              </a:spcBef>
              <a:spcAft>
                <a:spcPts val="0"/>
              </a:spcAft>
              <a:buNone/>
              <a:defRPr/>
            </a:pPr>
            <a:r>
              <a:rPr lang="en-US" altLang="zh-CN" sz="2400" dirty="0"/>
              <a:t>	(4) </a:t>
            </a:r>
            <a:r>
              <a:rPr lang="en-US" altLang="zh-CN" sz="2400" dirty="0" smtClean="0"/>
              <a:t>a := t3</a:t>
            </a:r>
            <a:endParaRPr lang="en-US" altLang="zh-CN" sz="2400" dirty="0"/>
          </a:p>
          <a:p>
            <a:pPr>
              <a:spcBef>
                <a:spcPts val="0"/>
              </a:spcBef>
              <a:spcAft>
                <a:spcPts val="0"/>
              </a:spcAft>
              <a:defRPr/>
            </a:pPr>
            <a:endParaRPr lang="zh-CN" altLang="en-US" sz="2400" dirty="0" smtClean="0"/>
          </a:p>
        </p:txBody>
      </p:sp>
      <p:sp>
        <p:nvSpPr>
          <p:cNvPr id="2" name="矩形 1"/>
          <p:cNvSpPr/>
          <p:nvPr/>
        </p:nvSpPr>
        <p:spPr>
          <a:xfrm>
            <a:off x="539552" y="3140968"/>
            <a:ext cx="7632848" cy="3046988"/>
          </a:xfrm>
          <a:prstGeom prst="rect">
            <a:avLst/>
          </a:prstGeom>
        </p:spPr>
        <p:txBody>
          <a:bodyPr wrap="square">
            <a:spAutoFit/>
          </a:bodyPr>
          <a:lstStyle/>
          <a:p>
            <a:pPr marL="0" lvl="1" eaLnBrk="1" fontAlgn="auto" hangingPunct="1">
              <a:buFont typeface="Wingdings" pitchFamily="2" charset="2"/>
              <a:buNone/>
              <a:defRPr/>
            </a:pPr>
            <a:r>
              <a:rPr lang="zh-CN" altLang="en-US" dirty="0"/>
              <a:t> </a:t>
            </a:r>
            <a:r>
              <a:rPr lang="zh-CN" altLang="en-US" dirty="0" smtClean="0"/>
              <a:t>常见的语句：赋值</a:t>
            </a:r>
            <a:r>
              <a:rPr lang="zh-CN" altLang="en-US" dirty="0"/>
              <a:t>语句 </a:t>
            </a:r>
            <a:r>
              <a:rPr lang="en-US" altLang="zh-CN" dirty="0"/>
              <a:t> x:=y op z</a:t>
            </a:r>
          </a:p>
          <a:p>
            <a:pPr marL="0" lvl="1">
              <a:buNone/>
              <a:defRPr/>
            </a:pPr>
            <a:r>
              <a:rPr lang="en-US" altLang="zh-CN" dirty="0"/>
              <a:t>	</a:t>
            </a:r>
            <a:r>
              <a:rPr lang="en-US" altLang="zh-CN" dirty="0" smtClean="0"/>
              <a:t>               </a:t>
            </a:r>
            <a:r>
              <a:rPr lang="zh-CN" altLang="en-US" dirty="0" smtClean="0"/>
              <a:t>赋值</a:t>
            </a:r>
            <a:r>
              <a:rPr lang="zh-CN" altLang="en-US" dirty="0"/>
              <a:t>语句 </a:t>
            </a:r>
            <a:r>
              <a:rPr lang="en-US" altLang="zh-CN" dirty="0"/>
              <a:t>x:=op y  (</a:t>
            </a:r>
            <a:r>
              <a:rPr lang="zh-CN" altLang="en-US" dirty="0"/>
              <a:t>单目运算</a:t>
            </a:r>
            <a:r>
              <a:rPr lang="en-US" altLang="zh-CN" dirty="0"/>
              <a:t>)</a:t>
            </a:r>
          </a:p>
          <a:p>
            <a:pPr marL="0" lvl="1" eaLnBrk="1" fontAlgn="auto" hangingPunct="1">
              <a:buFont typeface="Wingdings" pitchFamily="2" charset="2"/>
              <a:buNone/>
              <a:defRPr/>
            </a:pPr>
            <a:r>
              <a:rPr lang="zh-CN" altLang="en-US" dirty="0" smtClean="0"/>
              <a:t>复写</a:t>
            </a:r>
            <a:r>
              <a:rPr lang="zh-CN" altLang="en-US" dirty="0"/>
              <a:t>语句 </a:t>
            </a:r>
            <a:r>
              <a:rPr lang="en-US" altLang="zh-CN" dirty="0"/>
              <a:t>x := y</a:t>
            </a:r>
          </a:p>
          <a:p>
            <a:pPr marL="0" lvl="1">
              <a:buNone/>
              <a:defRPr/>
            </a:pPr>
            <a:r>
              <a:rPr lang="zh-CN" altLang="en-US" dirty="0" smtClean="0"/>
              <a:t>无条件</a:t>
            </a:r>
            <a:r>
              <a:rPr lang="zh-CN" altLang="en-US" dirty="0"/>
              <a:t>跳转语句 </a:t>
            </a:r>
            <a:r>
              <a:rPr lang="zh-CN" altLang="en-US" dirty="0" smtClean="0"/>
              <a:t> </a:t>
            </a:r>
            <a:r>
              <a:rPr lang="en-US" altLang="zh-CN" dirty="0" err="1" smtClean="0"/>
              <a:t>goto</a:t>
            </a:r>
            <a:r>
              <a:rPr lang="en-US" altLang="zh-CN" dirty="0" smtClean="0"/>
              <a:t>  L </a:t>
            </a:r>
            <a:r>
              <a:rPr lang="zh-CN" altLang="en-US" dirty="0" smtClean="0"/>
              <a:t>（</a:t>
            </a:r>
            <a:r>
              <a:rPr lang="en-US" altLang="zh-CN" dirty="0" smtClean="0"/>
              <a:t>L</a:t>
            </a:r>
            <a:r>
              <a:rPr lang="zh-CN" altLang="en-US" dirty="0" smtClean="0"/>
              <a:t>是语句标号）</a:t>
            </a:r>
            <a:endParaRPr lang="en-US" altLang="zh-CN" dirty="0"/>
          </a:p>
          <a:p>
            <a:pPr marL="0" lvl="1" eaLnBrk="1" fontAlgn="auto" hangingPunct="1">
              <a:buFont typeface="Wingdings" pitchFamily="2" charset="2"/>
              <a:buNone/>
              <a:defRPr/>
            </a:pPr>
            <a:r>
              <a:rPr lang="zh-CN" altLang="en-US" dirty="0" smtClean="0"/>
              <a:t>判断语句   </a:t>
            </a:r>
            <a:r>
              <a:rPr lang="en-US" altLang="zh-CN" dirty="0"/>
              <a:t>if </a:t>
            </a:r>
            <a:r>
              <a:rPr lang="en-US" altLang="zh-CN" dirty="0" smtClean="0"/>
              <a:t> B </a:t>
            </a:r>
            <a:r>
              <a:rPr lang="en-US" altLang="zh-CN" dirty="0" err="1"/>
              <a:t>rop</a:t>
            </a:r>
            <a:r>
              <a:rPr lang="en-US" altLang="zh-CN" dirty="0"/>
              <a:t> C </a:t>
            </a:r>
            <a:r>
              <a:rPr lang="en-US" altLang="zh-CN" dirty="0" err="1"/>
              <a:t>goto</a:t>
            </a:r>
            <a:r>
              <a:rPr lang="en-US" altLang="zh-CN" dirty="0"/>
              <a:t> </a:t>
            </a:r>
            <a:r>
              <a:rPr lang="en-US" altLang="zh-CN" dirty="0" smtClean="0"/>
              <a:t>L</a:t>
            </a:r>
          </a:p>
          <a:p>
            <a:pPr marL="0" lvl="1" eaLnBrk="1" fontAlgn="auto" hangingPunct="1">
              <a:buFont typeface="Wingdings" pitchFamily="2" charset="2"/>
              <a:buNone/>
              <a:defRPr/>
            </a:pPr>
            <a:r>
              <a:rPr lang="zh-CN" altLang="en-US" dirty="0" smtClean="0"/>
              <a:t>过程调用语句 </a:t>
            </a:r>
            <a:r>
              <a:rPr lang="en-US" altLang="zh-CN" dirty="0" smtClean="0"/>
              <a:t>call p</a:t>
            </a:r>
            <a:r>
              <a:rPr lang="zh-CN" altLang="en-US" dirty="0" smtClean="0"/>
              <a:t>，</a:t>
            </a:r>
            <a:r>
              <a:rPr lang="en-US" altLang="zh-CN" dirty="0" smtClean="0"/>
              <a:t>n </a:t>
            </a:r>
            <a:r>
              <a:rPr lang="zh-CN" altLang="en-US" dirty="0" smtClean="0"/>
              <a:t>（调用过程</a:t>
            </a:r>
            <a:r>
              <a:rPr lang="en-US" altLang="zh-CN" dirty="0" smtClean="0"/>
              <a:t>p, </a:t>
            </a:r>
            <a:r>
              <a:rPr lang="zh-CN" altLang="en-US" dirty="0" smtClean="0"/>
              <a:t>实参有</a:t>
            </a:r>
            <a:r>
              <a:rPr lang="en-US" altLang="zh-CN" dirty="0" smtClean="0"/>
              <a:t>n</a:t>
            </a:r>
            <a:r>
              <a:rPr lang="zh-CN" altLang="en-US" dirty="0" smtClean="0"/>
              <a:t>个）</a:t>
            </a:r>
            <a:endParaRPr lang="en-US" altLang="zh-CN" dirty="0" smtClean="0"/>
          </a:p>
          <a:p>
            <a:pPr marL="0" lvl="1" eaLnBrk="1" fontAlgn="auto" hangingPunct="1">
              <a:buFont typeface="Wingdings" pitchFamily="2" charset="2"/>
              <a:buNone/>
              <a:defRPr/>
            </a:pPr>
            <a:r>
              <a:rPr lang="zh-CN" altLang="en-US" dirty="0" smtClean="0"/>
              <a:t>数组赋值语句 </a:t>
            </a:r>
            <a:r>
              <a:rPr lang="en-US" altLang="zh-CN" dirty="0" smtClean="0"/>
              <a:t>x := y[</a:t>
            </a:r>
            <a:r>
              <a:rPr lang="en-US" altLang="zh-CN" dirty="0" err="1" smtClean="0"/>
              <a:t>i</a:t>
            </a:r>
            <a:r>
              <a:rPr lang="en-US" altLang="zh-CN" dirty="0" smtClean="0"/>
              <a:t>];   </a:t>
            </a:r>
            <a:r>
              <a:rPr lang="zh-CN" altLang="en-US" dirty="0" smtClean="0"/>
              <a:t>或  </a:t>
            </a:r>
            <a:r>
              <a:rPr lang="en-US" altLang="zh-CN" dirty="0" smtClean="0"/>
              <a:t>y[</a:t>
            </a:r>
            <a:r>
              <a:rPr lang="en-US" altLang="zh-CN" dirty="0" err="1" smtClean="0"/>
              <a:t>i</a:t>
            </a:r>
            <a:r>
              <a:rPr lang="en-US" altLang="zh-CN" dirty="0"/>
              <a:t>]</a:t>
            </a:r>
            <a:r>
              <a:rPr lang="zh-CN" altLang="en-US" dirty="0" smtClean="0"/>
              <a:t> </a:t>
            </a:r>
            <a:r>
              <a:rPr lang="en-US" altLang="zh-CN" dirty="0" smtClean="0"/>
              <a:t>:=</a:t>
            </a:r>
            <a:r>
              <a:rPr lang="en-US" altLang="zh-CN" dirty="0"/>
              <a:t>x</a:t>
            </a:r>
            <a:r>
              <a:rPr lang="en-US" altLang="zh-CN" dirty="0" smtClean="0"/>
              <a:t>; </a:t>
            </a:r>
          </a:p>
          <a:p>
            <a:pPr marL="0" lvl="1" eaLnBrk="1" fontAlgn="auto" hangingPunct="1">
              <a:buFont typeface="Wingdings" pitchFamily="2" charset="2"/>
              <a:buNone/>
              <a:defRPr/>
            </a:pPr>
            <a:r>
              <a:rPr lang="zh-CN" altLang="en-US" dirty="0" smtClean="0"/>
              <a:t>指针赋值语句 </a:t>
            </a:r>
            <a:r>
              <a:rPr lang="en-US" altLang="zh-CN" dirty="0" smtClean="0"/>
              <a:t>x := *y;   </a:t>
            </a:r>
            <a:r>
              <a:rPr lang="zh-CN" altLang="en-US" dirty="0" smtClean="0"/>
              <a:t>或  </a:t>
            </a:r>
            <a:r>
              <a:rPr lang="en-US" altLang="zh-CN" dirty="0" smtClean="0"/>
              <a:t>*y := x;</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 calcmode="lin" valueType="num">
                                      <p:cBhvr additive="base">
                                        <p:cTn id="2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 calcmode="lin" valueType="num">
                                      <p:cBhvr additive="base">
                                        <p:cTn id="3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 calcmode="lin" valueType="num">
                                      <p:cBhvr additive="base">
                                        <p:cTn id="4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 calcmode="lin" valueType="num">
                                      <p:cBhvr additive="base">
                                        <p:cTn id="4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txBox="1">
            <a:spLocks noChangeArrowheads="1"/>
          </p:cNvSpPr>
          <p:nvPr/>
        </p:nvSpPr>
        <p:spPr>
          <a:xfrm>
            <a:off x="584260" y="260648"/>
            <a:ext cx="7704137" cy="1728192"/>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fontAlgn="auto">
              <a:lnSpc>
                <a:spcPct val="120000"/>
              </a:lnSpc>
              <a:spcBef>
                <a:spcPts val="0"/>
              </a:spcBef>
              <a:spcAft>
                <a:spcPts val="0"/>
              </a:spcAft>
              <a:buNone/>
              <a:defRPr/>
            </a:pPr>
            <a:r>
              <a:rPr lang="zh-CN" altLang="en-US" sz="2400" dirty="0" smtClean="0"/>
              <a:t>引子：</a:t>
            </a:r>
            <a:r>
              <a:rPr lang="en-US" altLang="zh-CN" sz="2400" dirty="0" smtClean="0"/>
              <a:t> </a:t>
            </a:r>
            <a:r>
              <a:rPr lang="en-US" altLang="zh-CN" sz="2400" dirty="0" err="1" smtClean="0"/>
              <a:t>int</a:t>
            </a:r>
            <a:r>
              <a:rPr lang="en-US" altLang="zh-CN" sz="2400" dirty="0" smtClean="0"/>
              <a:t> S;</a:t>
            </a:r>
          </a:p>
          <a:p>
            <a:pPr marL="0" indent="0" fontAlgn="auto">
              <a:lnSpc>
                <a:spcPct val="120000"/>
              </a:lnSpc>
              <a:spcBef>
                <a:spcPts val="0"/>
              </a:spcBef>
              <a:spcAft>
                <a:spcPts val="0"/>
              </a:spcAft>
              <a:buNone/>
              <a:defRPr/>
            </a:pPr>
            <a:r>
              <a:rPr lang="en-US" altLang="zh-CN" sz="2400" dirty="0"/>
              <a:t> </a:t>
            </a:r>
            <a:r>
              <a:rPr lang="en-US" altLang="zh-CN" sz="2400" dirty="0" smtClean="0"/>
              <a:t>      </a:t>
            </a:r>
            <a:r>
              <a:rPr lang="en-US" altLang="zh-CN" sz="2400" dirty="0" err="1" smtClean="0"/>
              <a:t>int</a:t>
            </a:r>
            <a:r>
              <a:rPr lang="en-US" altLang="zh-CN" sz="2400" dirty="0" smtClean="0"/>
              <a:t> a, b, c;</a:t>
            </a:r>
          </a:p>
          <a:p>
            <a:pPr marL="0" indent="0" fontAlgn="auto">
              <a:lnSpc>
                <a:spcPct val="120000"/>
              </a:lnSpc>
              <a:spcBef>
                <a:spcPts val="0"/>
              </a:spcBef>
              <a:spcAft>
                <a:spcPts val="0"/>
              </a:spcAft>
              <a:buNone/>
              <a:defRPr/>
            </a:pPr>
            <a:r>
              <a:rPr lang="en-US" altLang="zh-CN" sz="2400" dirty="0"/>
              <a:t>a</a:t>
            </a:r>
            <a:r>
              <a:rPr lang="en-US" altLang="zh-CN" sz="2400" dirty="0" smtClean="0"/>
              <a:t>:= 3; b:=4; c:=5;</a:t>
            </a:r>
          </a:p>
          <a:p>
            <a:pPr marL="0" indent="0" fontAlgn="auto">
              <a:lnSpc>
                <a:spcPct val="120000"/>
              </a:lnSpc>
              <a:spcBef>
                <a:spcPts val="0"/>
              </a:spcBef>
              <a:spcAft>
                <a:spcPts val="0"/>
              </a:spcAft>
              <a:buNone/>
              <a:defRPr/>
            </a:pPr>
            <a:r>
              <a:rPr lang="en-US" altLang="zh-CN" sz="2400" dirty="0"/>
              <a:t> </a:t>
            </a:r>
            <a:r>
              <a:rPr lang="en-US" altLang="zh-CN" sz="2400" dirty="0" smtClean="0"/>
              <a:t>      </a:t>
            </a:r>
            <a:r>
              <a:rPr lang="en-US" altLang="zh-CN" sz="2400" dirty="0" smtClean="0">
                <a:solidFill>
                  <a:srgbClr val="CC3300"/>
                </a:solidFill>
              </a:rPr>
              <a:t>S := a*</a:t>
            </a:r>
            <a:r>
              <a:rPr lang="en-US" altLang="zh-CN" sz="2400" dirty="0" err="1" smtClean="0">
                <a:solidFill>
                  <a:srgbClr val="CC3300"/>
                </a:solidFill>
              </a:rPr>
              <a:t>b+c</a:t>
            </a:r>
            <a:r>
              <a:rPr lang="en-US" altLang="zh-CN" sz="2400" dirty="0" smtClean="0">
                <a:solidFill>
                  <a:srgbClr val="CC3300"/>
                </a:solidFill>
              </a:rPr>
              <a:t>;       </a:t>
            </a:r>
          </a:p>
        </p:txBody>
      </p:sp>
      <p:sp>
        <p:nvSpPr>
          <p:cNvPr id="25" name="Rectangle 3"/>
          <p:cNvSpPr txBox="1">
            <a:spLocks noChangeArrowheads="1"/>
          </p:cNvSpPr>
          <p:nvPr/>
        </p:nvSpPr>
        <p:spPr>
          <a:xfrm>
            <a:off x="388561" y="2204864"/>
            <a:ext cx="8792256" cy="1800200"/>
          </a:xfrm>
          <a:prstGeom prst="rect">
            <a:avLst/>
          </a:prstGeom>
          <a:ln>
            <a:solidFill>
              <a:schemeClr val="accent1"/>
            </a:solid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zh-CN" altLang="en-US" sz="2400" b="1" dirty="0" smtClean="0">
                <a:latin typeface="宋体" panose="02010600030101010101" pitchFamily="2" charset="-122"/>
                <a:ea typeface="宋体" panose="02010600030101010101" pitchFamily="2" charset="-122"/>
              </a:rPr>
              <a:t>语句的目的是求</a:t>
            </a:r>
            <a:r>
              <a:rPr lang="en-US" altLang="zh-CN" sz="2400" b="1" dirty="0" smtClean="0">
                <a:latin typeface="宋体" panose="02010600030101010101" pitchFamily="2" charset="-122"/>
                <a:ea typeface="宋体" panose="02010600030101010101" pitchFamily="2" charset="-122"/>
              </a:rPr>
              <a:t>S</a:t>
            </a:r>
            <a:r>
              <a:rPr lang="zh-CN" altLang="en-US" sz="2400" b="1" dirty="0" smtClean="0">
                <a:latin typeface="宋体" panose="02010600030101010101" pitchFamily="2" charset="-122"/>
                <a:ea typeface="宋体" panose="02010600030101010101" pitchFamily="2" charset="-122"/>
              </a:rPr>
              <a:t>的值 </a:t>
            </a:r>
            <a:r>
              <a:rPr lang="en-US" altLang="zh-CN" sz="2400" dirty="0" err="1" smtClean="0">
                <a:latin typeface="宋体" panose="02010600030101010101" pitchFamily="2" charset="-122"/>
                <a:ea typeface="宋体" panose="02010600030101010101" pitchFamily="2" charset="-122"/>
              </a:rPr>
              <a:t>S.code</a:t>
            </a:r>
            <a:r>
              <a:rPr lang="en-US" altLang="zh-CN" sz="2400" dirty="0" smtClean="0">
                <a:latin typeface="宋体" panose="02010600030101010101" pitchFamily="2" charset="-122"/>
                <a:ea typeface="宋体" panose="02010600030101010101" pitchFamily="2" charset="-122"/>
              </a:rPr>
              <a:t> </a:t>
            </a:r>
          </a:p>
          <a:p>
            <a:pPr fontAlgn="auto">
              <a:lnSpc>
                <a:spcPct val="120000"/>
              </a:lnSpc>
              <a:spcAft>
                <a:spcPts val="0"/>
              </a:spcAft>
              <a:buFont typeface="Arial" pitchFamily="34" charset="0"/>
              <a:buChar char="•"/>
              <a:defRPr/>
            </a:pPr>
            <a:r>
              <a:rPr lang="zh-CN" altLang="en-US" sz="2400" dirty="0" smtClean="0">
                <a:latin typeface="宋体" panose="02010600030101010101" pitchFamily="2" charset="-122"/>
                <a:ea typeface="宋体" panose="02010600030101010101" pitchFamily="2" charset="-122"/>
              </a:rPr>
              <a:t>在计算</a:t>
            </a:r>
            <a:r>
              <a:rPr lang="en-US" altLang="zh-CN" sz="2400" dirty="0" smtClean="0">
                <a:latin typeface="宋体" panose="02010600030101010101" pitchFamily="2" charset="-122"/>
                <a:ea typeface="宋体" panose="02010600030101010101" pitchFamily="2" charset="-122"/>
              </a:rPr>
              <a:t>a*b</a:t>
            </a:r>
            <a:r>
              <a:rPr lang="zh-CN" altLang="en-US" sz="2400" dirty="0" smtClean="0">
                <a:latin typeface="宋体" panose="02010600030101010101" pitchFamily="2" charset="-122"/>
                <a:ea typeface="宋体" panose="02010600030101010101" pitchFamily="2" charset="-122"/>
              </a:rPr>
              <a:t>的过程中，新增一个临时变量</a:t>
            </a:r>
            <a:r>
              <a:rPr lang="en-US" altLang="zh-CN" sz="2400" dirty="0" err="1" smtClean="0">
                <a:latin typeface="宋体" panose="02010600030101010101" pitchFamily="2" charset="-122"/>
                <a:ea typeface="宋体" panose="02010600030101010101" pitchFamily="2" charset="-122"/>
              </a:rPr>
              <a:t>newtemp</a:t>
            </a:r>
            <a:r>
              <a:rPr lang="en-US" altLang="zh-CN" sz="24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先求</a:t>
            </a:r>
            <a:r>
              <a:rPr lang="en-US" altLang="zh-CN" sz="2400" dirty="0" smtClean="0">
                <a:latin typeface="宋体" panose="02010600030101010101" pitchFamily="2" charset="-122"/>
                <a:ea typeface="宋体" panose="02010600030101010101" pitchFamily="2" charset="-122"/>
              </a:rPr>
              <a:t>a</a:t>
            </a:r>
            <a:r>
              <a:rPr lang="zh-CN" altLang="en-US" sz="2400" dirty="0" smtClean="0">
                <a:latin typeface="宋体" panose="02010600030101010101" pitchFamily="2" charset="-122"/>
                <a:ea typeface="宋体" panose="02010600030101010101" pitchFamily="2" charset="-122"/>
              </a:rPr>
              <a:t>的值（</a:t>
            </a:r>
            <a:r>
              <a:rPr lang="en-US" altLang="zh-CN" sz="2400" dirty="0" err="1" smtClean="0">
                <a:latin typeface="宋体" panose="02010600030101010101" pitchFamily="2" charset="-122"/>
                <a:ea typeface="宋体" panose="02010600030101010101" pitchFamily="2" charset="-122"/>
              </a:rPr>
              <a:t>a</a:t>
            </a:r>
            <a:r>
              <a:rPr lang="en-US" altLang="zh-CN" sz="2400" dirty="0" err="1">
                <a:latin typeface="宋体" panose="02010600030101010101" pitchFamily="2" charset="-122"/>
                <a:ea typeface="宋体" panose="02010600030101010101" pitchFamily="2" charset="-122"/>
              </a:rPr>
              <a:t>.</a:t>
            </a:r>
            <a:r>
              <a:rPr lang="en-US" altLang="zh-CN" sz="2400" dirty="0" err="1" smtClean="0">
                <a:latin typeface="宋体" panose="02010600030101010101" pitchFamily="2" charset="-122"/>
                <a:ea typeface="宋体" panose="02010600030101010101" pitchFamily="2" charset="-122"/>
              </a:rPr>
              <a:t>code</a:t>
            </a:r>
            <a:r>
              <a:rPr lang="zh-CN" altLang="en-US" sz="2400" dirty="0" smtClean="0">
                <a:latin typeface="宋体" panose="02010600030101010101" pitchFamily="2" charset="-122"/>
                <a:ea typeface="宋体" panose="02010600030101010101" pitchFamily="2" charset="-122"/>
              </a:rPr>
              <a:t>）和</a:t>
            </a:r>
            <a:r>
              <a:rPr lang="en-US" altLang="zh-CN" sz="2400" dirty="0" smtClean="0">
                <a:latin typeface="宋体" panose="02010600030101010101" pitchFamily="2" charset="-122"/>
                <a:ea typeface="宋体" panose="02010600030101010101" pitchFamily="2" charset="-122"/>
              </a:rPr>
              <a:t>b</a:t>
            </a:r>
            <a:r>
              <a:rPr lang="zh-CN" altLang="en-US" sz="2400" dirty="0" smtClean="0">
                <a:latin typeface="宋体" panose="02010600030101010101" pitchFamily="2" charset="-122"/>
                <a:ea typeface="宋体" panose="02010600030101010101" pitchFamily="2" charset="-122"/>
              </a:rPr>
              <a:t>的值（</a:t>
            </a:r>
            <a:r>
              <a:rPr lang="en-US" altLang="zh-CN" sz="2400" dirty="0" err="1" smtClean="0">
                <a:latin typeface="宋体" panose="02010600030101010101" pitchFamily="2" charset="-122"/>
                <a:ea typeface="宋体" panose="02010600030101010101" pitchFamily="2" charset="-122"/>
              </a:rPr>
              <a:t>b.code</a:t>
            </a:r>
            <a:r>
              <a:rPr lang="zh-CN" altLang="en-US" sz="2400" dirty="0" smtClean="0">
                <a:latin typeface="宋体" panose="02010600030101010101" pitchFamily="2" charset="-122"/>
                <a:ea typeface="宋体" panose="02010600030101010101" pitchFamily="2" charset="-122"/>
              </a:rPr>
              <a:t>），然后将二者相加</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结果放入</a:t>
            </a:r>
            <a:r>
              <a:rPr lang="en-US" altLang="zh-CN" sz="2400" dirty="0" err="1" smtClean="0">
                <a:latin typeface="宋体" panose="02010600030101010101" pitchFamily="2" charset="-122"/>
                <a:ea typeface="宋体" panose="02010600030101010101" pitchFamily="2" charset="-122"/>
              </a:rPr>
              <a:t>newtemp</a:t>
            </a:r>
            <a:r>
              <a:rPr lang="zh-CN" altLang="en-US" sz="2400" dirty="0" smtClean="0">
                <a:latin typeface="宋体" panose="02010600030101010101" pitchFamily="2" charset="-122"/>
                <a:ea typeface="宋体" panose="02010600030101010101" pitchFamily="2" charset="-122"/>
              </a:rPr>
              <a:t>指定的存储空间</a:t>
            </a:r>
            <a:r>
              <a:rPr lang="en-US" altLang="zh-CN" sz="2400" dirty="0" err="1" smtClean="0">
                <a:latin typeface="宋体" panose="02010600030101010101" pitchFamily="2" charset="-122"/>
                <a:ea typeface="宋体" panose="02010600030101010101" pitchFamily="2" charset="-122"/>
              </a:rPr>
              <a:t>newtemp.place</a:t>
            </a:r>
            <a:endParaRPr lang="en-US" altLang="zh-CN" sz="2400" b="1" dirty="0" smtClean="0">
              <a:latin typeface="宋体" panose="02010600030101010101" pitchFamily="2" charset="-122"/>
              <a:ea typeface="宋体" panose="02010600030101010101" pitchFamily="2" charset="-122"/>
            </a:endParaRPr>
          </a:p>
        </p:txBody>
      </p:sp>
      <p:sp>
        <p:nvSpPr>
          <p:cNvPr id="33" name="Rectangle 3"/>
          <p:cNvSpPr txBox="1">
            <a:spLocks noChangeArrowheads="1"/>
          </p:cNvSpPr>
          <p:nvPr/>
        </p:nvSpPr>
        <p:spPr>
          <a:xfrm>
            <a:off x="437717" y="4365104"/>
            <a:ext cx="8580255" cy="2016224"/>
          </a:xfrm>
          <a:prstGeom prst="rect">
            <a:avLst/>
          </a:prstGeom>
          <a:ln>
            <a:solidFill>
              <a:srgbClr val="FF3300"/>
            </a:solid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zh-CN" altLang="en-US" sz="2400" dirty="0" smtClean="0"/>
              <a:t>变量的名字对应的是一个存储位置。如 </a:t>
            </a:r>
            <a:r>
              <a:rPr lang="en-US" altLang="zh-CN" sz="2400" dirty="0" err="1" smtClean="0"/>
              <a:t>id.place</a:t>
            </a:r>
            <a:r>
              <a:rPr lang="zh-CN" altLang="en-US" sz="2400" dirty="0" smtClean="0"/>
              <a:t>是变量</a:t>
            </a:r>
            <a:r>
              <a:rPr lang="en-US" altLang="zh-CN" sz="2400" dirty="0" smtClean="0"/>
              <a:t>id</a:t>
            </a:r>
            <a:r>
              <a:rPr lang="zh-CN" altLang="en-US" sz="2400" dirty="0" smtClean="0"/>
              <a:t>对应的存储位置；</a:t>
            </a:r>
            <a:endParaRPr lang="en-US" altLang="zh-CN" sz="2400" dirty="0" smtClean="0"/>
          </a:p>
          <a:p>
            <a:pPr fontAlgn="auto">
              <a:lnSpc>
                <a:spcPct val="120000"/>
              </a:lnSpc>
              <a:spcAft>
                <a:spcPts val="0"/>
              </a:spcAft>
              <a:buFont typeface="Arial" pitchFamily="34" charset="0"/>
              <a:buChar char="•"/>
              <a:defRPr/>
            </a:pPr>
            <a:r>
              <a:rPr lang="en-US" altLang="zh-CN" sz="2400" dirty="0" err="1" smtClean="0"/>
              <a:t>A.place</a:t>
            </a:r>
            <a:r>
              <a:rPr lang="zh-CN" altLang="en-US" sz="2400" dirty="0" smtClean="0"/>
              <a:t>是</a:t>
            </a:r>
            <a:r>
              <a:rPr lang="en-US" altLang="zh-CN" sz="2400" dirty="0" smtClean="0"/>
              <a:t>A</a:t>
            </a:r>
            <a:r>
              <a:rPr lang="zh-CN" altLang="en-US" sz="2400" dirty="0" smtClean="0"/>
              <a:t>对应的存储位置，或称</a:t>
            </a:r>
            <a:r>
              <a:rPr lang="en-US" altLang="zh-CN" sz="2400" dirty="0" smtClean="0"/>
              <a:t>A</a:t>
            </a:r>
            <a:r>
              <a:rPr lang="zh-CN" altLang="en-US" sz="2400" dirty="0" smtClean="0"/>
              <a:t>的值存储的位置。</a:t>
            </a:r>
            <a:endParaRPr lang="en-US" altLang="zh-CN" sz="2400" dirty="0" smtClean="0"/>
          </a:p>
          <a:p>
            <a:pPr fontAlgn="auto">
              <a:lnSpc>
                <a:spcPct val="120000"/>
              </a:lnSpc>
              <a:spcAft>
                <a:spcPts val="0"/>
              </a:spcAft>
              <a:buFont typeface="Arial" pitchFamily="34" charset="0"/>
              <a:buChar char="•"/>
              <a:defRPr/>
            </a:pPr>
            <a:r>
              <a:rPr lang="zh-CN" altLang="en-US" sz="2400" dirty="0" smtClean="0"/>
              <a:t>变量的值用的是</a:t>
            </a:r>
            <a:r>
              <a:rPr lang="en-US" altLang="zh-CN" sz="2400" dirty="0" smtClean="0"/>
              <a:t>.code</a:t>
            </a:r>
            <a:r>
              <a:rPr lang="zh-CN" altLang="en-US" sz="2400" dirty="0" smtClean="0"/>
              <a:t>属性</a:t>
            </a:r>
            <a:endParaRPr lang="en-US" altLang="zh-CN" sz="2400" dirty="0"/>
          </a:p>
          <a:p>
            <a:pPr fontAlgn="auto">
              <a:lnSpc>
                <a:spcPct val="120000"/>
              </a:lnSpc>
              <a:spcAft>
                <a:spcPts val="0"/>
              </a:spcAft>
              <a:buFont typeface="Arial" pitchFamily="34" charset="0"/>
              <a:buChar char="•"/>
              <a:defRPr/>
            </a:pPr>
            <a:endParaRPr lang="en-US" altLang="zh-CN" sz="2400" b="1" dirty="0" smtClean="0"/>
          </a:p>
        </p:txBody>
      </p:sp>
      <p:sp>
        <p:nvSpPr>
          <p:cNvPr id="2" name="椭圆 1"/>
          <p:cNvSpPr/>
          <p:nvPr/>
        </p:nvSpPr>
        <p:spPr>
          <a:xfrm>
            <a:off x="4436328" y="116632"/>
            <a:ext cx="4384144" cy="1872208"/>
          </a:xfrm>
          <a:prstGeom prst="ellipse">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赋值语句的四元式翻译，关注两点</a:t>
            </a:r>
            <a:r>
              <a:rPr lang="zh-CN" altLang="en-US" sz="2000" dirty="0" smtClean="0">
                <a:solidFill>
                  <a:srgbClr val="CC3300"/>
                </a:solidFill>
                <a:latin typeface="宋体" panose="02010600030101010101" pitchFamily="2" charset="-122"/>
                <a:ea typeface="宋体" panose="02010600030101010101" pitchFamily="2" charset="-122"/>
              </a:rPr>
              <a:t>：存放位置</a:t>
            </a:r>
            <a:r>
              <a:rPr lang="en-US" altLang="zh-CN" sz="2000" dirty="0" smtClean="0">
                <a:solidFill>
                  <a:srgbClr val="CC3300"/>
                </a:solidFill>
                <a:latin typeface="宋体" panose="02010600030101010101" pitchFamily="2" charset="-122"/>
                <a:ea typeface="宋体" panose="02010600030101010101" pitchFamily="2" charset="-122"/>
              </a:rPr>
              <a:t>place</a:t>
            </a:r>
            <a:r>
              <a:rPr lang="zh-CN" altLang="en-US" sz="2000" dirty="0" smtClean="0">
                <a:solidFill>
                  <a:srgbClr val="CC3300"/>
                </a:solidFill>
                <a:latin typeface="宋体" panose="02010600030101010101" pitchFamily="2" charset="-122"/>
                <a:ea typeface="宋体" panose="02010600030101010101" pitchFamily="2" charset="-122"/>
              </a:rPr>
              <a:t>，值 </a:t>
            </a:r>
            <a:r>
              <a:rPr lang="en-US" altLang="zh-CN" sz="2000" dirty="0" smtClean="0">
                <a:solidFill>
                  <a:srgbClr val="CC3300"/>
                </a:solidFill>
                <a:latin typeface="宋体" panose="02010600030101010101" pitchFamily="2" charset="-122"/>
                <a:ea typeface="宋体" panose="02010600030101010101" pitchFamily="2" charset="-122"/>
              </a:rPr>
              <a:t>code</a:t>
            </a:r>
            <a:r>
              <a:rPr lang="zh-CN" altLang="en-US" sz="2000" dirty="0" smtClean="0">
                <a:solidFill>
                  <a:srgbClr val="CC3300"/>
                </a:solidFill>
                <a:latin typeface="宋体" panose="02010600030101010101" pitchFamily="2" charset="-122"/>
                <a:ea typeface="宋体" panose="02010600030101010101" pitchFamily="2" charset="-122"/>
              </a:rPr>
              <a:t>。</a:t>
            </a:r>
            <a:endParaRPr lang="en-US" altLang="zh-CN" sz="2000" dirty="0" smtClean="0">
              <a:solidFill>
                <a:srgbClr val="CC3300"/>
              </a:solidFill>
              <a:latin typeface="宋体" panose="02010600030101010101" pitchFamily="2" charset="-122"/>
              <a:ea typeface="宋体" panose="02010600030101010101" pitchFamily="2" charset="-122"/>
            </a:endParaRPr>
          </a:p>
          <a:p>
            <a:pPr algn="ctr"/>
            <a:r>
              <a:rPr lang="zh-CN" altLang="en-US" sz="2000" dirty="0">
                <a:solidFill>
                  <a:schemeClr val="tx1"/>
                </a:solidFill>
                <a:latin typeface="宋体" panose="02010600030101010101" pitchFamily="2" charset="-122"/>
                <a:ea typeface="宋体" panose="02010600030101010101" pitchFamily="2" charset="-122"/>
              </a:rPr>
              <a:t>新</a:t>
            </a:r>
            <a:r>
              <a:rPr lang="zh-CN" altLang="en-US" sz="2000" dirty="0" smtClean="0">
                <a:solidFill>
                  <a:schemeClr val="tx1"/>
                </a:solidFill>
                <a:latin typeface="宋体" panose="02010600030101010101" pitchFamily="2" charset="-122"/>
                <a:ea typeface="宋体" panose="02010600030101010101" pitchFamily="2" charset="-122"/>
              </a:rPr>
              <a:t>开辟存放位置 </a:t>
            </a:r>
            <a:r>
              <a:rPr lang="en-US" altLang="zh-CN" sz="2000" dirty="0" err="1" smtClean="0">
                <a:solidFill>
                  <a:srgbClr val="CC3300"/>
                </a:solidFill>
                <a:latin typeface="宋体" panose="02010600030101010101" pitchFamily="2" charset="-122"/>
                <a:ea typeface="宋体" panose="02010600030101010101" pitchFamily="2" charset="-122"/>
              </a:rPr>
              <a:t>newtemp</a:t>
            </a:r>
            <a:endParaRPr lang="en-US" altLang="zh-CN" sz="2000" dirty="0" smtClean="0">
              <a:solidFill>
                <a:srgbClr val="CC3300"/>
              </a:solidFill>
              <a:latin typeface="宋体" panose="02010600030101010101" pitchFamily="2" charset="-122"/>
              <a:ea typeface="宋体" panose="02010600030101010101" pitchFamily="2" charset="-122"/>
            </a:endParaRPr>
          </a:p>
          <a:p>
            <a:pPr algn="ctr"/>
            <a:r>
              <a:rPr lang="zh-CN" altLang="en-US" sz="2000" dirty="0">
                <a:solidFill>
                  <a:schemeClr val="tx1"/>
                </a:solidFill>
                <a:latin typeface="宋体" panose="02010600030101010101" pitchFamily="2" charset="-122"/>
                <a:ea typeface="宋体" panose="02010600030101010101" pitchFamily="2" charset="-122"/>
              </a:rPr>
              <a:t>计算</a:t>
            </a:r>
            <a:r>
              <a:rPr lang="zh-CN" altLang="en-US" sz="2000" dirty="0" smtClean="0">
                <a:solidFill>
                  <a:schemeClr val="tx1"/>
                </a:solidFill>
                <a:latin typeface="宋体" panose="02010600030101010101" pitchFamily="2" charset="-122"/>
                <a:ea typeface="宋体" panose="02010600030101010101" pitchFamily="2" charset="-122"/>
              </a:rPr>
              <a:t>值 </a:t>
            </a:r>
            <a:r>
              <a:rPr lang="en-US" altLang="zh-CN" sz="2000" dirty="0" smtClean="0">
                <a:solidFill>
                  <a:srgbClr val="CC3300"/>
                </a:solidFill>
                <a:latin typeface="宋体" panose="02010600030101010101" pitchFamily="2" charset="-122"/>
                <a:ea typeface="宋体" panose="02010600030101010101" pitchFamily="2" charset="-122"/>
              </a:rPr>
              <a:t>gen</a:t>
            </a:r>
            <a:r>
              <a:rPr lang="zh-CN" altLang="en-US" sz="2000" dirty="0" smtClean="0">
                <a:solidFill>
                  <a:srgbClr val="CC3300"/>
                </a:solidFill>
                <a:latin typeface="宋体" panose="02010600030101010101" pitchFamily="2" charset="-122"/>
                <a:ea typeface="宋体" panose="02010600030101010101" pitchFamily="2" charset="-122"/>
              </a:rPr>
              <a:t>一条语句</a:t>
            </a:r>
            <a:endParaRPr lang="en-US" altLang="zh-CN" sz="2000" dirty="0" smtClean="0">
              <a:solidFill>
                <a:srgbClr val="CC3300"/>
              </a:solidFill>
              <a:latin typeface="宋体" panose="02010600030101010101" pitchFamily="2" charset="-122"/>
              <a:ea typeface="宋体" panose="02010600030101010101" pitchFamily="2" charset="-122"/>
            </a:endParaRPr>
          </a:p>
          <a:p>
            <a:pPr algn="ctr"/>
            <a:endParaRPr lang="zh-CN" altLang="en-US" sz="2000" dirty="0">
              <a:solidFill>
                <a:srgbClr val="CC33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xmlns="" val="146954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linds(horizont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linds(horizontal)">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blinds(horizontal)">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animEffect transition="in" filter="blinds(horizontal)">
                                      <p:cBhvr>
                                        <p:cTn id="27" dur="500"/>
                                        <p:tgtEl>
                                          <p:spTgt spid="2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5">
                                            <p:txEl>
                                              <p:pRg st="1" end="1"/>
                                            </p:txEl>
                                          </p:spTgt>
                                        </p:tgtEl>
                                        <p:attrNameLst>
                                          <p:attrName>style.visibility</p:attrName>
                                        </p:attrNameLst>
                                      </p:cBhvr>
                                      <p:to>
                                        <p:strVal val="visible"/>
                                      </p:to>
                                    </p:set>
                                    <p:animEffect transition="in" filter="blinds(horizontal)">
                                      <p:cBhvr>
                                        <p:cTn id="32" dur="500"/>
                                        <p:tgtEl>
                                          <p:spTgt spid="2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3">
                                            <p:txEl>
                                              <p:pRg st="0" end="0"/>
                                            </p:txEl>
                                          </p:spTgt>
                                        </p:tgtEl>
                                        <p:attrNameLst>
                                          <p:attrName>style.visibility</p:attrName>
                                        </p:attrNameLst>
                                      </p:cBhvr>
                                      <p:to>
                                        <p:strVal val="visible"/>
                                      </p:to>
                                    </p:set>
                                    <p:animEffect transition="in" filter="blinds(horizontal)">
                                      <p:cBhvr>
                                        <p:cTn id="37" dur="500"/>
                                        <p:tgtEl>
                                          <p:spTgt spid="3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3">
                                            <p:txEl>
                                              <p:pRg st="1" end="1"/>
                                            </p:txEl>
                                          </p:spTgt>
                                        </p:tgtEl>
                                        <p:attrNameLst>
                                          <p:attrName>style.visibility</p:attrName>
                                        </p:attrNameLst>
                                      </p:cBhvr>
                                      <p:to>
                                        <p:strVal val="visible"/>
                                      </p:to>
                                    </p:set>
                                    <p:animEffect transition="in" filter="blinds(horizontal)">
                                      <p:cBhvr>
                                        <p:cTn id="42" dur="500"/>
                                        <p:tgtEl>
                                          <p:spTgt spid="33">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3">
                                            <p:txEl>
                                              <p:pRg st="2" end="2"/>
                                            </p:txEl>
                                          </p:spTgt>
                                        </p:tgtEl>
                                        <p:attrNameLst>
                                          <p:attrName>style.visibility</p:attrName>
                                        </p:attrNameLst>
                                      </p:cBhvr>
                                      <p:to>
                                        <p:strVal val="visible"/>
                                      </p:to>
                                    </p:set>
                                    <p:animEffect transition="in" filter="blinds(horizontal)">
                                      <p:cBhvr>
                                        <p:cTn id="47" dur="500"/>
                                        <p:tgtEl>
                                          <p:spTgt spid="3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fade">
                                      <p:cBhvr>
                                        <p:cTn id="52" dur="1000"/>
                                        <p:tgtEl>
                                          <p:spTgt spid="2"/>
                                        </p:tgtEl>
                                      </p:cBhvr>
                                    </p:animEffect>
                                    <p:anim calcmode="lin" valueType="num">
                                      <p:cBhvr>
                                        <p:cTn id="53" dur="1000" fill="hold"/>
                                        <p:tgtEl>
                                          <p:spTgt spid="2"/>
                                        </p:tgtEl>
                                        <p:attrNameLst>
                                          <p:attrName>ppt_x</p:attrName>
                                        </p:attrNameLst>
                                      </p:cBhvr>
                                      <p:tavLst>
                                        <p:tav tm="0">
                                          <p:val>
                                            <p:strVal val="#ppt_x"/>
                                          </p:val>
                                        </p:tav>
                                        <p:tav tm="100000">
                                          <p:val>
                                            <p:strVal val="#ppt_x"/>
                                          </p:val>
                                        </p:tav>
                                      </p:tavLst>
                                    </p:anim>
                                    <p:anim calcmode="lin" valueType="num">
                                      <p:cBhvr>
                                        <p:cTn id="5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4"/>
          <p:cNvSpPr>
            <a:spLocks noGrp="1" noChangeArrowheads="1"/>
          </p:cNvSpPr>
          <p:nvPr>
            <p:ph type="title" idx="4294967295"/>
          </p:nvPr>
        </p:nvSpPr>
        <p:spPr>
          <a:xfrm>
            <a:off x="251520" y="260648"/>
            <a:ext cx="7924800" cy="777875"/>
          </a:xfrm>
        </p:spPr>
        <p:txBody>
          <a:bodyPr/>
          <a:lstStyle/>
          <a:p>
            <a:pPr eaLnBrk="1" fontAlgn="auto" hangingPunct="1">
              <a:spcAft>
                <a:spcPts val="0"/>
              </a:spcAft>
              <a:defRPr/>
            </a:pPr>
            <a:r>
              <a:rPr lang="zh-CN" altLang="en-US" sz="2800" dirty="0" smtClean="0">
                <a:solidFill>
                  <a:srgbClr val="CC3300"/>
                </a:solidFill>
                <a:latin typeface="+mj-ea"/>
              </a:rPr>
              <a:t>一、</a:t>
            </a:r>
            <a:r>
              <a:rPr lang="en-US" altLang="zh-CN" sz="2800" dirty="0" smtClean="0">
                <a:solidFill>
                  <a:srgbClr val="CC3300"/>
                </a:solidFill>
                <a:latin typeface="+mj-ea"/>
              </a:rPr>
              <a:t> </a:t>
            </a:r>
            <a:r>
              <a:rPr lang="zh-CN" altLang="en-US" sz="2800" dirty="0" smtClean="0">
                <a:solidFill>
                  <a:srgbClr val="CC3300"/>
                </a:solidFill>
                <a:latin typeface="+mj-ea"/>
              </a:rPr>
              <a:t>赋值语句及算术表达式的四元式翻译</a:t>
            </a:r>
          </a:p>
        </p:txBody>
      </p:sp>
      <p:sp>
        <p:nvSpPr>
          <p:cNvPr id="4" name="Rectangle 3"/>
          <p:cNvSpPr txBox="1">
            <a:spLocks noChangeArrowheads="1"/>
          </p:cNvSpPr>
          <p:nvPr/>
        </p:nvSpPr>
        <p:spPr>
          <a:xfrm>
            <a:off x="395288" y="1340768"/>
            <a:ext cx="8748712" cy="4536504"/>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zh-CN" altLang="en-US" sz="2400" dirty="0" smtClean="0"/>
              <a:t>	（</a:t>
            </a:r>
            <a:r>
              <a:rPr lang="en-US" altLang="zh-CN" sz="2400" dirty="0" smtClean="0"/>
              <a:t>1</a:t>
            </a:r>
            <a:r>
              <a:rPr lang="zh-CN" altLang="en-US" sz="2400" dirty="0" smtClean="0"/>
              <a:t>）</a:t>
            </a:r>
            <a:r>
              <a:rPr lang="en-US" altLang="zh-CN" sz="2400" dirty="0" err="1" smtClean="0">
                <a:solidFill>
                  <a:srgbClr val="CC3300"/>
                </a:solidFill>
              </a:rPr>
              <a:t>S</a:t>
            </a:r>
            <a:r>
              <a:rPr lang="en-US" altLang="zh-CN" sz="2400" dirty="0" err="1" smtClean="0">
                <a:solidFill>
                  <a:srgbClr val="CC3300"/>
                </a:solidFill>
                <a:sym typeface="Symbol" pitchFamily="18" charset="2"/>
              </a:rPr>
              <a:t></a:t>
            </a:r>
            <a:r>
              <a:rPr lang="en-US" altLang="zh-CN" sz="2400" u="sng" dirty="0" err="1" smtClean="0">
                <a:solidFill>
                  <a:srgbClr val="CC3300"/>
                </a:solidFill>
              </a:rPr>
              <a:t>id</a:t>
            </a:r>
            <a:r>
              <a:rPr lang="en-US" altLang="zh-CN" sz="2400" dirty="0" smtClean="0">
                <a:solidFill>
                  <a:srgbClr val="CC3300"/>
                </a:solidFill>
              </a:rPr>
              <a:t>:=A  	 </a:t>
            </a:r>
            <a:r>
              <a:rPr lang="en-US" altLang="zh-CN" sz="2400" dirty="0" smtClean="0"/>
              <a:t>{ </a:t>
            </a:r>
            <a:r>
              <a:rPr lang="en-US" altLang="zh-CN" sz="2400" dirty="0" err="1" smtClean="0"/>
              <a:t>S.code</a:t>
            </a:r>
            <a:r>
              <a:rPr lang="en-US" altLang="zh-CN" sz="2400" dirty="0" smtClean="0"/>
              <a:t> := </a:t>
            </a:r>
            <a:r>
              <a:rPr lang="en-US" altLang="zh-CN" sz="2400" dirty="0" err="1" smtClean="0"/>
              <a:t>A.code</a:t>
            </a:r>
            <a:r>
              <a:rPr lang="en-US" altLang="zh-CN" sz="2400" dirty="0" smtClean="0"/>
              <a:t>  </a:t>
            </a:r>
          </a:p>
          <a:p>
            <a:pPr fontAlgn="auto">
              <a:lnSpc>
                <a:spcPct val="120000"/>
              </a:lnSpc>
              <a:spcBef>
                <a:spcPts val="0"/>
              </a:spcBef>
              <a:spcAft>
                <a:spcPts val="300"/>
              </a:spcAft>
              <a:buFont typeface="Wingdings" pitchFamily="2" charset="2"/>
              <a:buNone/>
              <a:defRPr/>
            </a:pPr>
            <a:r>
              <a:rPr lang="en-US" altLang="zh-CN" sz="2400" dirty="0"/>
              <a:t> </a:t>
            </a:r>
            <a:r>
              <a:rPr lang="en-US" altLang="zh-CN" sz="2400" dirty="0" smtClean="0"/>
              <a:t>                   ‖gen (</a:t>
            </a:r>
            <a:r>
              <a:rPr lang="en-US" altLang="zh-CN" sz="2400" u="sng" dirty="0" err="1" smtClean="0"/>
              <a:t>id</a:t>
            </a:r>
            <a:r>
              <a:rPr lang="en-US" altLang="zh-CN" sz="2400" dirty="0" err="1" smtClean="0"/>
              <a:t>.place</a:t>
            </a:r>
            <a:r>
              <a:rPr lang="en-US" altLang="zh-CN" sz="2400" dirty="0" smtClean="0"/>
              <a:t> ‘:=‘ </a:t>
            </a:r>
            <a:r>
              <a:rPr lang="en-US" altLang="zh-CN" sz="2400" dirty="0" err="1" smtClean="0"/>
              <a:t>A.place</a:t>
            </a:r>
            <a:r>
              <a:rPr lang="en-US" altLang="zh-CN" sz="2400" dirty="0" smtClean="0"/>
              <a:t>)}</a:t>
            </a:r>
          </a:p>
          <a:p>
            <a:pPr fontAlgn="auto">
              <a:lnSpc>
                <a:spcPct val="120000"/>
              </a:lnSpc>
              <a:spcBef>
                <a:spcPts val="0"/>
              </a:spcBef>
              <a:spcAft>
                <a:spcPts val="300"/>
              </a:spcAft>
              <a:buFont typeface="Wingdings" pitchFamily="2" charset="2"/>
              <a:buNone/>
              <a:defRPr/>
            </a:pPr>
            <a:r>
              <a:rPr lang="en-US" altLang="zh-CN" sz="2400" dirty="0" smtClean="0"/>
              <a:t>//  </a:t>
            </a:r>
            <a:r>
              <a:rPr lang="en-US" altLang="zh-CN" sz="2400" dirty="0" err="1" smtClean="0"/>
              <a:t>S.code</a:t>
            </a:r>
            <a:r>
              <a:rPr lang="en-US" altLang="zh-CN" sz="2400" dirty="0" smtClean="0"/>
              <a:t> </a:t>
            </a:r>
            <a:r>
              <a:rPr lang="zh-CN" altLang="en-US" sz="2400" dirty="0" smtClean="0"/>
              <a:t>要通过计算</a:t>
            </a:r>
            <a:r>
              <a:rPr lang="en-US" altLang="zh-CN" sz="2400" dirty="0" err="1" smtClean="0"/>
              <a:t>A.code</a:t>
            </a:r>
            <a:r>
              <a:rPr lang="en-US" altLang="zh-CN" sz="2400" dirty="0" smtClean="0"/>
              <a:t> </a:t>
            </a:r>
            <a:r>
              <a:rPr lang="zh-CN" altLang="en-US" sz="2400" dirty="0" smtClean="0"/>
              <a:t>获取；</a:t>
            </a:r>
            <a:endParaRPr lang="en-US" altLang="zh-CN" sz="2400" dirty="0" smtClean="0"/>
          </a:p>
          <a:p>
            <a:pPr fontAlgn="auto">
              <a:lnSpc>
                <a:spcPct val="120000"/>
              </a:lnSpc>
              <a:spcBef>
                <a:spcPts val="0"/>
              </a:spcBef>
              <a:spcAft>
                <a:spcPts val="300"/>
              </a:spcAft>
              <a:buFont typeface="Wingdings" pitchFamily="2" charset="2"/>
              <a:buNone/>
              <a:defRPr/>
            </a:pPr>
            <a:r>
              <a:rPr lang="en-US" altLang="zh-CN" sz="2400" dirty="0"/>
              <a:t> </a:t>
            </a:r>
            <a:r>
              <a:rPr lang="en-US" altLang="zh-CN" sz="2400" dirty="0" smtClean="0"/>
              <a:t>   </a:t>
            </a:r>
            <a:r>
              <a:rPr lang="en-US" altLang="zh-CN" sz="2400" dirty="0" err="1" smtClean="0"/>
              <a:t>id.place</a:t>
            </a:r>
            <a:r>
              <a:rPr lang="zh-CN" altLang="en-US" sz="2400" dirty="0" smtClean="0"/>
              <a:t>是</a:t>
            </a:r>
            <a:r>
              <a:rPr lang="en-US" altLang="zh-CN" sz="2400" dirty="0" smtClean="0"/>
              <a:t>id</a:t>
            </a:r>
            <a:r>
              <a:rPr lang="zh-CN" altLang="en-US" sz="2400" dirty="0"/>
              <a:t>所</a:t>
            </a:r>
            <a:r>
              <a:rPr lang="zh-CN" altLang="en-US" sz="2400" dirty="0" smtClean="0"/>
              <a:t>指的存放位置，就是</a:t>
            </a:r>
            <a:r>
              <a:rPr lang="en-US" altLang="zh-CN" sz="2400" dirty="0" smtClean="0"/>
              <a:t>A</a:t>
            </a:r>
            <a:r>
              <a:rPr lang="zh-CN" altLang="en-US" sz="2400" dirty="0" smtClean="0"/>
              <a:t>所指的存放位置，也就是</a:t>
            </a:r>
            <a:r>
              <a:rPr lang="en-US" altLang="zh-CN" sz="2400" dirty="0" smtClean="0"/>
              <a:t>A</a:t>
            </a:r>
            <a:r>
              <a:rPr lang="zh-CN" altLang="en-US" sz="2400" dirty="0" smtClean="0"/>
              <a:t>的值存放的位置。</a:t>
            </a:r>
            <a:endParaRPr lang="en-US" altLang="zh-CN" sz="2400" dirty="0" smtClean="0"/>
          </a:p>
          <a:p>
            <a:pPr fontAlgn="auto">
              <a:lnSpc>
                <a:spcPct val="120000"/>
              </a:lnSpc>
              <a:spcBef>
                <a:spcPts val="0"/>
              </a:spcBef>
              <a:spcAft>
                <a:spcPts val="300"/>
              </a:spcAft>
              <a:buFont typeface="Wingdings" pitchFamily="2" charset="2"/>
              <a:buNone/>
              <a:defRPr/>
            </a:pPr>
            <a:r>
              <a:rPr lang="en-US" altLang="zh-CN" sz="2400" dirty="0"/>
              <a:t> </a:t>
            </a:r>
            <a:r>
              <a:rPr lang="en-US" altLang="zh-CN" sz="2400" dirty="0" smtClean="0"/>
              <a:t>  *</a:t>
            </a:r>
            <a:r>
              <a:rPr lang="zh-CN" altLang="en-US" sz="2400" dirty="0" smtClean="0"/>
              <a:t>式子中，</a:t>
            </a:r>
            <a:r>
              <a:rPr lang="en-US" altLang="zh-CN" sz="2400" u="sng" dirty="0" smtClean="0"/>
              <a:t>id</a:t>
            </a:r>
            <a:r>
              <a:rPr lang="zh-CN" altLang="en-US" sz="2400" dirty="0" smtClean="0"/>
              <a:t>表明</a:t>
            </a:r>
            <a:r>
              <a:rPr lang="en-US" altLang="zh-CN" sz="2400" dirty="0" smtClean="0"/>
              <a:t>id</a:t>
            </a:r>
            <a:r>
              <a:rPr lang="zh-CN" altLang="en-US" sz="2400" dirty="0" smtClean="0"/>
              <a:t>是一个终结符号，来自词法分析中的某个单词，此处理解为变量。下同。</a:t>
            </a:r>
            <a:endParaRPr lang="en-US" altLang="zh-CN" sz="2400" dirty="0" smtClean="0"/>
          </a:p>
          <a:p>
            <a:pPr fontAlgn="auto">
              <a:lnSpc>
                <a:spcPct val="120000"/>
              </a:lnSpc>
              <a:spcBef>
                <a:spcPts val="0"/>
              </a:spcBef>
              <a:spcAft>
                <a:spcPts val="300"/>
              </a:spcAft>
              <a:buFont typeface="Wingdings" pitchFamily="2" charset="2"/>
              <a:buNone/>
              <a:defRPr/>
            </a:pPr>
            <a:r>
              <a:rPr lang="en-US" altLang="zh-CN" sz="2400" dirty="0" smtClean="0"/>
              <a:t>    gen </a:t>
            </a:r>
            <a:r>
              <a:rPr lang="zh-CN" altLang="en-US" sz="2400" dirty="0" smtClean="0"/>
              <a:t>新增一条语句。新增的语句都是要执行动作的。</a:t>
            </a:r>
            <a:endParaRPr lang="en-US" altLang="zh-CN" sz="2400" dirty="0" smtClean="0"/>
          </a:p>
          <a:p>
            <a:pPr fontAlgn="auto">
              <a:lnSpc>
                <a:spcPct val="120000"/>
              </a:lnSpc>
              <a:spcBef>
                <a:spcPts val="0"/>
              </a:spcBef>
              <a:spcAft>
                <a:spcPts val="300"/>
              </a:spcAft>
              <a:buFont typeface="Wingdings" pitchFamily="2" charset="2"/>
              <a:buNone/>
              <a:defRPr/>
            </a:pPr>
            <a:r>
              <a:rPr lang="en-US" altLang="zh-CN" sz="2400"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blinds(horizontal)">
                                      <p:cBhvr>
                                        <p:cTn id="3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395288" y="260648"/>
            <a:ext cx="8748712" cy="1656184"/>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zh-CN" altLang="en-US" sz="2400" dirty="0" smtClean="0">
                <a:solidFill>
                  <a:srgbClr val="CC3300"/>
                </a:solidFill>
              </a:rPr>
              <a:t>（</a:t>
            </a:r>
            <a:r>
              <a:rPr lang="en-US" altLang="zh-CN" sz="2400" dirty="0" smtClean="0">
                <a:solidFill>
                  <a:srgbClr val="CC3300"/>
                </a:solidFill>
              </a:rPr>
              <a:t>2</a:t>
            </a:r>
            <a:r>
              <a:rPr lang="zh-CN" altLang="en-US" sz="2400" dirty="0" smtClean="0">
                <a:solidFill>
                  <a:srgbClr val="CC3300"/>
                </a:solidFill>
              </a:rPr>
              <a:t>）</a:t>
            </a:r>
            <a:r>
              <a:rPr lang="en-US" altLang="zh-CN" sz="2400" dirty="0" err="1" smtClean="0">
                <a:solidFill>
                  <a:srgbClr val="CC3300"/>
                </a:solidFill>
              </a:rPr>
              <a:t>A</a:t>
            </a:r>
            <a:r>
              <a:rPr lang="en-US" altLang="zh-CN" sz="2400" dirty="0" err="1" smtClean="0">
                <a:solidFill>
                  <a:srgbClr val="CC3300"/>
                </a:solidFill>
                <a:sym typeface="Symbol" pitchFamily="18" charset="2"/>
              </a:rPr>
              <a:t></a:t>
            </a:r>
            <a:r>
              <a:rPr lang="en-US" altLang="zh-CN" sz="2400" u="sng" dirty="0" err="1" smtClean="0">
                <a:solidFill>
                  <a:srgbClr val="CC3300"/>
                </a:solidFill>
              </a:rPr>
              <a:t>id</a:t>
            </a:r>
            <a:r>
              <a:rPr lang="en-US" altLang="zh-CN" sz="2400" dirty="0" smtClean="0">
                <a:solidFill>
                  <a:srgbClr val="CC3300"/>
                </a:solidFill>
              </a:rPr>
              <a:t>  </a:t>
            </a:r>
            <a:r>
              <a:rPr lang="en-US" altLang="zh-CN" sz="2400" dirty="0" smtClean="0"/>
              <a:t>{ </a:t>
            </a:r>
            <a:r>
              <a:rPr lang="en-US" altLang="zh-CN" sz="2400" dirty="0" err="1" smtClean="0"/>
              <a:t>A.place</a:t>
            </a:r>
            <a:r>
              <a:rPr lang="en-US" altLang="zh-CN" sz="2400" dirty="0" smtClean="0"/>
              <a:t> := </a:t>
            </a:r>
            <a:r>
              <a:rPr lang="en-US" altLang="zh-CN" sz="2400" u="sng" dirty="0" err="1" smtClean="0"/>
              <a:t>id</a:t>
            </a:r>
            <a:r>
              <a:rPr lang="en-US" altLang="zh-CN" sz="2400" dirty="0" err="1" smtClean="0"/>
              <a:t>.place</a:t>
            </a:r>
            <a:r>
              <a:rPr lang="en-US" altLang="zh-CN" sz="2400" dirty="0" smtClean="0"/>
              <a:t>; </a:t>
            </a:r>
            <a:r>
              <a:rPr lang="en-US" altLang="zh-CN" sz="2400" dirty="0" err="1" smtClean="0"/>
              <a:t>A.code</a:t>
            </a:r>
            <a:r>
              <a:rPr lang="en-US" altLang="zh-CN" sz="2400" dirty="0" smtClean="0"/>
              <a:t> := ‘ </a:t>
            </a:r>
            <a:r>
              <a:rPr lang="zh-CN" altLang="en-US" sz="2400" dirty="0" smtClean="0"/>
              <a:t>’</a:t>
            </a:r>
            <a:r>
              <a:rPr lang="en-US" altLang="zh-CN" sz="2400" dirty="0" smtClean="0"/>
              <a:t> }</a:t>
            </a:r>
          </a:p>
          <a:p>
            <a:pPr fontAlgn="auto">
              <a:lnSpc>
                <a:spcPct val="120000"/>
              </a:lnSpc>
              <a:spcBef>
                <a:spcPts val="0"/>
              </a:spcBef>
              <a:spcAft>
                <a:spcPts val="300"/>
              </a:spcAft>
              <a:buFont typeface="Wingdings" pitchFamily="2" charset="2"/>
              <a:buNone/>
              <a:defRPr/>
            </a:pPr>
            <a:r>
              <a:rPr lang="en-US" altLang="zh-CN" sz="2400" dirty="0" smtClean="0"/>
              <a:t>//A</a:t>
            </a:r>
            <a:r>
              <a:rPr lang="zh-CN" altLang="en-US" sz="2400" dirty="0"/>
              <a:t>所指的存放</a:t>
            </a:r>
            <a:r>
              <a:rPr lang="zh-CN" altLang="en-US" sz="2400" dirty="0" smtClean="0"/>
              <a:t>位置是</a:t>
            </a:r>
            <a:r>
              <a:rPr lang="en-US" altLang="zh-CN" sz="2400" dirty="0"/>
              <a:t>id</a:t>
            </a:r>
            <a:r>
              <a:rPr lang="zh-CN" altLang="en-US" sz="2400" dirty="0"/>
              <a:t>所指的存放</a:t>
            </a:r>
            <a:r>
              <a:rPr lang="zh-CN" altLang="en-US" sz="2400" dirty="0" smtClean="0"/>
              <a:t>位置（</a:t>
            </a:r>
            <a:r>
              <a:rPr lang="en-US" altLang="zh-CN" sz="2400" u="sng" dirty="0" err="1" smtClean="0"/>
              <a:t>id</a:t>
            </a:r>
            <a:r>
              <a:rPr lang="en-US" altLang="zh-CN" sz="2400" dirty="0" err="1" smtClean="0"/>
              <a:t>.place</a:t>
            </a:r>
            <a:r>
              <a:rPr lang="zh-CN" altLang="en-US" sz="2400" dirty="0" smtClean="0"/>
              <a:t>）</a:t>
            </a:r>
            <a:endParaRPr lang="en-US" altLang="zh-CN" sz="2400" dirty="0" smtClean="0"/>
          </a:p>
          <a:p>
            <a:pPr fontAlgn="auto">
              <a:lnSpc>
                <a:spcPct val="120000"/>
              </a:lnSpc>
              <a:spcBef>
                <a:spcPts val="0"/>
              </a:spcBef>
              <a:spcAft>
                <a:spcPts val="300"/>
              </a:spcAft>
              <a:buFont typeface="Wingdings" pitchFamily="2" charset="2"/>
              <a:buNone/>
              <a:defRPr/>
            </a:pPr>
            <a:r>
              <a:rPr lang="en-US" altLang="zh-CN" sz="2400" dirty="0"/>
              <a:t> </a:t>
            </a:r>
            <a:r>
              <a:rPr lang="en-US" altLang="zh-CN" sz="2400" dirty="0" smtClean="0"/>
              <a:t>  A</a:t>
            </a:r>
            <a:r>
              <a:rPr lang="zh-CN" altLang="en-US" sz="2400" dirty="0"/>
              <a:t>的</a:t>
            </a:r>
            <a:r>
              <a:rPr lang="zh-CN" altLang="en-US" sz="2400" dirty="0" smtClean="0"/>
              <a:t>值不用求。</a:t>
            </a:r>
            <a:endParaRPr lang="en-US" altLang="zh-CN" sz="2400" dirty="0"/>
          </a:p>
          <a:p>
            <a:pPr fontAlgn="auto">
              <a:lnSpc>
                <a:spcPct val="120000"/>
              </a:lnSpc>
              <a:spcBef>
                <a:spcPts val="0"/>
              </a:spcBef>
              <a:spcAft>
                <a:spcPts val="300"/>
              </a:spcAft>
              <a:buFont typeface="Wingdings" pitchFamily="2" charset="2"/>
              <a:buNone/>
              <a:defRPr/>
            </a:pPr>
            <a:endParaRPr lang="en-US" altLang="zh-CN" sz="2400" dirty="0" smtClean="0"/>
          </a:p>
        </p:txBody>
      </p:sp>
      <p:sp>
        <p:nvSpPr>
          <p:cNvPr id="3" name="矩形 2"/>
          <p:cNvSpPr/>
          <p:nvPr/>
        </p:nvSpPr>
        <p:spPr>
          <a:xfrm>
            <a:off x="395288" y="1772816"/>
            <a:ext cx="8287499" cy="2462213"/>
          </a:xfrm>
          <a:prstGeom prst="rect">
            <a:avLst/>
          </a:prstGeom>
        </p:spPr>
        <p:txBody>
          <a:bodyPr wrap="square">
            <a:spAutoFit/>
          </a:bodyPr>
          <a:lstStyle/>
          <a:p>
            <a:pPr lvl="0" fontAlgn="auto">
              <a:lnSpc>
                <a:spcPct val="120000"/>
              </a:lnSpc>
              <a:spcBef>
                <a:spcPts val="0"/>
              </a:spcBef>
              <a:spcAft>
                <a:spcPts val="300"/>
              </a:spcAft>
              <a:defRPr/>
            </a:pPr>
            <a:r>
              <a:rPr lang="zh-CN" altLang="en-US" dirty="0" smtClean="0">
                <a:solidFill>
                  <a:srgbClr val="CC3300"/>
                </a:solidFill>
                <a:latin typeface="宋体" panose="02010600030101010101" pitchFamily="2" charset="-122"/>
              </a:rPr>
              <a:t> （</a:t>
            </a:r>
            <a:r>
              <a:rPr lang="en-US" altLang="zh-CN" dirty="0" smtClean="0">
                <a:solidFill>
                  <a:srgbClr val="CC3300"/>
                </a:solidFill>
                <a:latin typeface="宋体" panose="02010600030101010101" pitchFamily="2" charset="-122"/>
              </a:rPr>
              <a:t>3</a:t>
            </a:r>
            <a:r>
              <a:rPr lang="zh-CN" altLang="en-US" dirty="0" smtClean="0">
                <a:solidFill>
                  <a:srgbClr val="CC3300"/>
                </a:solidFill>
                <a:latin typeface="宋体" panose="02010600030101010101" pitchFamily="2" charset="-122"/>
              </a:rPr>
              <a:t>）</a:t>
            </a:r>
            <a:r>
              <a:rPr lang="en-US" altLang="zh-CN" dirty="0" smtClean="0">
                <a:solidFill>
                  <a:srgbClr val="CC3300"/>
                </a:solidFill>
                <a:latin typeface="宋体" panose="02010600030101010101" pitchFamily="2" charset="-122"/>
              </a:rPr>
              <a:t>A</a:t>
            </a:r>
            <a:r>
              <a:rPr lang="en-US" altLang="zh-CN" dirty="0" smtClean="0">
                <a:solidFill>
                  <a:srgbClr val="CC3300"/>
                </a:solidFill>
                <a:latin typeface="宋体" panose="02010600030101010101" pitchFamily="2" charset="-122"/>
                <a:sym typeface="Symbol" pitchFamily="18" charset="2"/>
              </a:rPr>
              <a:t> </a:t>
            </a:r>
            <a:r>
              <a:rPr lang="en-US" altLang="zh-CN" u="sng" dirty="0" err="1" smtClean="0">
                <a:solidFill>
                  <a:srgbClr val="CC3300"/>
                </a:solidFill>
                <a:latin typeface="宋体" panose="02010600030101010101" pitchFamily="2" charset="-122"/>
                <a:sym typeface="Symbol" pitchFamily="18" charset="2"/>
              </a:rPr>
              <a:t>int</a:t>
            </a:r>
            <a:r>
              <a:rPr lang="en-US" altLang="zh-CN" u="sng" dirty="0" smtClean="0">
                <a:solidFill>
                  <a:srgbClr val="CC3300"/>
                </a:solidFill>
                <a:latin typeface="宋体" panose="02010600030101010101" pitchFamily="2" charset="-122"/>
                <a:sym typeface="Symbol" pitchFamily="18" charset="2"/>
              </a:rPr>
              <a:t> </a:t>
            </a:r>
            <a:r>
              <a:rPr lang="en-US" altLang="zh-CN" dirty="0" smtClean="0">
                <a:solidFill>
                  <a:srgbClr val="CC3300"/>
                </a:solidFill>
                <a:latin typeface="宋体" panose="02010600030101010101" pitchFamily="2" charset="-122"/>
                <a:sym typeface="Symbol" pitchFamily="18" charset="2"/>
              </a:rPr>
              <a:t>         (4)   A</a:t>
            </a:r>
            <a:r>
              <a:rPr lang="en-US" altLang="zh-CN" dirty="0">
                <a:solidFill>
                  <a:srgbClr val="CC3300"/>
                </a:solidFill>
                <a:latin typeface="宋体" panose="02010600030101010101" pitchFamily="2" charset="-122"/>
                <a:sym typeface="Symbol" pitchFamily="18" charset="2"/>
              </a:rPr>
              <a:t>  </a:t>
            </a:r>
            <a:r>
              <a:rPr lang="en-US" altLang="zh-CN" u="sng" dirty="0" smtClean="0">
                <a:solidFill>
                  <a:srgbClr val="CC3300"/>
                </a:solidFill>
                <a:latin typeface="宋体" panose="02010600030101010101" pitchFamily="2" charset="-122"/>
                <a:sym typeface="Symbol" pitchFamily="18" charset="2"/>
              </a:rPr>
              <a:t>real</a:t>
            </a:r>
            <a:r>
              <a:rPr lang="en-US" altLang="zh-CN" dirty="0" smtClean="0">
                <a:solidFill>
                  <a:srgbClr val="CC3300"/>
                </a:solidFill>
                <a:latin typeface="宋体" panose="02010600030101010101" pitchFamily="2" charset="-122"/>
                <a:sym typeface="Symbol" pitchFamily="18" charset="2"/>
              </a:rPr>
              <a:t> </a:t>
            </a:r>
          </a:p>
          <a:p>
            <a:pPr fontAlgn="auto">
              <a:lnSpc>
                <a:spcPct val="120000"/>
              </a:lnSpc>
              <a:spcBef>
                <a:spcPts val="0"/>
              </a:spcBef>
              <a:spcAft>
                <a:spcPts val="300"/>
              </a:spcAft>
              <a:buFont typeface="Wingdings" pitchFamily="2" charset="2"/>
              <a:buNone/>
              <a:defRPr/>
            </a:pPr>
            <a:r>
              <a:rPr lang="en-US" altLang="zh-CN" dirty="0" smtClean="0">
                <a:solidFill>
                  <a:prstClr val="black"/>
                </a:solidFill>
                <a:latin typeface="宋体" panose="02010600030101010101" pitchFamily="2" charset="-122"/>
              </a:rPr>
              <a:t>{</a:t>
            </a:r>
            <a:r>
              <a:rPr lang="en-US" altLang="zh-CN" dirty="0" err="1" smtClean="0">
                <a:solidFill>
                  <a:prstClr val="black"/>
                </a:solidFill>
                <a:latin typeface="宋体" panose="02010600030101010101" pitchFamily="2" charset="-122"/>
              </a:rPr>
              <a:t>A.place</a:t>
            </a:r>
            <a:r>
              <a:rPr lang="en-US" altLang="zh-CN" dirty="0" smtClean="0">
                <a:solidFill>
                  <a:prstClr val="black"/>
                </a:solidFill>
                <a:latin typeface="宋体" panose="02010600030101010101" pitchFamily="2" charset="-122"/>
              </a:rPr>
              <a:t> := </a:t>
            </a:r>
            <a:r>
              <a:rPr lang="en-US" altLang="zh-CN" dirty="0" err="1" smtClean="0">
                <a:solidFill>
                  <a:prstClr val="black"/>
                </a:solidFill>
                <a:latin typeface="宋体" panose="02010600030101010101" pitchFamily="2" charset="-122"/>
              </a:rPr>
              <a:t>newtemp</a:t>
            </a:r>
            <a:r>
              <a:rPr lang="en-US" altLang="zh-CN" dirty="0">
                <a:solidFill>
                  <a:prstClr val="black"/>
                </a:solidFill>
                <a:latin typeface="宋体" panose="02010600030101010101" pitchFamily="2" charset="-122"/>
              </a:rPr>
              <a:t> </a:t>
            </a:r>
            <a:r>
              <a:rPr lang="en-US" altLang="zh-CN" dirty="0" smtClean="0">
                <a:solidFill>
                  <a:prstClr val="black"/>
                </a:solidFill>
                <a:latin typeface="宋体" panose="02010600030101010101" pitchFamily="2" charset="-122"/>
              </a:rPr>
              <a:t>;  gen(</a:t>
            </a:r>
            <a:r>
              <a:rPr lang="en-US" altLang="zh-CN" dirty="0" err="1" smtClean="0">
                <a:solidFill>
                  <a:prstClr val="black"/>
                </a:solidFill>
                <a:latin typeface="宋体" panose="02010600030101010101" pitchFamily="2" charset="-122"/>
              </a:rPr>
              <a:t>A.code</a:t>
            </a:r>
            <a:r>
              <a:rPr lang="en-US" altLang="zh-CN" dirty="0" smtClean="0">
                <a:solidFill>
                  <a:prstClr val="black"/>
                </a:solidFill>
                <a:latin typeface="宋体" panose="02010600030101010101" pitchFamily="2" charset="-122"/>
              </a:rPr>
              <a:t> ‘:=‘ </a:t>
            </a:r>
            <a:r>
              <a:rPr lang="en-US" altLang="zh-CN" u="sng" dirty="0" err="1" smtClean="0">
                <a:solidFill>
                  <a:prstClr val="black"/>
                </a:solidFill>
                <a:latin typeface="宋体" panose="02010600030101010101" pitchFamily="2" charset="-122"/>
              </a:rPr>
              <a:t>real</a:t>
            </a:r>
            <a:r>
              <a:rPr lang="en-US" altLang="zh-CN" dirty="0" err="1" smtClean="0">
                <a:solidFill>
                  <a:prstClr val="black"/>
                </a:solidFill>
                <a:latin typeface="宋体" panose="02010600030101010101" pitchFamily="2" charset="-122"/>
              </a:rPr>
              <a:t>.val</a:t>
            </a:r>
            <a:r>
              <a:rPr lang="en-US" altLang="zh-CN" dirty="0" smtClean="0">
                <a:solidFill>
                  <a:prstClr val="black"/>
                </a:solidFill>
                <a:latin typeface="宋体" panose="02010600030101010101" pitchFamily="2" charset="-122"/>
              </a:rPr>
              <a:t>}</a:t>
            </a:r>
          </a:p>
          <a:p>
            <a:pPr fontAlgn="auto">
              <a:lnSpc>
                <a:spcPct val="120000"/>
              </a:lnSpc>
              <a:spcBef>
                <a:spcPts val="0"/>
              </a:spcBef>
              <a:spcAft>
                <a:spcPts val="300"/>
              </a:spcAft>
              <a:buFont typeface="Wingdings" pitchFamily="2" charset="2"/>
              <a:buNone/>
              <a:defRPr/>
            </a:pPr>
            <a:r>
              <a:rPr lang="en-US" altLang="zh-CN" dirty="0" smtClean="0">
                <a:solidFill>
                  <a:prstClr val="black"/>
                </a:solidFill>
                <a:latin typeface="宋体" panose="02010600030101010101" pitchFamily="2" charset="-122"/>
              </a:rPr>
              <a:t>//</a:t>
            </a:r>
            <a:r>
              <a:rPr lang="zh-CN" altLang="en-US" dirty="0" smtClean="0">
                <a:solidFill>
                  <a:prstClr val="black"/>
                </a:solidFill>
                <a:latin typeface="宋体" panose="02010600030101010101" pitchFamily="2" charset="-122"/>
              </a:rPr>
              <a:t>此处的</a:t>
            </a:r>
            <a:r>
              <a:rPr lang="en-US" altLang="zh-CN" dirty="0" err="1" smtClean="0">
                <a:solidFill>
                  <a:prstClr val="black"/>
                </a:solidFill>
                <a:latin typeface="宋体" panose="02010600030101010101" pitchFamily="2" charset="-122"/>
              </a:rPr>
              <a:t>int</a:t>
            </a:r>
            <a:r>
              <a:rPr lang="en-US" altLang="zh-CN" dirty="0" smtClean="0">
                <a:solidFill>
                  <a:prstClr val="black"/>
                </a:solidFill>
                <a:latin typeface="宋体" panose="02010600030101010101" pitchFamily="2" charset="-122"/>
              </a:rPr>
              <a:t> </a:t>
            </a:r>
            <a:r>
              <a:rPr lang="zh-CN" altLang="en-US" dirty="0" smtClean="0">
                <a:solidFill>
                  <a:prstClr val="black"/>
                </a:solidFill>
                <a:latin typeface="宋体" panose="02010600030101010101" pitchFamily="2" charset="-122"/>
              </a:rPr>
              <a:t>或</a:t>
            </a:r>
            <a:r>
              <a:rPr lang="en-US" altLang="zh-CN" dirty="0" smtClean="0">
                <a:solidFill>
                  <a:prstClr val="black"/>
                </a:solidFill>
                <a:latin typeface="宋体" panose="02010600030101010101" pitchFamily="2" charset="-122"/>
              </a:rPr>
              <a:t>real </a:t>
            </a:r>
            <a:r>
              <a:rPr lang="zh-CN" altLang="en-US" dirty="0" smtClean="0">
                <a:solidFill>
                  <a:prstClr val="black"/>
                </a:solidFill>
                <a:latin typeface="宋体" panose="02010600030101010101" pitchFamily="2" charset="-122"/>
              </a:rPr>
              <a:t>指一个具体的数。</a:t>
            </a:r>
            <a:endParaRPr lang="en-US" altLang="zh-CN" dirty="0" smtClean="0">
              <a:solidFill>
                <a:prstClr val="black"/>
              </a:solidFill>
              <a:latin typeface="宋体" panose="02010600030101010101" pitchFamily="2" charset="-122"/>
            </a:endParaRPr>
          </a:p>
          <a:p>
            <a:pPr fontAlgn="auto">
              <a:lnSpc>
                <a:spcPct val="120000"/>
              </a:lnSpc>
              <a:spcBef>
                <a:spcPts val="0"/>
              </a:spcBef>
              <a:spcAft>
                <a:spcPts val="300"/>
              </a:spcAft>
              <a:buFont typeface="Wingdings" pitchFamily="2" charset="2"/>
              <a:buNone/>
              <a:defRPr/>
            </a:pPr>
            <a:r>
              <a:rPr lang="en-US" altLang="zh-CN" dirty="0">
                <a:solidFill>
                  <a:prstClr val="black"/>
                </a:solidFill>
                <a:latin typeface="宋体" panose="02010600030101010101" pitchFamily="2" charset="-122"/>
              </a:rPr>
              <a:t> </a:t>
            </a:r>
            <a:r>
              <a:rPr lang="en-US" altLang="zh-CN" dirty="0" smtClean="0">
                <a:solidFill>
                  <a:prstClr val="black"/>
                </a:solidFill>
                <a:latin typeface="宋体" panose="02010600030101010101" pitchFamily="2" charset="-122"/>
              </a:rPr>
              <a:t> </a:t>
            </a:r>
            <a:r>
              <a:rPr lang="zh-CN" altLang="en-US" dirty="0" smtClean="0">
                <a:solidFill>
                  <a:prstClr val="black"/>
                </a:solidFill>
                <a:latin typeface="宋体" panose="02010600030101010101" pitchFamily="2" charset="-122"/>
              </a:rPr>
              <a:t>需要新增存放位置 </a:t>
            </a:r>
            <a:r>
              <a:rPr lang="en-US" altLang="zh-CN" dirty="0" err="1" smtClean="0"/>
              <a:t>A.place</a:t>
            </a:r>
            <a:r>
              <a:rPr lang="en-US" altLang="zh-CN" dirty="0" smtClean="0"/>
              <a:t> (</a:t>
            </a:r>
            <a:r>
              <a:rPr lang="en-US" altLang="zh-CN" dirty="0" err="1" smtClean="0"/>
              <a:t>newtemp</a:t>
            </a:r>
            <a:r>
              <a:rPr lang="en-US" altLang="zh-CN" dirty="0" smtClean="0"/>
              <a:t>)</a:t>
            </a:r>
          </a:p>
          <a:p>
            <a:pPr fontAlgn="auto">
              <a:lnSpc>
                <a:spcPct val="120000"/>
              </a:lnSpc>
              <a:spcBef>
                <a:spcPts val="0"/>
              </a:spcBef>
              <a:spcAft>
                <a:spcPts val="300"/>
              </a:spcAft>
              <a:buFont typeface="Wingdings" pitchFamily="2" charset="2"/>
              <a:buNone/>
              <a:defRPr/>
            </a:pPr>
            <a:r>
              <a:rPr lang="en-US" altLang="zh-CN" dirty="0"/>
              <a:t> </a:t>
            </a:r>
            <a:r>
              <a:rPr lang="en-US" altLang="zh-CN" dirty="0" smtClean="0"/>
              <a:t>    </a:t>
            </a:r>
            <a:r>
              <a:rPr lang="zh-CN" altLang="en-US" dirty="0" smtClean="0"/>
              <a:t>需要初始化（更新）值，</a:t>
            </a:r>
            <a:r>
              <a:rPr lang="en-US" altLang="zh-CN" dirty="0" err="1" smtClean="0"/>
              <a:t>A.code</a:t>
            </a:r>
            <a:r>
              <a:rPr lang="en-US" altLang="zh-CN" dirty="0" smtClean="0"/>
              <a:t> </a:t>
            </a:r>
            <a:r>
              <a:rPr lang="zh-CN" altLang="en-US" dirty="0" smtClean="0"/>
              <a:t>是</a:t>
            </a:r>
            <a:r>
              <a:rPr lang="en-US" altLang="zh-CN" u="sng" dirty="0" smtClean="0"/>
              <a:t>real(</a:t>
            </a:r>
            <a:r>
              <a:rPr lang="zh-CN" altLang="en-US" u="sng" dirty="0" smtClean="0"/>
              <a:t>实数</a:t>
            </a:r>
            <a:r>
              <a:rPr lang="en-US" altLang="zh-CN" u="sng" dirty="0" smtClean="0"/>
              <a:t>)</a:t>
            </a:r>
            <a:r>
              <a:rPr lang="zh-CN" altLang="en-US" dirty="0" smtClean="0"/>
              <a:t>的值。</a:t>
            </a:r>
            <a:endParaRPr lang="en-US" altLang="zh-CN" dirty="0">
              <a:solidFill>
                <a:prstClr val="black"/>
              </a:solidFill>
              <a:latin typeface="宋体" panose="02010600030101010101" pitchFamily="2" charset="-122"/>
            </a:endParaRPr>
          </a:p>
        </p:txBody>
      </p:sp>
      <p:sp>
        <p:nvSpPr>
          <p:cNvPr id="6" name="矩形 5"/>
          <p:cNvSpPr/>
          <p:nvPr/>
        </p:nvSpPr>
        <p:spPr>
          <a:xfrm>
            <a:off x="407318" y="4293096"/>
            <a:ext cx="8287499" cy="1942070"/>
          </a:xfrm>
          <a:prstGeom prst="rect">
            <a:avLst/>
          </a:prstGeom>
        </p:spPr>
        <p:txBody>
          <a:bodyPr wrap="square">
            <a:spAutoFit/>
          </a:bodyPr>
          <a:lstStyle/>
          <a:p>
            <a:pPr lvl="0" fontAlgn="auto">
              <a:lnSpc>
                <a:spcPct val="120000"/>
              </a:lnSpc>
              <a:spcBef>
                <a:spcPts val="0"/>
              </a:spcBef>
              <a:spcAft>
                <a:spcPts val="300"/>
              </a:spcAft>
              <a:defRPr/>
            </a:pPr>
            <a:r>
              <a:rPr lang="zh-CN" altLang="en-US" dirty="0" smtClean="0">
                <a:solidFill>
                  <a:srgbClr val="CC3300"/>
                </a:solidFill>
                <a:latin typeface="宋体" panose="02010600030101010101" pitchFamily="2" charset="-122"/>
              </a:rPr>
              <a:t> （</a:t>
            </a:r>
            <a:r>
              <a:rPr lang="en-US" altLang="zh-CN" dirty="0" smtClean="0">
                <a:solidFill>
                  <a:srgbClr val="CC3300"/>
                </a:solidFill>
                <a:latin typeface="宋体" panose="02010600030101010101" pitchFamily="2" charset="-122"/>
              </a:rPr>
              <a:t>8</a:t>
            </a:r>
            <a:r>
              <a:rPr lang="zh-CN" altLang="en-US" dirty="0" smtClean="0">
                <a:solidFill>
                  <a:srgbClr val="CC3300"/>
                </a:solidFill>
                <a:latin typeface="宋体" panose="02010600030101010101" pitchFamily="2" charset="-122"/>
              </a:rPr>
              <a:t>）</a:t>
            </a:r>
            <a:r>
              <a:rPr lang="en-US" altLang="zh-CN" dirty="0" smtClean="0">
                <a:solidFill>
                  <a:srgbClr val="CC3300"/>
                </a:solidFill>
                <a:latin typeface="宋体" panose="02010600030101010101" pitchFamily="2" charset="-122"/>
              </a:rPr>
              <a:t>A</a:t>
            </a:r>
            <a:r>
              <a:rPr lang="en-US" altLang="zh-CN" dirty="0" smtClean="0">
                <a:solidFill>
                  <a:srgbClr val="CC3300"/>
                </a:solidFill>
                <a:latin typeface="宋体" panose="02010600030101010101" pitchFamily="2" charset="-122"/>
                <a:sym typeface="Symbol" pitchFamily="18" charset="2"/>
              </a:rPr>
              <a:t> (A</a:t>
            </a:r>
            <a:r>
              <a:rPr lang="en-US" altLang="zh-CN" baseline="-25000" dirty="0" smtClean="0">
                <a:solidFill>
                  <a:srgbClr val="CC3300"/>
                </a:solidFill>
                <a:latin typeface="宋体" panose="02010600030101010101" pitchFamily="2" charset="-122"/>
                <a:sym typeface="Symbol" pitchFamily="18" charset="2"/>
              </a:rPr>
              <a:t>1</a:t>
            </a:r>
            <a:r>
              <a:rPr lang="en-US" altLang="zh-CN" dirty="0" smtClean="0">
                <a:solidFill>
                  <a:srgbClr val="CC3300"/>
                </a:solidFill>
                <a:latin typeface="宋体" panose="02010600030101010101" pitchFamily="2" charset="-122"/>
                <a:sym typeface="Symbol" pitchFamily="18" charset="2"/>
              </a:rPr>
              <a:t>)</a:t>
            </a:r>
          </a:p>
          <a:p>
            <a:pPr fontAlgn="auto">
              <a:lnSpc>
                <a:spcPct val="120000"/>
              </a:lnSpc>
              <a:spcBef>
                <a:spcPts val="0"/>
              </a:spcBef>
              <a:spcAft>
                <a:spcPts val="300"/>
              </a:spcAft>
              <a:buFont typeface="Wingdings" pitchFamily="2" charset="2"/>
              <a:buNone/>
              <a:defRPr/>
            </a:pPr>
            <a:r>
              <a:rPr lang="en-US" altLang="zh-CN" dirty="0" smtClean="0">
                <a:solidFill>
                  <a:prstClr val="black"/>
                </a:solidFill>
                <a:latin typeface="宋体" panose="02010600030101010101" pitchFamily="2" charset="-122"/>
              </a:rPr>
              <a:t>{</a:t>
            </a:r>
            <a:r>
              <a:rPr lang="en-US" altLang="zh-CN" dirty="0" err="1">
                <a:solidFill>
                  <a:prstClr val="black"/>
                </a:solidFill>
                <a:latin typeface="宋体" panose="02010600030101010101" pitchFamily="2" charset="-122"/>
              </a:rPr>
              <a:t>A.place</a:t>
            </a:r>
            <a:r>
              <a:rPr lang="en-US" altLang="zh-CN" dirty="0" smtClean="0">
                <a:solidFill>
                  <a:prstClr val="black"/>
                </a:solidFill>
                <a:latin typeface="宋体" panose="02010600030101010101" pitchFamily="2" charset="-122"/>
              </a:rPr>
              <a:t> := A</a:t>
            </a:r>
            <a:r>
              <a:rPr lang="en-US" altLang="zh-CN" baseline="-25000" dirty="0" smtClean="0">
                <a:solidFill>
                  <a:prstClr val="black"/>
                </a:solidFill>
                <a:latin typeface="宋体" panose="02010600030101010101" pitchFamily="2" charset="-122"/>
              </a:rPr>
              <a:t>1</a:t>
            </a:r>
            <a:r>
              <a:rPr lang="en-US" altLang="zh-CN" dirty="0" smtClean="0">
                <a:solidFill>
                  <a:prstClr val="black"/>
                </a:solidFill>
                <a:latin typeface="宋体" panose="02010600030101010101" pitchFamily="2" charset="-122"/>
              </a:rPr>
              <a:t>.place;  </a:t>
            </a:r>
            <a:r>
              <a:rPr lang="en-US" altLang="zh-CN" dirty="0" err="1" smtClean="0">
                <a:solidFill>
                  <a:prstClr val="black"/>
                </a:solidFill>
                <a:latin typeface="宋体" panose="02010600030101010101" pitchFamily="2" charset="-122"/>
              </a:rPr>
              <a:t>A.code</a:t>
            </a:r>
            <a:r>
              <a:rPr lang="en-US" altLang="zh-CN" dirty="0" smtClean="0">
                <a:solidFill>
                  <a:prstClr val="black"/>
                </a:solidFill>
                <a:latin typeface="宋体" panose="02010600030101010101" pitchFamily="2" charset="-122"/>
              </a:rPr>
              <a:t> := A</a:t>
            </a:r>
            <a:r>
              <a:rPr lang="en-US" altLang="zh-CN" baseline="-25000" dirty="0" smtClean="0">
                <a:solidFill>
                  <a:prstClr val="black"/>
                </a:solidFill>
                <a:latin typeface="宋体" panose="02010600030101010101" pitchFamily="2" charset="-122"/>
              </a:rPr>
              <a:t>1</a:t>
            </a:r>
            <a:r>
              <a:rPr lang="en-US" altLang="zh-CN" dirty="0" smtClean="0">
                <a:solidFill>
                  <a:prstClr val="black"/>
                </a:solidFill>
                <a:latin typeface="宋体" panose="02010600030101010101" pitchFamily="2" charset="-122"/>
              </a:rPr>
              <a:t>.code }</a:t>
            </a:r>
          </a:p>
          <a:p>
            <a:pPr fontAlgn="auto">
              <a:lnSpc>
                <a:spcPct val="120000"/>
              </a:lnSpc>
              <a:spcBef>
                <a:spcPts val="0"/>
              </a:spcBef>
              <a:spcAft>
                <a:spcPts val="300"/>
              </a:spcAft>
              <a:buFont typeface="Wingdings" pitchFamily="2" charset="2"/>
              <a:buNone/>
              <a:defRPr/>
            </a:pPr>
            <a:r>
              <a:rPr lang="en-US" altLang="zh-CN" dirty="0" smtClean="0">
                <a:solidFill>
                  <a:prstClr val="black"/>
                </a:solidFill>
                <a:latin typeface="宋体" panose="02010600030101010101" pitchFamily="2" charset="-122"/>
              </a:rPr>
              <a:t>//</a:t>
            </a:r>
            <a:r>
              <a:rPr lang="en-US" altLang="zh-CN" dirty="0">
                <a:solidFill>
                  <a:prstClr val="black"/>
                </a:solidFill>
                <a:latin typeface="宋体" panose="02010600030101010101" pitchFamily="2" charset="-122"/>
              </a:rPr>
              <a:t> </a:t>
            </a:r>
            <a:r>
              <a:rPr lang="en-US" altLang="zh-CN" dirty="0" err="1" smtClean="0">
                <a:solidFill>
                  <a:prstClr val="black"/>
                </a:solidFill>
                <a:latin typeface="宋体" panose="02010600030101010101" pitchFamily="2" charset="-122"/>
              </a:rPr>
              <a:t>A.place</a:t>
            </a:r>
            <a:r>
              <a:rPr lang="zh-CN" altLang="en-US" dirty="0" smtClean="0">
                <a:solidFill>
                  <a:prstClr val="black"/>
                </a:solidFill>
                <a:latin typeface="宋体" panose="02010600030101010101" pitchFamily="2" charset="-122"/>
              </a:rPr>
              <a:t>和</a:t>
            </a:r>
            <a:r>
              <a:rPr lang="en-US" altLang="zh-CN" dirty="0" smtClean="0">
                <a:solidFill>
                  <a:prstClr val="black"/>
                </a:solidFill>
                <a:latin typeface="宋体" panose="02010600030101010101" pitchFamily="2" charset="-122"/>
              </a:rPr>
              <a:t>A</a:t>
            </a:r>
            <a:r>
              <a:rPr lang="en-US" altLang="zh-CN" baseline="-25000" dirty="0" smtClean="0">
                <a:solidFill>
                  <a:prstClr val="black"/>
                </a:solidFill>
                <a:latin typeface="宋体" panose="02010600030101010101" pitchFamily="2" charset="-122"/>
              </a:rPr>
              <a:t>1</a:t>
            </a:r>
            <a:r>
              <a:rPr lang="en-US" altLang="zh-CN" dirty="0" smtClean="0">
                <a:solidFill>
                  <a:prstClr val="black"/>
                </a:solidFill>
                <a:latin typeface="宋体" panose="02010600030101010101" pitchFamily="2" charset="-122"/>
              </a:rPr>
              <a:t>.place</a:t>
            </a:r>
            <a:r>
              <a:rPr lang="zh-CN" altLang="en-US" dirty="0" smtClean="0">
                <a:solidFill>
                  <a:prstClr val="black"/>
                </a:solidFill>
                <a:latin typeface="宋体" panose="02010600030101010101" pitchFamily="2" charset="-122"/>
              </a:rPr>
              <a:t>指同一存放位置，因此它们</a:t>
            </a:r>
            <a:r>
              <a:rPr lang="en-US" altLang="zh-CN" dirty="0" err="1">
                <a:solidFill>
                  <a:prstClr val="black"/>
                </a:solidFill>
                <a:latin typeface="宋体" panose="02010600030101010101" pitchFamily="2" charset="-122"/>
              </a:rPr>
              <a:t>A.code</a:t>
            </a:r>
            <a:r>
              <a:rPr lang="en-US" altLang="zh-CN" dirty="0">
                <a:solidFill>
                  <a:prstClr val="black"/>
                </a:solidFill>
                <a:latin typeface="宋体" panose="02010600030101010101" pitchFamily="2" charset="-122"/>
              </a:rPr>
              <a:t> := A</a:t>
            </a:r>
            <a:r>
              <a:rPr lang="en-US" altLang="zh-CN" baseline="-25000" dirty="0">
                <a:solidFill>
                  <a:prstClr val="black"/>
                </a:solidFill>
                <a:latin typeface="宋体" panose="02010600030101010101" pitchFamily="2" charset="-122"/>
              </a:rPr>
              <a:t>1</a:t>
            </a:r>
            <a:r>
              <a:rPr lang="en-US" altLang="zh-CN" dirty="0">
                <a:solidFill>
                  <a:prstClr val="black"/>
                </a:solidFill>
                <a:latin typeface="宋体" panose="02010600030101010101" pitchFamily="2" charset="-122"/>
              </a:rPr>
              <a:t>.code </a:t>
            </a:r>
            <a:r>
              <a:rPr lang="zh-CN" altLang="en-US" dirty="0" smtClean="0"/>
              <a:t>。</a:t>
            </a:r>
            <a:endParaRPr lang="en-US" altLang="zh-CN" dirty="0">
              <a:solidFill>
                <a:prstClr val="black"/>
              </a:solidFill>
              <a:latin typeface="宋体" panose="02010600030101010101" pitchFamily="2" charset="-122"/>
            </a:endParaRPr>
          </a:p>
        </p:txBody>
      </p:sp>
    </p:spTree>
    <p:extLst>
      <p:ext uri="{BB962C8B-B14F-4D97-AF65-F5344CB8AC3E}">
        <p14:creationId xmlns:p14="http://schemas.microsoft.com/office/powerpoint/2010/main" xmlns="" val="220301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 calcmode="lin" valueType="num">
                                      <p:cBhvr additive="base">
                                        <p:cTn id="2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 calcmode="lin" valueType="num">
                                      <p:cBhvr additive="base">
                                        <p:cTn id="3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 calcmode="lin" valueType="num">
                                      <p:cBhvr additive="base">
                                        <p:cTn id="3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 calcmode="lin" valueType="num">
                                      <p:cBhvr additive="base">
                                        <p:cTn id="4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 calcmode="lin" valueType="num">
                                      <p:cBhvr additive="base">
                                        <p:cTn id="4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6">
                                            <p:txEl>
                                              <p:pRg st="0" end="0"/>
                                            </p:txEl>
                                          </p:spTgt>
                                        </p:tgtEl>
                                        <p:attrNameLst>
                                          <p:attrName>style.visibility</p:attrName>
                                        </p:attrNameLst>
                                      </p:cBhvr>
                                      <p:to>
                                        <p:strVal val="visible"/>
                                      </p:to>
                                    </p:set>
                                    <p:anim calcmode="lin" valueType="num">
                                      <p:cBhvr additive="base">
                                        <p:cTn id="5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6">
                                            <p:txEl>
                                              <p:pRg st="1" end="1"/>
                                            </p:txEl>
                                          </p:spTgt>
                                        </p:tgtEl>
                                        <p:attrNameLst>
                                          <p:attrName>style.visibility</p:attrName>
                                        </p:attrNameLst>
                                      </p:cBhvr>
                                      <p:to>
                                        <p:strVal val="visible"/>
                                      </p:to>
                                    </p:set>
                                    <p:anim calcmode="lin" valueType="num">
                                      <p:cBhvr additive="base">
                                        <p:cTn id="60"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6">
                                            <p:txEl>
                                              <p:pRg st="2" end="2"/>
                                            </p:txEl>
                                          </p:spTgt>
                                        </p:tgtEl>
                                        <p:attrNameLst>
                                          <p:attrName>style.visibility</p:attrName>
                                        </p:attrNameLst>
                                      </p:cBhvr>
                                      <p:to>
                                        <p:strVal val="visible"/>
                                      </p:to>
                                    </p:set>
                                    <p:anim calcmode="lin" valueType="num">
                                      <p:cBhvr additive="base">
                                        <p:cTn id="66"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51520" y="39931"/>
            <a:ext cx="8748712" cy="3456384"/>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zh-CN" altLang="en-US" sz="2400" dirty="0" smtClean="0">
                <a:solidFill>
                  <a:srgbClr val="CC3300"/>
                </a:solidFill>
              </a:rPr>
              <a:t>（</a:t>
            </a:r>
            <a:r>
              <a:rPr lang="en-US" altLang="zh-CN" sz="2400" dirty="0" smtClean="0">
                <a:solidFill>
                  <a:srgbClr val="CC3300"/>
                </a:solidFill>
              </a:rPr>
              <a:t>5) A</a:t>
            </a:r>
            <a:r>
              <a:rPr lang="en-US" altLang="zh-CN" sz="2400" dirty="0" smtClean="0">
                <a:solidFill>
                  <a:srgbClr val="CC3300"/>
                </a:solidFill>
                <a:sym typeface="Symbol" pitchFamily="18" charset="2"/>
              </a:rPr>
              <a:t></a:t>
            </a:r>
            <a:r>
              <a:rPr lang="en-US" altLang="zh-CN" sz="2400" dirty="0">
                <a:solidFill>
                  <a:srgbClr val="CC3300"/>
                </a:solidFill>
                <a:sym typeface="Symbol" pitchFamily="18" charset="2"/>
              </a:rPr>
              <a:t>A</a:t>
            </a:r>
            <a:r>
              <a:rPr lang="en-US" altLang="zh-CN" sz="2400" baseline="-25000" dirty="0" smtClean="0">
                <a:solidFill>
                  <a:srgbClr val="CC3300"/>
                </a:solidFill>
              </a:rPr>
              <a:t>1</a:t>
            </a:r>
            <a:r>
              <a:rPr lang="en-US" altLang="zh-CN" sz="2400" dirty="0" smtClean="0">
                <a:solidFill>
                  <a:srgbClr val="CC3300"/>
                </a:solidFill>
              </a:rPr>
              <a:t> + A</a:t>
            </a:r>
            <a:r>
              <a:rPr lang="en-US" altLang="zh-CN" sz="2400" baseline="-25000" dirty="0" smtClean="0">
                <a:solidFill>
                  <a:srgbClr val="CC3300"/>
                </a:solidFill>
              </a:rPr>
              <a:t>2</a:t>
            </a:r>
            <a:r>
              <a:rPr lang="en-US" altLang="zh-CN" sz="2400" dirty="0" smtClean="0">
                <a:solidFill>
                  <a:srgbClr val="CC3300"/>
                </a:solidFill>
              </a:rPr>
              <a:t>    </a:t>
            </a:r>
            <a:r>
              <a:rPr lang="zh-CN" altLang="en-US" sz="2400" dirty="0" smtClean="0">
                <a:solidFill>
                  <a:srgbClr val="CC3300"/>
                </a:solidFill>
              </a:rPr>
              <a:t>（</a:t>
            </a:r>
            <a:r>
              <a:rPr lang="en-US" altLang="zh-CN" sz="2400" dirty="0" smtClean="0">
                <a:solidFill>
                  <a:srgbClr val="CC3300"/>
                </a:solidFill>
              </a:rPr>
              <a:t>6</a:t>
            </a:r>
            <a:r>
              <a:rPr lang="zh-CN" altLang="en-US" sz="2400" dirty="0" smtClean="0">
                <a:solidFill>
                  <a:srgbClr val="CC3300"/>
                </a:solidFill>
              </a:rPr>
              <a:t>）</a:t>
            </a:r>
            <a:r>
              <a:rPr lang="en-US" altLang="zh-CN" sz="2400" dirty="0" smtClean="0">
                <a:solidFill>
                  <a:srgbClr val="CC3300"/>
                </a:solidFill>
              </a:rPr>
              <a:t> </a:t>
            </a:r>
            <a:r>
              <a:rPr lang="en-US" altLang="zh-CN" sz="2400" dirty="0">
                <a:solidFill>
                  <a:srgbClr val="CC3300"/>
                </a:solidFill>
              </a:rPr>
              <a:t>A</a:t>
            </a:r>
            <a:r>
              <a:rPr lang="en-US" altLang="zh-CN" sz="2400" dirty="0">
                <a:solidFill>
                  <a:srgbClr val="CC3300"/>
                </a:solidFill>
                <a:sym typeface="Symbol" pitchFamily="18" charset="2"/>
              </a:rPr>
              <a:t>A</a:t>
            </a:r>
            <a:r>
              <a:rPr lang="en-US" altLang="zh-CN" sz="2400" baseline="-25000" dirty="0">
                <a:solidFill>
                  <a:srgbClr val="CC3300"/>
                </a:solidFill>
              </a:rPr>
              <a:t>1</a:t>
            </a:r>
            <a:r>
              <a:rPr lang="en-US" altLang="zh-CN" sz="2400" dirty="0">
                <a:solidFill>
                  <a:srgbClr val="CC3300"/>
                </a:solidFill>
              </a:rPr>
              <a:t> * A</a:t>
            </a:r>
            <a:r>
              <a:rPr lang="en-US" altLang="zh-CN" sz="2400" baseline="-25000" dirty="0">
                <a:solidFill>
                  <a:srgbClr val="CC3300"/>
                </a:solidFill>
              </a:rPr>
              <a:t>2</a:t>
            </a:r>
            <a:r>
              <a:rPr lang="en-US" altLang="zh-CN" sz="2400" dirty="0">
                <a:solidFill>
                  <a:srgbClr val="CC3300"/>
                </a:solidFill>
              </a:rPr>
              <a:t> </a:t>
            </a:r>
            <a:endParaRPr lang="en-US" altLang="zh-CN" sz="2400" dirty="0" smtClean="0">
              <a:solidFill>
                <a:srgbClr val="CC3300"/>
              </a:solidFill>
            </a:endParaRPr>
          </a:p>
          <a:p>
            <a:pPr fontAlgn="auto">
              <a:lnSpc>
                <a:spcPct val="120000"/>
              </a:lnSpc>
              <a:spcBef>
                <a:spcPts val="0"/>
              </a:spcBef>
              <a:spcAft>
                <a:spcPts val="300"/>
              </a:spcAft>
              <a:buFont typeface="Wingdings" pitchFamily="2" charset="2"/>
              <a:buNone/>
              <a:defRPr/>
            </a:pPr>
            <a:r>
              <a:rPr lang="en-US" altLang="zh-CN" sz="2400" dirty="0" smtClean="0"/>
              <a:t>{ </a:t>
            </a:r>
            <a:r>
              <a:rPr lang="en-US" altLang="zh-CN" sz="2400" dirty="0" err="1" smtClean="0"/>
              <a:t>A.place</a:t>
            </a:r>
            <a:r>
              <a:rPr lang="en-US" altLang="zh-CN" sz="2400" dirty="0" smtClean="0"/>
              <a:t> :=</a:t>
            </a:r>
            <a:r>
              <a:rPr lang="en-US" altLang="zh-CN" sz="2400" dirty="0" err="1" smtClean="0"/>
              <a:t>newtemp</a:t>
            </a:r>
            <a:r>
              <a:rPr lang="en-US" altLang="zh-CN" sz="2400" dirty="0" smtClean="0"/>
              <a:t>;  </a:t>
            </a:r>
          </a:p>
          <a:p>
            <a:pPr fontAlgn="auto">
              <a:lnSpc>
                <a:spcPct val="120000"/>
              </a:lnSpc>
              <a:spcBef>
                <a:spcPts val="0"/>
              </a:spcBef>
              <a:spcAft>
                <a:spcPts val="300"/>
              </a:spcAft>
              <a:buFont typeface="Wingdings" pitchFamily="2" charset="2"/>
              <a:buNone/>
              <a:defRPr/>
            </a:pPr>
            <a:r>
              <a:rPr lang="en-US" altLang="zh-CN" sz="2400" dirty="0"/>
              <a:t> </a:t>
            </a:r>
            <a:r>
              <a:rPr lang="en-US" altLang="zh-CN" sz="2400" dirty="0" smtClean="0"/>
              <a:t> </a:t>
            </a:r>
            <a:r>
              <a:rPr lang="en-US" altLang="zh-CN" sz="2400" dirty="0" err="1" smtClean="0"/>
              <a:t>A.code</a:t>
            </a:r>
            <a:r>
              <a:rPr lang="en-US" altLang="zh-CN" sz="2400" dirty="0" smtClean="0"/>
              <a:t> := A</a:t>
            </a:r>
            <a:r>
              <a:rPr lang="en-US" altLang="zh-CN" sz="2400" baseline="-25000" dirty="0" smtClean="0"/>
              <a:t>1</a:t>
            </a:r>
            <a:r>
              <a:rPr lang="en-US" altLang="zh-CN" sz="2400" dirty="0" smtClean="0"/>
              <a:t>.code ‖A</a:t>
            </a:r>
            <a:r>
              <a:rPr lang="en-US" altLang="zh-CN" sz="2400" baseline="-25000" dirty="0" smtClean="0"/>
              <a:t>2</a:t>
            </a:r>
            <a:r>
              <a:rPr lang="en-US" altLang="zh-CN" sz="2400" dirty="0" smtClean="0"/>
              <a:t>.code ‖gen(</a:t>
            </a:r>
            <a:r>
              <a:rPr lang="en-US" altLang="zh-CN" sz="2400" dirty="0" err="1" smtClean="0"/>
              <a:t>A.place</a:t>
            </a:r>
            <a:r>
              <a:rPr lang="en-US" altLang="zh-CN" sz="2400" dirty="0" smtClean="0"/>
              <a:t> ‘:=‘ A</a:t>
            </a:r>
            <a:r>
              <a:rPr lang="en-US" altLang="zh-CN" sz="2400" baseline="-25000" dirty="0" smtClean="0"/>
              <a:t>1</a:t>
            </a:r>
            <a:r>
              <a:rPr lang="en-US" altLang="zh-CN" sz="2400" dirty="0" smtClean="0"/>
              <a:t>.place ‘*’A</a:t>
            </a:r>
            <a:r>
              <a:rPr lang="en-US" altLang="zh-CN" sz="2400" baseline="-25000" dirty="0" smtClean="0"/>
              <a:t>2</a:t>
            </a:r>
            <a:r>
              <a:rPr lang="en-US" altLang="zh-CN" sz="2400" dirty="0" smtClean="0"/>
              <a:t>.place) </a:t>
            </a:r>
          </a:p>
          <a:p>
            <a:pPr fontAlgn="auto">
              <a:lnSpc>
                <a:spcPct val="120000"/>
              </a:lnSpc>
              <a:spcBef>
                <a:spcPts val="0"/>
              </a:spcBef>
              <a:spcAft>
                <a:spcPts val="300"/>
              </a:spcAft>
              <a:buFont typeface="Wingdings" pitchFamily="2" charset="2"/>
              <a:buNone/>
              <a:defRPr/>
            </a:pPr>
            <a:r>
              <a:rPr lang="en-US" altLang="zh-CN" sz="2400" dirty="0" smtClean="0"/>
              <a:t>// </a:t>
            </a:r>
            <a:r>
              <a:rPr lang="zh-CN" altLang="en-US" sz="2400" dirty="0" smtClean="0"/>
              <a:t>新增存放</a:t>
            </a:r>
            <a:r>
              <a:rPr lang="en-US" altLang="zh-CN" sz="2400" dirty="0" smtClean="0"/>
              <a:t>A</a:t>
            </a:r>
            <a:r>
              <a:rPr lang="zh-CN" altLang="en-US" sz="2400" dirty="0" smtClean="0"/>
              <a:t>值的存储位置</a:t>
            </a:r>
            <a:r>
              <a:rPr lang="en-US" altLang="zh-CN" sz="2400" dirty="0" err="1" smtClean="0"/>
              <a:t>A.place</a:t>
            </a:r>
            <a:endParaRPr lang="en-US" altLang="zh-CN" sz="2400" dirty="0" smtClean="0"/>
          </a:p>
          <a:p>
            <a:pPr fontAlgn="auto">
              <a:lnSpc>
                <a:spcPct val="120000"/>
              </a:lnSpc>
              <a:spcBef>
                <a:spcPts val="0"/>
              </a:spcBef>
              <a:spcAft>
                <a:spcPts val="300"/>
              </a:spcAft>
              <a:buFont typeface="Wingdings" pitchFamily="2" charset="2"/>
              <a:buNone/>
              <a:defRPr/>
            </a:pPr>
            <a:r>
              <a:rPr lang="en-US" altLang="zh-CN" sz="2400" dirty="0" smtClean="0"/>
              <a:t>   </a:t>
            </a:r>
            <a:r>
              <a:rPr lang="zh-CN" altLang="en-US" sz="2400" dirty="0" smtClean="0"/>
              <a:t>求</a:t>
            </a:r>
            <a:r>
              <a:rPr lang="en-US" altLang="zh-CN" sz="2400" dirty="0" smtClean="0"/>
              <a:t>A</a:t>
            </a:r>
            <a:r>
              <a:rPr lang="zh-CN" altLang="en-US" sz="2400" dirty="0" smtClean="0"/>
              <a:t>的值，要求</a:t>
            </a:r>
            <a:r>
              <a:rPr lang="en-US" altLang="zh-CN" sz="2400" dirty="0" smtClean="0"/>
              <a:t>A</a:t>
            </a:r>
            <a:r>
              <a:rPr lang="en-US" altLang="zh-CN" sz="2400" baseline="-25000" dirty="0"/>
              <a:t>1</a:t>
            </a:r>
            <a:r>
              <a:rPr lang="zh-CN" altLang="en-US" sz="2400" dirty="0" smtClean="0"/>
              <a:t>的值和</a:t>
            </a:r>
            <a:r>
              <a:rPr lang="en-US" altLang="zh-CN" sz="2400" dirty="0" smtClean="0"/>
              <a:t>A</a:t>
            </a:r>
            <a:r>
              <a:rPr lang="en-US" altLang="zh-CN" sz="2400" baseline="-25000" dirty="0" smtClean="0"/>
              <a:t>2</a:t>
            </a:r>
            <a:r>
              <a:rPr lang="zh-CN" altLang="en-US" sz="2400" dirty="0" smtClean="0"/>
              <a:t>的</a:t>
            </a:r>
            <a:r>
              <a:rPr lang="zh-CN" altLang="en-US" sz="2400" dirty="0"/>
              <a:t>值</a:t>
            </a:r>
            <a:r>
              <a:rPr lang="zh-CN" altLang="en-US" sz="2400" dirty="0" smtClean="0"/>
              <a:t>，要将</a:t>
            </a:r>
            <a:r>
              <a:rPr lang="en-US" altLang="zh-CN" sz="2400" dirty="0"/>
              <a:t>A</a:t>
            </a:r>
            <a:r>
              <a:rPr lang="en-US" altLang="zh-CN" sz="2400" baseline="-25000" dirty="0"/>
              <a:t>1</a:t>
            </a:r>
            <a:r>
              <a:rPr lang="en-US" altLang="zh-CN" sz="2400" dirty="0"/>
              <a:t>.place </a:t>
            </a:r>
            <a:r>
              <a:rPr lang="zh-CN" altLang="en-US" sz="2400" dirty="0" smtClean="0"/>
              <a:t>存放的值和</a:t>
            </a:r>
            <a:r>
              <a:rPr lang="en-US" altLang="zh-CN" sz="2400" dirty="0" smtClean="0"/>
              <a:t>A</a:t>
            </a:r>
            <a:r>
              <a:rPr lang="en-US" altLang="zh-CN" sz="2400" baseline="-25000" dirty="0" smtClean="0"/>
              <a:t>2</a:t>
            </a:r>
            <a:r>
              <a:rPr lang="en-US" altLang="zh-CN" sz="2400" dirty="0" smtClean="0"/>
              <a:t>.place</a:t>
            </a:r>
            <a:r>
              <a:rPr lang="zh-CN" altLang="en-US" sz="2400" dirty="0" smtClean="0"/>
              <a:t>存放的值，相乘后放入</a:t>
            </a:r>
            <a:r>
              <a:rPr lang="en-US" altLang="zh-CN" sz="2400" dirty="0" err="1" smtClean="0"/>
              <a:t>A.place</a:t>
            </a:r>
            <a:endParaRPr lang="en-US" altLang="zh-CN" sz="2400" dirty="0" smtClean="0"/>
          </a:p>
        </p:txBody>
      </p:sp>
      <p:sp>
        <p:nvSpPr>
          <p:cNvPr id="5" name="Rectangle 3"/>
          <p:cNvSpPr txBox="1">
            <a:spLocks noChangeArrowheads="1"/>
          </p:cNvSpPr>
          <p:nvPr/>
        </p:nvSpPr>
        <p:spPr>
          <a:xfrm>
            <a:off x="399617" y="3496315"/>
            <a:ext cx="8748712" cy="3456384"/>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zh-CN" altLang="en-US" sz="2400" dirty="0" smtClean="0">
                <a:solidFill>
                  <a:srgbClr val="CC3300"/>
                </a:solidFill>
              </a:rPr>
              <a:t>（</a:t>
            </a:r>
            <a:r>
              <a:rPr lang="en-US" altLang="zh-CN" sz="2400" dirty="0" smtClean="0">
                <a:solidFill>
                  <a:srgbClr val="CC3300"/>
                </a:solidFill>
              </a:rPr>
              <a:t>7) A</a:t>
            </a:r>
            <a:r>
              <a:rPr lang="en-US" altLang="zh-CN" sz="2400" dirty="0" smtClean="0">
                <a:solidFill>
                  <a:srgbClr val="CC3300"/>
                </a:solidFill>
                <a:sym typeface="Symbol" pitchFamily="18" charset="2"/>
              </a:rPr>
              <a:t>-A</a:t>
            </a:r>
            <a:r>
              <a:rPr lang="en-US" altLang="zh-CN" sz="2400" baseline="-25000" dirty="0" smtClean="0">
                <a:solidFill>
                  <a:srgbClr val="CC3300"/>
                </a:solidFill>
              </a:rPr>
              <a:t>1</a:t>
            </a:r>
            <a:r>
              <a:rPr lang="en-US" altLang="zh-CN" sz="2400" dirty="0" smtClean="0">
                <a:solidFill>
                  <a:srgbClr val="CC3300"/>
                </a:solidFill>
              </a:rPr>
              <a:t>   </a:t>
            </a:r>
          </a:p>
          <a:p>
            <a:pPr fontAlgn="auto">
              <a:lnSpc>
                <a:spcPct val="120000"/>
              </a:lnSpc>
              <a:spcBef>
                <a:spcPts val="0"/>
              </a:spcBef>
              <a:spcAft>
                <a:spcPts val="300"/>
              </a:spcAft>
              <a:buFont typeface="Wingdings" pitchFamily="2" charset="2"/>
              <a:buNone/>
              <a:defRPr/>
            </a:pPr>
            <a:r>
              <a:rPr lang="en-US" altLang="zh-CN" sz="2400" dirty="0" smtClean="0"/>
              <a:t>{ </a:t>
            </a:r>
            <a:r>
              <a:rPr lang="en-US" altLang="zh-CN" sz="2400" dirty="0" err="1" smtClean="0"/>
              <a:t>A.place</a:t>
            </a:r>
            <a:r>
              <a:rPr lang="en-US" altLang="zh-CN" sz="2400" dirty="0" smtClean="0"/>
              <a:t> :=</a:t>
            </a:r>
            <a:r>
              <a:rPr lang="en-US" altLang="zh-CN" sz="2400" dirty="0" err="1" smtClean="0"/>
              <a:t>newtemp</a:t>
            </a:r>
            <a:r>
              <a:rPr lang="en-US" altLang="zh-CN" sz="2400" dirty="0" smtClean="0"/>
              <a:t>;  </a:t>
            </a:r>
          </a:p>
          <a:p>
            <a:pPr fontAlgn="auto">
              <a:lnSpc>
                <a:spcPct val="120000"/>
              </a:lnSpc>
              <a:spcBef>
                <a:spcPts val="0"/>
              </a:spcBef>
              <a:spcAft>
                <a:spcPts val="300"/>
              </a:spcAft>
              <a:buFont typeface="Wingdings" pitchFamily="2" charset="2"/>
              <a:buNone/>
              <a:defRPr/>
            </a:pPr>
            <a:r>
              <a:rPr lang="en-US" altLang="zh-CN" sz="2400" dirty="0"/>
              <a:t> </a:t>
            </a:r>
            <a:r>
              <a:rPr lang="en-US" altLang="zh-CN" sz="2400" dirty="0" smtClean="0"/>
              <a:t> </a:t>
            </a:r>
            <a:r>
              <a:rPr lang="en-US" altLang="zh-CN" sz="2400" dirty="0" err="1" smtClean="0"/>
              <a:t>A.code</a:t>
            </a:r>
            <a:r>
              <a:rPr lang="en-US" altLang="zh-CN" sz="2400" dirty="0" smtClean="0"/>
              <a:t> := A</a:t>
            </a:r>
            <a:r>
              <a:rPr lang="en-US" altLang="zh-CN" sz="2400" baseline="-25000" dirty="0" smtClean="0"/>
              <a:t>1</a:t>
            </a:r>
            <a:r>
              <a:rPr lang="en-US" altLang="zh-CN" sz="2400" dirty="0" smtClean="0"/>
              <a:t>.code ‖gen(</a:t>
            </a:r>
            <a:r>
              <a:rPr lang="en-US" altLang="zh-CN" sz="2400" dirty="0" err="1" smtClean="0"/>
              <a:t>A.place</a:t>
            </a:r>
            <a:r>
              <a:rPr lang="en-US" altLang="zh-CN" sz="2400" dirty="0" smtClean="0"/>
              <a:t> ‘:=‘  ‘</a:t>
            </a:r>
            <a:r>
              <a:rPr lang="en-US" altLang="zh-CN" sz="2400" dirty="0" err="1" smtClean="0"/>
              <a:t>uminus</a:t>
            </a:r>
            <a:r>
              <a:rPr lang="en-US" altLang="zh-CN" sz="2400" dirty="0" smtClean="0"/>
              <a:t>’ A</a:t>
            </a:r>
            <a:r>
              <a:rPr lang="en-US" altLang="zh-CN" sz="2400" baseline="-25000" dirty="0" smtClean="0"/>
              <a:t>1</a:t>
            </a:r>
            <a:r>
              <a:rPr lang="en-US" altLang="zh-CN" sz="2400" dirty="0" smtClean="0"/>
              <a:t>.place ) </a:t>
            </a:r>
          </a:p>
          <a:p>
            <a:pPr fontAlgn="auto">
              <a:lnSpc>
                <a:spcPct val="120000"/>
              </a:lnSpc>
              <a:spcBef>
                <a:spcPts val="0"/>
              </a:spcBef>
              <a:spcAft>
                <a:spcPts val="300"/>
              </a:spcAft>
              <a:buFont typeface="Wingdings" pitchFamily="2" charset="2"/>
              <a:buNone/>
              <a:defRPr/>
            </a:pPr>
            <a:r>
              <a:rPr lang="en-US" altLang="zh-CN" sz="2400" dirty="0" smtClean="0"/>
              <a:t>// </a:t>
            </a:r>
            <a:r>
              <a:rPr lang="zh-CN" altLang="en-US" sz="2400" dirty="0" smtClean="0"/>
              <a:t>新增存放</a:t>
            </a:r>
            <a:r>
              <a:rPr lang="en-US" altLang="zh-CN" sz="2400" dirty="0" smtClean="0"/>
              <a:t>A</a:t>
            </a:r>
            <a:r>
              <a:rPr lang="zh-CN" altLang="en-US" sz="2400" dirty="0" smtClean="0"/>
              <a:t>值的存储位置</a:t>
            </a:r>
            <a:r>
              <a:rPr lang="en-US" altLang="zh-CN" sz="2400" dirty="0" err="1" smtClean="0"/>
              <a:t>A.place</a:t>
            </a:r>
            <a:endParaRPr lang="en-US" altLang="zh-CN" sz="2400" dirty="0" smtClean="0"/>
          </a:p>
          <a:p>
            <a:pPr fontAlgn="auto">
              <a:lnSpc>
                <a:spcPct val="120000"/>
              </a:lnSpc>
              <a:spcBef>
                <a:spcPts val="0"/>
              </a:spcBef>
              <a:spcAft>
                <a:spcPts val="300"/>
              </a:spcAft>
              <a:buFont typeface="Wingdings" pitchFamily="2" charset="2"/>
              <a:buNone/>
              <a:defRPr/>
            </a:pPr>
            <a:r>
              <a:rPr lang="en-US" altLang="zh-CN" sz="2400" dirty="0" smtClean="0"/>
              <a:t>   </a:t>
            </a:r>
            <a:r>
              <a:rPr lang="zh-CN" altLang="en-US" sz="2400" dirty="0" smtClean="0"/>
              <a:t>求</a:t>
            </a:r>
            <a:r>
              <a:rPr lang="en-US" altLang="zh-CN" sz="2400" dirty="0" smtClean="0"/>
              <a:t>A</a:t>
            </a:r>
            <a:r>
              <a:rPr lang="zh-CN" altLang="en-US" sz="2400" dirty="0" smtClean="0"/>
              <a:t>的值，要求</a:t>
            </a:r>
            <a:r>
              <a:rPr lang="en-US" altLang="zh-CN" sz="2400" dirty="0" smtClean="0"/>
              <a:t>A</a:t>
            </a:r>
            <a:r>
              <a:rPr lang="en-US" altLang="zh-CN" sz="2400" baseline="-25000" dirty="0"/>
              <a:t>1</a:t>
            </a:r>
            <a:r>
              <a:rPr lang="zh-CN" altLang="en-US" sz="2400" dirty="0" smtClean="0"/>
              <a:t>的值，要将</a:t>
            </a:r>
            <a:r>
              <a:rPr lang="en-US" altLang="zh-CN" sz="2400" dirty="0"/>
              <a:t>A</a:t>
            </a:r>
            <a:r>
              <a:rPr lang="en-US" altLang="zh-CN" sz="2400" baseline="-25000" dirty="0"/>
              <a:t>1</a:t>
            </a:r>
            <a:r>
              <a:rPr lang="en-US" altLang="zh-CN" sz="2400" dirty="0"/>
              <a:t>.place </a:t>
            </a:r>
            <a:r>
              <a:rPr lang="zh-CN" altLang="en-US" sz="2400" dirty="0" smtClean="0"/>
              <a:t>存放的值取</a:t>
            </a:r>
            <a:r>
              <a:rPr lang="en-US" altLang="zh-CN" sz="2400" dirty="0" smtClean="0"/>
              <a:t>-</a:t>
            </a:r>
            <a:r>
              <a:rPr lang="zh-CN" altLang="en-US" sz="2400" dirty="0" smtClean="0"/>
              <a:t>（</a:t>
            </a:r>
            <a:r>
              <a:rPr lang="en-US" altLang="zh-CN" sz="2400" dirty="0" err="1" smtClean="0"/>
              <a:t>uminus</a:t>
            </a:r>
            <a:r>
              <a:rPr lang="zh-CN" altLang="en-US" sz="2400" dirty="0" smtClean="0"/>
              <a:t>）后，放入</a:t>
            </a:r>
            <a:r>
              <a:rPr lang="en-US" altLang="zh-CN" sz="2400" dirty="0" err="1" smtClean="0"/>
              <a:t>A.place</a:t>
            </a:r>
            <a:endParaRPr lang="en-US" altLang="zh-CN" sz="2400" dirty="0" smtClean="0"/>
          </a:p>
        </p:txBody>
      </p:sp>
    </p:spTree>
    <p:extLst>
      <p:ext uri="{BB962C8B-B14F-4D97-AF65-F5344CB8AC3E}">
        <p14:creationId xmlns:p14="http://schemas.microsoft.com/office/powerpoint/2010/main" xmlns="" val="105203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 calcmode="lin" valueType="num">
                                      <p:cBhvr additive="base">
                                        <p:cTn id="18"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additive="base">
                                        <p:cTn id="2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 calcmode="lin" valueType="num">
                                      <p:cBhvr additive="base">
                                        <p:cTn id="3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2" presetID="3" presetClass="entr" presetSubtype="10" fill="hold" nodeType="with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blinds(horizontal)">
                                      <p:cBhvr>
                                        <p:cTn id="34" dur="500"/>
                                        <p:tgtEl>
                                          <p:spTgt spid="5">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 calcmode="lin" valueType="num">
                                      <p:cBhvr additive="base">
                                        <p:cTn id="3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xEl>
                                              <p:pRg st="2" end="2"/>
                                            </p:txEl>
                                          </p:spTgt>
                                        </p:tgtEl>
                                        <p:attrNameLst>
                                          <p:attrName>style.visibility</p:attrName>
                                        </p:attrNameLst>
                                      </p:cBhvr>
                                      <p:to>
                                        <p:strVal val="visible"/>
                                      </p:to>
                                    </p:set>
                                    <p:anim calcmode="lin" valueType="num">
                                      <p:cBhvr additive="base">
                                        <p:cTn id="4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anim calcmode="lin" valueType="num">
                                      <p:cBhvr additive="base">
                                        <p:cTn id="5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
                                            <p:txEl>
                                              <p:pRg st="4" end="4"/>
                                            </p:txEl>
                                          </p:spTgt>
                                        </p:tgtEl>
                                        <p:attrNameLst>
                                          <p:attrName>style.visibility</p:attrName>
                                        </p:attrNameLst>
                                      </p:cBhvr>
                                      <p:to>
                                        <p:strVal val="visible"/>
                                      </p:to>
                                    </p:set>
                                    <p:anim calcmode="lin" valueType="num">
                                      <p:cBhvr additive="base">
                                        <p:cTn id="5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ChangeArrowheads="1"/>
          </p:cNvSpPr>
          <p:nvPr>
            <p:ph sz="quarter" idx="4294967295"/>
          </p:nvPr>
        </p:nvSpPr>
        <p:spPr>
          <a:xfrm>
            <a:off x="683568" y="1340768"/>
            <a:ext cx="7848600" cy="4319587"/>
          </a:xfrm>
        </p:spPr>
        <p:txBody>
          <a:bodyPr>
            <a:noAutofit/>
          </a:bodyPr>
          <a:lstStyle/>
          <a:p>
            <a:pPr eaLnBrk="1" fontAlgn="auto" hangingPunct="1">
              <a:lnSpc>
                <a:spcPct val="120000"/>
              </a:lnSpc>
              <a:buFont typeface="Wingdings" pitchFamily="2" charset="2"/>
              <a:buNone/>
              <a:defRPr/>
            </a:pPr>
            <a:r>
              <a:rPr lang="zh-CN" altLang="en-US" sz="2200" dirty="0" smtClean="0"/>
              <a:t>	（</a:t>
            </a:r>
            <a:r>
              <a:rPr lang="en-US" altLang="zh-CN" sz="2200" dirty="0" smtClean="0"/>
              <a:t>1</a:t>
            </a:r>
            <a:r>
              <a:rPr lang="zh-CN" altLang="en-US" sz="2200" dirty="0" smtClean="0"/>
              <a:t>）变量</a:t>
            </a:r>
            <a:r>
              <a:rPr lang="en-US" altLang="zh-CN" sz="2200" dirty="0" smtClean="0"/>
              <a:t>A</a:t>
            </a:r>
            <a:r>
              <a:rPr lang="zh-CN" altLang="en-US" sz="2200" dirty="0" smtClean="0"/>
              <a:t>的</a:t>
            </a:r>
            <a:r>
              <a:rPr lang="en-US" altLang="zh-CN" sz="2200" dirty="0" err="1" smtClean="0">
                <a:solidFill>
                  <a:srgbClr val="CC3300"/>
                </a:solidFill>
              </a:rPr>
              <a:t>A.place</a:t>
            </a:r>
            <a:r>
              <a:rPr lang="zh-CN" altLang="en-US" sz="2200" dirty="0" smtClean="0"/>
              <a:t>属性，是综合属性，表示</a:t>
            </a:r>
            <a:r>
              <a:rPr lang="en-US" altLang="zh-CN" sz="2200" dirty="0" smtClean="0"/>
              <a:t>A</a:t>
            </a:r>
            <a:r>
              <a:rPr lang="zh-CN" altLang="en-US" sz="2200" dirty="0" smtClean="0"/>
              <a:t>所指的存放位置，也可以理解为</a:t>
            </a:r>
            <a:r>
              <a:rPr lang="en-US" altLang="zh-CN" sz="2200" dirty="0" smtClean="0"/>
              <a:t>A</a:t>
            </a:r>
            <a:r>
              <a:rPr lang="zh-CN" altLang="en-US" sz="2200" dirty="0" smtClean="0"/>
              <a:t>值存放的位置。。</a:t>
            </a:r>
          </a:p>
          <a:p>
            <a:pPr eaLnBrk="1" fontAlgn="auto" hangingPunct="1">
              <a:lnSpc>
                <a:spcPct val="120000"/>
              </a:lnSpc>
              <a:buFont typeface="Wingdings" pitchFamily="2" charset="2"/>
              <a:buNone/>
              <a:defRPr/>
            </a:pPr>
            <a:r>
              <a:rPr lang="zh-CN" altLang="en-US" sz="2200" dirty="0" smtClean="0"/>
              <a:t>	（２）语义函数</a:t>
            </a:r>
            <a:r>
              <a:rPr lang="en-US" altLang="zh-CN" sz="2200" dirty="0" err="1" smtClean="0">
                <a:solidFill>
                  <a:srgbClr val="C00000"/>
                </a:solidFill>
              </a:rPr>
              <a:t>newtemp</a:t>
            </a:r>
            <a:r>
              <a:rPr lang="en-US" altLang="zh-CN" sz="2200" dirty="0" smtClean="0">
                <a:solidFill>
                  <a:srgbClr val="C00000"/>
                </a:solidFill>
              </a:rPr>
              <a:t>( )</a:t>
            </a:r>
            <a:r>
              <a:rPr lang="zh-CN" altLang="en-US" sz="2200" dirty="0" smtClean="0"/>
              <a:t>，每次调用</a:t>
            </a:r>
            <a:r>
              <a:rPr lang="en-US" altLang="zh-CN" sz="2200" dirty="0" err="1" smtClean="0"/>
              <a:t>newtemp</a:t>
            </a:r>
            <a:r>
              <a:rPr lang="en-US" altLang="zh-CN" sz="2200" dirty="0" smtClean="0"/>
              <a:t>()</a:t>
            </a:r>
            <a:r>
              <a:rPr lang="zh-CN" altLang="en-US" sz="2200" dirty="0" smtClean="0"/>
              <a:t>时都要开辟一个存放新临时变量的位置。</a:t>
            </a:r>
          </a:p>
          <a:p>
            <a:pPr eaLnBrk="1" fontAlgn="auto" hangingPunct="1">
              <a:lnSpc>
                <a:spcPct val="120000"/>
              </a:lnSpc>
              <a:buFont typeface="Wingdings" pitchFamily="2" charset="2"/>
              <a:buNone/>
              <a:defRPr/>
            </a:pPr>
            <a:r>
              <a:rPr lang="zh-CN" altLang="en-US" sz="2200" dirty="0" smtClean="0"/>
              <a:t>	（３）语义函数</a:t>
            </a:r>
            <a:r>
              <a:rPr lang="en-US" altLang="zh-CN" sz="2200" dirty="0" smtClean="0">
                <a:solidFill>
                  <a:srgbClr val="C00000"/>
                </a:solidFill>
              </a:rPr>
              <a:t>gen</a:t>
            </a:r>
            <a:r>
              <a:rPr lang="zh-CN" altLang="en-US" sz="2200" dirty="0" smtClean="0">
                <a:solidFill>
                  <a:srgbClr val="C00000"/>
                </a:solidFill>
              </a:rPr>
              <a:t>（），</a:t>
            </a:r>
            <a:r>
              <a:rPr lang="zh-CN" altLang="en-US" sz="2200" dirty="0" smtClean="0"/>
              <a:t>定义一个语义过程，执行某个操作。</a:t>
            </a:r>
            <a:endParaRPr lang="en-US" altLang="zh-CN" sz="2200" dirty="0" smtClean="0"/>
          </a:p>
          <a:p>
            <a:pPr>
              <a:lnSpc>
                <a:spcPct val="120000"/>
              </a:lnSpc>
              <a:buNone/>
              <a:defRPr/>
            </a:pPr>
            <a:r>
              <a:rPr lang="zh-CN" altLang="en-US" sz="2200" dirty="0" smtClean="0"/>
              <a:t>	（</a:t>
            </a:r>
            <a:r>
              <a:rPr lang="en-US" altLang="zh-CN" sz="2200" dirty="0" smtClean="0"/>
              <a:t>4</a:t>
            </a:r>
            <a:r>
              <a:rPr lang="zh-CN" altLang="en-US" sz="2200" dirty="0"/>
              <a:t>）变量</a:t>
            </a:r>
            <a:r>
              <a:rPr lang="en-US" altLang="zh-CN" sz="2200" dirty="0"/>
              <a:t>A</a:t>
            </a:r>
            <a:r>
              <a:rPr lang="zh-CN" altLang="en-US" sz="2200" dirty="0"/>
              <a:t>的</a:t>
            </a:r>
            <a:r>
              <a:rPr lang="en-US" altLang="zh-CN" sz="2200" dirty="0" err="1" smtClean="0">
                <a:solidFill>
                  <a:srgbClr val="C00000"/>
                </a:solidFill>
              </a:rPr>
              <a:t>A.code</a:t>
            </a:r>
            <a:r>
              <a:rPr lang="zh-CN" altLang="en-US" sz="2200" dirty="0" smtClean="0"/>
              <a:t>属性，表示</a:t>
            </a:r>
            <a:r>
              <a:rPr lang="en-US" altLang="zh-CN" sz="2200" dirty="0" smtClean="0"/>
              <a:t>A</a:t>
            </a:r>
            <a:r>
              <a:rPr lang="zh-CN" altLang="en-US" sz="2200" dirty="0" smtClean="0"/>
              <a:t>指定存储位置存放的值，简称：</a:t>
            </a:r>
            <a:r>
              <a:rPr lang="en-US" altLang="zh-CN" sz="2200" dirty="0" smtClean="0"/>
              <a:t>A</a:t>
            </a:r>
            <a:r>
              <a:rPr lang="zh-CN" altLang="en-US" sz="2200" dirty="0" smtClean="0"/>
              <a:t>的值属性。</a:t>
            </a:r>
            <a:endParaRPr lang="en-US" altLang="zh-CN" sz="2200" dirty="0" smtClean="0"/>
          </a:p>
          <a:p>
            <a:pPr>
              <a:lnSpc>
                <a:spcPct val="120000"/>
              </a:lnSpc>
              <a:buNone/>
              <a:defRPr/>
            </a:pPr>
            <a:r>
              <a:rPr lang="en-US" altLang="zh-CN" sz="2200" dirty="0" smtClean="0"/>
              <a:t>‖</a:t>
            </a:r>
            <a:r>
              <a:rPr lang="zh-CN" altLang="en-US" sz="2200" dirty="0" smtClean="0"/>
              <a:t>连接多个语句序列，表示同时进行的操作。</a:t>
            </a:r>
          </a:p>
          <a:p>
            <a:pPr eaLnBrk="1" fontAlgn="auto" hangingPunct="1">
              <a:lnSpc>
                <a:spcPct val="80000"/>
              </a:lnSpc>
              <a:buFont typeface="Arial" pitchFamily="34" charset="0"/>
              <a:buChar char="•"/>
              <a:defRPr/>
            </a:pPr>
            <a:endParaRPr lang="en-US" altLang="zh-CN" sz="2200" dirty="0" smtClean="0"/>
          </a:p>
        </p:txBody>
      </p:sp>
      <p:sp>
        <p:nvSpPr>
          <p:cNvPr id="2" name="TextBox 1"/>
          <p:cNvSpPr txBox="1"/>
          <p:nvPr/>
        </p:nvSpPr>
        <p:spPr>
          <a:xfrm>
            <a:off x="311649" y="440247"/>
            <a:ext cx="7212677" cy="461665"/>
          </a:xfrm>
          <a:prstGeom prst="rect">
            <a:avLst/>
          </a:prstGeom>
          <a:noFill/>
        </p:spPr>
        <p:txBody>
          <a:bodyPr wrap="square" rtlCol="0">
            <a:spAutoFit/>
          </a:bodyPr>
          <a:lstStyle/>
          <a:p>
            <a:r>
              <a:rPr lang="zh-CN" altLang="en-US" dirty="0" smtClean="0">
                <a:solidFill>
                  <a:srgbClr val="CC3300"/>
                </a:solidFill>
              </a:rPr>
              <a:t>对赋值语句及算术表达式翻译成四元式的总结：</a:t>
            </a:r>
            <a:endParaRPr lang="zh-CN" altLang="en-US" dirty="0">
              <a:solidFill>
                <a:srgbClr val="CC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blinds(horizontal)">
                                      <p:cBhvr>
                                        <p:cTn id="7" dur="500"/>
                                        <p:tgtEl>
                                          <p:spTgt spid="148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8483">
                                            <p:txEl>
                                              <p:pRg st="1" end="1"/>
                                            </p:txEl>
                                          </p:spTgt>
                                        </p:tgtEl>
                                        <p:attrNameLst>
                                          <p:attrName>style.visibility</p:attrName>
                                        </p:attrNameLst>
                                      </p:cBhvr>
                                      <p:to>
                                        <p:strVal val="visible"/>
                                      </p:to>
                                    </p:set>
                                    <p:animEffect transition="in" filter="blinds(horizontal)">
                                      <p:cBhvr>
                                        <p:cTn id="12" dur="500"/>
                                        <p:tgtEl>
                                          <p:spTgt spid="148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8483">
                                            <p:txEl>
                                              <p:pRg st="2" end="2"/>
                                            </p:txEl>
                                          </p:spTgt>
                                        </p:tgtEl>
                                        <p:attrNameLst>
                                          <p:attrName>style.visibility</p:attrName>
                                        </p:attrNameLst>
                                      </p:cBhvr>
                                      <p:to>
                                        <p:strVal val="visible"/>
                                      </p:to>
                                    </p:set>
                                    <p:animEffect transition="in" filter="blinds(horizontal)">
                                      <p:cBhvr>
                                        <p:cTn id="17" dur="500"/>
                                        <p:tgtEl>
                                          <p:spTgt spid="148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8483">
                                            <p:txEl>
                                              <p:pRg st="3" end="3"/>
                                            </p:txEl>
                                          </p:spTgt>
                                        </p:tgtEl>
                                        <p:attrNameLst>
                                          <p:attrName>style.visibility</p:attrName>
                                        </p:attrNameLst>
                                      </p:cBhvr>
                                      <p:to>
                                        <p:strVal val="visible"/>
                                      </p:to>
                                    </p:set>
                                    <p:animEffect transition="in" filter="blinds(horizontal)">
                                      <p:cBhvr>
                                        <p:cTn id="22" dur="500"/>
                                        <p:tgtEl>
                                          <p:spTgt spid="148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8483">
                                            <p:txEl>
                                              <p:pRg st="4" end="4"/>
                                            </p:txEl>
                                          </p:spTgt>
                                        </p:tgtEl>
                                        <p:attrNameLst>
                                          <p:attrName>style.visibility</p:attrName>
                                        </p:attrNameLst>
                                      </p:cBhvr>
                                      <p:to>
                                        <p:strVal val="visible"/>
                                      </p:to>
                                    </p:set>
                                    <p:animEffect transition="in" filter="blinds(horizontal)">
                                      <p:cBhvr>
                                        <p:cTn id="27" dur="500"/>
                                        <p:tgtEl>
                                          <p:spTgt spid="148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3"/>
          <p:cNvSpPr txBox="1">
            <a:spLocks noChangeArrowheads="1"/>
          </p:cNvSpPr>
          <p:nvPr/>
        </p:nvSpPr>
        <p:spPr>
          <a:xfrm>
            <a:off x="584260" y="260648"/>
            <a:ext cx="7704137" cy="1728192"/>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fontAlgn="auto">
              <a:lnSpc>
                <a:spcPct val="120000"/>
              </a:lnSpc>
              <a:spcBef>
                <a:spcPts val="0"/>
              </a:spcBef>
              <a:spcAft>
                <a:spcPts val="0"/>
              </a:spcAft>
              <a:buNone/>
              <a:defRPr/>
            </a:pPr>
            <a:r>
              <a:rPr lang="zh-CN" altLang="en-US" sz="2400" dirty="0" smtClean="0">
                <a:solidFill>
                  <a:srgbClr val="C00000"/>
                </a:solidFill>
              </a:rPr>
              <a:t>引子</a:t>
            </a:r>
            <a:r>
              <a:rPr lang="zh-CN" altLang="en-US" sz="2400" dirty="0" smtClean="0"/>
              <a:t>  声明语句：</a:t>
            </a:r>
            <a:r>
              <a:rPr lang="en-US" altLang="zh-CN" sz="2400" dirty="0" smtClean="0"/>
              <a:t> </a:t>
            </a:r>
            <a:r>
              <a:rPr lang="en-US" altLang="zh-CN" sz="2400" dirty="0" err="1" smtClean="0"/>
              <a:t>int</a:t>
            </a:r>
            <a:r>
              <a:rPr lang="en-US" altLang="zh-CN" sz="2400" dirty="0" smtClean="0"/>
              <a:t> S;</a:t>
            </a:r>
          </a:p>
          <a:p>
            <a:pPr marL="0" indent="0" fontAlgn="auto">
              <a:lnSpc>
                <a:spcPct val="120000"/>
              </a:lnSpc>
              <a:spcBef>
                <a:spcPts val="0"/>
              </a:spcBef>
              <a:spcAft>
                <a:spcPts val="0"/>
              </a:spcAft>
              <a:buNone/>
              <a:defRPr/>
            </a:pPr>
            <a:r>
              <a:rPr lang="en-US" altLang="zh-CN" sz="2400" dirty="0"/>
              <a:t> </a:t>
            </a:r>
            <a:r>
              <a:rPr lang="en-US" altLang="zh-CN" sz="2400" dirty="0" smtClean="0"/>
              <a:t>          </a:t>
            </a:r>
            <a:r>
              <a:rPr lang="en-US" altLang="zh-CN" sz="2400" dirty="0" err="1" smtClean="0"/>
              <a:t>int</a:t>
            </a:r>
            <a:r>
              <a:rPr lang="en-US" altLang="zh-CN" sz="2400" dirty="0" smtClean="0"/>
              <a:t> a, b, c;</a:t>
            </a:r>
          </a:p>
          <a:p>
            <a:pPr marL="0" indent="0" fontAlgn="auto">
              <a:lnSpc>
                <a:spcPct val="120000"/>
              </a:lnSpc>
              <a:spcBef>
                <a:spcPts val="0"/>
              </a:spcBef>
              <a:spcAft>
                <a:spcPts val="0"/>
              </a:spcAft>
              <a:buNone/>
              <a:defRPr/>
            </a:pPr>
            <a:r>
              <a:rPr lang="en-US" altLang="zh-CN" sz="2400" dirty="0" smtClean="0"/>
              <a:t>           float </a:t>
            </a:r>
            <a:r>
              <a:rPr lang="en-US" altLang="zh-CN" sz="2400" dirty="0" err="1" smtClean="0"/>
              <a:t>num</a:t>
            </a:r>
            <a:r>
              <a:rPr lang="en-US" altLang="zh-CN" sz="2400" dirty="0" smtClean="0"/>
              <a:t> [10];</a:t>
            </a:r>
          </a:p>
          <a:p>
            <a:pPr marL="0" indent="0" fontAlgn="auto">
              <a:lnSpc>
                <a:spcPct val="120000"/>
              </a:lnSpc>
              <a:spcBef>
                <a:spcPts val="0"/>
              </a:spcBef>
              <a:spcAft>
                <a:spcPts val="0"/>
              </a:spcAft>
              <a:buNone/>
              <a:defRPr/>
            </a:pPr>
            <a:r>
              <a:rPr lang="en-US" altLang="zh-CN" sz="2400" dirty="0"/>
              <a:t>  </a:t>
            </a:r>
            <a:r>
              <a:rPr lang="en-US" altLang="zh-CN" sz="2400" dirty="0" smtClean="0"/>
              <a:t>         char *p;</a:t>
            </a:r>
            <a:endParaRPr lang="en-US" altLang="zh-CN" sz="2400" dirty="0" smtClean="0">
              <a:solidFill>
                <a:srgbClr val="CC3300"/>
              </a:solidFill>
            </a:endParaRPr>
          </a:p>
        </p:txBody>
      </p:sp>
      <p:sp>
        <p:nvSpPr>
          <p:cNvPr id="25" name="Rectangle 3"/>
          <p:cNvSpPr txBox="1">
            <a:spLocks noChangeArrowheads="1"/>
          </p:cNvSpPr>
          <p:nvPr/>
        </p:nvSpPr>
        <p:spPr>
          <a:xfrm>
            <a:off x="388561" y="2204864"/>
            <a:ext cx="8792256" cy="3528392"/>
          </a:xfrm>
          <a:prstGeom prst="rect">
            <a:avLst/>
          </a:prstGeom>
          <a:ln>
            <a:solidFill>
              <a:schemeClr val="accent1"/>
            </a:solidFill>
          </a:ln>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zh-CN" altLang="en-US" sz="2400" dirty="0">
                <a:latin typeface="宋体" panose="02010600030101010101" pitchFamily="2" charset="-122"/>
                <a:ea typeface="宋体" panose="02010600030101010101" pitchFamily="2" charset="-122"/>
              </a:rPr>
              <a:t>声明</a:t>
            </a:r>
            <a:r>
              <a:rPr lang="zh-CN" altLang="en-US" sz="2400" b="1" dirty="0" smtClean="0">
                <a:latin typeface="宋体" panose="02010600030101010101" pitchFamily="2" charset="-122"/>
                <a:ea typeface="宋体" panose="02010600030101010101" pitchFamily="2" charset="-122"/>
              </a:rPr>
              <a:t>语句主要涉及变量的类型属性</a:t>
            </a:r>
            <a:r>
              <a:rPr lang="en-US" altLang="zh-CN" sz="2400" b="1" dirty="0" smtClean="0">
                <a:latin typeface="宋体" panose="02010600030101010101" pitchFamily="2" charset="-122"/>
                <a:ea typeface="宋体" panose="02010600030101010101" pitchFamily="2" charset="-122"/>
              </a:rPr>
              <a:t>.type</a:t>
            </a:r>
          </a:p>
          <a:p>
            <a:pPr fontAlgn="auto">
              <a:lnSpc>
                <a:spcPct val="120000"/>
              </a:lnSpc>
              <a:spcAft>
                <a:spcPts val="0"/>
              </a:spcAft>
              <a:buFont typeface="Arial" pitchFamily="34" charset="0"/>
              <a:buChar char="•"/>
              <a:defRPr/>
            </a:pPr>
            <a:r>
              <a:rPr lang="zh-CN" altLang="en-US" sz="2400" b="1" dirty="0" smtClean="0">
                <a:latin typeface="宋体" panose="02010600030101010101" pitchFamily="2" charset="-122"/>
                <a:ea typeface="宋体" panose="02010600030101010101" pitchFamily="2" charset="-122"/>
              </a:rPr>
              <a:t>某个变量</a:t>
            </a:r>
            <a:r>
              <a:rPr lang="en-US" altLang="zh-CN" sz="2400" b="1" dirty="0" smtClean="0">
                <a:latin typeface="宋体" panose="02010600030101010101" pitchFamily="2" charset="-122"/>
                <a:ea typeface="宋体" panose="02010600030101010101" pitchFamily="2" charset="-122"/>
              </a:rPr>
              <a:t>L</a:t>
            </a:r>
            <a:r>
              <a:rPr lang="zh-CN" altLang="en-US" sz="2400" b="1" dirty="0" smtClean="0">
                <a:latin typeface="宋体" panose="02010600030101010101" pitchFamily="2" charset="-122"/>
                <a:ea typeface="宋体" panose="02010600030101010101" pitchFamily="2" charset="-122"/>
              </a:rPr>
              <a:t>相对于基地址的偏移量是</a:t>
            </a:r>
            <a:r>
              <a:rPr lang="en-US" altLang="zh-CN" sz="2400" b="1" dirty="0" smtClean="0">
                <a:latin typeface="宋体" panose="02010600030101010101" pitchFamily="2" charset="-122"/>
                <a:ea typeface="宋体" panose="02010600030101010101" pitchFamily="2" charset="-122"/>
              </a:rPr>
              <a:t>.offset</a:t>
            </a:r>
            <a:r>
              <a:rPr lang="zh-CN" altLang="en-US" sz="2400" b="1" dirty="0" smtClean="0">
                <a:latin typeface="宋体" panose="02010600030101010101" pitchFamily="2" charset="-122"/>
                <a:ea typeface="宋体" panose="02010600030101010101" pitchFamily="2" charset="-122"/>
              </a:rPr>
              <a:t>属性，</a:t>
            </a:r>
            <a:r>
              <a:rPr lang="en-US" altLang="zh-CN" sz="2400" b="1" dirty="0" smtClean="0">
                <a:latin typeface="宋体" panose="02010600030101010101" pitchFamily="2" charset="-122"/>
                <a:ea typeface="宋体" panose="02010600030101010101" pitchFamily="2" charset="-122"/>
              </a:rPr>
              <a:t>L</a:t>
            </a:r>
            <a:r>
              <a:rPr lang="zh-CN" altLang="en-US" sz="2400" b="1" dirty="0" smtClean="0">
                <a:latin typeface="宋体" panose="02010600030101010101" pitchFamily="2" charset="-122"/>
                <a:ea typeface="宋体" panose="02010600030101010101" pitchFamily="2" charset="-122"/>
              </a:rPr>
              <a:t>所占存储容量的大小是</a:t>
            </a:r>
            <a:r>
              <a:rPr lang="en-US" altLang="zh-CN" sz="2400" b="1" dirty="0" smtClean="0">
                <a:latin typeface="宋体" panose="02010600030101010101" pitchFamily="2" charset="-122"/>
                <a:ea typeface="宋体" panose="02010600030101010101" pitchFamily="2" charset="-122"/>
              </a:rPr>
              <a:t>.width</a:t>
            </a:r>
            <a:r>
              <a:rPr lang="zh-CN" altLang="en-US" sz="2400" b="1" dirty="0" smtClean="0">
                <a:latin typeface="宋体" panose="02010600030101010101" pitchFamily="2" charset="-122"/>
                <a:ea typeface="宋体" panose="02010600030101010101" pitchFamily="2" charset="-122"/>
              </a:rPr>
              <a:t>属性</a:t>
            </a:r>
            <a:endParaRPr lang="en-US" altLang="zh-CN" sz="2400" b="1" dirty="0" smtClean="0">
              <a:latin typeface="宋体" panose="02010600030101010101" pitchFamily="2" charset="-122"/>
              <a:ea typeface="宋体" panose="02010600030101010101" pitchFamily="2" charset="-122"/>
            </a:endParaRPr>
          </a:p>
          <a:p>
            <a:pPr fontAlgn="auto">
              <a:lnSpc>
                <a:spcPct val="120000"/>
              </a:lnSpc>
              <a:spcAft>
                <a:spcPts val="0"/>
              </a:spcAft>
              <a:buFont typeface="Arial" pitchFamily="34" charset="0"/>
              <a:buChar char="•"/>
              <a:defRPr/>
            </a:pPr>
            <a:r>
              <a:rPr lang="en-US" altLang="zh-CN" sz="2400" b="1" dirty="0" smtClean="0">
                <a:latin typeface="宋体" panose="02010600030101010101" pitchFamily="2" charset="-122"/>
                <a:ea typeface="宋体" panose="02010600030101010101" pitchFamily="2" charset="-122"/>
              </a:rPr>
              <a:t>P213</a:t>
            </a:r>
            <a:r>
              <a:rPr lang="zh-CN" altLang="en-US" sz="2400" dirty="0" smtClean="0">
                <a:latin typeface="宋体" panose="02010600030101010101" pitchFamily="2" charset="-122"/>
                <a:ea typeface="宋体" panose="02010600030101010101" pitchFamily="2" charset="-122"/>
              </a:rPr>
              <a:t>数组变量的声明中，采用</a:t>
            </a:r>
            <a:r>
              <a:rPr lang="en-US" altLang="zh-CN" sz="2400" dirty="0" err="1" smtClean="0">
                <a:latin typeface="宋体" panose="02010600030101010101" pitchFamily="2" charset="-122"/>
                <a:ea typeface="宋体" panose="02010600030101010101" pitchFamily="2" charset="-122"/>
              </a:rPr>
              <a:t>num</a:t>
            </a:r>
            <a:r>
              <a:rPr lang="en-US" altLang="zh-CN" sz="2400" dirty="0" smtClean="0">
                <a:latin typeface="宋体" panose="02010600030101010101" pitchFamily="2" charset="-122"/>
                <a:ea typeface="宋体" panose="02010600030101010101" pitchFamily="2" charset="-122"/>
              </a:rPr>
              <a:t> [10] of float</a:t>
            </a:r>
          </a:p>
          <a:p>
            <a:pPr fontAlgn="auto">
              <a:lnSpc>
                <a:spcPct val="120000"/>
              </a:lnSpc>
              <a:spcAft>
                <a:spcPts val="0"/>
              </a:spcAft>
              <a:buFont typeface="Arial" pitchFamily="34" charset="0"/>
              <a:buChar char="•"/>
              <a:defRPr/>
            </a:pPr>
            <a:r>
              <a:rPr lang="en-US" altLang="zh-CN" sz="2400" dirty="0" smtClean="0">
                <a:latin typeface="宋体" panose="02010600030101010101" pitchFamily="2" charset="-122"/>
                <a:ea typeface="宋体" panose="02010600030101010101" pitchFamily="2" charset="-122"/>
              </a:rPr>
              <a:t>P213</a:t>
            </a:r>
            <a:r>
              <a:rPr lang="zh-CN" altLang="en-US" sz="2400" dirty="0" smtClean="0">
                <a:latin typeface="宋体" panose="02010600030101010101" pitchFamily="2" charset="-122"/>
                <a:ea typeface="宋体" panose="02010600030101010101" pitchFamily="2" charset="-122"/>
              </a:rPr>
              <a:t>指针变量的</a:t>
            </a:r>
            <a:r>
              <a:rPr lang="zh-CN" altLang="en-US" sz="2400" dirty="0">
                <a:latin typeface="宋体" panose="02010600030101010101" pitchFamily="2" charset="-122"/>
                <a:ea typeface="宋体" panose="02010600030101010101" pitchFamily="2" charset="-122"/>
              </a:rPr>
              <a:t>声明中，</a:t>
            </a:r>
            <a:r>
              <a:rPr lang="zh-CN" altLang="en-US" sz="2400" dirty="0" smtClean="0">
                <a:latin typeface="宋体" panose="02010600030101010101" pitchFamily="2" charset="-122"/>
                <a:ea typeface="宋体" panose="02010600030101010101" pitchFamily="2" charset="-122"/>
              </a:rPr>
              <a:t>采用 </a:t>
            </a:r>
            <a:r>
              <a:rPr lang="en-US" altLang="zh-CN" sz="2400" dirty="0" smtClean="0">
                <a:latin typeface="宋体" panose="02010600030101010101" pitchFamily="2" charset="-122"/>
                <a:ea typeface="宋体" panose="02010600030101010101" pitchFamily="2" charset="-122"/>
              </a:rPr>
              <a:t>^p</a:t>
            </a:r>
            <a:r>
              <a:rPr lang="zh-CN" altLang="en-US" sz="2400" dirty="0" smtClean="0">
                <a:latin typeface="宋体" panose="02010600030101010101" pitchFamily="2" charset="-122"/>
                <a:ea typeface="宋体" panose="02010600030101010101" pitchFamily="2" charset="-122"/>
              </a:rPr>
              <a:t>形式</a:t>
            </a:r>
            <a:endParaRPr lang="en-US" altLang="zh-CN" sz="2400" b="1"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xmlns="" val="174403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xEl>
                                              <p:pRg st="1" end="1"/>
                                            </p:txEl>
                                          </p:spTgt>
                                        </p:tgtEl>
                                        <p:attrNameLst>
                                          <p:attrName>style.visibility</p:attrName>
                                        </p:attrNameLst>
                                      </p:cBhvr>
                                      <p:to>
                                        <p:strVal val="visible"/>
                                      </p:to>
                                    </p:set>
                                    <p:animEffect transition="in" filter="blinds(horizontal)">
                                      <p:cBhvr>
                                        <p:cTn id="12" dur="500"/>
                                        <p:tgtEl>
                                          <p:spTgt spid="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animEffect transition="in" filter="blinds(horizontal)">
                                      <p:cBhvr>
                                        <p:cTn id="17" dur="500"/>
                                        <p:tgtEl>
                                          <p:spTgt spid="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
                                            <p:txEl>
                                              <p:pRg st="3" end="3"/>
                                            </p:txEl>
                                          </p:spTgt>
                                        </p:tgtEl>
                                        <p:attrNameLst>
                                          <p:attrName>style.visibility</p:attrName>
                                        </p:attrNameLst>
                                      </p:cBhvr>
                                      <p:to>
                                        <p:strVal val="visible"/>
                                      </p:to>
                                    </p:set>
                                    <p:animEffect transition="in" filter="blinds(horizontal)">
                                      <p:cBhvr>
                                        <p:cTn id="22" dur="500"/>
                                        <p:tgtEl>
                                          <p:spTgt spid="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animEffect transition="in" filter="blinds(horizontal)">
                                      <p:cBhvr>
                                        <p:cTn id="27" dur="500"/>
                                        <p:tgtEl>
                                          <p:spTgt spid="2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5">
                                            <p:txEl>
                                              <p:pRg st="1" end="1"/>
                                            </p:txEl>
                                          </p:spTgt>
                                        </p:tgtEl>
                                        <p:attrNameLst>
                                          <p:attrName>style.visibility</p:attrName>
                                        </p:attrNameLst>
                                      </p:cBhvr>
                                      <p:to>
                                        <p:strVal val="visible"/>
                                      </p:to>
                                    </p:set>
                                    <p:animEffect transition="in" filter="blinds(horizontal)">
                                      <p:cBhvr>
                                        <p:cTn id="32" dur="500"/>
                                        <p:tgtEl>
                                          <p:spTgt spid="2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5">
                                            <p:txEl>
                                              <p:pRg st="2" end="2"/>
                                            </p:txEl>
                                          </p:spTgt>
                                        </p:tgtEl>
                                        <p:attrNameLst>
                                          <p:attrName>style.visibility</p:attrName>
                                        </p:attrNameLst>
                                      </p:cBhvr>
                                      <p:to>
                                        <p:strVal val="visible"/>
                                      </p:to>
                                    </p:set>
                                    <p:animEffect transition="in" filter="blinds(horizontal)">
                                      <p:cBhvr>
                                        <p:cTn id="37" dur="500"/>
                                        <p:tgtEl>
                                          <p:spTgt spid="25">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5">
                                            <p:txEl>
                                              <p:pRg st="3" end="3"/>
                                            </p:txEl>
                                          </p:spTgt>
                                        </p:tgtEl>
                                        <p:attrNameLst>
                                          <p:attrName>style.visibility</p:attrName>
                                        </p:attrNameLst>
                                      </p:cBhvr>
                                      <p:to>
                                        <p:strVal val="visible"/>
                                      </p:to>
                                    </p:set>
                                    <p:animEffect transition="in" filter="blinds(horizontal)">
                                      <p:cBhvr>
                                        <p:cTn id="42" dur="500"/>
                                        <p:tgtEl>
                                          <p:spTgt spid="2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4"/>
          <p:cNvSpPr>
            <a:spLocks noGrp="1" noChangeArrowheads="1"/>
          </p:cNvSpPr>
          <p:nvPr>
            <p:ph type="title" idx="4294967295"/>
          </p:nvPr>
        </p:nvSpPr>
        <p:spPr>
          <a:xfrm>
            <a:off x="251520" y="260648"/>
            <a:ext cx="7924800" cy="777875"/>
          </a:xfrm>
        </p:spPr>
        <p:txBody>
          <a:bodyPr/>
          <a:lstStyle/>
          <a:p>
            <a:pPr eaLnBrk="1" fontAlgn="auto" hangingPunct="1">
              <a:spcAft>
                <a:spcPts val="0"/>
              </a:spcAft>
              <a:defRPr/>
            </a:pPr>
            <a:r>
              <a:rPr lang="zh-CN" altLang="en-US" sz="2800" dirty="0" smtClean="0">
                <a:solidFill>
                  <a:srgbClr val="CC3300"/>
                </a:solidFill>
                <a:latin typeface="+mj-ea"/>
              </a:rPr>
              <a:t>二、</a:t>
            </a:r>
            <a:r>
              <a:rPr lang="en-US" altLang="zh-CN" sz="2800" dirty="0" smtClean="0">
                <a:solidFill>
                  <a:srgbClr val="CC3300"/>
                </a:solidFill>
                <a:latin typeface="+mj-ea"/>
              </a:rPr>
              <a:t> </a:t>
            </a:r>
            <a:r>
              <a:rPr lang="zh-CN" altLang="en-US" sz="2800" dirty="0" smtClean="0">
                <a:solidFill>
                  <a:srgbClr val="CC3300"/>
                </a:solidFill>
                <a:latin typeface="+mj-ea"/>
              </a:rPr>
              <a:t>说明语句的四元式翻译</a:t>
            </a:r>
          </a:p>
        </p:txBody>
      </p:sp>
      <p:sp>
        <p:nvSpPr>
          <p:cNvPr id="4" name="Rectangle 3"/>
          <p:cNvSpPr txBox="1">
            <a:spLocks noChangeArrowheads="1"/>
          </p:cNvSpPr>
          <p:nvPr/>
        </p:nvSpPr>
        <p:spPr>
          <a:xfrm>
            <a:off x="386783" y="1196752"/>
            <a:ext cx="8748712" cy="4752528"/>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zh-CN" altLang="en-US" sz="2200" dirty="0" smtClean="0"/>
              <a:t>	（</a:t>
            </a:r>
            <a:r>
              <a:rPr lang="en-US" altLang="zh-CN" sz="2200" dirty="0" smtClean="0"/>
              <a:t>1</a:t>
            </a:r>
            <a:r>
              <a:rPr lang="zh-CN" altLang="en-US" sz="2200" dirty="0" smtClean="0"/>
              <a:t>）</a:t>
            </a:r>
            <a:r>
              <a:rPr lang="en-US" altLang="zh-CN" sz="2200" dirty="0" smtClean="0">
                <a:solidFill>
                  <a:srgbClr val="CC3300"/>
                </a:solidFill>
              </a:rPr>
              <a:t>V</a:t>
            </a:r>
            <a:r>
              <a:rPr lang="en-US" altLang="zh-CN" sz="2200" dirty="0" smtClean="0">
                <a:solidFill>
                  <a:srgbClr val="CC3300"/>
                </a:solidFill>
                <a:sym typeface="Symbol" pitchFamily="18" charset="2"/>
              </a:rPr>
              <a:t></a:t>
            </a:r>
            <a:r>
              <a:rPr lang="en-US" altLang="zh-CN" sz="2200" dirty="0" smtClean="0">
                <a:solidFill>
                  <a:srgbClr val="CC3300"/>
                </a:solidFill>
              </a:rPr>
              <a:t>V</a:t>
            </a:r>
            <a:r>
              <a:rPr lang="en-US" altLang="zh-CN" sz="2200" baseline="-25000" dirty="0" smtClean="0">
                <a:solidFill>
                  <a:srgbClr val="CC3300"/>
                </a:solidFill>
              </a:rPr>
              <a:t>1</a:t>
            </a:r>
            <a:r>
              <a:rPr lang="en-US" altLang="zh-CN" sz="2200" dirty="0" smtClean="0">
                <a:solidFill>
                  <a:srgbClr val="CC3300"/>
                </a:solidFill>
              </a:rPr>
              <a:t>; T L </a:t>
            </a:r>
          </a:p>
          <a:p>
            <a:pPr fontAlgn="auto">
              <a:lnSpc>
                <a:spcPct val="120000"/>
              </a:lnSpc>
              <a:spcBef>
                <a:spcPts val="0"/>
              </a:spcBef>
              <a:spcAft>
                <a:spcPts val="300"/>
              </a:spcAft>
              <a:buFont typeface="Wingdings" pitchFamily="2" charset="2"/>
              <a:buNone/>
              <a:defRPr/>
            </a:pPr>
            <a:r>
              <a:rPr lang="en-US" altLang="zh-CN" sz="2200" dirty="0" smtClean="0">
                <a:solidFill>
                  <a:srgbClr val="CC3300"/>
                </a:solidFill>
              </a:rPr>
              <a:t>	 </a:t>
            </a:r>
            <a:r>
              <a:rPr lang="en-US" altLang="zh-CN" sz="2200" dirty="0" smtClean="0"/>
              <a:t>{ </a:t>
            </a:r>
            <a:r>
              <a:rPr lang="en-US" altLang="zh-CN" sz="2200" dirty="0" err="1" smtClean="0"/>
              <a:t>L.type</a:t>
            </a:r>
            <a:r>
              <a:rPr lang="en-US" altLang="zh-CN" sz="2200" dirty="0" smtClean="0"/>
              <a:t> := </a:t>
            </a:r>
            <a:r>
              <a:rPr lang="en-US" altLang="zh-CN" sz="2200" dirty="0" err="1" smtClean="0"/>
              <a:t>T.type</a:t>
            </a:r>
            <a:r>
              <a:rPr lang="en-US" altLang="zh-CN" sz="2200" dirty="0" smtClean="0"/>
              <a:t>;   </a:t>
            </a:r>
            <a:r>
              <a:rPr lang="en-US" altLang="zh-CN" sz="2200" dirty="0" err="1" smtClean="0"/>
              <a:t>L.offset</a:t>
            </a:r>
            <a:r>
              <a:rPr lang="en-US" altLang="zh-CN" sz="2200" dirty="0" smtClean="0"/>
              <a:t> := V</a:t>
            </a:r>
            <a:r>
              <a:rPr lang="en-US" altLang="zh-CN" sz="2200" baseline="-25000" dirty="0" smtClean="0"/>
              <a:t>1</a:t>
            </a:r>
            <a:r>
              <a:rPr lang="en-US" altLang="zh-CN" sz="2200" dirty="0" smtClean="0"/>
              <a:t>.width;   </a:t>
            </a:r>
            <a:r>
              <a:rPr lang="en-US" altLang="zh-CN" sz="2200" dirty="0" err="1" smtClean="0"/>
              <a:t>L.width</a:t>
            </a:r>
            <a:r>
              <a:rPr lang="en-US" altLang="zh-CN" sz="2200" dirty="0" smtClean="0"/>
              <a:t> := </a:t>
            </a:r>
            <a:r>
              <a:rPr lang="en-US" altLang="zh-CN" sz="2200" dirty="0" err="1" smtClean="0"/>
              <a:t>T.width</a:t>
            </a:r>
            <a:r>
              <a:rPr lang="en-US" altLang="zh-CN" sz="2200" dirty="0" smtClean="0"/>
              <a:t>}  </a:t>
            </a:r>
          </a:p>
          <a:p>
            <a:pPr fontAlgn="auto">
              <a:lnSpc>
                <a:spcPct val="120000"/>
              </a:lnSpc>
              <a:spcBef>
                <a:spcPts val="0"/>
              </a:spcBef>
              <a:spcAft>
                <a:spcPts val="300"/>
              </a:spcAft>
              <a:buFont typeface="Wingdings" pitchFamily="2" charset="2"/>
              <a:buNone/>
              <a:defRPr/>
            </a:pPr>
            <a:r>
              <a:rPr lang="en-US" altLang="zh-CN" sz="2200" dirty="0"/>
              <a:t> </a:t>
            </a:r>
            <a:r>
              <a:rPr lang="en-US" altLang="zh-CN" sz="2200" dirty="0" smtClean="0"/>
              <a:t>   { </a:t>
            </a:r>
            <a:r>
              <a:rPr lang="en-US" altLang="zh-CN" sz="2200" dirty="0" err="1" smtClean="0"/>
              <a:t>V.type</a:t>
            </a:r>
            <a:r>
              <a:rPr lang="en-US" altLang="zh-CN" sz="2200" dirty="0" smtClean="0"/>
              <a:t> := </a:t>
            </a:r>
            <a:r>
              <a:rPr lang="en-US" altLang="zh-CN" sz="2200" dirty="0" err="1" smtClean="0"/>
              <a:t>make_product</a:t>
            </a:r>
            <a:r>
              <a:rPr lang="en-US" altLang="zh-CN" sz="2200" dirty="0" smtClean="0"/>
              <a:t> (V</a:t>
            </a:r>
            <a:r>
              <a:rPr lang="en-US" altLang="zh-CN" sz="2200" baseline="-25000" dirty="0" smtClean="0"/>
              <a:t>1</a:t>
            </a:r>
            <a:r>
              <a:rPr lang="en-US" altLang="zh-CN" sz="2200" dirty="0" smtClean="0"/>
              <a:t>.type, </a:t>
            </a:r>
            <a:r>
              <a:rPr lang="en-US" altLang="zh-CN" sz="2200" dirty="0" err="1" smtClean="0"/>
              <a:t>T.type</a:t>
            </a:r>
            <a:r>
              <a:rPr lang="en-US" altLang="zh-CN" sz="2200" dirty="0" smtClean="0"/>
              <a:t>, </a:t>
            </a:r>
            <a:r>
              <a:rPr lang="en-US" altLang="zh-CN" sz="2200" dirty="0" err="1" smtClean="0"/>
              <a:t>L.num</a:t>
            </a:r>
            <a:r>
              <a:rPr lang="en-US" altLang="zh-CN" sz="2200" dirty="0" smtClean="0"/>
              <a:t>); </a:t>
            </a:r>
            <a:r>
              <a:rPr lang="en-US" altLang="zh-CN" sz="2200" dirty="0" err="1" smtClean="0"/>
              <a:t>V.width</a:t>
            </a:r>
            <a:r>
              <a:rPr lang="en-US" altLang="zh-CN" sz="2200" dirty="0" smtClean="0"/>
              <a:t> := V</a:t>
            </a:r>
            <a:r>
              <a:rPr lang="en-US" altLang="zh-CN" sz="2200" baseline="-25000" dirty="0" smtClean="0"/>
              <a:t>1</a:t>
            </a:r>
            <a:r>
              <a:rPr lang="en-US" altLang="zh-CN" sz="2200" dirty="0" smtClean="0"/>
              <a:t>.width +</a:t>
            </a:r>
            <a:r>
              <a:rPr lang="en-US" altLang="zh-CN" sz="2200" dirty="0" err="1" smtClean="0"/>
              <a:t>L.num</a:t>
            </a:r>
            <a:r>
              <a:rPr lang="en-US" altLang="zh-CN" sz="2200" dirty="0" smtClean="0"/>
              <a:t> * </a:t>
            </a:r>
            <a:r>
              <a:rPr lang="en-US" altLang="zh-CN" sz="2200" dirty="0" err="1" smtClean="0"/>
              <a:t>T.type</a:t>
            </a:r>
            <a:r>
              <a:rPr lang="en-US" altLang="zh-CN" sz="2200" dirty="0" smtClean="0"/>
              <a:t> }</a:t>
            </a:r>
          </a:p>
          <a:p>
            <a:pPr fontAlgn="auto">
              <a:lnSpc>
                <a:spcPct val="120000"/>
              </a:lnSpc>
              <a:spcBef>
                <a:spcPts val="0"/>
              </a:spcBef>
              <a:spcAft>
                <a:spcPts val="300"/>
              </a:spcAft>
              <a:buFont typeface="Wingdings" pitchFamily="2" charset="2"/>
              <a:buNone/>
              <a:defRPr/>
            </a:pPr>
            <a:r>
              <a:rPr lang="en-US" altLang="zh-CN" sz="2200" dirty="0" smtClean="0"/>
              <a:t>//  </a:t>
            </a:r>
            <a:r>
              <a:rPr lang="en-US" altLang="zh-CN" sz="2200" dirty="0" err="1" smtClean="0"/>
              <a:t>V.type</a:t>
            </a:r>
            <a:r>
              <a:rPr lang="en-US" altLang="zh-CN" sz="2200" dirty="0" smtClean="0"/>
              <a:t> := </a:t>
            </a:r>
            <a:r>
              <a:rPr lang="zh-CN" altLang="en-US" sz="2200" dirty="0" smtClean="0"/>
              <a:t>。。。表明变量声明的</a:t>
            </a:r>
            <a:r>
              <a:rPr lang="en-US" altLang="zh-CN" sz="2200" dirty="0" smtClean="0"/>
              <a:t>.type</a:t>
            </a:r>
            <a:r>
              <a:rPr lang="zh-CN" altLang="en-US" sz="2200" dirty="0" smtClean="0"/>
              <a:t>属性涉及</a:t>
            </a:r>
            <a:r>
              <a:rPr lang="en-US" altLang="zh-CN" sz="2200" dirty="0"/>
              <a:t>V</a:t>
            </a:r>
            <a:r>
              <a:rPr lang="en-US" altLang="zh-CN" sz="2200" baseline="-25000" dirty="0"/>
              <a:t>1</a:t>
            </a:r>
            <a:r>
              <a:rPr lang="en-US" altLang="zh-CN" sz="2200" dirty="0"/>
              <a:t>.type, </a:t>
            </a:r>
            <a:r>
              <a:rPr lang="en-US" altLang="zh-CN" sz="2200" dirty="0" err="1"/>
              <a:t>T.type</a:t>
            </a:r>
            <a:r>
              <a:rPr lang="en-US" altLang="zh-CN" sz="2200" dirty="0"/>
              <a:t>, </a:t>
            </a:r>
            <a:r>
              <a:rPr lang="en-US" altLang="zh-CN" sz="2200" dirty="0" err="1"/>
              <a:t>L.num</a:t>
            </a:r>
            <a:r>
              <a:rPr lang="en-US" altLang="zh-CN" sz="2200" dirty="0"/>
              <a:t> </a:t>
            </a:r>
            <a:endParaRPr lang="en-US" altLang="zh-CN" sz="2200" dirty="0" smtClean="0"/>
          </a:p>
          <a:p>
            <a:pPr fontAlgn="auto">
              <a:lnSpc>
                <a:spcPct val="120000"/>
              </a:lnSpc>
              <a:spcBef>
                <a:spcPts val="0"/>
              </a:spcBef>
              <a:spcAft>
                <a:spcPts val="300"/>
              </a:spcAft>
              <a:buFont typeface="Wingdings" pitchFamily="2" charset="2"/>
              <a:buNone/>
              <a:defRPr/>
            </a:pPr>
            <a:r>
              <a:rPr lang="zh-CN" altLang="en-US" sz="2200" dirty="0" smtClean="0"/>
              <a:t>继承属性</a:t>
            </a:r>
            <a:r>
              <a:rPr lang="en-US" altLang="zh-CN" sz="2200" dirty="0" err="1" smtClean="0"/>
              <a:t>L.type</a:t>
            </a:r>
            <a:r>
              <a:rPr lang="zh-CN" altLang="en-US" sz="2200" dirty="0" smtClean="0"/>
              <a:t>来自</a:t>
            </a:r>
            <a:r>
              <a:rPr lang="en-US" altLang="zh-CN" sz="2200" dirty="0" err="1" smtClean="0"/>
              <a:t>T.type</a:t>
            </a:r>
            <a:r>
              <a:rPr lang="en-US" altLang="zh-CN" sz="2200" dirty="0" smtClean="0"/>
              <a:t>, </a:t>
            </a:r>
            <a:r>
              <a:rPr lang="zh-CN" altLang="en-US" sz="2200" dirty="0" smtClean="0"/>
              <a:t>继承属性</a:t>
            </a:r>
            <a:r>
              <a:rPr lang="en-US" altLang="zh-CN" sz="2200" dirty="0" smtClean="0"/>
              <a:t>L</a:t>
            </a:r>
            <a:r>
              <a:rPr lang="zh-CN" altLang="en-US" sz="2200" dirty="0" smtClean="0"/>
              <a:t>的偏移量</a:t>
            </a:r>
            <a:r>
              <a:rPr lang="en-US" altLang="zh-CN" sz="2200" dirty="0" err="1"/>
              <a:t>L.offset</a:t>
            </a:r>
            <a:r>
              <a:rPr lang="en-US" altLang="zh-CN" sz="2200" dirty="0"/>
              <a:t> </a:t>
            </a:r>
            <a:r>
              <a:rPr lang="zh-CN" altLang="en-US" sz="2200" dirty="0" smtClean="0"/>
              <a:t>是由</a:t>
            </a:r>
            <a:r>
              <a:rPr lang="en-US" altLang="zh-CN" sz="2200" dirty="0" smtClean="0"/>
              <a:t>V</a:t>
            </a:r>
            <a:r>
              <a:rPr lang="en-US" altLang="zh-CN" sz="2200" baseline="-25000" dirty="0" smtClean="0"/>
              <a:t>1</a:t>
            </a:r>
            <a:r>
              <a:rPr lang="zh-CN" altLang="en-US" sz="2200" dirty="0" smtClean="0"/>
              <a:t>占用的存储空间决定的，继承属性</a:t>
            </a:r>
            <a:r>
              <a:rPr lang="en-US" altLang="zh-CN" sz="2200" dirty="0" err="1"/>
              <a:t>L.width</a:t>
            </a:r>
            <a:r>
              <a:rPr lang="en-US" altLang="zh-CN" sz="2200" dirty="0"/>
              <a:t> </a:t>
            </a:r>
            <a:r>
              <a:rPr lang="zh-CN" altLang="en-US" sz="2200" dirty="0" smtClean="0"/>
              <a:t>是由类型</a:t>
            </a:r>
            <a:r>
              <a:rPr lang="en-US" altLang="zh-CN" sz="2200" dirty="0" smtClean="0"/>
              <a:t>T</a:t>
            </a:r>
            <a:r>
              <a:rPr lang="zh-CN" altLang="en-US" sz="2200" dirty="0" smtClean="0"/>
              <a:t>的</a:t>
            </a:r>
            <a:r>
              <a:rPr lang="en-US" altLang="zh-CN" sz="2200" dirty="0" err="1" smtClean="0"/>
              <a:t>T.width</a:t>
            </a:r>
            <a:r>
              <a:rPr lang="en-US" altLang="zh-CN" sz="2200" dirty="0" smtClean="0"/>
              <a:t> </a:t>
            </a:r>
            <a:r>
              <a:rPr lang="zh-CN" altLang="en-US" sz="2200" dirty="0" smtClean="0"/>
              <a:t>决定的；</a:t>
            </a:r>
            <a:endParaRPr lang="en-US" altLang="zh-CN" sz="2200" dirty="0" smtClean="0"/>
          </a:p>
          <a:p>
            <a:pPr fontAlgn="auto">
              <a:lnSpc>
                <a:spcPct val="120000"/>
              </a:lnSpc>
              <a:spcBef>
                <a:spcPts val="0"/>
              </a:spcBef>
              <a:spcAft>
                <a:spcPts val="300"/>
              </a:spcAft>
              <a:buFont typeface="Wingdings" pitchFamily="2" charset="2"/>
              <a:buNone/>
              <a:defRPr/>
            </a:pPr>
            <a:r>
              <a:rPr lang="en-US" altLang="zh-CN" sz="2200" dirty="0"/>
              <a:t> </a:t>
            </a:r>
            <a:r>
              <a:rPr lang="en-US" altLang="zh-CN" sz="2200" dirty="0" smtClean="0"/>
              <a:t>V</a:t>
            </a:r>
            <a:r>
              <a:rPr lang="zh-CN" altLang="en-US" sz="2200" dirty="0" smtClean="0"/>
              <a:t>中所有变量占用的空间</a:t>
            </a:r>
            <a:r>
              <a:rPr lang="en-US" altLang="zh-CN" sz="2200" dirty="0" err="1" smtClean="0"/>
              <a:t>V.width</a:t>
            </a:r>
            <a:r>
              <a:rPr lang="zh-CN" altLang="en-US" sz="2200" dirty="0" smtClean="0"/>
              <a:t>是</a:t>
            </a:r>
            <a:r>
              <a:rPr lang="en-US" altLang="zh-CN" sz="2200" dirty="0" smtClean="0"/>
              <a:t>V</a:t>
            </a:r>
            <a:r>
              <a:rPr lang="en-US" altLang="zh-CN" sz="2200" baseline="-25000" dirty="0" smtClean="0"/>
              <a:t>1</a:t>
            </a:r>
            <a:r>
              <a:rPr lang="en-US" altLang="zh-CN" sz="2200" dirty="0" smtClean="0"/>
              <a:t>.width</a:t>
            </a:r>
            <a:r>
              <a:rPr lang="zh-CN" altLang="en-US" sz="2200" dirty="0" smtClean="0"/>
              <a:t>和</a:t>
            </a:r>
            <a:r>
              <a:rPr lang="en-US" altLang="zh-CN" sz="2200" dirty="0" smtClean="0"/>
              <a:t>L</a:t>
            </a:r>
            <a:r>
              <a:rPr lang="zh-CN" altLang="en-US" sz="2200" dirty="0" smtClean="0"/>
              <a:t>所占空间决定的。</a:t>
            </a:r>
            <a:endParaRPr lang="en-US" altLang="zh-CN" sz="2200" dirty="0" smtClean="0"/>
          </a:p>
        </p:txBody>
      </p:sp>
    </p:spTree>
    <p:extLst>
      <p:ext uri="{BB962C8B-B14F-4D97-AF65-F5344CB8AC3E}">
        <p14:creationId xmlns:p14="http://schemas.microsoft.com/office/powerpoint/2010/main" xmlns="" val="385593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blinds(horizontal)">
                                      <p:cBhvr>
                                        <p:cTn id="3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sz="quarter" idx="4294967295"/>
          </p:nvPr>
        </p:nvSpPr>
        <p:spPr>
          <a:xfrm>
            <a:off x="463405" y="260648"/>
            <a:ext cx="7924800" cy="719137"/>
          </a:xfrm>
          <a:prstGeom prst="rect">
            <a:avLst/>
          </a:prstGeom>
        </p:spPr>
        <p:txBody>
          <a:bodyPr>
            <a:normAutofit/>
          </a:bodyPr>
          <a:lstStyle/>
          <a:p>
            <a:pPr marL="609600" indent="-609600" eaLnBrk="1" hangingPunct="1">
              <a:lnSpc>
                <a:spcPct val="120000"/>
              </a:lnSpc>
              <a:buFont typeface="Wingdings" pitchFamily="2" charset="2"/>
              <a:buNone/>
            </a:pPr>
            <a:r>
              <a:rPr lang="zh-CN" altLang="en-US" sz="2800" b="1" dirty="0" smtClean="0">
                <a:solidFill>
                  <a:srgbClr val="CC3300"/>
                </a:solidFill>
              </a:rPr>
              <a:t>一、符号表的作用：</a:t>
            </a:r>
          </a:p>
        </p:txBody>
      </p:sp>
      <p:sp>
        <p:nvSpPr>
          <p:cNvPr id="2" name="矩形 1"/>
          <p:cNvSpPr/>
          <p:nvPr/>
        </p:nvSpPr>
        <p:spPr>
          <a:xfrm>
            <a:off x="771963" y="4077072"/>
            <a:ext cx="7344816" cy="1421928"/>
          </a:xfrm>
          <a:prstGeom prst="rect">
            <a:avLst/>
          </a:prstGeom>
        </p:spPr>
        <p:txBody>
          <a:bodyPr wrap="square">
            <a:spAutoFit/>
          </a:bodyPr>
          <a:lstStyle/>
          <a:p>
            <a:pPr marL="609600" indent="-609600" eaLnBrk="1" hangingPunct="1">
              <a:lnSpc>
                <a:spcPct val="120000"/>
              </a:lnSpc>
              <a:buSzTx/>
            </a:pPr>
            <a:r>
              <a:rPr lang="zh-CN" altLang="en-US" b="1" dirty="0" smtClean="0">
                <a:latin typeface="宋体" panose="02010600030101010101" pitchFamily="2" charset="-122"/>
              </a:rPr>
              <a:t>（</a:t>
            </a:r>
            <a:r>
              <a:rPr lang="en-US" altLang="zh-CN" b="1" dirty="0">
                <a:latin typeface="宋体" panose="02010600030101010101" pitchFamily="2" charset="-122"/>
              </a:rPr>
              <a:t>3</a:t>
            </a:r>
            <a:r>
              <a:rPr lang="zh-CN" altLang="en-US" b="1" dirty="0">
                <a:latin typeface="宋体" panose="02010600030101010101" pitchFamily="2" charset="-122"/>
              </a:rPr>
              <a:t>）作为目标代码生成阶段</a:t>
            </a:r>
            <a:r>
              <a:rPr lang="zh-CN" altLang="en-US" b="1" dirty="0">
                <a:solidFill>
                  <a:srgbClr val="CC3300"/>
                </a:solidFill>
                <a:latin typeface="宋体" panose="02010600030101010101" pitchFamily="2" charset="-122"/>
              </a:rPr>
              <a:t>地址分配</a:t>
            </a:r>
            <a:r>
              <a:rPr lang="zh-CN" altLang="en-US" b="1" dirty="0">
                <a:latin typeface="宋体" panose="02010600030101010101" pitchFamily="2" charset="-122"/>
              </a:rPr>
              <a:t>的依据</a:t>
            </a:r>
          </a:p>
          <a:p>
            <a:pPr marL="609600" indent="-609600" eaLnBrk="1" hangingPunct="1">
              <a:lnSpc>
                <a:spcPct val="120000"/>
              </a:lnSpc>
              <a:buSzTx/>
              <a:buFont typeface="Wingdings" pitchFamily="2" charset="2"/>
              <a:buNone/>
            </a:pPr>
            <a:r>
              <a:rPr lang="zh-CN" altLang="en-US" b="1" dirty="0">
                <a:latin typeface="宋体" panose="02010600030101010101" pitchFamily="2" charset="-122"/>
              </a:rPr>
              <a:t>	因为每个符号变量在目标代码生成阶段需要确定其在存储分配的相对位置。</a:t>
            </a:r>
          </a:p>
        </p:txBody>
      </p:sp>
      <p:sp>
        <p:nvSpPr>
          <p:cNvPr id="3" name="矩形 2"/>
          <p:cNvSpPr/>
          <p:nvPr/>
        </p:nvSpPr>
        <p:spPr>
          <a:xfrm>
            <a:off x="755576" y="2132856"/>
            <a:ext cx="7704856" cy="978729"/>
          </a:xfrm>
          <a:prstGeom prst="rect">
            <a:avLst/>
          </a:prstGeom>
        </p:spPr>
        <p:txBody>
          <a:bodyPr wrap="square">
            <a:spAutoFit/>
          </a:bodyPr>
          <a:lstStyle/>
          <a:p>
            <a:pPr marL="609600" indent="-609600" eaLnBrk="1" hangingPunct="1">
              <a:lnSpc>
                <a:spcPct val="120000"/>
              </a:lnSpc>
              <a:buSzTx/>
            </a:pPr>
            <a:r>
              <a:rPr lang="zh-CN" altLang="en-US" b="1" dirty="0">
                <a:latin typeface="宋体" panose="02010600030101010101" pitchFamily="2" charset="-122"/>
              </a:rPr>
              <a:t>（</a:t>
            </a:r>
            <a:r>
              <a:rPr lang="en-US" altLang="zh-CN" b="1" dirty="0">
                <a:latin typeface="宋体" panose="02010600030101010101" pitchFamily="2" charset="-122"/>
              </a:rPr>
              <a:t>1</a:t>
            </a:r>
            <a:r>
              <a:rPr lang="zh-CN" altLang="en-US" b="1" dirty="0">
                <a:latin typeface="宋体" panose="02010600030101010101" pitchFamily="2" charset="-122"/>
              </a:rPr>
              <a:t>）收集符号</a:t>
            </a:r>
            <a:r>
              <a:rPr lang="zh-CN" altLang="en-US" b="1" dirty="0" smtClean="0">
                <a:solidFill>
                  <a:srgbClr val="CC3300"/>
                </a:solidFill>
                <a:latin typeface="宋体" panose="02010600030101010101" pitchFamily="2" charset="-122"/>
              </a:rPr>
              <a:t>属性信息</a:t>
            </a:r>
            <a:endParaRPr lang="zh-CN" altLang="en-US" b="1" dirty="0">
              <a:solidFill>
                <a:srgbClr val="CC3300"/>
              </a:solidFill>
              <a:latin typeface="宋体" panose="02010600030101010101" pitchFamily="2" charset="-122"/>
            </a:endParaRPr>
          </a:p>
          <a:p>
            <a:pPr marL="609600" indent="-609600" eaLnBrk="1" hangingPunct="1">
              <a:lnSpc>
                <a:spcPct val="120000"/>
              </a:lnSpc>
              <a:buSzTx/>
              <a:buFont typeface="Wingdings" pitchFamily="2" charset="2"/>
              <a:buNone/>
            </a:pPr>
            <a:r>
              <a:rPr lang="zh-CN" altLang="en-US" b="1" dirty="0">
                <a:latin typeface="宋体" panose="02010600030101010101" pitchFamily="2" charset="-122"/>
              </a:rPr>
              <a:t>	如：符号的名称、类型、数组维数、每一维长度等</a:t>
            </a:r>
          </a:p>
        </p:txBody>
      </p:sp>
      <p:sp>
        <p:nvSpPr>
          <p:cNvPr id="4" name="矩形 3"/>
          <p:cNvSpPr/>
          <p:nvPr/>
        </p:nvSpPr>
        <p:spPr>
          <a:xfrm>
            <a:off x="751220" y="3356992"/>
            <a:ext cx="8213268" cy="535531"/>
          </a:xfrm>
          <a:prstGeom prst="rect">
            <a:avLst/>
          </a:prstGeom>
        </p:spPr>
        <p:txBody>
          <a:bodyPr wrap="square">
            <a:spAutoFit/>
          </a:bodyPr>
          <a:lstStyle/>
          <a:p>
            <a:pPr marL="609600" indent="-609600" eaLnBrk="1" hangingPunct="1">
              <a:lnSpc>
                <a:spcPct val="120000"/>
              </a:lnSpc>
              <a:buSzTx/>
            </a:pPr>
            <a:r>
              <a:rPr lang="zh-CN" altLang="en-US" b="1" dirty="0">
                <a:latin typeface="宋体" panose="02010600030101010101" pitchFamily="2" charset="-122"/>
              </a:rPr>
              <a:t>（</a:t>
            </a:r>
            <a:r>
              <a:rPr lang="en-US" altLang="zh-CN" b="1" dirty="0">
                <a:latin typeface="宋体" panose="02010600030101010101" pitchFamily="2" charset="-122"/>
              </a:rPr>
              <a:t>2</a:t>
            </a:r>
            <a:r>
              <a:rPr lang="zh-CN" altLang="en-US" b="1" dirty="0" smtClean="0">
                <a:latin typeface="宋体" panose="02010600030101010101" pitchFamily="2" charset="-122"/>
              </a:rPr>
              <a:t>）语义分析中，作为</a:t>
            </a:r>
            <a:r>
              <a:rPr lang="zh-CN" altLang="en-US" b="1" dirty="0">
                <a:latin typeface="宋体" panose="02010600030101010101" pitchFamily="2" charset="-122"/>
              </a:rPr>
              <a:t>上下文语义的</a:t>
            </a:r>
            <a:r>
              <a:rPr lang="zh-CN" altLang="en-US" b="1" dirty="0">
                <a:solidFill>
                  <a:srgbClr val="CC3300"/>
                </a:solidFill>
                <a:latin typeface="宋体" panose="02010600030101010101" pitchFamily="2" charset="-122"/>
              </a:rPr>
              <a:t>合法性检查</a:t>
            </a:r>
            <a:r>
              <a:rPr lang="zh-CN" altLang="en-US" b="1" dirty="0">
                <a:latin typeface="宋体" panose="02010600030101010101" pitchFamily="2" charset="-122"/>
              </a:rPr>
              <a:t>的依据</a:t>
            </a:r>
          </a:p>
        </p:txBody>
      </p:sp>
      <p:sp>
        <p:nvSpPr>
          <p:cNvPr id="5" name="矩形 4"/>
          <p:cNvSpPr/>
          <p:nvPr/>
        </p:nvSpPr>
        <p:spPr>
          <a:xfrm>
            <a:off x="1043608" y="973314"/>
            <a:ext cx="6681637" cy="978729"/>
          </a:xfrm>
          <a:prstGeom prst="rect">
            <a:avLst/>
          </a:prstGeom>
        </p:spPr>
        <p:txBody>
          <a:bodyPr wrap="none">
            <a:spAutoFit/>
          </a:bodyPr>
          <a:lstStyle/>
          <a:p>
            <a:pPr marL="609600" indent="-609600" eaLnBrk="1" hangingPunct="1">
              <a:lnSpc>
                <a:spcPct val="120000"/>
              </a:lnSpc>
              <a:buFont typeface="Wingdings" pitchFamily="2" charset="2"/>
              <a:buNone/>
            </a:pPr>
            <a:r>
              <a:rPr lang="zh-CN" altLang="en-US" dirty="0" smtClean="0">
                <a:latin typeface="宋体" panose="02010600030101010101" pitchFamily="2" charset="-122"/>
              </a:rPr>
              <a:t>几乎在编译的每个阶段的每一遍都用到符号表。</a:t>
            </a:r>
            <a:endParaRPr lang="en-US" altLang="zh-CN" dirty="0" smtClean="0">
              <a:latin typeface="宋体" panose="02010600030101010101" pitchFamily="2" charset="-122"/>
            </a:endParaRPr>
          </a:p>
          <a:p>
            <a:pPr marL="609600" indent="-609600" eaLnBrk="1" hangingPunct="1">
              <a:lnSpc>
                <a:spcPct val="120000"/>
              </a:lnSpc>
              <a:buFont typeface="Wingdings" pitchFamily="2" charset="2"/>
              <a:buNone/>
            </a:pPr>
            <a:r>
              <a:rPr lang="zh-CN" altLang="en-US" dirty="0">
                <a:latin typeface="宋体" panose="02010600030101010101" pitchFamily="2" charset="-122"/>
              </a:rPr>
              <a:t>符号表</a:t>
            </a:r>
            <a:r>
              <a:rPr lang="zh-CN" altLang="en-US" dirty="0" smtClean="0">
                <a:latin typeface="宋体" panose="02010600030101010101" pitchFamily="2" charset="-122"/>
              </a:rPr>
              <a:t>主要</a:t>
            </a:r>
            <a:r>
              <a:rPr lang="zh-CN" altLang="en-US" dirty="0">
                <a:latin typeface="宋体" panose="02010600030101010101" pitchFamily="2" charset="-122"/>
              </a:rPr>
              <a:t>存放程序中标识符的属性。</a:t>
            </a:r>
          </a:p>
        </p:txBody>
      </p:sp>
    </p:spTree>
    <p:extLst>
      <p:ext uri="{BB962C8B-B14F-4D97-AF65-F5344CB8AC3E}">
        <p14:creationId xmlns:p14="http://schemas.microsoft.com/office/powerpoint/2010/main" xmlns="" val="148122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147306" y="116632"/>
            <a:ext cx="8748712" cy="1152128"/>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zh-CN" altLang="en-US" sz="2200" dirty="0" smtClean="0">
                <a:solidFill>
                  <a:srgbClr val="CC3300"/>
                </a:solidFill>
              </a:rPr>
              <a:t>（</a:t>
            </a:r>
            <a:r>
              <a:rPr lang="en-US" altLang="zh-CN" sz="2200" dirty="0" smtClean="0">
                <a:solidFill>
                  <a:srgbClr val="CC3300"/>
                </a:solidFill>
              </a:rPr>
              <a:t>2</a:t>
            </a:r>
            <a:r>
              <a:rPr lang="zh-CN" altLang="en-US" sz="2200" dirty="0" smtClean="0">
                <a:solidFill>
                  <a:srgbClr val="CC3300"/>
                </a:solidFill>
              </a:rPr>
              <a:t>）</a:t>
            </a:r>
            <a:r>
              <a:rPr lang="en-US" altLang="zh-CN" sz="2200" dirty="0" err="1" smtClean="0">
                <a:solidFill>
                  <a:srgbClr val="CC3300"/>
                </a:solidFill>
              </a:rPr>
              <a:t>V</a:t>
            </a:r>
            <a:r>
              <a:rPr lang="en-US" altLang="zh-CN" sz="2200" dirty="0" err="1" smtClean="0">
                <a:solidFill>
                  <a:srgbClr val="CC3300"/>
                </a:solidFill>
                <a:sym typeface="Symbol" pitchFamily="18" charset="2"/>
              </a:rPr>
              <a:t></a:t>
            </a:r>
            <a:r>
              <a:rPr lang="en-US" altLang="zh-CN" sz="2200" dirty="0" err="1">
                <a:solidFill>
                  <a:srgbClr val="CC3300"/>
                </a:solidFill>
                <a:sym typeface="Symbol" pitchFamily="18" charset="2"/>
              </a:rPr>
              <a:t>ε</a:t>
            </a:r>
            <a:r>
              <a:rPr lang="en-US" altLang="zh-CN" sz="2200" dirty="0" smtClean="0">
                <a:solidFill>
                  <a:srgbClr val="CC3300"/>
                </a:solidFill>
              </a:rPr>
              <a:t>  </a:t>
            </a:r>
            <a:r>
              <a:rPr lang="en-US" altLang="zh-CN" sz="2200" dirty="0" smtClean="0"/>
              <a:t>{ </a:t>
            </a:r>
            <a:r>
              <a:rPr lang="en-US" altLang="zh-CN" sz="2200" dirty="0" err="1" smtClean="0"/>
              <a:t>V.type</a:t>
            </a:r>
            <a:r>
              <a:rPr lang="en-US" altLang="zh-CN" sz="2200" dirty="0" smtClean="0"/>
              <a:t> := &lt;&gt;; </a:t>
            </a:r>
            <a:r>
              <a:rPr lang="en-US" altLang="zh-CN" sz="2200" dirty="0" err="1" smtClean="0"/>
              <a:t>V.width</a:t>
            </a:r>
            <a:r>
              <a:rPr lang="en-US" altLang="zh-CN" sz="2200" dirty="0" smtClean="0"/>
              <a:t> :=0}</a:t>
            </a:r>
          </a:p>
          <a:p>
            <a:pPr fontAlgn="auto">
              <a:lnSpc>
                <a:spcPct val="120000"/>
              </a:lnSpc>
              <a:spcBef>
                <a:spcPts val="0"/>
              </a:spcBef>
              <a:spcAft>
                <a:spcPts val="300"/>
              </a:spcAft>
              <a:buFont typeface="Wingdings" pitchFamily="2" charset="2"/>
              <a:buNone/>
              <a:defRPr/>
            </a:pPr>
            <a:r>
              <a:rPr lang="en-US" altLang="zh-CN" sz="2200" dirty="0" smtClean="0"/>
              <a:t>//</a:t>
            </a:r>
            <a:r>
              <a:rPr lang="zh-CN" altLang="en-US" sz="2200" dirty="0" smtClean="0"/>
              <a:t>表明没有变量定义语句。</a:t>
            </a:r>
            <a:endParaRPr lang="en-US" altLang="zh-CN" sz="2200" dirty="0"/>
          </a:p>
          <a:p>
            <a:pPr fontAlgn="auto">
              <a:lnSpc>
                <a:spcPct val="120000"/>
              </a:lnSpc>
              <a:spcBef>
                <a:spcPts val="0"/>
              </a:spcBef>
              <a:spcAft>
                <a:spcPts val="300"/>
              </a:spcAft>
              <a:buFont typeface="Wingdings" pitchFamily="2" charset="2"/>
              <a:buNone/>
              <a:defRPr/>
            </a:pPr>
            <a:endParaRPr lang="en-US" altLang="zh-CN" sz="2200" dirty="0" smtClean="0"/>
          </a:p>
        </p:txBody>
      </p:sp>
      <p:sp>
        <p:nvSpPr>
          <p:cNvPr id="3" name="矩形 2"/>
          <p:cNvSpPr/>
          <p:nvPr/>
        </p:nvSpPr>
        <p:spPr>
          <a:xfrm>
            <a:off x="352032" y="1124744"/>
            <a:ext cx="8287499" cy="1334148"/>
          </a:xfrm>
          <a:prstGeom prst="rect">
            <a:avLst/>
          </a:prstGeom>
        </p:spPr>
        <p:txBody>
          <a:bodyPr wrap="square">
            <a:spAutoFit/>
          </a:bodyPr>
          <a:lstStyle/>
          <a:p>
            <a:pPr lvl="0" fontAlgn="auto">
              <a:lnSpc>
                <a:spcPct val="120000"/>
              </a:lnSpc>
              <a:spcBef>
                <a:spcPts val="0"/>
              </a:spcBef>
              <a:spcAft>
                <a:spcPts val="300"/>
              </a:spcAft>
              <a:defRPr/>
            </a:pPr>
            <a:r>
              <a:rPr lang="zh-CN" altLang="en-US" sz="2200" dirty="0" smtClean="0">
                <a:solidFill>
                  <a:srgbClr val="CC3300"/>
                </a:solidFill>
                <a:latin typeface="宋体" panose="02010600030101010101" pitchFamily="2" charset="-122"/>
              </a:rPr>
              <a:t> （</a:t>
            </a:r>
            <a:r>
              <a:rPr lang="en-US" altLang="zh-CN" sz="2200" dirty="0" smtClean="0">
                <a:solidFill>
                  <a:srgbClr val="CC3300"/>
                </a:solidFill>
                <a:latin typeface="宋体" panose="02010600030101010101" pitchFamily="2" charset="-122"/>
              </a:rPr>
              <a:t>3</a:t>
            </a:r>
            <a:r>
              <a:rPr lang="zh-CN" altLang="en-US" sz="2200" dirty="0" smtClean="0">
                <a:solidFill>
                  <a:srgbClr val="CC3300"/>
                </a:solidFill>
                <a:latin typeface="宋体" panose="02010600030101010101" pitchFamily="2" charset="-122"/>
              </a:rPr>
              <a:t>）</a:t>
            </a:r>
            <a:r>
              <a:rPr lang="en-US" altLang="zh-CN" sz="2200" dirty="0" smtClean="0">
                <a:solidFill>
                  <a:srgbClr val="CC3300"/>
                </a:solidFill>
                <a:latin typeface="宋体" panose="02010600030101010101" pitchFamily="2" charset="-122"/>
              </a:rPr>
              <a:t>T</a:t>
            </a:r>
            <a:r>
              <a:rPr lang="en-US" altLang="zh-CN" sz="2200" dirty="0" smtClean="0">
                <a:solidFill>
                  <a:srgbClr val="CC3300"/>
                </a:solidFill>
                <a:latin typeface="宋体" panose="02010600030101010101" pitchFamily="2" charset="-122"/>
                <a:sym typeface="Symbol" pitchFamily="18" charset="2"/>
              </a:rPr>
              <a:t> </a:t>
            </a:r>
            <a:r>
              <a:rPr lang="en-US" altLang="zh-CN" sz="2200" dirty="0" err="1" smtClean="0">
                <a:solidFill>
                  <a:srgbClr val="CC3300"/>
                </a:solidFill>
                <a:latin typeface="宋体" panose="02010600030101010101" pitchFamily="2" charset="-122"/>
                <a:sym typeface="Symbol" pitchFamily="18" charset="2"/>
              </a:rPr>
              <a:t>boolean</a:t>
            </a:r>
            <a:r>
              <a:rPr lang="en-US" altLang="zh-CN" sz="2200" dirty="0" smtClean="0">
                <a:solidFill>
                  <a:srgbClr val="CC3300"/>
                </a:solidFill>
                <a:latin typeface="宋体" panose="02010600030101010101" pitchFamily="2" charset="-122"/>
                <a:sym typeface="Symbol" pitchFamily="18" charset="2"/>
              </a:rPr>
              <a:t>  (4) </a:t>
            </a:r>
            <a:r>
              <a:rPr lang="en-US" altLang="zh-CN" sz="2200" dirty="0">
                <a:solidFill>
                  <a:srgbClr val="CC3300"/>
                </a:solidFill>
                <a:latin typeface="宋体" panose="02010600030101010101" pitchFamily="2" charset="-122"/>
              </a:rPr>
              <a:t>T</a:t>
            </a:r>
            <a:r>
              <a:rPr lang="en-US" altLang="zh-CN" sz="2200" dirty="0">
                <a:solidFill>
                  <a:srgbClr val="CC3300"/>
                </a:solidFill>
                <a:latin typeface="宋体" panose="02010600030101010101" pitchFamily="2" charset="-122"/>
                <a:sym typeface="Symbol" pitchFamily="18" charset="2"/>
              </a:rPr>
              <a:t> </a:t>
            </a:r>
            <a:r>
              <a:rPr lang="en-US" altLang="zh-CN" sz="2200" dirty="0" smtClean="0">
                <a:solidFill>
                  <a:srgbClr val="CC3300"/>
                </a:solidFill>
                <a:latin typeface="宋体" panose="02010600030101010101" pitchFamily="2" charset="-122"/>
                <a:sym typeface="Symbol" pitchFamily="18" charset="2"/>
              </a:rPr>
              <a:t>integer   (5)   T real </a:t>
            </a:r>
          </a:p>
          <a:p>
            <a:pPr fontAlgn="auto">
              <a:lnSpc>
                <a:spcPct val="120000"/>
              </a:lnSpc>
              <a:spcBef>
                <a:spcPts val="0"/>
              </a:spcBef>
              <a:spcAft>
                <a:spcPts val="300"/>
              </a:spcAft>
              <a:buFont typeface="Wingdings" pitchFamily="2" charset="2"/>
              <a:buNone/>
              <a:defRPr/>
            </a:pPr>
            <a:r>
              <a:rPr lang="en-US" altLang="zh-CN" sz="2200" dirty="0" smtClean="0">
                <a:solidFill>
                  <a:prstClr val="black"/>
                </a:solidFill>
                <a:latin typeface="宋体" panose="02010600030101010101" pitchFamily="2" charset="-122"/>
              </a:rPr>
              <a:t>{</a:t>
            </a:r>
            <a:r>
              <a:rPr lang="en-US" altLang="zh-CN" sz="2200" dirty="0" err="1" smtClean="0">
                <a:solidFill>
                  <a:prstClr val="black"/>
                </a:solidFill>
                <a:latin typeface="宋体" panose="02010600030101010101" pitchFamily="2" charset="-122"/>
              </a:rPr>
              <a:t>T.type</a:t>
            </a:r>
            <a:r>
              <a:rPr lang="en-US" altLang="zh-CN" sz="2200" dirty="0" smtClean="0">
                <a:solidFill>
                  <a:prstClr val="black"/>
                </a:solidFill>
                <a:latin typeface="宋体" panose="02010600030101010101" pitchFamily="2" charset="-122"/>
              </a:rPr>
              <a:t> := real ;  </a:t>
            </a:r>
            <a:r>
              <a:rPr lang="en-US" altLang="zh-CN" sz="2200" dirty="0" err="1" smtClean="0">
                <a:solidFill>
                  <a:prstClr val="black"/>
                </a:solidFill>
                <a:latin typeface="宋体" panose="02010600030101010101" pitchFamily="2" charset="-122"/>
              </a:rPr>
              <a:t>T.width</a:t>
            </a:r>
            <a:r>
              <a:rPr lang="en-US" altLang="zh-CN" sz="2200" dirty="0" smtClean="0">
                <a:solidFill>
                  <a:prstClr val="black"/>
                </a:solidFill>
                <a:latin typeface="宋体" panose="02010600030101010101" pitchFamily="2" charset="-122"/>
              </a:rPr>
              <a:t> := 8;}</a:t>
            </a:r>
          </a:p>
          <a:p>
            <a:pPr fontAlgn="auto">
              <a:lnSpc>
                <a:spcPct val="120000"/>
              </a:lnSpc>
              <a:spcBef>
                <a:spcPts val="0"/>
              </a:spcBef>
              <a:spcAft>
                <a:spcPts val="300"/>
              </a:spcAft>
              <a:buFont typeface="Wingdings" pitchFamily="2" charset="2"/>
              <a:buNone/>
              <a:defRPr/>
            </a:pPr>
            <a:r>
              <a:rPr lang="en-US" altLang="zh-CN" sz="2200" dirty="0" smtClean="0">
                <a:solidFill>
                  <a:prstClr val="black"/>
                </a:solidFill>
                <a:latin typeface="宋体" panose="02010600030101010101" pitchFamily="2" charset="-122"/>
              </a:rPr>
              <a:t>//</a:t>
            </a:r>
            <a:r>
              <a:rPr lang="zh-CN" altLang="en-US" sz="2200" dirty="0" smtClean="0">
                <a:solidFill>
                  <a:prstClr val="black"/>
                </a:solidFill>
                <a:latin typeface="宋体" panose="02010600030101010101" pitchFamily="2" charset="-122"/>
              </a:rPr>
              <a:t>。。。</a:t>
            </a:r>
            <a:endParaRPr lang="en-US" altLang="zh-CN" sz="2200" dirty="0">
              <a:solidFill>
                <a:prstClr val="black"/>
              </a:solidFill>
              <a:latin typeface="宋体" panose="02010600030101010101" pitchFamily="2" charset="-122"/>
            </a:endParaRPr>
          </a:p>
        </p:txBody>
      </p:sp>
      <p:sp>
        <p:nvSpPr>
          <p:cNvPr id="6" name="矩形 5"/>
          <p:cNvSpPr/>
          <p:nvPr/>
        </p:nvSpPr>
        <p:spPr>
          <a:xfrm>
            <a:off x="352032" y="2462241"/>
            <a:ext cx="8287499" cy="2629887"/>
          </a:xfrm>
          <a:prstGeom prst="rect">
            <a:avLst/>
          </a:prstGeom>
        </p:spPr>
        <p:txBody>
          <a:bodyPr wrap="square">
            <a:spAutoFit/>
          </a:bodyPr>
          <a:lstStyle/>
          <a:p>
            <a:pPr lvl="0" fontAlgn="auto">
              <a:lnSpc>
                <a:spcPct val="120000"/>
              </a:lnSpc>
              <a:spcBef>
                <a:spcPts val="0"/>
              </a:spcBef>
              <a:spcAft>
                <a:spcPts val="300"/>
              </a:spcAft>
              <a:defRPr/>
            </a:pPr>
            <a:r>
              <a:rPr lang="zh-CN" altLang="en-US" sz="2200" dirty="0" smtClean="0">
                <a:solidFill>
                  <a:srgbClr val="CC3300"/>
                </a:solidFill>
                <a:latin typeface="宋体" panose="02010600030101010101" pitchFamily="2" charset="-122"/>
              </a:rPr>
              <a:t> （</a:t>
            </a:r>
            <a:r>
              <a:rPr lang="en-US" altLang="zh-CN" sz="2200" dirty="0" smtClean="0">
                <a:solidFill>
                  <a:srgbClr val="CC3300"/>
                </a:solidFill>
                <a:latin typeface="宋体" panose="02010600030101010101" pitchFamily="2" charset="-122"/>
              </a:rPr>
              <a:t>6</a:t>
            </a:r>
            <a:r>
              <a:rPr lang="zh-CN" altLang="en-US" sz="2200" dirty="0" smtClean="0">
                <a:solidFill>
                  <a:srgbClr val="CC3300"/>
                </a:solidFill>
                <a:latin typeface="宋体" panose="02010600030101010101" pitchFamily="2" charset="-122"/>
              </a:rPr>
              <a:t>）</a:t>
            </a:r>
            <a:r>
              <a:rPr lang="en-US" altLang="zh-CN" sz="2200" dirty="0" smtClean="0">
                <a:solidFill>
                  <a:srgbClr val="CC3300"/>
                </a:solidFill>
                <a:latin typeface="宋体" panose="02010600030101010101" pitchFamily="2" charset="-122"/>
              </a:rPr>
              <a:t>T</a:t>
            </a:r>
            <a:r>
              <a:rPr lang="en-US" altLang="zh-CN" sz="2200" dirty="0" smtClean="0">
                <a:solidFill>
                  <a:srgbClr val="CC3300"/>
                </a:solidFill>
                <a:latin typeface="宋体" panose="02010600030101010101" pitchFamily="2" charset="-122"/>
                <a:sym typeface="Symbol" pitchFamily="18" charset="2"/>
              </a:rPr>
              <a:t> array[</a:t>
            </a:r>
            <a:r>
              <a:rPr lang="en-US" altLang="zh-CN" sz="2200" dirty="0" err="1" smtClean="0">
                <a:solidFill>
                  <a:srgbClr val="CC3300"/>
                </a:solidFill>
                <a:latin typeface="宋体" panose="02010600030101010101" pitchFamily="2" charset="-122"/>
                <a:sym typeface="Symbol" pitchFamily="18" charset="2"/>
              </a:rPr>
              <a:t>num</a:t>
            </a:r>
            <a:r>
              <a:rPr lang="en-US" altLang="zh-CN" sz="2200" dirty="0" smtClean="0">
                <a:solidFill>
                  <a:srgbClr val="CC3300"/>
                </a:solidFill>
                <a:latin typeface="宋体" panose="02010600030101010101" pitchFamily="2" charset="-122"/>
                <a:sym typeface="Symbol" pitchFamily="18" charset="2"/>
              </a:rPr>
              <a:t>] of T</a:t>
            </a:r>
            <a:r>
              <a:rPr lang="en-US" altLang="zh-CN" sz="2200" baseline="-25000" dirty="0" smtClean="0">
                <a:solidFill>
                  <a:srgbClr val="CC3300"/>
                </a:solidFill>
                <a:latin typeface="宋体" panose="02010600030101010101" pitchFamily="2" charset="-122"/>
                <a:sym typeface="Symbol" pitchFamily="18" charset="2"/>
              </a:rPr>
              <a:t>1</a:t>
            </a:r>
          </a:p>
          <a:p>
            <a:pPr fontAlgn="auto">
              <a:lnSpc>
                <a:spcPct val="120000"/>
              </a:lnSpc>
              <a:spcBef>
                <a:spcPts val="0"/>
              </a:spcBef>
              <a:spcAft>
                <a:spcPts val="300"/>
              </a:spcAft>
              <a:buFont typeface="Wingdings" pitchFamily="2" charset="2"/>
              <a:buNone/>
              <a:defRPr/>
            </a:pPr>
            <a:r>
              <a:rPr lang="en-US" altLang="zh-CN" sz="2200" dirty="0" smtClean="0">
                <a:solidFill>
                  <a:prstClr val="black"/>
                </a:solidFill>
                <a:latin typeface="宋体" panose="02010600030101010101" pitchFamily="2" charset="-122"/>
              </a:rPr>
              <a:t>{</a:t>
            </a:r>
            <a:r>
              <a:rPr lang="en-US" altLang="zh-CN" sz="2200" dirty="0" err="1" smtClean="0">
                <a:solidFill>
                  <a:prstClr val="black"/>
                </a:solidFill>
                <a:latin typeface="宋体" panose="02010600030101010101" pitchFamily="2" charset="-122"/>
              </a:rPr>
              <a:t>T.type</a:t>
            </a:r>
            <a:r>
              <a:rPr lang="en-US" altLang="zh-CN" sz="2200" dirty="0" smtClean="0">
                <a:solidFill>
                  <a:prstClr val="black"/>
                </a:solidFill>
                <a:latin typeface="宋体" panose="02010600030101010101" pitchFamily="2" charset="-122"/>
              </a:rPr>
              <a:t> := array(1..</a:t>
            </a:r>
            <a:r>
              <a:rPr lang="en-US" altLang="zh-CN" sz="2200" u="sng" dirty="0" smtClean="0">
                <a:solidFill>
                  <a:prstClr val="black"/>
                </a:solidFill>
                <a:latin typeface="宋体" panose="02010600030101010101" pitchFamily="2" charset="-122"/>
              </a:rPr>
              <a:t>num</a:t>
            </a:r>
            <a:r>
              <a:rPr lang="en-US" altLang="zh-CN" sz="2200" dirty="0" smtClean="0">
                <a:solidFill>
                  <a:prstClr val="black"/>
                </a:solidFill>
                <a:latin typeface="宋体" panose="02010600030101010101" pitchFamily="2" charset="-122"/>
              </a:rPr>
              <a:t>.lexval,T</a:t>
            </a:r>
            <a:r>
              <a:rPr lang="en-US" altLang="zh-CN" sz="2200" baseline="-25000" dirty="0" smtClean="0">
                <a:solidFill>
                  <a:prstClr val="black"/>
                </a:solidFill>
                <a:latin typeface="宋体" panose="02010600030101010101" pitchFamily="2" charset="-122"/>
              </a:rPr>
              <a:t>1</a:t>
            </a:r>
            <a:r>
              <a:rPr lang="en-US" altLang="zh-CN" sz="2200" dirty="0" smtClean="0">
                <a:solidFill>
                  <a:prstClr val="black"/>
                </a:solidFill>
                <a:latin typeface="宋体" panose="02010600030101010101" pitchFamily="2" charset="-122"/>
              </a:rPr>
              <a:t>.type);</a:t>
            </a:r>
          </a:p>
          <a:p>
            <a:pPr fontAlgn="auto">
              <a:lnSpc>
                <a:spcPct val="120000"/>
              </a:lnSpc>
              <a:spcBef>
                <a:spcPts val="0"/>
              </a:spcBef>
              <a:spcAft>
                <a:spcPts val="300"/>
              </a:spcAft>
              <a:buFont typeface="Wingdings" pitchFamily="2" charset="2"/>
              <a:buNone/>
              <a:defRPr/>
            </a:pPr>
            <a:r>
              <a:rPr lang="en-US" altLang="zh-CN" sz="2200" dirty="0" err="1" smtClean="0">
                <a:solidFill>
                  <a:prstClr val="black"/>
                </a:solidFill>
                <a:latin typeface="宋体" panose="02010600030101010101" pitchFamily="2" charset="-122"/>
              </a:rPr>
              <a:t>T.Width</a:t>
            </a:r>
            <a:r>
              <a:rPr lang="en-US" altLang="zh-CN" sz="2200" dirty="0" smtClean="0">
                <a:solidFill>
                  <a:prstClr val="black"/>
                </a:solidFill>
                <a:latin typeface="宋体" panose="02010600030101010101" pitchFamily="2" charset="-122"/>
              </a:rPr>
              <a:t> := </a:t>
            </a:r>
            <a:r>
              <a:rPr lang="en-US" altLang="zh-CN" sz="2200" u="sng" dirty="0" err="1" smtClean="0">
                <a:solidFill>
                  <a:prstClr val="black"/>
                </a:solidFill>
                <a:latin typeface="宋体" panose="02010600030101010101" pitchFamily="2" charset="-122"/>
              </a:rPr>
              <a:t>num</a:t>
            </a:r>
            <a:r>
              <a:rPr lang="en-US" altLang="zh-CN" sz="2200" dirty="0" err="1" smtClean="0">
                <a:solidFill>
                  <a:prstClr val="black"/>
                </a:solidFill>
                <a:latin typeface="宋体" panose="02010600030101010101" pitchFamily="2" charset="-122"/>
              </a:rPr>
              <a:t>.lexval</a:t>
            </a:r>
            <a:r>
              <a:rPr lang="en-US" altLang="zh-CN" sz="2200" dirty="0" smtClean="0">
                <a:solidFill>
                  <a:prstClr val="black"/>
                </a:solidFill>
                <a:latin typeface="宋体" panose="02010600030101010101" pitchFamily="2" charset="-122"/>
              </a:rPr>
              <a:t>*T</a:t>
            </a:r>
            <a:r>
              <a:rPr lang="en-US" altLang="zh-CN" sz="2200" baseline="-25000" dirty="0" smtClean="0">
                <a:solidFill>
                  <a:prstClr val="black"/>
                </a:solidFill>
                <a:latin typeface="宋体" panose="02010600030101010101" pitchFamily="2" charset="-122"/>
              </a:rPr>
              <a:t>1</a:t>
            </a:r>
            <a:r>
              <a:rPr lang="en-US" altLang="zh-CN" sz="2200" dirty="0" smtClean="0">
                <a:solidFill>
                  <a:prstClr val="black"/>
                </a:solidFill>
                <a:latin typeface="宋体" panose="02010600030101010101" pitchFamily="2" charset="-122"/>
              </a:rPr>
              <a:t>.width; } </a:t>
            </a:r>
          </a:p>
          <a:p>
            <a:pPr fontAlgn="auto">
              <a:lnSpc>
                <a:spcPct val="120000"/>
              </a:lnSpc>
              <a:spcBef>
                <a:spcPts val="0"/>
              </a:spcBef>
              <a:spcAft>
                <a:spcPts val="300"/>
              </a:spcAft>
              <a:buFont typeface="Wingdings" pitchFamily="2" charset="2"/>
              <a:buNone/>
              <a:defRPr/>
            </a:pPr>
            <a:r>
              <a:rPr lang="en-US" altLang="zh-CN" sz="2200" dirty="0" smtClean="0">
                <a:solidFill>
                  <a:prstClr val="black"/>
                </a:solidFill>
                <a:latin typeface="宋体" panose="02010600030101010101" pitchFamily="2" charset="-122"/>
              </a:rPr>
              <a:t>// </a:t>
            </a:r>
            <a:r>
              <a:rPr lang="zh-CN" altLang="en-US" sz="2200" dirty="0" smtClean="0">
                <a:solidFill>
                  <a:prstClr val="black"/>
                </a:solidFill>
                <a:latin typeface="宋体" panose="02010600030101010101" pitchFamily="2" charset="-122"/>
              </a:rPr>
              <a:t>数组变量的</a:t>
            </a:r>
            <a:r>
              <a:rPr lang="en-US" altLang="zh-CN" sz="2200" dirty="0" smtClean="0">
                <a:solidFill>
                  <a:prstClr val="black"/>
                </a:solidFill>
                <a:latin typeface="宋体" panose="02010600030101010101" pitchFamily="2" charset="-122"/>
              </a:rPr>
              <a:t>.type</a:t>
            </a:r>
            <a:r>
              <a:rPr lang="zh-CN" altLang="en-US" sz="2200" dirty="0" smtClean="0">
                <a:solidFill>
                  <a:prstClr val="black"/>
                </a:solidFill>
                <a:latin typeface="宋体" panose="02010600030101010101" pitchFamily="2" charset="-122"/>
              </a:rPr>
              <a:t>属性，既要记录数组元素的个数</a:t>
            </a:r>
            <a:r>
              <a:rPr lang="en-US" altLang="zh-CN" sz="2200" dirty="0" err="1">
                <a:solidFill>
                  <a:prstClr val="black"/>
                </a:solidFill>
                <a:latin typeface="宋体" panose="02010600030101010101" pitchFamily="2" charset="-122"/>
              </a:rPr>
              <a:t>num</a:t>
            </a:r>
            <a:r>
              <a:rPr lang="zh-CN" altLang="en-US" sz="2200" dirty="0" smtClean="0">
                <a:solidFill>
                  <a:prstClr val="black"/>
                </a:solidFill>
                <a:latin typeface="宋体" panose="02010600030101010101" pitchFamily="2" charset="-122"/>
              </a:rPr>
              <a:t>，</a:t>
            </a:r>
            <a:r>
              <a:rPr lang="zh-CN" altLang="en-US" sz="2200" dirty="0">
                <a:solidFill>
                  <a:prstClr val="black"/>
                </a:solidFill>
                <a:latin typeface="宋体" panose="02010600030101010101" pitchFamily="2" charset="-122"/>
              </a:rPr>
              <a:t>也</a:t>
            </a:r>
            <a:r>
              <a:rPr lang="zh-CN" altLang="en-US" sz="2200" dirty="0" smtClean="0">
                <a:solidFill>
                  <a:prstClr val="black"/>
                </a:solidFill>
                <a:latin typeface="宋体" panose="02010600030101010101" pitchFamily="2" charset="-122"/>
              </a:rPr>
              <a:t>要记录数据元素的类型</a:t>
            </a:r>
            <a:r>
              <a:rPr lang="en-US" altLang="zh-CN" sz="2200" dirty="0" smtClean="0">
                <a:solidFill>
                  <a:prstClr val="black"/>
                </a:solidFill>
                <a:latin typeface="宋体" panose="02010600030101010101" pitchFamily="2" charset="-122"/>
              </a:rPr>
              <a:t>T</a:t>
            </a:r>
            <a:r>
              <a:rPr lang="en-US" altLang="zh-CN" sz="2200" baseline="-25000" dirty="0" smtClean="0">
                <a:solidFill>
                  <a:prstClr val="black"/>
                </a:solidFill>
                <a:latin typeface="宋体" panose="02010600030101010101" pitchFamily="2" charset="-122"/>
              </a:rPr>
              <a:t>1</a:t>
            </a:r>
            <a:r>
              <a:rPr lang="en-US" altLang="zh-CN" sz="2200" dirty="0" smtClean="0">
                <a:solidFill>
                  <a:prstClr val="black"/>
                </a:solidFill>
                <a:latin typeface="宋体" panose="02010600030101010101" pitchFamily="2" charset="-122"/>
              </a:rPr>
              <a:t>.type;</a:t>
            </a:r>
          </a:p>
          <a:p>
            <a:pPr fontAlgn="auto">
              <a:lnSpc>
                <a:spcPct val="120000"/>
              </a:lnSpc>
              <a:spcBef>
                <a:spcPts val="0"/>
              </a:spcBef>
              <a:spcAft>
                <a:spcPts val="300"/>
              </a:spcAft>
              <a:buFont typeface="Wingdings" pitchFamily="2" charset="2"/>
              <a:buNone/>
              <a:defRPr/>
            </a:pPr>
            <a:r>
              <a:rPr lang="en-US" altLang="zh-CN" sz="2200" dirty="0" err="1" smtClean="0">
                <a:solidFill>
                  <a:prstClr val="black"/>
                </a:solidFill>
                <a:latin typeface="宋体" panose="02010600030101010101" pitchFamily="2" charset="-122"/>
              </a:rPr>
              <a:t>num</a:t>
            </a:r>
            <a:r>
              <a:rPr lang="zh-CN" altLang="en-US" sz="2200" dirty="0" smtClean="0">
                <a:solidFill>
                  <a:prstClr val="black"/>
                </a:solidFill>
                <a:latin typeface="宋体" panose="02010600030101010101" pitchFamily="2" charset="-122"/>
              </a:rPr>
              <a:t>的值来自词法分析获取的值。也就是源程序定义的值。</a:t>
            </a:r>
            <a:endParaRPr lang="en-US" altLang="zh-CN" sz="2200" dirty="0">
              <a:solidFill>
                <a:prstClr val="black"/>
              </a:solidFill>
              <a:latin typeface="宋体" panose="02010600030101010101" pitchFamily="2" charset="-122"/>
            </a:endParaRPr>
          </a:p>
        </p:txBody>
      </p:sp>
      <p:sp>
        <p:nvSpPr>
          <p:cNvPr id="5" name="Rectangle 3"/>
          <p:cNvSpPr txBox="1">
            <a:spLocks noChangeArrowheads="1"/>
          </p:cNvSpPr>
          <p:nvPr/>
        </p:nvSpPr>
        <p:spPr>
          <a:xfrm>
            <a:off x="343450" y="5124981"/>
            <a:ext cx="8748712" cy="1512168"/>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zh-CN" altLang="en-US" sz="2200" dirty="0" smtClean="0">
                <a:solidFill>
                  <a:srgbClr val="CC3300"/>
                </a:solidFill>
              </a:rPr>
              <a:t>（</a:t>
            </a:r>
            <a:r>
              <a:rPr lang="en-US" altLang="zh-CN" sz="2200" dirty="0" smtClean="0">
                <a:solidFill>
                  <a:srgbClr val="CC3300"/>
                </a:solidFill>
              </a:rPr>
              <a:t>7</a:t>
            </a:r>
            <a:r>
              <a:rPr lang="zh-CN" altLang="en-US" sz="2200" dirty="0" smtClean="0">
                <a:solidFill>
                  <a:srgbClr val="CC3300"/>
                </a:solidFill>
              </a:rPr>
              <a:t>）</a:t>
            </a:r>
            <a:r>
              <a:rPr lang="en-US" altLang="zh-CN" sz="2200" dirty="0" smtClean="0">
                <a:solidFill>
                  <a:srgbClr val="CC3300"/>
                </a:solidFill>
              </a:rPr>
              <a:t>T</a:t>
            </a:r>
            <a:r>
              <a:rPr lang="en-US" altLang="zh-CN" sz="2200" dirty="0" smtClean="0">
                <a:solidFill>
                  <a:srgbClr val="CC3300"/>
                </a:solidFill>
                <a:sym typeface="Symbol" pitchFamily="18" charset="2"/>
              </a:rPr>
              <a:t>^T</a:t>
            </a:r>
            <a:r>
              <a:rPr lang="en-US" altLang="zh-CN" sz="2200" baseline="-25000" dirty="0" smtClean="0">
                <a:solidFill>
                  <a:srgbClr val="CC3300"/>
                </a:solidFill>
                <a:sym typeface="Symbol" pitchFamily="18" charset="2"/>
              </a:rPr>
              <a:t>1</a:t>
            </a:r>
            <a:r>
              <a:rPr lang="en-US" altLang="zh-CN" sz="2200" dirty="0" smtClean="0">
                <a:solidFill>
                  <a:srgbClr val="CC3300"/>
                </a:solidFill>
              </a:rPr>
              <a:t>  </a:t>
            </a:r>
          </a:p>
          <a:p>
            <a:pPr fontAlgn="auto">
              <a:lnSpc>
                <a:spcPct val="120000"/>
              </a:lnSpc>
              <a:spcBef>
                <a:spcPts val="0"/>
              </a:spcBef>
              <a:spcAft>
                <a:spcPts val="300"/>
              </a:spcAft>
              <a:buFont typeface="Wingdings" pitchFamily="2" charset="2"/>
              <a:buNone/>
              <a:defRPr/>
            </a:pPr>
            <a:r>
              <a:rPr lang="en-US" altLang="zh-CN" sz="2200" dirty="0" smtClean="0"/>
              <a:t>{ </a:t>
            </a:r>
            <a:r>
              <a:rPr lang="en-US" altLang="zh-CN" sz="2200" dirty="0" err="1" smtClean="0"/>
              <a:t>T.type</a:t>
            </a:r>
            <a:r>
              <a:rPr lang="en-US" altLang="zh-CN" sz="2200" dirty="0" smtClean="0"/>
              <a:t> := pointer(T</a:t>
            </a:r>
            <a:r>
              <a:rPr lang="en-US" altLang="zh-CN" sz="2200" baseline="-25000" dirty="0" smtClean="0"/>
              <a:t>1</a:t>
            </a:r>
            <a:r>
              <a:rPr lang="en-US" altLang="zh-CN" sz="2200" dirty="0" smtClean="0"/>
              <a:t>.type)&lt;&gt;; </a:t>
            </a:r>
            <a:r>
              <a:rPr lang="en-US" altLang="zh-CN" sz="2200" dirty="0" err="1" smtClean="0"/>
              <a:t>T.width</a:t>
            </a:r>
            <a:r>
              <a:rPr lang="en-US" altLang="zh-CN" sz="2200" dirty="0" smtClean="0"/>
              <a:t> :=4}</a:t>
            </a:r>
          </a:p>
          <a:p>
            <a:pPr fontAlgn="auto">
              <a:lnSpc>
                <a:spcPct val="120000"/>
              </a:lnSpc>
              <a:spcBef>
                <a:spcPts val="0"/>
              </a:spcBef>
              <a:spcAft>
                <a:spcPts val="300"/>
              </a:spcAft>
              <a:buFont typeface="Wingdings" pitchFamily="2" charset="2"/>
              <a:buNone/>
              <a:defRPr/>
            </a:pPr>
            <a:r>
              <a:rPr lang="en-US" altLang="zh-CN" sz="2200" dirty="0" smtClean="0"/>
              <a:t>//</a:t>
            </a:r>
            <a:r>
              <a:rPr lang="en-US" altLang="zh-CN" sz="2200" dirty="0" err="1" smtClean="0"/>
              <a:t>T.type</a:t>
            </a:r>
            <a:r>
              <a:rPr lang="zh-CN" altLang="en-US" sz="2200" dirty="0" smtClean="0"/>
              <a:t>是由指针变量所指内容决定的，指针变量的</a:t>
            </a:r>
            <a:r>
              <a:rPr lang="en-US" altLang="zh-CN" sz="2200" dirty="0" smtClean="0"/>
              <a:t>.width</a:t>
            </a:r>
            <a:r>
              <a:rPr lang="zh-CN" altLang="en-US" sz="2200" dirty="0" smtClean="0"/>
              <a:t>是</a:t>
            </a:r>
            <a:r>
              <a:rPr lang="en-US" altLang="zh-CN" sz="2200" dirty="0" smtClean="0"/>
              <a:t>4</a:t>
            </a:r>
            <a:r>
              <a:rPr lang="zh-CN" altLang="en-US" sz="2200" dirty="0" smtClean="0"/>
              <a:t>字节</a:t>
            </a:r>
            <a:endParaRPr lang="en-US" altLang="zh-CN" sz="2200" dirty="0"/>
          </a:p>
          <a:p>
            <a:pPr fontAlgn="auto">
              <a:lnSpc>
                <a:spcPct val="120000"/>
              </a:lnSpc>
              <a:spcBef>
                <a:spcPts val="0"/>
              </a:spcBef>
              <a:spcAft>
                <a:spcPts val="300"/>
              </a:spcAft>
              <a:buFont typeface="Wingdings" pitchFamily="2" charset="2"/>
              <a:buNone/>
              <a:defRPr/>
            </a:pPr>
            <a:endParaRPr lang="en-US" altLang="zh-CN" sz="2200" dirty="0" smtClean="0"/>
          </a:p>
        </p:txBody>
      </p:sp>
    </p:spTree>
    <p:extLst>
      <p:ext uri="{BB962C8B-B14F-4D97-AF65-F5344CB8AC3E}">
        <p14:creationId xmlns:p14="http://schemas.microsoft.com/office/powerpoint/2010/main" xmlns="" val="178611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additive="base">
                                        <p:cTn id="1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 calcmode="lin" valueType="num">
                                      <p:cBhvr additive="base">
                                        <p:cTn id="36"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 calcmode="lin" valueType="num">
                                      <p:cBhvr additive="base">
                                        <p:cTn id="4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6">
                                            <p:txEl>
                                              <p:pRg st="2" end="2"/>
                                            </p:txEl>
                                          </p:spTgt>
                                        </p:tgtEl>
                                        <p:attrNameLst>
                                          <p:attrName>style.visibility</p:attrName>
                                        </p:attrNameLst>
                                      </p:cBhvr>
                                      <p:to>
                                        <p:strVal val="visible"/>
                                      </p:to>
                                    </p:set>
                                    <p:anim calcmode="lin" valueType="num">
                                      <p:cBhvr additive="base">
                                        <p:cTn id="4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6">
                                            <p:txEl>
                                              <p:pRg st="3" end="3"/>
                                            </p:txEl>
                                          </p:spTgt>
                                        </p:tgtEl>
                                        <p:attrNameLst>
                                          <p:attrName>style.visibility</p:attrName>
                                        </p:attrNameLst>
                                      </p:cBhvr>
                                      <p:to>
                                        <p:strVal val="visible"/>
                                      </p:to>
                                    </p:set>
                                    <p:anim calcmode="lin" valueType="num">
                                      <p:cBhvr additive="base">
                                        <p:cTn id="54"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6">
                                            <p:txEl>
                                              <p:pRg st="4" end="4"/>
                                            </p:txEl>
                                          </p:spTgt>
                                        </p:tgtEl>
                                        <p:attrNameLst>
                                          <p:attrName>style.visibility</p:attrName>
                                        </p:attrNameLst>
                                      </p:cBhvr>
                                      <p:to>
                                        <p:strVal val="visible"/>
                                      </p:to>
                                    </p:set>
                                    <p:anim calcmode="lin" valueType="num">
                                      <p:cBhvr additive="base">
                                        <p:cTn id="60"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6">
                                            <p:txEl>
                                              <p:pRg st="4" end="4"/>
                                            </p:txEl>
                                          </p:spTgt>
                                        </p:tgtEl>
                                        <p:attrNameLst>
                                          <p:attrName>ppt_y</p:attrName>
                                        </p:attrNameLst>
                                      </p:cBhvr>
                                      <p:tavLst>
                                        <p:tav tm="0">
                                          <p:val>
                                            <p:strVal val="1+#ppt_h/2"/>
                                          </p:val>
                                        </p:tav>
                                        <p:tav tm="100000">
                                          <p:val>
                                            <p:strVal val="#ppt_y"/>
                                          </p:val>
                                        </p:tav>
                                      </p:tavLst>
                                    </p:anim>
                                  </p:childTnLst>
                                </p:cTn>
                              </p:par>
                              <p:par>
                                <p:cTn id="62" presetID="3" presetClass="entr" presetSubtype="10" fill="hold" nodeType="withEffect">
                                  <p:stCondLst>
                                    <p:cond delay="0"/>
                                  </p:stCondLst>
                                  <p:childTnLst>
                                    <p:set>
                                      <p:cBhvr>
                                        <p:cTn id="63" dur="1" fill="hold">
                                          <p:stCondLst>
                                            <p:cond delay="0"/>
                                          </p:stCondLst>
                                        </p:cTn>
                                        <p:tgtEl>
                                          <p:spTgt spid="5">
                                            <p:txEl>
                                              <p:pRg st="0" end="0"/>
                                            </p:txEl>
                                          </p:spTgt>
                                        </p:tgtEl>
                                        <p:attrNameLst>
                                          <p:attrName>style.visibility</p:attrName>
                                        </p:attrNameLst>
                                      </p:cBhvr>
                                      <p:to>
                                        <p:strVal val="visible"/>
                                      </p:to>
                                    </p:set>
                                    <p:animEffect transition="in" filter="blinds(horizontal)">
                                      <p:cBhvr>
                                        <p:cTn id="64" dur="500"/>
                                        <p:tgtEl>
                                          <p:spTgt spid="5">
                                            <p:txEl>
                                              <p:pRg st="0" end="0"/>
                                            </p:txEl>
                                          </p:spTgt>
                                        </p:tgtEl>
                                      </p:cBhvr>
                                    </p:animEffect>
                                  </p:childTnLst>
                                </p:cTn>
                              </p:par>
                              <p:par>
                                <p:cTn id="65" presetID="3" presetClass="entr" presetSubtype="10" fill="hold" nodeType="withEffect">
                                  <p:stCondLst>
                                    <p:cond delay="0"/>
                                  </p:stCondLst>
                                  <p:childTnLst>
                                    <p:set>
                                      <p:cBhvr>
                                        <p:cTn id="66" dur="1" fill="hold">
                                          <p:stCondLst>
                                            <p:cond delay="0"/>
                                          </p:stCondLst>
                                        </p:cTn>
                                        <p:tgtEl>
                                          <p:spTgt spid="5">
                                            <p:txEl>
                                              <p:pRg st="1" end="1"/>
                                            </p:txEl>
                                          </p:spTgt>
                                        </p:tgtEl>
                                        <p:attrNameLst>
                                          <p:attrName>style.visibility</p:attrName>
                                        </p:attrNameLst>
                                      </p:cBhvr>
                                      <p:to>
                                        <p:strVal val="visible"/>
                                      </p:to>
                                    </p:set>
                                    <p:animEffect transition="in" filter="blinds(horizontal)">
                                      <p:cBhvr>
                                        <p:cTn id="67" dur="500"/>
                                        <p:tgtEl>
                                          <p:spTgt spid="5">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5">
                                            <p:txEl>
                                              <p:pRg st="2" end="2"/>
                                            </p:txEl>
                                          </p:spTgt>
                                        </p:tgtEl>
                                        <p:attrNameLst>
                                          <p:attrName>style.visibility</p:attrName>
                                        </p:attrNameLst>
                                      </p:cBhvr>
                                      <p:to>
                                        <p:strVal val="visible"/>
                                      </p:to>
                                    </p:set>
                                    <p:anim calcmode="lin" valueType="num">
                                      <p:cBhvr additive="base">
                                        <p:cTn id="7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64521" y="196887"/>
            <a:ext cx="8287499" cy="3941079"/>
          </a:xfrm>
          <a:prstGeom prst="rect">
            <a:avLst/>
          </a:prstGeom>
        </p:spPr>
        <p:txBody>
          <a:bodyPr wrap="square">
            <a:spAutoFit/>
          </a:bodyPr>
          <a:lstStyle/>
          <a:p>
            <a:pPr lvl="0" fontAlgn="auto">
              <a:lnSpc>
                <a:spcPct val="120000"/>
              </a:lnSpc>
              <a:spcBef>
                <a:spcPts val="0"/>
              </a:spcBef>
              <a:spcAft>
                <a:spcPts val="300"/>
              </a:spcAft>
              <a:defRPr/>
            </a:pPr>
            <a:r>
              <a:rPr lang="zh-CN" altLang="en-US" sz="2200" dirty="0" smtClean="0">
                <a:solidFill>
                  <a:srgbClr val="CC3300"/>
                </a:solidFill>
                <a:latin typeface="宋体" panose="02010600030101010101" pitchFamily="2" charset="-122"/>
              </a:rPr>
              <a:t> （</a:t>
            </a:r>
            <a:r>
              <a:rPr lang="en-US" altLang="zh-CN" sz="2200" dirty="0" smtClean="0">
                <a:solidFill>
                  <a:srgbClr val="CC3300"/>
                </a:solidFill>
                <a:latin typeface="宋体" panose="02010600030101010101" pitchFamily="2" charset="-122"/>
              </a:rPr>
              <a:t>8</a:t>
            </a:r>
            <a:r>
              <a:rPr lang="zh-CN" altLang="en-US" sz="2200" dirty="0" smtClean="0">
                <a:solidFill>
                  <a:srgbClr val="CC3300"/>
                </a:solidFill>
                <a:latin typeface="宋体" panose="02010600030101010101" pitchFamily="2" charset="-122"/>
              </a:rPr>
              <a:t>）</a:t>
            </a:r>
            <a:r>
              <a:rPr lang="en-US" altLang="zh-CN" sz="2200" dirty="0" smtClean="0">
                <a:solidFill>
                  <a:srgbClr val="CC3300"/>
                </a:solidFill>
                <a:latin typeface="宋体" panose="02010600030101010101" pitchFamily="2" charset="-122"/>
              </a:rPr>
              <a:t>L</a:t>
            </a:r>
            <a:r>
              <a:rPr lang="en-US" altLang="zh-CN" sz="2200" dirty="0" smtClean="0">
                <a:solidFill>
                  <a:srgbClr val="CC3300"/>
                </a:solidFill>
                <a:latin typeface="宋体" panose="02010600030101010101" pitchFamily="2" charset="-122"/>
                <a:sym typeface="Symbol" pitchFamily="18" charset="2"/>
              </a:rPr>
              <a:t> L</a:t>
            </a:r>
            <a:r>
              <a:rPr lang="en-US" altLang="zh-CN" sz="2200" baseline="-25000" dirty="0" smtClean="0">
                <a:solidFill>
                  <a:srgbClr val="CC3300"/>
                </a:solidFill>
                <a:latin typeface="宋体" panose="02010600030101010101" pitchFamily="2" charset="-122"/>
                <a:sym typeface="Symbol" pitchFamily="18" charset="2"/>
              </a:rPr>
              <a:t>1</a:t>
            </a:r>
            <a:r>
              <a:rPr lang="zh-CN" altLang="en-US" sz="2200" dirty="0" smtClean="0">
                <a:solidFill>
                  <a:srgbClr val="CC3300"/>
                </a:solidFill>
                <a:latin typeface="宋体" panose="02010600030101010101" pitchFamily="2" charset="-122"/>
                <a:sym typeface="Symbol" pitchFamily="18" charset="2"/>
              </a:rPr>
              <a:t>，</a:t>
            </a:r>
            <a:r>
              <a:rPr lang="en-US" altLang="zh-CN" sz="2200" u="sng" dirty="0" smtClean="0">
                <a:solidFill>
                  <a:srgbClr val="CC3300"/>
                </a:solidFill>
                <a:latin typeface="宋体" panose="02010600030101010101" pitchFamily="2" charset="-122"/>
                <a:sym typeface="Symbol" pitchFamily="18" charset="2"/>
              </a:rPr>
              <a:t>id</a:t>
            </a:r>
          </a:p>
          <a:p>
            <a:pPr fontAlgn="auto">
              <a:lnSpc>
                <a:spcPct val="120000"/>
              </a:lnSpc>
              <a:spcBef>
                <a:spcPts val="0"/>
              </a:spcBef>
              <a:spcAft>
                <a:spcPts val="300"/>
              </a:spcAft>
              <a:buFont typeface="Wingdings" pitchFamily="2" charset="2"/>
              <a:buNone/>
              <a:defRPr/>
            </a:pPr>
            <a:r>
              <a:rPr lang="en-US" altLang="zh-CN" sz="2200" dirty="0" smtClean="0">
                <a:solidFill>
                  <a:prstClr val="black"/>
                </a:solidFill>
                <a:latin typeface="宋体" panose="02010600030101010101" pitchFamily="2" charset="-122"/>
              </a:rPr>
              <a:t>{L</a:t>
            </a:r>
            <a:r>
              <a:rPr lang="en-US" altLang="zh-CN" sz="2200" baseline="-25000" dirty="0" smtClean="0">
                <a:solidFill>
                  <a:prstClr val="black"/>
                </a:solidFill>
                <a:latin typeface="宋体" panose="02010600030101010101" pitchFamily="2" charset="-122"/>
              </a:rPr>
              <a:t>1</a:t>
            </a:r>
            <a:r>
              <a:rPr lang="en-US" altLang="zh-CN" sz="2200" dirty="0" smtClean="0">
                <a:solidFill>
                  <a:prstClr val="black"/>
                </a:solidFill>
                <a:latin typeface="宋体" panose="02010600030101010101" pitchFamily="2" charset="-122"/>
              </a:rPr>
              <a:t>.type := </a:t>
            </a:r>
            <a:r>
              <a:rPr lang="en-US" altLang="zh-CN" sz="2200" dirty="0" err="1" smtClean="0">
                <a:solidFill>
                  <a:prstClr val="black"/>
                </a:solidFill>
                <a:latin typeface="宋体" panose="02010600030101010101" pitchFamily="2" charset="-122"/>
              </a:rPr>
              <a:t>L.type</a:t>
            </a:r>
            <a:r>
              <a:rPr lang="en-US" altLang="zh-CN" sz="2200" dirty="0" smtClean="0">
                <a:solidFill>
                  <a:prstClr val="black"/>
                </a:solidFill>
                <a:latin typeface="宋体" panose="02010600030101010101" pitchFamily="2" charset="-122"/>
              </a:rPr>
              <a:t> ; L</a:t>
            </a:r>
            <a:r>
              <a:rPr lang="en-US" altLang="zh-CN" sz="2200" baseline="-25000" dirty="0" smtClean="0">
                <a:solidFill>
                  <a:prstClr val="black"/>
                </a:solidFill>
                <a:latin typeface="宋体" panose="02010600030101010101" pitchFamily="2" charset="-122"/>
              </a:rPr>
              <a:t>1</a:t>
            </a:r>
            <a:r>
              <a:rPr lang="en-US" altLang="zh-CN" sz="2200" dirty="0" smtClean="0">
                <a:solidFill>
                  <a:prstClr val="black"/>
                </a:solidFill>
                <a:latin typeface="宋体" panose="02010600030101010101" pitchFamily="2" charset="-122"/>
              </a:rPr>
              <a:t>.offset :=</a:t>
            </a:r>
            <a:r>
              <a:rPr lang="en-US" altLang="zh-CN" sz="2200" dirty="0">
                <a:solidFill>
                  <a:prstClr val="black"/>
                </a:solidFill>
                <a:latin typeface="宋体" panose="02010600030101010101" pitchFamily="2" charset="-122"/>
              </a:rPr>
              <a:t> </a:t>
            </a:r>
            <a:r>
              <a:rPr lang="en-US" altLang="zh-CN" sz="2200" dirty="0" err="1" smtClean="0">
                <a:solidFill>
                  <a:prstClr val="black"/>
                </a:solidFill>
                <a:latin typeface="宋体" panose="02010600030101010101" pitchFamily="2" charset="-122"/>
              </a:rPr>
              <a:t>L.offset</a:t>
            </a:r>
            <a:r>
              <a:rPr lang="en-US" altLang="zh-CN" sz="2200" dirty="0" smtClean="0">
                <a:solidFill>
                  <a:prstClr val="black"/>
                </a:solidFill>
                <a:latin typeface="宋体" panose="02010600030101010101" pitchFamily="2" charset="-122"/>
              </a:rPr>
              <a:t> ;</a:t>
            </a:r>
            <a:r>
              <a:rPr lang="en-US" altLang="zh-CN" sz="2200" dirty="0">
                <a:solidFill>
                  <a:prstClr val="black"/>
                </a:solidFill>
                <a:latin typeface="宋体" panose="02010600030101010101" pitchFamily="2" charset="-122"/>
              </a:rPr>
              <a:t> L</a:t>
            </a:r>
            <a:r>
              <a:rPr lang="en-US" altLang="zh-CN" sz="2200" baseline="-25000" dirty="0">
                <a:solidFill>
                  <a:prstClr val="black"/>
                </a:solidFill>
                <a:latin typeface="宋体" panose="02010600030101010101" pitchFamily="2" charset="-122"/>
              </a:rPr>
              <a:t>1</a:t>
            </a:r>
            <a:r>
              <a:rPr lang="en-US" altLang="zh-CN" sz="2200" dirty="0" smtClean="0">
                <a:solidFill>
                  <a:prstClr val="black"/>
                </a:solidFill>
                <a:latin typeface="宋体" panose="02010600030101010101" pitchFamily="2" charset="-122"/>
              </a:rPr>
              <a:t>.</a:t>
            </a:r>
            <a:r>
              <a:rPr lang="en-US" altLang="zh-CN" sz="2200" dirty="0">
                <a:solidFill>
                  <a:prstClr val="black"/>
                </a:solidFill>
                <a:latin typeface="宋体" panose="02010600030101010101" pitchFamily="2" charset="-122"/>
              </a:rPr>
              <a:t> width</a:t>
            </a:r>
            <a:r>
              <a:rPr lang="en-US" altLang="zh-CN" sz="2200" dirty="0" smtClean="0">
                <a:solidFill>
                  <a:prstClr val="black"/>
                </a:solidFill>
                <a:latin typeface="宋体" panose="02010600030101010101" pitchFamily="2" charset="-122"/>
              </a:rPr>
              <a:t> </a:t>
            </a:r>
            <a:r>
              <a:rPr lang="en-US" altLang="zh-CN" sz="2200" dirty="0">
                <a:solidFill>
                  <a:prstClr val="black"/>
                </a:solidFill>
                <a:latin typeface="宋体" panose="02010600030101010101" pitchFamily="2" charset="-122"/>
              </a:rPr>
              <a:t>:= L</a:t>
            </a:r>
            <a:r>
              <a:rPr lang="en-US" altLang="zh-CN" sz="2200" dirty="0" smtClean="0">
                <a:solidFill>
                  <a:prstClr val="black"/>
                </a:solidFill>
                <a:latin typeface="宋体" panose="02010600030101010101" pitchFamily="2" charset="-122"/>
              </a:rPr>
              <a:t>.</a:t>
            </a:r>
            <a:r>
              <a:rPr lang="en-US" altLang="zh-CN" sz="2200" dirty="0">
                <a:solidFill>
                  <a:prstClr val="black"/>
                </a:solidFill>
                <a:latin typeface="宋体" panose="02010600030101010101" pitchFamily="2" charset="-122"/>
              </a:rPr>
              <a:t> </a:t>
            </a:r>
            <a:r>
              <a:rPr lang="en-US" altLang="zh-CN" sz="2200" dirty="0" smtClean="0">
                <a:solidFill>
                  <a:prstClr val="black"/>
                </a:solidFill>
                <a:latin typeface="宋体" panose="02010600030101010101" pitchFamily="2" charset="-122"/>
              </a:rPr>
              <a:t>width;}</a:t>
            </a:r>
          </a:p>
          <a:p>
            <a:pPr fontAlgn="auto">
              <a:lnSpc>
                <a:spcPct val="120000"/>
              </a:lnSpc>
              <a:spcBef>
                <a:spcPts val="0"/>
              </a:spcBef>
              <a:spcAft>
                <a:spcPts val="300"/>
              </a:spcAft>
              <a:buFont typeface="Wingdings" pitchFamily="2" charset="2"/>
              <a:buNone/>
              <a:defRPr/>
            </a:pPr>
            <a:r>
              <a:rPr lang="en-US" altLang="zh-CN" sz="2200" dirty="0">
                <a:solidFill>
                  <a:prstClr val="black"/>
                </a:solidFill>
                <a:latin typeface="宋体" panose="02010600030101010101" pitchFamily="2" charset="-122"/>
              </a:rPr>
              <a:t>{</a:t>
            </a:r>
            <a:r>
              <a:rPr lang="en-US" altLang="zh-CN" sz="2200" dirty="0" smtClean="0">
                <a:solidFill>
                  <a:prstClr val="black"/>
                </a:solidFill>
                <a:latin typeface="宋体" panose="02010600030101010101" pitchFamily="2" charset="-122"/>
              </a:rPr>
              <a:t>enter(</a:t>
            </a:r>
            <a:r>
              <a:rPr lang="en-US" altLang="zh-CN" sz="2200" u="sng" dirty="0" smtClean="0">
                <a:solidFill>
                  <a:prstClr val="black"/>
                </a:solidFill>
                <a:latin typeface="宋体" panose="02010600030101010101" pitchFamily="2" charset="-122"/>
              </a:rPr>
              <a:t>id</a:t>
            </a:r>
            <a:r>
              <a:rPr lang="en-US" altLang="zh-CN" sz="2200" dirty="0" smtClean="0">
                <a:solidFill>
                  <a:prstClr val="black"/>
                </a:solidFill>
                <a:latin typeface="宋体" panose="02010600030101010101" pitchFamily="2" charset="-122"/>
              </a:rPr>
              <a:t>.name,L.type,L.offset+L</a:t>
            </a:r>
            <a:r>
              <a:rPr lang="en-US" altLang="zh-CN" sz="2200" baseline="-25000" dirty="0" smtClean="0">
                <a:solidFill>
                  <a:prstClr val="black"/>
                </a:solidFill>
                <a:latin typeface="宋体" panose="02010600030101010101" pitchFamily="2" charset="-122"/>
              </a:rPr>
              <a:t>1</a:t>
            </a:r>
            <a:r>
              <a:rPr lang="en-US" altLang="zh-CN" sz="2200" dirty="0" smtClean="0">
                <a:solidFill>
                  <a:prstClr val="black"/>
                </a:solidFill>
                <a:latin typeface="宋体" panose="02010600030101010101" pitchFamily="2" charset="-122"/>
              </a:rPr>
              <a:t>.num*</a:t>
            </a:r>
            <a:r>
              <a:rPr lang="en-US" altLang="zh-CN" sz="2200" dirty="0">
                <a:solidFill>
                  <a:prstClr val="black"/>
                </a:solidFill>
                <a:latin typeface="宋体" panose="02010600030101010101" pitchFamily="2" charset="-122"/>
              </a:rPr>
              <a:t> L</a:t>
            </a:r>
            <a:r>
              <a:rPr lang="en-US" altLang="zh-CN" sz="2200" baseline="-25000" dirty="0">
                <a:solidFill>
                  <a:prstClr val="black"/>
                </a:solidFill>
                <a:latin typeface="宋体" panose="02010600030101010101" pitchFamily="2" charset="-122"/>
              </a:rPr>
              <a:t>1</a:t>
            </a:r>
            <a:r>
              <a:rPr lang="en-US" altLang="zh-CN" sz="2200" dirty="0" smtClean="0">
                <a:solidFill>
                  <a:prstClr val="black"/>
                </a:solidFill>
                <a:latin typeface="宋体" panose="02010600030101010101" pitchFamily="2" charset="-122"/>
              </a:rPr>
              <a:t>.width); </a:t>
            </a:r>
            <a:r>
              <a:rPr lang="en-US" altLang="zh-CN" sz="2200" dirty="0" err="1" smtClean="0">
                <a:solidFill>
                  <a:prstClr val="black"/>
                </a:solidFill>
                <a:latin typeface="宋体" panose="02010600030101010101" pitchFamily="2" charset="-122"/>
              </a:rPr>
              <a:t>L.num</a:t>
            </a:r>
            <a:r>
              <a:rPr lang="en-US" altLang="zh-CN" sz="2200" dirty="0" smtClean="0">
                <a:solidFill>
                  <a:prstClr val="black"/>
                </a:solidFill>
                <a:latin typeface="宋体" panose="02010600030101010101" pitchFamily="2" charset="-122"/>
              </a:rPr>
              <a:t> := L</a:t>
            </a:r>
            <a:r>
              <a:rPr lang="en-US" altLang="zh-CN" sz="2200" baseline="-25000" dirty="0" smtClean="0">
                <a:solidFill>
                  <a:prstClr val="black"/>
                </a:solidFill>
                <a:latin typeface="宋体" panose="02010600030101010101" pitchFamily="2" charset="-122"/>
              </a:rPr>
              <a:t>1</a:t>
            </a:r>
            <a:r>
              <a:rPr lang="en-US" altLang="zh-CN" sz="2200" dirty="0" smtClean="0">
                <a:solidFill>
                  <a:prstClr val="black"/>
                </a:solidFill>
                <a:latin typeface="宋体" panose="02010600030101010101" pitchFamily="2" charset="-122"/>
              </a:rPr>
              <a:t>.num +1</a:t>
            </a:r>
            <a:r>
              <a:rPr lang="en-US" altLang="zh-CN" sz="2200" dirty="0">
                <a:solidFill>
                  <a:prstClr val="black"/>
                </a:solidFill>
                <a:latin typeface="宋体" panose="02010600030101010101" pitchFamily="2" charset="-122"/>
              </a:rPr>
              <a:t>} </a:t>
            </a:r>
          </a:p>
          <a:p>
            <a:pPr fontAlgn="auto">
              <a:lnSpc>
                <a:spcPct val="120000"/>
              </a:lnSpc>
              <a:spcBef>
                <a:spcPts val="0"/>
              </a:spcBef>
              <a:spcAft>
                <a:spcPts val="300"/>
              </a:spcAft>
              <a:buFont typeface="Wingdings" pitchFamily="2" charset="2"/>
              <a:buNone/>
              <a:defRPr/>
            </a:pPr>
            <a:r>
              <a:rPr lang="en-US" altLang="zh-CN" sz="2200" dirty="0" smtClean="0">
                <a:solidFill>
                  <a:prstClr val="black"/>
                </a:solidFill>
                <a:latin typeface="宋体" panose="02010600030101010101" pitchFamily="2" charset="-122"/>
              </a:rPr>
              <a:t>//</a:t>
            </a:r>
            <a:r>
              <a:rPr lang="en-US" altLang="zh-CN" sz="2200" dirty="0">
                <a:solidFill>
                  <a:prstClr val="black"/>
                </a:solidFill>
                <a:latin typeface="宋体" panose="02010600030101010101" pitchFamily="2" charset="-122"/>
              </a:rPr>
              <a:t> </a:t>
            </a:r>
            <a:r>
              <a:rPr lang="en-US" altLang="zh-CN" sz="2200" dirty="0" smtClean="0">
                <a:solidFill>
                  <a:prstClr val="black"/>
                </a:solidFill>
                <a:latin typeface="宋体" panose="02010600030101010101" pitchFamily="2" charset="-122"/>
              </a:rPr>
              <a:t>L</a:t>
            </a:r>
            <a:r>
              <a:rPr lang="en-US" altLang="zh-CN" sz="2200" baseline="-25000" dirty="0" smtClean="0">
                <a:solidFill>
                  <a:prstClr val="black"/>
                </a:solidFill>
                <a:latin typeface="宋体" panose="02010600030101010101" pitchFamily="2" charset="-122"/>
              </a:rPr>
              <a:t>1</a:t>
            </a:r>
            <a:r>
              <a:rPr lang="en-US" altLang="zh-CN" sz="2200" dirty="0" smtClean="0">
                <a:solidFill>
                  <a:prstClr val="black"/>
                </a:solidFill>
                <a:latin typeface="宋体" panose="02010600030101010101" pitchFamily="2" charset="-122"/>
              </a:rPr>
              <a:t>.type,.offset,.width</a:t>
            </a:r>
            <a:r>
              <a:rPr lang="zh-CN" altLang="en-US" sz="2200" dirty="0" smtClean="0">
                <a:solidFill>
                  <a:prstClr val="black"/>
                </a:solidFill>
                <a:latin typeface="宋体" panose="02010600030101010101" pitchFamily="2" charset="-122"/>
              </a:rPr>
              <a:t>属性都继承自</a:t>
            </a:r>
            <a:r>
              <a:rPr lang="en-US" altLang="zh-CN" sz="2200" dirty="0" smtClean="0">
                <a:solidFill>
                  <a:prstClr val="black"/>
                </a:solidFill>
                <a:latin typeface="宋体" panose="02010600030101010101" pitchFamily="2" charset="-122"/>
              </a:rPr>
              <a:t> L</a:t>
            </a:r>
          </a:p>
          <a:p>
            <a:pPr fontAlgn="auto">
              <a:lnSpc>
                <a:spcPct val="120000"/>
              </a:lnSpc>
              <a:spcBef>
                <a:spcPts val="0"/>
              </a:spcBef>
              <a:spcAft>
                <a:spcPts val="300"/>
              </a:spcAft>
              <a:buFont typeface="Wingdings" pitchFamily="2" charset="2"/>
              <a:buNone/>
              <a:defRPr/>
            </a:pPr>
            <a:r>
              <a:rPr lang="zh-CN" altLang="en-US" sz="2200" dirty="0" smtClean="0">
                <a:solidFill>
                  <a:prstClr val="black"/>
                </a:solidFill>
                <a:latin typeface="宋体" panose="02010600030101010101" pitchFamily="2" charset="-122"/>
              </a:rPr>
              <a:t>符号</a:t>
            </a:r>
            <a:r>
              <a:rPr lang="zh-CN" altLang="en-US" sz="2200" dirty="0">
                <a:solidFill>
                  <a:prstClr val="black"/>
                </a:solidFill>
                <a:latin typeface="宋体" panose="02010600030101010101" pitchFamily="2" charset="-122"/>
              </a:rPr>
              <a:t>表增加一项，该项的</a:t>
            </a:r>
            <a:r>
              <a:rPr lang="en-US" altLang="zh-CN" sz="2200" dirty="0">
                <a:solidFill>
                  <a:prstClr val="black"/>
                </a:solidFill>
                <a:latin typeface="宋体" panose="02010600030101010101" pitchFamily="2" charset="-122"/>
              </a:rPr>
              <a:t>name</a:t>
            </a:r>
            <a:r>
              <a:rPr lang="zh-CN" altLang="en-US" sz="2200" dirty="0">
                <a:solidFill>
                  <a:prstClr val="black"/>
                </a:solidFill>
                <a:latin typeface="宋体" panose="02010600030101010101" pitchFamily="2" charset="-122"/>
              </a:rPr>
              <a:t>属性写入</a:t>
            </a:r>
            <a:r>
              <a:rPr lang="en-US" altLang="zh-CN" sz="2200" dirty="0">
                <a:solidFill>
                  <a:prstClr val="black"/>
                </a:solidFill>
                <a:latin typeface="宋体" panose="02010600030101010101" pitchFamily="2" charset="-122"/>
              </a:rPr>
              <a:t>id.name, type</a:t>
            </a:r>
            <a:r>
              <a:rPr lang="zh-CN" altLang="en-US" sz="2200" dirty="0">
                <a:solidFill>
                  <a:prstClr val="black"/>
                </a:solidFill>
                <a:latin typeface="宋体" panose="02010600030101010101" pitchFamily="2" charset="-122"/>
              </a:rPr>
              <a:t>属性写入</a:t>
            </a:r>
            <a:r>
              <a:rPr lang="en-US" altLang="zh-CN" sz="2200" dirty="0" err="1">
                <a:solidFill>
                  <a:prstClr val="black"/>
                </a:solidFill>
                <a:latin typeface="宋体" panose="02010600030101010101" pitchFamily="2" charset="-122"/>
              </a:rPr>
              <a:t>L.type</a:t>
            </a:r>
            <a:r>
              <a:rPr lang="en-US" altLang="zh-CN" sz="2200" dirty="0">
                <a:solidFill>
                  <a:prstClr val="black"/>
                </a:solidFill>
                <a:latin typeface="宋体" panose="02010600030101010101" pitchFamily="2" charset="-122"/>
              </a:rPr>
              <a:t>, offset</a:t>
            </a:r>
            <a:r>
              <a:rPr lang="zh-CN" altLang="en-US" sz="2200" dirty="0">
                <a:solidFill>
                  <a:prstClr val="black"/>
                </a:solidFill>
                <a:latin typeface="宋体" panose="02010600030101010101" pitchFamily="2" charset="-122"/>
              </a:rPr>
              <a:t>属性</a:t>
            </a:r>
            <a:r>
              <a:rPr lang="zh-CN" altLang="en-US" sz="2200" dirty="0" smtClean="0">
                <a:solidFill>
                  <a:prstClr val="black"/>
                </a:solidFill>
                <a:latin typeface="宋体" panose="02010600030101010101" pitchFamily="2" charset="-122"/>
              </a:rPr>
              <a:t>写入。。。计算的结果</a:t>
            </a:r>
            <a:r>
              <a:rPr lang="en-US" altLang="zh-CN" sz="2200" dirty="0" smtClean="0">
                <a:solidFill>
                  <a:prstClr val="black"/>
                </a:solidFill>
                <a:latin typeface="宋体" panose="02010600030101010101" pitchFamily="2" charset="-122"/>
              </a:rPr>
              <a:t>;</a:t>
            </a:r>
            <a:endParaRPr lang="en-US" altLang="zh-CN" sz="2200" dirty="0">
              <a:solidFill>
                <a:prstClr val="black"/>
              </a:solidFill>
              <a:latin typeface="宋体" panose="02010600030101010101" pitchFamily="2" charset="-122"/>
            </a:endParaRPr>
          </a:p>
          <a:p>
            <a:pPr fontAlgn="auto">
              <a:lnSpc>
                <a:spcPct val="120000"/>
              </a:lnSpc>
              <a:spcBef>
                <a:spcPts val="0"/>
              </a:spcBef>
              <a:spcAft>
                <a:spcPts val="300"/>
              </a:spcAft>
              <a:buFont typeface="Wingdings" pitchFamily="2" charset="2"/>
              <a:buNone/>
              <a:defRPr/>
            </a:pPr>
            <a:r>
              <a:rPr lang="en-US" altLang="zh-CN" sz="2200" dirty="0" err="1">
                <a:solidFill>
                  <a:prstClr val="black"/>
                </a:solidFill>
                <a:latin typeface="宋体" panose="02010600030101010101" pitchFamily="2" charset="-122"/>
              </a:rPr>
              <a:t>L.num</a:t>
            </a:r>
            <a:r>
              <a:rPr lang="zh-CN" altLang="en-US" sz="2200" dirty="0">
                <a:solidFill>
                  <a:prstClr val="black"/>
                </a:solidFill>
                <a:latin typeface="宋体" panose="02010600030101010101" pitchFamily="2" charset="-122"/>
              </a:rPr>
              <a:t>更新</a:t>
            </a:r>
            <a:r>
              <a:rPr lang="zh-CN" altLang="en-US" sz="2200" dirty="0" smtClean="0">
                <a:solidFill>
                  <a:prstClr val="black"/>
                </a:solidFill>
                <a:latin typeface="宋体" panose="02010600030101010101" pitchFamily="2" charset="-122"/>
              </a:rPr>
              <a:t>为</a:t>
            </a:r>
            <a:r>
              <a:rPr lang="en-US" altLang="zh-CN" sz="2200" dirty="0">
                <a:solidFill>
                  <a:prstClr val="black"/>
                </a:solidFill>
                <a:latin typeface="宋体" panose="02010600030101010101" pitchFamily="2" charset="-122"/>
              </a:rPr>
              <a:t>L</a:t>
            </a:r>
            <a:r>
              <a:rPr lang="en-US" altLang="zh-CN" sz="2200" baseline="-25000" dirty="0">
                <a:solidFill>
                  <a:prstClr val="black"/>
                </a:solidFill>
                <a:latin typeface="宋体" panose="02010600030101010101" pitchFamily="2" charset="-122"/>
              </a:rPr>
              <a:t>1</a:t>
            </a:r>
            <a:r>
              <a:rPr lang="en-US" altLang="zh-CN" sz="2200" dirty="0">
                <a:solidFill>
                  <a:prstClr val="black"/>
                </a:solidFill>
                <a:latin typeface="宋体" panose="02010600030101010101" pitchFamily="2" charset="-122"/>
              </a:rPr>
              <a:t>.num +1 </a:t>
            </a:r>
            <a:r>
              <a:rPr lang="zh-CN" altLang="en-US" sz="2200" dirty="0" smtClean="0">
                <a:solidFill>
                  <a:prstClr val="black"/>
                </a:solidFill>
                <a:latin typeface="宋体" panose="02010600030101010101" pitchFamily="2" charset="-122"/>
              </a:rPr>
              <a:t>。</a:t>
            </a:r>
            <a:endParaRPr lang="en-US" altLang="zh-CN" sz="2200" dirty="0">
              <a:solidFill>
                <a:prstClr val="black"/>
              </a:solidFill>
              <a:latin typeface="宋体" panose="02010600030101010101" pitchFamily="2" charset="-122"/>
            </a:endParaRPr>
          </a:p>
        </p:txBody>
      </p:sp>
      <p:sp>
        <p:nvSpPr>
          <p:cNvPr id="6" name="矩形 5"/>
          <p:cNvSpPr/>
          <p:nvPr/>
        </p:nvSpPr>
        <p:spPr>
          <a:xfrm>
            <a:off x="364521" y="4266440"/>
            <a:ext cx="8287499" cy="2185150"/>
          </a:xfrm>
          <a:prstGeom prst="rect">
            <a:avLst/>
          </a:prstGeom>
        </p:spPr>
        <p:txBody>
          <a:bodyPr wrap="square">
            <a:spAutoFit/>
          </a:bodyPr>
          <a:lstStyle/>
          <a:p>
            <a:pPr lvl="0" fontAlgn="auto">
              <a:lnSpc>
                <a:spcPct val="120000"/>
              </a:lnSpc>
              <a:spcBef>
                <a:spcPts val="0"/>
              </a:spcBef>
              <a:spcAft>
                <a:spcPts val="300"/>
              </a:spcAft>
              <a:defRPr/>
            </a:pPr>
            <a:r>
              <a:rPr lang="zh-CN" altLang="en-US" sz="2200" dirty="0" smtClean="0">
                <a:solidFill>
                  <a:srgbClr val="CC3300"/>
                </a:solidFill>
                <a:latin typeface="宋体" panose="02010600030101010101" pitchFamily="2" charset="-122"/>
              </a:rPr>
              <a:t> （</a:t>
            </a:r>
            <a:r>
              <a:rPr lang="en-US" altLang="zh-CN" sz="2200" dirty="0" smtClean="0">
                <a:solidFill>
                  <a:srgbClr val="CC3300"/>
                </a:solidFill>
                <a:latin typeface="宋体" panose="02010600030101010101" pitchFamily="2" charset="-122"/>
              </a:rPr>
              <a:t>9</a:t>
            </a:r>
            <a:r>
              <a:rPr lang="zh-CN" altLang="en-US" sz="2200" dirty="0" smtClean="0">
                <a:solidFill>
                  <a:srgbClr val="CC3300"/>
                </a:solidFill>
                <a:latin typeface="宋体" panose="02010600030101010101" pitchFamily="2" charset="-122"/>
              </a:rPr>
              <a:t>）</a:t>
            </a:r>
            <a:r>
              <a:rPr lang="en-US" altLang="zh-CN" sz="2200" dirty="0" smtClean="0">
                <a:solidFill>
                  <a:srgbClr val="CC3300"/>
                </a:solidFill>
                <a:latin typeface="宋体" panose="02010600030101010101" pitchFamily="2" charset="-122"/>
              </a:rPr>
              <a:t>L</a:t>
            </a:r>
            <a:r>
              <a:rPr lang="en-US" altLang="zh-CN" sz="2200" dirty="0" smtClean="0">
                <a:solidFill>
                  <a:srgbClr val="CC3300"/>
                </a:solidFill>
                <a:latin typeface="宋体" panose="02010600030101010101" pitchFamily="2" charset="-122"/>
                <a:sym typeface="Symbol" pitchFamily="18" charset="2"/>
              </a:rPr>
              <a:t> </a:t>
            </a:r>
            <a:r>
              <a:rPr lang="en-US" altLang="zh-CN" sz="2200" u="sng" dirty="0" smtClean="0">
                <a:solidFill>
                  <a:srgbClr val="CC3300"/>
                </a:solidFill>
                <a:latin typeface="宋体" panose="02010600030101010101" pitchFamily="2" charset="-122"/>
                <a:sym typeface="Symbol" pitchFamily="18" charset="2"/>
              </a:rPr>
              <a:t>id</a:t>
            </a:r>
            <a:endParaRPr lang="en-US" altLang="zh-CN" sz="2200" u="sng" baseline="-25000" dirty="0" smtClean="0">
              <a:solidFill>
                <a:srgbClr val="CC3300"/>
              </a:solidFill>
              <a:latin typeface="宋体" panose="02010600030101010101" pitchFamily="2" charset="-122"/>
              <a:sym typeface="Symbol" pitchFamily="18" charset="2"/>
            </a:endParaRPr>
          </a:p>
          <a:p>
            <a:pPr fontAlgn="auto">
              <a:lnSpc>
                <a:spcPct val="120000"/>
              </a:lnSpc>
              <a:spcBef>
                <a:spcPts val="0"/>
              </a:spcBef>
              <a:spcAft>
                <a:spcPts val="300"/>
              </a:spcAft>
              <a:buFont typeface="Wingdings" pitchFamily="2" charset="2"/>
              <a:buNone/>
              <a:defRPr/>
            </a:pPr>
            <a:r>
              <a:rPr lang="en-US" altLang="zh-CN" sz="2200" dirty="0" smtClean="0">
                <a:solidFill>
                  <a:prstClr val="black"/>
                </a:solidFill>
                <a:latin typeface="宋体" panose="02010600030101010101" pitchFamily="2" charset="-122"/>
              </a:rPr>
              <a:t>{enter(</a:t>
            </a:r>
            <a:r>
              <a:rPr lang="en-US" altLang="zh-CN" sz="2200" u="sng" dirty="0" err="1" smtClean="0">
                <a:solidFill>
                  <a:prstClr val="black"/>
                </a:solidFill>
                <a:latin typeface="宋体" panose="02010600030101010101" pitchFamily="2" charset="-122"/>
              </a:rPr>
              <a:t>id</a:t>
            </a:r>
            <a:r>
              <a:rPr lang="en-US" altLang="zh-CN" sz="2200" dirty="0" err="1" smtClean="0">
                <a:solidFill>
                  <a:prstClr val="black"/>
                </a:solidFill>
                <a:latin typeface="宋体" panose="02010600030101010101" pitchFamily="2" charset="-122"/>
              </a:rPr>
              <a:t>.name,L.type,L.offset</a:t>
            </a:r>
            <a:r>
              <a:rPr lang="en-US" altLang="zh-CN" sz="2200" dirty="0" smtClean="0">
                <a:solidFill>
                  <a:prstClr val="black"/>
                </a:solidFill>
                <a:latin typeface="宋体" panose="02010600030101010101" pitchFamily="2" charset="-122"/>
              </a:rPr>
              <a:t>); </a:t>
            </a:r>
            <a:r>
              <a:rPr lang="en-US" altLang="zh-CN" sz="2200" dirty="0" err="1" smtClean="0">
                <a:solidFill>
                  <a:prstClr val="black"/>
                </a:solidFill>
                <a:latin typeface="宋体" panose="02010600030101010101" pitchFamily="2" charset="-122"/>
              </a:rPr>
              <a:t>L.num</a:t>
            </a:r>
            <a:r>
              <a:rPr lang="en-US" altLang="zh-CN" sz="2200" dirty="0" smtClean="0">
                <a:solidFill>
                  <a:prstClr val="black"/>
                </a:solidFill>
                <a:latin typeface="宋体" panose="02010600030101010101" pitchFamily="2" charset="-122"/>
              </a:rPr>
              <a:t>:=1} </a:t>
            </a:r>
          </a:p>
          <a:p>
            <a:pPr fontAlgn="auto">
              <a:lnSpc>
                <a:spcPct val="120000"/>
              </a:lnSpc>
              <a:spcBef>
                <a:spcPts val="0"/>
              </a:spcBef>
              <a:spcAft>
                <a:spcPts val="300"/>
              </a:spcAft>
              <a:buFont typeface="Wingdings" pitchFamily="2" charset="2"/>
              <a:buNone/>
              <a:defRPr/>
            </a:pPr>
            <a:r>
              <a:rPr lang="en-US" altLang="zh-CN" sz="2200" dirty="0" smtClean="0">
                <a:solidFill>
                  <a:prstClr val="black"/>
                </a:solidFill>
                <a:latin typeface="宋体" panose="02010600030101010101" pitchFamily="2" charset="-122"/>
              </a:rPr>
              <a:t>// </a:t>
            </a:r>
            <a:r>
              <a:rPr lang="zh-CN" altLang="en-US" sz="2200" dirty="0" smtClean="0">
                <a:solidFill>
                  <a:prstClr val="black"/>
                </a:solidFill>
                <a:latin typeface="宋体" panose="02010600030101010101" pitchFamily="2" charset="-122"/>
              </a:rPr>
              <a:t>符号表增加一项，该项的</a:t>
            </a:r>
            <a:r>
              <a:rPr lang="en-US" altLang="zh-CN" sz="2200" dirty="0" smtClean="0">
                <a:solidFill>
                  <a:prstClr val="black"/>
                </a:solidFill>
                <a:latin typeface="宋体" panose="02010600030101010101" pitchFamily="2" charset="-122"/>
              </a:rPr>
              <a:t>name</a:t>
            </a:r>
            <a:r>
              <a:rPr lang="zh-CN" altLang="en-US" sz="2200" dirty="0" smtClean="0">
                <a:solidFill>
                  <a:prstClr val="black"/>
                </a:solidFill>
                <a:latin typeface="宋体" panose="02010600030101010101" pitchFamily="2" charset="-122"/>
              </a:rPr>
              <a:t>属性写入</a:t>
            </a:r>
            <a:r>
              <a:rPr lang="en-US" altLang="zh-CN" sz="2200" dirty="0" smtClean="0">
                <a:solidFill>
                  <a:prstClr val="black"/>
                </a:solidFill>
                <a:latin typeface="宋体" panose="02010600030101010101" pitchFamily="2" charset="-122"/>
              </a:rPr>
              <a:t>id.name,</a:t>
            </a:r>
            <a:r>
              <a:rPr lang="en-US" altLang="zh-CN" sz="2200" dirty="0">
                <a:solidFill>
                  <a:prstClr val="black"/>
                </a:solidFill>
                <a:latin typeface="宋体" panose="02010600030101010101" pitchFamily="2" charset="-122"/>
              </a:rPr>
              <a:t> </a:t>
            </a:r>
            <a:r>
              <a:rPr lang="en-US" altLang="zh-CN" sz="2200" dirty="0" smtClean="0">
                <a:solidFill>
                  <a:prstClr val="black"/>
                </a:solidFill>
                <a:latin typeface="宋体" panose="02010600030101010101" pitchFamily="2" charset="-122"/>
              </a:rPr>
              <a:t>type</a:t>
            </a:r>
            <a:r>
              <a:rPr lang="zh-CN" altLang="en-US" sz="2200" dirty="0" smtClean="0">
                <a:solidFill>
                  <a:prstClr val="black"/>
                </a:solidFill>
                <a:latin typeface="宋体" panose="02010600030101010101" pitchFamily="2" charset="-122"/>
              </a:rPr>
              <a:t>属性写入</a:t>
            </a:r>
            <a:r>
              <a:rPr lang="en-US" altLang="zh-CN" sz="2200" dirty="0" err="1" smtClean="0">
                <a:solidFill>
                  <a:prstClr val="black"/>
                </a:solidFill>
                <a:latin typeface="宋体" panose="02010600030101010101" pitchFamily="2" charset="-122"/>
              </a:rPr>
              <a:t>L.type</a:t>
            </a:r>
            <a:r>
              <a:rPr lang="en-US" altLang="zh-CN" sz="2200" dirty="0" smtClean="0">
                <a:solidFill>
                  <a:prstClr val="black"/>
                </a:solidFill>
                <a:latin typeface="宋体" panose="02010600030101010101" pitchFamily="2" charset="-122"/>
              </a:rPr>
              <a:t>,</a:t>
            </a:r>
            <a:r>
              <a:rPr lang="en-US" altLang="zh-CN" sz="2200" dirty="0">
                <a:solidFill>
                  <a:prstClr val="black"/>
                </a:solidFill>
                <a:latin typeface="宋体" panose="02010600030101010101" pitchFamily="2" charset="-122"/>
              </a:rPr>
              <a:t> </a:t>
            </a:r>
            <a:r>
              <a:rPr lang="en-US" altLang="zh-CN" sz="2200" dirty="0" smtClean="0">
                <a:solidFill>
                  <a:prstClr val="black"/>
                </a:solidFill>
                <a:latin typeface="宋体" panose="02010600030101010101" pitchFamily="2" charset="-122"/>
              </a:rPr>
              <a:t>offset</a:t>
            </a:r>
            <a:r>
              <a:rPr lang="zh-CN" altLang="en-US" sz="2200" dirty="0" smtClean="0">
                <a:solidFill>
                  <a:prstClr val="black"/>
                </a:solidFill>
                <a:latin typeface="宋体" panose="02010600030101010101" pitchFamily="2" charset="-122"/>
              </a:rPr>
              <a:t>属性写入</a:t>
            </a:r>
            <a:r>
              <a:rPr lang="en-US" altLang="zh-CN" sz="2200" dirty="0" err="1">
                <a:solidFill>
                  <a:prstClr val="black"/>
                </a:solidFill>
                <a:latin typeface="宋体" panose="02010600030101010101" pitchFamily="2" charset="-122"/>
              </a:rPr>
              <a:t>L.offset</a:t>
            </a:r>
            <a:r>
              <a:rPr lang="en-US" altLang="zh-CN" sz="2200" dirty="0" smtClean="0">
                <a:solidFill>
                  <a:prstClr val="black"/>
                </a:solidFill>
                <a:latin typeface="宋体" panose="02010600030101010101" pitchFamily="2" charset="-122"/>
              </a:rPr>
              <a:t>;</a:t>
            </a:r>
          </a:p>
          <a:p>
            <a:pPr fontAlgn="auto">
              <a:lnSpc>
                <a:spcPct val="120000"/>
              </a:lnSpc>
              <a:spcBef>
                <a:spcPts val="0"/>
              </a:spcBef>
              <a:spcAft>
                <a:spcPts val="300"/>
              </a:spcAft>
              <a:buFont typeface="Wingdings" pitchFamily="2" charset="2"/>
              <a:buNone/>
              <a:defRPr/>
            </a:pPr>
            <a:r>
              <a:rPr lang="en-US" altLang="zh-CN" sz="2200" dirty="0" err="1" smtClean="0">
                <a:solidFill>
                  <a:prstClr val="black"/>
                </a:solidFill>
                <a:latin typeface="宋体" panose="02010600030101010101" pitchFamily="2" charset="-122"/>
              </a:rPr>
              <a:t>L.num</a:t>
            </a:r>
            <a:r>
              <a:rPr lang="zh-CN" altLang="en-US" sz="2200" dirty="0" smtClean="0">
                <a:solidFill>
                  <a:prstClr val="black"/>
                </a:solidFill>
                <a:latin typeface="宋体" panose="02010600030101010101" pitchFamily="2" charset="-122"/>
              </a:rPr>
              <a:t>更新为</a:t>
            </a:r>
            <a:r>
              <a:rPr lang="en-US" altLang="zh-CN" sz="2200" dirty="0" smtClean="0">
                <a:solidFill>
                  <a:prstClr val="black"/>
                </a:solidFill>
                <a:latin typeface="宋体" panose="02010600030101010101" pitchFamily="2" charset="-122"/>
              </a:rPr>
              <a:t>1</a:t>
            </a:r>
            <a:r>
              <a:rPr lang="zh-CN" altLang="en-US" sz="2200" dirty="0" smtClean="0">
                <a:solidFill>
                  <a:prstClr val="black"/>
                </a:solidFill>
                <a:latin typeface="宋体" panose="02010600030101010101" pitchFamily="2" charset="-122"/>
              </a:rPr>
              <a:t>。</a:t>
            </a:r>
            <a:endParaRPr lang="en-US" altLang="zh-CN" sz="2200" dirty="0">
              <a:solidFill>
                <a:prstClr val="black"/>
              </a:solidFill>
              <a:latin typeface="宋体" panose="02010600030101010101" pitchFamily="2" charset="-122"/>
            </a:endParaRPr>
          </a:p>
        </p:txBody>
      </p:sp>
    </p:spTree>
    <p:extLst>
      <p:ext uri="{BB962C8B-B14F-4D97-AF65-F5344CB8AC3E}">
        <p14:creationId xmlns:p14="http://schemas.microsoft.com/office/powerpoint/2010/main" xmlns="" val="209757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 calcmode="lin" valueType="num">
                                      <p:cBhvr additive="base">
                                        <p:cTn id="4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 calcmode="lin" valueType="num">
                                      <p:cBhvr additive="base">
                                        <p:cTn id="4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2" end="2"/>
                                            </p:txEl>
                                          </p:spTgt>
                                        </p:tgtEl>
                                        <p:attrNameLst>
                                          <p:attrName>style.visibility</p:attrName>
                                        </p:attrNameLst>
                                      </p:cBhvr>
                                      <p:to>
                                        <p:strVal val="visible"/>
                                      </p:to>
                                    </p:set>
                                    <p:anim calcmode="lin" valueType="num">
                                      <p:cBhvr additive="base">
                                        <p:cTn id="5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6">
                                            <p:txEl>
                                              <p:pRg st="3" end="3"/>
                                            </p:txEl>
                                          </p:spTgt>
                                        </p:tgtEl>
                                        <p:attrNameLst>
                                          <p:attrName>style.visibility</p:attrName>
                                        </p:attrNameLst>
                                      </p:cBhvr>
                                      <p:to>
                                        <p:strVal val="visible"/>
                                      </p:to>
                                    </p:set>
                                    <p:anim calcmode="lin" valueType="num">
                                      <p:cBhvr additive="base">
                                        <p:cTn id="6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ChangeArrowheads="1"/>
          </p:cNvSpPr>
          <p:nvPr>
            <p:ph sz="quarter" idx="4294967295"/>
          </p:nvPr>
        </p:nvSpPr>
        <p:spPr>
          <a:xfrm>
            <a:off x="467544" y="1196752"/>
            <a:ext cx="7848600" cy="4319587"/>
          </a:xfrm>
        </p:spPr>
        <p:txBody>
          <a:bodyPr>
            <a:noAutofit/>
          </a:bodyPr>
          <a:lstStyle/>
          <a:p>
            <a:pPr eaLnBrk="1" fontAlgn="auto" hangingPunct="1">
              <a:lnSpc>
                <a:spcPct val="120000"/>
              </a:lnSpc>
              <a:buFont typeface="Wingdings" pitchFamily="2" charset="2"/>
              <a:buNone/>
              <a:defRPr/>
            </a:pPr>
            <a:r>
              <a:rPr lang="zh-CN" altLang="en-US" sz="2200" dirty="0" smtClean="0"/>
              <a:t>	（</a:t>
            </a:r>
            <a:r>
              <a:rPr lang="en-US" altLang="zh-CN" sz="2200" dirty="0" smtClean="0"/>
              <a:t>1</a:t>
            </a:r>
            <a:r>
              <a:rPr lang="zh-CN" altLang="en-US" sz="2200" dirty="0" smtClean="0"/>
              <a:t>）综合属性</a:t>
            </a:r>
            <a:r>
              <a:rPr lang="en-US" altLang="zh-CN" sz="2200" dirty="0" err="1" smtClean="0"/>
              <a:t>T</a:t>
            </a:r>
            <a:r>
              <a:rPr lang="en-US" altLang="zh-CN" sz="2200" dirty="0" err="1" smtClean="0">
                <a:solidFill>
                  <a:srgbClr val="CC3300"/>
                </a:solidFill>
              </a:rPr>
              <a:t>.type</a:t>
            </a:r>
            <a:r>
              <a:rPr lang="zh-CN" altLang="en-US" sz="2200" dirty="0" smtClean="0"/>
              <a:t>属性。。。</a:t>
            </a:r>
          </a:p>
          <a:p>
            <a:pPr eaLnBrk="1" fontAlgn="auto" hangingPunct="1">
              <a:lnSpc>
                <a:spcPct val="120000"/>
              </a:lnSpc>
              <a:buFont typeface="Wingdings" pitchFamily="2" charset="2"/>
              <a:buNone/>
              <a:defRPr/>
            </a:pPr>
            <a:r>
              <a:rPr lang="zh-CN" altLang="en-US" sz="2200" dirty="0" smtClean="0"/>
              <a:t>	（２）继承属性</a:t>
            </a:r>
            <a:r>
              <a:rPr lang="en-US" altLang="zh-CN" sz="2200" dirty="0" smtClean="0">
                <a:solidFill>
                  <a:srgbClr val="C00000"/>
                </a:solidFill>
              </a:rPr>
              <a:t>L</a:t>
            </a:r>
            <a:r>
              <a:rPr lang="en-US" altLang="zh-CN" sz="2200" baseline="-25000" dirty="0" smtClean="0">
                <a:solidFill>
                  <a:srgbClr val="C00000"/>
                </a:solidFill>
              </a:rPr>
              <a:t>1</a:t>
            </a:r>
            <a:r>
              <a:rPr lang="en-US" altLang="zh-CN" sz="2200" dirty="0" smtClean="0">
                <a:solidFill>
                  <a:srgbClr val="C00000"/>
                </a:solidFill>
              </a:rPr>
              <a:t>.type, .offset, width</a:t>
            </a:r>
            <a:r>
              <a:rPr lang="zh-CN" altLang="en-US" sz="2200" dirty="0" smtClean="0">
                <a:solidFill>
                  <a:srgbClr val="C00000"/>
                </a:solidFill>
              </a:rPr>
              <a:t>。。。</a:t>
            </a:r>
            <a:r>
              <a:rPr lang="zh-CN" altLang="en-US" sz="2200" dirty="0" smtClean="0"/>
              <a:t>。</a:t>
            </a:r>
          </a:p>
          <a:p>
            <a:pPr eaLnBrk="1" fontAlgn="auto" hangingPunct="1">
              <a:lnSpc>
                <a:spcPct val="120000"/>
              </a:lnSpc>
              <a:buFont typeface="Wingdings" pitchFamily="2" charset="2"/>
              <a:buNone/>
              <a:defRPr/>
            </a:pPr>
            <a:r>
              <a:rPr lang="zh-CN" altLang="en-US" sz="2200" dirty="0" smtClean="0"/>
              <a:t>	（３）语义函数</a:t>
            </a:r>
            <a:r>
              <a:rPr lang="en-US" altLang="zh-CN" sz="2200" dirty="0" smtClean="0"/>
              <a:t>enter</a:t>
            </a:r>
            <a:r>
              <a:rPr lang="zh-CN" altLang="en-US" sz="2200" dirty="0" smtClean="0">
                <a:solidFill>
                  <a:srgbClr val="C00000"/>
                </a:solidFill>
              </a:rPr>
              <a:t>（</a:t>
            </a:r>
            <a:r>
              <a:rPr lang="en-US" altLang="zh-CN" sz="2200" dirty="0" smtClean="0">
                <a:solidFill>
                  <a:srgbClr val="C00000"/>
                </a:solidFill>
              </a:rPr>
              <a:t>id.name, type, offset)</a:t>
            </a:r>
            <a:r>
              <a:rPr lang="zh-CN" altLang="en-US" sz="2200" dirty="0" smtClean="0"/>
              <a:t>。。。</a:t>
            </a:r>
            <a:endParaRPr lang="en-US" altLang="zh-CN" sz="2200" dirty="0" smtClean="0"/>
          </a:p>
          <a:p>
            <a:pPr>
              <a:lnSpc>
                <a:spcPct val="120000"/>
              </a:lnSpc>
              <a:buNone/>
              <a:defRPr/>
            </a:pPr>
            <a:r>
              <a:rPr lang="zh-CN" altLang="en-US" sz="2200" dirty="0" smtClean="0"/>
              <a:t>	（</a:t>
            </a:r>
            <a:r>
              <a:rPr lang="en-US" altLang="zh-CN" sz="2200" dirty="0" smtClean="0"/>
              <a:t>4</a:t>
            </a:r>
            <a:r>
              <a:rPr lang="zh-CN" altLang="en-US" sz="2200" dirty="0" smtClean="0"/>
              <a:t>）各种数据类型的宽度（所占字节数）</a:t>
            </a:r>
            <a:endParaRPr lang="en-US" altLang="zh-CN" sz="2200" dirty="0" smtClean="0"/>
          </a:p>
        </p:txBody>
      </p:sp>
      <p:sp>
        <p:nvSpPr>
          <p:cNvPr id="2" name="TextBox 1"/>
          <p:cNvSpPr txBox="1"/>
          <p:nvPr/>
        </p:nvSpPr>
        <p:spPr>
          <a:xfrm>
            <a:off x="311649" y="440247"/>
            <a:ext cx="7212677" cy="461665"/>
          </a:xfrm>
          <a:prstGeom prst="rect">
            <a:avLst/>
          </a:prstGeom>
          <a:noFill/>
        </p:spPr>
        <p:txBody>
          <a:bodyPr wrap="square" rtlCol="0">
            <a:spAutoFit/>
          </a:bodyPr>
          <a:lstStyle/>
          <a:p>
            <a:r>
              <a:rPr lang="zh-CN" altLang="en-US" dirty="0" smtClean="0">
                <a:solidFill>
                  <a:srgbClr val="CC3300"/>
                </a:solidFill>
              </a:rPr>
              <a:t>对声明语句翻译成四元式的总结：</a:t>
            </a:r>
            <a:r>
              <a:rPr lang="en-US" altLang="zh-CN" dirty="0" smtClean="0">
                <a:solidFill>
                  <a:srgbClr val="CC3300"/>
                </a:solidFill>
              </a:rPr>
              <a:t>P213</a:t>
            </a:r>
            <a:endParaRPr lang="zh-CN" altLang="en-US" dirty="0">
              <a:solidFill>
                <a:srgbClr val="CC3300"/>
              </a:solidFill>
            </a:endParaRPr>
          </a:p>
        </p:txBody>
      </p:sp>
    </p:spTree>
    <p:extLst>
      <p:ext uri="{BB962C8B-B14F-4D97-AF65-F5344CB8AC3E}">
        <p14:creationId xmlns:p14="http://schemas.microsoft.com/office/powerpoint/2010/main" xmlns="" val="1072574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blinds(horizontal)">
                                      <p:cBhvr>
                                        <p:cTn id="7" dur="500"/>
                                        <p:tgtEl>
                                          <p:spTgt spid="148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8483">
                                            <p:txEl>
                                              <p:pRg st="1" end="1"/>
                                            </p:txEl>
                                          </p:spTgt>
                                        </p:tgtEl>
                                        <p:attrNameLst>
                                          <p:attrName>style.visibility</p:attrName>
                                        </p:attrNameLst>
                                      </p:cBhvr>
                                      <p:to>
                                        <p:strVal val="visible"/>
                                      </p:to>
                                    </p:set>
                                    <p:animEffect transition="in" filter="blinds(horizontal)">
                                      <p:cBhvr>
                                        <p:cTn id="12" dur="500"/>
                                        <p:tgtEl>
                                          <p:spTgt spid="148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8483">
                                            <p:txEl>
                                              <p:pRg st="2" end="2"/>
                                            </p:txEl>
                                          </p:spTgt>
                                        </p:tgtEl>
                                        <p:attrNameLst>
                                          <p:attrName>style.visibility</p:attrName>
                                        </p:attrNameLst>
                                      </p:cBhvr>
                                      <p:to>
                                        <p:strVal val="visible"/>
                                      </p:to>
                                    </p:set>
                                    <p:animEffect transition="in" filter="blinds(horizontal)">
                                      <p:cBhvr>
                                        <p:cTn id="17" dur="500"/>
                                        <p:tgtEl>
                                          <p:spTgt spid="1484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8483">
                                            <p:txEl>
                                              <p:pRg st="3" end="3"/>
                                            </p:txEl>
                                          </p:spTgt>
                                        </p:tgtEl>
                                        <p:attrNameLst>
                                          <p:attrName>style.visibility</p:attrName>
                                        </p:attrNameLst>
                                      </p:cBhvr>
                                      <p:to>
                                        <p:strVal val="visible"/>
                                      </p:to>
                                    </p:set>
                                    <p:animEffect transition="in" filter="blinds(horizontal)">
                                      <p:cBhvr>
                                        <p:cTn id="22" dur="500"/>
                                        <p:tgtEl>
                                          <p:spTgt spid="1484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4"/>
          <p:cNvSpPr>
            <a:spLocks noGrp="1" noChangeArrowheads="1"/>
          </p:cNvSpPr>
          <p:nvPr>
            <p:ph type="title" idx="4294967295"/>
          </p:nvPr>
        </p:nvSpPr>
        <p:spPr>
          <a:xfrm>
            <a:off x="222632" y="116632"/>
            <a:ext cx="7924800" cy="777875"/>
          </a:xfrm>
        </p:spPr>
        <p:txBody>
          <a:bodyPr/>
          <a:lstStyle/>
          <a:p>
            <a:pPr eaLnBrk="1" fontAlgn="auto" hangingPunct="1">
              <a:spcAft>
                <a:spcPts val="0"/>
              </a:spcAft>
              <a:defRPr/>
            </a:pPr>
            <a:r>
              <a:rPr lang="zh-CN" altLang="en-US" sz="2800" dirty="0" smtClean="0">
                <a:solidFill>
                  <a:srgbClr val="CC3300"/>
                </a:solidFill>
                <a:latin typeface="+mj-ea"/>
              </a:rPr>
              <a:t>四、</a:t>
            </a:r>
            <a:r>
              <a:rPr lang="en-US" altLang="zh-CN" sz="2800" dirty="0" smtClean="0">
                <a:solidFill>
                  <a:srgbClr val="CC3300"/>
                </a:solidFill>
                <a:latin typeface="+mj-ea"/>
              </a:rPr>
              <a:t> </a:t>
            </a:r>
            <a:r>
              <a:rPr lang="zh-CN" altLang="en-US" sz="2800" dirty="0" smtClean="0">
                <a:solidFill>
                  <a:srgbClr val="CC3300"/>
                </a:solidFill>
                <a:latin typeface="+mj-ea"/>
              </a:rPr>
              <a:t>布尔表达式的四元式翻译</a:t>
            </a:r>
          </a:p>
        </p:txBody>
      </p:sp>
      <p:sp>
        <p:nvSpPr>
          <p:cNvPr id="5" name="Rectangle 3"/>
          <p:cNvSpPr txBox="1">
            <a:spLocks noChangeArrowheads="1"/>
          </p:cNvSpPr>
          <p:nvPr/>
        </p:nvSpPr>
        <p:spPr>
          <a:xfrm>
            <a:off x="224318" y="1412776"/>
            <a:ext cx="8748712" cy="3456384"/>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zh-CN" altLang="en-US" sz="2400" dirty="0" smtClean="0">
                <a:solidFill>
                  <a:srgbClr val="CC3300"/>
                </a:solidFill>
              </a:rPr>
              <a:t>（</a:t>
            </a:r>
            <a:r>
              <a:rPr lang="en-US" altLang="zh-CN" sz="2400" dirty="0" smtClean="0">
                <a:solidFill>
                  <a:srgbClr val="CC3300"/>
                </a:solidFill>
              </a:rPr>
              <a:t>1) E</a:t>
            </a:r>
            <a:r>
              <a:rPr lang="en-US" altLang="zh-CN" sz="2400" dirty="0" smtClean="0">
                <a:solidFill>
                  <a:srgbClr val="CC3300"/>
                </a:solidFill>
                <a:sym typeface="Symbol" pitchFamily="18" charset="2"/>
              </a:rPr>
              <a:t>E</a:t>
            </a:r>
            <a:r>
              <a:rPr lang="en-US" altLang="zh-CN" sz="2400" baseline="-25000" dirty="0" smtClean="0">
                <a:solidFill>
                  <a:srgbClr val="CC3300"/>
                </a:solidFill>
              </a:rPr>
              <a:t>1</a:t>
            </a:r>
            <a:r>
              <a:rPr lang="en-US" altLang="zh-CN" sz="2400" dirty="0" smtClean="0">
                <a:solidFill>
                  <a:srgbClr val="CC3300"/>
                </a:solidFill>
              </a:rPr>
              <a:t> ∨ E</a:t>
            </a:r>
            <a:r>
              <a:rPr lang="en-US" altLang="zh-CN" sz="2400" baseline="-25000" dirty="0" smtClean="0">
                <a:solidFill>
                  <a:srgbClr val="CC3300"/>
                </a:solidFill>
              </a:rPr>
              <a:t>2</a:t>
            </a:r>
            <a:r>
              <a:rPr lang="en-US" altLang="zh-CN" sz="2400" dirty="0" smtClean="0">
                <a:solidFill>
                  <a:srgbClr val="CC3300"/>
                </a:solidFill>
              </a:rPr>
              <a:t>    </a:t>
            </a:r>
            <a:r>
              <a:rPr lang="zh-CN" altLang="en-US" sz="2400" dirty="0" smtClean="0">
                <a:solidFill>
                  <a:srgbClr val="CC3300"/>
                </a:solidFill>
              </a:rPr>
              <a:t>（</a:t>
            </a:r>
            <a:r>
              <a:rPr lang="en-US" altLang="zh-CN" sz="2400" dirty="0" smtClean="0">
                <a:solidFill>
                  <a:srgbClr val="CC3300"/>
                </a:solidFill>
              </a:rPr>
              <a:t>2</a:t>
            </a:r>
            <a:r>
              <a:rPr lang="zh-CN" altLang="en-US" sz="2400" dirty="0" smtClean="0">
                <a:solidFill>
                  <a:srgbClr val="CC3300"/>
                </a:solidFill>
              </a:rPr>
              <a:t>）</a:t>
            </a:r>
            <a:r>
              <a:rPr lang="en-US" altLang="zh-CN" sz="2400" dirty="0" smtClean="0">
                <a:solidFill>
                  <a:srgbClr val="CC3300"/>
                </a:solidFill>
              </a:rPr>
              <a:t> </a:t>
            </a:r>
            <a:r>
              <a:rPr lang="en-US" altLang="zh-CN" sz="2400" dirty="0">
                <a:solidFill>
                  <a:srgbClr val="CC3300"/>
                </a:solidFill>
              </a:rPr>
              <a:t>E</a:t>
            </a:r>
            <a:r>
              <a:rPr lang="en-US" altLang="zh-CN" sz="2400" dirty="0">
                <a:solidFill>
                  <a:srgbClr val="CC3300"/>
                </a:solidFill>
                <a:sym typeface="Symbol" pitchFamily="18" charset="2"/>
              </a:rPr>
              <a:t>E</a:t>
            </a:r>
            <a:r>
              <a:rPr lang="en-US" altLang="zh-CN" sz="2400" baseline="-25000" dirty="0">
                <a:solidFill>
                  <a:srgbClr val="CC3300"/>
                </a:solidFill>
              </a:rPr>
              <a:t>1</a:t>
            </a:r>
            <a:r>
              <a:rPr lang="en-US" altLang="zh-CN" sz="2400" dirty="0">
                <a:solidFill>
                  <a:srgbClr val="CC3300"/>
                </a:solidFill>
              </a:rPr>
              <a:t> ∧ E</a:t>
            </a:r>
            <a:r>
              <a:rPr lang="en-US" altLang="zh-CN" sz="2400" baseline="-25000" dirty="0">
                <a:solidFill>
                  <a:srgbClr val="CC3300"/>
                </a:solidFill>
              </a:rPr>
              <a:t>2</a:t>
            </a:r>
            <a:r>
              <a:rPr lang="en-US" altLang="zh-CN" sz="2400" dirty="0">
                <a:solidFill>
                  <a:srgbClr val="CC3300"/>
                </a:solidFill>
              </a:rPr>
              <a:t> </a:t>
            </a:r>
            <a:endParaRPr lang="en-US" altLang="zh-CN" sz="2400" dirty="0" smtClean="0">
              <a:solidFill>
                <a:srgbClr val="CC3300"/>
              </a:solidFill>
            </a:endParaRPr>
          </a:p>
          <a:p>
            <a:pPr fontAlgn="auto">
              <a:lnSpc>
                <a:spcPct val="120000"/>
              </a:lnSpc>
              <a:spcBef>
                <a:spcPts val="0"/>
              </a:spcBef>
              <a:spcAft>
                <a:spcPts val="300"/>
              </a:spcAft>
              <a:buFont typeface="Wingdings" pitchFamily="2" charset="2"/>
              <a:buNone/>
              <a:defRPr/>
            </a:pPr>
            <a:r>
              <a:rPr lang="en-US" altLang="zh-CN" sz="2400" dirty="0" smtClean="0"/>
              <a:t>{ </a:t>
            </a:r>
            <a:r>
              <a:rPr lang="en-US" altLang="zh-CN" sz="2400" dirty="0" err="1"/>
              <a:t>E</a:t>
            </a:r>
            <a:r>
              <a:rPr lang="en-US" altLang="zh-CN" sz="2400" dirty="0" err="1" smtClean="0"/>
              <a:t>.place</a:t>
            </a:r>
            <a:r>
              <a:rPr lang="en-US" altLang="zh-CN" sz="2400" dirty="0" smtClean="0"/>
              <a:t> :=</a:t>
            </a:r>
            <a:r>
              <a:rPr lang="en-US" altLang="zh-CN" sz="2400" dirty="0" err="1" smtClean="0"/>
              <a:t>newtemp</a:t>
            </a:r>
            <a:r>
              <a:rPr lang="en-US" altLang="zh-CN" sz="2400" dirty="0" smtClean="0"/>
              <a:t>;  </a:t>
            </a:r>
          </a:p>
          <a:p>
            <a:pPr fontAlgn="auto">
              <a:lnSpc>
                <a:spcPct val="120000"/>
              </a:lnSpc>
              <a:spcBef>
                <a:spcPts val="0"/>
              </a:spcBef>
              <a:spcAft>
                <a:spcPts val="300"/>
              </a:spcAft>
              <a:buFont typeface="Wingdings" pitchFamily="2" charset="2"/>
              <a:buNone/>
              <a:defRPr/>
            </a:pPr>
            <a:r>
              <a:rPr lang="en-US" altLang="zh-CN" sz="2400" dirty="0"/>
              <a:t> </a:t>
            </a:r>
            <a:r>
              <a:rPr lang="en-US" altLang="zh-CN" sz="2400" dirty="0" smtClean="0"/>
              <a:t> </a:t>
            </a:r>
            <a:r>
              <a:rPr lang="en-US" altLang="zh-CN" sz="2400" dirty="0" err="1" smtClean="0"/>
              <a:t>E.code</a:t>
            </a:r>
            <a:r>
              <a:rPr lang="en-US" altLang="zh-CN" sz="2400" dirty="0" smtClean="0"/>
              <a:t> := E</a:t>
            </a:r>
            <a:r>
              <a:rPr lang="en-US" altLang="zh-CN" sz="2400" baseline="-25000" dirty="0" smtClean="0"/>
              <a:t>1</a:t>
            </a:r>
            <a:r>
              <a:rPr lang="en-US" altLang="zh-CN" sz="2400" dirty="0" smtClean="0"/>
              <a:t>.code ‖E</a:t>
            </a:r>
            <a:r>
              <a:rPr lang="en-US" altLang="zh-CN" sz="2400" baseline="-25000" dirty="0" smtClean="0"/>
              <a:t>2</a:t>
            </a:r>
            <a:r>
              <a:rPr lang="en-US" altLang="zh-CN" sz="2400" dirty="0" smtClean="0"/>
              <a:t>.code ‖gen(</a:t>
            </a:r>
            <a:r>
              <a:rPr lang="en-US" altLang="zh-CN" sz="2400" dirty="0" err="1" smtClean="0"/>
              <a:t>E.place</a:t>
            </a:r>
            <a:r>
              <a:rPr lang="en-US" altLang="zh-CN" sz="2400" dirty="0" smtClean="0"/>
              <a:t> ‘:=‘ E</a:t>
            </a:r>
            <a:r>
              <a:rPr lang="en-US" altLang="zh-CN" sz="2400" baseline="-25000" dirty="0" smtClean="0"/>
              <a:t>1</a:t>
            </a:r>
            <a:r>
              <a:rPr lang="en-US" altLang="zh-CN" sz="2400" dirty="0" smtClean="0"/>
              <a:t>.place ‘and’E</a:t>
            </a:r>
            <a:r>
              <a:rPr lang="en-US" altLang="zh-CN" sz="2400" baseline="-25000" dirty="0" smtClean="0"/>
              <a:t>2</a:t>
            </a:r>
            <a:r>
              <a:rPr lang="en-US" altLang="zh-CN" sz="2400" dirty="0" smtClean="0"/>
              <a:t>.place) </a:t>
            </a:r>
          </a:p>
          <a:p>
            <a:pPr fontAlgn="auto">
              <a:lnSpc>
                <a:spcPct val="120000"/>
              </a:lnSpc>
              <a:spcBef>
                <a:spcPts val="0"/>
              </a:spcBef>
              <a:spcAft>
                <a:spcPts val="300"/>
              </a:spcAft>
              <a:buFont typeface="Wingdings" pitchFamily="2" charset="2"/>
              <a:buNone/>
              <a:defRPr/>
            </a:pPr>
            <a:r>
              <a:rPr lang="en-US" altLang="zh-CN" sz="2400" dirty="0" smtClean="0"/>
              <a:t>// </a:t>
            </a:r>
            <a:r>
              <a:rPr lang="zh-CN" altLang="en-US" sz="2400" dirty="0" smtClean="0"/>
              <a:t>新增存放</a:t>
            </a:r>
            <a:r>
              <a:rPr lang="en-US" altLang="zh-CN" sz="2400" dirty="0" smtClean="0"/>
              <a:t>E</a:t>
            </a:r>
            <a:r>
              <a:rPr lang="zh-CN" altLang="en-US" sz="2400" dirty="0" smtClean="0"/>
              <a:t>值的存储位置</a:t>
            </a:r>
            <a:r>
              <a:rPr lang="en-US" altLang="zh-CN" sz="2400" dirty="0" err="1" smtClean="0"/>
              <a:t>E.place</a:t>
            </a:r>
            <a:endParaRPr lang="en-US" altLang="zh-CN" sz="2400" dirty="0" smtClean="0"/>
          </a:p>
          <a:p>
            <a:pPr fontAlgn="auto">
              <a:lnSpc>
                <a:spcPct val="120000"/>
              </a:lnSpc>
              <a:spcBef>
                <a:spcPts val="0"/>
              </a:spcBef>
              <a:spcAft>
                <a:spcPts val="300"/>
              </a:spcAft>
              <a:buFont typeface="Wingdings" pitchFamily="2" charset="2"/>
              <a:buNone/>
              <a:defRPr/>
            </a:pPr>
            <a:r>
              <a:rPr lang="en-US" altLang="zh-CN" sz="2400" dirty="0" smtClean="0"/>
              <a:t>   </a:t>
            </a:r>
            <a:r>
              <a:rPr lang="zh-CN" altLang="en-US" sz="2400" dirty="0" smtClean="0"/>
              <a:t>求</a:t>
            </a:r>
            <a:r>
              <a:rPr lang="en-US" altLang="zh-CN" sz="2400" dirty="0" smtClean="0"/>
              <a:t>E</a:t>
            </a:r>
            <a:r>
              <a:rPr lang="zh-CN" altLang="en-US" sz="2400" dirty="0" smtClean="0"/>
              <a:t>的值，要求</a:t>
            </a:r>
            <a:r>
              <a:rPr lang="en-US" altLang="zh-CN" sz="2400" dirty="0" smtClean="0"/>
              <a:t>E</a:t>
            </a:r>
            <a:r>
              <a:rPr lang="en-US" altLang="zh-CN" sz="2400" baseline="-25000" dirty="0" smtClean="0"/>
              <a:t>1</a:t>
            </a:r>
            <a:r>
              <a:rPr lang="zh-CN" altLang="en-US" sz="2400" dirty="0" smtClean="0"/>
              <a:t>的值和</a:t>
            </a:r>
            <a:r>
              <a:rPr lang="en-US" altLang="zh-CN" sz="2400" dirty="0" smtClean="0"/>
              <a:t>E</a:t>
            </a:r>
            <a:r>
              <a:rPr lang="en-US" altLang="zh-CN" sz="2400" baseline="-25000" dirty="0" smtClean="0"/>
              <a:t>2</a:t>
            </a:r>
            <a:r>
              <a:rPr lang="zh-CN" altLang="en-US" sz="2400" dirty="0" smtClean="0"/>
              <a:t>的</a:t>
            </a:r>
            <a:r>
              <a:rPr lang="zh-CN" altLang="en-US" sz="2400" dirty="0"/>
              <a:t>值</a:t>
            </a:r>
            <a:r>
              <a:rPr lang="zh-CN" altLang="en-US" sz="2400" dirty="0" smtClean="0"/>
              <a:t>，要将</a:t>
            </a:r>
            <a:r>
              <a:rPr lang="en-US" altLang="zh-CN" sz="2400" dirty="0" smtClean="0"/>
              <a:t>E</a:t>
            </a:r>
            <a:r>
              <a:rPr lang="en-US" altLang="zh-CN" sz="2400" baseline="-25000" dirty="0" smtClean="0"/>
              <a:t>1</a:t>
            </a:r>
            <a:r>
              <a:rPr lang="en-US" altLang="zh-CN" sz="2400" dirty="0" smtClean="0"/>
              <a:t>.place </a:t>
            </a:r>
            <a:r>
              <a:rPr lang="zh-CN" altLang="en-US" sz="2400" dirty="0" smtClean="0"/>
              <a:t>存放的值和</a:t>
            </a:r>
            <a:r>
              <a:rPr lang="en-US" altLang="zh-CN" sz="2400" dirty="0" smtClean="0"/>
              <a:t>E</a:t>
            </a:r>
            <a:r>
              <a:rPr lang="en-US" altLang="zh-CN" sz="2400" baseline="-25000" dirty="0" smtClean="0"/>
              <a:t>2</a:t>
            </a:r>
            <a:r>
              <a:rPr lang="en-US" altLang="zh-CN" sz="2400" dirty="0" smtClean="0"/>
              <a:t>.place</a:t>
            </a:r>
            <a:r>
              <a:rPr lang="zh-CN" altLang="en-US" sz="2400" dirty="0" smtClean="0"/>
              <a:t>存放的值，相</a:t>
            </a:r>
            <a:r>
              <a:rPr lang="zh-CN" altLang="en-US" sz="2400" dirty="0"/>
              <a:t>与</a:t>
            </a:r>
            <a:r>
              <a:rPr lang="zh-CN" altLang="en-US" sz="2400" dirty="0" smtClean="0"/>
              <a:t>后放入</a:t>
            </a:r>
            <a:r>
              <a:rPr lang="en-US" altLang="zh-CN" sz="2400" dirty="0" err="1" smtClean="0"/>
              <a:t>E.place</a:t>
            </a:r>
            <a:endParaRPr lang="en-US" altLang="zh-CN" sz="2400" dirty="0" smtClean="0"/>
          </a:p>
        </p:txBody>
      </p:sp>
    </p:spTree>
    <p:extLst>
      <p:ext uri="{BB962C8B-B14F-4D97-AF65-F5344CB8AC3E}">
        <p14:creationId xmlns:p14="http://schemas.microsoft.com/office/powerpoint/2010/main" xmlns="" val="261443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 calcmode="lin" valueType="num">
                                      <p:cBhvr additive="base">
                                        <p:cTn id="24"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 calcmode="lin" valueType="num">
                                      <p:cBhvr additive="base">
                                        <p:cTn id="30"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220946" y="332656"/>
            <a:ext cx="8748712" cy="3456384"/>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zh-CN" altLang="en-US" sz="2400" dirty="0" smtClean="0">
                <a:solidFill>
                  <a:srgbClr val="CC3300"/>
                </a:solidFill>
              </a:rPr>
              <a:t>（</a:t>
            </a:r>
            <a:r>
              <a:rPr lang="en-US" altLang="zh-CN" sz="2400" dirty="0" smtClean="0">
                <a:solidFill>
                  <a:srgbClr val="CC3300"/>
                </a:solidFill>
              </a:rPr>
              <a:t>3) E</a:t>
            </a:r>
            <a:r>
              <a:rPr lang="en-US" altLang="zh-CN" sz="2400" dirty="0" smtClean="0">
                <a:solidFill>
                  <a:srgbClr val="CC3300"/>
                </a:solidFill>
                <a:sym typeface="Symbol" pitchFamily="18" charset="2"/>
              </a:rPr>
              <a:t>¬E</a:t>
            </a:r>
            <a:r>
              <a:rPr lang="en-US" altLang="zh-CN" sz="2400" baseline="-25000" dirty="0" smtClean="0">
                <a:solidFill>
                  <a:srgbClr val="CC3300"/>
                </a:solidFill>
              </a:rPr>
              <a:t>1</a:t>
            </a:r>
            <a:endParaRPr lang="en-US" altLang="zh-CN" sz="2400" dirty="0" smtClean="0">
              <a:solidFill>
                <a:srgbClr val="CC3300"/>
              </a:solidFill>
            </a:endParaRPr>
          </a:p>
          <a:p>
            <a:pPr fontAlgn="auto">
              <a:lnSpc>
                <a:spcPct val="120000"/>
              </a:lnSpc>
              <a:spcBef>
                <a:spcPts val="0"/>
              </a:spcBef>
              <a:spcAft>
                <a:spcPts val="300"/>
              </a:spcAft>
              <a:buFont typeface="Wingdings" pitchFamily="2" charset="2"/>
              <a:buNone/>
              <a:defRPr/>
            </a:pPr>
            <a:r>
              <a:rPr lang="en-US" altLang="zh-CN" sz="2400" dirty="0" smtClean="0"/>
              <a:t>{ </a:t>
            </a:r>
            <a:r>
              <a:rPr lang="en-US" altLang="zh-CN" sz="2400" dirty="0" err="1"/>
              <a:t>E</a:t>
            </a:r>
            <a:r>
              <a:rPr lang="en-US" altLang="zh-CN" sz="2400" dirty="0" err="1" smtClean="0"/>
              <a:t>.place</a:t>
            </a:r>
            <a:r>
              <a:rPr lang="en-US" altLang="zh-CN" sz="2400" dirty="0" smtClean="0"/>
              <a:t> :=</a:t>
            </a:r>
            <a:r>
              <a:rPr lang="en-US" altLang="zh-CN" sz="2400" dirty="0" err="1" smtClean="0"/>
              <a:t>newtemp</a:t>
            </a:r>
            <a:r>
              <a:rPr lang="en-US" altLang="zh-CN" sz="2400" dirty="0" smtClean="0"/>
              <a:t>;  </a:t>
            </a:r>
          </a:p>
          <a:p>
            <a:pPr fontAlgn="auto">
              <a:lnSpc>
                <a:spcPct val="120000"/>
              </a:lnSpc>
              <a:spcBef>
                <a:spcPts val="0"/>
              </a:spcBef>
              <a:spcAft>
                <a:spcPts val="300"/>
              </a:spcAft>
              <a:buFont typeface="Wingdings" pitchFamily="2" charset="2"/>
              <a:buNone/>
              <a:defRPr/>
            </a:pPr>
            <a:r>
              <a:rPr lang="en-US" altLang="zh-CN" sz="2400" dirty="0"/>
              <a:t> </a:t>
            </a:r>
            <a:r>
              <a:rPr lang="en-US" altLang="zh-CN" sz="2400" dirty="0" smtClean="0"/>
              <a:t> </a:t>
            </a:r>
            <a:r>
              <a:rPr lang="en-US" altLang="zh-CN" sz="2400" dirty="0" err="1" smtClean="0"/>
              <a:t>E.code</a:t>
            </a:r>
            <a:r>
              <a:rPr lang="en-US" altLang="zh-CN" sz="2400" dirty="0" smtClean="0"/>
              <a:t> := E</a:t>
            </a:r>
            <a:r>
              <a:rPr lang="en-US" altLang="zh-CN" sz="2400" baseline="-25000" dirty="0" smtClean="0"/>
              <a:t>1</a:t>
            </a:r>
            <a:r>
              <a:rPr lang="en-US" altLang="zh-CN" sz="2400" dirty="0" smtClean="0"/>
              <a:t>.code ‖gen(</a:t>
            </a:r>
            <a:r>
              <a:rPr lang="en-US" altLang="zh-CN" sz="2400" dirty="0" err="1" smtClean="0"/>
              <a:t>E.place</a:t>
            </a:r>
            <a:r>
              <a:rPr lang="en-US" altLang="zh-CN" sz="2400" dirty="0" smtClean="0"/>
              <a:t> ‘:=‘ ‘not’ E</a:t>
            </a:r>
            <a:r>
              <a:rPr lang="en-US" altLang="zh-CN" sz="2400" baseline="-25000" dirty="0" smtClean="0"/>
              <a:t>1</a:t>
            </a:r>
            <a:r>
              <a:rPr lang="en-US" altLang="zh-CN" sz="2400" dirty="0" smtClean="0"/>
              <a:t>.place ) </a:t>
            </a:r>
          </a:p>
          <a:p>
            <a:pPr fontAlgn="auto">
              <a:lnSpc>
                <a:spcPct val="120000"/>
              </a:lnSpc>
              <a:spcBef>
                <a:spcPts val="0"/>
              </a:spcBef>
              <a:spcAft>
                <a:spcPts val="300"/>
              </a:spcAft>
              <a:buFont typeface="Wingdings" pitchFamily="2" charset="2"/>
              <a:buNone/>
              <a:defRPr/>
            </a:pPr>
            <a:r>
              <a:rPr lang="en-US" altLang="zh-CN" sz="2400" dirty="0" smtClean="0"/>
              <a:t>// </a:t>
            </a:r>
            <a:r>
              <a:rPr lang="zh-CN" altLang="en-US" sz="2400" dirty="0" smtClean="0"/>
              <a:t>新增存放</a:t>
            </a:r>
            <a:r>
              <a:rPr lang="en-US" altLang="zh-CN" sz="2400" dirty="0" smtClean="0"/>
              <a:t>E</a:t>
            </a:r>
            <a:r>
              <a:rPr lang="zh-CN" altLang="en-US" sz="2400" dirty="0" smtClean="0"/>
              <a:t>值的存储位置</a:t>
            </a:r>
            <a:r>
              <a:rPr lang="en-US" altLang="zh-CN" sz="2400" dirty="0" err="1" smtClean="0"/>
              <a:t>E.place</a:t>
            </a:r>
            <a:endParaRPr lang="en-US" altLang="zh-CN" sz="2400" dirty="0" smtClean="0"/>
          </a:p>
          <a:p>
            <a:pPr fontAlgn="auto">
              <a:lnSpc>
                <a:spcPct val="120000"/>
              </a:lnSpc>
              <a:spcBef>
                <a:spcPts val="0"/>
              </a:spcBef>
              <a:spcAft>
                <a:spcPts val="300"/>
              </a:spcAft>
              <a:buFont typeface="Wingdings" pitchFamily="2" charset="2"/>
              <a:buNone/>
              <a:defRPr/>
            </a:pPr>
            <a:r>
              <a:rPr lang="en-US" altLang="zh-CN" sz="2400" dirty="0" smtClean="0"/>
              <a:t>   </a:t>
            </a:r>
            <a:r>
              <a:rPr lang="zh-CN" altLang="en-US" sz="2400" dirty="0" smtClean="0"/>
              <a:t>求</a:t>
            </a:r>
            <a:r>
              <a:rPr lang="en-US" altLang="zh-CN" sz="2400" dirty="0" smtClean="0"/>
              <a:t>E</a:t>
            </a:r>
            <a:r>
              <a:rPr lang="zh-CN" altLang="en-US" sz="2400" dirty="0" smtClean="0"/>
              <a:t>的值，要求</a:t>
            </a:r>
            <a:r>
              <a:rPr lang="en-US" altLang="zh-CN" sz="2400" dirty="0" smtClean="0"/>
              <a:t>E</a:t>
            </a:r>
            <a:r>
              <a:rPr lang="en-US" altLang="zh-CN" sz="2400" baseline="-25000" dirty="0" smtClean="0"/>
              <a:t>1</a:t>
            </a:r>
            <a:r>
              <a:rPr lang="zh-CN" altLang="en-US" sz="2400" dirty="0" smtClean="0"/>
              <a:t>的值，要将</a:t>
            </a:r>
            <a:r>
              <a:rPr lang="en-US" altLang="zh-CN" sz="2400" dirty="0" smtClean="0"/>
              <a:t>E</a:t>
            </a:r>
            <a:r>
              <a:rPr lang="en-US" altLang="zh-CN" sz="2400" baseline="-25000" dirty="0" smtClean="0"/>
              <a:t>1</a:t>
            </a:r>
            <a:r>
              <a:rPr lang="en-US" altLang="zh-CN" sz="2400" dirty="0" smtClean="0"/>
              <a:t>.place </a:t>
            </a:r>
            <a:r>
              <a:rPr lang="zh-CN" altLang="en-US" sz="2400" dirty="0" smtClean="0"/>
              <a:t>存放的值，求</a:t>
            </a:r>
            <a:r>
              <a:rPr lang="en-US" altLang="zh-CN" sz="2400" dirty="0" smtClean="0"/>
              <a:t>¬</a:t>
            </a:r>
            <a:r>
              <a:rPr lang="zh-CN" altLang="en-US" sz="2400" dirty="0" smtClean="0"/>
              <a:t>后放入</a:t>
            </a:r>
            <a:r>
              <a:rPr lang="en-US" altLang="zh-CN" sz="2400" dirty="0" err="1" smtClean="0"/>
              <a:t>E.place</a:t>
            </a:r>
            <a:endParaRPr lang="en-US" altLang="zh-CN" sz="2400" dirty="0" smtClean="0"/>
          </a:p>
        </p:txBody>
      </p:sp>
      <p:sp>
        <p:nvSpPr>
          <p:cNvPr id="7" name="Rectangle 3"/>
          <p:cNvSpPr txBox="1">
            <a:spLocks noChangeArrowheads="1"/>
          </p:cNvSpPr>
          <p:nvPr/>
        </p:nvSpPr>
        <p:spPr>
          <a:xfrm>
            <a:off x="215448" y="3796482"/>
            <a:ext cx="8748712" cy="2520280"/>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zh-CN" altLang="en-US" sz="2400" dirty="0" smtClean="0">
                <a:solidFill>
                  <a:srgbClr val="CC3300"/>
                </a:solidFill>
              </a:rPr>
              <a:t>（</a:t>
            </a:r>
            <a:r>
              <a:rPr lang="en-US" altLang="zh-CN" sz="2400" dirty="0" smtClean="0">
                <a:solidFill>
                  <a:srgbClr val="CC3300"/>
                </a:solidFill>
              </a:rPr>
              <a:t>4) E</a:t>
            </a:r>
            <a:r>
              <a:rPr lang="en-US" altLang="zh-CN" sz="2400" dirty="0" smtClean="0">
                <a:solidFill>
                  <a:srgbClr val="CC3300"/>
                </a:solidFill>
                <a:sym typeface="Symbol" pitchFamily="18" charset="2"/>
              </a:rPr>
              <a:t></a:t>
            </a:r>
            <a:r>
              <a:rPr lang="zh-CN" altLang="en-US" sz="2400" dirty="0" smtClean="0">
                <a:solidFill>
                  <a:srgbClr val="CC3300"/>
                </a:solidFill>
                <a:sym typeface="Symbol" pitchFamily="18" charset="2"/>
              </a:rPr>
              <a:t>（</a:t>
            </a:r>
            <a:r>
              <a:rPr lang="en-US" altLang="zh-CN" sz="2400" dirty="0" smtClean="0">
                <a:solidFill>
                  <a:srgbClr val="CC3300"/>
                </a:solidFill>
                <a:sym typeface="Symbol" pitchFamily="18" charset="2"/>
              </a:rPr>
              <a:t>E</a:t>
            </a:r>
            <a:r>
              <a:rPr lang="en-US" altLang="zh-CN" sz="2400" baseline="-25000" dirty="0" smtClean="0">
                <a:solidFill>
                  <a:srgbClr val="CC3300"/>
                </a:solidFill>
              </a:rPr>
              <a:t>1</a:t>
            </a:r>
            <a:r>
              <a:rPr lang="zh-CN" altLang="en-US" sz="2400" dirty="0" smtClean="0">
                <a:solidFill>
                  <a:srgbClr val="CC3300"/>
                </a:solidFill>
              </a:rPr>
              <a:t>）</a:t>
            </a:r>
            <a:endParaRPr lang="en-US" altLang="zh-CN" sz="2400" dirty="0" smtClean="0">
              <a:solidFill>
                <a:srgbClr val="CC3300"/>
              </a:solidFill>
            </a:endParaRPr>
          </a:p>
          <a:p>
            <a:pPr fontAlgn="auto">
              <a:lnSpc>
                <a:spcPct val="120000"/>
              </a:lnSpc>
              <a:spcBef>
                <a:spcPts val="0"/>
              </a:spcBef>
              <a:spcAft>
                <a:spcPts val="300"/>
              </a:spcAft>
              <a:buFont typeface="Wingdings" pitchFamily="2" charset="2"/>
              <a:buNone/>
              <a:defRPr/>
            </a:pPr>
            <a:r>
              <a:rPr lang="en-US" altLang="zh-CN" sz="2400" dirty="0" smtClean="0">
                <a:solidFill>
                  <a:prstClr val="black"/>
                </a:solidFill>
              </a:rPr>
              <a:t>{</a:t>
            </a:r>
            <a:r>
              <a:rPr lang="en-US" altLang="zh-CN" sz="2400" dirty="0" err="1" smtClean="0">
                <a:solidFill>
                  <a:prstClr val="black"/>
                </a:solidFill>
              </a:rPr>
              <a:t>E.place</a:t>
            </a:r>
            <a:r>
              <a:rPr lang="en-US" altLang="zh-CN" sz="2400" dirty="0" smtClean="0">
                <a:solidFill>
                  <a:prstClr val="black"/>
                </a:solidFill>
              </a:rPr>
              <a:t> </a:t>
            </a:r>
            <a:r>
              <a:rPr lang="en-US" altLang="zh-CN" sz="2400" dirty="0">
                <a:solidFill>
                  <a:prstClr val="black"/>
                </a:solidFill>
              </a:rPr>
              <a:t>:= </a:t>
            </a:r>
            <a:r>
              <a:rPr lang="en-US" altLang="zh-CN" sz="2400" dirty="0" smtClean="0">
                <a:solidFill>
                  <a:prstClr val="black"/>
                </a:solidFill>
              </a:rPr>
              <a:t>E</a:t>
            </a:r>
            <a:r>
              <a:rPr lang="en-US" altLang="zh-CN" sz="2400" baseline="-25000" dirty="0" smtClean="0">
                <a:solidFill>
                  <a:prstClr val="black"/>
                </a:solidFill>
              </a:rPr>
              <a:t>1</a:t>
            </a:r>
            <a:r>
              <a:rPr lang="en-US" altLang="zh-CN" sz="2400" dirty="0" smtClean="0">
                <a:solidFill>
                  <a:prstClr val="black"/>
                </a:solidFill>
              </a:rPr>
              <a:t>.place</a:t>
            </a:r>
            <a:r>
              <a:rPr lang="en-US" altLang="zh-CN" sz="2400" dirty="0">
                <a:solidFill>
                  <a:prstClr val="black"/>
                </a:solidFill>
              </a:rPr>
              <a:t>;  </a:t>
            </a:r>
            <a:r>
              <a:rPr lang="en-US" altLang="zh-CN" sz="2400" dirty="0" err="1" smtClean="0">
                <a:solidFill>
                  <a:prstClr val="black"/>
                </a:solidFill>
              </a:rPr>
              <a:t>E.code</a:t>
            </a:r>
            <a:r>
              <a:rPr lang="en-US" altLang="zh-CN" sz="2400" dirty="0" smtClean="0">
                <a:solidFill>
                  <a:prstClr val="black"/>
                </a:solidFill>
              </a:rPr>
              <a:t> </a:t>
            </a:r>
            <a:r>
              <a:rPr lang="en-US" altLang="zh-CN" sz="2400" dirty="0">
                <a:solidFill>
                  <a:prstClr val="black"/>
                </a:solidFill>
              </a:rPr>
              <a:t>:= </a:t>
            </a:r>
            <a:r>
              <a:rPr lang="en-US" altLang="zh-CN" sz="2400" dirty="0" smtClean="0">
                <a:solidFill>
                  <a:prstClr val="black"/>
                </a:solidFill>
              </a:rPr>
              <a:t>E</a:t>
            </a:r>
            <a:r>
              <a:rPr lang="en-US" altLang="zh-CN" sz="2400" baseline="-25000" dirty="0" smtClean="0">
                <a:solidFill>
                  <a:prstClr val="black"/>
                </a:solidFill>
              </a:rPr>
              <a:t>1</a:t>
            </a:r>
            <a:r>
              <a:rPr lang="en-US" altLang="zh-CN" sz="2400" dirty="0" smtClean="0">
                <a:solidFill>
                  <a:prstClr val="black"/>
                </a:solidFill>
              </a:rPr>
              <a:t>.code </a:t>
            </a:r>
            <a:r>
              <a:rPr lang="en-US" altLang="zh-CN" sz="2400" dirty="0">
                <a:solidFill>
                  <a:prstClr val="black"/>
                </a:solidFill>
              </a:rPr>
              <a:t>}</a:t>
            </a:r>
          </a:p>
          <a:p>
            <a:pPr fontAlgn="auto">
              <a:lnSpc>
                <a:spcPct val="120000"/>
              </a:lnSpc>
              <a:spcBef>
                <a:spcPts val="0"/>
              </a:spcBef>
              <a:spcAft>
                <a:spcPts val="300"/>
              </a:spcAft>
              <a:buFont typeface="Wingdings" pitchFamily="2" charset="2"/>
              <a:buNone/>
              <a:defRPr/>
            </a:pPr>
            <a:r>
              <a:rPr lang="en-US" altLang="zh-CN" sz="2400" dirty="0">
                <a:solidFill>
                  <a:prstClr val="black"/>
                </a:solidFill>
              </a:rPr>
              <a:t>// </a:t>
            </a:r>
            <a:r>
              <a:rPr lang="en-US" altLang="zh-CN" sz="2400" dirty="0" err="1" smtClean="0">
                <a:solidFill>
                  <a:prstClr val="black"/>
                </a:solidFill>
              </a:rPr>
              <a:t>E.place</a:t>
            </a:r>
            <a:r>
              <a:rPr lang="zh-CN" altLang="en-US" sz="2400" dirty="0" smtClean="0">
                <a:solidFill>
                  <a:prstClr val="black"/>
                </a:solidFill>
              </a:rPr>
              <a:t>和</a:t>
            </a:r>
            <a:r>
              <a:rPr lang="en-US" altLang="zh-CN" sz="2400" dirty="0" smtClean="0">
                <a:solidFill>
                  <a:prstClr val="black"/>
                </a:solidFill>
              </a:rPr>
              <a:t>E</a:t>
            </a:r>
            <a:r>
              <a:rPr lang="en-US" altLang="zh-CN" sz="2400" baseline="-25000" dirty="0" smtClean="0">
                <a:solidFill>
                  <a:prstClr val="black"/>
                </a:solidFill>
              </a:rPr>
              <a:t>1</a:t>
            </a:r>
            <a:r>
              <a:rPr lang="en-US" altLang="zh-CN" sz="2400" dirty="0" smtClean="0">
                <a:solidFill>
                  <a:prstClr val="black"/>
                </a:solidFill>
              </a:rPr>
              <a:t>.place</a:t>
            </a:r>
            <a:r>
              <a:rPr lang="zh-CN" altLang="en-US" sz="2400" dirty="0">
                <a:solidFill>
                  <a:prstClr val="black"/>
                </a:solidFill>
              </a:rPr>
              <a:t>指同一存放位置，因此</a:t>
            </a:r>
            <a:r>
              <a:rPr lang="zh-CN" altLang="en-US" sz="2400" dirty="0" smtClean="0">
                <a:solidFill>
                  <a:prstClr val="black"/>
                </a:solidFill>
              </a:rPr>
              <a:t>它们</a:t>
            </a:r>
            <a:r>
              <a:rPr lang="en-US" altLang="zh-CN" sz="2400" dirty="0" err="1" smtClean="0">
                <a:solidFill>
                  <a:prstClr val="black"/>
                </a:solidFill>
              </a:rPr>
              <a:t>E.code</a:t>
            </a:r>
            <a:r>
              <a:rPr lang="en-US" altLang="zh-CN" sz="2400" dirty="0" smtClean="0">
                <a:solidFill>
                  <a:prstClr val="black"/>
                </a:solidFill>
              </a:rPr>
              <a:t> </a:t>
            </a:r>
            <a:r>
              <a:rPr lang="en-US" altLang="zh-CN" sz="2400" dirty="0">
                <a:solidFill>
                  <a:prstClr val="black"/>
                </a:solidFill>
              </a:rPr>
              <a:t>:= </a:t>
            </a:r>
            <a:r>
              <a:rPr lang="en-US" altLang="zh-CN" sz="2400" dirty="0" smtClean="0">
                <a:solidFill>
                  <a:prstClr val="black"/>
                </a:solidFill>
              </a:rPr>
              <a:t>E</a:t>
            </a:r>
            <a:r>
              <a:rPr lang="en-US" altLang="zh-CN" sz="2400" baseline="-25000" dirty="0" smtClean="0">
                <a:solidFill>
                  <a:prstClr val="black"/>
                </a:solidFill>
              </a:rPr>
              <a:t>1</a:t>
            </a:r>
            <a:r>
              <a:rPr lang="en-US" altLang="zh-CN" sz="2400" dirty="0" smtClean="0">
                <a:solidFill>
                  <a:prstClr val="black"/>
                </a:solidFill>
              </a:rPr>
              <a:t>.code </a:t>
            </a:r>
            <a:r>
              <a:rPr lang="zh-CN" altLang="en-US" sz="2400" dirty="0"/>
              <a:t>。</a:t>
            </a:r>
            <a:endParaRPr lang="en-US" altLang="zh-CN" sz="2400" dirty="0">
              <a:solidFill>
                <a:prstClr val="black"/>
              </a:solidFill>
            </a:endParaRPr>
          </a:p>
        </p:txBody>
      </p:sp>
    </p:spTree>
    <p:extLst>
      <p:ext uri="{BB962C8B-B14F-4D97-AF65-F5344CB8AC3E}">
        <p14:creationId xmlns:p14="http://schemas.microsoft.com/office/powerpoint/2010/main" xmlns="" val="83343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 calcmode="lin" valueType="num">
                                      <p:cBhvr additive="base">
                                        <p:cTn id="24"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 calcmode="lin" valueType="num">
                                      <p:cBhvr additive="base">
                                        <p:cTn id="30"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2" presetID="3" presetClass="entr" presetSubtype="10" fill="hold" nodeType="with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blinds(horizontal)">
                                      <p:cBhvr>
                                        <p:cTn id="3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86812" y="2991636"/>
            <a:ext cx="8748712" cy="3456384"/>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zh-CN" altLang="en-US" sz="2400" dirty="0" smtClean="0">
                <a:solidFill>
                  <a:srgbClr val="CC3300"/>
                </a:solidFill>
              </a:rPr>
              <a:t>（</a:t>
            </a:r>
            <a:r>
              <a:rPr lang="en-US" altLang="zh-CN" sz="2400" dirty="0" smtClean="0">
                <a:solidFill>
                  <a:srgbClr val="CC3300"/>
                </a:solidFill>
              </a:rPr>
              <a:t>5) E</a:t>
            </a:r>
            <a:r>
              <a:rPr lang="en-US" altLang="zh-CN" sz="2400" dirty="0" smtClean="0">
                <a:solidFill>
                  <a:srgbClr val="CC3300"/>
                </a:solidFill>
                <a:sym typeface="Symbol" pitchFamily="18" charset="2"/>
              </a:rPr>
              <a:t></a:t>
            </a:r>
            <a:r>
              <a:rPr lang="en-US" altLang="zh-CN" sz="2400" u="sng" dirty="0" smtClean="0">
                <a:solidFill>
                  <a:srgbClr val="CC3300"/>
                </a:solidFill>
                <a:sym typeface="Symbol" pitchFamily="18" charset="2"/>
              </a:rPr>
              <a:t>id</a:t>
            </a:r>
            <a:r>
              <a:rPr lang="en-US" altLang="zh-CN" sz="2400" u="sng" baseline="-25000" dirty="0" smtClean="0">
                <a:solidFill>
                  <a:srgbClr val="CC3300"/>
                </a:solidFill>
              </a:rPr>
              <a:t>1</a:t>
            </a:r>
            <a:r>
              <a:rPr lang="en-US" altLang="zh-CN" sz="2400" dirty="0" smtClean="0">
                <a:solidFill>
                  <a:srgbClr val="CC3300"/>
                </a:solidFill>
              </a:rPr>
              <a:t> </a:t>
            </a:r>
            <a:r>
              <a:rPr lang="en-US" altLang="zh-CN" sz="2400" dirty="0" err="1" smtClean="0">
                <a:solidFill>
                  <a:srgbClr val="CC3300"/>
                </a:solidFill>
              </a:rPr>
              <a:t>rop</a:t>
            </a:r>
            <a:r>
              <a:rPr lang="en-US" altLang="zh-CN" sz="2400" dirty="0" smtClean="0">
                <a:solidFill>
                  <a:srgbClr val="CC3300"/>
                </a:solidFill>
              </a:rPr>
              <a:t> </a:t>
            </a:r>
            <a:r>
              <a:rPr lang="en-US" altLang="zh-CN" sz="2400" u="sng" dirty="0" smtClean="0">
                <a:solidFill>
                  <a:srgbClr val="CC3300"/>
                </a:solidFill>
              </a:rPr>
              <a:t>id</a:t>
            </a:r>
            <a:r>
              <a:rPr lang="en-US" altLang="zh-CN" sz="2400" u="sng" baseline="-25000" dirty="0" smtClean="0">
                <a:solidFill>
                  <a:srgbClr val="CC3300"/>
                </a:solidFill>
              </a:rPr>
              <a:t>2</a:t>
            </a:r>
            <a:r>
              <a:rPr lang="en-US" altLang="zh-CN" sz="2400" u="sng" dirty="0" smtClean="0">
                <a:solidFill>
                  <a:srgbClr val="CC3300"/>
                </a:solidFill>
              </a:rPr>
              <a:t> </a:t>
            </a:r>
            <a:r>
              <a:rPr lang="en-US" altLang="zh-CN" sz="2400" dirty="0" smtClean="0">
                <a:solidFill>
                  <a:srgbClr val="CC3300"/>
                </a:solidFill>
              </a:rPr>
              <a:t>    </a:t>
            </a:r>
          </a:p>
          <a:p>
            <a:pPr fontAlgn="auto">
              <a:lnSpc>
                <a:spcPct val="120000"/>
              </a:lnSpc>
              <a:spcBef>
                <a:spcPts val="0"/>
              </a:spcBef>
              <a:spcAft>
                <a:spcPts val="300"/>
              </a:spcAft>
              <a:buFont typeface="Wingdings" pitchFamily="2" charset="2"/>
              <a:buNone/>
              <a:defRPr/>
            </a:pPr>
            <a:r>
              <a:rPr lang="en-US" altLang="zh-CN" sz="2400" dirty="0" smtClean="0"/>
              <a:t>{ </a:t>
            </a:r>
            <a:r>
              <a:rPr lang="en-US" altLang="zh-CN" sz="2400" dirty="0" err="1"/>
              <a:t>E</a:t>
            </a:r>
            <a:r>
              <a:rPr lang="en-US" altLang="zh-CN" sz="2400" dirty="0" err="1" smtClean="0"/>
              <a:t>.place</a:t>
            </a:r>
            <a:r>
              <a:rPr lang="en-US" altLang="zh-CN" sz="2400" dirty="0" smtClean="0"/>
              <a:t> :=</a:t>
            </a:r>
            <a:r>
              <a:rPr lang="en-US" altLang="zh-CN" sz="2400" dirty="0" err="1" smtClean="0"/>
              <a:t>newtemp</a:t>
            </a:r>
            <a:r>
              <a:rPr lang="en-US" altLang="zh-CN" sz="2400" dirty="0" smtClean="0"/>
              <a:t>;  </a:t>
            </a:r>
          </a:p>
          <a:p>
            <a:pPr fontAlgn="auto">
              <a:lnSpc>
                <a:spcPct val="120000"/>
              </a:lnSpc>
              <a:spcBef>
                <a:spcPts val="0"/>
              </a:spcBef>
              <a:spcAft>
                <a:spcPts val="300"/>
              </a:spcAft>
              <a:buFont typeface="Wingdings" pitchFamily="2" charset="2"/>
              <a:buNone/>
              <a:defRPr/>
            </a:pPr>
            <a:r>
              <a:rPr lang="en-US" altLang="zh-CN" sz="2400" dirty="0"/>
              <a:t> </a:t>
            </a:r>
            <a:r>
              <a:rPr lang="en-US" altLang="zh-CN" sz="2400" dirty="0" smtClean="0"/>
              <a:t> </a:t>
            </a:r>
            <a:r>
              <a:rPr lang="en-US" altLang="zh-CN" sz="2400" dirty="0" err="1" smtClean="0"/>
              <a:t>E.code</a:t>
            </a:r>
            <a:r>
              <a:rPr lang="en-US" altLang="zh-CN" sz="2400" dirty="0" smtClean="0"/>
              <a:t> :=gen (‘if’</a:t>
            </a:r>
            <a:r>
              <a:rPr lang="en-US" altLang="zh-CN" sz="2400" dirty="0">
                <a:solidFill>
                  <a:srgbClr val="CC3300"/>
                </a:solidFill>
                <a:sym typeface="Symbol" pitchFamily="18" charset="2"/>
              </a:rPr>
              <a:t> </a:t>
            </a:r>
            <a:r>
              <a:rPr lang="en-US" altLang="zh-CN" sz="2400" u="sng" dirty="0" smtClean="0">
                <a:solidFill>
                  <a:srgbClr val="CC3300"/>
                </a:solidFill>
                <a:sym typeface="Symbol" pitchFamily="18" charset="2"/>
              </a:rPr>
              <a:t>id</a:t>
            </a:r>
            <a:r>
              <a:rPr lang="en-US" altLang="zh-CN" sz="2400" u="sng" baseline="-25000" dirty="0" smtClean="0">
                <a:solidFill>
                  <a:srgbClr val="CC3300"/>
                </a:solidFill>
              </a:rPr>
              <a:t>1.</a:t>
            </a:r>
            <a:r>
              <a:rPr lang="en-US" altLang="zh-CN" sz="2400" u="sng" dirty="0" smtClean="0">
                <a:solidFill>
                  <a:srgbClr val="CC3300"/>
                </a:solidFill>
              </a:rPr>
              <a:t>place</a:t>
            </a:r>
            <a:r>
              <a:rPr lang="en-US" altLang="zh-CN" sz="2400" dirty="0" smtClean="0">
                <a:solidFill>
                  <a:srgbClr val="CC3300"/>
                </a:solidFill>
              </a:rPr>
              <a:t> </a:t>
            </a:r>
            <a:r>
              <a:rPr lang="en-US" altLang="zh-CN" sz="2400" dirty="0" err="1" smtClean="0"/>
              <a:t>rop.op</a:t>
            </a:r>
            <a:r>
              <a:rPr lang="en-US" altLang="zh-CN" sz="2400" dirty="0" smtClean="0"/>
              <a:t> </a:t>
            </a:r>
            <a:r>
              <a:rPr lang="en-US" altLang="zh-CN" sz="2400" u="sng" dirty="0" smtClean="0">
                <a:solidFill>
                  <a:srgbClr val="CC3300"/>
                </a:solidFill>
              </a:rPr>
              <a:t>id</a:t>
            </a:r>
            <a:r>
              <a:rPr lang="en-US" altLang="zh-CN" sz="2400" u="sng" baseline="-25000" dirty="0" smtClean="0">
                <a:solidFill>
                  <a:srgbClr val="CC3300"/>
                </a:solidFill>
              </a:rPr>
              <a:t>2.</a:t>
            </a:r>
            <a:r>
              <a:rPr lang="en-US" altLang="zh-CN" sz="2400" u="sng" dirty="0" smtClean="0">
                <a:solidFill>
                  <a:srgbClr val="CC3300"/>
                </a:solidFill>
              </a:rPr>
              <a:t>place</a:t>
            </a:r>
            <a:r>
              <a:rPr lang="en-US" altLang="zh-CN" sz="2400" dirty="0" smtClean="0">
                <a:solidFill>
                  <a:srgbClr val="CC3300"/>
                </a:solidFill>
              </a:rPr>
              <a:t> ‘</a:t>
            </a:r>
            <a:r>
              <a:rPr lang="en-US" altLang="zh-CN" sz="2400" dirty="0" smtClean="0"/>
              <a:t>goto’nextstat+3 ‖gen(</a:t>
            </a:r>
            <a:r>
              <a:rPr lang="en-US" altLang="zh-CN" sz="2400" dirty="0" err="1" smtClean="0"/>
              <a:t>E.place</a:t>
            </a:r>
            <a:r>
              <a:rPr lang="en-US" altLang="zh-CN" sz="2400" dirty="0" smtClean="0"/>
              <a:t> </a:t>
            </a:r>
            <a:r>
              <a:rPr lang="en-US" altLang="zh-CN" sz="2400" dirty="0"/>
              <a:t>‘:=‘ </a:t>
            </a:r>
            <a:r>
              <a:rPr lang="en-US" altLang="zh-CN" sz="2400" dirty="0" smtClean="0"/>
              <a:t>0’) ‖</a:t>
            </a:r>
          </a:p>
          <a:p>
            <a:pPr fontAlgn="auto">
              <a:lnSpc>
                <a:spcPct val="120000"/>
              </a:lnSpc>
              <a:spcBef>
                <a:spcPts val="0"/>
              </a:spcBef>
              <a:spcAft>
                <a:spcPts val="300"/>
              </a:spcAft>
              <a:buFont typeface="Wingdings" pitchFamily="2" charset="2"/>
              <a:buNone/>
              <a:defRPr/>
            </a:pPr>
            <a:r>
              <a:rPr lang="en-US" altLang="zh-CN" sz="2400" dirty="0" smtClean="0"/>
              <a:t>gen(</a:t>
            </a:r>
            <a:r>
              <a:rPr lang="en-US" altLang="zh-CN" sz="2400" dirty="0">
                <a:solidFill>
                  <a:srgbClr val="CC3300"/>
                </a:solidFill>
              </a:rPr>
              <a:t>‘</a:t>
            </a:r>
            <a:r>
              <a:rPr lang="en-US" altLang="zh-CN" sz="2400" dirty="0" smtClean="0"/>
              <a:t>goto’nextstat+2 )</a:t>
            </a:r>
            <a:r>
              <a:rPr lang="en-US" altLang="zh-CN" sz="2400" dirty="0"/>
              <a:t>‖ gen(</a:t>
            </a:r>
            <a:r>
              <a:rPr lang="en-US" altLang="zh-CN" sz="2400" dirty="0" err="1"/>
              <a:t>E.place</a:t>
            </a:r>
            <a:r>
              <a:rPr lang="en-US" altLang="zh-CN" sz="2400" dirty="0"/>
              <a:t> </a:t>
            </a:r>
            <a:r>
              <a:rPr lang="en-US" altLang="zh-CN" sz="2400" dirty="0" smtClean="0"/>
              <a:t>‘:=‘1’) } </a:t>
            </a:r>
          </a:p>
          <a:p>
            <a:pPr fontAlgn="auto">
              <a:lnSpc>
                <a:spcPct val="120000"/>
              </a:lnSpc>
              <a:spcBef>
                <a:spcPts val="0"/>
              </a:spcBef>
              <a:spcAft>
                <a:spcPts val="300"/>
              </a:spcAft>
              <a:buFont typeface="Wingdings" pitchFamily="2" charset="2"/>
              <a:buNone/>
              <a:defRPr/>
            </a:pPr>
            <a:r>
              <a:rPr lang="en-US" altLang="zh-CN" sz="2400" dirty="0" smtClean="0"/>
              <a:t>// </a:t>
            </a:r>
            <a:r>
              <a:rPr lang="en-US" altLang="zh-CN" sz="2400" dirty="0" err="1" smtClean="0"/>
              <a:t>nextstat</a:t>
            </a:r>
            <a:r>
              <a:rPr lang="en-US" altLang="zh-CN" sz="2400" dirty="0" smtClean="0"/>
              <a:t> </a:t>
            </a:r>
            <a:r>
              <a:rPr lang="zh-CN" altLang="en-US" sz="2400" dirty="0" smtClean="0"/>
              <a:t>指下一条语句的下标；根据转移的语句决定</a:t>
            </a:r>
            <a:r>
              <a:rPr lang="en-US" altLang="zh-CN" sz="2400" dirty="0" smtClean="0"/>
              <a:t>E</a:t>
            </a:r>
            <a:r>
              <a:rPr lang="zh-CN" altLang="en-US" sz="2400" dirty="0" smtClean="0"/>
              <a:t>值</a:t>
            </a:r>
            <a:endParaRPr lang="en-US" altLang="zh-CN" sz="2400" dirty="0" smtClean="0"/>
          </a:p>
          <a:p>
            <a:pPr fontAlgn="auto">
              <a:lnSpc>
                <a:spcPct val="120000"/>
              </a:lnSpc>
              <a:spcBef>
                <a:spcPts val="0"/>
              </a:spcBef>
              <a:spcAft>
                <a:spcPts val="300"/>
              </a:spcAft>
              <a:buFont typeface="Wingdings" pitchFamily="2" charset="2"/>
              <a:buNone/>
              <a:defRPr/>
            </a:pPr>
            <a:r>
              <a:rPr lang="en-US" altLang="zh-CN" sz="2400" u="sng" dirty="0" smtClean="0">
                <a:sym typeface="Symbol" pitchFamily="18" charset="2"/>
              </a:rPr>
              <a:t>  id</a:t>
            </a:r>
            <a:r>
              <a:rPr lang="en-US" altLang="zh-CN" sz="2400" u="sng" baseline="-25000" dirty="0" smtClean="0"/>
              <a:t>1.</a:t>
            </a:r>
            <a:r>
              <a:rPr lang="en-US" altLang="zh-CN" sz="2400" u="sng" dirty="0" smtClean="0"/>
              <a:t>place</a:t>
            </a:r>
            <a:r>
              <a:rPr lang="en-US" altLang="zh-CN" sz="2400" dirty="0" smtClean="0"/>
              <a:t> </a:t>
            </a:r>
            <a:r>
              <a:rPr lang="zh-CN" altLang="en-US" sz="2400" dirty="0" smtClean="0"/>
              <a:t>和</a:t>
            </a:r>
            <a:r>
              <a:rPr lang="en-US" altLang="zh-CN" sz="2400" dirty="0" smtClean="0"/>
              <a:t> </a:t>
            </a:r>
            <a:r>
              <a:rPr lang="en-US" altLang="zh-CN" sz="2400" u="sng" dirty="0"/>
              <a:t>id</a:t>
            </a:r>
            <a:r>
              <a:rPr lang="en-US" altLang="zh-CN" sz="2400" u="sng" baseline="-25000" dirty="0"/>
              <a:t>2.</a:t>
            </a:r>
            <a:r>
              <a:rPr lang="en-US" altLang="zh-CN" sz="2400" u="sng" dirty="0"/>
              <a:t>place</a:t>
            </a:r>
            <a:r>
              <a:rPr lang="en-US" altLang="zh-CN" sz="2400" dirty="0"/>
              <a:t> </a:t>
            </a:r>
            <a:r>
              <a:rPr lang="zh-CN" altLang="en-US" sz="2400" dirty="0" smtClean="0"/>
              <a:t>，是指</a:t>
            </a:r>
            <a:r>
              <a:rPr lang="en-US" altLang="zh-CN" sz="2400" u="sng" dirty="0" smtClean="0">
                <a:solidFill>
                  <a:srgbClr val="CC3300"/>
                </a:solidFill>
                <a:sym typeface="Symbol" pitchFamily="18" charset="2"/>
              </a:rPr>
              <a:t>id</a:t>
            </a:r>
            <a:r>
              <a:rPr lang="en-US" altLang="zh-CN" sz="2400" u="sng" baseline="-25000" dirty="0" smtClean="0">
                <a:solidFill>
                  <a:srgbClr val="CC3300"/>
                </a:solidFill>
              </a:rPr>
              <a:t>1</a:t>
            </a:r>
            <a:r>
              <a:rPr lang="zh-CN" altLang="en-US" sz="2400" dirty="0" smtClean="0"/>
              <a:t>和</a:t>
            </a:r>
            <a:r>
              <a:rPr lang="en-US" altLang="zh-CN" sz="2400" dirty="0" smtClean="0"/>
              <a:t> </a:t>
            </a:r>
            <a:r>
              <a:rPr lang="en-US" altLang="zh-CN" sz="2400" u="sng" dirty="0" smtClean="0">
                <a:solidFill>
                  <a:srgbClr val="CC3300"/>
                </a:solidFill>
              </a:rPr>
              <a:t>id</a:t>
            </a:r>
            <a:r>
              <a:rPr lang="en-US" altLang="zh-CN" sz="2400" u="sng" baseline="-25000" dirty="0" smtClean="0">
                <a:solidFill>
                  <a:srgbClr val="CC3300"/>
                </a:solidFill>
              </a:rPr>
              <a:t>2</a:t>
            </a:r>
            <a:r>
              <a:rPr lang="zh-CN" altLang="en-US" sz="2400" dirty="0" smtClean="0"/>
              <a:t>存放位置</a:t>
            </a:r>
            <a:endParaRPr lang="en-US" altLang="zh-CN" sz="2400" dirty="0" smtClean="0"/>
          </a:p>
          <a:p>
            <a:pPr fontAlgn="auto">
              <a:lnSpc>
                <a:spcPct val="120000"/>
              </a:lnSpc>
              <a:spcBef>
                <a:spcPts val="0"/>
              </a:spcBef>
              <a:spcAft>
                <a:spcPts val="300"/>
              </a:spcAft>
              <a:buFont typeface="Wingdings" pitchFamily="2" charset="2"/>
              <a:buNone/>
              <a:defRPr/>
            </a:pPr>
            <a:r>
              <a:rPr lang="en-US" altLang="zh-CN" sz="2400" dirty="0"/>
              <a:t> </a:t>
            </a:r>
            <a:r>
              <a:rPr lang="en-US" altLang="zh-CN" sz="2400" dirty="0" smtClean="0"/>
              <a:t>  </a:t>
            </a:r>
            <a:r>
              <a:rPr lang="en-US" altLang="zh-CN" sz="2400" dirty="0" err="1" smtClean="0"/>
              <a:t>rop.op</a:t>
            </a:r>
            <a:r>
              <a:rPr lang="en-US" altLang="zh-CN" sz="2400" dirty="0" smtClean="0"/>
              <a:t> </a:t>
            </a:r>
            <a:r>
              <a:rPr lang="zh-CN" altLang="en-US" sz="2400" dirty="0" smtClean="0"/>
              <a:t>表示相应的关系运算符号</a:t>
            </a:r>
            <a:endParaRPr lang="en-US" altLang="zh-CN" sz="2400" dirty="0" smtClean="0"/>
          </a:p>
        </p:txBody>
      </p:sp>
      <p:sp>
        <p:nvSpPr>
          <p:cNvPr id="2" name="灯片编号占位符 1"/>
          <p:cNvSpPr>
            <a:spLocks noGrp="1"/>
          </p:cNvSpPr>
          <p:nvPr>
            <p:ph type="sldNum" sz="quarter" idx="12"/>
          </p:nvPr>
        </p:nvSpPr>
        <p:spPr/>
        <p:txBody>
          <a:bodyPr/>
          <a:lstStyle/>
          <a:p>
            <a:fld id="{38237106-F2ED-405E-BC33-CC3CF426205F}" type="slidenum">
              <a:rPr lang="en-US" smtClean="0">
                <a:solidFill>
                  <a:srgbClr val="FFFFFF"/>
                </a:solidFill>
              </a:rPr>
              <a:pPr/>
              <a:t>45</a:t>
            </a:fld>
            <a:endParaRPr lang="en-US">
              <a:solidFill>
                <a:srgbClr val="FFFFFF"/>
              </a:solidFill>
            </a:endParaRPr>
          </a:p>
        </p:txBody>
      </p:sp>
      <p:sp>
        <p:nvSpPr>
          <p:cNvPr id="6" name="Rectangle 3"/>
          <p:cNvSpPr txBox="1">
            <a:spLocks noChangeArrowheads="1"/>
          </p:cNvSpPr>
          <p:nvPr/>
        </p:nvSpPr>
        <p:spPr>
          <a:xfrm>
            <a:off x="584260" y="260648"/>
            <a:ext cx="7704137" cy="2664296"/>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fontAlgn="auto">
              <a:lnSpc>
                <a:spcPct val="120000"/>
              </a:lnSpc>
              <a:spcBef>
                <a:spcPts val="0"/>
              </a:spcBef>
              <a:spcAft>
                <a:spcPts val="0"/>
              </a:spcAft>
              <a:buNone/>
              <a:defRPr/>
            </a:pPr>
            <a:r>
              <a:rPr lang="zh-CN" altLang="en-US" sz="2400" dirty="0" smtClean="0">
                <a:solidFill>
                  <a:srgbClr val="C00000"/>
                </a:solidFill>
              </a:rPr>
              <a:t>引子</a:t>
            </a:r>
            <a:r>
              <a:rPr lang="zh-CN" altLang="en-US" sz="2400" dirty="0" smtClean="0"/>
              <a:t>  </a:t>
            </a:r>
            <a:r>
              <a:rPr lang="en-US" altLang="zh-CN" sz="2400" dirty="0" smtClean="0"/>
              <a:t>if</a:t>
            </a:r>
            <a:r>
              <a:rPr lang="zh-CN" altLang="en-US" sz="2400" dirty="0" smtClean="0"/>
              <a:t>语句：</a:t>
            </a:r>
            <a:r>
              <a:rPr lang="en-US" altLang="zh-CN" sz="2400" dirty="0" smtClean="0"/>
              <a:t>       </a:t>
            </a:r>
            <a:r>
              <a:rPr lang="en-US" altLang="zh-CN" sz="2400" dirty="0" err="1" smtClean="0"/>
              <a:t>int</a:t>
            </a:r>
            <a:r>
              <a:rPr lang="en-US" altLang="zh-CN" sz="2400" dirty="0" smtClean="0"/>
              <a:t> </a:t>
            </a:r>
            <a:r>
              <a:rPr lang="en-US" altLang="zh-CN" sz="2400" dirty="0" err="1" smtClean="0"/>
              <a:t>a,b</a:t>
            </a:r>
            <a:r>
              <a:rPr lang="en-US" altLang="zh-CN" sz="2400" dirty="0" smtClean="0"/>
              <a:t>;</a:t>
            </a:r>
          </a:p>
          <a:p>
            <a:pPr marL="0" indent="0" fontAlgn="auto">
              <a:lnSpc>
                <a:spcPct val="120000"/>
              </a:lnSpc>
              <a:spcBef>
                <a:spcPts val="0"/>
              </a:spcBef>
              <a:spcAft>
                <a:spcPts val="0"/>
              </a:spcAft>
              <a:buNone/>
              <a:defRPr/>
            </a:pPr>
            <a:r>
              <a:rPr lang="en-US" altLang="zh-CN" sz="2400" dirty="0"/>
              <a:t> </a:t>
            </a:r>
            <a:r>
              <a:rPr lang="en-US" altLang="zh-CN" sz="2400" dirty="0" smtClean="0"/>
              <a:t>      a:=5; b:4; </a:t>
            </a:r>
          </a:p>
          <a:p>
            <a:pPr marL="0" indent="0" fontAlgn="auto">
              <a:lnSpc>
                <a:spcPct val="120000"/>
              </a:lnSpc>
              <a:spcBef>
                <a:spcPts val="0"/>
              </a:spcBef>
              <a:spcAft>
                <a:spcPts val="0"/>
              </a:spcAft>
              <a:buNone/>
              <a:defRPr/>
            </a:pPr>
            <a:r>
              <a:rPr lang="en-US" altLang="zh-CN" sz="2400" dirty="0"/>
              <a:t> </a:t>
            </a:r>
            <a:r>
              <a:rPr lang="en-US" altLang="zh-CN" sz="2400" dirty="0" smtClean="0"/>
              <a:t>      if (a&gt;b)   E</a:t>
            </a:r>
            <a:r>
              <a:rPr lang="zh-CN" altLang="en-US" sz="2400" dirty="0" smtClean="0"/>
              <a:t>指（</a:t>
            </a:r>
            <a:r>
              <a:rPr lang="en-US" altLang="zh-CN" sz="2400" dirty="0" smtClean="0"/>
              <a:t>a&gt;b</a:t>
            </a:r>
            <a:r>
              <a:rPr lang="zh-CN" altLang="en-US" sz="2400" dirty="0" smtClean="0"/>
              <a:t>）</a:t>
            </a:r>
            <a:endParaRPr lang="en-US" altLang="zh-CN" sz="2400" dirty="0" smtClean="0"/>
          </a:p>
          <a:p>
            <a:pPr marL="0" indent="0" fontAlgn="auto">
              <a:lnSpc>
                <a:spcPct val="120000"/>
              </a:lnSpc>
              <a:spcBef>
                <a:spcPts val="0"/>
              </a:spcBef>
              <a:spcAft>
                <a:spcPts val="0"/>
              </a:spcAft>
              <a:buNone/>
              <a:defRPr/>
            </a:pPr>
            <a:r>
              <a:rPr lang="en-US" altLang="zh-CN" sz="2400" dirty="0"/>
              <a:t> </a:t>
            </a:r>
            <a:r>
              <a:rPr lang="en-US" altLang="zh-CN" sz="2400" dirty="0" smtClean="0"/>
              <a:t>  nextstat+1 :       then</a:t>
            </a:r>
          </a:p>
          <a:p>
            <a:pPr marL="0" indent="0" fontAlgn="auto">
              <a:lnSpc>
                <a:spcPct val="120000"/>
              </a:lnSpc>
              <a:spcBef>
                <a:spcPts val="0"/>
              </a:spcBef>
              <a:spcAft>
                <a:spcPts val="0"/>
              </a:spcAft>
              <a:buNone/>
              <a:defRPr/>
            </a:pPr>
            <a:r>
              <a:rPr lang="en-US" altLang="zh-CN" sz="2400" dirty="0"/>
              <a:t> </a:t>
            </a:r>
            <a:r>
              <a:rPr lang="en-US" altLang="zh-CN" sz="2400" dirty="0" smtClean="0"/>
              <a:t>  nextstat+2 :        S1;</a:t>
            </a:r>
          </a:p>
          <a:p>
            <a:pPr marL="0" indent="0" fontAlgn="auto">
              <a:lnSpc>
                <a:spcPct val="120000"/>
              </a:lnSpc>
              <a:spcBef>
                <a:spcPts val="0"/>
              </a:spcBef>
              <a:spcAft>
                <a:spcPts val="0"/>
              </a:spcAft>
              <a:buNone/>
              <a:defRPr/>
            </a:pPr>
            <a:r>
              <a:rPr lang="en-US" altLang="zh-CN" sz="2400" dirty="0" smtClean="0"/>
              <a:t>   </a:t>
            </a:r>
            <a:r>
              <a:rPr lang="en-US" altLang="zh-CN" sz="2400" dirty="0"/>
              <a:t> </a:t>
            </a:r>
            <a:r>
              <a:rPr lang="en-US" altLang="zh-CN" sz="2400" dirty="0" smtClean="0"/>
              <a:t>nextstat+3 </a:t>
            </a:r>
            <a:r>
              <a:rPr lang="en-US" altLang="zh-CN" sz="2400" dirty="0"/>
              <a:t>:    </a:t>
            </a:r>
            <a:r>
              <a:rPr lang="en-US" altLang="zh-CN" sz="2400" dirty="0" smtClean="0"/>
              <a:t>   S2;</a:t>
            </a:r>
            <a:endParaRPr lang="en-US" altLang="zh-CN" sz="2400" dirty="0" smtClean="0">
              <a:solidFill>
                <a:srgbClr val="CC3300"/>
              </a:solidFill>
            </a:endParaRPr>
          </a:p>
        </p:txBody>
      </p:sp>
    </p:spTree>
    <p:extLst>
      <p:ext uri="{BB962C8B-B14F-4D97-AF65-F5344CB8AC3E}">
        <p14:creationId xmlns:p14="http://schemas.microsoft.com/office/powerpoint/2010/main" xmlns="" val="292286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 calcmode="lin" valueType="num">
                                      <p:cBhvr additive="base">
                                        <p:cTn id="24"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 calcmode="lin" valueType="num">
                                      <p:cBhvr additive="base">
                                        <p:cTn id="30"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 calcmode="lin" valueType="num">
                                      <p:cBhvr additive="base">
                                        <p:cTn id="36"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 calcmode="lin" valueType="num">
                                      <p:cBhvr additive="base">
                                        <p:cTn id="42"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6">
                                            <p:txEl>
                                              <p:pRg st="0" end="0"/>
                                            </p:txEl>
                                          </p:spTgt>
                                        </p:tgtEl>
                                        <p:attrNameLst>
                                          <p:attrName>style.visibility</p:attrName>
                                        </p:attrNameLst>
                                      </p:cBhvr>
                                      <p:to>
                                        <p:strVal val="visible"/>
                                      </p:to>
                                    </p:set>
                                    <p:animEffect transition="in" filter="blinds(horizontal)">
                                      <p:cBhvr>
                                        <p:cTn id="48" dur="500"/>
                                        <p:tgtEl>
                                          <p:spTgt spid="6">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6">
                                            <p:txEl>
                                              <p:pRg st="1" end="1"/>
                                            </p:txEl>
                                          </p:spTgt>
                                        </p:tgtEl>
                                        <p:attrNameLst>
                                          <p:attrName>style.visibility</p:attrName>
                                        </p:attrNameLst>
                                      </p:cBhvr>
                                      <p:to>
                                        <p:strVal val="visible"/>
                                      </p:to>
                                    </p:set>
                                    <p:animEffect transition="in" filter="blinds(horizontal)">
                                      <p:cBhvr>
                                        <p:cTn id="53" dur="500"/>
                                        <p:tgtEl>
                                          <p:spTgt spid="6">
                                            <p:txEl>
                                              <p:pRg st="1" end="1"/>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6">
                                            <p:txEl>
                                              <p:pRg st="2" end="2"/>
                                            </p:txEl>
                                          </p:spTgt>
                                        </p:tgtEl>
                                        <p:attrNameLst>
                                          <p:attrName>style.visibility</p:attrName>
                                        </p:attrNameLst>
                                      </p:cBhvr>
                                      <p:to>
                                        <p:strVal val="visible"/>
                                      </p:to>
                                    </p:set>
                                    <p:animEffect transition="in" filter="blinds(horizontal)">
                                      <p:cBhvr>
                                        <p:cTn id="58" dur="500"/>
                                        <p:tgtEl>
                                          <p:spTgt spid="6">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animEffect transition="in" filter="blinds(horizontal)">
                                      <p:cBhvr>
                                        <p:cTn id="63" dur="500"/>
                                        <p:tgtEl>
                                          <p:spTgt spid="6">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6">
                                            <p:txEl>
                                              <p:pRg st="4" end="4"/>
                                            </p:txEl>
                                          </p:spTgt>
                                        </p:tgtEl>
                                        <p:attrNameLst>
                                          <p:attrName>style.visibility</p:attrName>
                                        </p:attrNameLst>
                                      </p:cBhvr>
                                      <p:to>
                                        <p:strVal val="visible"/>
                                      </p:to>
                                    </p:set>
                                    <p:animEffect transition="in" filter="blinds(horizontal)">
                                      <p:cBhvr>
                                        <p:cTn id="68" dur="500"/>
                                        <p:tgtEl>
                                          <p:spTgt spid="6">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6">
                                            <p:txEl>
                                              <p:pRg st="5" end="5"/>
                                            </p:txEl>
                                          </p:spTgt>
                                        </p:tgtEl>
                                        <p:attrNameLst>
                                          <p:attrName>style.visibility</p:attrName>
                                        </p:attrNameLst>
                                      </p:cBhvr>
                                      <p:to>
                                        <p:strVal val="visible"/>
                                      </p:to>
                                    </p:set>
                                    <p:animEffect transition="in" filter="blinds(horizontal)">
                                      <p:cBhvr>
                                        <p:cTn id="73"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395288" y="620688"/>
            <a:ext cx="8748712" cy="3456384"/>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zh-CN" altLang="en-US" sz="2400" dirty="0" smtClean="0">
                <a:solidFill>
                  <a:srgbClr val="CC3300"/>
                </a:solidFill>
              </a:rPr>
              <a:t>（</a:t>
            </a:r>
            <a:r>
              <a:rPr lang="en-US" altLang="zh-CN" sz="2400" dirty="0" smtClean="0">
                <a:solidFill>
                  <a:srgbClr val="CC3300"/>
                </a:solidFill>
              </a:rPr>
              <a:t>6) </a:t>
            </a:r>
            <a:r>
              <a:rPr lang="en-US" altLang="zh-CN" sz="2400" dirty="0" err="1" smtClean="0">
                <a:solidFill>
                  <a:srgbClr val="CC3300"/>
                </a:solidFill>
              </a:rPr>
              <a:t>E</a:t>
            </a:r>
            <a:r>
              <a:rPr lang="en-US" altLang="zh-CN" sz="2400" dirty="0" err="1" smtClean="0">
                <a:solidFill>
                  <a:srgbClr val="CC3300"/>
                </a:solidFill>
                <a:sym typeface="Symbol" pitchFamily="18" charset="2"/>
              </a:rPr>
              <a:t>true</a:t>
            </a:r>
            <a:r>
              <a:rPr lang="en-US" altLang="zh-CN" sz="2400" dirty="0" smtClean="0">
                <a:solidFill>
                  <a:srgbClr val="CC3300"/>
                </a:solidFill>
                <a:sym typeface="Symbol" pitchFamily="18" charset="2"/>
              </a:rPr>
              <a:t>     (7)</a:t>
            </a:r>
            <a:r>
              <a:rPr lang="en-US" altLang="zh-CN" sz="2400" dirty="0">
                <a:solidFill>
                  <a:srgbClr val="CC3300"/>
                </a:solidFill>
              </a:rPr>
              <a:t> </a:t>
            </a:r>
            <a:r>
              <a:rPr lang="en-US" altLang="zh-CN" sz="2400" dirty="0" err="1">
                <a:solidFill>
                  <a:srgbClr val="CC3300"/>
                </a:solidFill>
              </a:rPr>
              <a:t>E</a:t>
            </a:r>
            <a:r>
              <a:rPr lang="en-US" altLang="zh-CN" sz="2400" dirty="0" err="1" smtClean="0">
                <a:solidFill>
                  <a:srgbClr val="CC3300"/>
                </a:solidFill>
                <a:sym typeface="Symbol" pitchFamily="18" charset="2"/>
              </a:rPr>
              <a:t>false</a:t>
            </a:r>
            <a:r>
              <a:rPr lang="en-US" altLang="zh-CN" sz="2400" dirty="0" smtClean="0">
                <a:solidFill>
                  <a:srgbClr val="CC3300"/>
                </a:solidFill>
                <a:sym typeface="Symbol" pitchFamily="18" charset="2"/>
              </a:rPr>
              <a:t> </a:t>
            </a:r>
            <a:endParaRPr lang="en-US" altLang="zh-CN" sz="2400" dirty="0" smtClean="0">
              <a:solidFill>
                <a:srgbClr val="CC3300"/>
              </a:solidFill>
            </a:endParaRPr>
          </a:p>
          <a:p>
            <a:pPr fontAlgn="auto">
              <a:lnSpc>
                <a:spcPct val="120000"/>
              </a:lnSpc>
              <a:spcBef>
                <a:spcPts val="0"/>
              </a:spcBef>
              <a:spcAft>
                <a:spcPts val="300"/>
              </a:spcAft>
              <a:buFont typeface="Wingdings" pitchFamily="2" charset="2"/>
              <a:buNone/>
              <a:defRPr/>
            </a:pPr>
            <a:r>
              <a:rPr lang="en-US" altLang="zh-CN" sz="2400" dirty="0" smtClean="0"/>
              <a:t>{ </a:t>
            </a:r>
            <a:r>
              <a:rPr lang="en-US" altLang="zh-CN" sz="2400" dirty="0" err="1"/>
              <a:t>E</a:t>
            </a:r>
            <a:r>
              <a:rPr lang="en-US" altLang="zh-CN" sz="2400" dirty="0" err="1" smtClean="0"/>
              <a:t>.place</a:t>
            </a:r>
            <a:r>
              <a:rPr lang="en-US" altLang="zh-CN" sz="2400" dirty="0" smtClean="0"/>
              <a:t> :=</a:t>
            </a:r>
            <a:r>
              <a:rPr lang="en-US" altLang="zh-CN" sz="2400" dirty="0" err="1" smtClean="0"/>
              <a:t>newtemp</a:t>
            </a:r>
            <a:r>
              <a:rPr lang="en-US" altLang="zh-CN" sz="2400" dirty="0" smtClean="0"/>
              <a:t>;  </a:t>
            </a:r>
          </a:p>
          <a:p>
            <a:pPr fontAlgn="auto">
              <a:lnSpc>
                <a:spcPct val="120000"/>
              </a:lnSpc>
              <a:spcBef>
                <a:spcPts val="0"/>
              </a:spcBef>
              <a:spcAft>
                <a:spcPts val="300"/>
              </a:spcAft>
              <a:buFont typeface="Wingdings" pitchFamily="2" charset="2"/>
              <a:buNone/>
              <a:defRPr/>
            </a:pPr>
            <a:r>
              <a:rPr lang="en-US" altLang="zh-CN" sz="2400" dirty="0"/>
              <a:t> </a:t>
            </a:r>
            <a:r>
              <a:rPr lang="en-US" altLang="zh-CN" sz="2400" dirty="0" smtClean="0"/>
              <a:t> </a:t>
            </a:r>
            <a:r>
              <a:rPr lang="en-US" altLang="zh-CN" sz="2400" dirty="0" err="1" smtClean="0"/>
              <a:t>E.code</a:t>
            </a:r>
            <a:r>
              <a:rPr lang="en-US" altLang="zh-CN" sz="2400" dirty="0" smtClean="0"/>
              <a:t> :=gen(</a:t>
            </a:r>
            <a:r>
              <a:rPr lang="en-US" altLang="zh-CN" sz="2400" dirty="0" err="1" smtClean="0"/>
              <a:t>E.place</a:t>
            </a:r>
            <a:r>
              <a:rPr lang="en-US" altLang="zh-CN" sz="2400" dirty="0" smtClean="0"/>
              <a:t> </a:t>
            </a:r>
            <a:r>
              <a:rPr lang="en-US" altLang="zh-CN" sz="2400" dirty="0"/>
              <a:t>‘:=‘ </a:t>
            </a:r>
            <a:r>
              <a:rPr lang="en-US" altLang="zh-CN" sz="2400" dirty="0" smtClean="0"/>
              <a:t>0’) } </a:t>
            </a:r>
          </a:p>
          <a:p>
            <a:pPr fontAlgn="auto">
              <a:lnSpc>
                <a:spcPct val="120000"/>
              </a:lnSpc>
              <a:spcBef>
                <a:spcPts val="0"/>
              </a:spcBef>
              <a:spcAft>
                <a:spcPts val="300"/>
              </a:spcAft>
              <a:buFont typeface="Wingdings" pitchFamily="2" charset="2"/>
              <a:buNone/>
              <a:defRPr/>
            </a:pPr>
            <a:r>
              <a:rPr lang="en-US" altLang="zh-CN" sz="2400" dirty="0" smtClean="0"/>
              <a:t>// </a:t>
            </a:r>
            <a:r>
              <a:rPr lang="en-US" altLang="zh-CN" sz="2400" dirty="0" err="1" smtClean="0">
                <a:sym typeface="Symbol" pitchFamily="18" charset="2"/>
              </a:rPr>
              <a:t>E</a:t>
            </a:r>
            <a:r>
              <a:rPr lang="en-US" altLang="zh-CN" sz="2400" baseline="-25000" dirty="0" err="1" smtClean="0"/>
              <a:t>.</a:t>
            </a:r>
            <a:r>
              <a:rPr lang="en-US" altLang="zh-CN" sz="2400" dirty="0" err="1" smtClean="0"/>
              <a:t>place</a:t>
            </a:r>
            <a:r>
              <a:rPr lang="en-US" altLang="zh-CN" sz="2400" dirty="0" smtClean="0"/>
              <a:t> </a:t>
            </a:r>
            <a:r>
              <a:rPr lang="zh-CN" altLang="en-US" sz="2400" dirty="0" smtClean="0"/>
              <a:t>写入</a:t>
            </a:r>
            <a:r>
              <a:rPr lang="en-US" altLang="zh-CN" sz="2400" dirty="0" smtClean="0"/>
              <a:t>0</a:t>
            </a:r>
          </a:p>
        </p:txBody>
      </p:sp>
      <p:sp>
        <p:nvSpPr>
          <p:cNvPr id="2" name="灯片编号占位符 1"/>
          <p:cNvSpPr>
            <a:spLocks noGrp="1"/>
          </p:cNvSpPr>
          <p:nvPr>
            <p:ph type="sldNum" sz="quarter" idx="12"/>
          </p:nvPr>
        </p:nvSpPr>
        <p:spPr/>
        <p:txBody>
          <a:bodyPr/>
          <a:lstStyle/>
          <a:p>
            <a:fld id="{38237106-F2ED-405E-BC33-CC3CF426205F}" type="slidenum">
              <a:rPr lang="en-US" smtClean="0">
                <a:solidFill>
                  <a:srgbClr val="FFFFFF"/>
                </a:solidFill>
              </a:rPr>
              <a:pPr/>
              <a:t>46</a:t>
            </a:fld>
            <a:endParaRPr lang="en-US">
              <a:solidFill>
                <a:srgbClr val="FFFFFF"/>
              </a:solidFill>
            </a:endParaRPr>
          </a:p>
        </p:txBody>
      </p:sp>
      <p:sp>
        <p:nvSpPr>
          <p:cNvPr id="3" name="TextBox 2"/>
          <p:cNvSpPr txBox="1"/>
          <p:nvPr/>
        </p:nvSpPr>
        <p:spPr>
          <a:xfrm>
            <a:off x="755576" y="3501008"/>
            <a:ext cx="6696744" cy="1938992"/>
          </a:xfrm>
          <a:prstGeom prst="rect">
            <a:avLst/>
          </a:prstGeom>
          <a:noFill/>
        </p:spPr>
        <p:txBody>
          <a:bodyPr wrap="square" rtlCol="0">
            <a:spAutoFit/>
          </a:bodyPr>
          <a:lstStyle/>
          <a:p>
            <a:r>
              <a:rPr lang="zh-CN" altLang="en-US" dirty="0" smtClean="0"/>
              <a:t>看一个实例：</a:t>
            </a:r>
            <a:endParaRPr lang="en-US" altLang="zh-CN" dirty="0" smtClean="0"/>
          </a:p>
          <a:p>
            <a:r>
              <a:rPr lang="zh-CN" altLang="en-US" dirty="0" smtClean="0"/>
              <a:t>若：</a:t>
            </a:r>
            <a:r>
              <a:rPr lang="en-US" altLang="zh-CN" dirty="0" smtClean="0"/>
              <a:t>E</a:t>
            </a:r>
            <a:r>
              <a:rPr lang="en-US" altLang="zh-CN" baseline="-25000" dirty="0" smtClean="0"/>
              <a:t>1</a:t>
            </a:r>
            <a:r>
              <a:rPr lang="en-US" altLang="zh-CN" dirty="0" smtClean="0"/>
              <a:t>=</a:t>
            </a:r>
            <a:r>
              <a:rPr lang="zh-CN" altLang="en-US" dirty="0" smtClean="0"/>
              <a:t>（</a:t>
            </a:r>
            <a:r>
              <a:rPr lang="en-US" altLang="zh-CN" dirty="0" smtClean="0"/>
              <a:t>a&lt;b)   E</a:t>
            </a:r>
            <a:r>
              <a:rPr lang="en-US" altLang="zh-CN" baseline="-25000" dirty="0" smtClean="0"/>
              <a:t>2</a:t>
            </a:r>
            <a:r>
              <a:rPr lang="en-US" altLang="zh-CN" dirty="0" smtClean="0"/>
              <a:t>=(c&lt;d)</a:t>
            </a:r>
          </a:p>
          <a:p>
            <a:r>
              <a:rPr lang="en-US" altLang="zh-CN" dirty="0" smtClean="0"/>
              <a:t>E=</a:t>
            </a:r>
            <a:r>
              <a:rPr lang="en-US" altLang="zh-CN" dirty="0"/>
              <a:t> </a:t>
            </a:r>
            <a:r>
              <a:rPr lang="en-US" altLang="zh-CN" dirty="0" smtClean="0"/>
              <a:t>E</a:t>
            </a:r>
            <a:r>
              <a:rPr lang="en-US" altLang="zh-CN" baseline="-25000" dirty="0" smtClean="0"/>
              <a:t>1</a:t>
            </a:r>
            <a:r>
              <a:rPr lang="zh-CN" altLang="en-US" dirty="0" smtClean="0">
                <a:latin typeface="宋体"/>
                <a:ea typeface="宋体"/>
              </a:rPr>
              <a:t>∨</a:t>
            </a:r>
            <a:r>
              <a:rPr lang="en-US" altLang="zh-CN" dirty="0" smtClean="0"/>
              <a:t>E</a:t>
            </a:r>
            <a:r>
              <a:rPr lang="en-US" altLang="zh-CN" baseline="-25000" dirty="0" smtClean="0"/>
              <a:t>2              </a:t>
            </a:r>
            <a:r>
              <a:rPr lang="en-US" altLang="zh-CN" dirty="0" smtClean="0"/>
              <a:t>E= E</a:t>
            </a:r>
            <a:r>
              <a:rPr lang="en-US" altLang="zh-CN" baseline="-25000" dirty="0" smtClean="0"/>
              <a:t>1</a:t>
            </a:r>
            <a:r>
              <a:rPr lang="zh-CN" altLang="en-US" dirty="0" smtClean="0">
                <a:latin typeface="宋体"/>
                <a:ea typeface="宋体"/>
              </a:rPr>
              <a:t>∧</a:t>
            </a:r>
            <a:r>
              <a:rPr lang="en-US" altLang="zh-CN" dirty="0" smtClean="0"/>
              <a:t>E</a:t>
            </a:r>
            <a:r>
              <a:rPr lang="en-US" altLang="zh-CN" baseline="-25000" dirty="0" smtClean="0"/>
              <a:t>2</a:t>
            </a:r>
          </a:p>
          <a:p>
            <a:r>
              <a:rPr lang="zh-CN" altLang="en-US" dirty="0" smtClean="0"/>
              <a:t>或许不需要将</a:t>
            </a:r>
            <a:r>
              <a:rPr lang="en-US" altLang="zh-CN" dirty="0" smtClean="0"/>
              <a:t>E</a:t>
            </a:r>
            <a:r>
              <a:rPr lang="zh-CN" altLang="en-US" dirty="0" smtClean="0"/>
              <a:t>的结果求出，某些情况下，只需要</a:t>
            </a:r>
            <a:r>
              <a:rPr lang="en-US" altLang="zh-CN" dirty="0"/>
              <a:t>E</a:t>
            </a:r>
            <a:r>
              <a:rPr lang="en-US" altLang="zh-CN" baseline="-25000" dirty="0"/>
              <a:t>1</a:t>
            </a:r>
            <a:r>
              <a:rPr lang="en-US" altLang="zh-CN" dirty="0"/>
              <a:t>=</a:t>
            </a:r>
            <a:r>
              <a:rPr lang="zh-CN" altLang="en-US" dirty="0"/>
              <a:t>（</a:t>
            </a:r>
            <a:r>
              <a:rPr lang="en-US" altLang="zh-CN" dirty="0"/>
              <a:t>a&lt;b) </a:t>
            </a:r>
            <a:r>
              <a:rPr lang="zh-CN" altLang="en-US" dirty="0" smtClean="0"/>
              <a:t>的值就可以</a:t>
            </a:r>
            <a:endParaRPr lang="zh-CN" altLang="en-US" dirty="0"/>
          </a:p>
        </p:txBody>
      </p:sp>
    </p:spTree>
    <p:extLst>
      <p:ext uri="{BB962C8B-B14F-4D97-AF65-F5344CB8AC3E}">
        <p14:creationId xmlns:p14="http://schemas.microsoft.com/office/powerpoint/2010/main" xmlns="" val="85105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 calcmode="lin" valueType="num">
                                      <p:cBhvr additive="base">
                                        <p:cTn id="24"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ppt_x"/>
                                          </p:val>
                                        </p:tav>
                                        <p:tav tm="100000">
                                          <p:val>
                                            <p:strVal val="#ppt_x"/>
                                          </p:val>
                                        </p:tav>
                                      </p:tavLst>
                                    </p:anim>
                                    <p:anim calcmode="lin" valueType="num">
                                      <p:cBhvr additive="base">
                                        <p:cTn id="3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4"/>
          <p:cNvSpPr>
            <a:spLocks noGrp="1" noChangeArrowheads="1"/>
          </p:cNvSpPr>
          <p:nvPr>
            <p:ph type="title" idx="4294967295"/>
          </p:nvPr>
        </p:nvSpPr>
        <p:spPr>
          <a:xfrm>
            <a:off x="222632" y="116632"/>
            <a:ext cx="7924800" cy="777875"/>
          </a:xfrm>
        </p:spPr>
        <p:txBody>
          <a:bodyPr/>
          <a:lstStyle/>
          <a:p>
            <a:pPr eaLnBrk="1" fontAlgn="auto" hangingPunct="1">
              <a:spcAft>
                <a:spcPts val="0"/>
              </a:spcAft>
              <a:defRPr/>
            </a:pPr>
            <a:r>
              <a:rPr lang="zh-CN" altLang="en-US" sz="2800" dirty="0" smtClean="0">
                <a:solidFill>
                  <a:srgbClr val="CC3300"/>
                </a:solidFill>
                <a:latin typeface="+mj-ea"/>
              </a:rPr>
              <a:t>四</a:t>
            </a:r>
            <a:r>
              <a:rPr lang="en-US" altLang="zh-CN" sz="2800" dirty="0" smtClean="0">
                <a:solidFill>
                  <a:srgbClr val="CC3300"/>
                </a:solidFill>
                <a:latin typeface="+mj-ea"/>
              </a:rPr>
              <a:t>.1</a:t>
            </a:r>
            <a:r>
              <a:rPr lang="zh-CN" altLang="en-US" sz="2800" dirty="0" smtClean="0">
                <a:solidFill>
                  <a:srgbClr val="CC3300"/>
                </a:solidFill>
                <a:latin typeface="+mj-ea"/>
              </a:rPr>
              <a:t>、</a:t>
            </a:r>
            <a:r>
              <a:rPr lang="en-US" altLang="zh-CN" sz="2800" dirty="0" smtClean="0">
                <a:solidFill>
                  <a:srgbClr val="CC3300"/>
                </a:solidFill>
                <a:latin typeface="+mj-ea"/>
              </a:rPr>
              <a:t> </a:t>
            </a:r>
            <a:r>
              <a:rPr lang="zh-CN" altLang="en-US" sz="2800" dirty="0" smtClean="0">
                <a:solidFill>
                  <a:srgbClr val="CC3300"/>
                </a:solidFill>
                <a:latin typeface="+mj-ea"/>
              </a:rPr>
              <a:t>布尔表达式的</a:t>
            </a:r>
            <a:r>
              <a:rPr lang="zh-CN" altLang="en-US" sz="2800" dirty="0">
                <a:solidFill>
                  <a:srgbClr val="CC3300"/>
                </a:solidFill>
                <a:latin typeface="+mj-ea"/>
              </a:rPr>
              <a:t>另一种</a:t>
            </a:r>
            <a:r>
              <a:rPr lang="zh-CN" altLang="en-US" sz="2800" dirty="0" smtClean="0">
                <a:solidFill>
                  <a:srgbClr val="CC3300"/>
                </a:solidFill>
                <a:latin typeface="+mj-ea"/>
              </a:rPr>
              <a:t>四元式翻译</a:t>
            </a:r>
          </a:p>
        </p:txBody>
      </p:sp>
      <p:sp>
        <p:nvSpPr>
          <p:cNvPr id="5" name="Rectangle 3"/>
          <p:cNvSpPr txBox="1">
            <a:spLocks noChangeArrowheads="1"/>
          </p:cNvSpPr>
          <p:nvPr/>
        </p:nvSpPr>
        <p:spPr>
          <a:xfrm>
            <a:off x="243532" y="980728"/>
            <a:ext cx="8748712" cy="2556284"/>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zh-CN" altLang="en-US" sz="2400" dirty="0" smtClean="0"/>
              <a:t>不求布尔表达式的值，通过其转移语句的位置来确定。</a:t>
            </a:r>
            <a:endParaRPr lang="en-US" altLang="zh-CN" sz="2400" dirty="0" smtClean="0"/>
          </a:p>
          <a:p>
            <a:pPr fontAlgn="auto">
              <a:lnSpc>
                <a:spcPct val="120000"/>
              </a:lnSpc>
              <a:spcBef>
                <a:spcPts val="0"/>
              </a:spcBef>
              <a:spcAft>
                <a:spcPts val="300"/>
              </a:spcAft>
              <a:buFont typeface="Wingdings" pitchFamily="2" charset="2"/>
              <a:buNone/>
              <a:defRPr/>
            </a:pPr>
            <a:r>
              <a:rPr lang="en-US" altLang="zh-CN" sz="2400" dirty="0" smtClean="0"/>
              <a:t>// </a:t>
            </a:r>
            <a:r>
              <a:rPr lang="en-US" altLang="zh-CN" sz="2400" dirty="0">
                <a:solidFill>
                  <a:srgbClr val="CC3300"/>
                </a:solidFill>
                <a:sym typeface="Symbol" pitchFamily="18" charset="2"/>
              </a:rPr>
              <a:t>E</a:t>
            </a:r>
            <a:r>
              <a:rPr lang="en-US" altLang="zh-CN" sz="2400" baseline="-25000" dirty="0">
                <a:solidFill>
                  <a:srgbClr val="CC3300"/>
                </a:solidFill>
              </a:rPr>
              <a:t>1</a:t>
            </a:r>
            <a:r>
              <a:rPr lang="en-US" altLang="zh-CN" sz="2400" dirty="0">
                <a:solidFill>
                  <a:srgbClr val="CC3300"/>
                </a:solidFill>
              </a:rPr>
              <a:t> ∨ E</a:t>
            </a:r>
            <a:r>
              <a:rPr lang="en-US" altLang="zh-CN" sz="2400" baseline="-25000" dirty="0">
                <a:solidFill>
                  <a:srgbClr val="CC3300"/>
                </a:solidFill>
              </a:rPr>
              <a:t>2</a:t>
            </a:r>
            <a:r>
              <a:rPr lang="zh-CN" altLang="en-US" sz="2400" dirty="0"/>
              <a:t>，已知</a:t>
            </a:r>
            <a:r>
              <a:rPr lang="en-US" altLang="zh-CN" sz="2400" dirty="0"/>
              <a:t>E</a:t>
            </a:r>
            <a:r>
              <a:rPr lang="en-US" altLang="zh-CN" sz="2400" baseline="-25000" dirty="0"/>
              <a:t>1</a:t>
            </a:r>
            <a:r>
              <a:rPr lang="zh-CN" altLang="en-US" sz="2400" dirty="0"/>
              <a:t>的值为真，</a:t>
            </a:r>
            <a:r>
              <a:rPr lang="en-US" altLang="zh-CN" sz="2400" dirty="0"/>
              <a:t>or</a:t>
            </a:r>
            <a:r>
              <a:rPr lang="zh-CN" altLang="en-US" sz="2400" dirty="0"/>
              <a:t>之后的值也必为真；只有</a:t>
            </a:r>
            <a:r>
              <a:rPr lang="en-US" altLang="zh-CN" sz="2400" dirty="0"/>
              <a:t>E</a:t>
            </a:r>
            <a:r>
              <a:rPr lang="en-US" altLang="zh-CN" sz="2400" baseline="-25000" dirty="0"/>
              <a:t>1</a:t>
            </a:r>
            <a:r>
              <a:rPr lang="zh-CN" altLang="en-US" sz="2400" dirty="0"/>
              <a:t>的值为假，才需要计算</a:t>
            </a:r>
            <a:r>
              <a:rPr lang="en-US" altLang="zh-CN" sz="2400" dirty="0"/>
              <a:t>E</a:t>
            </a:r>
            <a:r>
              <a:rPr lang="en-US" altLang="zh-CN" sz="2400" baseline="-25000" dirty="0"/>
              <a:t>2</a:t>
            </a:r>
            <a:r>
              <a:rPr lang="zh-CN" altLang="en-US" sz="2400" dirty="0"/>
              <a:t>的值；</a:t>
            </a:r>
            <a:endParaRPr lang="en-US" altLang="zh-CN" sz="2400" dirty="0"/>
          </a:p>
          <a:p>
            <a:pPr fontAlgn="auto">
              <a:lnSpc>
                <a:spcPct val="120000"/>
              </a:lnSpc>
              <a:spcBef>
                <a:spcPts val="0"/>
              </a:spcBef>
              <a:spcAft>
                <a:spcPts val="300"/>
              </a:spcAft>
              <a:buFont typeface="Wingdings" pitchFamily="2" charset="2"/>
              <a:buNone/>
              <a:defRPr/>
            </a:pPr>
            <a:r>
              <a:rPr lang="zh-CN" altLang="en-US" sz="2400" dirty="0"/>
              <a:t>类似的，</a:t>
            </a:r>
            <a:r>
              <a:rPr lang="en-US" altLang="zh-CN" sz="2400" dirty="0">
                <a:solidFill>
                  <a:srgbClr val="CC3300"/>
                </a:solidFill>
                <a:sym typeface="Symbol" pitchFamily="18" charset="2"/>
              </a:rPr>
              <a:t> E</a:t>
            </a:r>
            <a:r>
              <a:rPr lang="en-US" altLang="zh-CN" sz="2400" baseline="-25000" dirty="0">
                <a:solidFill>
                  <a:srgbClr val="CC3300"/>
                </a:solidFill>
              </a:rPr>
              <a:t>1</a:t>
            </a:r>
            <a:r>
              <a:rPr lang="en-US" altLang="zh-CN" sz="2400" dirty="0">
                <a:solidFill>
                  <a:srgbClr val="CC3300"/>
                </a:solidFill>
              </a:rPr>
              <a:t> ∧ E</a:t>
            </a:r>
            <a:r>
              <a:rPr lang="en-US" altLang="zh-CN" sz="2400" baseline="-25000" dirty="0">
                <a:solidFill>
                  <a:srgbClr val="CC3300"/>
                </a:solidFill>
              </a:rPr>
              <a:t>2</a:t>
            </a:r>
            <a:r>
              <a:rPr lang="zh-CN" altLang="en-US" sz="2400" baseline="-25000" dirty="0">
                <a:solidFill>
                  <a:srgbClr val="CC3300"/>
                </a:solidFill>
              </a:rPr>
              <a:t>，</a:t>
            </a:r>
            <a:r>
              <a:rPr lang="zh-CN" altLang="en-US" sz="2400" dirty="0"/>
              <a:t>已知</a:t>
            </a:r>
            <a:r>
              <a:rPr lang="en-US" altLang="zh-CN" sz="2400" dirty="0"/>
              <a:t>E</a:t>
            </a:r>
            <a:r>
              <a:rPr lang="en-US" altLang="zh-CN" sz="2400" baseline="-25000" dirty="0"/>
              <a:t>1</a:t>
            </a:r>
            <a:r>
              <a:rPr lang="zh-CN" altLang="en-US" sz="2400" dirty="0"/>
              <a:t>的值为假，</a:t>
            </a:r>
            <a:r>
              <a:rPr lang="en-US" altLang="zh-CN" sz="2400" dirty="0"/>
              <a:t>and</a:t>
            </a:r>
            <a:r>
              <a:rPr lang="zh-CN" altLang="en-US" sz="2400" dirty="0"/>
              <a:t>之后的值也必为假；只有</a:t>
            </a:r>
            <a:r>
              <a:rPr lang="en-US" altLang="zh-CN" sz="2400" dirty="0"/>
              <a:t>E</a:t>
            </a:r>
            <a:r>
              <a:rPr lang="en-US" altLang="zh-CN" sz="2400" baseline="-25000" dirty="0"/>
              <a:t>1</a:t>
            </a:r>
            <a:r>
              <a:rPr lang="zh-CN" altLang="en-US" sz="2400" dirty="0"/>
              <a:t>的值为真，才需要计算</a:t>
            </a:r>
            <a:r>
              <a:rPr lang="en-US" altLang="zh-CN" sz="2400" dirty="0"/>
              <a:t>E</a:t>
            </a:r>
            <a:r>
              <a:rPr lang="en-US" altLang="zh-CN" sz="2400" baseline="-25000" dirty="0"/>
              <a:t>2</a:t>
            </a:r>
            <a:r>
              <a:rPr lang="zh-CN" altLang="en-US" sz="2400" dirty="0"/>
              <a:t>的值</a:t>
            </a:r>
            <a:r>
              <a:rPr lang="zh-CN" altLang="en-US" sz="2400" dirty="0" smtClean="0"/>
              <a:t>；</a:t>
            </a:r>
            <a:endParaRPr lang="en-US" altLang="zh-CN" sz="2400" dirty="0"/>
          </a:p>
        </p:txBody>
      </p:sp>
      <p:sp>
        <p:nvSpPr>
          <p:cNvPr id="4" name="Rectangle 3"/>
          <p:cNvSpPr txBox="1">
            <a:spLocks noChangeArrowheads="1"/>
          </p:cNvSpPr>
          <p:nvPr/>
        </p:nvSpPr>
        <p:spPr>
          <a:xfrm>
            <a:off x="258493" y="3789040"/>
            <a:ext cx="8748712" cy="2556284"/>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None/>
              <a:defRPr/>
            </a:pPr>
            <a:r>
              <a:rPr lang="zh-CN" altLang="en-US" sz="2400" dirty="0" smtClean="0"/>
              <a:t>例</a:t>
            </a:r>
            <a:r>
              <a:rPr lang="zh-CN" altLang="en-US" sz="2400" dirty="0" smtClean="0">
                <a:sym typeface="Wingdings" panose="05000000000000000000" pitchFamily="2" charset="2"/>
              </a:rPr>
              <a:t>：</a:t>
            </a:r>
            <a:r>
              <a:rPr lang="en-US" altLang="zh-CN" sz="2400" dirty="0"/>
              <a:t>E</a:t>
            </a:r>
            <a:r>
              <a:rPr lang="en-US" altLang="zh-CN" sz="2400" baseline="-25000" dirty="0"/>
              <a:t>1</a:t>
            </a:r>
            <a:r>
              <a:rPr lang="en-US" altLang="zh-CN" sz="2400" dirty="0"/>
              <a:t>=</a:t>
            </a:r>
            <a:r>
              <a:rPr lang="zh-CN" altLang="en-US" sz="2400" dirty="0"/>
              <a:t>（</a:t>
            </a:r>
            <a:r>
              <a:rPr lang="en-US" altLang="zh-CN" sz="2400" dirty="0"/>
              <a:t>a&lt;b)   E</a:t>
            </a:r>
            <a:r>
              <a:rPr lang="en-US" altLang="zh-CN" sz="2400" baseline="-25000" dirty="0"/>
              <a:t>2</a:t>
            </a:r>
            <a:r>
              <a:rPr lang="en-US" altLang="zh-CN" sz="2400" dirty="0"/>
              <a:t>=(c&lt;d</a:t>
            </a:r>
            <a:r>
              <a:rPr lang="en-US" altLang="zh-CN" sz="2400" dirty="0" smtClean="0"/>
              <a:t>) </a:t>
            </a:r>
            <a:r>
              <a:rPr lang="en-US" altLang="zh-CN" sz="2400" dirty="0"/>
              <a:t>E</a:t>
            </a:r>
            <a:r>
              <a:rPr lang="en-US" altLang="zh-CN" sz="2400" baseline="-25000" dirty="0"/>
              <a:t>2   </a:t>
            </a:r>
            <a:r>
              <a:rPr lang="en-US" altLang="zh-CN" sz="2400" baseline="-25000" dirty="0" smtClean="0"/>
              <a:t>      </a:t>
            </a:r>
            <a:r>
              <a:rPr lang="en-US" altLang="zh-CN" sz="2400" dirty="0"/>
              <a:t>E= E</a:t>
            </a:r>
            <a:r>
              <a:rPr lang="en-US" altLang="zh-CN" sz="2400" baseline="-25000" dirty="0"/>
              <a:t>1</a:t>
            </a:r>
            <a:r>
              <a:rPr lang="zh-CN" altLang="en-US" sz="2400" dirty="0">
                <a:latin typeface="宋体"/>
                <a:ea typeface="宋体"/>
              </a:rPr>
              <a:t>∧</a:t>
            </a:r>
            <a:r>
              <a:rPr lang="en-US" altLang="zh-CN" sz="2400" dirty="0" smtClean="0"/>
              <a:t>E</a:t>
            </a:r>
            <a:r>
              <a:rPr lang="en-US" altLang="zh-CN" sz="2400" baseline="-25000" dirty="0" smtClean="0"/>
              <a:t>2</a:t>
            </a:r>
            <a:endParaRPr lang="en-US" altLang="zh-CN" sz="2400" dirty="0"/>
          </a:p>
          <a:p>
            <a:pPr fontAlgn="auto">
              <a:lnSpc>
                <a:spcPct val="120000"/>
              </a:lnSpc>
              <a:spcBef>
                <a:spcPts val="0"/>
              </a:spcBef>
              <a:spcAft>
                <a:spcPts val="300"/>
              </a:spcAft>
              <a:buFont typeface="Wingdings" pitchFamily="2" charset="2"/>
              <a:buNone/>
              <a:defRPr/>
            </a:pPr>
            <a:r>
              <a:rPr lang="zh-CN" altLang="en-US" sz="2400" dirty="0" smtClean="0">
                <a:sym typeface="Wingdings" panose="05000000000000000000" pitchFamily="2" charset="2"/>
              </a:rPr>
              <a:t> </a:t>
            </a:r>
            <a:r>
              <a:rPr lang="en-US" altLang="zh-CN" sz="2400" dirty="0" smtClean="0">
                <a:sym typeface="Wingdings" panose="05000000000000000000" pitchFamily="2" charset="2"/>
              </a:rPr>
              <a:t>(1) </a:t>
            </a:r>
            <a:r>
              <a:rPr lang="en-US" altLang="zh-CN" sz="2400" dirty="0" smtClean="0"/>
              <a:t>if (a&lt;b)</a:t>
            </a:r>
            <a:r>
              <a:rPr lang="en-US" altLang="zh-CN" sz="2400" dirty="0" smtClean="0">
                <a:latin typeface="宋体"/>
                <a:ea typeface="宋体"/>
              </a:rPr>
              <a:t>∧(c&lt;d)</a:t>
            </a:r>
          </a:p>
          <a:p>
            <a:pPr fontAlgn="auto">
              <a:lnSpc>
                <a:spcPct val="120000"/>
              </a:lnSpc>
              <a:spcBef>
                <a:spcPts val="0"/>
              </a:spcBef>
              <a:spcAft>
                <a:spcPts val="300"/>
              </a:spcAft>
              <a:buFont typeface="Wingdings" pitchFamily="2" charset="2"/>
              <a:buNone/>
              <a:defRPr/>
            </a:pPr>
            <a:r>
              <a:rPr lang="en-US" altLang="zh-CN" sz="2400" dirty="0" smtClean="0">
                <a:latin typeface="宋体"/>
                <a:ea typeface="宋体"/>
              </a:rPr>
              <a:t>	</a:t>
            </a:r>
            <a:r>
              <a:rPr lang="en-US" altLang="zh-CN" sz="2400" dirty="0" err="1" smtClean="0">
                <a:latin typeface="宋体"/>
                <a:ea typeface="宋体"/>
              </a:rPr>
              <a:t>E.ture</a:t>
            </a:r>
            <a:r>
              <a:rPr lang="en-US" altLang="zh-CN" sz="2400" dirty="0" smtClean="0">
                <a:latin typeface="宋体"/>
                <a:ea typeface="宋体"/>
              </a:rPr>
              <a:t>     {n := n*5;  }</a:t>
            </a:r>
          </a:p>
          <a:p>
            <a:pPr fontAlgn="auto">
              <a:lnSpc>
                <a:spcPct val="120000"/>
              </a:lnSpc>
              <a:spcBef>
                <a:spcPts val="0"/>
              </a:spcBef>
              <a:spcAft>
                <a:spcPts val="300"/>
              </a:spcAft>
              <a:buFont typeface="Wingdings" pitchFamily="2" charset="2"/>
              <a:buNone/>
              <a:defRPr/>
            </a:pPr>
            <a:r>
              <a:rPr lang="en-US" altLang="zh-CN" sz="2400" dirty="0">
                <a:latin typeface="宋体"/>
                <a:ea typeface="宋体"/>
              </a:rPr>
              <a:t>	</a:t>
            </a:r>
            <a:r>
              <a:rPr lang="en-US" altLang="zh-CN" sz="2400" dirty="0" err="1" smtClean="0">
                <a:latin typeface="宋体"/>
                <a:ea typeface="宋体"/>
              </a:rPr>
              <a:t>E.false</a:t>
            </a:r>
            <a:r>
              <a:rPr lang="en-US" altLang="zh-CN" sz="2400" dirty="0" smtClean="0">
                <a:latin typeface="宋体"/>
                <a:ea typeface="宋体"/>
              </a:rPr>
              <a:t>   	n := n+5;</a:t>
            </a:r>
            <a:endParaRPr lang="en-US" altLang="zh-CN" sz="2400" dirty="0"/>
          </a:p>
        </p:txBody>
      </p:sp>
    </p:spTree>
    <p:extLst>
      <p:ext uri="{BB962C8B-B14F-4D97-AF65-F5344CB8AC3E}">
        <p14:creationId xmlns:p14="http://schemas.microsoft.com/office/powerpoint/2010/main" xmlns="" val="298642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blinds(horizontal)">
                                      <p:cBhvr>
                                        <p:cTn id="16" dur="500"/>
                                        <p:tgtEl>
                                          <p:spTgt spid="4">
                                            <p:txEl>
                                              <p:pRg st="0" end="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blinds(horizontal)">
                                      <p:cBhvr>
                                        <p:cTn id="19" dur="500"/>
                                        <p:tgtEl>
                                          <p:spTgt spid="4">
                                            <p:txEl>
                                              <p:pRg st="1" end="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blinds(horizontal)">
                                      <p:cBhvr>
                                        <p:cTn id="22" dur="500"/>
                                        <p:tgtEl>
                                          <p:spTgt spid="4">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blinds(horizontal)">
                                      <p:cBhvr>
                                        <p:cTn id="2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62730" y="2852936"/>
            <a:ext cx="8748712" cy="2088232"/>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zh-CN" altLang="en-US" sz="2200" dirty="0" smtClean="0">
                <a:solidFill>
                  <a:srgbClr val="CC3300"/>
                </a:solidFill>
              </a:rPr>
              <a:t>（</a:t>
            </a:r>
            <a:r>
              <a:rPr lang="en-US" altLang="zh-CN" sz="2200" dirty="0" smtClean="0">
                <a:solidFill>
                  <a:srgbClr val="CC3300"/>
                </a:solidFill>
              </a:rPr>
              <a:t>3) E</a:t>
            </a:r>
            <a:r>
              <a:rPr lang="en-US" altLang="zh-CN" sz="2200" dirty="0" smtClean="0">
                <a:solidFill>
                  <a:srgbClr val="CC3300"/>
                </a:solidFill>
                <a:sym typeface="Symbol" pitchFamily="18" charset="2"/>
              </a:rPr>
              <a:t>¬E</a:t>
            </a:r>
            <a:r>
              <a:rPr lang="en-US" altLang="zh-CN" sz="2200" baseline="-25000" dirty="0" smtClean="0">
                <a:solidFill>
                  <a:srgbClr val="CC3300"/>
                </a:solidFill>
              </a:rPr>
              <a:t>1</a:t>
            </a:r>
            <a:endParaRPr lang="en-US" altLang="zh-CN" sz="2200" dirty="0" smtClean="0">
              <a:solidFill>
                <a:srgbClr val="CC3300"/>
              </a:solidFill>
            </a:endParaRPr>
          </a:p>
          <a:p>
            <a:pPr fontAlgn="auto">
              <a:lnSpc>
                <a:spcPct val="120000"/>
              </a:lnSpc>
              <a:spcBef>
                <a:spcPts val="0"/>
              </a:spcBef>
              <a:spcAft>
                <a:spcPts val="300"/>
              </a:spcAft>
              <a:buFont typeface="Wingdings" pitchFamily="2" charset="2"/>
              <a:buNone/>
              <a:defRPr/>
            </a:pPr>
            <a:r>
              <a:rPr lang="en-US" altLang="zh-CN" sz="2200" dirty="0" smtClean="0"/>
              <a:t>{ </a:t>
            </a:r>
            <a:r>
              <a:rPr lang="en-US" altLang="zh-CN" sz="2200" dirty="0" err="1" smtClean="0"/>
              <a:t>E.true</a:t>
            </a:r>
            <a:r>
              <a:rPr lang="en-US" altLang="zh-CN" sz="2200" dirty="0"/>
              <a:t> :=</a:t>
            </a:r>
            <a:r>
              <a:rPr lang="en-US" altLang="zh-CN" sz="2200" dirty="0" smtClean="0"/>
              <a:t>E</a:t>
            </a:r>
            <a:r>
              <a:rPr lang="en-US" altLang="zh-CN" sz="2200" baseline="-25000" dirty="0" smtClean="0"/>
              <a:t>1</a:t>
            </a:r>
            <a:r>
              <a:rPr lang="en-US" altLang="zh-CN" sz="2200" dirty="0" smtClean="0"/>
              <a:t>.false ; </a:t>
            </a:r>
            <a:r>
              <a:rPr lang="en-US" altLang="zh-CN" sz="2200" dirty="0"/>
              <a:t>E</a:t>
            </a:r>
            <a:r>
              <a:rPr lang="en-US" altLang="zh-CN" sz="2200" dirty="0" smtClean="0"/>
              <a:t>.</a:t>
            </a:r>
            <a:r>
              <a:rPr lang="en-US" altLang="zh-CN" sz="2200" dirty="0"/>
              <a:t> </a:t>
            </a:r>
            <a:r>
              <a:rPr lang="en-US" altLang="zh-CN" sz="2200" dirty="0" smtClean="0"/>
              <a:t>false </a:t>
            </a:r>
            <a:r>
              <a:rPr lang="en-US" altLang="zh-CN" sz="2200" dirty="0"/>
              <a:t>:=E</a:t>
            </a:r>
            <a:r>
              <a:rPr lang="en-US" altLang="zh-CN" sz="2200" baseline="-25000" dirty="0"/>
              <a:t>1</a:t>
            </a:r>
            <a:r>
              <a:rPr lang="en-US" altLang="zh-CN" sz="2200" dirty="0" smtClean="0"/>
              <a:t>.</a:t>
            </a:r>
            <a:r>
              <a:rPr lang="en-US" altLang="zh-CN" sz="2200" dirty="0"/>
              <a:t> </a:t>
            </a:r>
            <a:r>
              <a:rPr lang="en-US" altLang="zh-CN" sz="2200" dirty="0" smtClean="0"/>
              <a:t>true ;  </a:t>
            </a:r>
          </a:p>
          <a:p>
            <a:pPr fontAlgn="auto">
              <a:lnSpc>
                <a:spcPct val="120000"/>
              </a:lnSpc>
              <a:spcBef>
                <a:spcPts val="0"/>
              </a:spcBef>
              <a:spcAft>
                <a:spcPts val="300"/>
              </a:spcAft>
              <a:buFont typeface="Wingdings" pitchFamily="2" charset="2"/>
              <a:buNone/>
              <a:defRPr/>
            </a:pPr>
            <a:r>
              <a:rPr lang="en-US" altLang="zh-CN" sz="2200" dirty="0"/>
              <a:t> </a:t>
            </a:r>
            <a:r>
              <a:rPr lang="en-US" altLang="zh-CN" sz="2200" dirty="0" smtClean="0"/>
              <a:t> </a:t>
            </a:r>
            <a:r>
              <a:rPr lang="en-US" altLang="zh-CN" sz="2200" dirty="0" err="1" smtClean="0"/>
              <a:t>E.code</a:t>
            </a:r>
            <a:r>
              <a:rPr lang="en-US" altLang="zh-CN" sz="2200" dirty="0" smtClean="0"/>
              <a:t> := E</a:t>
            </a:r>
            <a:r>
              <a:rPr lang="en-US" altLang="zh-CN" sz="2200" baseline="-25000" dirty="0" smtClean="0"/>
              <a:t>1</a:t>
            </a:r>
            <a:r>
              <a:rPr lang="en-US" altLang="zh-CN" sz="2200" dirty="0" smtClean="0"/>
              <a:t>.code ) </a:t>
            </a:r>
          </a:p>
          <a:p>
            <a:pPr fontAlgn="auto">
              <a:lnSpc>
                <a:spcPct val="120000"/>
              </a:lnSpc>
              <a:spcBef>
                <a:spcPts val="0"/>
              </a:spcBef>
              <a:spcAft>
                <a:spcPts val="300"/>
              </a:spcAft>
              <a:buFont typeface="Wingdings" pitchFamily="2" charset="2"/>
              <a:buNone/>
              <a:defRPr/>
            </a:pPr>
            <a:r>
              <a:rPr lang="en-US" altLang="zh-CN" sz="2200" dirty="0" smtClean="0"/>
              <a:t>// </a:t>
            </a:r>
            <a:r>
              <a:rPr lang="zh-CN" altLang="en-US" sz="2200" dirty="0" smtClean="0"/>
              <a:t>求</a:t>
            </a:r>
            <a:r>
              <a:rPr lang="en-US" altLang="zh-CN" sz="2200" dirty="0" smtClean="0"/>
              <a:t>E</a:t>
            </a:r>
            <a:r>
              <a:rPr lang="zh-CN" altLang="en-US" sz="2200" dirty="0" smtClean="0"/>
              <a:t>的值，</a:t>
            </a:r>
            <a:r>
              <a:rPr lang="zh-CN" altLang="en-US" sz="2200" dirty="0"/>
              <a:t>就</a:t>
            </a:r>
            <a:r>
              <a:rPr lang="zh-CN" altLang="en-US" sz="2200" dirty="0" smtClean="0"/>
              <a:t>要求</a:t>
            </a:r>
            <a:r>
              <a:rPr lang="en-US" altLang="zh-CN" sz="2200" dirty="0" smtClean="0"/>
              <a:t>E</a:t>
            </a:r>
            <a:r>
              <a:rPr lang="en-US" altLang="zh-CN" sz="2200" baseline="-25000" dirty="0" smtClean="0"/>
              <a:t>1</a:t>
            </a:r>
            <a:r>
              <a:rPr lang="zh-CN" altLang="en-US" sz="2200" dirty="0" smtClean="0"/>
              <a:t>的值</a:t>
            </a:r>
            <a:endParaRPr lang="en-US" altLang="zh-CN" sz="2200" dirty="0" smtClean="0"/>
          </a:p>
        </p:txBody>
      </p:sp>
      <p:sp>
        <p:nvSpPr>
          <p:cNvPr id="7" name="Rectangle 3"/>
          <p:cNvSpPr txBox="1">
            <a:spLocks noChangeArrowheads="1"/>
          </p:cNvSpPr>
          <p:nvPr/>
        </p:nvSpPr>
        <p:spPr>
          <a:xfrm>
            <a:off x="188687" y="4725144"/>
            <a:ext cx="8748712" cy="1944216"/>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zh-CN" altLang="en-US" sz="2200" dirty="0" smtClean="0">
                <a:solidFill>
                  <a:srgbClr val="CC3300"/>
                </a:solidFill>
              </a:rPr>
              <a:t>（</a:t>
            </a:r>
            <a:r>
              <a:rPr lang="en-US" altLang="zh-CN" sz="2200" dirty="0" smtClean="0">
                <a:solidFill>
                  <a:srgbClr val="CC3300"/>
                </a:solidFill>
              </a:rPr>
              <a:t>4) E</a:t>
            </a:r>
            <a:r>
              <a:rPr lang="en-US" altLang="zh-CN" sz="2200" dirty="0" smtClean="0">
                <a:solidFill>
                  <a:srgbClr val="CC3300"/>
                </a:solidFill>
                <a:sym typeface="Symbol" pitchFamily="18" charset="2"/>
              </a:rPr>
              <a:t></a:t>
            </a:r>
            <a:r>
              <a:rPr lang="zh-CN" altLang="en-US" sz="2200" dirty="0" smtClean="0">
                <a:solidFill>
                  <a:srgbClr val="CC3300"/>
                </a:solidFill>
                <a:sym typeface="Symbol" pitchFamily="18" charset="2"/>
              </a:rPr>
              <a:t>（</a:t>
            </a:r>
            <a:r>
              <a:rPr lang="en-US" altLang="zh-CN" sz="2200" dirty="0" smtClean="0">
                <a:solidFill>
                  <a:srgbClr val="CC3300"/>
                </a:solidFill>
                <a:sym typeface="Symbol" pitchFamily="18" charset="2"/>
              </a:rPr>
              <a:t>E</a:t>
            </a:r>
            <a:r>
              <a:rPr lang="en-US" altLang="zh-CN" sz="2200" baseline="-25000" dirty="0" smtClean="0">
                <a:solidFill>
                  <a:srgbClr val="CC3300"/>
                </a:solidFill>
              </a:rPr>
              <a:t>1</a:t>
            </a:r>
            <a:r>
              <a:rPr lang="zh-CN" altLang="en-US" sz="2200" dirty="0" smtClean="0">
                <a:solidFill>
                  <a:srgbClr val="CC3300"/>
                </a:solidFill>
              </a:rPr>
              <a:t>）</a:t>
            </a:r>
            <a:endParaRPr lang="en-US" altLang="zh-CN" sz="2200" dirty="0" smtClean="0">
              <a:solidFill>
                <a:srgbClr val="CC3300"/>
              </a:solidFill>
            </a:endParaRPr>
          </a:p>
          <a:p>
            <a:pPr fontAlgn="auto">
              <a:lnSpc>
                <a:spcPct val="120000"/>
              </a:lnSpc>
              <a:spcBef>
                <a:spcPts val="0"/>
              </a:spcBef>
              <a:spcAft>
                <a:spcPts val="300"/>
              </a:spcAft>
              <a:buFont typeface="Wingdings" pitchFamily="2" charset="2"/>
              <a:buNone/>
              <a:defRPr/>
            </a:pPr>
            <a:r>
              <a:rPr lang="en-US" altLang="zh-CN" sz="2200" dirty="0" smtClean="0">
                <a:solidFill>
                  <a:prstClr val="black"/>
                </a:solidFill>
              </a:rPr>
              <a:t>{</a:t>
            </a:r>
            <a:r>
              <a:rPr lang="en-US" altLang="zh-CN" sz="2200" dirty="0" err="1"/>
              <a:t>E.true</a:t>
            </a:r>
            <a:r>
              <a:rPr lang="en-US" altLang="zh-CN" sz="2200" dirty="0"/>
              <a:t> </a:t>
            </a:r>
            <a:r>
              <a:rPr lang="en-US" altLang="zh-CN" sz="2200" dirty="0" smtClean="0"/>
              <a:t>:=</a:t>
            </a:r>
            <a:r>
              <a:rPr lang="en-US" altLang="zh-CN" sz="2200" dirty="0"/>
              <a:t> E</a:t>
            </a:r>
            <a:r>
              <a:rPr lang="en-US" altLang="zh-CN" sz="2200" baseline="-25000" dirty="0"/>
              <a:t>1</a:t>
            </a:r>
            <a:r>
              <a:rPr lang="en-US" altLang="zh-CN" sz="2200" dirty="0"/>
              <a:t>. true </a:t>
            </a:r>
            <a:r>
              <a:rPr lang="en-US" altLang="zh-CN" sz="2200" dirty="0" smtClean="0"/>
              <a:t>; </a:t>
            </a:r>
            <a:r>
              <a:rPr lang="en-US" altLang="zh-CN" sz="2200" dirty="0"/>
              <a:t>E. </a:t>
            </a:r>
            <a:r>
              <a:rPr lang="en-US" altLang="zh-CN" sz="2200" dirty="0" smtClean="0"/>
              <a:t>false :=</a:t>
            </a:r>
            <a:r>
              <a:rPr lang="en-US" altLang="zh-CN" sz="2200" dirty="0"/>
              <a:t> E</a:t>
            </a:r>
            <a:r>
              <a:rPr lang="en-US" altLang="zh-CN" sz="2200" baseline="-25000" dirty="0"/>
              <a:t>1</a:t>
            </a:r>
            <a:r>
              <a:rPr lang="en-US" altLang="zh-CN" sz="2200" dirty="0"/>
              <a:t>.false</a:t>
            </a:r>
            <a:r>
              <a:rPr lang="en-US" altLang="zh-CN" sz="2200" dirty="0" smtClean="0"/>
              <a:t>;  </a:t>
            </a:r>
            <a:endParaRPr lang="en-US" altLang="zh-CN" sz="2200" dirty="0"/>
          </a:p>
          <a:p>
            <a:pPr fontAlgn="auto">
              <a:lnSpc>
                <a:spcPct val="120000"/>
              </a:lnSpc>
              <a:spcBef>
                <a:spcPts val="0"/>
              </a:spcBef>
              <a:spcAft>
                <a:spcPts val="300"/>
              </a:spcAft>
              <a:buFont typeface="Wingdings" pitchFamily="2" charset="2"/>
              <a:buNone/>
              <a:defRPr/>
            </a:pPr>
            <a:r>
              <a:rPr lang="en-US" altLang="zh-CN" sz="2200" dirty="0"/>
              <a:t>  </a:t>
            </a:r>
            <a:r>
              <a:rPr lang="en-US" altLang="zh-CN" sz="2200" dirty="0" err="1"/>
              <a:t>E.code</a:t>
            </a:r>
            <a:r>
              <a:rPr lang="en-US" altLang="zh-CN" sz="2200" dirty="0"/>
              <a:t> := E</a:t>
            </a:r>
            <a:r>
              <a:rPr lang="en-US" altLang="zh-CN" sz="2200" baseline="-25000" dirty="0"/>
              <a:t>1</a:t>
            </a:r>
            <a:r>
              <a:rPr lang="en-US" altLang="zh-CN" sz="2200" dirty="0"/>
              <a:t>.code ) </a:t>
            </a:r>
          </a:p>
          <a:p>
            <a:pPr fontAlgn="auto">
              <a:lnSpc>
                <a:spcPct val="120000"/>
              </a:lnSpc>
              <a:spcBef>
                <a:spcPts val="0"/>
              </a:spcBef>
              <a:spcAft>
                <a:spcPts val="300"/>
              </a:spcAft>
              <a:buFont typeface="Wingdings" pitchFamily="2" charset="2"/>
              <a:buNone/>
              <a:defRPr/>
            </a:pPr>
            <a:r>
              <a:rPr lang="en-US" altLang="zh-CN" sz="2200" dirty="0" smtClean="0">
                <a:solidFill>
                  <a:prstClr val="black"/>
                </a:solidFill>
              </a:rPr>
              <a:t> } </a:t>
            </a:r>
            <a:endParaRPr lang="en-US" altLang="zh-CN" sz="2200" dirty="0">
              <a:solidFill>
                <a:prstClr val="black"/>
              </a:solidFill>
            </a:endParaRPr>
          </a:p>
        </p:txBody>
      </p:sp>
      <p:sp>
        <p:nvSpPr>
          <p:cNvPr id="3" name="矩形 2"/>
          <p:cNvSpPr/>
          <p:nvPr/>
        </p:nvSpPr>
        <p:spPr>
          <a:xfrm>
            <a:off x="323528" y="99877"/>
            <a:ext cx="7776864" cy="2591415"/>
          </a:xfrm>
          <a:prstGeom prst="rect">
            <a:avLst/>
          </a:prstGeom>
        </p:spPr>
        <p:txBody>
          <a:bodyPr wrap="square">
            <a:spAutoFit/>
          </a:bodyPr>
          <a:lstStyle/>
          <a:p>
            <a:pPr lvl="0" fontAlgn="auto">
              <a:lnSpc>
                <a:spcPct val="120000"/>
              </a:lnSpc>
              <a:spcBef>
                <a:spcPts val="0"/>
              </a:spcBef>
              <a:spcAft>
                <a:spcPts val="300"/>
              </a:spcAft>
              <a:defRPr/>
            </a:pPr>
            <a:r>
              <a:rPr lang="zh-CN" altLang="en-US" sz="2200" dirty="0">
                <a:solidFill>
                  <a:srgbClr val="CC3300"/>
                </a:solidFill>
                <a:latin typeface="宋体" panose="02010600030101010101" pitchFamily="2" charset="-122"/>
              </a:rPr>
              <a:t>（</a:t>
            </a:r>
            <a:r>
              <a:rPr lang="en-US" altLang="zh-CN" sz="2200" dirty="0">
                <a:solidFill>
                  <a:srgbClr val="CC3300"/>
                </a:solidFill>
                <a:latin typeface="宋体" panose="02010600030101010101" pitchFamily="2" charset="-122"/>
              </a:rPr>
              <a:t>1) E</a:t>
            </a:r>
            <a:r>
              <a:rPr lang="en-US" altLang="zh-CN" sz="2200" dirty="0">
                <a:solidFill>
                  <a:srgbClr val="CC3300"/>
                </a:solidFill>
                <a:latin typeface="宋体" panose="02010600030101010101" pitchFamily="2" charset="-122"/>
                <a:sym typeface="Symbol" pitchFamily="18" charset="2"/>
              </a:rPr>
              <a:t>E</a:t>
            </a:r>
            <a:r>
              <a:rPr lang="en-US" altLang="zh-CN" sz="2200" baseline="-25000" dirty="0">
                <a:solidFill>
                  <a:srgbClr val="CC3300"/>
                </a:solidFill>
                <a:latin typeface="宋体" panose="02010600030101010101" pitchFamily="2" charset="-122"/>
              </a:rPr>
              <a:t>1</a:t>
            </a:r>
            <a:r>
              <a:rPr lang="en-US" altLang="zh-CN" sz="2200" dirty="0">
                <a:solidFill>
                  <a:srgbClr val="CC3300"/>
                </a:solidFill>
                <a:latin typeface="宋体" panose="02010600030101010101" pitchFamily="2" charset="-122"/>
              </a:rPr>
              <a:t> ∨ E</a:t>
            </a:r>
            <a:r>
              <a:rPr lang="en-US" altLang="zh-CN" sz="2200" baseline="-25000" dirty="0">
                <a:solidFill>
                  <a:srgbClr val="CC3300"/>
                </a:solidFill>
                <a:latin typeface="宋体" panose="02010600030101010101" pitchFamily="2" charset="-122"/>
              </a:rPr>
              <a:t>2</a:t>
            </a:r>
            <a:r>
              <a:rPr lang="en-US" altLang="zh-CN" sz="2200" dirty="0">
                <a:solidFill>
                  <a:srgbClr val="CC3300"/>
                </a:solidFill>
                <a:latin typeface="宋体" panose="02010600030101010101" pitchFamily="2" charset="-122"/>
              </a:rPr>
              <a:t>    </a:t>
            </a:r>
            <a:r>
              <a:rPr lang="zh-CN" altLang="en-US" sz="2200" dirty="0">
                <a:solidFill>
                  <a:srgbClr val="CC3300"/>
                </a:solidFill>
                <a:latin typeface="宋体" panose="02010600030101010101" pitchFamily="2" charset="-122"/>
              </a:rPr>
              <a:t>（</a:t>
            </a:r>
            <a:r>
              <a:rPr lang="en-US" altLang="zh-CN" sz="2200" dirty="0">
                <a:solidFill>
                  <a:srgbClr val="CC3300"/>
                </a:solidFill>
                <a:latin typeface="宋体" panose="02010600030101010101" pitchFamily="2" charset="-122"/>
              </a:rPr>
              <a:t>2</a:t>
            </a:r>
            <a:r>
              <a:rPr lang="zh-CN" altLang="en-US" sz="2200" dirty="0">
                <a:solidFill>
                  <a:srgbClr val="CC3300"/>
                </a:solidFill>
                <a:latin typeface="宋体" panose="02010600030101010101" pitchFamily="2" charset="-122"/>
              </a:rPr>
              <a:t>）</a:t>
            </a:r>
            <a:r>
              <a:rPr lang="en-US" altLang="zh-CN" sz="2200" dirty="0">
                <a:solidFill>
                  <a:srgbClr val="CC3300"/>
                </a:solidFill>
                <a:latin typeface="宋体" panose="02010600030101010101" pitchFamily="2" charset="-122"/>
              </a:rPr>
              <a:t> E</a:t>
            </a:r>
            <a:r>
              <a:rPr lang="en-US" altLang="zh-CN" sz="2200" dirty="0">
                <a:solidFill>
                  <a:srgbClr val="CC3300"/>
                </a:solidFill>
                <a:latin typeface="宋体" panose="02010600030101010101" pitchFamily="2" charset="-122"/>
                <a:sym typeface="Symbol" pitchFamily="18" charset="2"/>
              </a:rPr>
              <a:t>E</a:t>
            </a:r>
            <a:r>
              <a:rPr lang="en-US" altLang="zh-CN" sz="2200" baseline="-25000" dirty="0">
                <a:solidFill>
                  <a:srgbClr val="CC3300"/>
                </a:solidFill>
                <a:latin typeface="宋体" panose="02010600030101010101" pitchFamily="2" charset="-122"/>
              </a:rPr>
              <a:t>1</a:t>
            </a:r>
            <a:r>
              <a:rPr lang="en-US" altLang="zh-CN" sz="2200" dirty="0">
                <a:solidFill>
                  <a:srgbClr val="CC3300"/>
                </a:solidFill>
                <a:latin typeface="宋体" panose="02010600030101010101" pitchFamily="2" charset="-122"/>
              </a:rPr>
              <a:t> ∧ E</a:t>
            </a:r>
            <a:r>
              <a:rPr lang="en-US" altLang="zh-CN" sz="2200" baseline="-25000" dirty="0">
                <a:solidFill>
                  <a:srgbClr val="CC3300"/>
                </a:solidFill>
                <a:latin typeface="宋体" panose="02010600030101010101" pitchFamily="2" charset="-122"/>
              </a:rPr>
              <a:t>2</a:t>
            </a:r>
            <a:r>
              <a:rPr lang="en-US" altLang="zh-CN" sz="2200" dirty="0">
                <a:solidFill>
                  <a:srgbClr val="CC3300"/>
                </a:solidFill>
                <a:latin typeface="宋体" panose="02010600030101010101" pitchFamily="2" charset="-122"/>
              </a:rPr>
              <a:t> </a:t>
            </a:r>
          </a:p>
          <a:p>
            <a:pPr lvl="0" fontAlgn="auto">
              <a:lnSpc>
                <a:spcPct val="120000"/>
              </a:lnSpc>
              <a:spcBef>
                <a:spcPts val="0"/>
              </a:spcBef>
              <a:spcAft>
                <a:spcPts val="300"/>
              </a:spcAft>
              <a:defRPr/>
            </a:pPr>
            <a:r>
              <a:rPr lang="en-US" altLang="zh-CN" sz="2200" dirty="0">
                <a:solidFill>
                  <a:prstClr val="black"/>
                </a:solidFill>
                <a:latin typeface="宋体" panose="02010600030101010101" pitchFamily="2" charset="-122"/>
              </a:rPr>
              <a:t>   {E</a:t>
            </a:r>
            <a:r>
              <a:rPr lang="en-US" altLang="zh-CN" sz="2200" baseline="-25000" dirty="0">
                <a:solidFill>
                  <a:prstClr val="black"/>
                </a:solidFill>
                <a:latin typeface="宋体" panose="02010600030101010101" pitchFamily="2" charset="-122"/>
              </a:rPr>
              <a:t>1</a:t>
            </a:r>
            <a:r>
              <a:rPr lang="en-US" altLang="zh-CN" sz="2200" dirty="0">
                <a:solidFill>
                  <a:prstClr val="black"/>
                </a:solidFill>
                <a:latin typeface="宋体" panose="02010600030101010101" pitchFamily="2" charset="-122"/>
              </a:rPr>
              <a:t>.false := </a:t>
            </a:r>
            <a:r>
              <a:rPr lang="en-US" altLang="zh-CN" sz="2200" dirty="0" err="1">
                <a:solidFill>
                  <a:prstClr val="black"/>
                </a:solidFill>
                <a:latin typeface="宋体" panose="02010600030101010101" pitchFamily="2" charset="-122"/>
              </a:rPr>
              <a:t>E.false</a:t>
            </a:r>
            <a:r>
              <a:rPr lang="en-US" altLang="zh-CN" sz="2200" dirty="0">
                <a:solidFill>
                  <a:prstClr val="black"/>
                </a:solidFill>
                <a:latin typeface="宋体" panose="02010600030101010101" pitchFamily="2" charset="-122"/>
              </a:rPr>
              <a:t>; E</a:t>
            </a:r>
            <a:r>
              <a:rPr lang="en-US" altLang="zh-CN" sz="2200" baseline="-25000" dirty="0">
                <a:solidFill>
                  <a:prstClr val="black"/>
                </a:solidFill>
                <a:latin typeface="宋体" panose="02010600030101010101" pitchFamily="2" charset="-122"/>
              </a:rPr>
              <a:t>1</a:t>
            </a:r>
            <a:r>
              <a:rPr lang="en-US" altLang="zh-CN" sz="2200" dirty="0">
                <a:solidFill>
                  <a:prstClr val="black"/>
                </a:solidFill>
                <a:latin typeface="宋体" panose="02010600030101010101" pitchFamily="2" charset="-122"/>
              </a:rPr>
              <a:t>.ture := </a:t>
            </a:r>
            <a:r>
              <a:rPr lang="en-US" altLang="zh-CN" sz="2200" dirty="0" err="1">
                <a:solidFill>
                  <a:prstClr val="black"/>
                </a:solidFill>
                <a:latin typeface="宋体" panose="02010600030101010101" pitchFamily="2" charset="-122"/>
              </a:rPr>
              <a:t>newlabel</a:t>
            </a:r>
            <a:r>
              <a:rPr lang="en-US" altLang="zh-CN" sz="2200" dirty="0">
                <a:solidFill>
                  <a:prstClr val="black"/>
                </a:solidFill>
                <a:latin typeface="宋体" panose="02010600030101010101" pitchFamily="2" charset="-122"/>
              </a:rPr>
              <a:t>} {E</a:t>
            </a:r>
            <a:r>
              <a:rPr lang="en-US" altLang="zh-CN" sz="2200" baseline="-25000" dirty="0">
                <a:solidFill>
                  <a:prstClr val="black"/>
                </a:solidFill>
                <a:latin typeface="宋体" panose="02010600030101010101" pitchFamily="2" charset="-122"/>
              </a:rPr>
              <a:t>2</a:t>
            </a:r>
            <a:r>
              <a:rPr lang="en-US" altLang="zh-CN" sz="2200" dirty="0">
                <a:solidFill>
                  <a:prstClr val="black"/>
                </a:solidFill>
                <a:latin typeface="宋体" panose="02010600030101010101" pitchFamily="2" charset="-122"/>
              </a:rPr>
              <a:t>.false := </a:t>
            </a:r>
            <a:r>
              <a:rPr lang="en-US" altLang="zh-CN" sz="2200" dirty="0" err="1">
                <a:solidFill>
                  <a:prstClr val="black"/>
                </a:solidFill>
                <a:latin typeface="宋体" panose="02010600030101010101" pitchFamily="2" charset="-122"/>
              </a:rPr>
              <a:t>E.false</a:t>
            </a:r>
            <a:r>
              <a:rPr lang="en-US" altLang="zh-CN" sz="2200" dirty="0">
                <a:solidFill>
                  <a:prstClr val="black"/>
                </a:solidFill>
                <a:latin typeface="宋体" panose="02010600030101010101" pitchFamily="2" charset="-122"/>
              </a:rPr>
              <a:t>; E</a:t>
            </a:r>
            <a:r>
              <a:rPr lang="en-US" altLang="zh-CN" sz="2200" baseline="-25000" dirty="0">
                <a:solidFill>
                  <a:prstClr val="black"/>
                </a:solidFill>
                <a:latin typeface="宋体" panose="02010600030101010101" pitchFamily="2" charset="-122"/>
              </a:rPr>
              <a:t>2</a:t>
            </a:r>
            <a:r>
              <a:rPr lang="en-US" altLang="zh-CN" sz="2200" dirty="0">
                <a:solidFill>
                  <a:prstClr val="black"/>
                </a:solidFill>
                <a:latin typeface="宋体" panose="02010600030101010101" pitchFamily="2" charset="-122"/>
              </a:rPr>
              <a:t>.ture := </a:t>
            </a:r>
            <a:r>
              <a:rPr lang="en-US" altLang="zh-CN" sz="2200" dirty="0" err="1">
                <a:solidFill>
                  <a:prstClr val="black"/>
                </a:solidFill>
                <a:latin typeface="宋体" panose="02010600030101010101" pitchFamily="2" charset="-122"/>
              </a:rPr>
              <a:t>E.true</a:t>
            </a:r>
            <a:r>
              <a:rPr lang="en-US" altLang="zh-CN" sz="2200" dirty="0">
                <a:solidFill>
                  <a:prstClr val="black"/>
                </a:solidFill>
                <a:latin typeface="宋体" panose="02010600030101010101" pitchFamily="2" charset="-122"/>
              </a:rPr>
              <a:t>;    </a:t>
            </a:r>
            <a:r>
              <a:rPr lang="en-US" altLang="zh-CN" sz="2200" dirty="0" err="1">
                <a:solidFill>
                  <a:prstClr val="black"/>
                </a:solidFill>
                <a:latin typeface="宋体" panose="02010600030101010101" pitchFamily="2" charset="-122"/>
              </a:rPr>
              <a:t>E.code</a:t>
            </a:r>
            <a:r>
              <a:rPr lang="en-US" altLang="zh-CN" sz="2200" dirty="0">
                <a:solidFill>
                  <a:prstClr val="black"/>
                </a:solidFill>
                <a:latin typeface="宋体" panose="02010600030101010101" pitchFamily="2" charset="-122"/>
              </a:rPr>
              <a:t> := E</a:t>
            </a:r>
            <a:r>
              <a:rPr lang="en-US" altLang="zh-CN" sz="2200" baseline="-25000" dirty="0">
                <a:solidFill>
                  <a:prstClr val="black"/>
                </a:solidFill>
                <a:latin typeface="宋体" panose="02010600030101010101" pitchFamily="2" charset="-122"/>
              </a:rPr>
              <a:t>1</a:t>
            </a:r>
            <a:r>
              <a:rPr lang="en-US" altLang="zh-CN" sz="2200" dirty="0">
                <a:solidFill>
                  <a:prstClr val="black"/>
                </a:solidFill>
                <a:latin typeface="宋体" panose="02010600030101010101" pitchFamily="2" charset="-122"/>
              </a:rPr>
              <a:t>.code  ‖ gen(E</a:t>
            </a:r>
            <a:r>
              <a:rPr lang="en-US" altLang="zh-CN" sz="2200" baseline="-25000" dirty="0">
                <a:solidFill>
                  <a:prstClr val="black"/>
                </a:solidFill>
                <a:latin typeface="宋体" panose="02010600030101010101" pitchFamily="2" charset="-122"/>
              </a:rPr>
              <a:t>1</a:t>
            </a:r>
            <a:r>
              <a:rPr lang="en-US" altLang="zh-CN" sz="2200" dirty="0">
                <a:solidFill>
                  <a:prstClr val="black"/>
                </a:solidFill>
                <a:latin typeface="宋体" panose="02010600030101010101" pitchFamily="2" charset="-122"/>
              </a:rPr>
              <a:t>.ture ‘:’) ‖E</a:t>
            </a:r>
            <a:r>
              <a:rPr lang="en-US" altLang="zh-CN" sz="2200" baseline="-25000" dirty="0">
                <a:solidFill>
                  <a:prstClr val="black"/>
                </a:solidFill>
                <a:latin typeface="宋体" panose="02010600030101010101" pitchFamily="2" charset="-122"/>
              </a:rPr>
              <a:t>2</a:t>
            </a:r>
            <a:r>
              <a:rPr lang="en-US" altLang="zh-CN" sz="2200" dirty="0">
                <a:solidFill>
                  <a:prstClr val="black"/>
                </a:solidFill>
                <a:latin typeface="宋体" panose="02010600030101010101" pitchFamily="2" charset="-122"/>
              </a:rPr>
              <a:t>.code </a:t>
            </a:r>
            <a:r>
              <a:rPr lang="zh-CN" altLang="en-US" sz="2200" dirty="0">
                <a:solidFill>
                  <a:prstClr val="black"/>
                </a:solidFill>
                <a:latin typeface="宋体" panose="02010600030101010101" pitchFamily="2" charset="-122"/>
              </a:rPr>
              <a:t>｝</a:t>
            </a:r>
            <a:endParaRPr lang="en-US" altLang="zh-CN" sz="2200" dirty="0">
              <a:solidFill>
                <a:prstClr val="black"/>
              </a:solidFill>
              <a:latin typeface="宋体" panose="02010600030101010101" pitchFamily="2" charset="-122"/>
            </a:endParaRPr>
          </a:p>
          <a:p>
            <a:pPr lvl="0" fontAlgn="auto">
              <a:lnSpc>
                <a:spcPct val="120000"/>
              </a:lnSpc>
              <a:spcBef>
                <a:spcPts val="0"/>
              </a:spcBef>
              <a:spcAft>
                <a:spcPts val="300"/>
              </a:spcAft>
              <a:defRPr/>
            </a:pPr>
            <a:r>
              <a:rPr lang="en-US" altLang="zh-CN" sz="2200" dirty="0">
                <a:solidFill>
                  <a:prstClr val="black"/>
                </a:solidFill>
                <a:latin typeface="宋体" panose="02010600030101010101" pitchFamily="2" charset="-122"/>
              </a:rPr>
              <a:t>// </a:t>
            </a:r>
            <a:r>
              <a:rPr lang="en-US" altLang="zh-CN" sz="2200" dirty="0" err="1">
                <a:solidFill>
                  <a:prstClr val="black"/>
                </a:solidFill>
                <a:latin typeface="宋体" panose="02010600030101010101" pitchFamily="2" charset="-122"/>
              </a:rPr>
              <a:t>E.false</a:t>
            </a:r>
            <a:r>
              <a:rPr lang="zh-CN" altLang="en-US" sz="2200" dirty="0">
                <a:solidFill>
                  <a:prstClr val="black"/>
                </a:solidFill>
                <a:latin typeface="宋体" panose="02010600030101010101" pitchFamily="2" charset="-122"/>
              </a:rPr>
              <a:t>属性指</a:t>
            </a:r>
            <a:r>
              <a:rPr lang="en-US" altLang="zh-CN" sz="2200" dirty="0">
                <a:solidFill>
                  <a:prstClr val="black"/>
                </a:solidFill>
                <a:latin typeface="宋体" panose="02010600030101010101" pitchFamily="2" charset="-122"/>
              </a:rPr>
              <a:t>E</a:t>
            </a:r>
            <a:r>
              <a:rPr lang="zh-CN" altLang="en-US" sz="2200" dirty="0">
                <a:solidFill>
                  <a:prstClr val="black"/>
                </a:solidFill>
                <a:latin typeface="宋体" panose="02010600030101010101" pitchFamily="2" charset="-122"/>
              </a:rPr>
              <a:t>假的时候转移的程序位置，即：标号。</a:t>
            </a:r>
            <a:endParaRPr lang="en-US" altLang="zh-CN" sz="2200" dirty="0">
              <a:solidFill>
                <a:prstClr val="black"/>
              </a:solidFill>
              <a:latin typeface="宋体" panose="02010600030101010101" pitchFamily="2" charset="-122"/>
            </a:endParaRPr>
          </a:p>
          <a:p>
            <a:pPr lvl="0" fontAlgn="auto">
              <a:lnSpc>
                <a:spcPct val="120000"/>
              </a:lnSpc>
              <a:spcBef>
                <a:spcPts val="0"/>
              </a:spcBef>
              <a:spcAft>
                <a:spcPts val="300"/>
              </a:spcAft>
              <a:defRPr/>
            </a:pPr>
            <a:r>
              <a:rPr lang="zh-CN" altLang="en-US" sz="2200" dirty="0">
                <a:solidFill>
                  <a:prstClr val="black"/>
                </a:solidFill>
                <a:latin typeface="宋体" panose="02010600030101010101" pitchFamily="2" charset="-122"/>
              </a:rPr>
              <a:t>求</a:t>
            </a:r>
            <a:r>
              <a:rPr lang="en-US" altLang="zh-CN" sz="2200" dirty="0">
                <a:solidFill>
                  <a:prstClr val="black"/>
                </a:solidFill>
                <a:latin typeface="宋体" panose="02010600030101010101" pitchFamily="2" charset="-122"/>
              </a:rPr>
              <a:t>E</a:t>
            </a:r>
            <a:r>
              <a:rPr lang="zh-CN" altLang="en-US" sz="2200" dirty="0">
                <a:solidFill>
                  <a:prstClr val="black"/>
                </a:solidFill>
                <a:latin typeface="宋体" panose="02010600030101010101" pitchFamily="2" charset="-122"/>
              </a:rPr>
              <a:t>的值</a:t>
            </a:r>
            <a:r>
              <a:rPr lang="en-US" altLang="zh-CN" sz="2200" dirty="0" err="1">
                <a:solidFill>
                  <a:prstClr val="black"/>
                </a:solidFill>
                <a:latin typeface="宋体" panose="02010600030101010101" pitchFamily="2" charset="-122"/>
              </a:rPr>
              <a:t>E.code</a:t>
            </a:r>
            <a:r>
              <a:rPr lang="zh-CN" altLang="en-US" sz="2200" dirty="0">
                <a:solidFill>
                  <a:prstClr val="black"/>
                </a:solidFill>
                <a:latin typeface="宋体" panose="02010600030101010101" pitchFamily="2" charset="-122"/>
              </a:rPr>
              <a:t>，要求</a:t>
            </a:r>
            <a:r>
              <a:rPr lang="en-US" altLang="zh-CN" sz="2200" dirty="0">
                <a:solidFill>
                  <a:prstClr val="black"/>
                </a:solidFill>
                <a:latin typeface="宋体" panose="02010600030101010101" pitchFamily="2" charset="-122"/>
              </a:rPr>
              <a:t>E</a:t>
            </a:r>
            <a:r>
              <a:rPr lang="en-US" altLang="zh-CN" sz="2200" baseline="-25000" dirty="0">
                <a:solidFill>
                  <a:prstClr val="black"/>
                </a:solidFill>
                <a:latin typeface="宋体" panose="02010600030101010101" pitchFamily="2" charset="-122"/>
              </a:rPr>
              <a:t>1</a:t>
            </a:r>
            <a:r>
              <a:rPr lang="zh-CN" altLang="en-US" sz="2200" dirty="0">
                <a:solidFill>
                  <a:prstClr val="black"/>
                </a:solidFill>
                <a:latin typeface="宋体" panose="02010600030101010101" pitchFamily="2" charset="-122"/>
              </a:rPr>
              <a:t>的值，</a:t>
            </a:r>
            <a:r>
              <a:rPr lang="en-US" altLang="zh-CN" sz="2200" dirty="0" err="1">
                <a:solidFill>
                  <a:prstClr val="black"/>
                </a:solidFill>
                <a:latin typeface="宋体" panose="02010600030101010101" pitchFamily="2" charset="-122"/>
              </a:rPr>
              <a:t>E.ture</a:t>
            </a:r>
            <a:r>
              <a:rPr lang="zh-CN" altLang="en-US" sz="2200" dirty="0">
                <a:solidFill>
                  <a:prstClr val="black"/>
                </a:solidFill>
                <a:latin typeface="宋体" panose="02010600030101010101" pitchFamily="2" charset="-122"/>
              </a:rPr>
              <a:t>的时候，再求</a:t>
            </a:r>
            <a:r>
              <a:rPr lang="en-US" altLang="zh-CN" sz="2200" dirty="0">
                <a:solidFill>
                  <a:prstClr val="black"/>
                </a:solidFill>
                <a:latin typeface="宋体" panose="02010600030101010101" pitchFamily="2" charset="-122"/>
              </a:rPr>
              <a:t>E</a:t>
            </a:r>
            <a:r>
              <a:rPr lang="en-US" altLang="zh-CN" sz="2200" baseline="-25000" dirty="0">
                <a:solidFill>
                  <a:prstClr val="black"/>
                </a:solidFill>
                <a:latin typeface="宋体" panose="02010600030101010101" pitchFamily="2" charset="-122"/>
              </a:rPr>
              <a:t>2</a:t>
            </a:r>
            <a:r>
              <a:rPr lang="zh-CN" altLang="en-US" sz="2200" dirty="0">
                <a:solidFill>
                  <a:prstClr val="black"/>
                </a:solidFill>
                <a:latin typeface="宋体" panose="02010600030101010101" pitchFamily="2" charset="-122"/>
              </a:rPr>
              <a:t>的值</a:t>
            </a:r>
            <a:endParaRPr lang="en-US" altLang="zh-CN" sz="2200" dirty="0">
              <a:solidFill>
                <a:prstClr val="black"/>
              </a:solidFill>
              <a:latin typeface="宋体" panose="02010600030101010101" pitchFamily="2" charset="-122"/>
            </a:endParaRPr>
          </a:p>
        </p:txBody>
      </p:sp>
    </p:spTree>
    <p:extLst>
      <p:ext uri="{BB962C8B-B14F-4D97-AF65-F5344CB8AC3E}">
        <p14:creationId xmlns:p14="http://schemas.microsoft.com/office/powerpoint/2010/main" xmlns="" val="127141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additive="base">
                                        <p:cTn id="2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 calcmode="lin" valueType="num">
                                      <p:cBhvr additive="base">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blinds(horizontal)">
                                      <p:cBhvr>
                                        <p:cTn id="35"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91141" y="332656"/>
            <a:ext cx="8748712" cy="2664296"/>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zh-CN" altLang="en-US" sz="2400" dirty="0" smtClean="0">
                <a:solidFill>
                  <a:srgbClr val="CC3300"/>
                </a:solidFill>
              </a:rPr>
              <a:t>（</a:t>
            </a:r>
            <a:r>
              <a:rPr lang="en-US" altLang="zh-CN" sz="2400" dirty="0" smtClean="0">
                <a:solidFill>
                  <a:srgbClr val="CC3300"/>
                </a:solidFill>
              </a:rPr>
              <a:t>5) E</a:t>
            </a:r>
            <a:r>
              <a:rPr lang="en-US" altLang="zh-CN" sz="2400" dirty="0" smtClean="0">
                <a:solidFill>
                  <a:srgbClr val="CC3300"/>
                </a:solidFill>
                <a:sym typeface="Symbol" pitchFamily="18" charset="2"/>
              </a:rPr>
              <a:t></a:t>
            </a:r>
            <a:r>
              <a:rPr lang="en-US" altLang="zh-CN" sz="2400" u="sng" dirty="0" smtClean="0">
                <a:solidFill>
                  <a:srgbClr val="CC3300"/>
                </a:solidFill>
                <a:sym typeface="Symbol" pitchFamily="18" charset="2"/>
              </a:rPr>
              <a:t>id</a:t>
            </a:r>
            <a:r>
              <a:rPr lang="en-US" altLang="zh-CN" sz="2400" u="sng" baseline="-25000" dirty="0" smtClean="0">
                <a:solidFill>
                  <a:srgbClr val="CC3300"/>
                </a:solidFill>
              </a:rPr>
              <a:t>1</a:t>
            </a:r>
            <a:r>
              <a:rPr lang="en-US" altLang="zh-CN" sz="2400" dirty="0" smtClean="0">
                <a:solidFill>
                  <a:srgbClr val="CC3300"/>
                </a:solidFill>
              </a:rPr>
              <a:t> </a:t>
            </a:r>
            <a:r>
              <a:rPr lang="en-US" altLang="zh-CN" sz="2400" dirty="0" err="1" smtClean="0">
                <a:solidFill>
                  <a:srgbClr val="CC3300"/>
                </a:solidFill>
              </a:rPr>
              <a:t>rop</a:t>
            </a:r>
            <a:r>
              <a:rPr lang="en-US" altLang="zh-CN" sz="2400" dirty="0" smtClean="0">
                <a:solidFill>
                  <a:srgbClr val="CC3300"/>
                </a:solidFill>
              </a:rPr>
              <a:t> </a:t>
            </a:r>
            <a:r>
              <a:rPr lang="en-US" altLang="zh-CN" sz="2400" u="sng" dirty="0" smtClean="0">
                <a:solidFill>
                  <a:srgbClr val="CC3300"/>
                </a:solidFill>
              </a:rPr>
              <a:t>id</a:t>
            </a:r>
            <a:r>
              <a:rPr lang="en-US" altLang="zh-CN" sz="2400" u="sng" baseline="-25000" dirty="0" smtClean="0">
                <a:solidFill>
                  <a:srgbClr val="CC3300"/>
                </a:solidFill>
              </a:rPr>
              <a:t>2</a:t>
            </a:r>
            <a:r>
              <a:rPr lang="en-US" altLang="zh-CN" sz="2400" u="sng" dirty="0" smtClean="0">
                <a:solidFill>
                  <a:srgbClr val="CC3300"/>
                </a:solidFill>
              </a:rPr>
              <a:t> </a:t>
            </a:r>
            <a:r>
              <a:rPr lang="en-US" altLang="zh-CN" sz="2400" dirty="0" smtClean="0">
                <a:solidFill>
                  <a:srgbClr val="CC3300"/>
                </a:solidFill>
              </a:rPr>
              <a:t>    </a:t>
            </a:r>
          </a:p>
          <a:p>
            <a:pPr fontAlgn="auto">
              <a:lnSpc>
                <a:spcPct val="120000"/>
              </a:lnSpc>
              <a:spcBef>
                <a:spcPts val="0"/>
              </a:spcBef>
              <a:spcAft>
                <a:spcPts val="300"/>
              </a:spcAft>
              <a:buFont typeface="Wingdings" pitchFamily="2" charset="2"/>
              <a:buNone/>
              <a:defRPr/>
            </a:pPr>
            <a:r>
              <a:rPr lang="en-US" altLang="zh-CN" sz="2400" dirty="0" smtClean="0"/>
              <a:t>{   </a:t>
            </a:r>
            <a:r>
              <a:rPr lang="en-US" altLang="zh-CN" sz="2400" dirty="0" err="1" smtClean="0"/>
              <a:t>E.code</a:t>
            </a:r>
            <a:r>
              <a:rPr lang="en-US" altLang="zh-CN" sz="2400" dirty="0" smtClean="0"/>
              <a:t> :=gen (‘if’</a:t>
            </a:r>
            <a:r>
              <a:rPr lang="en-US" altLang="zh-CN" sz="2400" dirty="0">
                <a:solidFill>
                  <a:srgbClr val="CC3300"/>
                </a:solidFill>
                <a:sym typeface="Symbol" pitchFamily="18" charset="2"/>
              </a:rPr>
              <a:t> </a:t>
            </a:r>
            <a:r>
              <a:rPr lang="en-US" altLang="zh-CN" sz="2400" u="sng" dirty="0" smtClean="0">
                <a:solidFill>
                  <a:srgbClr val="CC3300"/>
                </a:solidFill>
                <a:sym typeface="Symbol" pitchFamily="18" charset="2"/>
              </a:rPr>
              <a:t>id</a:t>
            </a:r>
            <a:r>
              <a:rPr lang="en-US" altLang="zh-CN" sz="2400" u="sng" baseline="-25000" dirty="0" smtClean="0">
                <a:solidFill>
                  <a:srgbClr val="CC3300"/>
                </a:solidFill>
              </a:rPr>
              <a:t>1.</a:t>
            </a:r>
            <a:r>
              <a:rPr lang="en-US" altLang="zh-CN" sz="2400" u="sng" dirty="0" smtClean="0">
                <a:solidFill>
                  <a:srgbClr val="CC3300"/>
                </a:solidFill>
              </a:rPr>
              <a:t>place</a:t>
            </a:r>
            <a:r>
              <a:rPr lang="en-US" altLang="zh-CN" sz="2400" dirty="0" smtClean="0">
                <a:solidFill>
                  <a:srgbClr val="CC3300"/>
                </a:solidFill>
              </a:rPr>
              <a:t> </a:t>
            </a:r>
            <a:r>
              <a:rPr lang="en-US" altLang="zh-CN" sz="2400" dirty="0" err="1" smtClean="0"/>
              <a:t>rop.op</a:t>
            </a:r>
            <a:r>
              <a:rPr lang="en-US" altLang="zh-CN" sz="2400" dirty="0" smtClean="0"/>
              <a:t> </a:t>
            </a:r>
            <a:r>
              <a:rPr lang="en-US" altLang="zh-CN" sz="2400" u="sng" dirty="0" smtClean="0">
                <a:solidFill>
                  <a:srgbClr val="CC3300"/>
                </a:solidFill>
              </a:rPr>
              <a:t>id</a:t>
            </a:r>
            <a:r>
              <a:rPr lang="en-US" altLang="zh-CN" sz="2400" u="sng" baseline="-25000" dirty="0" smtClean="0">
                <a:solidFill>
                  <a:srgbClr val="CC3300"/>
                </a:solidFill>
              </a:rPr>
              <a:t>2.</a:t>
            </a:r>
            <a:r>
              <a:rPr lang="en-US" altLang="zh-CN" sz="2400" u="sng" dirty="0" smtClean="0">
                <a:solidFill>
                  <a:srgbClr val="CC3300"/>
                </a:solidFill>
              </a:rPr>
              <a:t>place</a:t>
            </a:r>
            <a:r>
              <a:rPr lang="en-US" altLang="zh-CN" sz="2400" dirty="0" smtClean="0">
                <a:solidFill>
                  <a:srgbClr val="CC3300"/>
                </a:solidFill>
              </a:rPr>
              <a:t> ‘</a:t>
            </a:r>
            <a:r>
              <a:rPr lang="en-US" altLang="zh-CN" sz="2400" dirty="0" err="1" smtClean="0"/>
              <a:t>goto’E.ture</a:t>
            </a:r>
            <a:r>
              <a:rPr lang="en-US" altLang="zh-CN" sz="2400" dirty="0" smtClean="0"/>
              <a:t> ‖gen(</a:t>
            </a:r>
            <a:r>
              <a:rPr lang="en-US" altLang="zh-CN" sz="2400" dirty="0">
                <a:solidFill>
                  <a:srgbClr val="CC3300"/>
                </a:solidFill>
              </a:rPr>
              <a:t>‘</a:t>
            </a:r>
            <a:r>
              <a:rPr lang="en-US" altLang="zh-CN" sz="2400" dirty="0" err="1" smtClean="0"/>
              <a:t>goto</a:t>
            </a:r>
            <a:r>
              <a:rPr lang="en-US" altLang="zh-CN" sz="2400" dirty="0" smtClean="0"/>
              <a:t>’</a:t>
            </a:r>
            <a:r>
              <a:rPr lang="en-US" altLang="zh-CN" sz="2400" dirty="0"/>
              <a:t> </a:t>
            </a:r>
            <a:r>
              <a:rPr lang="en-US" altLang="zh-CN" sz="2400" dirty="0" err="1" smtClean="0"/>
              <a:t>E.false</a:t>
            </a:r>
            <a:r>
              <a:rPr lang="en-US" altLang="zh-CN" sz="2400" dirty="0" smtClean="0"/>
              <a:t>) } </a:t>
            </a:r>
          </a:p>
          <a:p>
            <a:pPr fontAlgn="auto">
              <a:lnSpc>
                <a:spcPct val="120000"/>
              </a:lnSpc>
              <a:spcBef>
                <a:spcPts val="0"/>
              </a:spcBef>
              <a:spcAft>
                <a:spcPts val="300"/>
              </a:spcAft>
              <a:buFont typeface="Wingdings" pitchFamily="2" charset="2"/>
              <a:buNone/>
              <a:defRPr/>
            </a:pPr>
            <a:r>
              <a:rPr lang="en-US" altLang="zh-CN" sz="2400" dirty="0" smtClean="0"/>
              <a:t>// </a:t>
            </a:r>
            <a:r>
              <a:rPr lang="en-US" altLang="zh-CN" sz="2400" dirty="0" err="1"/>
              <a:t>E.code</a:t>
            </a:r>
            <a:r>
              <a:rPr lang="en-US" altLang="zh-CN" sz="2400" dirty="0"/>
              <a:t> </a:t>
            </a:r>
            <a:r>
              <a:rPr lang="zh-CN" altLang="en-US" sz="2400" dirty="0" smtClean="0"/>
              <a:t>在</a:t>
            </a:r>
            <a:r>
              <a:rPr lang="zh-CN" altLang="en-US" sz="2400" dirty="0"/>
              <a:t>如果</a:t>
            </a:r>
            <a:r>
              <a:rPr lang="en-US" altLang="zh-CN" sz="2400" u="sng" dirty="0" smtClean="0">
                <a:solidFill>
                  <a:srgbClr val="CC3300"/>
                </a:solidFill>
                <a:sym typeface="Symbol" pitchFamily="18" charset="2"/>
              </a:rPr>
              <a:t>id</a:t>
            </a:r>
            <a:r>
              <a:rPr lang="en-US" altLang="zh-CN" sz="2400" u="sng" baseline="-25000" dirty="0" smtClean="0">
                <a:solidFill>
                  <a:srgbClr val="CC3300"/>
                </a:solidFill>
              </a:rPr>
              <a:t>1.</a:t>
            </a:r>
            <a:r>
              <a:rPr lang="en-US" altLang="zh-CN" sz="2400" u="sng" dirty="0" smtClean="0">
                <a:solidFill>
                  <a:srgbClr val="CC3300"/>
                </a:solidFill>
              </a:rPr>
              <a:t>place</a:t>
            </a:r>
            <a:r>
              <a:rPr lang="en-US" altLang="zh-CN" sz="2400" dirty="0" smtClean="0">
                <a:solidFill>
                  <a:srgbClr val="CC3300"/>
                </a:solidFill>
              </a:rPr>
              <a:t> </a:t>
            </a:r>
            <a:r>
              <a:rPr lang="en-US" altLang="zh-CN" sz="2400" dirty="0" err="1"/>
              <a:t>rop.op</a:t>
            </a:r>
            <a:r>
              <a:rPr lang="en-US" altLang="zh-CN" sz="2400" dirty="0"/>
              <a:t> </a:t>
            </a:r>
            <a:r>
              <a:rPr lang="en-US" altLang="zh-CN" sz="2400" u="sng" dirty="0">
                <a:solidFill>
                  <a:srgbClr val="CC3300"/>
                </a:solidFill>
              </a:rPr>
              <a:t>id</a:t>
            </a:r>
            <a:r>
              <a:rPr lang="en-US" altLang="zh-CN" sz="2400" u="sng" baseline="-25000" dirty="0">
                <a:solidFill>
                  <a:srgbClr val="CC3300"/>
                </a:solidFill>
              </a:rPr>
              <a:t>2.</a:t>
            </a:r>
            <a:r>
              <a:rPr lang="en-US" altLang="zh-CN" sz="2400" u="sng" dirty="0">
                <a:solidFill>
                  <a:srgbClr val="CC3300"/>
                </a:solidFill>
              </a:rPr>
              <a:t>place</a:t>
            </a:r>
            <a:r>
              <a:rPr lang="en-US" altLang="zh-CN" sz="2400" dirty="0">
                <a:solidFill>
                  <a:srgbClr val="CC3300"/>
                </a:solidFill>
              </a:rPr>
              <a:t> </a:t>
            </a:r>
            <a:r>
              <a:rPr lang="zh-CN" altLang="en-US" sz="2400" dirty="0" smtClean="0">
                <a:solidFill>
                  <a:srgbClr val="CC3300"/>
                </a:solidFill>
              </a:rPr>
              <a:t>为真</a:t>
            </a:r>
            <a:r>
              <a:rPr lang="zh-CN" altLang="en-US" sz="2400" dirty="0" smtClean="0"/>
              <a:t>跳转到</a:t>
            </a:r>
            <a:r>
              <a:rPr lang="en-US" altLang="zh-CN" sz="2400" dirty="0" err="1" smtClean="0"/>
              <a:t>E.ture</a:t>
            </a:r>
            <a:r>
              <a:rPr lang="zh-CN" altLang="en-US" sz="2400" dirty="0" smtClean="0"/>
              <a:t>语句部分或直接跳转到</a:t>
            </a:r>
            <a:r>
              <a:rPr lang="en-US" altLang="zh-CN" sz="2400" dirty="0" err="1" smtClean="0"/>
              <a:t>E.false</a:t>
            </a:r>
            <a:r>
              <a:rPr lang="en-US" altLang="zh-CN" sz="2400" dirty="0" smtClean="0"/>
              <a:t> </a:t>
            </a:r>
            <a:r>
              <a:rPr lang="zh-CN" altLang="en-US" sz="2400" dirty="0" smtClean="0"/>
              <a:t>语句部分。</a:t>
            </a:r>
            <a:endParaRPr lang="en-US" altLang="zh-CN" sz="2400" dirty="0" smtClean="0"/>
          </a:p>
        </p:txBody>
      </p:sp>
      <p:sp>
        <p:nvSpPr>
          <p:cNvPr id="2" name="灯片编号占位符 1"/>
          <p:cNvSpPr>
            <a:spLocks noGrp="1"/>
          </p:cNvSpPr>
          <p:nvPr>
            <p:ph type="sldNum" sz="quarter" idx="12"/>
          </p:nvPr>
        </p:nvSpPr>
        <p:spPr/>
        <p:txBody>
          <a:bodyPr/>
          <a:lstStyle/>
          <a:p>
            <a:fld id="{38237106-F2ED-405E-BC33-CC3CF426205F}" type="slidenum">
              <a:rPr lang="en-US" smtClean="0">
                <a:solidFill>
                  <a:srgbClr val="FFFFFF"/>
                </a:solidFill>
              </a:rPr>
              <a:pPr/>
              <a:t>49</a:t>
            </a:fld>
            <a:endParaRPr lang="en-US">
              <a:solidFill>
                <a:srgbClr val="FFFFFF"/>
              </a:solidFill>
            </a:endParaRPr>
          </a:p>
        </p:txBody>
      </p:sp>
      <p:sp>
        <p:nvSpPr>
          <p:cNvPr id="7" name="Rectangle 3"/>
          <p:cNvSpPr txBox="1">
            <a:spLocks noChangeArrowheads="1"/>
          </p:cNvSpPr>
          <p:nvPr/>
        </p:nvSpPr>
        <p:spPr>
          <a:xfrm>
            <a:off x="395288" y="3034680"/>
            <a:ext cx="8748712" cy="1978496"/>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zh-CN" altLang="en-US" sz="2400" dirty="0" smtClean="0">
                <a:solidFill>
                  <a:srgbClr val="CC3300"/>
                </a:solidFill>
              </a:rPr>
              <a:t>（</a:t>
            </a:r>
            <a:r>
              <a:rPr lang="en-US" altLang="zh-CN" sz="2400" dirty="0" smtClean="0">
                <a:solidFill>
                  <a:srgbClr val="CC3300"/>
                </a:solidFill>
              </a:rPr>
              <a:t>6) </a:t>
            </a:r>
            <a:r>
              <a:rPr lang="en-US" altLang="zh-CN" sz="2400" dirty="0" err="1" smtClean="0">
                <a:solidFill>
                  <a:srgbClr val="CC3300"/>
                </a:solidFill>
              </a:rPr>
              <a:t>E</a:t>
            </a:r>
            <a:r>
              <a:rPr lang="en-US" altLang="zh-CN" sz="2400" dirty="0" err="1" smtClean="0">
                <a:solidFill>
                  <a:srgbClr val="CC3300"/>
                </a:solidFill>
                <a:sym typeface="Symbol" pitchFamily="18" charset="2"/>
              </a:rPr>
              <a:t>true</a:t>
            </a:r>
            <a:r>
              <a:rPr lang="en-US" altLang="zh-CN" sz="2400" dirty="0" smtClean="0">
                <a:solidFill>
                  <a:srgbClr val="CC3300"/>
                </a:solidFill>
                <a:sym typeface="Symbol" pitchFamily="18" charset="2"/>
              </a:rPr>
              <a:t>     (7)</a:t>
            </a:r>
            <a:r>
              <a:rPr lang="en-US" altLang="zh-CN" sz="2400" dirty="0">
                <a:solidFill>
                  <a:srgbClr val="CC3300"/>
                </a:solidFill>
              </a:rPr>
              <a:t> </a:t>
            </a:r>
            <a:r>
              <a:rPr lang="en-US" altLang="zh-CN" sz="2400" dirty="0" err="1">
                <a:solidFill>
                  <a:srgbClr val="CC3300"/>
                </a:solidFill>
              </a:rPr>
              <a:t>E</a:t>
            </a:r>
            <a:r>
              <a:rPr lang="en-US" altLang="zh-CN" sz="2400" dirty="0" err="1" smtClean="0">
                <a:solidFill>
                  <a:srgbClr val="CC3300"/>
                </a:solidFill>
                <a:sym typeface="Symbol" pitchFamily="18" charset="2"/>
              </a:rPr>
              <a:t>false</a:t>
            </a:r>
            <a:r>
              <a:rPr lang="en-US" altLang="zh-CN" sz="2400" dirty="0" smtClean="0">
                <a:solidFill>
                  <a:srgbClr val="CC3300"/>
                </a:solidFill>
                <a:sym typeface="Symbol" pitchFamily="18" charset="2"/>
              </a:rPr>
              <a:t> </a:t>
            </a:r>
            <a:endParaRPr lang="en-US" altLang="zh-CN" sz="2400" dirty="0" smtClean="0">
              <a:solidFill>
                <a:srgbClr val="CC3300"/>
              </a:solidFill>
            </a:endParaRPr>
          </a:p>
          <a:p>
            <a:pPr fontAlgn="auto">
              <a:lnSpc>
                <a:spcPct val="120000"/>
              </a:lnSpc>
              <a:spcBef>
                <a:spcPts val="0"/>
              </a:spcBef>
              <a:spcAft>
                <a:spcPts val="300"/>
              </a:spcAft>
              <a:buFont typeface="Wingdings" pitchFamily="2" charset="2"/>
              <a:buNone/>
              <a:defRPr/>
            </a:pPr>
            <a:r>
              <a:rPr lang="en-US" altLang="zh-CN" sz="2400" dirty="0" smtClean="0"/>
              <a:t>{ </a:t>
            </a:r>
            <a:r>
              <a:rPr lang="en-US" altLang="zh-CN" sz="2400" dirty="0" err="1" smtClean="0"/>
              <a:t>E.code</a:t>
            </a:r>
            <a:r>
              <a:rPr lang="en-US" altLang="zh-CN" sz="2400" dirty="0"/>
              <a:t> := gen(‘</a:t>
            </a:r>
            <a:r>
              <a:rPr lang="en-US" altLang="zh-CN" sz="2400" dirty="0" err="1"/>
              <a:t>goto</a:t>
            </a:r>
            <a:r>
              <a:rPr lang="en-US" altLang="zh-CN" sz="2400" dirty="0"/>
              <a:t>’ </a:t>
            </a:r>
            <a:r>
              <a:rPr lang="en-US" altLang="zh-CN" sz="2400" dirty="0" err="1"/>
              <a:t>E.false</a:t>
            </a:r>
            <a:r>
              <a:rPr lang="en-US" altLang="zh-CN" sz="2400" dirty="0" smtClean="0"/>
              <a:t>)} </a:t>
            </a:r>
          </a:p>
          <a:p>
            <a:pPr fontAlgn="auto">
              <a:lnSpc>
                <a:spcPct val="120000"/>
              </a:lnSpc>
              <a:spcBef>
                <a:spcPts val="0"/>
              </a:spcBef>
              <a:spcAft>
                <a:spcPts val="300"/>
              </a:spcAft>
              <a:buFont typeface="Wingdings" pitchFamily="2" charset="2"/>
              <a:buNone/>
              <a:defRPr/>
            </a:pPr>
            <a:r>
              <a:rPr lang="en-US" altLang="zh-CN" sz="2400" dirty="0"/>
              <a:t> </a:t>
            </a:r>
            <a:r>
              <a:rPr lang="en-US" altLang="zh-CN" sz="2400" dirty="0" smtClean="0"/>
              <a:t> //</a:t>
            </a:r>
            <a:r>
              <a:rPr lang="zh-CN" altLang="en-US" sz="2400" dirty="0"/>
              <a:t>求</a:t>
            </a:r>
            <a:r>
              <a:rPr lang="en-US" altLang="zh-CN" sz="2400" dirty="0" err="1" smtClean="0">
                <a:sym typeface="Symbol" pitchFamily="18" charset="2"/>
              </a:rPr>
              <a:t>E</a:t>
            </a:r>
            <a:r>
              <a:rPr lang="en-US" altLang="zh-CN" sz="2400" baseline="-25000" dirty="0" err="1" smtClean="0"/>
              <a:t>.</a:t>
            </a:r>
            <a:r>
              <a:rPr lang="en-US" altLang="zh-CN" sz="2400" dirty="0" err="1" smtClean="0"/>
              <a:t>code</a:t>
            </a:r>
            <a:r>
              <a:rPr lang="zh-CN" altLang="en-US" sz="2400" dirty="0" smtClean="0"/>
              <a:t>等效为直接跳</a:t>
            </a:r>
            <a:r>
              <a:rPr lang="zh-CN" altLang="en-US" sz="2400" dirty="0"/>
              <a:t>转</a:t>
            </a:r>
            <a:r>
              <a:rPr lang="zh-CN" altLang="en-US" sz="2400" dirty="0" smtClean="0"/>
              <a:t>到</a:t>
            </a:r>
            <a:r>
              <a:rPr lang="en-US" altLang="zh-CN" sz="2400" dirty="0" err="1" smtClean="0"/>
              <a:t>E.false</a:t>
            </a:r>
            <a:r>
              <a:rPr lang="en-US" altLang="zh-CN" sz="2400" dirty="0" smtClean="0"/>
              <a:t> </a:t>
            </a:r>
            <a:r>
              <a:rPr lang="zh-CN" altLang="en-US" sz="2400" dirty="0" smtClean="0"/>
              <a:t>语句部分</a:t>
            </a:r>
            <a:endParaRPr lang="en-US" altLang="zh-CN" sz="2400" dirty="0" smtClean="0"/>
          </a:p>
        </p:txBody>
      </p:sp>
    </p:spTree>
    <p:extLst>
      <p:ext uri="{BB962C8B-B14F-4D97-AF65-F5344CB8AC3E}">
        <p14:creationId xmlns:p14="http://schemas.microsoft.com/office/powerpoint/2010/main" xmlns="" val="324730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additive="base">
                                        <p:cTn id="12"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blinds(horizontal)">
                                      <p:cBhvr>
                                        <p:cTn id="24" dur="500"/>
                                        <p:tgtEl>
                                          <p:spTgt spid="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 calcmode="lin" valueType="num">
                                      <p:cBhvr additive="base">
                                        <p:cTn id="2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 calcmode="lin" valueType="num">
                                      <p:cBhvr additive="base">
                                        <p:cTn id="3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sz="quarter" idx="4294967295"/>
          </p:nvPr>
        </p:nvSpPr>
        <p:spPr>
          <a:xfrm>
            <a:off x="615805" y="836712"/>
            <a:ext cx="7772400" cy="5338997"/>
          </a:xfrm>
          <a:prstGeom prst="rect">
            <a:avLst/>
          </a:prstGeom>
        </p:spPr>
        <p:txBody>
          <a:bodyPr>
            <a:noAutofit/>
          </a:bodyPr>
          <a:lstStyle/>
          <a:p>
            <a:pPr eaLnBrk="1" hangingPunct="1">
              <a:spcBef>
                <a:spcPts val="0"/>
              </a:spcBef>
            </a:pPr>
            <a:r>
              <a:rPr lang="zh-CN" altLang="en-US" sz="2400" b="1" dirty="0" smtClean="0">
                <a:solidFill>
                  <a:srgbClr val="CC3300"/>
                </a:solidFill>
              </a:rPr>
              <a:t>符号名（最关键）</a:t>
            </a:r>
          </a:p>
          <a:p>
            <a:pPr lvl="1" eaLnBrk="1" hangingPunct="1">
              <a:spcBef>
                <a:spcPts val="0"/>
              </a:spcBef>
            </a:pPr>
            <a:r>
              <a:rPr lang="zh-CN" altLang="en-US" sz="2400" dirty="0"/>
              <a:t>不</a:t>
            </a:r>
            <a:r>
              <a:rPr lang="zh-CN" altLang="en-US" sz="2400" dirty="0" smtClean="0"/>
              <a:t>允许重名；查询符号表项的关键字</a:t>
            </a:r>
            <a:endParaRPr lang="zh-CN" altLang="en-US" sz="2400" b="1" dirty="0" smtClean="0"/>
          </a:p>
          <a:p>
            <a:pPr>
              <a:spcBef>
                <a:spcPts val="0"/>
              </a:spcBef>
            </a:pPr>
            <a:r>
              <a:rPr lang="zh-CN" altLang="en-US" sz="2400" dirty="0" smtClean="0">
                <a:solidFill>
                  <a:srgbClr val="CC3300"/>
                </a:solidFill>
              </a:rPr>
              <a:t>符号类别</a:t>
            </a:r>
            <a:endParaRPr lang="en-US" altLang="zh-CN" sz="2400" dirty="0" smtClean="0">
              <a:solidFill>
                <a:srgbClr val="CC3300"/>
              </a:solidFill>
            </a:endParaRPr>
          </a:p>
          <a:p>
            <a:pPr lvl="1">
              <a:spcBef>
                <a:spcPts val="0"/>
              </a:spcBef>
            </a:pPr>
            <a:r>
              <a:rPr lang="zh-CN" altLang="en-US" sz="2400" dirty="0" smtClean="0"/>
              <a:t>常量名，变量</a:t>
            </a:r>
            <a:r>
              <a:rPr lang="zh-CN" altLang="en-US" sz="2400" dirty="0"/>
              <a:t>名、函数名、过程名等</a:t>
            </a:r>
            <a:r>
              <a:rPr lang="zh-CN" altLang="en-US" sz="2400" dirty="0" smtClean="0"/>
              <a:t>，</a:t>
            </a:r>
            <a:endParaRPr lang="en-US" altLang="zh-CN" sz="2400" dirty="0" smtClean="0"/>
          </a:p>
          <a:p>
            <a:pPr marL="342900" lvl="1" indent="-342900">
              <a:spcBef>
                <a:spcPts val="0"/>
              </a:spcBef>
            </a:pPr>
            <a:r>
              <a:rPr lang="zh-CN" altLang="en-US" sz="2400" dirty="0">
                <a:solidFill>
                  <a:srgbClr val="CC3300"/>
                </a:solidFill>
              </a:rPr>
              <a:t>符号类型</a:t>
            </a:r>
          </a:p>
          <a:p>
            <a:pPr lvl="1" eaLnBrk="1" hangingPunct="1">
              <a:spcBef>
                <a:spcPts val="0"/>
              </a:spcBef>
            </a:pPr>
            <a:r>
              <a:rPr lang="zh-CN" altLang="en-US" sz="2400" b="1" dirty="0" smtClean="0"/>
              <a:t>整型、实型、字符型、布尔型、位型等。还有扩充的复合数据类型：数组、记录等</a:t>
            </a:r>
          </a:p>
          <a:p>
            <a:pPr lvl="1" eaLnBrk="1" hangingPunct="1">
              <a:spcBef>
                <a:spcPts val="0"/>
              </a:spcBef>
            </a:pPr>
            <a:r>
              <a:rPr lang="zh-CN" altLang="en-US" sz="2400" b="1" dirty="0" smtClean="0"/>
              <a:t>类型决定了该变量的数据存储格式、可以施加的运算操作</a:t>
            </a:r>
          </a:p>
          <a:p>
            <a:pPr eaLnBrk="1" hangingPunct="1">
              <a:spcBef>
                <a:spcPts val="0"/>
              </a:spcBef>
            </a:pPr>
            <a:r>
              <a:rPr lang="zh-CN" altLang="en-US" sz="2400" b="1" dirty="0" smtClean="0">
                <a:solidFill>
                  <a:srgbClr val="CC3300"/>
                </a:solidFill>
              </a:rPr>
              <a:t>符号的存储类型和分配信息</a:t>
            </a:r>
          </a:p>
          <a:p>
            <a:pPr lvl="1" eaLnBrk="1" hangingPunct="1">
              <a:spcBef>
                <a:spcPts val="0"/>
              </a:spcBef>
            </a:pPr>
            <a:r>
              <a:rPr lang="zh-CN" altLang="en-US" sz="2400" b="1" dirty="0" smtClean="0"/>
              <a:t>符号存储在什么区？数据区</a:t>
            </a:r>
            <a:r>
              <a:rPr lang="en-US" altLang="zh-CN" sz="2400" b="1" dirty="0" smtClean="0"/>
              <a:t>or</a:t>
            </a:r>
            <a:r>
              <a:rPr lang="zh-CN" altLang="en-US" sz="2400" b="1" dirty="0" smtClean="0"/>
              <a:t>代码区；静态存储区</a:t>
            </a:r>
            <a:r>
              <a:rPr lang="en-US" altLang="zh-CN" sz="2400" b="1" dirty="0" smtClean="0"/>
              <a:t>or</a:t>
            </a:r>
            <a:r>
              <a:rPr lang="zh-CN" altLang="en-US" sz="2400" b="1" dirty="0" smtClean="0"/>
              <a:t>动态存储区；动态栈区</a:t>
            </a:r>
            <a:r>
              <a:rPr lang="en-US" altLang="zh-CN" sz="2400" b="1" dirty="0" smtClean="0"/>
              <a:t>or</a:t>
            </a:r>
            <a:r>
              <a:rPr lang="zh-CN" altLang="en-US" sz="2400" b="1" dirty="0" smtClean="0"/>
              <a:t>动态堆区；</a:t>
            </a:r>
            <a:endParaRPr lang="en-US" altLang="zh-CN" sz="2400" b="1" dirty="0" smtClean="0"/>
          </a:p>
          <a:p>
            <a:pPr lvl="1" eaLnBrk="1" hangingPunct="1">
              <a:spcBef>
                <a:spcPts val="0"/>
              </a:spcBef>
            </a:pPr>
            <a:r>
              <a:rPr lang="zh-CN" altLang="en-US" sz="2400" dirty="0" smtClean="0"/>
              <a:t>分配信息：占几个字节大小，存储区的基地址和偏移地址？</a:t>
            </a:r>
            <a:endParaRPr lang="zh-CN" altLang="en-US" sz="2400" b="1" dirty="0" smtClean="0"/>
          </a:p>
        </p:txBody>
      </p:sp>
      <p:sp>
        <p:nvSpPr>
          <p:cNvPr id="4" name="Rectangle 3"/>
          <p:cNvSpPr txBox="1">
            <a:spLocks noChangeArrowheads="1"/>
          </p:cNvSpPr>
          <p:nvPr/>
        </p:nvSpPr>
        <p:spPr>
          <a:xfrm>
            <a:off x="463405" y="260648"/>
            <a:ext cx="7924800" cy="719137"/>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609600" indent="-609600" fontAlgn="auto">
              <a:lnSpc>
                <a:spcPct val="120000"/>
              </a:lnSpc>
              <a:buFont typeface="Wingdings" pitchFamily="2" charset="2"/>
              <a:buNone/>
            </a:pPr>
            <a:r>
              <a:rPr lang="zh-CN" altLang="en-US" dirty="0" smtClean="0">
                <a:solidFill>
                  <a:srgbClr val="CC3300"/>
                </a:solidFill>
              </a:rPr>
              <a:t>二、符号的常见属性：</a:t>
            </a:r>
          </a:p>
        </p:txBody>
      </p:sp>
    </p:spTree>
    <p:extLst>
      <p:ext uri="{BB962C8B-B14F-4D97-AF65-F5344CB8AC3E}">
        <p14:creationId xmlns:p14="http://schemas.microsoft.com/office/powerpoint/2010/main" xmlns="" val="12552732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4"/>
          <p:cNvSpPr>
            <a:spLocks noGrp="1" noChangeArrowheads="1"/>
          </p:cNvSpPr>
          <p:nvPr>
            <p:ph type="title" idx="4294967295"/>
          </p:nvPr>
        </p:nvSpPr>
        <p:spPr>
          <a:xfrm>
            <a:off x="222632" y="116632"/>
            <a:ext cx="7924800" cy="777875"/>
          </a:xfrm>
        </p:spPr>
        <p:txBody>
          <a:bodyPr/>
          <a:lstStyle/>
          <a:p>
            <a:pPr eaLnBrk="1" fontAlgn="auto" hangingPunct="1">
              <a:spcAft>
                <a:spcPts val="0"/>
              </a:spcAft>
              <a:defRPr/>
            </a:pPr>
            <a:r>
              <a:rPr lang="zh-CN" altLang="en-US" sz="2800" dirty="0" smtClean="0">
                <a:solidFill>
                  <a:srgbClr val="CC3300"/>
                </a:solidFill>
                <a:latin typeface="+mj-ea"/>
              </a:rPr>
              <a:t>五、</a:t>
            </a:r>
            <a:r>
              <a:rPr lang="en-US" altLang="zh-CN" sz="2800" dirty="0" smtClean="0">
                <a:solidFill>
                  <a:srgbClr val="CC3300"/>
                </a:solidFill>
                <a:latin typeface="+mj-ea"/>
              </a:rPr>
              <a:t> </a:t>
            </a:r>
            <a:r>
              <a:rPr lang="zh-CN" altLang="en-US" sz="2800" dirty="0" smtClean="0">
                <a:solidFill>
                  <a:srgbClr val="CC3300"/>
                </a:solidFill>
                <a:latin typeface="+mj-ea"/>
              </a:rPr>
              <a:t>控制语句的四元式翻译</a:t>
            </a:r>
          </a:p>
        </p:txBody>
      </p:sp>
      <p:sp>
        <p:nvSpPr>
          <p:cNvPr id="5" name="Rectangle 3"/>
          <p:cNvSpPr txBox="1">
            <a:spLocks noChangeArrowheads="1"/>
          </p:cNvSpPr>
          <p:nvPr/>
        </p:nvSpPr>
        <p:spPr>
          <a:xfrm>
            <a:off x="323528" y="1052736"/>
            <a:ext cx="8302826" cy="1584176"/>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zh-CN" altLang="en-US" sz="2400" dirty="0" smtClean="0"/>
              <a:t>本部分的控制语句包括三种：</a:t>
            </a:r>
            <a:endParaRPr lang="en-US" altLang="zh-CN" sz="2400" dirty="0" smtClean="0"/>
          </a:p>
          <a:p>
            <a:pPr fontAlgn="auto">
              <a:lnSpc>
                <a:spcPct val="120000"/>
              </a:lnSpc>
              <a:spcBef>
                <a:spcPts val="0"/>
              </a:spcBef>
              <a:spcAft>
                <a:spcPts val="300"/>
              </a:spcAft>
              <a:buFont typeface="Wingdings" pitchFamily="2" charset="2"/>
              <a:buNone/>
              <a:defRPr/>
            </a:pPr>
            <a:r>
              <a:rPr lang="zh-CN" altLang="en-US" sz="2400" dirty="0" smtClean="0"/>
              <a:t>分别是</a:t>
            </a:r>
            <a:r>
              <a:rPr lang="en-US" altLang="zh-CN" sz="2400" dirty="0" smtClean="0"/>
              <a:t>if Ethen S1</a:t>
            </a:r>
            <a:r>
              <a:rPr lang="zh-CN" altLang="en-US" sz="2400" dirty="0" smtClean="0"/>
              <a:t>；</a:t>
            </a:r>
            <a:r>
              <a:rPr lang="en-US" altLang="zh-CN" sz="2400" dirty="0" smtClean="0"/>
              <a:t>if E then S1 else S2 ; </a:t>
            </a:r>
          </a:p>
          <a:p>
            <a:pPr fontAlgn="auto">
              <a:lnSpc>
                <a:spcPct val="120000"/>
              </a:lnSpc>
              <a:spcBef>
                <a:spcPts val="0"/>
              </a:spcBef>
              <a:spcAft>
                <a:spcPts val="300"/>
              </a:spcAft>
              <a:buFont typeface="Wingdings" pitchFamily="2" charset="2"/>
              <a:buNone/>
              <a:defRPr/>
            </a:pPr>
            <a:r>
              <a:rPr lang="en-US" altLang="zh-CN" sz="2400" dirty="0" smtClean="0"/>
              <a:t>while E do S1</a:t>
            </a:r>
          </a:p>
        </p:txBody>
      </p:sp>
      <p:grpSp>
        <p:nvGrpSpPr>
          <p:cNvPr id="18" name="Group 4"/>
          <p:cNvGrpSpPr>
            <a:grpSpLocks/>
          </p:cNvGrpSpPr>
          <p:nvPr/>
        </p:nvGrpSpPr>
        <p:grpSpPr bwMode="auto">
          <a:xfrm>
            <a:off x="4926011" y="2722453"/>
            <a:ext cx="3910338" cy="2266371"/>
            <a:chOff x="2736" y="6849"/>
            <a:chExt cx="1620" cy="1811"/>
          </a:xfrm>
        </p:grpSpPr>
        <p:grpSp>
          <p:nvGrpSpPr>
            <p:cNvPr id="19" name="Group 5"/>
            <p:cNvGrpSpPr>
              <a:grpSpLocks/>
            </p:cNvGrpSpPr>
            <p:nvPr/>
          </p:nvGrpSpPr>
          <p:grpSpPr bwMode="auto">
            <a:xfrm>
              <a:off x="2736" y="7044"/>
              <a:ext cx="1620" cy="1616"/>
              <a:chOff x="2736" y="7044"/>
              <a:chExt cx="1620" cy="1616"/>
            </a:xfrm>
          </p:grpSpPr>
          <p:sp>
            <p:nvSpPr>
              <p:cNvPr id="22" name="Text Box 6"/>
              <p:cNvSpPr txBox="1">
                <a:spLocks noChangeArrowheads="1"/>
              </p:cNvSpPr>
              <p:nvPr/>
            </p:nvSpPr>
            <p:spPr bwMode="auto">
              <a:xfrm>
                <a:off x="2924" y="7044"/>
                <a:ext cx="960" cy="327"/>
              </a:xfrm>
              <a:prstGeom prst="rect">
                <a:avLst/>
              </a:prstGeom>
              <a:noFill/>
              <a:ln w="9525">
                <a:solidFill>
                  <a:srgbClr val="CC33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lgn="just" eaLnBrk="1" hangingPunct="1">
                  <a:spcBef>
                    <a:spcPct val="0"/>
                  </a:spcBef>
                  <a:spcAft>
                    <a:spcPct val="0"/>
                  </a:spcAft>
                  <a:buClrTx/>
                  <a:buFontTx/>
                  <a:buNone/>
                </a:pPr>
                <a:r>
                  <a:rPr lang="en-US" altLang="zh-CN" sz="2200" dirty="0">
                    <a:latin typeface="Times New Roman" pitchFamily="18" charset="0"/>
                    <a:ea typeface="宋体" pitchFamily="2" charset="-122"/>
                  </a:rPr>
                  <a:t>E</a:t>
                </a:r>
                <a:r>
                  <a:rPr lang="zh-CN" altLang="en-US" sz="2200" dirty="0">
                    <a:latin typeface="Times New Roman" pitchFamily="18" charset="0"/>
                    <a:ea typeface="宋体" pitchFamily="2" charset="-122"/>
                  </a:rPr>
                  <a:t>的</a:t>
                </a:r>
                <a:r>
                  <a:rPr lang="zh-CN" altLang="en-US" sz="2200" dirty="0" smtClean="0">
                    <a:latin typeface="Times New Roman" pitchFamily="18" charset="0"/>
                    <a:ea typeface="宋体" pitchFamily="2" charset="-122"/>
                  </a:rPr>
                  <a:t>代码</a:t>
                </a:r>
                <a:r>
                  <a:rPr lang="en-US" altLang="zh-CN" sz="2200" dirty="0" err="1" smtClean="0">
                    <a:latin typeface="Times New Roman" pitchFamily="18" charset="0"/>
                    <a:ea typeface="宋体" pitchFamily="2" charset="-122"/>
                  </a:rPr>
                  <a:t>E.code</a:t>
                </a:r>
                <a:endParaRPr lang="zh-CN" altLang="en-US" sz="2200" dirty="0">
                  <a:latin typeface="Arial" charset="0"/>
                  <a:ea typeface="宋体" pitchFamily="2" charset="-122"/>
                </a:endParaRPr>
              </a:p>
            </p:txBody>
          </p:sp>
          <p:sp>
            <p:nvSpPr>
              <p:cNvPr id="23" name="Text Box 7"/>
              <p:cNvSpPr txBox="1">
                <a:spLocks noChangeArrowheads="1"/>
              </p:cNvSpPr>
              <p:nvPr/>
            </p:nvSpPr>
            <p:spPr bwMode="auto">
              <a:xfrm>
                <a:off x="2924" y="7552"/>
                <a:ext cx="934" cy="282"/>
              </a:xfrm>
              <a:prstGeom prst="rect">
                <a:avLst/>
              </a:prstGeom>
              <a:noFill/>
              <a:ln w="9525">
                <a:solidFill>
                  <a:srgbClr val="CC33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lgn="just" eaLnBrk="1" hangingPunct="1">
                  <a:spcBef>
                    <a:spcPct val="0"/>
                  </a:spcBef>
                  <a:spcAft>
                    <a:spcPct val="0"/>
                  </a:spcAft>
                  <a:buClrTx/>
                  <a:buNone/>
                </a:pPr>
                <a:r>
                  <a:rPr lang="en-US" altLang="zh-CN" sz="2200" dirty="0">
                    <a:latin typeface="Times New Roman" pitchFamily="18" charset="0"/>
                    <a:ea typeface="宋体" pitchFamily="2" charset="-122"/>
                  </a:rPr>
                  <a:t>S</a:t>
                </a:r>
                <a:r>
                  <a:rPr lang="en-US" altLang="zh-CN" sz="2200" baseline="-25000" dirty="0">
                    <a:latin typeface="Times New Roman" pitchFamily="18" charset="0"/>
                    <a:ea typeface="宋体" pitchFamily="2" charset="-122"/>
                  </a:rPr>
                  <a:t>1</a:t>
                </a:r>
                <a:r>
                  <a:rPr lang="zh-CN" altLang="en-US" sz="2200" dirty="0">
                    <a:latin typeface="Times New Roman" pitchFamily="18" charset="0"/>
                    <a:ea typeface="宋体" pitchFamily="2" charset="-122"/>
                  </a:rPr>
                  <a:t>的</a:t>
                </a:r>
                <a:r>
                  <a:rPr lang="zh-CN" altLang="en-US" sz="2200" dirty="0" smtClean="0">
                    <a:latin typeface="Times New Roman" pitchFamily="18" charset="0"/>
                    <a:ea typeface="宋体" pitchFamily="2" charset="-122"/>
                  </a:rPr>
                  <a:t>代码</a:t>
                </a:r>
                <a:r>
                  <a:rPr lang="en-US" altLang="zh-CN" sz="2200" dirty="0" smtClean="0">
                    <a:latin typeface="Times New Roman" pitchFamily="18" charset="0"/>
                    <a:ea typeface="宋体" pitchFamily="2" charset="-122"/>
                  </a:rPr>
                  <a:t>S</a:t>
                </a:r>
                <a:r>
                  <a:rPr lang="en-US" altLang="zh-CN" sz="2200" baseline="-25000" dirty="0" smtClean="0">
                    <a:latin typeface="Times New Roman" pitchFamily="18" charset="0"/>
                    <a:ea typeface="宋体" pitchFamily="2" charset="-122"/>
                  </a:rPr>
                  <a:t>1</a:t>
                </a:r>
                <a:r>
                  <a:rPr lang="en-US" altLang="zh-CN" sz="2200" dirty="0" smtClean="0">
                    <a:latin typeface="Times New Roman" pitchFamily="18" charset="0"/>
                    <a:ea typeface="宋体" pitchFamily="2" charset="-122"/>
                  </a:rPr>
                  <a:t>.code</a:t>
                </a:r>
                <a:endParaRPr lang="zh-CN" altLang="en-US" sz="2200" dirty="0">
                  <a:latin typeface="Arial" charset="0"/>
                  <a:ea typeface="宋体" pitchFamily="2" charset="-122"/>
                </a:endParaRPr>
              </a:p>
              <a:p>
                <a:pPr algn="just" eaLnBrk="1" hangingPunct="1">
                  <a:spcBef>
                    <a:spcPct val="0"/>
                  </a:spcBef>
                  <a:spcAft>
                    <a:spcPct val="0"/>
                  </a:spcAft>
                  <a:buClrTx/>
                  <a:buFontTx/>
                  <a:buNone/>
                </a:pPr>
                <a:endParaRPr lang="zh-CN" altLang="en-US" sz="2200" dirty="0">
                  <a:latin typeface="Arial" charset="0"/>
                  <a:ea typeface="宋体" pitchFamily="2" charset="-122"/>
                </a:endParaRPr>
              </a:p>
            </p:txBody>
          </p:sp>
          <p:sp>
            <p:nvSpPr>
              <p:cNvPr id="24" name="Line 8"/>
              <p:cNvSpPr>
                <a:spLocks noChangeShapeType="1"/>
              </p:cNvSpPr>
              <p:nvPr/>
            </p:nvSpPr>
            <p:spPr bwMode="auto">
              <a:xfrm>
                <a:off x="3872" y="7136"/>
                <a:ext cx="299" cy="0"/>
              </a:xfrm>
              <a:prstGeom prst="line">
                <a:avLst/>
              </a:prstGeom>
              <a:noFill/>
              <a:ln w="9525">
                <a:solidFill>
                  <a:srgbClr val="CC3300"/>
                </a:solidFill>
                <a:round/>
                <a:headEnd/>
                <a:tailEnd/>
              </a:ln>
              <a:extLst>
                <a:ext uri="{909E8E84-426E-40DD-AFC4-6F175D3DCCD1}">
                  <a14:hiddenFill xmlns:a14="http://schemas.microsoft.com/office/drawing/2010/main" xmlns="">
                    <a:noFill/>
                  </a14:hiddenFill>
                </a:ext>
              </a:extLst>
            </p:spPr>
            <p:txBody>
              <a:bodyPr/>
              <a:lstStyle/>
              <a:p>
                <a:endParaRPr lang="zh-CN" altLang="en-US" sz="2200"/>
              </a:p>
            </p:txBody>
          </p:sp>
          <p:sp>
            <p:nvSpPr>
              <p:cNvPr id="25" name="Line 9"/>
              <p:cNvSpPr>
                <a:spLocks noChangeShapeType="1"/>
              </p:cNvSpPr>
              <p:nvPr/>
            </p:nvSpPr>
            <p:spPr bwMode="auto">
              <a:xfrm>
                <a:off x="4119" y="7136"/>
                <a:ext cx="0" cy="470"/>
              </a:xfrm>
              <a:prstGeom prst="line">
                <a:avLst/>
              </a:prstGeom>
              <a:noFill/>
              <a:ln w="9525">
                <a:solidFill>
                  <a:srgbClr val="CC3300"/>
                </a:solidFill>
                <a:round/>
                <a:headEnd/>
                <a:tailEnd/>
              </a:ln>
              <a:extLst>
                <a:ext uri="{909E8E84-426E-40DD-AFC4-6F175D3DCCD1}">
                  <a14:hiddenFill xmlns:a14="http://schemas.microsoft.com/office/drawing/2010/main" xmlns="">
                    <a:noFill/>
                  </a14:hiddenFill>
                </a:ext>
              </a:extLst>
            </p:spPr>
            <p:txBody>
              <a:bodyPr/>
              <a:lstStyle/>
              <a:p>
                <a:endParaRPr lang="zh-CN" altLang="en-US" sz="2200"/>
              </a:p>
            </p:txBody>
          </p:sp>
          <p:sp>
            <p:nvSpPr>
              <p:cNvPr id="26" name="Line 10"/>
              <p:cNvSpPr>
                <a:spLocks noChangeShapeType="1"/>
              </p:cNvSpPr>
              <p:nvPr/>
            </p:nvSpPr>
            <p:spPr bwMode="auto">
              <a:xfrm flipH="1">
                <a:off x="3832" y="7606"/>
                <a:ext cx="287" cy="0"/>
              </a:xfrm>
              <a:prstGeom prst="line">
                <a:avLst/>
              </a:prstGeom>
              <a:noFill/>
              <a:ln w="9525">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200"/>
              </a:p>
            </p:txBody>
          </p:sp>
          <p:sp>
            <p:nvSpPr>
              <p:cNvPr id="27" name="Line 11"/>
              <p:cNvSpPr>
                <a:spLocks noChangeShapeType="1"/>
              </p:cNvSpPr>
              <p:nvPr/>
            </p:nvSpPr>
            <p:spPr bwMode="auto">
              <a:xfrm>
                <a:off x="3872" y="7240"/>
                <a:ext cx="299"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2200"/>
              </a:p>
            </p:txBody>
          </p:sp>
          <p:sp>
            <p:nvSpPr>
              <p:cNvPr id="28" name="Line 12"/>
              <p:cNvSpPr>
                <a:spLocks noChangeShapeType="1"/>
              </p:cNvSpPr>
              <p:nvPr/>
            </p:nvSpPr>
            <p:spPr bwMode="auto">
              <a:xfrm>
                <a:off x="4159" y="7240"/>
                <a:ext cx="0" cy="91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2200"/>
              </a:p>
            </p:txBody>
          </p:sp>
          <p:sp>
            <p:nvSpPr>
              <p:cNvPr id="29" name="Line 13"/>
              <p:cNvSpPr>
                <a:spLocks noChangeShapeType="1"/>
              </p:cNvSpPr>
              <p:nvPr/>
            </p:nvSpPr>
            <p:spPr bwMode="auto">
              <a:xfrm flipH="1">
                <a:off x="3585" y="8154"/>
                <a:ext cx="57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200"/>
              </a:p>
            </p:txBody>
          </p:sp>
          <p:sp>
            <p:nvSpPr>
              <p:cNvPr id="30" name="Text Box 14"/>
              <p:cNvSpPr txBox="1">
                <a:spLocks noChangeArrowheads="1"/>
              </p:cNvSpPr>
              <p:nvPr/>
            </p:nvSpPr>
            <p:spPr bwMode="auto">
              <a:xfrm>
                <a:off x="2736" y="8399"/>
                <a:ext cx="1620" cy="261"/>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lgn="just" eaLnBrk="1" hangingPunct="1">
                  <a:spcBef>
                    <a:spcPct val="0"/>
                  </a:spcBef>
                  <a:spcAft>
                    <a:spcPct val="0"/>
                  </a:spcAft>
                  <a:buClrTx/>
                  <a:buFontTx/>
                  <a:buNone/>
                </a:pPr>
                <a:endParaRPr lang="zh-CN" altLang="en-US" sz="2200">
                  <a:latin typeface="Arial" charset="0"/>
                  <a:ea typeface="宋体" pitchFamily="2" charset="-122"/>
                </a:endParaRPr>
              </a:p>
            </p:txBody>
          </p:sp>
        </p:grpSp>
        <p:sp>
          <p:nvSpPr>
            <p:cNvPr id="20" name="Text Box 15"/>
            <p:cNvSpPr txBox="1">
              <a:spLocks noChangeArrowheads="1"/>
            </p:cNvSpPr>
            <p:nvPr/>
          </p:nvSpPr>
          <p:spPr bwMode="auto">
            <a:xfrm>
              <a:off x="3959" y="6849"/>
              <a:ext cx="119" cy="24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lgn="just" eaLnBrk="1" hangingPunct="1">
                <a:spcBef>
                  <a:spcPct val="0"/>
                </a:spcBef>
                <a:spcAft>
                  <a:spcPct val="0"/>
                </a:spcAft>
                <a:buClrTx/>
                <a:buFontTx/>
                <a:buNone/>
              </a:pPr>
              <a:r>
                <a:rPr lang="en-US" altLang="zh-CN" sz="2200" dirty="0">
                  <a:latin typeface="Times New Roman" pitchFamily="18" charset="0"/>
                  <a:ea typeface="宋体" pitchFamily="2" charset="-122"/>
                </a:rPr>
                <a:t>T</a:t>
              </a:r>
              <a:endParaRPr lang="en-US" altLang="zh-CN" sz="2200" dirty="0">
                <a:latin typeface="Arial" charset="0"/>
                <a:ea typeface="宋体" pitchFamily="2" charset="-122"/>
              </a:endParaRPr>
            </a:p>
          </p:txBody>
        </p:sp>
        <p:sp>
          <p:nvSpPr>
            <p:cNvPr id="21" name="Text Box 16"/>
            <p:cNvSpPr txBox="1">
              <a:spLocks noChangeArrowheads="1"/>
            </p:cNvSpPr>
            <p:nvPr/>
          </p:nvSpPr>
          <p:spPr bwMode="auto">
            <a:xfrm>
              <a:off x="3972" y="7222"/>
              <a:ext cx="119" cy="24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lgn="just" eaLnBrk="1" hangingPunct="1">
                <a:spcBef>
                  <a:spcPct val="0"/>
                </a:spcBef>
                <a:spcAft>
                  <a:spcPct val="0"/>
                </a:spcAft>
                <a:buClrTx/>
                <a:buFontTx/>
                <a:buNone/>
              </a:pPr>
              <a:r>
                <a:rPr lang="en-US" altLang="zh-CN" sz="2200">
                  <a:latin typeface="Times New Roman" pitchFamily="18" charset="0"/>
                  <a:ea typeface="宋体" pitchFamily="2" charset="-122"/>
                </a:rPr>
                <a:t>F</a:t>
              </a:r>
              <a:endParaRPr lang="en-US" altLang="zh-CN" sz="2200">
                <a:latin typeface="Arial" charset="0"/>
                <a:ea typeface="宋体" pitchFamily="2" charset="-122"/>
              </a:endParaRPr>
            </a:p>
          </p:txBody>
        </p:sp>
      </p:grpSp>
      <p:sp>
        <p:nvSpPr>
          <p:cNvPr id="31" name="Rectangle 3"/>
          <p:cNvSpPr txBox="1">
            <a:spLocks noChangeArrowheads="1"/>
          </p:cNvSpPr>
          <p:nvPr/>
        </p:nvSpPr>
        <p:spPr>
          <a:xfrm>
            <a:off x="302705" y="2595219"/>
            <a:ext cx="3816424" cy="1498405"/>
          </a:xfrm>
          <a:prstGeom prst="rect">
            <a:avLst/>
          </a:prstGeom>
          <a:ln>
            <a:solidFill>
              <a:srgbClr val="FF0000"/>
            </a:solidFill>
          </a:ln>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en-US" altLang="zh-CN" sz="2400" dirty="0" smtClean="0"/>
              <a:t>if </a:t>
            </a:r>
            <a:r>
              <a:rPr lang="en-US" altLang="zh-CN" sz="2400" dirty="0">
                <a:solidFill>
                  <a:srgbClr val="CC3300"/>
                </a:solidFill>
              </a:rPr>
              <a:t>(a&lt;b)</a:t>
            </a:r>
            <a:r>
              <a:rPr lang="en-US" altLang="zh-CN" sz="2400" dirty="0">
                <a:solidFill>
                  <a:srgbClr val="CC3300"/>
                </a:solidFill>
                <a:latin typeface="宋体"/>
                <a:ea typeface="宋体"/>
              </a:rPr>
              <a:t>∧(c&lt;d)</a:t>
            </a:r>
          </a:p>
          <a:p>
            <a:pPr fontAlgn="auto">
              <a:lnSpc>
                <a:spcPct val="120000"/>
              </a:lnSpc>
              <a:spcBef>
                <a:spcPts val="0"/>
              </a:spcBef>
              <a:spcAft>
                <a:spcPts val="300"/>
              </a:spcAft>
              <a:buFont typeface="Wingdings" pitchFamily="2" charset="2"/>
              <a:buNone/>
              <a:defRPr/>
            </a:pPr>
            <a:r>
              <a:rPr lang="en-US" altLang="zh-CN" sz="2400" dirty="0">
                <a:latin typeface="宋体"/>
                <a:ea typeface="宋体"/>
              </a:rPr>
              <a:t>	</a:t>
            </a:r>
            <a:r>
              <a:rPr lang="en-US" altLang="zh-CN" sz="2400" dirty="0" smtClean="0">
                <a:latin typeface="宋体"/>
                <a:ea typeface="宋体"/>
              </a:rPr>
              <a:t>    </a:t>
            </a:r>
            <a:r>
              <a:rPr lang="en-US" altLang="zh-CN" sz="2400" dirty="0">
                <a:solidFill>
                  <a:srgbClr val="002060"/>
                </a:solidFill>
                <a:latin typeface="宋体"/>
                <a:ea typeface="宋体"/>
              </a:rPr>
              <a:t>{n := n*5; </a:t>
            </a:r>
            <a:endParaRPr lang="en-US" altLang="zh-CN" sz="2400" dirty="0" smtClean="0">
              <a:solidFill>
                <a:srgbClr val="002060"/>
              </a:solidFill>
              <a:latin typeface="宋体"/>
              <a:ea typeface="宋体"/>
            </a:endParaRPr>
          </a:p>
          <a:p>
            <a:pPr fontAlgn="auto">
              <a:lnSpc>
                <a:spcPct val="120000"/>
              </a:lnSpc>
              <a:spcBef>
                <a:spcPts val="0"/>
              </a:spcBef>
              <a:spcAft>
                <a:spcPts val="300"/>
              </a:spcAft>
              <a:buFont typeface="Wingdings" pitchFamily="2" charset="2"/>
              <a:buNone/>
              <a:defRPr/>
            </a:pPr>
            <a:r>
              <a:rPr lang="en-US" altLang="zh-CN" sz="2400" dirty="0">
                <a:solidFill>
                  <a:srgbClr val="002060"/>
                </a:solidFill>
                <a:latin typeface="宋体"/>
                <a:ea typeface="宋体"/>
              </a:rPr>
              <a:t>	</a:t>
            </a:r>
            <a:r>
              <a:rPr lang="en-US" altLang="zh-CN" sz="2400" dirty="0" smtClean="0">
                <a:solidFill>
                  <a:srgbClr val="002060"/>
                </a:solidFill>
                <a:latin typeface="宋体"/>
                <a:ea typeface="宋体"/>
              </a:rPr>
              <a:t>	 m := n^3; </a:t>
            </a:r>
            <a:r>
              <a:rPr lang="en-US" altLang="zh-CN" sz="2400" dirty="0">
                <a:solidFill>
                  <a:srgbClr val="002060"/>
                </a:solidFill>
                <a:latin typeface="宋体"/>
                <a:ea typeface="宋体"/>
              </a:rPr>
              <a:t>}</a:t>
            </a:r>
          </a:p>
          <a:p>
            <a:pPr fontAlgn="auto">
              <a:lnSpc>
                <a:spcPct val="120000"/>
              </a:lnSpc>
              <a:spcBef>
                <a:spcPts val="0"/>
              </a:spcBef>
              <a:spcAft>
                <a:spcPts val="300"/>
              </a:spcAft>
              <a:buFont typeface="Wingdings" pitchFamily="2" charset="2"/>
              <a:buNone/>
              <a:defRPr/>
            </a:pPr>
            <a:r>
              <a:rPr lang="en-US" altLang="zh-CN" sz="2400" dirty="0">
                <a:latin typeface="宋体"/>
                <a:ea typeface="宋体"/>
              </a:rPr>
              <a:t>	</a:t>
            </a:r>
            <a:r>
              <a:rPr lang="en-US" altLang="zh-CN" sz="2400" dirty="0" smtClean="0">
                <a:latin typeface="宋体"/>
                <a:ea typeface="宋体"/>
              </a:rPr>
              <a:t>m := m+1;  //</a:t>
            </a:r>
            <a:r>
              <a:rPr lang="en-US" altLang="zh-CN" sz="2400" dirty="0" err="1" smtClean="0">
                <a:latin typeface="宋体"/>
                <a:ea typeface="宋体"/>
              </a:rPr>
              <a:t>S.next</a:t>
            </a:r>
            <a:endParaRPr lang="en-US" altLang="zh-CN" sz="2400" dirty="0"/>
          </a:p>
        </p:txBody>
      </p:sp>
      <p:sp>
        <p:nvSpPr>
          <p:cNvPr id="32" name="Rectangle 3"/>
          <p:cNvSpPr txBox="1">
            <a:spLocks noChangeArrowheads="1"/>
          </p:cNvSpPr>
          <p:nvPr/>
        </p:nvSpPr>
        <p:spPr>
          <a:xfrm>
            <a:off x="317590" y="4652750"/>
            <a:ext cx="3816424" cy="1872594"/>
          </a:xfrm>
          <a:prstGeom prst="rect">
            <a:avLst/>
          </a:prstGeom>
          <a:ln>
            <a:solidFill>
              <a:srgbClr val="FF0000"/>
            </a:solidFill>
          </a:ln>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en-US" altLang="zh-CN" sz="2400" dirty="0" smtClean="0"/>
              <a:t>E</a:t>
            </a:r>
            <a:r>
              <a:rPr lang="zh-CN" altLang="en-US" sz="2400" dirty="0" smtClean="0"/>
              <a:t>的代码：</a:t>
            </a:r>
            <a:r>
              <a:rPr lang="en-US" altLang="zh-CN" sz="2400" dirty="0" smtClean="0"/>
              <a:t> </a:t>
            </a:r>
            <a:r>
              <a:rPr lang="en-US" altLang="zh-CN" sz="2400" dirty="0">
                <a:solidFill>
                  <a:srgbClr val="CC3300"/>
                </a:solidFill>
              </a:rPr>
              <a:t>(a&lt;b)</a:t>
            </a:r>
            <a:r>
              <a:rPr lang="en-US" altLang="zh-CN" sz="2400" dirty="0">
                <a:solidFill>
                  <a:srgbClr val="CC3300"/>
                </a:solidFill>
                <a:latin typeface="宋体"/>
                <a:ea typeface="宋体"/>
              </a:rPr>
              <a:t>∧(c&lt;d)</a:t>
            </a:r>
          </a:p>
          <a:p>
            <a:pPr fontAlgn="auto">
              <a:lnSpc>
                <a:spcPct val="120000"/>
              </a:lnSpc>
              <a:spcBef>
                <a:spcPts val="0"/>
              </a:spcBef>
              <a:spcAft>
                <a:spcPts val="300"/>
              </a:spcAft>
              <a:buFont typeface="Wingdings" pitchFamily="2" charset="2"/>
              <a:buNone/>
              <a:defRPr/>
            </a:pPr>
            <a:r>
              <a:rPr lang="en-US" altLang="zh-CN" sz="2400" dirty="0" smtClean="0">
                <a:latin typeface="宋体"/>
                <a:ea typeface="宋体"/>
              </a:rPr>
              <a:t>S</a:t>
            </a:r>
            <a:r>
              <a:rPr lang="en-US" altLang="zh-CN" sz="2400" baseline="-25000" dirty="0" smtClean="0">
                <a:latin typeface="宋体"/>
                <a:ea typeface="宋体"/>
              </a:rPr>
              <a:t>1</a:t>
            </a:r>
            <a:r>
              <a:rPr lang="zh-CN" altLang="en-US" sz="2400" dirty="0" smtClean="0">
                <a:latin typeface="宋体"/>
                <a:ea typeface="宋体"/>
              </a:rPr>
              <a:t>的代码：</a:t>
            </a:r>
            <a:r>
              <a:rPr lang="en-US" altLang="zh-CN" sz="2400" dirty="0" smtClean="0">
                <a:solidFill>
                  <a:srgbClr val="002060"/>
                </a:solidFill>
                <a:latin typeface="宋体"/>
                <a:ea typeface="宋体"/>
              </a:rPr>
              <a:t>{n </a:t>
            </a:r>
            <a:r>
              <a:rPr lang="en-US" altLang="zh-CN" sz="2400" dirty="0">
                <a:solidFill>
                  <a:srgbClr val="002060"/>
                </a:solidFill>
                <a:latin typeface="宋体"/>
                <a:ea typeface="宋体"/>
              </a:rPr>
              <a:t>:= n*5; </a:t>
            </a:r>
            <a:endParaRPr lang="en-US" altLang="zh-CN" sz="2400" dirty="0" smtClean="0">
              <a:solidFill>
                <a:srgbClr val="002060"/>
              </a:solidFill>
              <a:latin typeface="宋体"/>
              <a:ea typeface="宋体"/>
            </a:endParaRPr>
          </a:p>
          <a:p>
            <a:pPr fontAlgn="auto">
              <a:lnSpc>
                <a:spcPct val="120000"/>
              </a:lnSpc>
              <a:spcBef>
                <a:spcPts val="0"/>
              </a:spcBef>
              <a:spcAft>
                <a:spcPts val="300"/>
              </a:spcAft>
              <a:buFont typeface="Wingdings" pitchFamily="2" charset="2"/>
              <a:buNone/>
              <a:defRPr/>
            </a:pPr>
            <a:r>
              <a:rPr lang="en-US" altLang="zh-CN" sz="2400" dirty="0">
                <a:solidFill>
                  <a:srgbClr val="002060"/>
                </a:solidFill>
                <a:latin typeface="宋体"/>
                <a:ea typeface="宋体"/>
              </a:rPr>
              <a:t>	</a:t>
            </a:r>
            <a:r>
              <a:rPr lang="en-US" altLang="zh-CN" sz="2400" dirty="0" smtClean="0">
                <a:solidFill>
                  <a:srgbClr val="002060"/>
                </a:solidFill>
                <a:latin typeface="宋体"/>
                <a:ea typeface="宋体"/>
              </a:rPr>
              <a:t>	 m := n^3; }</a:t>
            </a:r>
          </a:p>
          <a:p>
            <a:pPr fontAlgn="auto">
              <a:lnSpc>
                <a:spcPct val="120000"/>
              </a:lnSpc>
              <a:spcBef>
                <a:spcPts val="0"/>
              </a:spcBef>
              <a:spcAft>
                <a:spcPts val="300"/>
              </a:spcAft>
              <a:buFont typeface="Wingdings" pitchFamily="2" charset="2"/>
              <a:buNone/>
              <a:defRPr/>
            </a:pPr>
            <a:r>
              <a:rPr lang="zh-CN" altLang="en-US" sz="2400" dirty="0" smtClean="0">
                <a:latin typeface="宋体"/>
                <a:ea typeface="宋体"/>
              </a:rPr>
              <a:t>红框的内容都是</a:t>
            </a:r>
            <a:r>
              <a:rPr lang="en-US" altLang="zh-CN" sz="2400" dirty="0" smtClean="0">
                <a:latin typeface="宋体"/>
                <a:ea typeface="宋体"/>
              </a:rPr>
              <a:t>S</a:t>
            </a:r>
            <a:r>
              <a:rPr lang="zh-CN" altLang="en-US" sz="2400" dirty="0" smtClean="0">
                <a:latin typeface="宋体"/>
                <a:ea typeface="宋体"/>
              </a:rPr>
              <a:t>的代码</a:t>
            </a:r>
            <a:endParaRPr lang="en-US" altLang="zh-CN" sz="2400" dirty="0">
              <a:latin typeface="宋体"/>
              <a:ea typeface="宋体"/>
            </a:endParaRPr>
          </a:p>
          <a:p>
            <a:pPr fontAlgn="auto">
              <a:lnSpc>
                <a:spcPct val="120000"/>
              </a:lnSpc>
              <a:spcBef>
                <a:spcPts val="0"/>
              </a:spcBef>
              <a:spcAft>
                <a:spcPts val="300"/>
              </a:spcAft>
              <a:buFont typeface="Wingdings" pitchFamily="2" charset="2"/>
              <a:buNone/>
              <a:defRPr/>
            </a:pPr>
            <a:r>
              <a:rPr lang="en-US" altLang="zh-CN" sz="2400" dirty="0">
                <a:latin typeface="宋体"/>
                <a:ea typeface="宋体"/>
              </a:rPr>
              <a:t>	</a:t>
            </a:r>
            <a:endParaRPr lang="en-US" altLang="zh-CN" sz="2400" dirty="0"/>
          </a:p>
        </p:txBody>
      </p:sp>
    </p:spTree>
    <p:extLst>
      <p:ext uri="{BB962C8B-B14F-4D97-AF65-F5344CB8AC3E}">
        <p14:creationId xmlns:p14="http://schemas.microsoft.com/office/powerpoint/2010/main" xmlns="" val="2705387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1">
                                            <p:txEl>
                                              <p:pRg st="0" end="0"/>
                                            </p:txEl>
                                          </p:spTgt>
                                        </p:tgtEl>
                                        <p:attrNameLst>
                                          <p:attrName>style.visibility</p:attrName>
                                        </p:attrNameLst>
                                      </p:cBhvr>
                                      <p:to>
                                        <p:strVal val="visible"/>
                                      </p:to>
                                    </p:set>
                                    <p:animEffect transition="in" filter="blinds(horizontal)">
                                      <p:cBhvr>
                                        <p:cTn id="16" dur="500"/>
                                        <p:tgtEl>
                                          <p:spTgt spid="31">
                                            <p:txEl>
                                              <p:pRg st="0" end="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1">
                                            <p:txEl>
                                              <p:pRg st="1" end="1"/>
                                            </p:txEl>
                                          </p:spTgt>
                                        </p:tgtEl>
                                        <p:attrNameLst>
                                          <p:attrName>style.visibility</p:attrName>
                                        </p:attrNameLst>
                                      </p:cBhvr>
                                      <p:to>
                                        <p:strVal val="visible"/>
                                      </p:to>
                                    </p:set>
                                    <p:animEffect transition="in" filter="blinds(horizontal)">
                                      <p:cBhvr>
                                        <p:cTn id="19" dur="500"/>
                                        <p:tgtEl>
                                          <p:spTgt spid="31">
                                            <p:txEl>
                                              <p:pRg st="1" end="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1">
                                            <p:txEl>
                                              <p:pRg st="2" end="2"/>
                                            </p:txEl>
                                          </p:spTgt>
                                        </p:tgtEl>
                                        <p:attrNameLst>
                                          <p:attrName>style.visibility</p:attrName>
                                        </p:attrNameLst>
                                      </p:cBhvr>
                                      <p:to>
                                        <p:strVal val="visible"/>
                                      </p:to>
                                    </p:set>
                                    <p:animEffect transition="in" filter="blinds(horizontal)">
                                      <p:cBhvr>
                                        <p:cTn id="22" dur="500"/>
                                        <p:tgtEl>
                                          <p:spTgt spid="31">
                                            <p:txEl>
                                              <p:pRg st="2" end="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1">
                                            <p:txEl>
                                              <p:pRg st="3" end="3"/>
                                            </p:txEl>
                                          </p:spTgt>
                                        </p:tgtEl>
                                        <p:attrNameLst>
                                          <p:attrName>style.visibility</p:attrName>
                                        </p:attrNameLst>
                                      </p:cBhvr>
                                      <p:to>
                                        <p:strVal val="visible"/>
                                      </p:to>
                                    </p:set>
                                    <p:animEffect transition="in" filter="blinds(horizontal)">
                                      <p:cBhvr>
                                        <p:cTn id="25" dur="500"/>
                                        <p:tgtEl>
                                          <p:spTgt spid="31">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2">
                                            <p:txEl>
                                              <p:pRg st="0" end="0"/>
                                            </p:txEl>
                                          </p:spTgt>
                                        </p:tgtEl>
                                        <p:attrNameLst>
                                          <p:attrName>style.visibility</p:attrName>
                                        </p:attrNameLst>
                                      </p:cBhvr>
                                      <p:to>
                                        <p:strVal val="visible"/>
                                      </p:to>
                                    </p:set>
                                    <p:animEffect transition="in" filter="blinds(horizontal)">
                                      <p:cBhvr>
                                        <p:cTn id="28" dur="500"/>
                                        <p:tgtEl>
                                          <p:spTgt spid="32">
                                            <p:txEl>
                                              <p:pRg st="0" end="0"/>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2">
                                            <p:txEl>
                                              <p:pRg st="1" end="1"/>
                                            </p:txEl>
                                          </p:spTgt>
                                        </p:tgtEl>
                                        <p:attrNameLst>
                                          <p:attrName>style.visibility</p:attrName>
                                        </p:attrNameLst>
                                      </p:cBhvr>
                                      <p:to>
                                        <p:strVal val="visible"/>
                                      </p:to>
                                    </p:set>
                                    <p:animEffect transition="in" filter="blinds(horizontal)">
                                      <p:cBhvr>
                                        <p:cTn id="31" dur="500"/>
                                        <p:tgtEl>
                                          <p:spTgt spid="32">
                                            <p:txEl>
                                              <p:pRg st="1" end="1"/>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2">
                                            <p:txEl>
                                              <p:pRg st="2" end="2"/>
                                            </p:txEl>
                                          </p:spTgt>
                                        </p:tgtEl>
                                        <p:attrNameLst>
                                          <p:attrName>style.visibility</p:attrName>
                                        </p:attrNameLst>
                                      </p:cBhvr>
                                      <p:to>
                                        <p:strVal val="visible"/>
                                      </p:to>
                                    </p:set>
                                    <p:animEffect transition="in" filter="blinds(horizontal)">
                                      <p:cBhvr>
                                        <p:cTn id="34" dur="500"/>
                                        <p:tgtEl>
                                          <p:spTgt spid="32">
                                            <p:txEl>
                                              <p:pRg st="2" end="2"/>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32">
                                            <p:txEl>
                                              <p:pRg st="3" end="3"/>
                                            </p:txEl>
                                          </p:spTgt>
                                        </p:tgtEl>
                                        <p:attrNameLst>
                                          <p:attrName>style.visibility</p:attrName>
                                        </p:attrNameLst>
                                      </p:cBhvr>
                                      <p:to>
                                        <p:strVal val="visible"/>
                                      </p:to>
                                    </p:set>
                                    <p:animEffect transition="in" filter="blinds(horizontal)">
                                      <p:cBhvr>
                                        <p:cTn id="37" dur="500"/>
                                        <p:tgtEl>
                                          <p:spTgt spid="32">
                                            <p:txEl>
                                              <p:pRg st="3" end="3"/>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2">
                                            <p:txEl>
                                              <p:pRg st="4" end="4"/>
                                            </p:txEl>
                                          </p:spTgt>
                                        </p:tgtEl>
                                        <p:attrNameLst>
                                          <p:attrName>style.visibility</p:attrName>
                                        </p:attrNameLst>
                                      </p:cBhvr>
                                      <p:to>
                                        <p:strVal val="visible"/>
                                      </p:to>
                                    </p:set>
                                    <p:animEffect transition="in" filter="blinds(horizontal)">
                                      <p:cBhvr>
                                        <p:cTn id="40" dur="500"/>
                                        <p:tgtEl>
                                          <p:spTgt spid="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4"/>
          <p:cNvSpPr>
            <a:spLocks noGrp="1" noChangeArrowheads="1"/>
          </p:cNvSpPr>
          <p:nvPr>
            <p:ph type="title" idx="4294967295"/>
          </p:nvPr>
        </p:nvSpPr>
        <p:spPr>
          <a:xfrm>
            <a:off x="222632" y="116632"/>
            <a:ext cx="7924800" cy="777875"/>
          </a:xfrm>
        </p:spPr>
        <p:txBody>
          <a:bodyPr/>
          <a:lstStyle/>
          <a:p>
            <a:pPr eaLnBrk="1" fontAlgn="auto" hangingPunct="1">
              <a:spcAft>
                <a:spcPts val="0"/>
              </a:spcAft>
              <a:defRPr/>
            </a:pPr>
            <a:r>
              <a:rPr lang="zh-CN" altLang="en-US" sz="2800" dirty="0" smtClean="0">
                <a:solidFill>
                  <a:srgbClr val="CC3300"/>
                </a:solidFill>
                <a:latin typeface="+mj-ea"/>
              </a:rPr>
              <a:t>五、</a:t>
            </a:r>
            <a:r>
              <a:rPr lang="en-US" altLang="zh-CN" sz="2800" dirty="0" smtClean="0">
                <a:solidFill>
                  <a:srgbClr val="CC3300"/>
                </a:solidFill>
                <a:latin typeface="+mj-ea"/>
              </a:rPr>
              <a:t> </a:t>
            </a:r>
            <a:r>
              <a:rPr lang="zh-CN" altLang="en-US" sz="2800" dirty="0" smtClean="0">
                <a:solidFill>
                  <a:srgbClr val="CC3300"/>
                </a:solidFill>
                <a:latin typeface="+mj-ea"/>
              </a:rPr>
              <a:t>控制语句的四元式翻译</a:t>
            </a:r>
          </a:p>
        </p:txBody>
      </p:sp>
      <p:sp>
        <p:nvSpPr>
          <p:cNvPr id="5" name="Rectangle 3"/>
          <p:cNvSpPr txBox="1">
            <a:spLocks noChangeArrowheads="1"/>
          </p:cNvSpPr>
          <p:nvPr/>
        </p:nvSpPr>
        <p:spPr>
          <a:xfrm>
            <a:off x="634044" y="3570756"/>
            <a:ext cx="8163944" cy="3456384"/>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zh-CN" altLang="en-US" sz="2400" dirty="0" smtClean="0">
                <a:solidFill>
                  <a:srgbClr val="CC3300"/>
                </a:solidFill>
              </a:rPr>
              <a:t>（</a:t>
            </a:r>
            <a:r>
              <a:rPr lang="en-US" altLang="zh-CN" sz="2400" dirty="0" smtClean="0">
                <a:solidFill>
                  <a:srgbClr val="CC3300"/>
                </a:solidFill>
              </a:rPr>
              <a:t>2) S</a:t>
            </a:r>
            <a:r>
              <a:rPr lang="en-US" altLang="zh-CN" sz="2400" dirty="0" smtClean="0">
                <a:solidFill>
                  <a:srgbClr val="CC3300"/>
                </a:solidFill>
                <a:sym typeface="Symbol" pitchFamily="18" charset="2"/>
              </a:rPr>
              <a:t> if E then S</a:t>
            </a:r>
            <a:r>
              <a:rPr lang="en-US" altLang="zh-CN" sz="2400" baseline="-25000" dirty="0" smtClean="0">
                <a:solidFill>
                  <a:srgbClr val="CC3300"/>
                </a:solidFill>
              </a:rPr>
              <a:t>1</a:t>
            </a:r>
            <a:r>
              <a:rPr lang="en-US" altLang="zh-CN" sz="2400" dirty="0" smtClean="0">
                <a:solidFill>
                  <a:srgbClr val="CC3300"/>
                </a:solidFill>
              </a:rPr>
              <a:t> </a:t>
            </a:r>
          </a:p>
          <a:p>
            <a:pPr fontAlgn="auto">
              <a:lnSpc>
                <a:spcPct val="120000"/>
              </a:lnSpc>
              <a:spcBef>
                <a:spcPts val="0"/>
              </a:spcBef>
              <a:spcAft>
                <a:spcPts val="300"/>
              </a:spcAft>
              <a:buFont typeface="Wingdings" pitchFamily="2" charset="2"/>
              <a:buNone/>
              <a:defRPr/>
            </a:pPr>
            <a:r>
              <a:rPr lang="en-US" altLang="zh-CN" sz="2400" dirty="0" smtClean="0"/>
              <a:t>{ </a:t>
            </a:r>
            <a:r>
              <a:rPr lang="en-US" altLang="zh-CN" sz="2400" dirty="0" err="1" smtClean="0"/>
              <a:t>E.ture</a:t>
            </a:r>
            <a:r>
              <a:rPr lang="en-US" altLang="zh-CN" sz="2400" dirty="0" smtClean="0"/>
              <a:t> := </a:t>
            </a:r>
            <a:r>
              <a:rPr lang="en-US" altLang="zh-CN" sz="2400" dirty="0" err="1" smtClean="0"/>
              <a:t>newlabel</a:t>
            </a:r>
            <a:r>
              <a:rPr lang="en-US" altLang="zh-CN" sz="2400" dirty="0"/>
              <a:t>; </a:t>
            </a:r>
            <a:r>
              <a:rPr lang="en-US" altLang="zh-CN" sz="2400" dirty="0" err="1" smtClean="0"/>
              <a:t>E.false</a:t>
            </a:r>
            <a:r>
              <a:rPr lang="en-US" altLang="zh-CN" sz="2400" dirty="0" smtClean="0"/>
              <a:t>:= </a:t>
            </a:r>
            <a:r>
              <a:rPr lang="en-US" altLang="zh-CN" sz="2400" dirty="0" err="1" smtClean="0"/>
              <a:t>S.next</a:t>
            </a:r>
            <a:r>
              <a:rPr lang="en-US" altLang="zh-CN" sz="2400" dirty="0" smtClean="0"/>
              <a:t> ;</a:t>
            </a:r>
            <a:r>
              <a:rPr lang="en-US" altLang="zh-CN" sz="2400" dirty="0"/>
              <a:t> </a:t>
            </a:r>
            <a:r>
              <a:rPr lang="en-US" altLang="zh-CN" sz="2400" dirty="0" smtClean="0"/>
              <a:t>S</a:t>
            </a:r>
            <a:r>
              <a:rPr lang="en-US" altLang="zh-CN" sz="2400" baseline="-25000" dirty="0" smtClean="0"/>
              <a:t>1</a:t>
            </a:r>
            <a:r>
              <a:rPr lang="en-US" altLang="zh-CN" sz="2400" dirty="0" smtClean="0"/>
              <a:t>.next :=</a:t>
            </a:r>
            <a:r>
              <a:rPr lang="en-US" altLang="zh-CN" sz="2400" dirty="0"/>
              <a:t> </a:t>
            </a:r>
            <a:r>
              <a:rPr lang="en-US" altLang="zh-CN" sz="2400" dirty="0" err="1"/>
              <a:t>S.next</a:t>
            </a:r>
            <a:r>
              <a:rPr lang="en-US" altLang="zh-CN" sz="2400" dirty="0" smtClean="0"/>
              <a:t>; } </a:t>
            </a:r>
          </a:p>
          <a:p>
            <a:pPr fontAlgn="auto">
              <a:lnSpc>
                <a:spcPct val="120000"/>
              </a:lnSpc>
              <a:spcBef>
                <a:spcPts val="0"/>
              </a:spcBef>
              <a:spcAft>
                <a:spcPts val="300"/>
              </a:spcAft>
              <a:buFont typeface="Wingdings" pitchFamily="2" charset="2"/>
              <a:buNone/>
              <a:defRPr/>
            </a:pPr>
            <a:r>
              <a:rPr lang="en-US" altLang="zh-CN" sz="2400" dirty="0"/>
              <a:t> </a:t>
            </a:r>
            <a:r>
              <a:rPr lang="en-US" altLang="zh-CN" sz="2400" dirty="0" smtClean="0"/>
              <a:t> </a:t>
            </a:r>
            <a:r>
              <a:rPr lang="en-US" altLang="zh-CN" sz="2400" dirty="0" err="1" smtClean="0"/>
              <a:t>S.code</a:t>
            </a:r>
            <a:r>
              <a:rPr lang="en-US" altLang="zh-CN" sz="2400" dirty="0" smtClean="0"/>
              <a:t> := </a:t>
            </a:r>
            <a:r>
              <a:rPr lang="en-US" altLang="zh-CN" sz="2400" dirty="0" err="1" smtClean="0"/>
              <a:t>E.code</a:t>
            </a:r>
            <a:r>
              <a:rPr lang="en-US" altLang="zh-CN" sz="2400" dirty="0"/>
              <a:t> ‖</a:t>
            </a:r>
            <a:r>
              <a:rPr lang="en-US" altLang="zh-CN" sz="2400" dirty="0" smtClean="0"/>
              <a:t>gen(</a:t>
            </a:r>
            <a:r>
              <a:rPr lang="en-US" altLang="zh-CN" sz="2400" dirty="0" err="1" smtClean="0"/>
              <a:t>E.ture</a:t>
            </a:r>
            <a:r>
              <a:rPr lang="en-US" altLang="zh-CN" sz="2400" dirty="0" smtClean="0"/>
              <a:t> ‘:‘)‖S</a:t>
            </a:r>
            <a:r>
              <a:rPr lang="en-US" altLang="zh-CN" sz="2400" baseline="-25000" dirty="0" smtClean="0"/>
              <a:t>1</a:t>
            </a:r>
            <a:r>
              <a:rPr lang="en-US" altLang="zh-CN" sz="2400" dirty="0" smtClean="0"/>
              <a:t>.code) </a:t>
            </a:r>
          </a:p>
          <a:p>
            <a:pPr fontAlgn="auto">
              <a:lnSpc>
                <a:spcPct val="120000"/>
              </a:lnSpc>
              <a:spcBef>
                <a:spcPts val="0"/>
              </a:spcBef>
              <a:spcAft>
                <a:spcPts val="300"/>
              </a:spcAft>
              <a:buFont typeface="Wingdings" pitchFamily="2" charset="2"/>
              <a:buNone/>
              <a:defRPr/>
            </a:pPr>
            <a:r>
              <a:rPr lang="en-US" altLang="zh-CN" sz="2400" dirty="0" smtClean="0"/>
              <a:t>// .true</a:t>
            </a:r>
            <a:r>
              <a:rPr lang="zh-CN" altLang="en-US" sz="2400" dirty="0" smtClean="0"/>
              <a:t>属性是指执行的语句编号（地址）；</a:t>
            </a:r>
            <a:r>
              <a:rPr lang="en-US" altLang="zh-CN" sz="2400" dirty="0" smtClean="0"/>
              <a:t>.code</a:t>
            </a:r>
            <a:r>
              <a:rPr lang="zh-CN" altLang="en-US" sz="2400" dirty="0" smtClean="0"/>
              <a:t>属性此处特指执行的操作。</a:t>
            </a:r>
            <a:endParaRPr lang="en-US" altLang="zh-CN" sz="2400" dirty="0" smtClean="0"/>
          </a:p>
          <a:p>
            <a:pPr fontAlgn="auto">
              <a:lnSpc>
                <a:spcPct val="120000"/>
              </a:lnSpc>
              <a:spcBef>
                <a:spcPts val="0"/>
              </a:spcBef>
              <a:spcAft>
                <a:spcPts val="300"/>
              </a:spcAft>
              <a:buFont typeface="Wingdings" pitchFamily="2" charset="2"/>
              <a:buNone/>
              <a:defRPr/>
            </a:pPr>
            <a:r>
              <a:rPr lang="en-US" altLang="zh-CN" sz="2400" dirty="0" smtClean="0"/>
              <a:t>   </a:t>
            </a:r>
            <a:r>
              <a:rPr lang="en-US" altLang="zh-CN" sz="2400" dirty="0" err="1" smtClean="0"/>
              <a:t>nextlable</a:t>
            </a:r>
            <a:r>
              <a:rPr lang="en-US" altLang="zh-CN" sz="2400" dirty="0" smtClean="0"/>
              <a:t> </a:t>
            </a:r>
            <a:r>
              <a:rPr lang="zh-CN" altLang="en-US" sz="2400" dirty="0" smtClean="0"/>
              <a:t>下一条语句地址</a:t>
            </a:r>
            <a:endParaRPr lang="en-US" altLang="zh-CN" sz="2400" dirty="0" smtClean="0"/>
          </a:p>
        </p:txBody>
      </p:sp>
      <p:grpSp>
        <p:nvGrpSpPr>
          <p:cNvPr id="4" name="Group 4"/>
          <p:cNvGrpSpPr>
            <a:grpSpLocks/>
          </p:cNvGrpSpPr>
          <p:nvPr/>
        </p:nvGrpSpPr>
        <p:grpSpPr bwMode="auto">
          <a:xfrm>
            <a:off x="805678" y="1260719"/>
            <a:ext cx="3910338" cy="2266371"/>
            <a:chOff x="2736" y="6849"/>
            <a:chExt cx="1620" cy="1811"/>
          </a:xfrm>
        </p:grpSpPr>
        <p:grpSp>
          <p:nvGrpSpPr>
            <p:cNvPr id="6" name="Group 5"/>
            <p:cNvGrpSpPr>
              <a:grpSpLocks/>
            </p:cNvGrpSpPr>
            <p:nvPr/>
          </p:nvGrpSpPr>
          <p:grpSpPr bwMode="auto">
            <a:xfrm>
              <a:off x="2736" y="7044"/>
              <a:ext cx="1620" cy="1616"/>
              <a:chOff x="2736" y="7044"/>
              <a:chExt cx="1620" cy="1616"/>
            </a:xfrm>
          </p:grpSpPr>
          <p:sp>
            <p:nvSpPr>
              <p:cNvPr id="37" name="Text Box 6"/>
              <p:cNvSpPr txBox="1">
                <a:spLocks noChangeArrowheads="1"/>
              </p:cNvSpPr>
              <p:nvPr/>
            </p:nvSpPr>
            <p:spPr bwMode="auto">
              <a:xfrm>
                <a:off x="2924" y="7044"/>
                <a:ext cx="960" cy="327"/>
              </a:xfrm>
              <a:prstGeom prst="rect">
                <a:avLst/>
              </a:prstGeom>
              <a:noFill/>
              <a:ln w="9525">
                <a:solidFill>
                  <a:srgbClr val="CC33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lgn="just" eaLnBrk="1" hangingPunct="1">
                  <a:spcBef>
                    <a:spcPct val="0"/>
                  </a:spcBef>
                  <a:spcAft>
                    <a:spcPct val="0"/>
                  </a:spcAft>
                  <a:buClrTx/>
                  <a:buFontTx/>
                  <a:buNone/>
                </a:pPr>
                <a:r>
                  <a:rPr lang="en-US" altLang="zh-CN" sz="2200" dirty="0">
                    <a:latin typeface="Times New Roman" pitchFamily="18" charset="0"/>
                    <a:ea typeface="宋体" pitchFamily="2" charset="-122"/>
                  </a:rPr>
                  <a:t>E</a:t>
                </a:r>
                <a:r>
                  <a:rPr lang="zh-CN" altLang="en-US" sz="2200" dirty="0">
                    <a:latin typeface="Times New Roman" pitchFamily="18" charset="0"/>
                    <a:ea typeface="宋体" pitchFamily="2" charset="-122"/>
                  </a:rPr>
                  <a:t>的</a:t>
                </a:r>
                <a:r>
                  <a:rPr lang="zh-CN" altLang="en-US" sz="2200" dirty="0" smtClean="0">
                    <a:latin typeface="Times New Roman" pitchFamily="18" charset="0"/>
                    <a:ea typeface="宋体" pitchFamily="2" charset="-122"/>
                  </a:rPr>
                  <a:t>代码</a:t>
                </a:r>
                <a:r>
                  <a:rPr lang="en-US" altLang="zh-CN" sz="2200" dirty="0" err="1" smtClean="0">
                    <a:latin typeface="Times New Roman" pitchFamily="18" charset="0"/>
                    <a:ea typeface="宋体" pitchFamily="2" charset="-122"/>
                  </a:rPr>
                  <a:t>E.code</a:t>
                </a:r>
                <a:endParaRPr lang="zh-CN" altLang="en-US" sz="2200" dirty="0">
                  <a:latin typeface="Arial" charset="0"/>
                  <a:ea typeface="宋体" pitchFamily="2" charset="-122"/>
                </a:endParaRPr>
              </a:p>
            </p:txBody>
          </p:sp>
          <p:sp>
            <p:nvSpPr>
              <p:cNvPr id="38" name="Text Box 7"/>
              <p:cNvSpPr txBox="1">
                <a:spLocks noChangeArrowheads="1"/>
              </p:cNvSpPr>
              <p:nvPr/>
            </p:nvSpPr>
            <p:spPr bwMode="auto">
              <a:xfrm>
                <a:off x="2924" y="7552"/>
                <a:ext cx="934" cy="282"/>
              </a:xfrm>
              <a:prstGeom prst="rect">
                <a:avLst/>
              </a:prstGeom>
              <a:noFill/>
              <a:ln w="9525">
                <a:solidFill>
                  <a:srgbClr val="CC33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lgn="just" eaLnBrk="1" hangingPunct="1">
                  <a:spcBef>
                    <a:spcPct val="0"/>
                  </a:spcBef>
                  <a:spcAft>
                    <a:spcPct val="0"/>
                  </a:spcAft>
                  <a:buClrTx/>
                  <a:buNone/>
                </a:pPr>
                <a:r>
                  <a:rPr lang="en-US" altLang="zh-CN" sz="2200" dirty="0">
                    <a:latin typeface="Times New Roman" pitchFamily="18" charset="0"/>
                    <a:ea typeface="宋体" pitchFamily="2" charset="-122"/>
                  </a:rPr>
                  <a:t>S</a:t>
                </a:r>
                <a:r>
                  <a:rPr lang="en-US" altLang="zh-CN" sz="2200" baseline="-25000" dirty="0">
                    <a:latin typeface="Times New Roman" pitchFamily="18" charset="0"/>
                    <a:ea typeface="宋体" pitchFamily="2" charset="-122"/>
                  </a:rPr>
                  <a:t>1</a:t>
                </a:r>
                <a:r>
                  <a:rPr lang="zh-CN" altLang="en-US" sz="2200" dirty="0">
                    <a:latin typeface="Times New Roman" pitchFamily="18" charset="0"/>
                    <a:ea typeface="宋体" pitchFamily="2" charset="-122"/>
                  </a:rPr>
                  <a:t>的</a:t>
                </a:r>
                <a:r>
                  <a:rPr lang="zh-CN" altLang="en-US" sz="2200" dirty="0" smtClean="0">
                    <a:latin typeface="Times New Roman" pitchFamily="18" charset="0"/>
                    <a:ea typeface="宋体" pitchFamily="2" charset="-122"/>
                  </a:rPr>
                  <a:t>代码</a:t>
                </a:r>
                <a:r>
                  <a:rPr lang="en-US" altLang="zh-CN" sz="2200" dirty="0" smtClean="0">
                    <a:latin typeface="Times New Roman" pitchFamily="18" charset="0"/>
                    <a:ea typeface="宋体" pitchFamily="2" charset="-122"/>
                  </a:rPr>
                  <a:t>S</a:t>
                </a:r>
                <a:r>
                  <a:rPr lang="en-US" altLang="zh-CN" sz="2200" baseline="-25000" dirty="0" smtClean="0">
                    <a:latin typeface="Times New Roman" pitchFamily="18" charset="0"/>
                    <a:ea typeface="宋体" pitchFamily="2" charset="-122"/>
                  </a:rPr>
                  <a:t>1</a:t>
                </a:r>
                <a:r>
                  <a:rPr lang="en-US" altLang="zh-CN" sz="2200" dirty="0" smtClean="0">
                    <a:latin typeface="Times New Roman" pitchFamily="18" charset="0"/>
                    <a:ea typeface="宋体" pitchFamily="2" charset="-122"/>
                  </a:rPr>
                  <a:t>.code</a:t>
                </a:r>
                <a:endParaRPr lang="zh-CN" altLang="en-US" sz="2200" dirty="0">
                  <a:latin typeface="Arial" charset="0"/>
                  <a:ea typeface="宋体" pitchFamily="2" charset="-122"/>
                </a:endParaRPr>
              </a:p>
              <a:p>
                <a:pPr algn="just" eaLnBrk="1" hangingPunct="1">
                  <a:spcBef>
                    <a:spcPct val="0"/>
                  </a:spcBef>
                  <a:spcAft>
                    <a:spcPct val="0"/>
                  </a:spcAft>
                  <a:buClrTx/>
                  <a:buFontTx/>
                  <a:buNone/>
                </a:pPr>
                <a:endParaRPr lang="zh-CN" altLang="en-US" sz="2200" dirty="0">
                  <a:latin typeface="Arial" charset="0"/>
                  <a:ea typeface="宋体" pitchFamily="2" charset="-122"/>
                </a:endParaRPr>
              </a:p>
            </p:txBody>
          </p:sp>
          <p:sp>
            <p:nvSpPr>
              <p:cNvPr id="39" name="Line 8"/>
              <p:cNvSpPr>
                <a:spLocks noChangeShapeType="1"/>
              </p:cNvSpPr>
              <p:nvPr/>
            </p:nvSpPr>
            <p:spPr bwMode="auto">
              <a:xfrm>
                <a:off x="3872" y="7136"/>
                <a:ext cx="299" cy="0"/>
              </a:xfrm>
              <a:prstGeom prst="line">
                <a:avLst/>
              </a:prstGeom>
              <a:noFill/>
              <a:ln w="9525">
                <a:solidFill>
                  <a:srgbClr val="CC3300"/>
                </a:solidFill>
                <a:round/>
                <a:headEnd/>
                <a:tailEnd/>
              </a:ln>
              <a:extLst>
                <a:ext uri="{909E8E84-426E-40DD-AFC4-6F175D3DCCD1}">
                  <a14:hiddenFill xmlns:a14="http://schemas.microsoft.com/office/drawing/2010/main" xmlns="">
                    <a:noFill/>
                  </a14:hiddenFill>
                </a:ext>
              </a:extLst>
            </p:spPr>
            <p:txBody>
              <a:bodyPr/>
              <a:lstStyle/>
              <a:p>
                <a:endParaRPr lang="zh-CN" altLang="en-US" sz="2200"/>
              </a:p>
            </p:txBody>
          </p:sp>
          <p:sp>
            <p:nvSpPr>
              <p:cNvPr id="40" name="Line 9"/>
              <p:cNvSpPr>
                <a:spLocks noChangeShapeType="1"/>
              </p:cNvSpPr>
              <p:nvPr/>
            </p:nvSpPr>
            <p:spPr bwMode="auto">
              <a:xfrm>
                <a:off x="4119" y="7136"/>
                <a:ext cx="0" cy="470"/>
              </a:xfrm>
              <a:prstGeom prst="line">
                <a:avLst/>
              </a:prstGeom>
              <a:noFill/>
              <a:ln w="9525">
                <a:solidFill>
                  <a:srgbClr val="CC3300"/>
                </a:solidFill>
                <a:round/>
                <a:headEnd/>
                <a:tailEnd/>
              </a:ln>
              <a:extLst>
                <a:ext uri="{909E8E84-426E-40DD-AFC4-6F175D3DCCD1}">
                  <a14:hiddenFill xmlns:a14="http://schemas.microsoft.com/office/drawing/2010/main" xmlns="">
                    <a:noFill/>
                  </a14:hiddenFill>
                </a:ext>
              </a:extLst>
            </p:spPr>
            <p:txBody>
              <a:bodyPr/>
              <a:lstStyle/>
              <a:p>
                <a:endParaRPr lang="zh-CN" altLang="en-US" sz="2200"/>
              </a:p>
            </p:txBody>
          </p:sp>
          <p:sp>
            <p:nvSpPr>
              <p:cNvPr id="41" name="Line 10"/>
              <p:cNvSpPr>
                <a:spLocks noChangeShapeType="1"/>
              </p:cNvSpPr>
              <p:nvPr/>
            </p:nvSpPr>
            <p:spPr bwMode="auto">
              <a:xfrm flipH="1">
                <a:off x="3832" y="7606"/>
                <a:ext cx="287" cy="0"/>
              </a:xfrm>
              <a:prstGeom prst="line">
                <a:avLst/>
              </a:prstGeom>
              <a:noFill/>
              <a:ln w="9525">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200"/>
              </a:p>
            </p:txBody>
          </p:sp>
          <p:sp>
            <p:nvSpPr>
              <p:cNvPr id="42" name="Line 11"/>
              <p:cNvSpPr>
                <a:spLocks noChangeShapeType="1"/>
              </p:cNvSpPr>
              <p:nvPr/>
            </p:nvSpPr>
            <p:spPr bwMode="auto">
              <a:xfrm>
                <a:off x="3872" y="7240"/>
                <a:ext cx="299"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2200"/>
              </a:p>
            </p:txBody>
          </p:sp>
          <p:sp>
            <p:nvSpPr>
              <p:cNvPr id="43" name="Line 12"/>
              <p:cNvSpPr>
                <a:spLocks noChangeShapeType="1"/>
              </p:cNvSpPr>
              <p:nvPr/>
            </p:nvSpPr>
            <p:spPr bwMode="auto">
              <a:xfrm>
                <a:off x="4159" y="7240"/>
                <a:ext cx="0" cy="914"/>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2200"/>
              </a:p>
            </p:txBody>
          </p:sp>
          <p:sp>
            <p:nvSpPr>
              <p:cNvPr id="44" name="Line 13"/>
              <p:cNvSpPr>
                <a:spLocks noChangeShapeType="1"/>
              </p:cNvSpPr>
              <p:nvPr/>
            </p:nvSpPr>
            <p:spPr bwMode="auto">
              <a:xfrm flipH="1">
                <a:off x="3585" y="8154"/>
                <a:ext cx="574"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200"/>
              </a:p>
            </p:txBody>
          </p:sp>
          <p:sp>
            <p:nvSpPr>
              <p:cNvPr id="45" name="Text Box 14"/>
              <p:cNvSpPr txBox="1">
                <a:spLocks noChangeArrowheads="1"/>
              </p:cNvSpPr>
              <p:nvPr/>
            </p:nvSpPr>
            <p:spPr bwMode="auto">
              <a:xfrm>
                <a:off x="2736" y="8399"/>
                <a:ext cx="1620" cy="261"/>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lgn="just" eaLnBrk="1" hangingPunct="1">
                  <a:spcBef>
                    <a:spcPct val="0"/>
                  </a:spcBef>
                  <a:spcAft>
                    <a:spcPct val="0"/>
                  </a:spcAft>
                  <a:buClrTx/>
                  <a:buFontTx/>
                  <a:buNone/>
                </a:pPr>
                <a:endParaRPr lang="zh-CN" altLang="en-US" sz="2200">
                  <a:latin typeface="Arial" charset="0"/>
                  <a:ea typeface="宋体" pitchFamily="2" charset="-122"/>
                </a:endParaRPr>
              </a:p>
            </p:txBody>
          </p:sp>
        </p:grpSp>
        <p:sp>
          <p:nvSpPr>
            <p:cNvPr id="7" name="Text Box 15"/>
            <p:cNvSpPr txBox="1">
              <a:spLocks noChangeArrowheads="1"/>
            </p:cNvSpPr>
            <p:nvPr/>
          </p:nvSpPr>
          <p:spPr bwMode="auto">
            <a:xfrm>
              <a:off x="3959" y="6849"/>
              <a:ext cx="119" cy="24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lgn="just" eaLnBrk="1" hangingPunct="1">
                <a:spcBef>
                  <a:spcPct val="0"/>
                </a:spcBef>
                <a:spcAft>
                  <a:spcPct val="0"/>
                </a:spcAft>
                <a:buClrTx/>
                <a:buFontTx/>
                <a:buNone/>
              </a:pPr>
              <a:r>
                <a:rPr lang="en-US" altLang="zh-CN" sz="2200" dirty="0">
                  <a:latin typeface="Times New Roman" pitchFamily="18" charset="0"/>
                  <a:ea typeface="宋体" pitchFamily="2" charset="-122"/>
                </a:rPr>
                <a:t>T</a:t>
              </a:r>
              <a:endParaRPr lang="en-US" altLang="zh-CN" sz="2200" dirty="0">
                <a:latin typeface="Arial" charset="0"/>
                <a:ea typeface="宋体" pitchFamily="2" charset="-122"/>
              </a:endParaRPr>
            </a:p>
          </p:txBody>
        </p:sp>
        <p:sp>
          <p:nvSpPr>
            <p:cNvPr id="8" name="Text Box 16"/>
            <p:cNvSpPr txBox="1">
              <a:spLocks noChangeArrowheads="1"/>
            </p:cNvSpPr>
            <p:nvPr/>
          </p:nvSpPr>
          <p:spPr bwMode="auto">
            <a:xfrm>
              <a:off x="3972" y="7222"/>
              <a:ext cx="119" cy="24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lgn="just" eaLnBrk="1" hangingPunct="1">
                <a:spcBef>
                  <a:spcPct val="0"/>
                </a:spcBef>
                <a:spcAft>
                  <a:spcPct val="0"/>
                </a:spcAft>
                <a:buClrTx/>
                <a:buFontTx/>
                <a:buNone/>
              </a:pPr>
              <a:r>
                <a:rPr lang="en-US" altLang="zh-CN" sz="2200">
                  <a:latin typeface="Times New Roman" pitchFamily="18" charset="0"/>
                  <a:ea typeface="宋体" pitchFamily="2" charset="-122"/>
                </a:rPr>
                <a:t>F</a:t>
              </a:r>
              <a:endParaRPr lang="en-US" altLang="zh-CN" sz="2200">
                <a:latin typeface="Arial" charset="0"/>
                <a:ea typeface="宋体" pitchFamily="2" charset="-122"/>
              </a:endParaRPr>
            </a:p>
          </p:txBody>
        </p:sp>
      </p:grpSp>
      <p:sp>
        <p:nvSpPr>
          <p:cNvPr id="46" name="Rectangle 3"/>
          <p:cNvSpPr txBox="1">
            <a:spLocks noChangeArrowheads="1"/>
          </p:cNvSpPr>
          <p:nvPr/>
        </p:nvSpPr>
        <p:spPr>
          <a:xfrm>
            <a:off x="5062028" y="412294"/>
            <a:ext cx="3902460" cy="3456384"/>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en-US" altLang="zh-CN" sz="2400" dirty="0" smtClean="0">
                <a:solidFill>
                  <a:srgbClr val="CC3300"/>
                </a:solidFill>
              </a:rPr>
              <a:t>//</a:t>
            </a:r>
            <a:r>
              <a:rPr lang="en-US" altLang="zh-CN" sz="2400" dirty="0" err="1" smtClean="0"/>
              <a:t>S.next</a:t>
            </a:r>
            <a:r>
              <a:rPr lang="zh-CN" altLang="en-US" sz="2400" dirty="0" smtClean="0"/>
              <a:t>代表退出</a:t>
            </a:r>
            <a:r>
              <a:rPr lang="en-US" altLang="zh-CN" sz="2400" dirty="0" smtClean="0"/>
              <a:t>S</a:t>
            </a:r>
            <a:r>
              <a:rPr lang="zh-CN" altLang="en-US" sz="2400" dirty="0" smtClean="0"/>
              <a:t>时，要转移到的语句地址</a:t>
            </a:r>
            <a:r>
              <a:rPr lang="en-US" altLang="zh-CN" sz="2400" dirty="0" err="1" smtClean="0">
                <a:solidFill>
                  <a:srgbClr val="CC3300"/>
                </a:solidFill>
              </a:rPr>
              <a:t>newlabel</a:t>
            </a:r>
            <a:r>
              <a:rPr lang="zh-CN" altLang="en-US" sz="2400" dirty="0" smtClean="0"/>
              <a:t>一条新的语句。</a:t>
            </a:r>
            <a:endParaRPr lang="en-US" altLang="zh-CN" sz="2400" dirty="0" smtClean="0"/>
          </a:p>
          <a:p>
            <a:pPr fontAlgn="auto">
              <a:lnSpc>
                <a:spcPct val="120000"/>
              </a:lnSpc>
              <a:spcBef>
                <a:spcPts val="0"/>
              </a:spcBef>
              <a:spcAft>
                <a:spcPts val="300"/>
              </a:spcAft>
              <a:buFont typeface="Wingdings" pitchFamily="2" charset="2"/>
              <a:buNone/>
              <a:defRPr/>
            </a:pPr>
            <a:r>
              <a:rPr lang="en-US" altLang="zh-CN" sz="2400" dirty="0" smtClean="0"/>
              <a:t>S</a:t>
            </a:r>
            <a:r>
              <a:rPr lang="zh-CN" altLang="en-US" sz="2400" dirty="0" smtClean="0"/>
              <a:t>的代码执行</a:t>
            </a:r>
            <a:r>
              <a:rPr lang="en-US" altLang="zh-CN" sz="2400" dirty="0" err="1" smtClean="0"/>
              <a:t>S.code</a:t>
            </a:r>
            <a:r>
              <a:rPr lang="en-US" altLang="zh-CN" sz="2400" dirty="0" smtClean="0"/>
              <a:t>,</a:t>
            </a:r>
            <a:r>
              <a:rPr lang="zh-CN" altLang="en-US" sz="2400" dirty="0" smtClean="0"/>
              <a:t>要求</a:t>
            </a:r>
            <a:r>
              <a:rPr lang="en-US" altLang="zh-CN" sz="2400" dirty="0" err="1" smtClean="0"/>
              <a:t>E.code,E</a:t>
            </a:r>
            <a:r>
              <a:rPr lang="zh-CN" altLang="en-US" sz="2400" dirty="0" smtClean="0"/>
              <a:t>为真的时候，还要</a:t>
            </a:r>
            <a:r>
              <a:rPr lang="zh-CN" altLang="en-US" sz="2400" dirty="0"/>
              <a:t>执行</a:t>
            </a:r>
            <a:r>
              <a:rPr lang="en-US" altLang="zh-CN" sz="2400" dirty="0" smtClean="0"/>
              <a:t>S</a:t>
            </a:r>
            <a:r>
              <a:rPr lang="en-US" altLang="zh-CN" sz="2400" baseline="-25000" dirty="0" smtClean="0"/>
              <a:t>1</a:t>
            </a:r>
            <a:r>
              <a:rPr lang="en-US" altLang="zh-CN" sz="2400" dirty="0" smtClean="0"/>
              <a:t>.code} </a:t>
            </a:r>
          </a:p>
        </p:txBody>
      </p:sp>
    </p:spTree>
    <p:extLst>
      <p:ext uri="{BB962C8B-B14F-4D97-AF65-F5344CB8AC3E}">
        <p14:creationId xmlns:p14="http://schemas.microsoft.com/office/powerpoint/2010/main" xmlns="" val="138668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9" presetID="3" presetClass="entr" presetSubtype="10" fill="hold" nodeType="withEffect">
                                  <p:stCondLst>
                                    <p:cond delay="0"/>
                                  </p:stCondLst>
                                  <p:childTnLst>
                                    <p:set>
                                      <p:cBhvr>
                                        <p:cTn id="30" dur="1" fill="hold">
                                          <p:stCondLst>
                                            <p:cond delay="0"/>
                                          </p:stCondLst>
                                        </p:cTn>
                                        <p:tgtEl>
                                          <p:spTgt spid="46">
                                            <p:txEl>
                                              <p:pRg st="0" end="0"/>
                                            </p:txEl>
                                          </p:spTgt>
                                        </p:tgtEl>
                                        <p:attrNameLst>
                                          <p:attrName>style.visibility</p:attrName>
                                        </p:attrNameLst>
                                      </p:cBhvr>
                                      <p:to>
                                        <p:strVal val="visible"/>
                                      </p:to>
                                    </p:set>
                                    <p:animEffect transition="in" filter="blinds(horizontal)">
                                      <p:cBhvr>
                                        <p:cTn id="31" dur="500"/>
                                        <p:tgtEl>
                                          <p:spTgt spid="46">
                                            <p:txEl>
                                              <p:pRg st="0" end="0"/>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6">
                                            <p:txEl>
                                              <p:pRg st="1" end="1"/>
                                            </p:txEl>
                                          </p:spTgt>
                                        </p:tgtEl>
                                        <p:attrNameLst>
                                          <p:attrName>style.visibility</p:attrName>
                                        </p:attrNameLst>
                                      </p:cBhvr>
                                      <p:to>
                                        <p:strVal val="visible"/>
                                      </p:to>
                                    </p:set>
                                    <p:animEffect transition="in" filter="blinds(horizontal)">
                                      <p:cBhvr>
                                        <p:cTn id="34" dur="500"/>
                                        <p:tgtEl>
                                          <p:spTgt spid="4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467543" y="3570756"/>
            <a:ext cx="8163944" cy="3456384"/>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zh-CN" altLang="en-US" sz="2400" dirty="0" smtClean="0">
                <a:solidFill>
                  <a:srgbClr val="CC3300"/>
                </a:solidFill>
              </a:rPr>
              <a:t>（</a:t>
            </a:r>
            <a:r>
              <a:rPr lang="en-US" altLang="zh-CN" sz="2400" dirty="0" smtClean="0">
                <a:solidFill>
                  <a:srgbClr val="CC3300"/>
                </a:solidFill>
              </a:rPr>
              <a:t>3) S</a:t>
            </a:r>
            <a:r>
              <a:rPr lang="en-US" altLang="zh-CN" sz="2400" dirty="0" smtClean="0">
                <a:solidFill>
                  <a:srgbClr val="CC3300"/>
                </a:solidFill>
                <a:sym typeface="Symbol" pitchFamily="18" charset="2"/>
              </a:rPr>
              <a:t> if E then </a:t>
            </a:r>
            <a:r>
              <a:rPr lang="en-US" altLang="zh-CN" sz="2400" dirty="0" smtClean="0"/>
              <a:t>{ </a:t>
            </a:r>
            <a:r>
              <a:rPr lang="en-US" altLang="zh-CN" sz="2400" dirty="0" err="1" smtClean="0"/>
              <a:t>E.ture</a:t>
            </a:r>
            <a:r>
              <a:rPr lang="en-US" altLang="zh-CN" sz="2400" dirty="0" smtClean="0"/>
              <a:t> := </a:t>
            </a:r>
            <a:r>
              <a:rPr lang="en-US" altLang="zh-CN" sz="2400" dirty="0" err="1" smtClean="0"/>
              <a:t>newlabel</a:t>
            </a:r>
            <a:r>
              <a:rPr lang="en-US" altLang="zh-CN" sz="2400" dirty="0"/>
              <a:t>; </a:t>
            </a:r>
            <a:r>
              <a:rPr lang="en-US" altLang="zh-CN" sz="2400" dirty="0" err="1" smtClean="0"/>
              <a:t>E.false</a:t>
            </a:r>
            <a:r>
              <a:rPr lang="en-US" altLang="zh-CN" sz="2400" dirty="0" smtClean="0"/>
              <a:t>:= </a:t>
            </a:r>
            <a:r>
              <a:rPr lang="en-US" altLang="zh-CN" sz="2400" i="1" dirty="0" err="1" smtClean="0">
                <a:solidFill>
                  <a:srgbClr val="CC3300"/>
                </a:solidFill>
              </a:rPr>
              <a:t>newlabel</a:t>
            </a:r>
            <a:r>
              <a:rPr lang="en-US" altLang="zh-CN" sz="2400" dirty="0" smtClean="0"/>
              <a:t>;} </a:t>
            </a:r>
            <a:r>
              <a:rPr lang="en-US" altLang="zh-CN" sz="2400" dirty="0" smtClean="0">
                <a:solidFill>
                  <a:srgbClr val="CC3300"/>
                </a:solidFill>
                <a:sym typeface="Symbol" pitchFamily="18" charset="2"/>
              </a:rPr>
              <a:t>S</a:t>
            </a:r>
            <a:r>
              <a:rPr lang="en-US" altLang="zh-CN" sz="2400" baseline="-25000" dirty="0" smtClean="0">
                <a:solidFill>
                  <a:srgbClr val="CC3300"/>
                </a:solidFill>
              </a:rPr>
              <a:t>1  </a:t>
            </a:r>
            <a:r>
              <a:rPr lang="en-US" altLang="zh-CN" sz="2400" strike="sngStrike" dirty="0" smtClean="0"/>
              <a:t>{S</a:t>
            </a:r>
            <a:r>
              <a:rPr lang="en-US" altLang="zh-CN" sz="2400" strike="sngStrike" baseline="-25000" dirty="0" smtClean="0"/>
              <a:t>1</a:t>
            </a:r>
            <a:r>
              <a:rPr lang="en-US" altLang="zh-CN" sz="2400" strike="sngStrike" dirty="0" smtClean="0"/>
              <a:t>.next :=</a:t>
            </a:r>
            <a:r>
              <a:rPr lang="en-US" altLang="zh-CN" sz="2400" strike="sngStrike" dirty="0"/>
              <a:t> </a:t>
            </a:r>
            <a:r>
              <a:rPr lang="en-US" altLang="zh-CN" sz="2400" strike="sngStrike" dirty="0" err="1"/>
              <a:t>S.next</a:t>
            </a:r>
            <a:r>
              <a:rPr lang="en-US" altLang="zh-CN" sz="2400" strike="sngStrike" dirty="0" smtClean="0"/>
              <a:t>; }</a:t>
            </a:r>
          </a:p>
          <a:p>
            <a:pPr fontAlgn="auto">
              <a:lnSpc>
                <a:spcPct val="120000"/>
              </a:lnSpc>
              <a:spcBef>
                <a:spcPts val="0"/>
              </a:spcBef>
              <a:spcAft>
                <a:spcPts val="300"/>
              </a:spcAft>
              <a:buNone/>
              <a:defRPr/>
            </a:pPr>
            <a:r>
              <a:rPr lang="en-US" altLang="zh-CN" sz="2400" dirty="0">
                <a:solidFill>
                  <a:srgbClr val="CC3300"/>
                </a:solidFill>
                <a:sym typeface="Symbol" pitchFamily="18" charset="2"/>
              </a:rPr>
              <a:t> </a:t>
            </a:r>
            <a:r>
              <a:rPr lang="en-US" altLang="zh-CN" sz="2400" dirty="0" smtClean="0">
                <a:solidFill>
                  <a:srgbClr val="CC3300"/>
                </a:solidFill>
                <a:sym typeface="Symbol" pitchFamily="18" charset="2"/>
              </a:rPr>
              <a:t> </a:t>
            </a:r>
            <a:r>
              <a:rPr lang="en-US" altLang="zh-CN" sz="2400" dirty="0" smtClean="0">
                <a:solidFill>
                  <a:srgbClr val="CC3300"/>
                </a:solidFill>
              </a:rPr>
              <a:t>else </a:t>
            </a:r>
            <a:r>
              <a:rPr lang="en-US" altLang="zh-CN" sz="2400" dirty="0" smtClean="0">
                <a:solidFill>
                  <a:srgbClr val="CC3300"/>
                </a:solidFill>
                <a:sym typeface="Symbol" pitchFamily="18" charset="2"/>
              </a:rPr>
              <a:t>S</a:t>
            </a:r>
            <a:r>
              <a:rPr lang="en-US" altLang="zh-CN" sz="2400" baseline="-25000" dirty="0" smtClean="0">
                <a:solidFill>
                  <a:srgbClr val="CC3300"/>
                </a:solidFill>
              </a:rPr>
              <a:t>2</a:t>
            </a:r>
            <a:r>
              <a:rPr lang="en-US" altLang="zh-CN" sz="2400" dirty="0" smtClean="0"/>
              <a:t>{S</a:t>
            </a:r>
            <a:r>
              <a:rPr lang="en-US" altLang="zh-CN" sz="2400" baseline="-25000" dirty="0" smtClean="0"/>
              <a:t>2</a:t>
            </a:r>
            <a:r>
              <a:rPr lang="en-US" altLang="zh-CN" sz="2400" dirty="0" smtClean="0"/>
              <a:t>.next </a:t>
            </a:r>
            <a:r>
              <a:rPr lang="en-US" altLang="zh-CN" sz="2400" dirty="0"/>
              <a:t>:= </a:t>
            </a:r>
            <a:r>
              <a:rPr lang="en-US" altLang="zh-CN" sz="2400" dirty="0" err="1"/>
              <a:t>S.next</a:t>
            </a:r>
            <a:r>
              <a:rPr lang="en-US" altLang="zh-CN" sz="2400" dirty="0"/>
              <a:t>; }</a:t>
            </a:r>
          </a:p>
          <a:p>
            <a:pPr fontAlgn="auto">
              <a:lnSpc>
                <a:spcPct val="120000"/>
              </a:lnSpc>
              <a:spcBef>
                <a:spcPts val="0"/>
              </a:spcBef>
              <a:spcAft>
                <a:spcPts val="300"/>
              </a:spcAft>
              <a:buFont typeface="Wingdings" pitchFamily="2" charset="2"/>
              <a:buNone/>
              <a:defRPr/>
            </a:pPr>
            <a:r>
              <a:rPr lang="en-US" altLang="zh-CN" sz="2400" dirty="0" smtClean="0"/>
              <a:t>  </a:t>
            </a:r>
            <a:r>
              <a:rPr lang="en-US" altLang="zh-CN" sz="2400" dirty="0" err="1" smtClean="0"/>
              <a:t>S.code</a:t>
            </a:r>
            <a:r>
              <a:rPr lang="en-US" altLang="zh-CN" sz="2400" dirty="0" smtClean="0"/>
              <a:t> := </a:t>
            </a:r>
            <a:r>
              <a:rPr lang="en-US" altLang="zh-CN" sz="2400" dirty="0" err="1" smtClean="0"/>
              <a:t>E.code</a:t>
            </a:r>
            <a:r>
              <a:rPr lang="en-US" altLang="zh-CN" sz="2400" dirty="0"/>
              <a:t> ‖</a:t>
            </a:r>
            <a:r>
              <a:rPr lang="en-US" altLang="zh-CN" sz="2400" dirty="0" smtClean="0"/>
              <a:t>gen(</a:t>
            </a:r>
            <a:r>
              <a:rPr lang="en-US" altLang="zh-CN" sz="2400" dirty="0" err="1" smtClean="0"/>
              <a:t>E.ture</a:t>
            </a:r>
            <a:r>
              <a:rPr lang="en-US" altLang="zh-CN" sz="2400" dirty="0" smtClean="0"/>
              <a:t> ‘:‘)</a:t>
            </a:r>
            <a:r>
              <a:rPr lang="en-US" altLang="zh-CN" sz="2400" dirty="0" smtClean="0">
                <a:solidFill>
                  <a:srgbClr val="CC3300"/>
                </a:solidFill>
              </a:rPr>
              <a:t>;</a:t>
            </a:r>
            <a:r>
              <a:rPr lang="en-US" altLang="zh-CN" sz="2400" dirty="0" smtClean="0"/>
              <a:t>S</a:t>
            </a:r>
            <a:r>
              <a:rPr lang="en-US" altLang="zh-CN" sz="2400" baseline="-25000" dirty="0" smtClean="0"/>
              <a:t>1</a:t>
            </a:r>
            <a:r>
              <a:rPr lang="en-US" altLang="zh-CN" sz="2400" dirty="0" smtClean="0"/>
              <a:t>.code </a:t>
            </a:r>
          </a:p>
          <a:p>
            <a:pPr fontAlgn="auto">
              <a:lnSpc>
                <a:spcPct val="120000"/>
              </a:lnSpc>
              <a:spcBef>
                <a:spcPts val="0"/>
              </a:spcBef>
              <a:spcAft>
                <a:spcPts val="300"/>
              </a:spcAft>
              <a:buFont typeface="Wingdings" pitchFamily="2" charset="2"/>
              <a:buNone/>
              <a:defRPr/>
            </a:pPr>
            <a:r>
              <a:rPr lang="en-US" altLang="zh-CN" sz="2400" dirty="0" smtClean="0">
                <a:solidFill>
                  <a:srgbClr val="CC3300"/>
                </a:solidFill>
              </a:rPr>
              <a:t>;</a:t>
            </a:r>
            <a:r>
              <a:rPr lang="en-US" altLang="zh-CN" sz="2400" dirty="0" smtClean="0"/>
              <a:t>gen(‘</a:t>
            </a:r>
            <a:r>
              <a:rPr lang="en-US" altLang="zh-CN" sz="2400" dirty="0" err="1" smtClean="0"/>
              <a:t>goto’S.next</a:t>
            </a:r>
            <a:r>
              <a:rPr lang="en-US" altLang="zh-CN" sz="2400" dirty="0" smtClean="0"/>
              <a:t>)</a:t>
            </a:r>
            <a:r>
              <a:rPr lang="en-US" altLang="zh-CN" sz="2400" dirty="0"/>
              <a:t> </a:t>
            </a:r>
            <a:endParaRPr lang="en-US" altLang="zh-CN" sz="2400" dirty="0" smtClean="0"/>
          </a:p>
          <a:p>
            <a:pPr fontAlgn="auto">
              <a:lnSpc>
                <a:spcPct val="120000"/>
              </a:lnSpc>
              <a:spcBef>
                <a:spcPts val="0"/>
              </a:spcBef>
              <a:spcAft>
                <a:spcPts val="300"/>
              </a:spcAft>
              <a:buNone/>
              <a:defRPr/>
            </a:pPr>
            <a:r>
              <a:rPr lang="en-US" altLang="zh-CN" sz="2400" dirty="0" smtClean="0"/>
              <a:t>‖gen(</a:t>
            </a:r>
            <a:r>
              <a:rPr lang="en-US" altLang="zh-CN" sz="2400" dirty="0" err="1" smtClean="0"/>
              <a:t>E.false</a:t>
            </a:r>
            <a:r>
              <a:rPr lang="en-US" altLang="zh-CN" sz="2400" dirty="0" smtClean="0"/>
              <a:t> ‘:‘)</a:t>
            </a:r>
            <a:r>
              <a:rPr lang="en-US" altLang="zh-CN" sz="2400" dirty="0" smtClean="0">
                <a:solidFill>
                  <a:srgbClr val="CC3300"/>
                </a:solidFill>
              </a:rPr>
              <a:t>;</a:t>
            </a:r>
            <a:r>
              <a:rPr lang="en-US" altLang="zh-CN" sz="2400" dirty="0" smtClean="0"/>
              <a:t> S</a:t>
            </a:r>
            <a:r>
              <a:rPr lang="en-US" altLang="zh-CN" sz="2400" baseline="-25000" dirty="0" smtClean="0"/>
              <a:t>2</a:t>
            </a:r>
            <a:r>
              <a:rPr lang="en-US" altLang="zh-CN" sz="2400" dirty="0" smtClean="0"/>
              <a:t>.code </a:t>
            </a:r>
            <a:r>
              <a:rPr lang="en-US" altLang="zh-CN" sz="2400" dirty="0">
                <a:solidFill>
                  <a:srgbClr val="CC3300"/>
                </a:solidFill>
              </a:rPr>
              <a:t>;</a:t>
            </a:r>
            <a:r>
              <a:rPr lang="en-US" altLang="zh-CN" sz="2400" dirty="0"/>
              <a:t>gen(‘</a:t>
            </a:r>
            <a:r>
              <a:rPr lang="en-US" altLang="zh-CN" sz="2400" dirty="0" err="1"/>
              <a:t>goto’S.next</a:t>
            </a:r>
            <a:r>
              <a:rPr lang="en-US" altLang="zh-CN" sz="2400" dirty="0"/>
              <a:t>) </a:t>
            </a:r>
          </a:p>
          <a:p>
            <a:pPr fontAlgn="auto">
              <a:lnSpc>
                <a:spcPct val="120000"/>
              </a:lnSpc>
              <a:spcBef>
                <a:spcPts val="0"/>
              </a:spcBef>
              <a:spcAft>
                <a:spcPts val="300"/>
              </a:spcAft>
              <a:buFont typeface="Wingdings" pitchFamily="2" charset="2"/>
              <a:buNone/>
              <a:defRPr/>
            </a:pPr>
            <a:endParaRPr lang="en-US" altLang="zh-CN" sz="2400" dirty="0" smtClean="0"/>
          </a:p>
        </p:txBody>
      </p:sp>
      <p:sp>
        <p:nvSpPr>
          <p:cNvPr id="46" name="Rectangle 3"/>
          <p:cNvSpPr txBox="1">
            <a:spLocks noChangeArrowheads="1"/>
          </p:cNvSpPr>
          <p:nvPr/>
        </p:nvSpPr>
        <p:spPr>
          <a:xfrm>
            <a:off x="5019176" y="3717032"/>
            <a:ext cx="3902460" cy="2016224"/>
          </a:xfrm>
          <a:prstGeom prst="rect">
            <a:avLst/>
          </a:prstGeom>
          <a:solidFill>
            <a:srgbClr val="CCFFFF"/>
          </a:solidFill>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en-US" altLang="zh-CN" sz="2200" dirty="0" smtClean="0">
                <a:solidFill>
                  <a:srgbClr val="CC3300"/>
                </a:solidFill>
              </a:rPr>
              <a:t>//</a:t>
            </a:r>
            <a:r>
              <a:rPr lang="en-US" altLang="zh-CN" sz="2200" dirty="0" err="1" smtClean="0"/>
              <a:t>E.ture</a:t>
            </a:r>
            <a:r>
              <a:rPr lang="en-US" altLang="zh-CN" sz="2200" dirty="0" smtClean="0"/>
              <a:t> </a:t>
            </a:r>
            <a:r>
              <a:rPr lang="zh-CN" altLang="en-US" sz="2200" dirty="0" smtClean="0"/>
              <a:t>表示</a:t>
            </a:r>
            <a:r>
              <a:rPr lang="en-US" altLang="zh-CN" sz="2200" dirty="0" smtClean="0"/>
              <a:t>E</a:t>
            </a:r>
            <a:r>
              <a:rPr lang="zh-CN" altLang="en-US" sz="2200" dirty="0" smtClean="0"/>
              <a:t>为真，要执行的语句是一个不定地址的下一条语句</a:t>
            </a:r>
            <a:r>
              <a:rPr lang="en-US" altLang="zh-CN" sz="2200" dirty="0" err="1" smtClean="0"/>
              <a:t>newlabel</a:t>
            </a:r>
            <a:r>
              <a:rPr lang="en-US" altLang="zh-CN" sz="2200" dirty="0" smtClean="0"/>
              <a:t>; </a:t>
            </a:r>
            <a:r>
              <a:rPr lang="zh-CN" altLang="en-US" sz="2200" dirty="0" smtClean="0"/>
              <a:t>同理</a:t>
            </a:r>
            <a:r>
              <a:rPr lang="en-US" altLang="zh-CN" sz="2200" dirty="0" err="1" smtClean="0"/>
              <a:t>E.false</a:t>
            </a:r>
            <a:r>
              <a:rPr lang="zh-CN" altLang="en-US" sz="2200" dirty="0"/>
              <a:t>要执行的</a:t>
            </a:r>
            <a:r>
              <a:rPr lang="zh-CN" altLang="en-US" sz="2200" dirty="0" smtClean="0"/>
              <a:t>语句。。。</a:t>
            </a:r>
            <a:endParaRPr lang="en-US" altLang="zh-CN" sz="2200" dirty="0" smtClean="0"/>
          </a:p>
        </p:txBody>
      </p:sp>
      <p:grpSp>
        <p:nvGrpSpPr>
          <p:cNvPr id="18" name="Group 4"/>
          <p:cNvGrpSpPr>
            <a:grpSpLocks/>
          </p:cNvGrpSpPr>
          <p:nvPr/>
        </p:nvGrpSpPr>
        <p:grpSpPr bwMode="auto">
          <a:xfrm>
            <a:off x="4685193" y="35610"/>
            <a:ext cx="4248473" cy="2968433"/>
            <a:chOff x="4757" y="6849"/>
            <a:chExt cx="2234" cy="2372"/>
          </a:xfrm>
        </p:grpSpPr>
        <p:sp>
          <p:nvSpPr>
            <p:cNvPr id="22" name="Text Box 17"/>
            <p:cNvSpPr txBox="1">
              <a:spLocks noChangeArrowheads="1"/>
            </p:cNvSpPr>
            <p:nvPr/>
          </p:nvSpPr>
          <p:spPr bwMode="auto">
            <a:xfrm>
              <a:off x="4845" y="7030"/>
              <a:ext cx="1231" cy="275"/>
            </a:xfrm>
            <a:prstGeom prst="rect">
              <a:avLst/>
            </a:prstGeom>
            <a:noFill/>
            <a:ln w="9525">
              <a:solidFill>
                <a:srgbClr val="CC33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lgn="just" eaLnBrk="1" hangingPunct="1">
                <a:spcBef>
                  <a:spcPct val="0"/>
                </a:spcBef>
                <a:spcAft>
                  <a:spcPct val="0"/>
                </a:spcAft>
                <a:buClrTx/>
                <a:buFontTx/>
                <a:buNone/>
              </a:pPr>
              <a:r>
                <a:rPr lang="en-US" altLang="zh-CN" sz="2200" dirty="0">
                  <a:latin typeface="Times New Roman" pitchFamily="18" charset="0"/>
                  <a:ea typeface="宋体" pitchFamily="2" charset="-122"/>
                </a:rPr>
                <a:t>E</a:t>
              </a:r>
              <a:r>
                <a:rPr lang="zh-CN" altLang="en-US" sz="2200" dirty="0">
                  <a:latin typeface="Times New Roman" pitchFamily="18" charset="0"/>
                  <a:ea typeface="宋体" pitchFamily="2" charset="-122"/>
                </a:rPr>
                <a:t>的代码</a:t>
              </a:r>
              <a:r>
                <a:rPr lang="en-US" altLang="zh-CN" sz="2200" dirty="0" err="1">
                  <a:latin typeface="Times New Roman" pitchFamily="18" charset="0"/>
                  <a:ea typeface="宋体" pitchFamily="2" charset="-122"/>
                </a:rPr>
                <a:t>E.code</a:t>
              </a:r>
              <a:endParaRPr lang="zh-CN" altLang="en-US" sz="2200" dirty="0">
                <a:latin typeface="Arial" charset="0"/>
                <a:ea typeface="宋体" pitchFamily="2" charset="-122"/>
              </a:endParaRPr>
            </a:p>
          </p:txBody>
        </p:sp>
        <p:sp>
          <p:nvSpPr>
            <p:cNvPr id="23" name="Text Box 18"/>
            <p:cNvSpPr txBox="1">
              <a:spLocks noChangeArrowheads="1"/>
            </p:cNvSpPr>
            <p:nvPr/>
          </p:nvSpPr>
          <p:spPr bwMode="auto">
            <a:xfrm>
              <a:off x="4845" y="7538"/>
              <a:ext cx="1205" cy="275"/>
            </a:xfrm>
            <a:prstGeom prst="rect">
              <a:avLst/>
            </a:prstGeom>
            <a:noFill/>
            <a:ln w="9525">
              <a:solidFill>
                <a:srgbClr val="CC33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lgn="just" eaLnBrk="1" hangingPunct="1">
                <a:spcBef>
                  <a:spcPct val="0"/>
                </a:spcBef>
                <a:spcAft>
                  <a:spcPct val="0"/>
                </a:spcAft>
                <a:buClrTx/>
                <a:buNone/>
              </a:pPr>
              <a:r>
                <a:rPr lang="en-US" altLang="zh-CN" sz="2200" dirty="0">
                  <a:latin typeface="Times New Roman" pitchFamily="18" charset="0"/>
                  <a:ea typeface="宋体" pitchFamily="2" charset="-122"/>
                </a:rPr>
                <a:t>S</a:t>
              </a:r>
              <a:r>
                <a:rPr lang="en-US" altLang="zh-CN" sz="2200" baseline="-25000" dirty="0">
                  <a:latin typeface="Times New Roman" pitchFamily="18" charset="0"/>
                  <a:ea typeface="宋体" pitchFamily="2" charset="-122"/>
                </a:rPr>
                <a:t>1</a:t>
              </a:r>
              <a:r>
                <a:rPr lang="zh-CN" altLang="en-US" sz="2200" dirty="0">
                  <a:latin typeface="Times New Roman" pitchFamily="18" charset="0"/>
                  <a:ea typeface="宋体" pitchFamily="2" charset="-122"/>
                </a:rPr>
                <a:t>的代码</a:t>
              </a:r>
              <a:r>
                <a:rPr lang="en-US" altLang="zh-CN" sz="2200" dirty="0">
                  <a:latin typeface="Times New Roman" pitchFamily="18" charset="0"/>
                  <a:ea typeface="宋体" pitchFamily="2" charset="-122"/>
                </a:rPr>
                <a:t>S</a:t>
              </a:r>
              <a:r>
                <a:rPr lang="en-US" altLang="zh-CN" sz="2200" baseline="-25000" dirty="0">
                  <a:latin typeface="Times New Roman" pitchFamily="18" charset="0"/>
                  <a:ea typeface="宋体" pitchFamily="2" charset="-122"/>
                </a:rPr>
                <a:t>1</a:t>
              </a:r>
              <a:r>
                <a:rPr lang="en-US" altLang="zh-CN" sz="2200" dirty="0">
                  <a:latin typeface="Times New Roman" pitchFamily="18" charset="0"/>
                  <a:ea typeface="宋体" pitchFamily="2" charset="-122"/>
                </a:rPr>
                <a:t>.code</a:t>
              </a:r>
              <a:endParaRPr lang="zh-CN" altLang="en-US" sz="2200" dirty="0">
                <a:latin typeface="Arial" charset="0"/>
                <a:ea typeface="宋体" pitchFamily="2" charset="-122"/>
              </a:endParaRPr>
            </a:p>
          </p:txBody>
        </p:sp>
        <p:sp>
          <p:nvSpPr>
            <p:cNvPr id="24" name="Line 19"/>
            <p:cNvSpPr>
              <a:spLocks noChangeShapeType="1"/>
            </p:cNvSpPr>
            <p:nvPr/>
          </p:nvSpPr>
          <p:spPr bwMode="auto">
            <a:xfrm>
              <a:off x="6064" y="7122"/>
              <a:ext cx="247" cy="0"/>
            </a:xfrm>
            <a:prstGeom prst="line">
              <a:avLst/>
            </a:prstGeom>
            <a:noFill/>
            <a:ln w="9525">
              <a:solidFill>
                <a:srgbClr val="CC3300"/>
              </a:solidFill>
              <a:round/>
              <a:headEnd/>
              <a:tailEnd/>
            </a:ln>
            <a:extLst>
              <a:ext uri="{909E8E84-426E-40DD-AFC4-6F175D3DCCD1}">
                <a14:hiddenFill xmlns:a14="http://schemas.microsoft.com/office/drawing/2010/main" xmlns="">
                  <a:noFill/>
                </a14:hiddenFill>
              </a:ext>
            </a:extLst>
          </p:spPr>
          <p:txBody>
            <a:bodyPr/>
            <a:lstStyle/>
            <a:p>
              <a:endParaRPr lang="zh-CN" altLang="en-US" sz="2200"/>
            </a:p>
          </p:txBody>
        </p:sp>
        <p:sp>
          <p:nvSpPr>
            <p:cNvPr id="25" name="Line 20"/>
            <p:cNvSpPr>
              <a:spLocks noChangeShapeType="1"/>
            </p:cNvSpPr>
            <p:nvPr/>
          </p:nvSpPr>
          <p:spPr bwMode="auto">
            <a:xfrm>
              <a:off x="6311" y="7122"/>
              <a:ext cx="0" cy="470"/>
            </a:xfrm>
            <a:prstGeom prst="line">
              <a:avLst/>
            </a:prstGeom>
            <a:noFill/>
            <a:ln w="9525">
              <a:solidFill>
                <a:srgbClr val="CC3300"/>
              </a:solidFill>
              <a:round/>
              <a:headEnd/>
              <a:tailEnd/>
            </a:ln>
            <a:extLst>
              <a:ext uri="{909E8E84-426E-40DD-AFC4-6F175D3DCCD1}">
                <a14:hiddenFill xmlns:a14="http://schemas.microsoft.com/office/drawing/2010/main" xmlns="">
                  <a:noFill/>
                </a14:hiddenFill>
              </a:ext>
            </a:extLst>
          </p:spPr>
          <p:txBody>
            <a:bodyPr/>
            <a:lstStyle/>
            <a:p>
              <a:endParaRPr lang="zh-CN" altLang="en-US" sz="2200"/>
            </a:p>
          </p:txBody>
        </p:sp>
        <p:sp>
          <p:nvSpPr>
            <p:cNvPr id="26" name="Line 21"/>
            <p:cNvSpPr>
              <a:spLocks noChangeShapeType="1"/>
            </p:cNvSpPr>
            <p:nvPr/>
          </p:nvSpPr>
          <p:spPr bwMode="auto">
            <a:xfrm flipH="1">
              <a:off x="6024" y="7592"/>
              <a:ext cx="287" cy="0"/>
            </a:xfrm>
            <a:prstGeom prst="line">
              <a:avLst/>
            </a:prstGeom>
            <a:noFill/>
            <a:ln w="9525">
              <a:solidFill>
                <a:srgbClr val="CC33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200"/>
            </a:p>
          </p:txBody>
        </p:sp>
        <p:sp>
          <p:nvSpPr>
            <p:cNvPr id="27" name="Line 22"/>
            <p:cNvSpPr>
              <a:spLocks noChangeShapeType="1"/>
            </p:cNvSpPr>
            <p:nvPr/>
          </p:nvSpPr>
          <p:spPr bwMode="auto">
            <a:xfrm>
              <a:off x="6064" y="7226"/>
              <a:ext cx="299"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2200"/>
            </a:p>
          </p:txBody>
        </p:sp>
        <p:sp>
          <p:nvSpPr>
            <p:cNvPr id="28" name="Line 23"/>
            <p:cNvSpPr>
              <a:spLocks noChangeShapeType="1"/>
            </p:cNvSpPr>
            <p:nvPr/>
          </p:nvSpPr>
          <p:spPr bwMode="auto">
            <a:xfrm>
              <a:off x="6351" y="7226"/>
              <a:ext cx="1" cy="1306"/>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2200"/>
            </a:p>
          </p:txBody>
        </p:sp>
        <p:sp>
          <p:nvSpPr>
            <p:cNvPr id="29" name="Line 24"/>
            <p:cNvSpPr>
              <a:spLocks noChangeShapeType="1"/>
            </p:cNvSpPr>
            <p:nvPr/>
          </p:nvSpPr>
          <p:spPr bwMode="auto">
            <a:xfrm flipH="1">
              <a:off x="6078" y="8544"/>
              <a:ext cx="273" cy="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200"/>
            </a:p>
          </p:txBody>
        </p:sp>
        <p:sp>
          <p:nvSpPr>
            <p:cNvPr id="30" name="Text Box 25"/>
            <p:cNvSpPr txBox="1">
              <a:spLocks noChangeArrowheads="1"/>
            </p:cNvSpPr>
            <p:nvPr/>
          </p:nvSpPr>
          <p:spPr bwMode="auto">
            <a:xfrm>
              <a:off x="4757" y="8958"/>
              <a:ext cx="2234" cy="263"/>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lgn="just" eaLnBrk="1" hangingPunct="1">
                <a:spcBef>
                  <a:spcPct val="0"/>
                </a:spcBef>
                <a:spcAft>
                  <a:spcPct val="0"/>
                </a:spcAft>
                <a:buClrTx/>
                <a:buFontTx/>
                <a:buNone/>
              </a:pPr>
              <a:r>
                <a:rPr lang="en-US" altLang="zh-CN" sz="2200" dirty="0" err="1" smtClean="0">
                  <a:solidFill>
                    <a:srgbClr val="CC3300"/>
                  </a:solidFill>
                  <a:latin typeface="Arial" charset="0"/>
                  <a:ea typeface="宋体" pitchFamily="2" charset="-122"/>
                </a:rPr>
                <a:t>S.next</a:t>
              </a:r>
              <a:endParaRPr lang="zh-CN" altLang="en-US" sz="2200" dirty="0">
                <a:solidFill>
                  <a:srgbClr val="CC3300"/>
                </a:solidFill>
                <a:latin typeface="Arial" charset="0"/>
                <a:ea typeface="宋体" pitchFamily="2" charset="-122"/>
              </a:endParaRPr>
            </a:p>
          </p:txBody>
        </p:sp>
        <p:sp>
          <p:nvSpPr>
            <p:cNvPr id="31" name="Text Box 26"/>
            <p:cNvSpPr txBox="1">
              <a:spLocks noChangeArrowheads="1"/>
            </p:cNvSpPr>
            <p:nvPr/>
          </p:nvSpPr>
          <p:spPr bwMode="auto">
            <a:xfrm>
              <a:off x="5241" y="7956"/>
              <a:ext cx="809" cy="275"/>
            </a:xfrm>
            <a:prstGeom prst="rect">
              <a:avLst/>
            </a:prstGeom>
            <a:noFill/>
            <a:ln w="9525">
              <a:solidFill>
                <a:srgbClr val="FFC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lgn="just" eaLnBrk="1" hangingPunct="1">
                <a:spcBef>
                  <a:spcPct val="0"/>
                </a:spcBef>
                <a:spcAft>
                  <a:spcPct val="0"/>
                </a:spcAft>
                <a:buClrTx/>
                <a:buFontTx/>
                <a:buNone/>
              </a:pPr>
              <a:r>
                <a:rPr lang="en-US" altLang="zh-CN" sz="2200" dirty="0" err="1" smtClean="0">
                  <a:solidFill>
                    <a:srgbClr val="CC3300"/>
                  </a:solidFill>
                  <a:latin typeface="Times New Roman" pitchFamily="18" charset="0"/>
                  <a:ea typeface="宋体" pitchFamily="2" charset="-122"/>
                </a:rPr>
                <a:t>Goto</a:t>
              </a:r>
              <a:r>
                <a:rPr lang="en-US" altLang="zh-CN" sz="2200" dirty="0" smtClean="0">
                  <a:solidFill>
                    <a:srgbClr val="CC3300"/>
                  </a:solidFill>
                  <a:latin typeface="Times New Roman" pitchFamily="18" charset="0"/>
                  <a:ea typeface="宋体" pitchFamily="2" charset="-122"/>
                </a:rPr>
                <a:t> </a:t>
              </a:r>
              <a:r>
                <a:rPr lang="en-US" altLang="zh-CN" sz="2200" dirty="0" err="1" smtClean="0">
                  <a:solidFill>
                    <a:srgbClr val="CC3300"/>
                  </a:solidFill>
                  <a:latin typeface="Times New Roman" pitchFamily="18" charset="0"/>
                  <a:ea typeface="宋体" pitchFamily="2" charset="-122"/>
                </a:rPr>
                <a:t>S.next</a:t>
              </a:r>
              <a:endParaRPr lang="en-US" altLang="zh-CN" sz="2200" dirty="0">
                <a:solidFill>
                  <a:srgbClr val="CC3300"/>
                </a:solidFill>
                <a:latin typeface="Arial" charset="0"/>
                <a:ea typeface="宋体" pitchFamily="2" charset="-122"/>
              </a:endParaRPr>
            </a:p>
          </p:txBody>
        </p:sp>
        <p:sp>
          <p:nvSpPr>
            <p:cNvPr id="32" name="Text Box 27"/>
            <p:cNvSpPr txBox="1">
              <a:spLocks noChangeArrowheads="1"/>
            </p:cNvSpPr>
            <p:nvPr/>
          </p:nvSpPr>
          <p:spPr bwMode="auto">
            <a:xfrm>
              <a:off x="4908" y="8413"/>
              <a:ext cx="1114" cy="2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lgn="just" eaLnBrk="1" hangingPunct="1">
                <a:spcBef>
                  <a:spcPct val="0"/>
                </a:spcBef>
                <a:spcAft>
                  <a:spcPct val="0"/>
                </a:spcAft>
                <a:buClrTx/>
                <a:buNone/>
              </a:pPr>
              <a:r>
                <a:rPr lang="en-US" altLang="zh-CN" sz="2200" dirty="0" smtClean="0">
                  <a:latin typeface="Times New Roman" pitchFamily="18" charset="0"/>
                  <a:ea typeface="宋体" pitchFamily="2" charset="-122"/>
                </a:rPr>
                <a:t>S</a:t>
              </a:r>
              <a:r>
                <a:rPr lang="en-US" altLang="zh-CN" sz="2200" baseline="-25000" dirty="0" smtClean="0">
                  <a:latin typeface="Times New Roman" pitchFamily="18" charset="0"/>
                  <a:ea typeface="宋体" pitchFamily="2" charset="-122"/>
                </a:rPr>
                <a:t>2</a:t>
              </a:r>
              <a:r>
                <a:rPr lang="zh-CN" altLang="en-US" sz="2200" dirty="0" smtClean="0">
                  <a:latin typeface="Times New Roman" pitchFamily="18" charset="0"/>
                  <a:ea typeface="宋体" pitchFamily="2" charset="-122"/>
                </a:rPr>
                <a:t>的</a:t>
              </a:r>
              <a:r>
                <a:rPr lang="zh-CN" altLang="en-US" sz="2200" dirty="0">
                  <a:latin typeface="Times New Roman" pitchFamily="18" charset="0"/>
                  <a:ea typeface="宋体" pitchFamily="2" charset="-122"/>
                </a:rPr>
                <a:t>代码</a:t>
              </a:r>
              <a:r>
                <a:rPr lang="en-US" altLang="zh-CN" sz="2200" dirty="0" smtClean="0">
                  <a:latin typeface="Times New Roman" pitchFamily="18" charset="0"/>
                  <a:ea typeface="宋体" pitchFamily="2" charset="-122"/>
                </a:rPr>
                <a:t>S</a:t>
              </a:r>
              <a:r>
                <a:rPr lang="en-US" altLang="zh-CN" sz="2200" baseline="-25000" dirty="0" smtClean="0">
                  <a:latin typeface="Times New Roman" pitchFamily="18" charset="0"/>
                  <a:ea typeface="宋体" pitchFamily="2" charset="-122"/>
                </a:rPr>
                <a:t>2</a:t>
              </a:r>
              <a:r>
                <a:rPr lang="en-US" altLang="zh-CN" sz="2200" dirty="0" smtClean="0">
                  <a:latin typeface="Times New Roman" pitchFamily="18" charset="0"/>
                  <a:ea typeface="宋体" pitchFamily="2" charset="-122"/>
                </a:rPr>
                <a:t>.code</a:t>
              </a:r>
              <a:endParaRPr lang="zh-CN" altLang="en-US" sz="2200" dirty="0">
                <a:latin typeface="Arial" charset="0"/>
                <a:ea typeface="宋体" pitchFamily="2" charset="-122"/>
              </a:endParaRPr>
            </a:p>
          </p:txBody>
        </p:sp>
        <p:sp>
          <p:nvSpPr>
            <p:cNvPr id="33" name="Text Box 28"/>
            <p:cNvSpPr txBox="1">
              <a:spLocks noChangeArrowheads="1"/>
            </p:cNvSpPr>
            <p:nvPr/>
          </p:nvSpPr>
          <p:spPr bwMode="auto">
            <a:xfrm>
              <a:off x="6125" y="6849"/>
              <a:ext cx="119" cy="24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lgn="just" eaLnBrk="1" hangingPunct="1">
                <a:spcBef>
                  <a:spcPct val="0"/>
                </a:spcBef>
                <a:spcAft>
                  <a:spcPct val="0"/>
                </a:spcAft>
                <a:buClrTx/>
                <a:buFontTx/>
                <a:buNone/>
              </a:pPr>
              <a:r>
                <a:rPr lang="en-US" altLang="zh-CN" sz="2200" dirty="0">
                  <a:solidFill>
                    <a:srgbClr val="CC3300"/>
                  </a:solidFill>
                  <a:latin typeface="Times New Roman" pitchFamily="18" charset="0"/>
                  <a:ea typeface="宋体" pitchFamily="2" charset="-122"/>
                </a:rPr>
                <a:t>T</a:t>
              </a:r>
              <a:endParaRPr lang="en-US" altLang="zh-CN" sz="2200" dirty="0">
                <a:solidFill>
                  <a:srgbClr val="CC3300"/>
                </a:solidFill>
                <a:latin typeface="Arial" charset="0"/>
                <a:ea typeface="宋体" pitchFamily="2" charset="-122"/>
              </a:endParaRPr>
            </a:p>
          </p:txBody>
        </p:sp>
        <p:sp>
          <p:nvSpPr>
            <p:cNvPr id="34" name="Text Box 29"/>
            <p:cNvSpPr txBox="1">
              <a:spLocks noChangeArrowheads="1"/>
            </p:cNvSpPr>
            <p:nvPr/>
          </p:nvSpPr>
          <p:spPr bwMode="auto">
            <a:xfrm>
              <a:off x="6086" y="7241"/>
              <a:ext cx="120" cy="24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lgn="just" eaLnBrk="1" hangingPunct="1">
                <a:spcBef>
                  <a:spcPct val="0"/>
                </a:spcBef>
                <a:spcAft>
                  <a:spcPct val="0"/>
                </a:spcAft>
                <a:buClrTx/>
                <a:buFontTx/>
                <a:buNone/>
              </a:pPr>
              <a:r>
                <a:rPr lang="en-US" altLang="zh-CN" sz="2200">
                  <a:latin typeface="Times New Roman" pitchFamily="18" charset="0"/>
                  <a:ea typeface="宋体" pitchFamily="2" charset="-122"/>
                </a:rPr>
                <a:t>F</a:t>
              </a:r>
              <a:endParaRPr lang="en-US" altLang="zh-CN" sz="2200">
                <a:latin typeface="Arial" charset="0"/>
                <a:ea typeface="宋体" pitchFamily="2" charset="-122"/>
              </a:endParaRPr>
            </a:p>
          </p:txBody>
        </p:sp>
        <p:sp>
          <p:nvSpPr>
            <p:cNvPr id="35" name="Text Box 30"/>
            <p:cNvSpPr txBox="1">
              <a:spLocks noChangeArrowheads="1"/>
            </p:cNvSpPr>
            <p:nvPr/>
          </p:nvSpPr>
          <p:spPr bwMode="auto">
            <a:xfrm>
              <a:off x="6035" y="8714"/>
              <a:ext cx="419" cy="249"/>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lgn="just" eaLnBrk="1" hangingPunct="1">
                <a:spcBef>
                  <a:spcPct val="0"/>
                </a:spcBef>
                <a:spcAft>
                  <a:spcPct val="0"/>
                </a:spcAft>
                <a:buClrTx/>
                <a:buFontTx/>
                <a:buNone/>
              </a:pPr>
              <a:r>
                <a:rPr lang="en-US" altLang="zh-CN" sz="2200" i="1">
                  <a:solidFill>
                    <a:srgbClr val="CC3300"/>
                  </a:solidFill>
                  <a:latin typeface="Times New Roman" pitchFamily="18" charset="0"/>
                  <a:ea typeface="宋体" pitchFamily="2" charset="-122"/>
                </a:rPr>
                <a:t>out:</a:t>
              </a:r>
              <a:endParaRPr lang="en-US" altLang="zh-CN" sz="2200" i="1">
                <a:solidFill>
                  <a:srgbClr val="CC3300"/>
                </a:solidFill>
                <a:latin typeface="Arial" charset="0"/>
                <a:ea typeface="宋体" pitchFamily="2" charset="-122"/>
              </a:endParaRPr>
            </a:p>
          </p:txBody>
        </p:sp>
      </p:grpSp>
      <p:sp>
        <p:nvSpPr>
          <p:cNvPr id="19" name="Rectangle 3"/>
          <p:cNvSpPr txBox="1">
            <a:spLocks noChangeArrowheads="1"/>
          </p:cNvSpPr>
          <p:nvPr/>
        </p:nvSpPr>
        <p:spPr>
          <a:xfrm>
            <a:off x="467543" y="148654"/>
            <a:ext cx="3816424" cy="2855389"/>
          </a:xfrm>
          <a:prstGeom prst="rect">
            <a:avLst/>
          </a:prstGeom>
          <a:ln>
            <a:solidFill>
              <a:srgbClr val="FF0000"/>
            </a:solidFill>
          </a:ln>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en-US" altLang="zh-CN" sz="2400" dirty="0" smtClean="0"/>
              <a:t>if </a:t>
            </a:r>
            <a:r>
              <a:rPr lang="en-US" altLang="zh-CN" sz="2400" dirty="0">
                <a:solidFill>
                  <a:srgbClr val="CC3300"/>
                </a:solidFill>
              </a:rPr>
              <a:t>(a&lt;b)</a:t>
            </a:r>
            <a:r>
              <a:rPr lang="en-US" altLang="zh-CN" sz="2400" dirty="0">
                <a:solidFill>
                  <a:srgbClr val="CC3300"/>
                </a:solidFill>
                <a:latin typeface="宋体"/>
                <a:ea typeface="宋体"/>
              </a:rPr>
              <a:t>∧(c&lt;d)</a:t>
            </a:r>
          </a:p>
          <a:p>
            <a:pPr fontAlgn="auto">
              <a:lnSpc>
                <a:spcPct val="120000"/>
              </a:lnSpc>
              <a:spcBef>
                <a:spcPts val="0"/>
              </a:spcBef>
              <a:spcAft>
                <a:spcPts val="300"/>
              </a:spcAft>
              <a:buFont typeface="Wingdings" pitchFamily="2" charset="2"/>
              <a:buNone/>
              <a:defRPr/>
            </a:pPr>
            <a:r>
              <a:rPr lang="en-US" altLang="zh-CN" sz="2400" dirty="0">
                <a:latin typeface="宋体"/>
                <a:ea typeface="宋体"/>
              </a:rPr>
              <a:t>	</a:t>
            </a:r>
            <a:r>
              <a:rPr lang="en-US" altLang="zh-CN" sz="2400" dirty="0" smtClean="0">
                <a:latin typeface="宋体"/>
                <a:ea typeface="宋体"/>
              </a:rPr>
              <a:t>    </a:t>
            </a:r>
            <a:r>
              <a:rPr lang="en-US" altLang="zh-CN" sz="2400" dirty="0">
                <a:solidFill>
                  <a:srgbClr val="002060"/>
                </a:solidFill>
                <a:latin typeface="宋体"/>
                <a:ea typeface="宋体"/>
              </a:rPr>
              <a:t>{n := n*5; </a:t>
            </a:r>
            <a:endParaRPr lang="en-US" altLang="zh-CN" sz="2400" dirty="0" smtClean="0">
              <a:solidFill>
                <a:srgbClr val="002060"/>
              </a:solidFill>
              <a:latin typeface="宋体"/>
              <a:ea typeface="宋体"/>
            </a:endParaRPr>
          </a:p>
          <a:p>
            <a:pPr fontAlgn="auto">
              <a:lnSpc>
                <a:spcPct val="120000"/>
              </a:lnSpc>
              <a:spcBef>
                <a:spcPts val="0"/>
              </a:spcBef>
              <a:spcAft>
                <a:spcPts val="300"/>
              </a:spcAft>
              <a:buFont typeface="Wingdings" pitchFamily="2" charset="2"/>
              <a:buNone/>
              <a:defRPr/>
            </a:pPr>
            <a:r>
              <a:rPr lang="en-US" altLang="zh-CN" sz="2400" dirty="0">
                <a:solidFill>
                  <a:srgbClr val="002060"/>
                </a:solidFill>
                <a:latin typeface="宋体"/>
                <a:ea typeface="宋体"/>
              </a:rPr>
              <a:t>	</a:t>
            </a:r>
            <a:r>
              <a:rPr lang="en-US" altLang="zh-CN" sz="2400" dirty="0" smtClean="0">
                <a:solidFill>
                  <a:srgbClr val="002060"/>
                </a:solidFill>
                <a:latin typeface="宋体"/>
                <a:ea typeface="宋体"/>
              </a:rPr>
              <a:t>	 m := n^3; }</a:t>
            </a:r>
          </a:p>
          <a:p>
            <a:pPr fontAlgn="auto">
              <a:lnSpc>
                <a:spcPct val="120000"/>
              </a:lnSpc>
              <a:spcBef>
                <a:spcPts val="0"/>
              </a:spcBef>
              <a:spcAft>
                <a:spcPts val="300"/>
              </a:spcAft>
              <a:buFont typeface="Wingdings" pitchFamily="2" charset="2"/>
              <a:buNone/>
              <a:defRPr/>
            </a:pPr>
            <a:r>
              <a:rPr lang="en-US" altLang="zh-CN" sz="2400" dirty="0" smtClean="0">
                <a:latin typeface="宋体"/>
                <a:ea typeface="宋体"/>
              </a:rPr>
              <a:t>Else </a:t>
            </a:r>
          </a:p>
          <a:p>
            <a:pPr fontAlgn="auto">
              <a:lnSpc>
                <a:spcPct val="120000"/>
              </a:lnSpc>
              <a:spcBef>
                <a:spcPts val="0"/>
              </a:spcBef>
              <a:spcAft>
                <a:spcPts val="300"/>
              </a:spcAft>
              <a:buFont typeface="Wingdings" pitchFamily="2" charset="2"/>
              <a:buNone/>
              <a:defRPr/>
            </a:pPr>
            <a:r>
              <a:rPr lang="en-US" altLang="zh-CN" sz="2400" dirty="0">
                <a:solidFill>
                  <a:srgbClr val="002060"/>
                </a:solidFill>
                <a:latin typeface="宋体"/>
                <a:ea typeface="宋体"/>
              </a:rPr>
              <a:t> </a:t>
            </a:r>
            <a:r>
              <a:rPr lang="en-US" altLang="zh-CN" sz="2400" dirty="0" smtClean="0">
                <a:solidFill>
                  <a:srgbClr val="002060"/>
                </a:solidFill>
                <a:latin typeface="宋体"/>
                <a:ea typeface="宋体"/>
              </a:rPr>
              <a:t>     </a:t>
            </a:r>
            <a:r>
              <a:rPr lang="en-US" altLang="zh-CN" sz="2400" dirty="0">
                <a:solidFill>
                  <a:srgbClr val="002060"/>
                </a:solidFill>
                <a:latin typeface="宋体"/>
                <a:ea typeface="宋体"/>
              </a:rPr>
              <a:t>{n := </a:t>
            </a:r>
            <a:r>
              <a:rPr lang="en-US" altLang="zh-CN" sz="2400" dirty="0" smtClean="0">
                <a:solidFill>
                  <a:srgbClr val="002060"/>
                </a:solidFill>
                <a:latin typeface="宋体"/>
                <a:ea typeface="宋体"/>
              </a:rPr>
              <a:t>n/5</a:t>
            </a:r>
            <a:r>
              <a:rPr lang="en-US" altLang="zh-CN" sz="2400" dirty="0">
                <a:solidFill>
                  <a:srgbClr val="002060"/>
                </a:solidFill>
                <a:latin typeface="宋体"/>
                <a:ea typeface="宋体"/>
              </a:rPr>
              <a:t>; </a:t>
            </a:r>
          </a:p>
          <a:p>
            <a:pPr fontAlgn="auto">
              <a:lnSpc>
                <a:spcPct val="120000"/>
              </a:lnSpc>
              <a:spcBef>
                <a:spcPts val="0"/>
              </a:spcBef>
              <a:spcAft>
                <a:spcPts val="300"/>
              </a:spcAft>
              <a:buFont typeface="Wingdings" pitchFamily="2" charset="2"/>
              <a:buNone/>
              <a:defRPr/>
            </a:pPr>
            <a:r>
              <a:rPr lang="en-US" altLang="zh-CN" sz="2400" dirty="0">
                <a:solidFill>
                  <a:srgbClr val="002060"/>
                </a:solidFill>
                <a:latin typeface="宋体"/>
                <a:ea typeface="宋体"/>
              </a:rPr>
              <a:t>		 m := </a:t>
            </a:r>
            <a:r>
              <a:rPr lang="en-US" altLang="zh-CN" sz="2400" dirty="0" smtClean="0">
                <a:solidFill>
                  <a:srgbClr val="002060"/>
                </a:solidFill>
                <a:latin typeface="宋体"/>
                <a:ea typeface="宋体"/>
              </a:rPr>
              <a:t>n^2; </a:t>
            </a:r>
            <a:r>
              <a:rPr lang="en-US" altLang="zh-CN" sz="2400" dirty="0">
                <a:solidFill>
                  <a:srgbClr val="002060"/>
                </a:solidFill>
                <a:latin typeface="宋体"/>
                <a:ea typeface="宋体"/>
              </a:rPr>
              <a:t>}</a:t>
            </a:r>
          </a:p>
          <a:p>
            <a:pPr fontAlgn="auto">
              <a:lnSpc>
                <a:spcPct val="120000"/>
              </a:lnSpc>
              <a:spcBef>
                <a:spcPts val="0"/>
              </a:spcBef>
              <a:spcAft>
                <a:spcPts val="300"/>
              </a:spcAft>
              <a:buFont typeface="Wingdings" pitchFamily="2" charset="2"/>
              <a:buNone/>
              <a:defRPr/>
            </a:pPr>
            <a:r>
              <a:rPr lang="en-US" altLang="zh-CN" sz="2400" dirty="0">
                <a:latin typeface="宋体"/>
                <a:ea typeface="宋体"/>
              </a:rPr>
              <a:t>	</a:t>
            </a:r>
            <a:r>
              <a:rPr lang="en-US" altLang="zh-CN" sz="2400" dirty="0" smtClean="0">
                <a:latin typeface="宋体"/>
                <a:ea typeface="宋体"/>
              </a:rPr>
              <a:t>m := m+1;  //</a:t>
            </a:r>
            <a:r>
              <a:rPr lang="en-US" altLang="zh-CN" sz="2400" dirty="0" err="1" smtClean="0">
                <a:latin typeface="宋体"/>
                <a:ea typeface="宋体"/>
              </a:rPr>
              <a:t>S.next</a:t>
            </a:r>
            <a:endParaRPr lang="en-US" altLang="zh-CN" sz="2400" dirty="0"/>
          </a:p>
        </p:txBody>
      </p:sp>
    </p:spTree>
    <p:extLst>
      <p:ext uri="{BB962C8B-B14F-4D97-AF65-F5344CB8AC3E}">
        <p14:creationId xmlns:p14="http://schemas.microsoft.com/office/powerpoint/2010/main" xmlns="" val="194807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6">
                                            <p:txEl>
                                              <p:pRg st="0" end="0"/>
                                            </p:txEl>
                                          </p:spTgt>
                                        </p:tgtEl>
                                        <p:attrNameLst>
                                          <p:attrName>style.visibility</p:attrName>
                                        </p:attrNameLst>
                                      </p:cBhvr>
                                      <p:to>
                                        <p:strVal val="visible"/>
                                      </p:to>
                                    </p:set>
                                    <p:animEffect transition="in" filter="blinds(horizontal)">
                                      <p:cBhvr>
                                        <p:cTn id="35"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467544" y="3140968"/>
            <a:ext cx="8163944" cy="3456384"/>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zh-CN" altLang="en-US" sz="2400" dirty="0" smtClean="0">
                <a:solidFill>
                  <a:srgbClr val="CC3300"/>
                </a:solidFill>
              </a:rPr>
              <a:t>（</a:t>
            </a:r>
            <a:r>
              <a:rPr lang="en-US" altLang="zh-CN" sz="2400" dirty="0" smtClean="0">
                <a:solidFill>
                  <a:srgbClr val="CC3300"/>
                </a:solidFill>
              </a:rPr>
              <a:t>4) S</a:t>
            </a:r>
            <a:r>
              <a:rPr lang="en-US" altLang="zh-CN" sz="2400" dirty="0" smtClean="0">
                <a:solidFill>
                  <a:srgbClr val="CC3300"/>
                </a:solidFill>
                <a:sym typeface="Symbol" pitchFamily="18" charset="2"/>
              </a:rPr>
              <a:t> while E do S</a:t>
            </a:r>
            <a:r>
              <a:rPr lang="en-US" altLang="zh-CN" sz="2400" baseline="-25000" dirty="0" smtClean="0">
                <a:solidFill>
                  <a:srgbClr val="CC3300"/>
                </a:solidFill>
              </a:rPr>
              <a:t>1</a:t>
            </a:r>
            <a:r>
              <a:rPr lang="en-US" altLang="zh-CN" sz="2400" dirty="0" smtClean="0">
                <a:solidFill>
                  <a:srgbClr val="CC3300"/>
                </a:solidFill>
              </a:rPr>
              <a:t> </a:t>
            </a:r>
          </a:p>
          <a:p>
            <a:pPr fontAlgn="auto">
              <a:lnSpc>
                <a:spcPct val="120000"/>
              </a:lnSpc>
              <a:spcBef>
                <a:spcPts val="0"/>
              </a:spcBef>
              <a:spcAft>
                <a:spcPts val="300"/>
              </a:spcAft>
              <a:buFont typeface="Wingdings" pitchFamily="2" charset="2"/>
              <a:buNone/>
              <a:defRPr/>
            </a:pPr>
            <a:r>
              <a:rPr lang="en-US" altLang="zh-CN" sz="2400" dirty="0" smtClean="0"/>
              <a:t>{ </a:t>
            </a:r>
            <a:r>
              <a:rPr lang="en-US" altLang="zh-CN" sz="2400" dirty="0" err="1" smtClean="0"/>
              <a:t>E.ture</a:t>
            </a:r>
            <a:r>
              <a:rPr lang="en-US" altLang="zh-CN" sz="2400" dirty="0" smtClean="0"/>
              <a:t> := </a:t>
            </a:r>
            <a:r>
              <a:rPr lang="en-US" altLang="zh-CN" sz="2400" dirty="0" err="1" smtClean="0"/>
              <a:t>newlabel</a:t>
            </a:r>
            <a:r>
              <a:rPr lang="en-US" altLang="zh-CN" sz="2400" dirty="0"/>
              <a:t>; </a:t>
            </a:r>
            <a:r>
              <a:rPr lang="en-US" altLang="zh-CN" sz="2400" dirty="0" err="1" smtClean="0"/>
              <a:t>E.false</a:t>
            </a:r>
            <a:r>
              <a:rPr lang="en-US" altLang="zh-CN" sz="2400" dirty="0" smtClean="0"/>
              <a:t>:= </a:t>
            </a:r>
            <a:r>
              <a:rPr lang="en-US" altLang="zh-CN" sz="2400" dirty="0" err="1" smtClean="0"/>
              <a:t>S.next</a:t>
            </a:r>
            <a:r>
              <a:rPr lang="en-US" altLang="zh-CN" sz="2400" dirty="0" smtClean="0"/>
              <a:t> ;</a:t>
            </a:r>
            <a:r>
              <a:rPr lang="en-US" altLang="zh-CN" sz="2400" dirty="0"/>
              <a:t> </a:t>
            </a:r>
            <a:r>
              <a:rPr lang="en-US" altLang="zh-CN" sz="2400" dirty="0" smtClean="0"/>
              <a:t>S</a:t>
            </a:r>
            <a:r>
              <a:rPr lang="en-US" altLang="zh-CN" sz="2400" baseline="-25000" dirty="0" smtClean="0"/>
              <a:t>1</a:t>
            </a:r>
            <a:r>
              <a:rPr lang="en-US" altLang="zh-CN" sz="2400" dirty="0" smtClean="0"/>
              <a:t>.next :=</a:t>
            </a:r>
            <a:r>
              <a:rPr lang="en-US" altLang="zh-CN" sz="2400" dirty="0"/>
              <a:t> </a:t>
            </a:r>
            <a:r>
              <a:rPr lang="en-US" altLang="zh-CN" sz="2400" dirty="0" err="1" smtClean="0"/>
              <a:t>newlable</a:t>
            </a:r>
            <a:r>
              <a:rPr lang="en-US" altLang="zh-CN" sz="2400" dirty="0" smtClean="0"/>
              <a:t>; } </a:t>
            </a:r>
          </a:p>
          <a:p>
            <a:pPr fontAlgn="auto">
              <a:lnSpc>
                <a:spcPct val="120000"/>
              </a:lnSpc>
              <a:spcBef>
                <a:spcPts val="0"/>
              </a:spcBef>
              <a:spcAft>
                <a:spcPts val="300"/>
              </a:spcAft>
              <a:buFont typeface="Wingdings" pitchFamily="2" charset="2"/>
              <a:buNone/>
              <a:defRPr/>
            </a:pPr>
            <a:r>
              <a:rPr lang="en-US" altLang="zh-CN" sz="2400" dirty="0"/>
              <a:t> </a:t>
            </a:r>
            <a:r>
              <a:rPr lang="en-US" altLang="zh-CN" sz="2400" dirty="0" smtClean="0"/>
              <a:t> </a:t>
            </a:r>
            <a:r>
              <a:rPr lang="en-US" altLang="zh-CN" sz="2400" dirty="0" err="1" smtClean="0"/>
              <a:t>S.code</a:t>
            </a:r>
            <a:r>
              <a:rPr lang="en-US" altLang="zh-CN" sz="2400" dirty="0"/>
              <a:t> := </a:t>
            </a:r>
            <a:r>
              <a:rPr lang="en-US" altLang="zh-CN" sz="2400" dirty="0" smtClean="0"/>
              <a:t>gen(S</a:t>
            </a:r>
            <a:r>
              <a:rPr lang="en-US" altLang="zh-CN" sz="2400" baseline="-25000" dirty="0" smtClean="0"/>
              <a:t>1</a:t>
            </a:r>
            <a:r>
              <a:rPr lang="en-US" altLang="zh-CN" sz="2400" dirty="0" smtClean="0"/>
              <a:t>.next ‘:’) ‖</a:t>
            </a:r>
            <a:r>
              <a:rPr lang="en-US" altLang="zh-CN" sz="2400" dirty="0" err="1" smtClean="0"/>
              <a:t>E.code</a:t>
            </a:r>
            <a:r>
              <a:rPr lang="en-US" altLang="zh-CN" sz="2400" dirty="0" smtClean="0"/>
              <a:t> ‖ gen(</a:t>
            </a:r>
            <a:r>
              <a:rPr lang="en-US" altLang="zh-CN" sz="2400" dirty="0" err="1" smtClean="0"/>
              <a:t>E.ture</a:t>
            </a:r>
            <a:r>
              <a:rPr lang="en-US" altLang="zh-CN" sz="2400" dirty="0" smtClean="0"/>
              <a:t> ‘:‘) ‖ S</a:t>
            </a:r>
            <a:r>
              <a:rPr lang="en-US" altLang="zh-CN" sz="2400" baseline="-25000" dirty="0" smtClean="0"/>
              <a:t>1</a:t>
            </a:r>
            <a:r>
              <a:rPr lang="en-US" altLang="zh-CN" sz="2400" dirty="0"/>
              <a:t>.code </a:t>
            </a:r>
            <a:r>
              <a:rPr lang="en-US" altLang="zh-CN" sz="2400" dirty="0" smtClean="0"/>
              <a:t>‖</a:t>
            </a:r>
            <a:r>
              <a:rPr lang="en-US" altLang="zh-CN" sz="2400" dirty="0"/>
              <a:t> gen</a:t>
            </a:r>
            <a:r>
              <a:rPr lang="en-US" altLang="zh-CN" sz="2400" dirty="0" smtClean="0"/>
              <a:t>(‘goto’S</a:t>
            </a:r>
            <a:r>
              <a:rPr lang="en-US" altLang="zh-CN" sz="2400" baseline="-25000" dirty="0" smtClean="0"/>
              <a:t>1</a:t>
            </a:r>
            <a:r>
              <a:rPr lang="en-US" altLang="zh-CN" sz="2400" dirty="0" smtClean="0"/>
              <a:t>.next ) </a:t>
            </a:r>
          </a:p>
        </p:txBody>
      </p:sp>
      <p:sp>
        <p:nvSpPr>
          <p:cNvPr id="46" name="Rectangle 3"/>
          <p:cNvSpPr txBox="1">
            <a:spLocks noChangeArrowheads="1"/>
          </p:cNvSpPr>
          <p:nvPr/>
        </p:nvSpPr>
        <p:spPr>
          <a:xfrm>
            <a:off x="5062028" y="125785"/>
            <a:ext cx="3902460" cy="3456384"/>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en-US" altLang="zh-CN" sz="2400" dirty="0" smtClean="0">
                <a:solidFill>
                  <a:srgbClr val="CC3300"/>
                </a:solidFill>
              </a:rPr>
              <a:t>//</a:t>
            </a:r>
            <a:r>
              <a:rPr lang="en-US" altLang="zh-CN" sz="2400" dirty="0" err="1" smtClean="0"/>
              <a:t>E.ture</a:t>
            </a:r>
            <a:r>
              <a:rPr lang="en-US" altLang="zh-CN" sz="2400" dirty="0" smtClean="0"/>
              <a:t> </a:t>
            </a:r>
            <a:r>
              <a:rPr lang="zh-CN" altLang="en-US" sz="2400" dirty="0" smtClean="0"/>
              <a:t>表示</a:t>
            </a:r>
            <a:r>
              <a:rPr lang="en-US" altLang="zh-CN" sz="2400" dirty="0" smtClean="0"/>
              <a:t>E</a:t>
            </a:r>
            <a:r>
              <a:rPr lang="zh-CN" altLang="en-US" sz="2400" dirty="0" smtClean="0"/>
              <a:t>为真，要执行的语句</a:t>
            </a:r>
            <a:r>
              <a:rPr lang="en-US" altLang="zh-CN" sz="2400" dirty="0" smtClean="0"/>
              <a:t>S</a:t>
            </a:r>
            <a:r>
              <a:rPr lang="en-US" altLang="zh-CN" sz="2400" baseline="-25000" dirty="0" smtClean="0"/>
              <a:t>1</a:t>
            </a:r>
            <a:endParaRPr lang="en-US" altLang="zh-CN" sz="2400" dirty="0" smtClean="0"/>
          </a:p>
          <a:p>
            <a:pPr fontAlgn="auto">
              <a:lnSpc>
                <a:spcPct val="120000"/>
              </a:lnSpc>
              <a:spcBef>
                <a:spcPts val="0"/>
              </a:spcBef>
              <a:spcAft>
                <a:spcPts val="300"/>
              </a:spcAft>
              <a:buFont typeface="Wingdings" pitchFamily="2" charset="2"/>
              <a:buNone/>
              <a:defRPr/>
            </a:pPr>
            <a:r>
              <a:rPr lang="en-US" altLang="zh-CN" sz="2400" dirty="0" smtClean="0"/>
              <a:t>S</a:t>
            </a:r>
            <a:r>
              <a:rPr lang="zh-CN" altLang="en-US" sz="2400" dirty="0" smtClean="0"/>
              <a:t>的代码执行</a:t>
            </a:r>
            <a:r>
              <a:rPr lang="en-US" altLang="zh-CN" sz="2400" dirty="0" err="1" smtClean="0"/>
              <a:t>S.code</a:t>
            </a:r>
            <a:r>
              <a:rPr lang="en-US" altLang="zh-CN" sz="2400" dirty="0" smtClean="0"/>
              <a:t>,</a:t>
            </a:r>
            <a:r>
              <a:rPr lang="zh-CN" altLang="en-US" sz="2400" dirty="0" smtClean="0"/>
              <a:t>要求</a:t>
            </a:r>
            <a:r>
              <a:rPr lang="en-US" altLang="zh-CN" sz="2400" dirty="0" err="1" smtClean="0"/>
              <a:t>E.code,E</a:t>
            </a:r>
            <a:r>
              <a:rPr lang="zh-CN" altLang="en-US" sz="2400" dirty="0" smtClean="0"/>
              <a:t>为真的时候，还要求</a:t>
            </a:r>
            <a:r>
              <a:rPr lang="en-US" altLang="zh-CN" sz="2400" dirty="0" smtClean="0"/>
              <a:t>S</a:t>
            </a:r>
            <a:r>
              <a:rPr lang="en-US" altLang="zh-CN" sz="2400" baseline="-25000" dirty="0" smtClean="0"/>
              <a:t>1</a:t>
            </a:r>
            <a:r>
              <a:rPr lang="en-US" altLang="zh-CN" sz="2400" dirty="0" smtClean="0"/>
              <a:t>.code} </a:t>
            </a:r>
          </a:p>
        </p:txBody>
      </p:sp>
      <p:grpSp>
        <p:nvGrpSpPr>
          <p:cNvPr id="36" name="Group 31"/>
          <p:cNvGrpSpPr>
            <a:grpSpLocks/>
          </p:cNvGrpSpPr>
          <p:nvPr/>
        </p:nvGrpSpPr>
        <p:grpSpPr bwMode="auto">
          <a:xfrm>
            <a:off x="899591" y="384227"/>
            <a:ext cx="3413579" cy="2492725"/>
            <a:chOff x="7146" y="7032"/>
            <a:chExt cx="1449" cy="2109"/>
          </a:xfrm>
        </p:grpSpPr>
        <p:sp>
          <p:nvSpPr>
            <p:cNvPr id="47" name="Text Box 32"/>
            <p:cNvSpPr txBox="1">
              <a:spLocks noChangeArrowheads="1"/>
            </p:cNvSpPr>
            <p:nvPr/>
          </p:nvSpPr>
          <p:spPr bwMode="auto">
            <a:xfrm>
              <a:off x="7268" y="7213"/>
              <a:ext cx="1040" cy="275"/>
            </a:xfrm>
            <a:prstGeom prst="rect">
              <a:avLst/>
            </a:prstGeom>
            <a:noFill/>
            <a:ln w="9525">
              <a:solidFill>
                <a:srgbClr val="FFC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lgn="just" eaLnBrk="1" hangingPunct="1">
                <a:spcBef>
                  <a:spcPct val="0"/>
                </a:spcBef>
                <a:spcAft>
                  <a:spcPct val="0"/>
                </a:spcAft>
                <a:buClrTx/>
                <a:buFontTx/>
                <a:buNone/>
              </a:pPr>
              <a:r>
                <a:rPr lang="en-US" altLang="zh-CN" sz="2200" dirty="0">
                  <a:latin typeface="Times New Roman" pitchFamily="18" charset="0"/>
                  <a:ea typeface="宋体" pitchFamily="2" charset="-122"/>
                </a:rPr>
                <a:t>E</a:t>
              </a:r>
              <a:r>
                <a:rPr lang="zh-CN" altLang="en-US" sz="2200" dirty="0">
                  <a:latin typeface="Times New Roman" pitchFamily="18" charset="0"/>
                  <a:ea typeface="宋体" pitchFamily="2" charset="-122"/>
                </a:rPr>
                <a:t>的代码</a:t>
              </a:r>
              <a:r>
                <a:rPr lang="en-US" altLang="zh-CN" sz="2200" dirty="0" err="1">
                  <a:latin typeface="Times New Roman" pitchFamily="18" charset="0"/>
                  <a:ea typeface="宋体" pitchFamily="2" charset="-122"/>
                </a:rPr>
                <a:t>E.code</a:t>
              </a:r>
              <a:endParaRPr lang="zh-CN" altLang="en-US" sz="2200" dirty="0">
                <a:latin typeface="Arial" charset="0"/>
                <a:ea typeface="宋体" pitchFamily="2" charset="-122"/>
              </a:endParaRPr>
            </a:p>
          </p:txBody>
        </p:sp>
        <p:sp>
          <p:nvSpPr>
            <p:cNvPr id="48" name="Text Box 33"/>
            <p:cNvSpPr txBox="1">
              <a:spLocks noChangeArrowheads="1"/>
            </p:cNvSpPr>
            <p:nvPr/>
          </p:nvSpPr>
          <p:spPr bwMode="auto">
            <a:xfrm>
              <a:off x="7268" y="7721"/>
              <a:ext cx="1014" cy="275"/>
            </a:xfrm>
            <a:prstGeom prst="rect">
              <a:avLst/>
            </a:prstGeom>
            <a:noFill/>
            <a:ln w="9525">
              <a:solidFill>
                <a:srgbClr val="FFC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lgn="just" eaLnBrk="1" hangingPunct="1">
                <a:spcBef>
                  <a:spcPct val="0"/>
                </a:spcBef>
                <a:spcAft>
                  <a:spcPct val="0"/>
                </a:spcAft>
                <a:buClrTx/>
                <a:buNone/>
              </a:pPr>
              <a:r>
                <a:rPr lang="en-US" altLang="zh-CN" sz="2200" dirty="0">
                  <a:latin typeface="Times New Roman" pitchFamily="18" charset="0"/>
                  <a:ea typeface="宋体" pitchFamily="2" charset="-122"/>
                </a:rPr>
                <a:t>S</a:t>
              </a:r>
              <a:r>
                <a:rPr lang="en-US" altLang="zh-CN" sz="2200" baseline="-25000" dirty="0">
                  <a:latin typeface="Times New Roman" pitchFamily="18" charset="0"/>
                  <a:ea typeface="宋体" pitchFamily="2" charset="-122"/>
                </a:rPr>
                <a:t>1</a:t>
              </a:r>
              <a:r>
                <a:rPr lang="zh-CN" altLang="en-US" sz="2200" dirty="0">
                  <a:latin typeface="Times New Roman" pitchFamily="18" charset="0"/>
                  <a:ea typeface="宋体" pitchFamily="2" charset="-122"/>
                </a:rPr>
                <a:t>的代码</a:t>
              </a:r>
              <a:r>
                <a:rPr lang="en-US" altLang="zh-CN" sz="2200" dirty="0">
                  <a:latin typeface="Times New Roman" pitchFamily="18" charset="0"/>
                  <a:ea typeface="宋体" pitchFamily="2" charset="-122"/>
                </a:rPr>
                <a:t>S</a:t>
              </a:r>
              <a:r>
                <a:rPr lang="en-US" altLang="zh-CN" sz="2200" baseline="-25000" dirty="0">
                  <a:latin typeface="Times New Roman" pitchFamily="18" charset="0"/>
                  <a:ea typeface="宋体" pitchFamily="2" charset="-122"/>
                </a:rPr>
                <a:t>1</a:t>
              </a:r>
              <a:r>
                <a:rPr lang="en-US" altLang="zh-CN" sz="2200" dirty="0">
                  <a:latin typeface="Times New Roman" pitchFamily="18" charset="0"/>
                  <a:ea typeface="宋体" pitchFamily="2" charset="-122"/>
                </a:rPr>
                <a:t>.code</a:t>
              </a:r>
              <a:endParaRPr lang="zh-CN" altLang="en-US" sz="2200" dirty="0">
                <a:latin typeface="Arial" charset="0"/>
                <a:ea typeface="宋体" pitchFamily="2" charset="-122"/>
              </a:endParaRPr>
            </a:p>
          </p:txBody>
        </p:sp>
        <p:sp>
          <p:nvSpPr>
            <p:cNvPr id="49" name="Line 34"/>
            <p:cNvSpPr>
              <a:spLocks noChangeShapeType="1"/>
            </p:cNvSpPr>
            <p:nvPr/>
          </p:nvSpPr>
          <p:spPr bwMode="auto">
            <a:xfrm>
              <a:off x="8296" y="7305"/>
              <a:ext cx="247" cy="0"/>
            </a:xfrm>
            <a:prstGeom prst="line">
              <a:avLst/>
            </a:prstGeom>
            <a:noFill/>
            <a:ln w="9525">
              <a:solidFill>
                <a:srgbClr val="FFC000"/>
              </a:solidFill>
              <a:round/>
              <a:headEnd/>
              <a:tailEnd/>
            </a:ln>
            <a:extLst>
              <a:ext uri="{909E8E84-426E-40DD-AFC4-6F175D3DCCD1}">
                <a14:hiddenFill xmlns:a14="http://schemas.microsoft.com/office/drawing/2010/main" xmlns="">
                  <a:noFill/>
                </a14:hiddenFill>
              </a:ext>
            </a:extLst>
          </p:spPr>
          <p:txBody>
            <a:bodyPr/>
            <a:lstStyle/>
            <a:p>
              <a:endParaRPr lang="zh-CN" altLang="en-US" sz="2200"/>
            </a:p>
          </p:txBody>
        </p:sp>
        <p:sp>
          <p:nvSpPr>
            <p:cNvPr id="50" name="Line 35"/>
            <p:cNvSpPr>
              <a:spLocks noChangeShapeType="1"/>
            </p:cNvSpPr>
            <p:nvPr/>
          </p:nvSpPr>
          <p:spPr bwMode="auto">
            <a:xfrm>
              <a:off x="8543" y="7305"/>
              <a:ext cx="0" cy="470"/>
            </a:xfrm>
            <a:prstGeom prst="line">
              <a:avLst/>
            </a:prstGeom>
            <a:noFill/>
            <a:ln w="9525">
              <a:solidFill>
                <a:srgbClr val="FFC000"/>
              </a:solidFill>
              <a:round/>
              <a:headEnd/>
              <a:tailEnd/>
            </a:ln>
            <a:extLst>
              <a:ext uri="{909E8E84-426E-40DD-AFC4-6F175D3DCCD1}">
                <a14:hiddenFill xmlns:a14="http://schemas.microsoft.com/office/drawing/2010/main" xmlns="">
                  <a:noFill/>
                </a14:hiddenFill>
              </a:ext>
            </a:extLst>
          </p:spPr>
          <p:txBody>
            <a:bodyPr/>
            <a:lstStyle/>
            <a:p>
              <a:endParaRPr lang="zh-CN" altLang="en-US" sz="2200"/>
            </a:p>
          </p:txBody>
        </p:sp>
        <p:sp>
          <p:nvSpPr>
            <p:cNvPr id="51" name="Line 36"/>
            <p:cNvSpPr>
              <a:spLocks noChangeShapeType="1"/>
            </p:cNvSpPr>
            <p:nvPr/>
          </p:nvSpPr>
          <p:spPr bwMode="auto">
            <a:xfrm flipH="1">
              <a:off x="8256" y="7775"/>
              <a:ext cx="287" cy="0"/>
            </a:xfrm>
            <a:prstGeom prst="line">
              <a:avLst/>
            </a:prstGeom>
            <a:noFill/>
            <a:ln w="9525">
              <a:solidFill>
                <a:srgbClr val="FFC000"/>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200"/>
            </a:p>
          </p:txBody>
        </p:sp>
        <p:sp>
          <p:nvSpPr>
            <p:cNvPr id="52" name="Line 37"/>
            <p:cNvSpPr>
              <a:spLocks noChangeShapeType="1"/>
            </p:cNvSpPr>
            <p:nvPr/>
          </p:nvSpPr>
          <p:spPr bwMode="auto">
            <a:xfrm>
              <a:off x="8296" y="7409"/>
              <a:ext cx="299"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2200"/>
            </a:p>
          </p:txBody>
        </p:sp>
        <p:sp>
          <p:nvSpPr>
            <p:cNvPr id="53" name="Line 38"/>
            <p:cNvSpPr>
              <a:spLocks noChangeShapeType="1"/>
            </p:cNvSpPr>
            <p:nvPr/>
          </p:nvSpPr>
          <p:spPr bwMode="auto">
            <a:xfrm>
              <a:off x="8583" y="7409"/>
              <a:ext cx="1" cy="130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zh-CN" altLang="en-US" sz="2200"/>
            </a:p>
          </p:txBody>
        </p:sp>
        <p:sp>
          <p:nvSpPr>
            <p:cNvPr id="54" name="Line 39"/>
            <p:cNvSpPr>
              <a:spLocks noChangeShapeType="1"/>
            </p:cNvSpPr>
            <p:nvPr/>
          </p:nvSpPr>
          <p:spPr bwMode="auto">
            <a:xfrm flipH="1">
              <a:off x="8310" y="8726"/>
              <a:ext cx="273" cy="1"/>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sz="2200"/>
            </a:p>
          </p:txBody>
        </p:sp>
        <p:sp>
          <p:nvSpPr>
            <p:cNvPr id="55" name="Text Box 40"/>
            <p:cNvSpPr txBox="1">
              <a:spLocks noChangeArrowheads="1"/>
            </p:cNvSpPr>
            <p:nvPr/>
          </p:nvSpPr>
          <p:spPr bwMode="auto">
            <a:xfrm>
              <a:off x="7146" y="8554"/>
              <a:ext cx="1136" cy="587"/>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lgn="ctr" eaLnBrk="1" hangingPunct="1">
                <a:spcBef>
                  <a:spcPct val="0"/>
                </a:spcBef>
                <a:spcAft>
                  <a:spcPct val="0"/>
                </a:spcAft>
                <a:buClrTx/>
                <a:buFontTx/>
                <a:buNone/>
              </a:pPr>
              <a:endParaRPr lang="zh-CN" altLang="en-US" sz="2200">
                <a:latin typeface="Arial" charset="0"/>
                <a:ea typeface="宋体" pitchFamily="2" charset="-122"/>
              </a:endParaRPr>
            </a:p>
          </p:txBody>
        </p:sp>
        <p:sp>
          <p:nvSpPr>
            <p:cNvPr id="56" name="Text Box 41"/>
            <p:cNvSpPr txBox="1">
              <a:spLocks noChangeArrowheads="1"/>
            </p:cNvSpPr>
            <p:nvPr/>
          </p:nvSpPr>
          <p:spPr bwMode="auto">
            <a:xfrm>
              <a:off x="7268" y="8138"/>
              <a:ext cx="1014" cy="275"/>
            </a:xfrm>
            <a:prstGeom prst="rect">
              <a:avLst/>
            </a:prstGeom>
            <a:noFill/>
            <a:ln w="9525">
              <a:solidFill>
                <a:srgbClr val="FFC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lgn="just" eaLnBrk="1" hangingPunct="1">
                <a:spcBef>
                  <a:spcPct val="0"/>
                </a:spcBef>
                <a:spcAft>
                  <a:spcPct val="0"/>
                </a:spcAft>
                <a:buClrTx/>
                <a:buFontTx/>
                <a:buNone/>
              </a:pPr>
              <a:r>
                <a:rPr lang="en-US" altLang="zh-CN" sz="2200" dirty="0" err="1">
                  <a:solidFill>
                    <a:srgbClr val="CC3300"/>
                  </a:solidFill>
                  <a:latin typeface="Times New Roman" pitchFamily="18" charset="0"/>
                  <a:ea typeface="宋体" pitchFamily="2" charset="-122"/>
                </a:rPr>
                <a:t>Goto</a:t>
              </a:r>
              <a:r>
                <a:rPr lang="en-US" altLang="zh-CN" sz="2200" dirty="0">
                  <a:solidFill>
                    <a:srgbClr val="CC3300"/>
                  </a:solidFill>
                  <a:latin typeface="Times New Roman" pitchFamily="18" charset="0"/>
                  <a:ea typeface="宋体" pitchFamily="2" charset="-122"/>
                </a:rPr>
                <a:t> </a:t>
              </a:r>
              <a:r>
                <a:rPr lang="en-US" altLang="zh-CN" sz="2200" dirty="0" smtClean="0">
                  <a:solidFill>
                    <a:srgbClr val="CC3300"/>
                  </a:solidFill>
                  <a:latin typeface="Times New Roman" pitchFamily="18" charset="0"/>
                  <a:ea typeface="宋体" pitchFamily="2" charset="-122"/>
                </a:rPr>
                <a:t>S</a:t>
              </a:r>
              <a:r>
                <a:rPr lang="en-US" altLang="zh-CN" sz="2200" baseline="-25000" dirty="0" smtClean="0">
                  <a:solidFill>
                    <a:srgbClr val="CC3300"/>
                  </a:solidFill>
                  <a:latin typeface="Times New Roman" pitchFamily="18" charset="0"/>
                  <a:ea typeface="宋体" pitchFamily="2" charset="-122"/>
                </a:rPr>
                <a:t>1</a:t>
              </a:r>
              <a:r>
                <a:rPr lang="en-US" altLang="zh-CN" sz="2200" dirty="0" smtClean="0">
                  <a:solidFill>
                    <a:srgbClr val="CC3300"/>
                  </a:solidFill>
                  <a:latin typeface="Times New Roman" pitchFamily="18" charset="0"/>
                  <a:ea typeface="宋体" pitchFamily="2" charset="-122"/>
                </a:rPr>
                <a:t>.next</a:t>
              </a:r>
              <a:endParaRPr lang="en-US" altLang="zh-CN" sz="2200" dirty="0">
                <a:solidFill>
                  <a:srgbClr val="CC3300"/>
                </a:solidFill>
                <a:latin typeface="Arial" charset="0"/>
                <a:ea typeface="宋体" pitchFamily="2" charset="-122"/>
              </a:endParaRPr>
            </a:p>
          </p:txBody>
        </p:sp>
        <p:sp>
          <p:nvSpPr>
            <p:cNvPr id="57" name="Text Box 42"/>
            <p:cNvSpPr txBox="1">
              <a:spLocks noChangeArrowheads="1"/>
            </p:cNvSpPr>
            <p:nvPr/>
          </p:nvSpPr>
          <p:spPr bwMode="auto">
            <a:xfrm>
              <a:off x="8357" y="7032"/>
              <a:ext cx="119" cy="24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lgn="just" eaLnBrk="1" hangingPunct="1">
                <a:spcBef>
                  <a:spcPct val="0"/>
                </a:spcBef>
                <a:spcAft>
                  <a:spcPct val="0"/>
                </a:spcAft>
                <a:buClrTx/>
                <a:buFontTx/>
                <a:buNone/>
              </a:pPr>
              <a:r>
                <a:rPr lang="en-US" altLang="zh-CN" sz="2200">
                  <a:latin typeface="Times New Roman" pitchFamily="18" charset="0"/>
                  <a:ea typeface="宋体" pitchFamily="2" charset="-122"/>
                </a:rPr>
                <a:t>T</a:t>
              </a:r>
              <a:endParaRPr lang="en-US" altLang="zh-CN" sz="2200">
                <a:latin typeface="Arial" charset="0"/>
                <a:ea typeface="宋体" pitchFamily="2" charset="-122"/>
              </a:endParaRPr>
            </a:p>
          </p:txBody>
        </p:sp>
        <p:sp>
          <p:nvSpPr>
            <p:cNvPr id="58" name="Text Box 43"/>
            <p:cNvSpPr txBox="1">
              <a:spLocks noChangeArrowheads="1"/>
            </p:cNvSpPr>
            <p:nvPr/>
          </p:nvSpPr>
          <p:spPr bwMode="auto">
            <a:xfrm>
              <a:off x="8318" y="7424"/>
              <a:ext cx="120" cy="248"/>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0" tIns="0" rIns="0" bIns="0"/>
            <a:lstStyle>
              <a:lvl1pPr>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1pPr>
              <a:lvl2pPr marL="742950" indent="-28575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2pPr>
              <a:lvl3pPr marL="11430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3pPr>
              <a:lvl4pPr marL="16002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4pPr>
              <a:lvl5pPr marL="2057400" indent="-22860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5pPr>
              <a:lvl6pPr marL="25146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6pPr>
              <a:lvl7pPr marL="29718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7pPr>
              <a:lvl8pPr marL="34290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8pPr>
              <a:lvl9pPr marL="3886200" indent="-228600" eaLnBrk="0" fontAlgn="base" hangingPunct="0">
                <a:spcBef>
                  <a:spcPct val="20000"/>
                </a:spcBef>
                <a:spcAft>
                  <a:spcPts val="600"/>
                </a:spcAft>
                <a:buClr>
                  <a:schemeClr val="tx2"/>
                </a:buClr>
                <a:buFont typeface="Arial" charset="0"/>
                <a:buChar char="•"/>
                <a:defRPr sz="2400">
                  <a:solidFill>
                    <a:schemeClr val="tx1"/>
                  </a:solidFill>
                  <a:latin typeface="Arial Narrow" pitchFamily="34" charset="0"/>
                  <a:ea typeface="方正姚体" pitchFamily="2" charset="-122"/>
                </a:defRPr>
              </a:lvl9pPr>
            </a:lstStyle>
            <a:p>
              <a:pPr algn="just" eaLnBrk="1" hangingPunct="1">
                <a:spcBef>
                  <a:spcPct val="0"/>
                </a:spcBef>
                <a:spcAft>
                  <a:spcPct val="0"/>
                </a:spcAft>
                <a:buClrTx/>
                <a:buFontTx/>
                <a:buNone/>
              </a:pPr>
              <a:r>
                <a:rPr lang="en-US" altLang="zh-CN" sz="2200">
                  <a:latin typeface="Times New Roman" pitchFamily="18" charset="0"/>
                  <a:ea typeface="宋体" pitchFamily="2" charset="-122"/>
                </a:rPr>
                <a:t>F</a:t>
              </a:r>
              <a:endParaRPr lang="en-US" altLang="zh-CN" sz="2200">
                <a:latin typeface="Arial" charset="0"/>
                <a:ea typeface="宋体" pitchFamily="2" charset="-122"/>
              </a:endParaRPr>
            </a:p>
          </p:txBody>
        </p:sp>
      </p:grpSp>
    </p:spTree>
    <p:extLst>
      <p:ext uri="{BB962C8B-B14F-4D97-AF65-F5344CB8AC3E}">
        <p14:creationId xmlns:p14="http://schemas.microsoft.com/office/powerpoint/2010/main" xmlns="" val="367207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3" presetClass="entr" presetSubtype="10" fill="hold" nodeType="withEffect">
                                  <p:stCondLst>
                                    <p:cond delay="0"/>
                                  </p:stCondLst>
                                  <p:childTnLst>
                                    <p:set>
                                      <p:cBhvr>
                                        <p:cTn id="18" dur="1" fill="hold">
                                          <p:stCondLst>
                                            <p:cond delay="0"/>
                                          </p:stCondLst>
                                        </p:cTn>
                                        <p:tgtEl>
                                          <p:spTgt spid="46">
                                            <p:txEl>
                                              <p:pRg st="0" end="0"/>
                                            </p:txEl>
                                          </p:spTgt>
                                        </p:tgtEl>
                                        <p:attrNameLst>
                                          <p:attrName>style.visibility</p:attrName>
                                        </p:attrNameLst>
                                      </p:cBhvr>
                                      <p:to>
                                        <p:strVal val="visible"/>
                                      </p:to>
                                    </p:set>
                                    <p:animEffect transition="in" filter="blinds(horizontal)">
                                      <p:cBhvr>
                                        <p:cTn id="19" dur="500"/>
                                        <p:tgtEl>
                                          <p:spTgt spid="46">
                                            <p:txEl>
                                              <p:pRg st="0" end="0"/>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6">
                                            <p:txEl>
                                              <p:pRg st="1" end="1"/>
                                            </p:txEl>
                                          </p:spTgt>
                                        </p:tgtEl>
                                        <p:attrNameLst>
                                          <p:attrName>style.visibility</p:attrName>
                                        </p:attrNameLst>
                                      </p:cBhvr>
                                      <p:to>
                                        <p:strVal val="visible"/>
                                      </p:to>
                                    </p:set>
                                    <p:animEffect transition="in" filter="blinds(horizontal)">
                                      <p:cBhvr>
                                        <p:cTn id="22" dur="500"/>
                                        <p:tgtEl>
                                          <p:spTgt spid="4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395536" y="169418"/>
            <a:ext cx="8163944" cy="1963438"/>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zh-CN" altLang="en-US" sz="2400" dirty="0" smtClean="0">
                <a:solidFill>
                  <a:srgbClr val="CC3300"/>
                </a:solidFill>
              </a:rPr>
              <a:t>（</a:t>
            </a:r>
            <a:r>
              <a:rPr lang="en-US" altLang="zh-CN" sz="2400" dirty="0" smtClean="0">
                <a:solidFill>
                  <a:srgbClr val="CC3300"/>
                </a:solidFill>
              </a:rPr>
              <a:t>1) P</a:t>
            </a:r>
            <a:r>
              <a:rPr lang="en-US" altLang="zh-CN" sz="2400" dirty="0" smtClean="0">
                <a:solidFill>
                  <a:srgbClr val="CC3300"/>
                </a:solidFill>
                <a:sym typeface="Symbol" pitchFamily="18" charset="2"/>
              </a:rPr>
              <a:t> D;S</a:t>
            </a:r>
            <a:endParaRPr lang="en-US" altLang="zh-CN" sz="2400" dirty="0" smtClean="0">
              <a:solidFill>
                <a:srgbClr val="CC3300"/>
              </a:solidFill>
            </a:endParaRPr>
          </a:p>
          <a:p>
            <a:pPr fontAlgn="auto">
              <a:lnSpc>
                <a:spcPct val="120000"/>
              </a:lnSpc>
              <a:spcBef>
                <a:spcPts val="0"/>
              </a:spcBef>
              <a:spcAft>
                <a:spcPts val="300"/>
              </a:spcAft>
              <a:buFont typeface="Wingdings" pitchFamily="2" charset="2"/>
              <a:buNone/>
              <a:defRPr/>
            </a:pPr>
            <a:r>
              <a:rPr lang="en-US" altLang="zh-CN" sz="2400" dirty="0" smtClean="0"/>
              <a:t>{ </a:t>
            </a:r>
            <a:r>
              <a:rPr lang="en-US" altLang="zh-CN" sz="2400" dirty="0" err="1" smtClean="0"/>
              <a:t>S.next</a:t>
            </a:r>
            <a:r>
              <a:rPr lang="en-US" altLang="zh-CN" sz="2400" dirty="0" smtClean="0"/>
              <a:t> := </a:t>
            </a:r>
            <a:r>
              <a:rPr lang="en-US" altLang="zh-CN" sz="2400" dirty="0" err="1"/>
              <a:t>newlabel</a:t>
            </a:r>
            <a:r>
              <a:rPr lang="en-US" altLang="zh-CN" sz="2400" dirty="0"/>
              <a:t>; </a:t>
            </a:r>
            <a:r>
              <a:rPr lang="en-US" altLang="zh-CN" sz="2400" dirty="0" smtClean="0"/>
              <a:t>gen(</a:t>
            </a:r>
            <a:r>
              <a:rPr lang="en-US" altLang="zh-CN" sz="2400" dirty="0" err="1" smtClean="0"/>
              <a:t>S.next</a:t>
            </a:r>
            <a:r>
              <a:rPr lang="en-US" altLang="zh-CN" sz="2400" dirty="0" smtClean="0"/>
              <a:t> ‘:‘)</a:t>
            </a:r>
          </a:p>
          <a:p>
            <a:pPr fontAlgn="auto">
              <a:lnSpc>
                <a:spcPct val="120000"/>
              </a:lnSpc>
              <a:spcBef>
                <a:spcPts val="0"/>
              </a:spcBef>
              <a:spcAft>
                <a:spcPts val="300"/>
              </a:spcAft>
              <a:buFont typeface="Wingdings" pitchFamily="2" charset="2"/>
              <a:buNone/>
              <a:defRPr/>
            </a:pPr>
            <a:r>
              <a:rPr lang="en-US" altLang="zh-CN" sz="2400" dirty="0" smtClean="0"/>
              <a:t>// </a:t>
            </a:r>
            <a:r>
              <a:rPr lang="zh-CN" altLang="en-US" sz="2400" dirty="0" smtClean="0"/>
              <a:t>生成一条语句，记录</a:t>
            </a:r>
            <a:r>
              <a:rPr lang="en-US" altLang="zh-CN" sz="2400" dirty="0" smtClean="0"/>
              <a:t>S</a:t>
            </a:r>
            <a:r>
              <a:rPr lang="zh-CN" altLang="en-US" sz="2400" dirty="0" smtClean="0"/>
              <a:t>的下一条语句地址</a:t>
            </a:r>
            <a:r>
              <a:rPr lang="en-US" altLang="zh-CN" sz="2400" dirty="0" err="1" smtClean="0"/>
              <a:t>S.next</a:t>
            </a:r>
            <a:r>
              <a:rPr lang="en-US" altLang="zh-CN" sz="2400" dirty="0" smtClean="0"/>
              <a:t> := </a:t>
            </a:r>
            <a:r>
              <a:rPr lang="en-US" altLang="zh-CN" sz="2400" dirty="0" err="1" smtClean="0"/>
              <a:t>newlable</a:t>
            </a:r>
            <a:endParaRPr lang="en-US" altLang="zh-CN" sz="2400" dirty="0" smtClean="0"/>
          </a:p>
        </p:txBody>
      </p:sp>
      <p:sp>
        <p:nvSpPr>
          <p:cNvPr id="18" name="Rectangle 3"/>
          <p:cNvSpPr txBox="1">
            <a:spLocks noChangeArrowheads="1"/>
          </p:cNvSpPr>
          <p:nvPr/>
        </p:nvSpPr>
        <p:spPr>
          <a:xfrm>
            <a:off x="456625" y="2420888"/>
            <a:ext cx="8163944" cy="3456384"/>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fontAlgn="auto">
              <a:lnSpc>
                <a:spcPct val="120000"/>
              </a:lnSpc>
              <a:spcBef>
                <a:spcPts val="0"/>
              </a:spcBef>
              <a:spcAft>
                <a:spcPts val="300"/>
              </a:spcAft>
              <a:buFont typeface="Wingdings" pitchFamily="2" charset="2"/>
              <a:buNone/>
              <a:defRPr/>
            </a:pPr>
            <a:r>
              <a:rPr lang="zh-CN" altLang="en-US" sz="2400" dirty="0" smtClean="0">
                <a:solidFill>
                  <a:srgbClr val="CC3300"/>
                </a:solidFill>
              </a:rPr>
              <a:t>（</a:t>
            </a:r>
            <a:r>
              <a:rPr lang="en-US" altLang="zh-CN" sz="2400" dirty="0" smtClean="0">
                <a:solidFill>
                  <a:srgbClr val="CC3300"/>
                </a:solidFill>
              </a:rPr>
              <a:t>5) S</a:t>
            </a:r>
            <a:r>
              <a:rPr lang="en-US" altLang="zh-CN" sz="2400" dirty="0" smtClean="0">
                <a:solidFill>
                  <a:srgbClr val="CC3300"/>
                </a:solidFill>
                <a:sym typeface="Symbol" pitchFamily="18" charset="2"/>
              </a:rPr>
              <a:t> S</a:t>
            </a:r>
            <a:r>
              <a:rPr lang="en-US" altLang="zh-CN" sz="2400" baseline="-25000" dirty="0" smtClean="0">
                <a:solidFill>
                  <a:srgbClr val="CC3300"/>
                </a:solidFill>
                <a:sym typeface="Symbol" pitchFamily="18" charset="2"/>
              </a:rPr>
              <a:t>1</a:t>
            </a:r>
            <a:r>
              <a:rPr lang="en-US" altLang="zh-CN" sz="2400" dirty="0" smtClean="0">
                <a:solidFill>
                  <a:srgbClr val="CC3300"/>
                </a:solidFill>
                <a:sym typeface="Symbol" pitchFamily="18" charset="2"/>
              </a:rPr>
              <a:t>;S</a:t>
            </a:r>
            <a:r>
              <a:rPr lang="en-US" altLang="zh-CN" sz="2400" baseline="-25000" dirty="0" smtClean="0">
                <a:solidFill>
                  <a:srgbClr val="CC3300"/>
                </a:solidFill>
                <a:sym typeface="Symbol" pitchFamily="18" charset="2"/>
              </a:rPr>
              <a:t>2</a:t>
            </a:r>
            <a:endParaRPr lang="en-US" altLang="zh-CN" sz="2400" baseline="-25000" dirty="0" smtClean="0">
              <a:solidFill>
                <a:srgbClr val="CC3300"/>
              </a:solidFill>
            </a:endParaRPr>
          </a:p>
          <a:p>
            <a:pPr fontAlgn="auto">
              <a:lnSpc>
                <a:spcPct val="120000"/>
              </a:lnSpc>
              <a:spcBef>
                <a:spcPts val="0"/>
              </a:spcBef>
              <a:spcAft>
                <a:spcPts val="300"/>
              </a:spcAft>
              <a:buFont typeface="Wingdings" pitchFamily="2" charset="2"/>
              <a:buNone/>
              <a:defRPr/>
            </a:pPr>
            <a:r>
              <a:rPr lang="en-US" altLang="zh-CN" sz="2400" dirty="0"/>
              <a:t>{</a:t>
            </a:r>
            <a:r>
              <a:rPr lang="en-US" altLang="zh-CN" sz="2400" dirty="0" smtClean="0"/>
              <a:t>S</a:t>
            </a:r>
            <a:r>
              <a:rPr lang="en-US" altLang="zh-CN" sz="2400" baseline="-25000" dirty="0" smtClean="0"/>
              <a:t>1</a:t>
            </a:r>
            <a:r>
              <a:rPr lang="en-US" altLang="zh-CN" sz="2400" dirty="0" smtClean="0"/>
              <a:t>.next </a:t>
            </a:r>
            <a:r>
              <a:rPr lang="en-US" altLang="zh-CN" sz="2400" dirty="0"/>
              <a:t>:= </a:t>
            </a:r>
            <a:r>
              <a:rPr lang="en-US" altLang="zh-CN" sz="2400" dirty="0" err="1"/>
              <a:t>newlabel</a:t>
            </a:r>
            <a:r>
              <a:rPr lang="en-US" altLang="zh-CN" sz="2400" dirty="0"/>
              <a:t>; </a:t>
            </a:r>
            <a:r>
              <a:rPr lang="en-US" altLang="zh-CN" sz="2400" dirty="0" smtClean="0"/>
              <a:t>S</a:t>
            </a:r>
            <a:r>
              <a:rPr lang="en-US" altLang="zh-CN" sz="2400" baseline="-25000" dirty="0" smtClean="0"/>
              <a:t>2</a:t>
            </a:r>
            <a:r>
              <a:rPr lang="en-US" altLang="zh-CN" sz="2400" dirty="0" smtClean="0"/>
              <a:t>.next :=</a:t>
            </a:r>
            <a:r>
              <a:rPr lang="en-US" altLang="zh-CN" sz="2400" dirty="0"/>
              <a:t> </a:t>
            </a:r>
            <a:r>
              <a:rPr lang="en-US" altLang="zh-CN" sz="2400" dirty="0" err="1"/>
              <a:t>S.next</a:t>
            </a:r>
            <a:r>
              <a:rPr lang="en-US" altLang="zh-CN" sz="2400" dirty="0" smtClean="0"/>
              <a:t> }</a:t>
            </a:r>
          </a:p>
          <a:p>
            <a:pPr fontAlgn="auto">
              <a:lnSpc>
                <a:spcPct val="120000"/>
              </a:lnSpc>
              <a:spcBef>
                <a:spcPts val="0"/>
              </a:spcBef>
              <a:spcAft>
                <a:spcPts val="300"/>
              </a:spcAft>
              <a:buFont typeface="Wingdings" pitchFamily="2" charset="2"/>
              <a:buNone/>
              <a:defRPr/>
            </a:pPr>
            <a:r>
              <a:rPr lang="en-US" altLang="zh-CN" sz="2400" dirty="0" smtClean="0"/>
              <a:t> </a:t>
            </a:r>
            <a:r>
              <a:rPr lang="en-US" altLang="zh-CN" sz="2400" dirty="0" err="1" smtClean="0"/>
              <a:t>S.code</a:t>
            </a:r>
            <a:r>
              <a:rPr lang="en-US" altLang="zh-CN" sz="2400" dirty="0" smtClean="0"/>
              <a:t> := </a:t>
            </a:r>
            <a:r>
              <a:rPr lang="en-US" altLang="zh-CN" sz="2400" dirty="0"/>
              <a:t>S</a:t>
            </a:r>
            <a:r>
              <a:rPr lang="en-US" altLang="zh-CN" sz="2400" baseline="-25000" dirty="0"/>
              <a:t>1</a:t>
            </a:r>
            <a:r>
              <a:rPr lang="en-US" altLang="zh-CN" sz="2400" dirty="0"/>
              <a:t>.code ‖gen(S</a:t>
            </a:r>
            <a:r>
              <a:rPr lang="en-US" altLang="zh-CN" sz="2400" baseline="-25000" dirty="0"/>
              <a:t>1</a:t>
            </a:r>
            <a:r>
              <a:rPr lang="en-US" altLang="zh-CN" sz="2400" dirty="0"/>
              <a:t>.next := </a:t>
            </a:r>
            <a:r>
              <a:rPr lang="en-US" altLang="zh-CN" sz="2400" dirty="0" smtClean="0"/>
              <a:t>‘:‘‖S</a:t>
            </a:r>
            <a:r>
              <a:rPr lang="en-US" altLang="zh-CN" sz="2400" baseline="-25000" dirty="0" smtClean="0"/>
              <a:t>2</a:t>
            </a:r>
            <a:r>
              <a:rPr lang="en-US" altLang="zh-CN" sz="2400" dirty="0" smtClean="0"/>
              <a:t>.code) </a:t>
            </a:r>
          </a:p>
          <a:p>
            <a:pPr fontAlgn="auto">
              <a:lnSpc>
                <a:spcPct val="120000"/>
              </a:lnSpc>
              <a:spcBef>
                <a:spcPts val="0"/>
              </a:spcBef>
              <a:spcAft>
                <a:spcPts val="300"/>
              </a:spcAft>
              <a:buFont typeface="Wingdings" pitchFamily="2" charset="2"/>
              <a:buNone/>
              <a:defRPr/>
            </a:pPr>
            <a:r>
              <a:rPr lang="en-US" altLang="zh-CN" sz="2400" dirty="0" smtClean="0"/>
              <a:t>// .next</a:t>
            </a:r>
            <a:r>
              <a:rPr lang="zh-CN" altLang="en-US" sz="2400" dirty="0" smtClean="0"/>
              <a:t>属性是指退出该语句，要转移的语句地址。</a:t>
            </a:r>
            <a:endParaRPr lang="en-US" altLang="zh-CN" sz="2400" dirty="0" smtClean="0"/>
          </a:p>
          <a:p>
            <a:pPr fontAlgn="auto">
              <a:lnSpc>
                <a:spcPct val="120000"/>
              </a:lnSpc>
              <a:spcBef>
                <a:spcPts val="0"/>
              </a:spcBef>
              <a:spcAft>
                <a:spcPts val="300"/>
              </a:spcAft>
              <a:buFont typeface="Wingdings" pitchFamily="2" charset="2"/>
              <a:buNone/>
              <a:defRPr/>
            </a:pPr>
            <a:r>
              <a:rPr lang="en-US" altLang="zh-CN" sz="2400" dirty="0" smtClean="0"/>
              <a:t>   </a:t>
            </a:r>
            <a:r>
              <a:rPr lang="en-US" altLang="zh-CN" sz="2400" dirty="0" err="1" smtClean="0"/>
              <a:t>newlabel</a:t>
            </a:r>
            <a:r>
              <a:rPr lang="en-US" altLang="zh-CN" sz="2400" dirty="0" smtClean="0"/>
              <a:t> </a:t>
            </a:r>
            <a:r>
              <a:rPr lang="zh-CN" altLang="en-US" sz="2400" dirty="0" smtClean="0"/>
              <a:t>某一条新的语句地址，或简单认为下一条语句</a:t>
            </a:r>
            <a:endParaRPr lang="en-US" altLang="zh-CN" sz="2400" dirty="0" smtClean="0"/>
          </a:p>
        </p:txBody>
      </p:sp>
    </p:spTree>
    <p:extLst>
      <p:ext uri="{BB962C8B-B14F-4D97-AF65-F5344CB8AC3E}">
        <p14:creationId xmlns:p14="http://schemas.microsoft.com/office/powerpoint/2010/main" xmlns="" val="2383658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8">
                                            <p:txEl>
                                              <p:pRg st="0" end="0"/>
                                            </p:txEl>
                                          </p:spTgt>
                                        </p:tgtEl>
                                        <p:attrNameLst>
                                          <p:attrName>style.visibility</p:attrName>
                                        </p:attrNameLst>
                                      </p:cBhvr>
                                      <p:to>
                                        <p:strVal val="visible"/>
                                      </p:to>
                                    </p:set>
                                    <p:animEffect transition="in" filter="blinds(horizontal)">
                                      <p:cBhvr>
                                        <p:cTn id="16" dur="500"/>
                                        <p:tgtEl>
                                          <p:spTgt spid="18">
                                            <p:txEl>
                                              <p:pRg st="0" end="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8">
                                            <p:txEl>
                                              <p:pRg st="1" end="1"/>
                                            </p:txEl>
                                          </p:spTgt>
                                        </p:tgtEl>
                                        <p:attrNameLst>
                                          <p:attrName>style.visibility</p:attrName>
                                        </p:attrNameLst>
                                      </p:cBhvr>
                                      <p:to>
                                        <p:strVal val="visible"/>
                                      </p:to>
                                    </p:set>
                                    <p:animEffect transition="in" filter="blinds(horizontal)">
                                      <p:cBhvr>
                                        <p:cTn id="19" dur="500"/>
                                        <p:tgtEl>
                                          <p:spTgt spid="18">
                                            <p:txEl>
                                              <p:pRg st="1" end="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8">
                                            <p:txEl>
                                              <p:pRg st="2" end="2"/>
                                            </p:txEl>
                                          </p:spTgt>
                                        </p:tgtEl>
                                        <p:attrNameLst>
                                          <p:attrName>style.visibility</p:attrName>
                                        </p:attrNameLst>
                                      </p:cBhvr>
                                      <p:to>
                                        <p:strVal val="visible"/>
                                      </p:to>
                                    </p:set>
                                    <p:animEffect transition="in" filter="blinds(horizontal)">
                                      <p:cBhvr>
                                        <p:cTn id="22" dur="500"/>
                                        <p:tgtEl>
                                          <p:spTgt spid="1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anim calcmode="lin" valueType="num">
                                      <p:cBhvr additive="base">
                                        <p:cTn id="27" dur="500" fill="hold"/>
                                        <p:tgtEl>
                                          <p:spTgt spid="18">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8">
                                            <p:txEl>
                                              <p:pRg st="4" end="4"/>
                                            </p:txEl>
                                          </p:spTgt>
                                        </p:tgtEl>
                                        <p:attrNameLst>
                                          <p:attrName>style.visibility</p:attrName>
                                        </p:attrNameLst>
                                      </p:cBhvr>
                                      <p:to>
                                        <p:strVal val="visible"/>
                                      </p:to>
                                    </p:set>
                                    <p:anim calcmode="lin" valueType="num">
                                      <p:cBhvr additive="base">
                                        <p:cTn id="33" dur="500" fill="hold"/>
                                        <p:tgtEl>
                                          <p:spTgt spid="18">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sz="quarter" idx="4294967295"/>
          </p:nvPr>
        </p:nvSpPr>
        <p:spPr>
          <a:xfrm>
            <a:off x="395536" y="1052737"/>
            <a:ext cx="7704138" cy="3168351"/>
          </a:xfrm>
        </p:spPr>
        <p:txBody>
          <a:bodyPr>
            <a:noAutofit/>
          </a:bodyPr>
          <a:lstStyle/>
          <a:p>
            <a:pPr eaLnBrk="1" fontAlgn="auto" hangingPunct="1">
              <a:lnSpc>
                <a:spcPct val="115000"/>
              </a:lnSpc>
              <a:buFont typeface="Arial" pitchFamily="34" charset="0"/>
              <a:buChar char="•"/>
              <a:defRPr/>
            </a:pPr>
            <a:r>
              <a:rPr lang="zh-CN" altLang="en-US" sz="2200" dirty="0" smtClean="0"/>
              <a:t>例如：典型的</a:t>
            </a:r>
            <a:r>
              <a:rPr lang="en-US" altLang="zh-CN" sz="2200" dirty="0" smtClean="0"/>
              <a:t>IF</a:t>
            </a:r>
            <a:r>
              <a:rPr lang="zh-CN" altLang="en-US" sz="2200" dirty="0" smtClean="0"/>
              <a:t>语句，其中判别式</a:t>
            </a:r>
            <a:r>
              <a:rPr lang="en-US" altLang="zh-CN" sz="2200" dirty="0" smtClean="0"/>
              <a:t>E </a:t>
            </a:r>
            <a:r>
              <a:rPr lang="en-US" altLang="zh-CN" sz="2200" dirty="0" smtClean="0">
                <a:sym typeface="Symbol" pitchFamily="18" charset="2"/>
              </a:rPr>
              <a:t></a:t>
            </a:r>
            <a:r>
              <a:rPr lang="en-US" altLang="zh-CN" sz="2200" dirty="0" smtClean="0"/>
              <a:t> a </a:t>
            </a:r>
            <a:r>
              <a:rPr lang="en-US" altLang="zh-CN" sz="2200" dirty="0" err="1" smtClean="0"/>
              <a:t>rop</a:t>
            </a:r>
            <a:r>
              <a:rPr lang="en-US" altLang="zh-CN" sz="2200" dirty="0" smtClean="0"/>
              <a:t> b</a:t>
            </a:r>
            <a:r>
              <a:rPr lang="zh-CN" altLang="en-US" sz="2200" dirty="0" smtClean="0"/>
              <a:t>的生成代码为：</a:t>
            </a:r>
          </a:p>
          <a:p>
            <a:pPr lvl="1" eaLnBrk="1" fontAlgn="auto" hangingPunct="1">
              <a:lnSpc>
                <a:spcPct val="115000"/>
              </a:lnSpc>
              <a:buFont typeface="Wingdings" pitchFamily="2" charset="2"/>
              <a:buNone/>
              <a:defRPr/>
            </a:pPr>
            <a:r>
              <a:rPr lang="zh-CN" altLang="en-US" sz="2200" dirty="0" smtClean="0"/>
              <a:t>   </a:t>
            </a:r>
            <a:r>
              <a:rPr lang="en-US" altLang="zh-CN" sz="2200" dirty="0" smtClean="0"/>
              <a:t>If a </a:t>
            </a:r>
            <a:r>
              <a:rPr lang="en-US" altLang="zh-CN" sz="2200" dirty="0" err="1" smtClean="0"/>
              <a:t>rop</a:t>
            </a:r>
            <a:r>
              <a:rPr lang="en-US" altLang="zh-CN" sz="2200" dirty="0" smtClean="0"/>
              <a:t> b </a:t>
            </a:r>
            <a:r>
              <a:rPr lang="en-US" altLang="zh-CN" sz="2200" dirty="0" err="1" smtClean="0"/>
              <a:t>goto</a:t>
            </a:r>
            <a:r>
              <a:rPr lang="en-US" altLang="zh-CN" sz="2200" dirty="0" smtClean="0"/>
              <a:t> </a:t>
            </a:r>
            <a:r>
              <a:rPr lang="en-US" altLang="zh-CN" sz="2200" dirty="0" err="1" smtClean="0"/>
              <a:t>E.true</a:t>
            </a:r>
            <a:endParaRPr lang="en-US" altLang="zh-CN" sz="2200" dirty="0" smtClean="0"/>
          </a:p>
          <a:p>
            <a:pPr lvl="1" eaLnBrk="1" fontAlgn="auto" hangingPunct="1">
              <a:lnSpc>
                <a:spcPct val="115000"/>
              </a:lnSpc>
              <a:buFont typeface="Wingdings" pitchFamily="2" charset="2"/>
              <a:buNone/>
              <a:defRPr/>
            </a:pPr>
            <a:r>
              <a:rPr lang="en-US" altLang="zh-CN" sz="2200" dirty="0" smtClean="0"/>
              <a:t>    </a:t>
            </a:r>
            <a:r>
              <a:rPr lang="en-US" altLang="zh-CN" sz="2200" dirty="0" err="1" smtClean="0"/>
              <a:t>goto</a:t>
            </a:r>
            <a:r>
              <a:rPr lang="en-US" altLang="zh-CN" sz="2200" dirty="0" smtClean="0"/>
              <a:t> </a:t>
            </a:r>
            <a:r>
              <a:rPr lang="en-US" altLang="zh-CN" sz="2200" dirty="0" err="1" smtClean="0"/>
              <a:t>E.false</a:t>
            </a:r>
            <a:endParaRPr lang="en-US" altLang="zh-CN" sz="2200" dirty="0" smtClean="0"/>
          </a:p>
          <a:p>
            <a:pPr lvl="1" eaLnBrk="1" fontAlgn="auto" hangingPunct="1">
              <a:lnSpc>
                <a:spcPct val="115000"/>
              </a:lnSpc>
              <a:buFont typeface="Arial" pitchFamily="34" charset="0"/>
              <a:buChar char="•"/>
              <a:defRPr/>
            </a:pPr>
            <a:r>
              <a:rPr lang="en-US" altLang="zh-CN" sz="2200" dirty="0" err="1" smtClean="0">
                <a:solidFill>
                  <a:srgbClr val="CC3300"/>
                </a:solidFill>
              </a:rPr>
              <a:t>E.true</a:t>
            </a:r>
            <a:r>
              <a:rPr lang="en-US" altLang="zh-CN" sz="2200" dirty="0" smtClean="0">
                <a:solidFill>
                  <a:srgbClr val="CC3300"/>
                </a:solidFill>
              </a:rPr>
              <a:t> </a:t>
            </a:r>
            <a:r>
              <a:rPr lang="zh-CN" altLang="en-US" sz="2200" dirty="0" smtClean="0">
                <a:solidFill>
                  <a:srgbClr val="CC3300"/>
                </a:solidFill>
              </a:rPr>
              <a:t>和 </a:t>
            </a:r>
            <a:r>
              <a:rPr lang="en-US" altLang="zh-CN" sz="2200" dirty="0" err="1" smtClean="0">
                <a:solidFill>
                  <a:srgbClr val="CC3300"/>
                </a:solidFill>
              </a:rPr>
              <a:t>E.false</a:t>
            </a:r>
            <a:r>
              <a:rPr lang="zh-CN" altLang="en-US" sz="2200" dirty="0" smtClean="0"/>
              <a:t>分别表示</a:t>
            </a:r>
            <a:r>
              <a:rPr lang="en-US" altLang="zh-CN" sz="2200" dirty="0" smtClean="0"/>
              <a:t>E</a:t>
            </a:r>
            <a:r>
              <a:rPr lang="zh-CN" altLang="en-US" sz="2200" dirty="0" smtClean="0"/>
              <a:t>的“真”，“假”的转移目标，但是</a:t>
            </a:r>
            <a:r>
              <a:rPr lang="zh-CN" altLang="en-US" sz="2200" dirty="0" smtClean="0">
                <a:solidFill>
                  <a:srgbClr val="CC3300"/>
                </a:solidFill>
              </a:rPr>
              <a:t>如何判断</a:t>
            </a:r>
            <a:r>
              <a:rPr lang="en-US" altLang="zh-CN" sz="2200" dirty="0" err="1" smtClean="0">
                <a:solidFill>
                  <a:srgbClr val="CC3300"/>
                </a:solidFill>
              </a:rPr>
              <a:t>E.ture</a:t>
            </a:r>
            <a:r>
              <a:rPr lang="en-US" altLang="zh-CN" sz="2200" dirty="0" smtClean="0">
                <a:solidFill>
                  <a:srgbClr val="CC3300"/>
                </a:solidFill>
              </a:rPr>
              <a:t>   </a:t>
            </a:r>
            <a:r>
              <a:rPr lang="en-US" altLang="zh-CN" sz="2200" dirty="0" err="1" smtClean="0">
                <a:solidFill>
                  <a:srgbClr val="CC3300"/>
                </a:solidFill>
              </a:rPr>
              <a:t>E.false</a:t>
            </a:r>
            <a:r>
              <a:rPr lang="zh-CN" altLang="en-US" sz="2200" dirty="0" smtClean="0">
                <a:solidFill>
                  <a:srgbClr val="CC3300"/>
                </a:solidFill>
              </a:rPr>
              <a:t>的语句地址？？</a:t>
            </a:r>
          </a:p>
        </p:txBody>
      </p:sp>
      <p:sp>
        <p:nvSpPr>
          <p:cNvPr id="3" name="Rectangle 4"/>
          <p:cNvSpPr txBox="1">
            <a:spLocks noChangeArrowheads="1"/>
          </p:cNvSpPr>
          <p:nvPr/>
        </p:nvSpPr>
        <p:spPr>
          <a:xfrm>
            <a:off x="222632" y="116632"/>
            <a:ext cx="7924800" cy="777875"/>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6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zh-CN" altLang="en-US" sz="2800" b="0" dirty="0" smtClean="0">
                <a:solidFill>
                  <a:srgbClr val="CC3300"/>
                </a:solidFill>
                <a:latin typeface="+mj-ea"/>
              </a:rPr>
              <a:t>六、</a:t>
            </a:r>
            <a:r>
              <a:rPr lang="en-US" altLang="zh-CN" sz="2800" b="0" dirty="0" smtClean="0">
                <a:solidFill>
                  <a:srgbClr val="CC3300"/>
                </a:solidFill>
                <a:latin typeface="+mj-ea"/>
              </a:rPr>
              <a:t> </a:t>
            </a:r>
            <a:r>
              <a:rPr lang="zh-CN" altLang="en-US" sz="2800" b="0" dirty="0" smtClean="0">
                <a:solidFill>
                  <a:srgbClr val="CC3300"/>
                </a:solidFill>
                <a:latin typeface="+mj-ea"/>
              </a:rPr>
              <a:t>拉链与回填技术</a:t>
            </a:r>
          </a:p>
        </p:txBody>
      </p:sp>
      <p:sp>
        <p:nvSpPr>
          <p:cNvPr id="4" name="TextBox 3"/>
          <p:cNvSpPr txBox="1"/>
          <p:nvPr/>
        </p:nvSpPr>
        <p:spPr>
          <a:xfrm>
            <a:off x="827584" y="4581128"/>
            <a:ext cx="6552728" cy="461665"/>
          </a:xfrm>
          <a:prstGeom prst="rect">
            <a:avLst/>
          </a:prstGeom>
          <a:noFill/>
        </p:spPr>
        <p:txBody>
          <a:bodyPr wrap="square" rtlCol="0">
            <a:spAutoFit/>
          </a:bodyPr>
          <a:lstStyle/>
          <a:p>
            <a:r>
              <a:rPr lang="zh-CN" altLang="en-US" dirty="0" smtClean="0"/>
              <a:t>可以采用“拉链回填”技术</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 calcmode="lin" valueType="num">
                                      <p:cBhvr additive="base">
                                        <p:cTn id="7" dur="500" fill="hold"/>
                                        <p:tgtEl>
                                          <p:spTgt spid="155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6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5651">
                                            <p:txEl>
                                              <p:pRg st="1" end="1"/>
                                            </p:txEl>
                                          </p:spTgt>
                                        </p:tgtEl>
                                        <p:attrNameLst>
                                          <p:attrName>style.visibility</p:attrName>
                                        </p:attrNameLst>
                                      </p:cBhvr>
                                      <p:to>
                                        <p:strVal val="visible"/>
                                      </p:to>
                                    </p:set>
                                    <p:anim calcmode="lin" valueType="num">
                                      <p:cBhvr additive="base">
                                        <p:cTn id="11" dur="500" fill="hold"/>
                                        <p:tgtEl>
                                          <p:spTgt spid="1556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56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5651">
                                            <p:txEl>
                                              <p:pRg st="2" end="2"/>
                                            </p:txEl>
                                          </p:spTgt>
                                        </p:tgtEl>
                                        <p:attrNameLst>
                                          <p:attrName>style.visibility</p:attrName>
                                        </p:attrNameLst>
                                      </p:cBhvr>
                                      <p:to>
                                        <p:strVal val="visible"/>
                                      </p:to>
                                    </p:set>
                                    <p:anim calcmode="lin" valueType="num">
                                      <p:cBhvr additive="base">
                                        <p:cTn id="15" dur="500" fill="hold"/>
                                        <p:tgtEl>
                                          <p:spTgt spid="1556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56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5651">
                                            <p:txEl>
                                              <p:pRg st="3" end="3"/>
                                            </p:txEl>
                                          </p:spTgt>
                                        </p:tgtEl>
                                        <p:attrNameLst>
                                          <p:attrName>style.visibility</p:attrName>
                                        </p:attrNameLst>
                                      </p:cBhvr>
                                      <p:to>
                                        <p:strVal val="visible"/>
                                      </p:to>
                                    </p:set>
                                    <p:anim calcmode="lin" valueType="num">
                                      <p:cBhvr additive="base">
                                        <p:cTn id="19" dur="500" fill="hold"/>
                                        <p:tgtEl>
                                          <p:spTgt spid="1556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5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sz="quarter" idx="4294967295"/>
          </p:nvPr>
        </p:nvSpPr>
        <p:spPr>
          <a:xfrm>
            <a:off x="323528" y="332656"/>
            <a:ext cx="7704138" cy="2232247"/>
          </a:xfrm>
        </p:spPr>
        <p:txBody>
          <a:bodyPr>
            <a:noAutofit/>
          </a:bodyPr>
          <a:lstStyle/>
          <a:p>
            <a:pPr eaLnBrk="1" fontAlgn="auto" hangingPunct="1">
              <a:lnSpc>
                <a:spcPct val="115000"/>
              </a:lnSpc>
              <a:buFont typeface="Arial" pitchFamily="34" charset="0"/>
              <a:buChar char="•"/>
              <a:defRPr/>
            </a:pPr>
            <a:r>
              <a:rPr lang="zh-CN" altLang="en-US" sz="2400" dirty="0" smtClean="0">
                <a:solidFill>
                  <a:srgbClr val="CC3300"/>
                </a:solidFill>
              </a:rPr>
              <a:t>拉链回填技术的实质是</a:t>
            </a:r>
            <a:r>
              <a:rPr lang="zh-CN" altLang="en-US" sz="2400" dirty="0" smtClean="0"/>
              <a:t>将一段程序</a:t>
            </a:r>
            <a:r>
              <a:rPr lang="en-US" altLang="zh-CN" sz="2400" dirty="0" smtClean="0"/>
              <a:t>S</a:t>
            </a:r>
            <a:r>
              <a:rPr lang="zh-CN" altLang="en-US" sz="2400" dirty="0" smtClean="0"/>
              <a:t>的下一条执行语句类型归类为</a:t>
            </a:r>
            <a:r>
              <a:rPr lang="en-US" altLang="zh-CN" sz="2400" dirty="0" err="1" smtClean="0"/>
              <a:t>E.ture</a:t>
            </a:r>
            <a:r>
              <a:rPr lang="en-US" altLang="zh-CN" sz="2400" dirty="0" smtClean="0"/>
              <a:t>, </a:t>
            </a:r>
            <a:r>
              <a:rPr lang="en-US" altLang="zh-CN" sz="2400" dirty="0" err="1" smtClean="0"/>
              <a:t>E.false</a:t>
            </a:r>
            <a:r>
              <a:rPr lang="en-US" altLang="zh-CN" sz="2400" dirty="0" smtClean="0"/>
              <a:t>, </a:t>
            </a:r>
            <a:r>
              <a:rPr lang="en-US" altLang="zh-CN" sz="2400" dirty="0" err="1" smtClean="0"/>
              <a:t>E.next</a:t>
            </a:r>
            <a:r>
              <a:rPr lang="en-US" altLang="zh-CN" sz="2400" dirty="0" smtClean="0"/>
              <a:t>, </a:t>
            </a:r>
            <a:r>
              <a:rPr lang="en-US" altLang="zh-CN" sz="2400" dirty="0" err="1" smtClean="0"/>
              <a:t>E.break</a:t>
            </a:r>
            <a:r>
              <a:rPr lang="zh-CN" altLang="en-US" sz="2400" dirty="0" smtClean="0"/>
              <a:t>，并将同类型的语句连成一串（</a:t>
            </a:r>
            <a:r>
              <a:rPr lang="zh-CN" altLang="en-US" sz="2400" dirty="0" smtClean="0">
                <a:solidFill>
                  <a:srgbClr val="CC3300"/>
                </a:solidFill>
              </a:rPr>
              <a:t>拉链</a:t>
            </a:r>
            <a:r>
              <a:rPr lang="zh-CN" altLang="en-US" sz="2400" dirty="0" smtClean="0"/>
              <a:t>）。拉链中一旦某条语句能确定下一条语句的地址，就将拉链中所有下一条语句的地址一并填写。（</a:t>
            </a:r>
            <a:r>
              <a:rPr lang="zh-CN" altLang="en-US" sz="2400" dirty="0" smtClean="0">
                <a:solidFill>
                  <a:srgbClr val="CC3300"/>
                </a:solidFill>
              </a:rPr>
              <a:t>回填</a:t>
            </a:r>
            <a:r>
              <a:rPr lang="zh-CN" altLang="en-US" sz="2400" dirty="0" smtClean="0"/>
              <a:t>）</a:t>
            </a:r>
          </a:p>
        </p:txBody>
      </p:sp>
      <p:sp>
        <p:nvSpPr>
          <p:cNvPr id="2" name="矩形 1"/>
          <p:cNvSpPr/>
          <p:nvPr/>
        </p:nvSpPr>
        <p:spPr>
          <a:xfrm>
            <a:off x="518365" y="3010343"/>
            <a:ext cx="7992888" cy="871008"/>
          </a:xfrm>
          <a:prstGeom prst="rect">
            <a:avLst/>
          </a:prstGeom>
        </p:spPr>
        <p:txBody>
          <a:bodyPr wrap="square">
            <a:spAutoFit/>
          </a:bodyPr>
          <a:lstStyle/>
          <a:p>
            <a:pPr eaLnBrk="1" fontAlgn="auto" hangingPunct="1">
              <a:lnSpc>
                <a:spcPct val="115000"/>
              </a:lnSpc>
              <a:buFont typeface="Arial" pitchFamily="34" charset="0"/>
              <a:buChar char="•"/>
              <a:defRPr/>
            </a:pPr>
            <a:r>
              <a:rPr lang="zh-CN" altLang="en-US" sz="2200" dirty="0" smtClean="0">
                <a:latin typeface="宋体" panose="02010600030101010101" pitchFamily="2" charset="-122"/>
              </a:rPr>
              <a:t>综合属性</a:t>
            </a:r>
            <a:r>
              <a:rPr lang="en-US" altLang="zh-CN" sz="2200" dirty="0" err="1" smtClean="0">
                <a:latin typeface="宋体" panose="02010600030101010101" pitchFamily="2" charset="-122"/>
              </a:rPr>
              <a:t>E.truelist</a:t>
            </a:r>
            <a:r>
              <a:rPr lang="en-US" altLang="zh-CN" sz="2200" dirty="0" smtClean="0">
                <a:latin typeface="宋体" panose="02010600030101010101" pitchFamily="2" charset="-122"/>
              </a:rPr>
              <a:t>(</a:t>
            </a:r>
            <a:r>
              <a:rPr lang="zh-CN" altLang="en-US" sz="2200" dirty="0" smtClean="0">
                <a:latin typeface="宋体" panose="02010600030101010101" pitchFamily="2" charset="-122"/>
              </a:rPr>
              <a:t>真链</a:t>
            </a:r>
            <a:r>
              <a:rPr lang="en-US" altLang="zh-CN" sz="2200" dirty="0" smtClean="0">
                <a:latin typeface="宋体" panose="02010600030101010101" pitchFamily="2" charset="-122"/>
              </a:rPr>
              <a:t>)</a:t>
            </a:r>
            <a:r>
              <a:rPr lang="zh-CN" altLang="en-US" sz="2200" dirty="0" smtClean="0">
                <a:latin typeface="宋体" panose="02010600030101010101" pitchFamily="2" charset="-122"/>
              </a:rPr>
              <a:t>：一系列跳转语句的地址，填入的都是</a:t>
            </a:r>
            <a:r>
              <a:rPr lang="en-US" altLang="zh-CN" sz="2200" dirty="0" err="1" smtClean="0">
                <a:latin typeface="宋体" panose="02010600030101010101" pitchFamily="2" charset="-122"/>
              </a:rPr>
              <a:t>E.ture</a:t>
            </a:r>
            <a:r>
              <a:rPr lang="zh-CN" altLang="en-US" sz="2200" dirty="0" smtClean="0">
                <a:latin typeface="宋体" panose="02010600030101010101" pitchFamily="2" charset="-122"/>
              </a:rPr>
              <a:t>的语句标号</a:t>
            </a:r>
            <a:endParaRPr lang="en-US" altLang="zh-CN" sz="2200" dirty="0">
              <a:latin typeface="宋体" panose="02010600030101010101" pitchFamily="2" charset="-122"/>
            </a:endParaRPr>
          </a:p>
        </p:txBody>
      </p:sp>
      <p:sp>
        <p:nvSpPr>
          <p:cNvPr id="5" name="矩形 4"/>
          <p:cNvSpPr/>
          <p:nvPr/>
        </p:nvSpPr>
        <p:spPr>
          <a:xfrm>
            <a:off x="518365" y="3882066"/>
            <a:ext cx="7992888" cy="821315"/>
          </a:xfrm>
          <a:prstGeom prst="rect">
            <a:avLst/>
          </a:prstGeom>
        </p:spPr>
        <p:txBody>
          <a:bodyPr wrap="square">
            <a:spAutoFit/>
          </a:bodyPr>
          <a:lstStyle/>
          <a:p>
            <a:pPr eaLnBrk="1" fontAlgn="auto" hangingPunct="1">
              <a:lnSpc>
                <a:spcPct val="115000"/>
              </a:lnSpc>
              <a:buFont typeface="Arial" pitchFamily="34" charset="0"/>
              <a:buChar char="•"/>
              <a:defRPr/>
            </a:pPr>
            <a:r>
              <a:rPr lang="zh-CN" altLang="en-US" sz="2200" dirty="0" smtClean="0">
                <a:latin typeface="宋体" panose="02010600030101010101" pitchFamily="2" charset="-122"/>
              </a:rPr>
              <a:t>综合属性</a:t>
            </a:r>
            <a:r>
              <a:rPr lang="en-US" altLang="zh-CN" sz="2200" dirty="0" err="1" smtClean="0">
                <a:latin typeface="宋体" panose="02010600030101010101" pitchFamily="2" charset="-122"/>
              </a:rPr>
              <a:t>E.falselist</a:t>
            </a:r>
            <a:r>
              <a:rPr lang="en-US" altLang="zh-CN" sz="2200" dirty="0" smtClean="0">
                <a:latin typeface="宋体" panose="02010600030101010101" pitchFamily="2" charset="-122"/>
              </a:rPr>
              <a:t>(</a:t>
            </a:r>
            <a:r>
              <a:rPr lang="zh-CN" altLang="en-US" sz="2200" dirty="0" smtClean="0">
                <a:latin typeface="宋体" panose="02010600030101010101" pitchFamily="2" charset="-122"/>
              </a:rPr>
              <a:t>真链</a:t>
            </a:r>
            <a:r>
              <a:rPr lang="en-US" altLang="zh-CN" sz="2200" dirty="0" smtClean="0">
                <a:latin typeface="宋体" panose="02010600030101010101" pitchFamily="2" charset="-122"/>
              </a:rPr>
              <a:t>)</a:t>
            </a:r>
            <a:r>
              <a:rPr lang="zh-CN" altLang="en-US" sz="2200" dirty="0" smtClean="0">
                <a:latin typeface="宋体" panose="02010600030101010101" pitchFamily="2" charset="-122"/>
              </a:rPr>
              <a:t>：一系列</a:t>
            </a:r>
            <a:r>
              <a:rPr lang="zh-CN" altLang="en-US" sz="2200" dirty="0">
                <a:latin typeface="宋体" panose="02010600030101010101" pitchFamily="2" charset="-122"/>
              </a:rPr>
              <a:t>跳转</a:t>
            </a:r>
            <a:r>
              <a:rPr lang="zh-CN" altLang="en-US" sz="2200" dirty="0" smtClean="0">
                <a:latin typeface="宋体" panose="02010600030101010101" pitchFamily="2" charset="-122"/>
              </a:rPr>
              <a:t>语句</a:t>
            </a:r>
            <a:r>
              <a:rPr lang="zh-CN" altLang="en-US" sz="2200" dirty="0">
                <a:latin typeface="宋体" panose="02010600030101010101" pitchFamily="2" charset="-122"/>
              </a:rPr>
              <a:t>的地址，填入的</a:t>
            </a:r>
            <a:r>
              <a:rPr lang="zh-CN" altLang="en-US" sz="2200" dirty="0" smtClean="0">
                <a:latin typeface="宋体" panose="02010600030101010101" pitchFamily="2" charset="-122"/>
              </a:rPr>
              <a:t>都是</a:t>
            </a:r>
            <a:r>
              <a:rPr lang="en-US" altLang="zh-CN" sz="2200" dirty="0" err="1" smtClean="0">
                <a:latin typeface="宋体" panose="02010600030101010101" pitchFamily="2" charset="-122"/>
              </a:rPr>
              <a:t>E.false</a:t>
            </a:r>
            <a:r>
              <a:rPr lang="zh-CN" altLang="en-US" sz="2200" dirty="0" smtClean="0">
                <a:latin typeface="宋体" panose="02010600030101010101" pitchFamily="2" charset="-122"/>
              </a:rPr>
              <a:t>的</a:t>
            </a:r>
            <a:r>
              <a:rPr lang="zh-CN" altLang="en-US" sz="2200" dirty="0">
                <a:latin typeface="宋体" panose="02010600030101010101" pitchFamily="2" charset="-122"/>
              </a:rPr>
              <a:t>语句标号</a:t>
            </a:r>
            <a:endParaRPr lang="en-US" altLang="zh-CN" sz="2200" dirty="0">
              <a:latin typeface="宋体" panose="02010600030101010101" pitchFamily="2" charset="-122"/>
            </a:endParaRPr>
          </a:p>
        </p:txBody>
      </p:sp>
      <p:sp>
        <p:nvSpPr>
          <p:cNvPr id="6" name="矩形 5"/>
          <p:cNvSpPr/>
          <p:nvPr/>
        </p:nvSpPr>
        <p:spPr>
          <a:xfrm>
            <a:off x="533249" y="4715957"/>
            <a:ext cx="7992888" cy="821315"/>
          </a:xfrm>
          <a:prstGeom prst="rect">
            <a:avLst/>
          </a:prstGeom>
        </p:spPr>
        <p:txBody>
          <a:bodyPr wrap="square">
            <a:spAutoFit/>
          </a:bodyPr>
          <a:lstStyle/>
          <a:p>
            <a:pPr eaLnBrk="1" fontAlgn="auto" hangingPunct="1">
              <a:lnSpc>
                <a:spcPct val="115000"/>
              </a:lnSpc>
              <a:buFont typeface="Arial" pitchFamily="34" charset="0"/>
              <a:buChar char="•"/>
              <a:defRPr/>
            </a:pPr>
            <a:r>
              <a:rPr lang="zh-CN" altLang="en-US" sz="2200" dirty="0" smtClean="0">
                <a:latin typeface="宋体" panose="02010600030101010101" pitchFamily="2" charset="-122"/>
              </a:rPr>
              <a:t>综合属性</a:t>
            </a:r>
            <a:r>
              <a:rPr lang="en-US" altLang="zh-CN" sz="2200" dirty="0" err="1" smtClean="0">
                <a:latin typeface="宋体" panose="02010600030101010101" pitchFamily="2" charset="-122"/>
              </a:rPr>
              <a:t>E.nextlist</a:t>
            </a:r>
            <a:r>
              <a:rPr lang="en-US" altLang="zh-CN" sz="2200" dirty="0" smtClean="0">
                <a:latin typeface="宋体" panose="02010600030101010101" pitchFamily="2" charset="-122"/>
              </a:rPr>
              <a:t>(</a:t>
            </a:r>
            <a:r>
              <a:rPr lang="zh-CN" altLang="en-US" sz="2200" dirty="0" smtClean="0">
                <a:latin typeface="宋体" panose="02010600030101010101" pitchFamily="2" charset="-122"/>
              </a:rPr>
              <a:t>真链</a:t>
            </a:r>
            <a:r>
              <a:rPr lang="en-US" altLang="zh-CN" sz="2200" dirty="0" smtClean="0">
                <a:latin typeface="宋体" panose="02010600030101010101" pitchFamily="2" charset="-122"/>
              </a:rPr>
              <a:t>)</a:t>
            </a:r>
            <a:r>
              <a:rPr lang="zh-CN" altLang="en-US" sz="2200" dirty="0" smtClean="0">
                <a:latin typeface="宋体" panose="02010600030101010101" pitchFamily="2" charset="-122"/>
              </a:rPr>
              <a:t>：一系列</a:t>
            </a:r>
            <a:r>
              <a:rPr lang="zh-CN" altLang="en-US" sz="2200" dirty="0">
                <a:latin typeface="宋体" panose="02010600030101010101" pitchFamily="2" charset="-122"/>
              </a:rPr>
              <a:t>跳转</a:t>
            </a:r>
            <a:r>
              <a:rPr lang="zh-CN" altLang="en-US" sz="2200" dirty="0" smtClean="0">
                <a:latin typeface="宋体" panose="02010600030101010101" pitchFamily="2" charset="-122"/>
              </a:rPr>
              <a:t>语句</a:t>
            </a:r>
            <a:r>
              <a:rPr lang="zh-CN" altLang="en-US" sz="2200" dirty="0">
                <a:latin typeface="宋体" panose="02010600030101010101" pitchFamily="2" charset="-122"/>
              </a:rPr>
              <a:t>的地址，填入的</a:t>
            </a:r>
            <a:r>
              <a:rPr lang="zh-CN" altLang="en-US" sz="2200" dirty="0" smtClean="0">
                <a:latin typeface="宋体" panose="02010600030101010101" pitchFamily="2" charset="-122"/>
              </a:rPr>
              <a:t>都是</a:t>
            </a:r>
            <a:r>
              <a:rPr lang="en-US" altLang="zh-CN" sz="2200" dirty="0" smtClean="0">
                <a:latin typeface="宋体" panose="02010600030101010101" pitchFamily="2" charset="-122"/>
              </a:rPr>
              <a:t>S</a:t>
            </a:r>
            <a:r>
              <a:rPr lang="zh-CN" altLang="en-US" sz="2200" dirty="0" smtClean="0">
                <a:latin typeface="宋体" panose="02010600030101010101" pitchFamily="2" charset="-122"/>
              </a:rPr>
              <a:t>的下一条</a:t>
            </a:r>
            <a:r>
              <a:rPr lang="zh-CN" altLang="en-US" sz="2200" dirty="0">
                <a:latin typeface="宋体" panose="02010600030101010101" pitchFamily="2" charset="-122"/>
              </a:rPr>
              <a:t>语句标号</a:t>
            </a:r>
            <a:endParaRPr lang="en-US" altLang="zh-CN" sz="2200" dirty="0">
              <a:latin typeface="宋体" panose="02010600030101010101" pitchFamily="2" charset="-122"/>
            </a:endParaRPr>
          </a:p>
        </p:txBody>
      </p:sp>
      <p:sp>
        <p:nvSpPr>
          <p:cNvPr id="7" name="矩形 6"/>
          <p:cNvSpPr/>
          <p:nvPr/>
        </p:nvSpPr>
        <p:spPr>
          <a:xfrm>
            <a:off x="518365" y="5589240"/>
            <a:ext cx="7992888" cy="821315"/>
          </a:xfrm>
          <a:prstGeom prst="rect">
            <a:avLst/>
          </a:prstGeom>
        </p:spPr>
        <p:txBody>
          <a:bodyPr wrap="square">
            <a:spAutoFit/>
          </a:bodyPr>
          <a:lstStyle/>
          <a:p>
            <a:pPr eaLnBrk="1" fontAlgn="auto" hangingPunct="1">
              <a:lnSpc>
                <a:spcPct val="115000"/>
              </a:lnSpc>
              <a:buFont typeface="Arial" pitchFamily="34" charset="0"/>
              <a:buChar char="•"/>
              <a:defRPr/>
            </a:pPr>
            <a:r>
              <a:rPr lang="zh-CN" altLang="en-US" sz="2200" dirty="0" smtClean="0">
                <a:latin typeface="宋体" panose="02010600030101010101" pitchFamily="2" charset="-122"/>
              </a:rPr>
              <a:t>综合属性</a:t>
            </a:r>
            <a:r>
              <a:rPr lang="en-US" altLang="zh-CN" sz="2200" dirty="0" err="1" smtClean="0">
                <a:latin typeface="宋体" panose="02010600030101010101" pitchFamily="2" charset="-122"/>
              </a:rPr>
              <a:t>E.breaklist</a:t>
            </a:r>
            <a:r>
              <a:rPr lang="en-US" altLang="zh-CN" sz="2200" dirty="0" smtClean="0">
                <a:latin typeface="宋体" panose="02010600030101010101" pitchFamily="2" charset="-122"/>
              </a:rPr>
              <a:t>(</a:t>
            </a:r>
            <a:r>
              <a:rPr lang="zh-CN" altLang="en-US" sz="2200" dirty="0" smtClean="0">
                <a:latin typeface="宋体" panose="02010600030101010101" pitchFamily="2" charset="-122"/>
              </a:rPr>
              <a:t>真链</a:t>
            </a:r>
            <a:r>
              <a:rPr lang="en-US" altLang="zh-CN" sz="2200" dirty="0" smtClean="0">
                <a:latin typeface="宋体" panose="02010600030101010101" pitchFamily="2" charset="-122"/>
              </a:rPr>
              <a:t>)</a:t>
            </a:r>
            <a:r>
              <a:rPr lang="zh-CN" altLang="en-US" sz="2200" dirty="0" smtClean="0">
                <a:latin typeface="宋体" panose="02010600030101010101" pitchFamily="2" charset="-122"/>
              </a:rPr>
              <a:t>：一系列</a:t>
            </a:r>
            <a:r>
              <a:rPr lang="zh-CN" altLang="en-US" sz="2200" dirty="0">
                <a:latin typeface="宋体" panose="02010600030101010101" pitchFamily="2" charset="-122"/>
              </a:rPr>
              <a:t>跳转</a:t>
            </a:r>
            <a:r>
              <a:rPr lang="zh-CN" altLang="en-US" sz="2200" dirty="0" smtClean="0">
                <a:latin typeface="宋体" panose="02010600030101010101" pitchFamily="2" charset="-122"/>
              </a:rPr>
              <a:t>语句</a:t>
            </a:r>
            <a:r>
              <a:rPr lang="zh-CN" altLang="en-US" sz="2200" dirty="0">
                <a:latin typeface="宋体" panose="02010600030101010101" pitchFamily="2" charset="-122"/>
              </a:rPr>
              <a:t>的地址，填入的</a:t>
            </a:r>
            <a:r>
              <a:rPr lang="zh-CN" altLang="en-US" sz="2200" dirty="0" smtClean="0">
                <a:latin typeface="宋体" panose="02010600030101010101" pitchFamily="2" charset="-122"/>
              </a:rPr>
              <a:t>都是跳出</a:t>
            </a:r>
            <a:r>
              <a:rPr lang="en-US" altLang="zh-CN" sz="2200" dirty="0" smtClean="0">
                <a:latin typeface="宋体" panose="02010600030101010101" pitchFamily="2" charset="-122"/>
              </a:rPr>
              <a:t>while</a:t>
            </a:r>
            <a:r>
              <a:rPr lang="zh-CN" altLang="en-US" sz="2200" dirty="0" smtClean="0">
                <a:latin typeface="宋体" panose="02010600030101010101" pitchFamily="2" charset="-122"/>
              </a:rPr>
              <a:t>语句的下一条</a:t>
            </a:r>
            <a:r>
              <a:rPr lang="zh-CN" altLang="en-US" sz="2200" dirty="0">
                <a:latin typeface="宋体" panose="02010600030101010101" pitchFamily="2" charset="-122"/>
              </a:rPr>
              <a:t>语句标号</a:t>
            </a:r>
            <a:endParaRPr lang="en-US" altLang="zh-CN" sz="2200" dirty="0">
              <a:latin typeface="宋体" panose="02010600030101010101" pitchFamily="2" charset="-122"/>
            </a:endParaRPr>
          </a:p>
        </p:txBody>
      </p:sp>
    </p:spTree>
    <p:extLst>
      <p:ext uri="{BB962C8B-B14F-4D97-AF65-F5344CB8AC3E}">
        <p14:creationId xmlns:p14="http://schemas.microsoft.com/office/powerpoint/2010/main" xmlns="" val="165484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 calcmode="lin" valueType="num">
                                      <p:cBhvr additive="base">
                                        <p:cTn id="7" dur="500" fill="hold"/>
                                        <p:tgtEl>
                                          <p:spTgt spid="155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P spid="2" grpId="0"/>
      <p:bldP spid="5" grpId="0"/>
      <p:bldP spid="6"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sz="quarter" idx="4294967295"/>
          </p:nvPr>
        </p:nvSpPr>
        <p:spPr>
          <a:xfrm>
            <a:off x="323528" y="332657"/>
            <a:ext cx="7704138" cy="576064"/>
          </a:xfrm>
        </p:spPr>
        <p:txBody>
          <a:bodyPr>
            <a:noAutofit/>
          </a:bodyPr>
          <a:lstStyle/>
          <a:p>
            <a:pPr eaLnBrk="1" fontAlgn="auto" hangingPunct="1">
              <a:lnSpc>
                <a:spcPct val="115000"/>
              </a:lnSpc>
              <a:buFont typeface="Arial" pitchFamily="34" charset="0"/>
              <a:buChar char="•"/>
              <a:defRPr/>
            </a:pPr>
            <a:r>
              <a:rPr lang="zh-CN" altLang="en-US" sz="2400" dirty="0" smtClean="0">
                <a:solidFill>
                  <a:srgbClr val="CC3300"/>
                </a:solidFill>
              </a:rPr>
              <a:t>一系列语义函数</a:t>
            </a:r>
          </a:p>
        </p:txBody>
      </p:sp>
      <p:sp>
        <p:nvSpPr>
          <p:cNvPr id="2" name="矩形 1"/>
          <p:cNvSpPr/>
          <p:nvPr/>
        </p:nvSpPr>
        <p:spPr>
          <a:xfrm>
            <a:off x="491528" y="1052736"/>
            <a:ext cx="7992888" cy="871008"/>
          </a:xfrm>
          <a:prstGeom prst="rect">
            <a:avLst/>
          </a:prstGeom>
        </p:spPr>
        <p:txBody>
          <a:bodyPr wrap="square">
            <a:spAutoFit/>
          </a:bodyPr>
          <a:lstStyle/>
          <a:p>
            <a:pPr eaLnBrk="1" fontAlgn="auto" hangingPunct="1">
              <a:lnSpc>
                <a:spcPct val="115000"/>
              </a:lnSpc>
              <a:buFont typeface="Arial" pitchFamily="34" charset="0"/>
              <a:buChar char="•"/>
              <a:defRPr/>
            </a:pPr>
            <a:r>
              <a:rPr lang="zh-CN" altLang="en-US" sz="2200" dirty="0" smtClean="0">
                <a:latin typeface="宋体" panose="02010600030101010101" pitchFamily="2" charset="-122"/>
              </a:rPr>
              <a:t>语义函数</a:t>
            </a:r>
            <a:r>
              <a:rPr lang="en-US" altLang="zh-CN" sz="2200" dirty="0" err="1" smtClean="0">
                <a:latin typeface="宋体" panose="02010600030101010101" pitchFamily="2" charset="-122"/>
              </a:rPr>
              <a:t>makelist</a:t>
            </a:r>
            <a:r>
              <a:rPr lang="en-US" altLang="zh-CN" sz="2200" dirty="0" smtClean="0">
                <a:latin typeface="宋体" panose="02010600030101010101" pitchFamily="2" charset="-122"/>
              </a:rPr>
              <a:t>(</a:t>
            </a:r>
            <a:r>
              <a:rPr lang="en-US" altLang="zh-CN" sz="2200" dirty="0" err="1" smtClean="0">
                <a:latin typeface="宋体" panose="02010600030101010101" pitchFamily="2" charset="-122"/>
              </a:rPr>
              <a:t>i</a:t>
            </a:r>
            <a:r>
              <a:rPr lang="en-US" altLang="zh-CN" sz="2200" dirty="0" smtClean="0">
                <a:latin typeface="宋体" panose="02010600030101010101" pitchFamily="2" charset="-122"/>
              </a:rPr>
              <a:t>)</a:t>
            </a:r>
            <a:r>
              <a:rPr lang="zh-CN" altLang="en-US" sz="2200" dirty="0" smtClean="0">
                <a:latin typeface="宋体" panose="02010600030101010101" pitchFamily="2" charset="-122"/>
              </a:rPr>
              <a:t>：创建只有一个结点的链表，对应于一条跳转语句。</a:t>
            </a:r>
            <a:endParaRPr lang="en-US" altLang="zh-CN" sz="2200" dirty="0">
              <a:latin typeface="宋体" panose="02010600030101010101" pitchFamily="2" charset="-122"/>
            </a:endParaRPr>
          </a:p>
        </p:txBody>
      </p:sp>
      <p:sp>
        <p:nvSpPr>
          <p:cNvPr id="5" name="矩形 4"/>
          <p:cNvSpPr/>
          <p:nvPr/>
        </p:nvSpPr>
        <p:spPr>
          <a:xfrm>
            <a:off x="491528" y="2131291"/>
            <a:ext cx="7992888" cy="871008"/>
          </a:xfrm>
          <a:prstGeom prst="rect">
            <a:avLst/>
          </a:prstGeom>
        </p:spPr>
        <p:txBody>
          <a:bodyPr wrap="square">
            <a:spAutoFit/>
          </a:bodyPr>
          <a:lstStyle/>
          <a:p>
            <a:pPr eaLnBrk="1" fontAlgn="auto" hangingPunct="1">
              <a:lnSpc>
                <a:spcPct val="115000"/>
              </a:lnSpc>
              <a:buFont typeface="Arial" pitchFamily="34" charset="0"/>
              <a:buChar char="•"/>
              <a:defRPr/>
            </a:pPr>
            <a:r>
              <a:rPr lang="zh-CN" altLang="en-US" sz="2200" dirty="0">
                <a:latin typeface="宋体" panose="02010600030101010101" pitchFamily="2" charset="-122"/>
              </a:rPr>
              <a:t>语义</a:t>
            </a:r>
            <a:r>
              <a:rPr lang="zh-CN" altLang="en-US" sz="2200" dirty="0" smtClean="0">
                <a:latin typeface="宋体" panose="02010600030101010101" pitchFamily="2" charset="-122"/>
              </a:rPr>
              <a:t>函数</a:t>
            </a:r>
            <a:r>
              <a:rPr lang="en-US" altLang="zh-CN" sz="2200" dirty="0" smtClean="0">
                <a:latin typeface="宋体" panose="02010600030101010101" pitchFamily="2" charset="-122"/>
              </a:rPr>
              <a:t>merge(p1,p2)</a:t>
            </a:r>
            <a:r>
              <a:rPr lang="zh-CN" altLang="en-US" sz="2200" dirty="0" smtClean="0">
                <a:latin typeface="宋体" panose="02010600030101010101" pitchFamily="2" charset="-122"/>
              </a:rPr>
              <a:t>：把两个链表</a:t>
            </a:r>
            <a:r>
              <a:rPr lang="en-US" altLang="zh-CN" sz="2200" dirty="0" smtClean="0">
                <a:latin typeface="宋体" panose="02010600030101010101" pitchFamily="2" charset="-122"/>
              </a:rPr>
              <a:t>p1,p2</a:t>
            </a:r>
            <a:r>
              <a:rPr lang="zh-CN" altLang="en-US" sz="2200" dirty="0" smtClean="0">
                <a:latin typeface="宋体" panose="02010600030101010101" pitchFamily="2" charset="-122"/>
              </a:rPr>
              <a:t>链接在一起生成一个链表。</a:t>
            </a:r>
            <a:endParaRPr lang="en-US" altLang="zh-CN" sz="2200" dirty="0">
              <a:latin typeface="宋体" panose="02010600030101010101" pitchFamily="2" charset="-122"/>
            </a:endParaRPr>
          </a:p>
        </p:txBody>
      </p:sp>
      <p:sp>
        <p:nvSpPr>
          <p:cNvPr id="6" name="矩形 5"/>
          <p:cNvSpPr/>
          <p:nvPr/>
        </p:nvSpPr>
        <p:spPr>
          <a:xfrm>
            <a:off x="468579" y="3212976"/>
            <a:ext cx="7992888" cy="821315"/>
          </a:xfrm>
          <a:prstGeom prst="rect">
            <a:avLst/>
          </a:prstGeom>
        </p:spPr>
        <p:txBody>
          <a:bodyPr wrap="square">
            <a:spAutoFit/>
          </a:bodyPr>
          <a:lstStyle/>
          <a:p>
            <a:pPr eaLnBrk="1" fontAlgn="auto" hangingPunct="1">
              <a:lnSpc>
                <a:spcPct val="115000"/>
              </a:lnSpc>
              <a:buFont typeface="Arial" pitchFamily="34" charset="0"/>
              <a:buChar char="•"/>
              <a:defRPr/>
            </a:pPr>
            <a:r>
              <a:rPr lang="zh-CN" altLang="en-US" sz="2200" dirty="0">
                <a:latin typeface="宋体" panose="02010600030101010101" pitchFamily="2" charset="-122"/>
              </a:rPr>
              <a:t>语义</a:t>
            </a:r>
            <a:r>
              <a:rPr lang="zh-CN" altLang="en-US" sz="2200" dirty="0" smtClean="0">
                <a:latin typeface="宋体" panose="02010600030101010101" pitchFamily="2" charset="-122"/>
              </a:rPr>
              <a:t>函数</a:t>
            </a:r>
            <a:r>
              <a:rPr lang="en-US" altLang="zh-CN" sz="2200" dirty="0" err="1" smtClean="0">
                <a:latin typeface="宋体" panose="02010600030101010101" pitchFamily="2" charset="-122"/>
              </a:rPr>
              <a:t>backpatch</a:t>
            </a:r>
            <a:r>
              <a:rPr lang="en-US" altLang="zh-CN" sz="2200" dirty="0" smtClean="0">
                <a:latin typeface="宋体" panose="02010600030101010101" pitchFamily="2" charset="-122"/>
              </a:rPr>
              <a:t>(</a:t>
            </a:r>
            <a:r>
              <a:rPr lang="en-US" altLang="zh-CN" sz="2200" dirty="0" err="1" smtClean="0">
                <a:latin typeface="宋体" panose="02010600030101010101" pitchFamily="2" charset="-122"/>
              </a:rPr>
              <a:t>p,i</a:t>
            </a:r>
            <a:r>
              <a:rPr lang="en-US" altLang="zh-CN" sz="2200" dirty="0" smtClean="0">
                <a:latin typeface="宋体" panose="02010600030101010101" pitchFamily="2" charset="-122"/>
              </a:rPr>
              <a:t>)</a:t>
            </a:r>
            <a:r>
              <a:rPr lang="zh-CN" altLang="en-US" sz="2200" dirty="0" smtClean="0">
                <a:latin typeface="宋体" panose="02010600030101010101" pitchFamily="2" charset="-122"/>
              </a:rPr>
              <a:t>：将链表</a:t>
            </a:r>
            <a:r>
              <a:rPr lang="en-US" altLang="zh-CN" sz="2200" dirty="0" smtClean="0">
                <a:latin typeface="宋体" panose="02010600030101010101" pitchFamily="2" charset="-122"/>
              </a:rPr>
              <a:t>p</a:t>
            </a:r>
            <a:r>
              <a:rPr lang="zh-CN" altLang="en-US" sz="2200" dirty="0" smtClean="0">
                <a:latin typeface="宋体" panose="02010600030101010101" pitchFamily="2" charset="-122"/>
              </a:rPr>
              <a:t>中每个元素的跳转语句的标号都设置为</a:t>
            </a:r>
            <a:r>
              <a:rPr lang="en-US" altLang="zh-CN" sz="2200" dirty="0" err="1" smtClean="0">
                <a:latin typeface="宋体" panose="02010600030101010101" pitchFamily="2" charset="-122"/>
              </a:rPr>
              <a:t>i</a:t>
            </a:r>
            <a:r>
              <a:rPr lang="zh-CN" altLang="en-US" sz="2200" dirty="0" smtClean="0">
                <a:latin typeface="宋体" panose="02010600030101010101" pitchFamily="2" charset="-122"/>
              </a:rPr>
              <a:t>。</a:t>
            </a:r>
            <a:r>
              <a:rPr lang="zh-CN" altLang="en-US" sz="2200" dirty="0" smtClean="0">
                <a:solidFill>
                  <a:srgbClr val="CC3300"/>
                </a:solidFill>
                <a:latin typeface="宋体" panose="02010600030101010101" pitchFamily="2" charset="-122"/>
              </a:rPr>
              <a:t>（把链表中跳转语句的待确定位置回填</a:t>
            </a:r>
            <a:r>
              <a:rPr lang="en-US" altLang="zh-CN" sz="2200" dirty="0" err="1" smtClean="0">
                <a:solidFill>
                  <a:srgbClr val="CC3300"/>
                </a:solidFill>
                <a:latin typeface="宋体" panose="02010600030101010101" pitchFamily="2" charset="-122"/>
              </a:rPr>
              <a:t>i</a:t>
            </a:r>
            <a:r>
              <a:rPr lang="zh-CN" altLang="en-US" sz="2200" dirty="0" smtClean="0">
                <a:solidFill>
                  <a:srgbClr val="CC3300"/>
                </a:solidFill>
                <a:latin typeface="宋体" panose="02010600030101010101" pitchFamily="2" charset="-122"/>
              </a:rPr>
              <a:t>）</a:t>
            </a:r>
            <a:endParaRPr lang="en-US" altLang="zh-CN" sz="2200" dirty="0">
              <a:solidFill>
                <a:srgbClr val="CC3300"/>
              </a:solidFill>
              <a:latin typeface="宋体" panose="02010600030101010101" pitchFamily="2" charset="-122"/>
            </a:endParaRPr>
          </a:p>
        </p:txBody>
      </p:sp>
      <p:sp>
        <p:nvSpPr>
          <p:cNvPr id="7" name="矩形 6"/>
          <p:cNvSpPr/>
          <p:nvPr/>
        </p:nvSpPr>
        <p:spPr>
          <a:xfrm>
            <a:off x="491528" y="4282262"/>
            <a:ext cx="7992888" cy="871008"/>
          </a:xfrm>
          <a:prstGeom prst="rect">
            <a:avLst/>
          </a:prstGeom>
        </p:spPr>
        <p:txBody>
          <a:bodyPr wrap="square">
            <a:spAutoFit/>
          </a:bodyPr>
          <a:lstStyle/>
          <a:p>
            <a:pPr eaLnBrk="1" fontAlgn="auto" hangingPunct="1">
              <a:lnSpc>
                <a:spcPct val="115000"/>
              </a:lnSpc>
              <a:buFont typeface="Arial" pitchFamily="34" charset="0"/>
              <a:buChar char="•"/>
              <a:defRPr/>
            </a:pPr>
            <a:r>
              <a:rPr lang="zh-CN" altLang="en-US" sz="2200" dirty="0">
                <a:latin typeface="宋体" panose="02010600030101010101" pitchFamily="2" charset="-122"/>
              </a:rPr>
              <a:t>语义</a:t>
            </a:r>
            <a:r>
              <a:rPr lang="zh-CN" altLang="en-US" sz="2200" dirty="0" smtClean="0">
                <a:latin typeface="宋体" panose="02010600030101010101" pitchFamily="2" charset="-122"/>
              </a:rPr>
              <a:t>函数</a:t>
            </a:r>
            <a:r>
              <a:rPr lang="en-US" altLang="zh-CN" sz="2200" dirty="0" err="1" smtClean="0">
                <a:latin typeface="宋体" panose="02010600030101010101" pitchFamily="2" charset="-122"/>
              </a:rPr>
              <a:t>nextstm</a:t>
            </a:r>
            <a:r>
              <a:rPr lang="zh-CN" altLang="en-US" sz="2200" dirty="0">
                <a:latin typeface="宋体" panose="02010600030101010101" pitchFamily="2" charset="-122"/>
                <a:sym typeface="Wingdings" panose="05000000000000000000" pitchFamily="2" charset="2"/>
              </a:rPr>
              <a:t>：</a:t>
            </a:r>
            <a:r>
              <a:rPr lang="zh-CN" altLang="en-US" sz="2200" dirty="0" smtClean="0">
                <a:latin typeface="宋体" panose="02010600030101010101" pitchFamily="2" charset="-122"/>
              </a:rPr>
              <a:t>返回下一条语句的地址（始终记录下一条语句的地址）</a:t>
            </a:r>
            <a:endParaRPr lang="en-US" altLang="zh-CN" sz="2200" dirty="0">
              <a:latin typeface="宋体" panose="02010600030101010101" pitchFamily="2" charset="-122"/>
            </a:endParaRPr>
          </a:p>
        </p:txBody>
      </p:sp>
      <p:sp>
        <p:nvSpPr>
          <p:cNvPr id="8" name="矩形 7"/>
          <p:cNvSpPr/>
          <p:nvPr/>
        </p:nvSpPr>
        <p:spPr>
          <a:xfrm>
            <a:off x="611560" y="5170744"/>
            <a:ext cx="7992888" cy="481670"/>
          </a:xfrm>
          <a:prstGeom prst="rect">
            <a:avLst/>
          </a:prstGeom>
        </p:spPr>
        <p:txBody>
          <a:bodyPr wrap="square">
            <a:spAutoFit/>
          </a:bodyPr>
          <a:lstStyle/>
          <a:p>
            <a:pPr eaLnBrk="1" fontAlgn="auto" hangingPunct="1">
              <a:lnSpc>
                <a:spcPct val="115000"/>
              </a:lnSpc>
              <a:buFont typeface="Arial" pitchFamily="34" charset="0"/>
              <a:buChar char="•"/>
              <a:defRPr/>
            </a:pPr>
            <a:r>
              <a:rPr lang="zh-CN" altLang="en-US" sz="2200" dirty="0">
                <a:latin typeface="宋体" panose="02010600030101010101" pitchFamily="2" charset="-122"/>
              </a:rPr>
              <a:t>语义</a:t>
            </a:r>
            <a:r>
              <a:rPr lang="zh-CN" altLang="en-US" sz="2200" dirty="0" smtClean="0">
                <a:latin typeface="宋体" panose="02010600030101010101" pitchFamily="2" charset="-122"/>
              </a:rPr>
              <a:t>函数</a:t>
            </a:r>
            <a:r>
              <a:rPr lang="en-US" altLang="zh-CN" sz="2200" dirty="0" smtClean="0">
                <a:latin typeface="宋体" panose="02010600030101010101" pitchFamily="2" charset="-122"/>
              </a:rPr>
              <a:t>emit()</a:t>
            </a:r>
            <a:r>
              <a:rPr lang="zh-CN" altLang="en-US" sz="2200" dirty="0" smtClean="0">
                <a:latin typeface="宋体" panose="02010600030101010101" pitchFamily="2" charset="-122"/>
              </a:rPr>
              <a:t>：输出一条四元式语句，</a:t>
            </a:r>
            <a:r>
              <a:rPr lang="en-US" altLang="zh-CN" sz="2200" dirty="0" err="1" smtClean="0">
                <a:latin typeface="宋体" panose="02010600030101010101" pitchFamily="2" charset="-122"/>
              </a:rPr>
              <a:t>nextstm</a:t>
            </a:r>
            <a:r>
              <a:rPr lang="zh-CN" altLang="en-US" sz="2200" dirty="0" smtClean="0">
                <a:latin typeface="宋体" panose="02010600030101010101" pitchFamily="2" charset="-122"/>
              </a:rPr>
              <a:t>的地址加</a:t>
            </a:r>
            <a:r>
              <a:rPr lang="en-US" altLang="zh-CN" sz="2200" dirty="0" smtClean="0">
                <a:latin typeface="宋体" panose="02010600030101010101" pitchFamily="2" charset="-122"/>
              </a:rPr>
              <a:t>1</a:t>
            </a:r>
            <a:endParaRPr lang="en-US" altLang="zh-CN" sz="2200" dirty="0">
              <a:latin typeface="宋体" panose="02010600030101010101" pitchFamily="2" charset="-122"/>
            </a:endParaRPr>
          </a:p>
        </p:txBody>
      </p:sp>
      <p:sp>
        <p:nvSpPr>
          <p:cNvPr id="9" name="矩形 8"/>
          <p:cNvSpPr/>
          <p:nvPr/>
        </p:nvSpPr>
        <p:spPr>
          <a:xfrm>
            <a:off x="519687" y="5877272"/>
            <a:ext cx="7992888" cy="481670"/>
          </a:xfrm>
          <a:prstGeom prst="rect">
            <a:avLst/>
          </a:prstGeom>
        </p:spPr>
        <p:txBody>
          <a:bodyPr wrap="square">
            <a:spAutoFit/>
          </a:bodyPr>
          <a:lstStyle/>
          <a:p>
            <a:pPr eaLnBrk="1" fontAlgn="auto" hangingPunct="1">
              <a:lnSpc>
                <a:spcPct val="115000"/>
              </a:lnSpc>
              <a:buFont typeface="Arial" pitchFamily="34" charset="0"/>
              <a:buChar char="•"/>
              <a:defRPr/>
            </a:pPr>
            <a:r>
              <a:rPr lang="zh-CN" altLang="en-US" sz="2200" dirty="0" smtClean="0">
                <a:solidFill>
                  <a:srgbClr val="CC3300"/>
                </a:solidFill>
                <a:latin typeface="宋体" panose="02010600030101010101" pitchFamily="2" charset="-122"/>
              </a:rPr>
              <a:t>综合属性</a:t>
            </a:r>
            <a:r>
              <a:rPr lang="en-US" altLang="zh-CN" sz="2200" dirty="0" err="1" smtClean="0">
                <a:solidFill>
                  <a:srgbClr val="CC3300"/>
                </a:solidFill>
                <a:latin typeface="宋体" panose="02010600030101010101" pitchFamily="2" charset="-122"/>
              </a:rPr>
              <a:t>M.gotostm</a:t>
            </a:r>
            <a:r>
              <a:rPr lang="en-US" altLang="zh-CN" sz="2200" dirty="0" smtClean="0">
                <a:solidFill>
                  <a:srgbClr val="CC3300"/>
                </a:solidFill>
                <a:latin typeface="宋体" panose="02010600030101010101" pitchFamily="2" charset="-122"/>
              </a:rPr>
              <a:t> </a:t>
            </a:r>
            <a:r>
              <a:rPr lang="zh-CN" altLang="en-US" sz="2200" dirty="0" smtClean="0">
                <a:latin typeface="宋体" panose="02010600030101010101" pitchFamily="2" charset="-122"/>
              </a:rPr>
              <a:t>记录执行到</a:t>
            </a:r>
            <a:r>
              <a:rPr lang="en-US" altLang="zh-CN" sz="2200" dirty="0" smtClean="0">
                <a:latin typeface="宋体" panose="02010600030101010101" pitchFamily="2" charset="-122"/>
              </a:rPr>
              <a:t>M</a:t>
            </a:r>
            <a:r>
              <a:rPr lang="zh-CN" altLang="en-US" sz="2200" dirty="0" smtClean="0">
                <a:latin typeface="宋体" panose="02010600030101010101" pitchFamily="2" charset="-122"/>
              </a:rPr>
              <a:t>语句时，下一条语句的标号</a:t>
            </a:r>
            <a:endParaRPr lang="en-US" altLang="zh-CN" sz="2200" dirty="0" smtClean="0">
              <a:latin typeface="宋体" panose="02010600030101010101" pitchFamily="2" charset="-122"/>
            </a:endParaRPr>
          </a:p>
        </p:txBody>
      </p:sp>
    </p:spTree>
    <p:extLst>
      <p:ext uri="{BB962C8B-B14F-4D97-AF65-F5344CB8AC3E}">
        <p14:creationId xmlns:p14="http://schemas.microsoft.com/office/powerpoint/2010/main" xmlns="" val="1780113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 calcmode="lin" valueType="num">
                                      <p:cBhvr additive="base">
                                        <p:cTn id="7" dur="500" fill="hold"/>
                                        <p:tgtEl>
                                          <p:spTgt spid="155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1000"/>
                                        <p:tgtEl>
                                          <p:spTgt spid="7"/>
                                        </p:tgtEl>
                                      </p:cBhvr>
                                    </p:animEffect>
                                    <p:anim calcmode="lin" valueType="num">
                                      <p:cBhvr>
                                        <p:cTn id="35" dur="1000" fill="hold"/>
                                        <p:tgtEl>
                                          <p:spTgt spid="7"/>
                                        </p:tgtEl>
                                        <p:attrNameLst>
                                          <p:attrName>ppt_x</p:attrName>
                                        </p:attrNameLst>
                                      </p:cBhvr>
                                      <p:tavLst>
                                        <p:tav tm="0">
                                          <p:val>
                                            <p:strVal val="#ppt_x"/>
                                          </p:val>
                                        </p:tav>
                                        <p:tav tm="100000">
                                          <p:val>
                                            <p:strVal val="#ppt_x"/>
                                          </p:val>
                                        </p:tav>
                                      </p:tavLst>
                                    </p:anim>
                                    <p:anim calcmode="lin" valueType="num">
                                      <p:cBhvr>
                                        <p:cTn id="3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1000"/>
                                        <p:tgtEl>
                                          <p:spTgt spid="9"/>
                                        </p:tgtEl>
                                      </p:cBhvr>
                                    </p:animEffect>
                                    <p:anim calcmode="lin" valueType="num">
                                      <p:cBhvr>
                                        <p:cTn id="49" dur="1000" fill="hold"/>
                                        <p:tgtEl>
                                          <p:spTgt spid="9"/>
                                        </p:tgtEl>
                                        <p:attrNameLst>
                                          <p:attrName>ppt_x</p:attrName>
                                        </p:attrNameLst>
                                      </p:cBhvr>
                                      <p:tavLst>
                                        <p:tav tm="0">
                                          <p:val>
                                            <p:strVal val="#ppt_x"/>
                                          </p:val>
                                        </p:tav>
                                        <p:tav tm="100000">
                                          <p:val>
                                            <p:strVal val="#ppt_x"/>
                                          </p:val>
                                        </p:tav>
                                      </p:tavLst>
                                    </p:anim>
                                    <p:anim calcmode="lin" valueType="num">
                                      <p:cBhvr>
                                        <p:cTn id="5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P spid="2" grpId="0"/>
      <p:bldP spid="5" grpId="0"/>
      <p:bldP spid="6" grpId="0"/>
      <p:bldP spid="7" grpId="0"/>
      <p:bldP spid="8"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sz="quarter" idx="4294967295"/>
          </p:nvPr>
        </p:nvSpPr>
        <p:spPr>
          <a:xfrm>
            <a:off x="539552" y="0"/>
            <a:ext cx="8229600" cy="1440160"/>
          </a:xfrm>
        </p:spPr>
        <p:txBody>
          <a:bodyPr>
            <a:noAutofit/>
          </a:bodyPr>
          <a:lstStyle/>
          <a:p>
            <a:pPr eaLnBrk="1" fontAlgn="auto" hangingPunct="1">
              <a:lnSpc>
                <a:spcPct val="120000"/>
              </a:lnSpc>
              <a:spcBef>
                <a:spcPts val="0"/>
              </a:spcBef>
              <a:spcAft>
                <a:spcPts val="0"/>
              </a:spcAft>
              <a:buFont typeface="Arial" pitchFamily="34" charset="0"/>
              <a:buChar char="•"/>
              <a:defRPr/>
            </a:pPr>
            <a:r>
              <a:rPr lang="zh-CN" altLang="en-US" sz="2400" dirty="0" smtClean="0"/>
              <a:t>若布尔表达式 </a:t>
            </a:r>
            <a:r>
              <a:rPr lang="en-US" altLang="zh-CN" sz="2400" dirty="0" smtClean="0">
                <a:solidFill>
                  <a:srgbClr val="CC3300"/>
                </a:solidFill>
              </a:rPr>
              <a:t>E:=a&lt;b </a:t>
            </a:r>
            <a:r>
              <a:rPr lang="en-US" altLang="zh-CN" sz="2400" dirty="0" smtClean="0">
                <a:solidFill>
                  <a:srgbClr val="CC3300"/>
                </a:solidFill>
                <a:latin typeface="宋体"/>
                <a:ea typeface="宋体"/>
              </a:rPr>
              <a:t>∨</a:t>
            </a:r>
            <a:r>
              <a:rPr lang="en-US" altLang="zh-CN" sz="2400" dirty="0" smtClean="0">
                <a:solidFill>
                  <a:srgbClr val="CC3300"/>
                </a:solidFill>
              </a:rPr>
              <a:t> c&lt;d  </a:t>
            </a:r>
            <a:r>
              <a:rPr lang="en-US" altLang="zh-CN" sz="2400" dirty="0" smtClean="0">
                <a:solidFill>
                  <a:srgbClr val="CC3300"/>
                </a:solidFill>
                <a:latin typeface="宋体"/>
                <a:ea typeface="宋体"/>
              </a:rPr>
              <a:t>∧</a:t>
            </a:r>
            <a:r>
              <a:rPr lang="en-US" altLang="zh-CN" sz="2400" dirty="0" smtClean="0">
                <a:solidFill>
                  <a:srgbClr val="CC3300"/>
                </a:solidFill>
              </a:rPr>
              <a:t> e&gt;f  </a:t>
            </a:r>
          </a:p>
          <a:p>
            <a:pPr eaLnBrk="1" fontAlgn="auto" hangingPunct="1">
              <a:lnSpc>
                <a:spcPct val="120000"/>
              </a:lnSpc>
              <a:spcBef>
                <a:spcPts val="0"/>
              </a:spcBef>
              <a:spcAft>
                <a:spcPts val="0"/>
              </a:spcAft>
              <a:buFont typeface="Arial" pitchFamily="34" charset="0"/>
              <a:buChar char="•"/>
              <a:defRPr/>
            </a:pPr>
            <a:r>
              <a:rPr lang="zh-CN" altLang="en-US" sz="2400" dirty="0" smtClean="0"/>
              <a:t>即：</a:t>
            </a:r>
            <a:r>
              <a:rPr lang="en-US" altLang="zh-CN" sz="2400" dirty="0" smtClean="0"/>
              <a:t>E := a&lt;b  or  c&lt;d  and  e&gt;f  </a:t>
            </a:r>
            <a:r>
              <a:rPr lang="zh-CN" altLang="en-US" sz="2400" dirty="0" smtClean="0"/>
              <a:t>其中 </a:t>
            </a:r>
            <a:r>
              <a:rPr lang="en-US" altLang="zh-CN" sz="2400" dirty="0" smtClean="0"/>
              <a:t>and </a:t>
            </a:r>
            <a:r>
              <a:rPr lang="zh-CN" altLang="en-US" sz="2400" dirty="0" smtClean="0"/>
              <a:t>的优先级高于</a:t>
            </a:r>
            <a:r>
              <a:rPr lang="en-US" altLang="zh-CN" sz="2400" dirty="0" smtClean="0"/>
              <a:t>or</a:t>
            </a:r>
            <a:r>
              <a:rPr lang="zh-CN" altLang="en-US" sz="2400" dirty="0" smtClean="0"/>
              <a:t>。它翻译成三地址码序列为：</a:t>
            </a:r>
          </a:p>
        </p:txBody>
      </p:sp>
      <p:sp>
        <p:nvSpPr>
          <p:cNvPr id="2" name="矩形 1"/>
          <p:cNvSpPr>
            <a:spLocks noChangeArrowheads="1"/>
          </p:cNvSpPr>
          <p:nvPr/>
        </p:nvSpPr>
        <p:spPr bwMode="auto">
          <a:xfrm>
            <a:off x="323528" y="1454584"/>
            <a:ext cx="6984776" cy="49675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a:defRPr sz="2400" b="1">
                <a:solidFill>
                  <a:schemeClr val="tx1"/>
                </a:solidFill>
                <a:latin typeface="Arial Narrow" pitchFamily="34" charset="0"/>
                <a:ea typeface="宋体" pitchFamily="2" charset="-122"/>
              </a:defRPr>
            </a:lvl1pPr>
            <a:lvl2pPr>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lvl="1" eaLnBrk="1" hangingPunct="1">
              <a:lnSpc>
                <a:spcPct val="120000"/>
              </a:lnSpc>
              <a:buFont typeface="Wingdings" pitchFamily="2" charset="2"/>
              <a:buNone/>
            </a:pPr>
            <a:r>
              <a:rPr lang="zh-CN" altLang="en-US" sz="2200" dirty="0"/>
              <a:t>	</a:t>
            </a:r>
            <a:r>
              <a:rPr lang="zh-CN" altLang="en-US" sz="2200" dirty="0" smtClean="0"/>
              <a:t>（</a:t>
            </a:r>
            <a:r>
              <a:rPr lang="en-US" altLang="zh-CN" sz="2200" dirty="0" smtClean="0"/>
              <a:t>0</a:t>
            </a:r>
            <a:r>
              <a:rPr lang="zh-CN" altLang="en-US" sz="2200" dirty="0" smtClean="0"/>
              <a:t>）  </a:t>
            </a:r>
            <a:r>
              <a:rPr lang="en-US" altLang="zh-CN" sz="2200" dirty="0"/>
              <a:t>if a&lt;b  </a:t>
            </a:r>
            <a:r>
              <a:rPr lang="en-US" altLang="zh-CN" sz="2200" dirty="0" err="1"/>
              <a:t>goto</a:t>
            </a:r>
            <a:r>
              <a:rPr lang="en-US" altLang="zh-CN" sz="2200" dirty="0"/>
              <a:t> </a:t>
            </a:r>
            <a:r>
              <a:rPr lang="en-US" altLang="zh-CN" sz="2200" u="sng" dirty="0" smtClean="0"/>
              <a:t>【</a:t>
            </a:r>
            <a:r>
              <a:rPr lang="en-US" altLang="zh-CN" sz="2200" u="sng" dirty="0" err="1" smtClean="0"/>
              <a:t>E.ture</a:t>
            </a:r>
            <a:r>
              <a:rPr lang="en-US" altLang="zh-CN" sz="2200" u="sng" dirty="0" smtClean="0"/>
              <a:t>】</a:t>
            </a:r>
          </a:p>
          <a:p>
            <a:pPr lvl="1" eaLnBrk="1" hangingPunct="1">
              <a:lnSpc>
                <a:spcPct val="120000"/>
              </a:lnSpc>
              <a:buFont typeface="Wingdings" pitchFamily="2" charset="2"/>
              <a:buNone/>
            </a:pPr>
            <a:r>
              <a:rPr lang="zh-CN" altLang="en-US" sz="2200" dirty="0"/>
              <a:t>	</a:t>
            </a:r>
            <a:r>
              <a:rPr lang="zh-CN" altLang="en-US" sz="2200" dirty="0" smtClean="0"/>
              <a:t>（</a:t>
            </a:r>
            <a:r>
              <a:rPr lang="en-US" altLang="zh-CN" sz="2200" dirty="0" smtClean="0"/>
              <a:t>1</a:t>
            </a:r>
            <a:r>
              <a:rPr lang="zh-CN" altLang="en-US" sz="2200" dirty="0" smtClean="0"/>
              <a:t>）  </a:t>
            </a:r>
            <a:r>
              <a:rPr lang="en-US" altLang="zh-CN" sz="2200" dirty="0" err="1" smtClean="0"/>
              <a:t>goto</a:t>
            </a:r>
            <a:r>
              <a:rPr lang="en-US" altLang="zh-CN" sz="2200" u="sng" dirty="0" smtClean="0"/>
              <a:t> 【</a:t>
            </a:r>
            <a:r>
              <a:rPr lang="zh-CN" altLang="en-US" sz="2200" u="sng" dirty="0" smtClean="0"/>
              <a:t>执行下一条</a:t>
            </a:r>
            <a:r>
              <a:rPr lang="en-US" altLang="zh-CN" sz="2200" u="sng" dirty="0" smtClean="0"/>
              <a:t>】        </a:t>
            </a:r>
          </a:p>
          <a:p>
            <a:pPr lvl="1" eaLnBrk="1" hangingPunct="1">
              <a:lnSpc>
                <a:spcPct val="120000"/>
              </a:lnSpc>
              <a:buFont typeface="Wingdings" pitchFamily="2" charset="2"/>
              <a:buNone/>
            </a:pPr>
            <a:r>
              <a:rPr lang="en-US" altLang="zh-CN" sz="2200" dirty="0"/>
              <a:t>	</a:t>
            </a:r>
            <a:r>
              <a:rPr lang="zh-CN" altLang="en-US" sz="2200" dirty="0" smtClean="0"/>
              <a:t>（</a:t>
            </a:r>
            <a:r>
              <a:rPr lang="en-US" altLang="zh-CN" sz="2200" dirty="0" smtClean="0"/>
              <a:t>2</a:t>
            </a:r>
            <a:r>
              <a:rPr lang="zh-CN" altLang="en-US" sz="2200" dirty="0" smtClean="0"/>
              <a:t>）  </a:t>
            </a:r>
            <a:r>
              <a:rPr lang="en-US" altLang="zh-CN" sz="2200" dirty="0"/>
              <a:t>if c&lt;d </a:t>
            </a:r>
            <a:r>
              <a:rPr lang="en-US" altLang="zh-CN" sz="2200" dirty="0" err="1" smtClean="0"/>
              <a:t>goto</a:t>
            </a:r>
            <a:r>
              <a:rPr lang="en-US" altLang="zh-CN" sz="2200" dirty="0" smtClean="0"/>
              <a:t> </a:t>
            </a:r>
            <a:r>
              <a:rPr lang="en-US" altLang="zh-CN" sz="2200" u="sng" dirty="0"/>
              <a:t>【</a:t>
            </a:r>
            <a:r>
              <a:rPr lang="zh-CN" altLang="en-US" sz="2200" u="sng" dirty="0"/>
              <a:t>执行下一条</a:t>
            </a:r>
            <a:r>
              <a:rPr lang="en-US" altLang="zh-CN" sz="2200" u="sng" dirty="0" smtClean="0"/>
              <a:t>】</a:t>
            </a:r>
          </a:p>
          <a:p>
            <a:pPr lvl="1" eaLnBrk="1" hangingPunct="1">
              <a:lnSpc>
                <a:spcPct val="120000"/>
              </a:lnSpc>
              <a:buFont typeface="Wingdings" pitchFamily="2" charset="2"/>
              <a:buNone/>
            </a:pPr>
            <a:r>
              <a:rPr lang="en-US" altLang="zh-CN" sz="2200" dirty="0"/>
              <a:t>	</a:t>
            </a:r>
            <a:r>
              <a:rPr lang="zh-CN" altLang="en-US" sz="2200" dirty="0" smtClean="0"/>
              <a:t>（</a:t>
            </a:r>
            <a:r>
              <a:rPr lang="en-US" altLang="zh-CN" sz="2200" dirty="0" smtClean="0"/>
              <a:t>3</a:t>
            </a:r>
            <a:r>
              <a:rPr lang="zh-CN" altLang="en-US" sz="2200" dirty="0" smtClean="0"/>
              <a:t>） </a:t>
            </a:r>
            <a:r>
              <a:rPr lang="en-US" altLang="zh-CN" sz="2200" dirty="0" err="1"/>
              <a:t>goto</a:t>
            </a:r>
            <a:r>
              <a:rPr lang="en-US" altLang="zh-CN" sz="2200" dirty="0"/>
              <a:t> </a:t>
            </a:r>
            <a:r>
              <a:rPr lang="en-US" altLang="zh-CN" sz="2200" u="sng" dirty="0"/>
              <a:t>【</a:t>
            </a:r>
            <a:r>
              <a:rPr lang="en-US" altLang="zh-CN" sz="2200" u="sng" dirty="0" err="1" smtClean="0"/>
              <a:t>E.false</a:t>
            </a:r>
            <a:r>
              <a:rPr lang="en-US" altLang="zh-CN" sz="2200" u="sng" dirty="0" smtClean="0"/>
              <a:t>】 </a:t>
            </a:r>
            <a:r>
              <a:rPr lang="zh-CN" altLang="en-US" sz="2200" dirty="0"/>
              <a:t>		</a:t>
            </a:r>
            <a:endParaRPr lang="en-US" altLang="zh-CN" sz="2200" dirty="0" smtClean="0"/>
          </a:p>
          <a:p>
            <a:pPr lvl="1" eaLnBrk="1" hangingPunct="1">
              <a:lnSpc>
                <a:spcPct val="120000"/>
              </a:lnSpc>
              <a:buFont typeface="Wingdings" pitchFamily="2" charset="2"/>
              <a:buNone/>
            </a:pPr>
            <a:r>
              <a:rPr lang="en-US" altLang="zh-CN" sz="2200" dirty="0"/>
              <a:t> </a:t>
            </a:r>
            <a:r>
              <a:rPr lang="en-US" altLang="zh-CN" sz="2200" dirty="0" smtClean="0"/>
              <a:t>      </a:t>
            </a:r>
            <a:r>
              <a:rPr lang="zh-CN" altLang="en-US" sz="2200" dirty="0" smtClean="0"/>
              <a:t>（</a:t>
            </a:r>
            <a:r>
              <a:rPr lang="en-US" altLang="zh-CN" sz="2200" dirty="0" smtClean="0"/>
              <a:t>4</a:t>
            </a:r>
            <a:r>
              <a:rPr lang="zh-CN" altLang="en-US" sz="2200" dirty="0" smtClean="0"/>
              <a:t>） </a:t>
            </a:r>
            <a:r>
              <a:rPr lang="en-US" altLang="zh-CN" sz="2200" dirty="0"/>
              <a:t>if e&gt;f  </a:t>
            </a:r>
            <a:r>
              <a:rPr lang="en-US" altLang="zh-CN" sz="2200" dirty="0" err="1"/>
              <a:t>goto</a:t>
            </a:r>
            <a:r>
              <a:rPr lang="en-US" altLang="zh-CN" sz="2200" dirty="0"/>
              <a:t> </a:t>
            </a:r>
            <a:r>
              <a:rPr lang="en-US" altLang="zh-CN" sz="2200" u="sng" dirty="0"/>
              <a:t>【</a:t>
            </a:r>
            <a:r>
              <a:rPr lang="en-US" altLang="zh-CN" sz="2200" u="sng" dirty="0" err="1"/>
              <a:t>E.ture</a:t>
            </a:r>
            <a:r>
              <a:rPr lang="en-US" altLang="zh-CN" sz="2200" u="sng" dirty="0" smtClean="0"/>
              <a:t>】</a:t>
            </a:r>
            <a:endParaRPr lang="zh-CN" altLang="en-US" sz="2200" u="sng" dirty="0">
              <a:solidFill>
                <a:srgbClr val="CC3300"/>
              </a:solidFill>
            </a:endParaRPr>
          </a:p>
          <a:p>
            <a:pPr lvl="1" eaLnBrk="1" hangingPunct="1">
              <a:lnSpc>
                <a:spcPct val="120000"/>
              </a:lnSpc>
              <a:buFont typeface="Wingdings" pitchFamily="2" charset="2"/>
              <a:buNone/>
            </a:pPr>
            <a:r>
              <a:rPr lang="zh-CN" altLang="en-US" sz="2200" dirty="0"/>
              <a:t>	</a:t>
            </a:r>
            <a:r>
              <a:rPr lang="zh-CN" altLang="en-US" sz="2200" dirty="0" smtClean="0"/>
              <a:t>（</a:t>
            </a:r>
            <a:r>
              <a:rPr lang="en-US" altLang="zh-CN" sz="2200" dirty="0" smtClean="0"/>
              <a:t>5</a:t>
            </a:r>
            <a:r>
              <a:rPr lang="zh-CN" altLang="en-US" sz="2200" dirty="0" smtClean="0"/>
              <a:t>） </a:t>
            </a:r>
            <a:r>
              <a:rPr lang="en-US" altLang="zh-CN" sz="2200" dirty="0" err="1"/>
              <a:t>goto</a:t>
            </a:r>
            <a:r>
              <a:rPr lang="en-US" altLang="zh-CN" sz="2200" dirty="0"/>
              <a:t> </a:t>
            </a:r>
            <a:r>
              <a:rPr lang="en-US" altLang="zh-CN" sz="2200" u="sng" dirty="0"/>
              <a:t>【</a:t>
            </a:r>
            <a:r>
              <a:rPr lang="en-US" altLang="zh-CN" sz="2200" u="sng" dirty="0" err="1"/>
              <a:t>E.false</a:t>
            </a:r>
            <a:r>
              <a:rPr lang="en-US" altLang="zh-CN" sz="2200" u="sng" dirty="0"/>
              <a:t>】 </a:t>
            </a:r>
            <a:endParaRPr lang="en-US" altLang="zh-CN" sz="2200" u="sng" dirty="0" smtClean="0"/>
          </a:p>
          <a:p>
            <a:pPr lvl="1" eaLnBrk="1" hangingPunct="1">
              <a:lnSpc>
                <a:spcPct val="120000"/>
              </a:lnSpc>
              <a:buFont typeface="Wingdings" pitchFamily="2" charset="2"/>
              <a:buNone/>
            </a:pPr>
            <a:r>
              <a:rPr lang="en-US" altLang="zh-CN" sz="2200" dirty="0" err="1" smtClean="0"/>
              <a:t>E.ture</a:t>
            </a:r>
            <a:r>
              <a:rPr lang="zh-CN" altLang="en-US" sz="2200" dirty="0" smtClean="0">
                <a:solidFill>
                  <a:srgbClr val="CC3300"/>
                </a:solidFill>
              </a:rPr>
              <a:t>（</a:t>
            </a:r>
            <a:r>
              <a:rPr lang="en-US" altLang="zh-CN" sz="2200" dirty="0" smtClean="0">
                <a:solidFill>
                  <a:srgbClr val="CC3300"/>
                </a:solidFill>
              </a:rPr>
              <a:t>6</a:t>
            </a:r>
            <a:r>
              <a:rPr lang="zh-CN" altLang="en-US" sz="2200" dirty="0" smtClean="0">
                <a:solidFill>
                  <a:srgbClr val="CC3300"/>
                </a:solidFill>
              </a:rPr>
              <a:t>） </a:t>
            </a:r>
            <a:r>
              <a:rPr lang="en-US" altLang="zh-CN" sz="2200" dirty="0"/>
              <a:t>S1</a:t>
            </a:r>
            <a:r>
              <a:rPr lang="zh-CN" altLang="en-US" sz="2200" dirty="0"/>
              <a:t>的四元式。</a:t>
            </a:r>
          </a:p>
          <a:p>
            <a:pPr lvl="1" eaLnBrk="1" hangingPunct="1">
              <a:lnSpc>
                <a:spcPct val="120000"/>
              </a:lnSpc>
              <a:buFont typeface="Wingdings" pitchFamily="2" charset="2"/>
              <a:buNone/>
            </a:pPr>
            <a:r>
              <a:rPr lang="zh-CN" altLang="en-US" sz="2200" dirty="0">
                <a:solidFill>
                  <a:srgbClr val="FFC000"/>
                </a:solidFill>
              </a:rPr>
              <a:t>		</a:t>
            </a:r>
            <a:r>
              <a:rPr lang="en-US" altLang="zh-CN" sz="2200" dirty="0">
                <a:solidFill>
                  <a:srgbClr val="FFC000"/>
                </a:solidFill>
              </a:rPr>
              <a:t>…..</a:t>
            </a:r>
          </a:p>
          <a:p>
            <a:pPr lvl="1" eaLnBrk="1" hangingPunct="1">
              <a:lnSpc>
                <a:spcPct val="120000"/>
              </a:lnSpc>
              <a:buFont typeface="Wingdings" pitchFamily="2" charset="2"/>
              <a:buNone/>
            </a:pPr>
            <a:r>
              <a:rPr lang="en-US" altLang="zh-CN" sz="2200" dirty="0" smtClean="0">
                <a:solidFill>
                  <a:srgbClr val="CC3300"/>
                </a:solidFill>
              </a:rPr>
              <a:t>	</a:t>
            </a:r>
            <a:r>
              <a:rPr lang="zh-CN" altLang="en-US" sz="2200" dirty="0" smtClean="0">
                <a:solidFill>
                  <a:srgbClr val="CC3300"/>
                </a:solidFill>
              </a:rPr>
              <a:t>（</a:t>
            </a:r>
            <a:r>
              <a:rPr lang="en-US" altLang="zh-CN" sz="2200" dirty="0">
                <a:solidFill>
                  <a:srgbClr val="CC3300"/>
                </a:solidFill>
              </a:rPr>
              <a:t>p</a:t>
            </a:r>
            <a:r>
              <a:rPr lang="zh-CN" altLang="en-US" sz="2200" dirty="0">
                <a:solidFill>
                  <a:srgbClr val="CC3300"/>
                </a:solidFill>
              </a:rPr>
              <a:t>）  </a:t>
            </a:r>
            <a:r>
              <a:rPr lang="en-US" altLang="zh-CN" sz="2200" dirty="0" err="1">
                <a:solidFill>
                  <a:srgbClr val="CC3300"/>
                </a:solidFill>
              </a:rPr>
              <a:t>goto</a:t>
            </a:r>
            <a:r>
              <a:rPr lang="en-US" altLang="zh-CN" sz="2200" dirty="0">
                <a:solidFill>
                  <a:srgbClr val="CC3300"/>
                </a:solidFill>
              </a:rPr>
              <a:t> (q)</a:t>
            </a:r>
          </a:p>
          <a:p>
            <a:pPr lvl="1" eaLnBrk="1" hangingPunct="1">
              <a:lnSpc>
                <a:spcPct val="120000"/>
              </a:lnSpc>
              <a:buFont typeface="Wingdings" pitchFamily="2" charset="2"/>
              <a:buNone/>
            </a:pPr>
            <a:r>
              <a:rPr lang="en-US" altLang="zh-CN" sz="2200" dirty="0" err="1" smtClean="0"/>
              <a:t>E.false</a:t>
            </a:r>
            <a:r>
              <a:rPr lang="zh-CN" altLang="en-US" sz="2200" dirty="0" smtClean="0">
                <a:solidFill>
                  <a:srgbClr val="CC3300"/>
                </a:solidFill>
              </a:rPr>
              <a:t>（</a:t>
            </a:r>
            <a:r>
              <a:rPr lang="en-US" altLang="zh-CN" sz="2200" dirty="0">
                <a:solidFill>
                  <a:srgbClr val="CC3300"/>
                </a:solidFill>
              </a:rPr>
              <a:t>p+1</a:t>
            </a:r>
            <a:r>
              <a:rPr lang="zh-CN" altLang="en-US" sz="2200" dirty="0">
                <a:solidFill>
                  <a:srgbClr val="CC3300"/>
                </a:solidFill>
              </a:rPr>
              <a:t>）</a:t>
            </a:r>
            <a:r>
              <a:rPr lang="zh-CN" altLang="en-US" sz="2200" dirty="0"/>
              <a:t>关于</a:t>
            </a:r>
            <a:r>
              <a:rPr lang="en-US" altLang="zh-CN" sz="2200" dirty="0"/>
              <a:t>S2</a:t>
            </a:r>
            <a:r>
              <a:rPr lang="zh-CN" altLang="en-US" sz="2200" dirty="0"/>
              <a:t>的的四元式</a:t>
            </a:r>
          </a:p>
          <a:p>
            <a:pPr lvl="1" eaLnBrk="1" hangingPunct="1">
              <a:lnSpc>
                <a:spcPct val="120000"/>
              </a:lnSpc>
              <a:buFont typeface="Wingdings" pitchFamily="2" charset="2"/>
              <a:buNone/>
            </a:pPr>
            <a:r>
              <a:rPr lang="zh-CN" altLang="en-US" sz="2200" dirty="0"/>
              <a:t>		</a:t>
            </a:r>
            <a:r>
              <a:rPr lang="en-US" altLang="zh-CN" sz="2200" dirty="0"/>
              <a:t>…….</a:t>
            </a:r>
          </a:p>
          <a:p>
            <a:pPr lvl="1" eaLnBrk="1" hangingPunct="1">
              <a:lnSpc>
                <a:spcPct val="120000"/>
              </a:lnSpc>
              <a:buFont typeface="Wingdings" pitchFamily="2" charset="2"/>
              <a:buNone/>
            </a:pPr>
            <a:r>
              <a:rPr lang="en-US" altLang="zh-CN" sz="2200" dirty="0"/>
              <a:t>	</a:t>
            </a:r>
            <a:r>
              <a:rPr lang="zh-CN" altLang="en-US" sz="2200" dirty="0">
                <a:solidFill>
                  <a:srgbClr val="CC3300"/>
                </a:solidFill>
              </a:rPr>
              <a:t>（</a:t>
            </a:r>
            <a:r>
              <a:rPr lang="en-US" altLang="zh-CN" sz="2200" dirty="0">
                <a:solidFill>
                  <a:srgbClr val="CC3300"/>
                </a:solidFill>
              </a:rPr>
              <a:t>q</a:t>
            </a:r>
            <a:r>
              <a:rPr lang="zh-CN" altLang="en-US" sz="2200" dirty="0">
                <a:solidFill>
                  <a:srgbClr val="CC3300"/>
                </a:solidFill>
              </a:rPr>
              <a:t>）</a:t>
            </a:r>
          </a:p>
        </p:txBody>
      </p:sp>
      <p:sp>
        <p:nvSpPr>
          <p:cNvPr id="3" name="矩形 2"/>
          <p:cNvSpPr/>
          <p:nvPr/>
        </p:nvSpPr>
        <p:spPr>
          <a:xfrm>
            <a:off x="4696142" y="1412776"/>
            <a:ext cx="1224136" cy="498598"/>
          </a:xfrm>
          <a:prstGeom prst="rect">
            <a:avLst/>
          </a:prstGeom>
          <a:solidFill>
            <a:srgbClr val="CCFFFF"/>
          </a:solidFill>
        </p:spPr>
        <p:txBody>
          <a:bodyPr wrap="square">
            <a:spAutoFit/>
          </a:bodyPr>
          <a:lstStyle/>
          <a:p>
            <a:pPr lvl="1" eaLnBrk="1" hangingPunct="1">
              <a:lnSpc>
                <a:spcPct val="120000"/>
              </a:lnSpc>
              <a:buFont typeface="Wingdings" pitchFamily="2" charset="2"/>
              <a:buNone/>
            </a:pPr>
            <a:r>
              <a:rPr lang="zh-CN" altLang="en-US" sz="2200" u="sng" dirty="0" smtClean="0">
                <a:solidFill>
                  <a:srgbClr val="CC3300"/>
                </a:solidFill>
              </a:rPr>
              <a:t>（</a:t>
            </a:r>
            <a:r>
              <a:rPr lang="en-US" altLang="zh-CN" sz="2200" u="sng" dirty="0" smtClean="0">
                <a:solidFill>
                  <a:srgbClr val="CC3300"/>
                </a:solidFill>
              </a:rPr>
              <a:t>6</a:t>
            </a:r>
            <a:r>
              <a:rPr lang="zh-CN" altLang="en-US" sz="2200" u="sng" dirty="0" smtClean="0">
                <a:solidFill>
                  <a:srgbClr val="CC3300"/>
                </a:solidFill>
              </a:rPr>
              <a:t>）</a:t>
            </a:r>
            <a:endParaRPr lang="zh-CN" altLang="en-US" sz="2200" u="sng" dirty="0">
              <a:solidFill>
                <a:srgbClr val="CC3300"/>
              </a:solidFill>
            </a:endParaRPr>
          </a:p>
        </p:txBody>
      </p:sp>
      <p:sp>
        <p:nvSpPr>
          <p:cNvPr id="4" name="矩形 3"/>
          <p:cNvSpPr/>
          <p:nvPr/>
        </p:nvSpPr>
        <p:spPr>
          <a:xfrm>
            <a:off x="4927699" y="1814624"/>
            <a:ext cx="992579" cy="459357"/>
          </a:xfrm>
          <a:prstGeom prst="rect">
            <a:avLst/>
          </a:prstGeom>
          <a:solidFill>
            <a:srgbClr val="CCFFFF"/>
          </a:solidFill>
        </p:spPr>
        <p:txBody>
          <a:bodyPr wrap="none">
            <a:spAutoFit/>
          </a:bodyPr>
          <a:lstStyle/>
          <a:p>
            <a:pPr lvl="1" eaLnBrk="1" hangingPunct="1">
              <a:lnSpc>
                <a:spcPct val="120000"/>
              </a:lnSpc>
              <a:buFont typeface="Wingdings" pitchFamily="2" charset="2"/>
              <a:buNone/>
            </a:pPr>
            <a:r>
              <a:rPr lang="en-US" altLang="zh-CN" sz="2200" dirty="0"/>
              <a:t> </a:t>
            </a:r>
            <a:r>
              <a:rPr lang="en-US" altLang="zh-CN" sz="2200" dirty="0" smtClean="0"/>
              <a:t>(2)</a:t>
            </a:r>
            <a:endParaRPr lang="en-US" altLang="zh-CN" sz="2200" dirty="0"/>
          </a:p>
        </p:txBody>
      </p:sp>
      <p:sp>
        <p:nvSpPr>
          <p:cNvPr id="6" name="矩形 5"/>
          <p:cNvSpPr/>
          <p:nvPr/>
        </p:nvSpPr>
        <p:spPr>
          <a:xfrm>
            <a:off x="5423988" y="2273981"/>
            <a:ext cx="992579" cy="459357"/>
          </a:xfrm>
          <a:prstGeom prst="rect">
            <a:avLst/>
          </a:prstGeom>
          <a:solidFill>
            <a:srgbClr val="CCFFFF"/>
          </a:solidFill>
        </p:spPr>
        <p:txBody>
          <a:bodyPr wrap="none">
            <a:spAutoFit/>
          </a:bodyPr>
          <a:lstStyle/>
          <a:p>
            <a:pPr lvl="1" eaLnBrk="1" hangingPunct="1">
              <a:lnSpc>
                <a:spcPct val="120000"/>
              </a:lnSpc>
              <a:buFont typeface="Wingdings" pitchFamily="2" charset="2"/>
              <a:buNone/>
            </a:pPr>
            <a:r>
              <a:rPr lang="en-US" altLang="zh-CN" sz="2200" dirty="0"/>
              <a:t> </a:t>
            </a:r>
            <a:r>
              <a:rPr lang="en-US" altLang="zh-CN" sz="2200" dirty="0" smtClean="0"/>
              <a:t>(4)</a:t>
            </a:r>
            <a:endParaRPr lang="en-US" altLang="zh-CN" sz="2200" dirty="0"/>
          </a:p>
        </p:txBody>
      </p:sp>
      <p:sp>
        <p:nvSpPr>
          <p:cNvPr id="7" name="矩形 6"/>
          <p:cNvSpPr/>
          <p:nvPr/>
        </p:nvSpPr>
        <p:spPr>
          <a:xfrm>
            <a:off x="4084074" y="2678720"/>
            <a:ext cx="1640054" cy="498598"/>
          </a:xfrm>
          <a:prstGeom prst="rect">
            <a:avLst/>
          </a:prstGeom>
          <a:solidFill>
            <a:srgbClr val="CCFFFF"/>
          </a:solidFill>
        </p:spPr>
        <p:txBody>
          <a:bodyPr wrap="square">
            <a:spAutoFit/>
          </a:bodyPr>
          <a:lstStyle/>
          <a:p>
            <a:pPr lvl="1" eaLnBrk="1" hangingPunct="1">
              <a:lnSpc>
                <a:spcPct val="120000"/>
              </a:lnSpc>
              <a:buFont typeface="Wingdings" pitchFamily="2" charset="2"/>
              <a:buNone/>
            </a:pPr>
            <a:r>
              <a:rPr lang="zh-CN" altLang="en-US" sz="2200" u="sng" dirty="0" smtClean="0">
                <a:solidFill>
                  <a:srgbClr val="CC3300"/>
                </a:solidFill>
              </a:rPr>
              <a:t>（</a:t>
            </a:r>
            <a:r>
              <a:rPr lang="en-US" altLang="zh-CN" sz="2200" u="sng" dirty="0" smtClean="0">
                <a:solidFill>
                  <a:srgbClr val="CC3300"/>
                </a:solidFill>
              </a:rPr>
              <a:t>p+1</a:t>
            </a:r>
            <a:r>
              <a:rPr lang="zh-CN" altLang="en-US" sz="2200" u="sng" dirty="0" smtClean="0">
                <a:solidFill>
                  <a:srgbClr val="CC3300"/>
                </a:solidFill>
              </a:rPr>
              <a:t>）</a:t>
            </a:r>
            <a:endParaRPr lang="zh-CN" altLang="en-US" sz="2200" u="sng" dirty="0">
              <a:solidFill>
                <a:srgbClr val="CC3300"/>
              </a:solidFill>
            </a:endParaRPr>
          </a:p>
        </p:txBody>
      </p:sp>
      <p:sp>
        <p:nvSpPr>
          <p:cNvPr id="8" name="矩形 7"/>
          <p:cNvSpPr/>
          <p:nvPr/>
        </p:nvSpPr>
        <p:spPr>
          <a:xfrm>
            <a:off x="4499992" y="3038760"/>
            <a:ext cx="1224136" cy="498598"/>
          </a:xfrm>
          <a:prstGeom prst="rect">
            <a:avLst/>
          </a:prstGeom>
          <a:solidFill>
            <a:srgbClr val="CCFFFF"/>
          </a:solidFill>
        </p:spPr>
        <p:txBody>
          <a:bodyPr wrap="square">
            <a:spAutoFit/>
          </a:bodyPr>
          <a:lstStyle/>
          <a:p>
            <a:pPr lvl="1" eaLnBrk="1" hangingPunct="1">
              <a:lnSpc>
                <a:spcPct val="120000"/>
              </a:lnSpc>
              <a:buFont typeface="Wingdings" pitchFamily="2" charset="2"/>
              <a:buNone/>
            </a:pPr>
            <a:r>
              <a:rPr lang="zh-CN" altLang="en-US" sz="2200" u="sng" dirty="0" smtClean="0">
                <a:solidFill>
                  <a:srgbClr val="CC3300"/>
                </a:solidFill>
              </a:rPr>
              <a:t>（</a:t>
            </a:r>
            <a:r>
              <a:rPr lang="en-US" altLang="zh-CN" sz="2200" u="sng" dirty="0" smtClean="0">
                <a:solidFill>
                  <a:srgbClr val="CC3300"/>
                </a:solidFill>
              </a:rPr>
              <a:t>6</a:t>
            </a:r>
            <a:r>
              <a:rPr lang="zh-CN" altLang="en-US" sz="2200" u="sng" dirty="0" smtClean="0">
                <a:solidFill>
                  <a:srgbClr val="CC3300"/>
                </a:solidFill>
              </a:rPr>
              <a:t>）</a:t>
            </a:r>
            <a:endParaRPr lang="zh-CN" altLang="en-US" sz="2200" u="sng" dirty="0">
              <a:solidFill>
                <a:srgbClr val="CC3300"/>
              </a:solidFill>
            </a:endParaRPr>
          </a:p>
        </p:txBody>
      </p:sp>
      <p:sp>
        <p:nvSpPr>
          <p:cNvPr id="9" name="矩形 8"/>
          <p:cNvSpPr/>
          <p:nvPr/>
        </p:nvSpPr>
        <p:spPr>
          <a:xfrm>
            <a:off x="3876115" y="3537358"/>
            <a:ext cx="1640054" cy="498598"/>
          </a:xfrm>
          <a:prstGeom prst="rect">
            <a:avLst/>
          </a:prstGeom>
          <a:solidFill>
            <a:srgbClr val="CCFFFF"/>
          </a:solidFill>
        </p:spPr>
        <p:txBody>
          <a:bodyPr wrap="square">
            <a:spAutoFit/>
          </a:bodyPr>
          <a:lstStyle/>
          <a:p>
            <a:pPr lvl="1" eaLnBrk="1" hangingPunct="1">
              <a:lnSpc>
                <a:spcPct val="120000"/>
              </a:lnSpc>
              <a:buFont typeface="Wingdings" pitchFamily="2" charset="2"/>
              <a:buNone/>
            </a:pPr>
            <a:r>
              <a:rPr lang="zh-CN" altLang="en-US" sz="2200" u="sng" dirty="0" smtClean="0">
                <a:solidFill>
                  <a:srgbClr val="CC3300"/>
                </a:solidFill>
              </a:rPr>
              <a:t>（</a:t>
            </a:r>
            <a:r>
              <a:rPr lang="en-US" altLang="zh-CN" sz="2200" u="sng" dirty="0" smtClean="0">
                <a:solidFill>
                  <a:srgbClr val="CC3300"/>
                </a:solidFill>
              </a:rPr>
              <a:t>p+1</a:t>
            </a:r>
            <a:r>
              <a:rPr lang="zh-CN" altLang="en-US" sz="2200" u="sng" dirty="0" smtClean="0">
                <a:solidFill>
                  <a:srgbClr val="CC3300"/>
                </a:solidFill>
              </a:rPr>
              <a:t>）</a:t>
            </a:r>
            <a:endParaRPr lang="zh-CN" altLang="en-US" sz="2200" u="sng" dirty="0">
              <a:solidFill>
                <a:srgbClr val="CC3300"/>
              </a:solidFill>
            </a:endParaRPr>
          </a:p>
        </p:txBody>
      </p:sp>
      <p:sp>
        <p:nvSpPr>
          <p:cNvPr id="5" name="TextBox 4"/>
          <p:cNvSpPr txBox="1"/>
          <p:nvPr/>
        </p:nvSpPr>
        <p:spPr>
          <a:xfrm>
            <a:off x="5920278" y="3177318"/>
            <a:ext cx="2828186" cy="2677656"/>
          </a:xfrm>
          <a:prstGeom prst="rect">
            <a:avLst/>
          </a:prstGeom>
          <a:noFill/>
        </p:spPr>
        <p:txBody>
          <a:bodyPr wrap="square" rtlCol="0">
            <a:spAutoFit/>
          </a:bodyPr>
          <a:lstStyle/>
          <a:p>
            <a:r>
              <a:rPr lang="zh-CN" altLang="en-US" dirty="0" smtClean="0"/>
              <a:t>发现：</a:t>
            </a:r>
            <a:endParaRPr lang="en-US" altLang="zh-CN" dirty="0" smtClean="0"/>
          </a:p>
          <a:p>
            <a:r>
              <a:rPr lang="en-US" altLang="zh-CN" dirty="0" smtClean="0"/>
              <a:t>1</a:t>
            </a:r>
            <a:r>
              <a:rPr lang="zh-CN" altLang="en-US" dirty="0" smtClean="0"/>
              <a:t>）语句编号的填写难度大；</a:t>
            </a:r>
            <a:endParaRPr lang="en-US" altLang="zh-CN" dirty="0" smtClean="0"/>
          </a:p>
          <a:p>
            <a:r>
              <a:rPr lang="en-US" altLang="zh-CN" dirty="0" smtClean="0"/>
              <a:t>2</a:t>
            </a:r>
            <a:r>
              <a:rPr lang="zh-CN" altLang="en-US" dirty="0" smtClean="0"/>
              <a:t>）多条语句的</a:t>
            </a:r>
            <a:r>
              <a:rPr lang="en-US" altLang="zh-CN" dirty="0" err="1" smtClean="0"/>
              <a:t>E.ture</a:t>
            </a:r>
            <a:r>
              <a:rPr lang="en-US" altLang="zh-CN" dirty="0" smtClean="0"/>
              <a:t> </a:t>
            </a:r>
            <a:r>
              <a:rPr lang="zh-CN" altLang="en-US" dirty="0" smtClean="0"/>
              <a:t>和</a:t>
            </a:r>
            <a:r>
              <a:rPr lang="en-US" altLang="zh-CN" dirty="0" err="1" smtClean="0"/>
              <a:t>E.false</a:t>
            </a:r>
            <a:r>
              <a:rPr lang="zh-CN" altLang="en-US" dirty="0" smtClean="0"/>
              <a:t>填写内容一致，可以拉链后，同时填写</a:t>
            </a:r>
            <a:endParaRPr lang="zh-CN" altLang="en-US" dirty="0"/>
          </a:p>
        </p:txBody>
      </p:sp>
    </p:spTree>
    <p:extLst>
      <p:ext uri="{BB962C8B-B14F-4D97-AF65-F5344CB8AC3E}">
        <p14:creationId xmlns:p14="http://schemas.microsoft.com/office/powerpoint/2010/main" xmlns="" val="1744085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6674">
                                            <p:txEl>
                                              <p:pRg st="0" end="0"/>
                                            </p:txEl>
                                          </p:spTgt>
                                        </p:tgtEl>
                                        <p:attrNameLst>
                                          <p:attrName>style.visibility</p:attrName>
                                        </p:attrNameLst>
                                      </p:cBhvr>
                                      <p:to>
                                        <p:strVal val="visible"/>
                                      </p:to>
                                    </p:set>
                                    <p:animEffect transition="in" filter="fade">
                                      <p:cBhvr>
                                        <p:cTn id="7" dur="1000"/>
                                        <p:tgtEl>
                                          <p:spTgt spid="156674">
                                            <p:txEl>
                                              <p:pRg st="0" end="0"/>
                                            </p:txEl>
                                          </p:spTgt>
                                        </p:tgtEl>
                                      </p:cBhvr>
                                    </p:animEffect>
                                    <p:anim calcmode="lin" valueType="num">
                                      <p:cBhvr>
                                        <p:cTn id="8" dur="1000" fill="hold"/>
                                        <p:tgtEl>
                                          <p:spTgt spid="15667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667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6674">
                                            <p:txEl>
                                              <p:pRg st="1" end="1"/>
                                            </p:txEl>
                                          </p:spTgt>
                                        </p:tgtEl>
                                        <p:attrNameLst>
                                          <p:attrName>style.visibility</p:attrName>
                                        </p:attrNameLst>
                                      </p:cBhvr>
                                      <p:to>
                                        <p:strVal val="visible"/>
                                      </p:to>
                                    </p:set>
                                    <p:animEffect transition="in" filter="fade">
                                      <p:cBhvr>
                                        <p:cTn id="14" dur="1000"/>
                                        <p:tgtEl>
                                          <p:spTgt spid="156674">
                                            <p:txEl>
                                              <p:pRg st="1" end="1"/>
                                            </p:txEl>
                                          </p:spTgt>
                                        </p:tgtEl>
                                      </p:cBhvr>
                                    </p:animEffect>
                                    <p:anim calcmode="lin" valueType="num">
                                      <p:cBhvr>
                                        <p:cTn id="15" dur="1000" fill="hold"/>
                                        <p:tgtEl>
                                          <p:spTgt spid="15667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66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additive="base">
                                        <p:cTn id="39" dur="500" fill="hold"/>
                                        <p:tgtEl>
                                          <p:spTgt spid="6"/>
                                        </p:tgtEl>
                                        <p:attrNameLst>
                                          <p:attrName>ppt_x</p:attrName>
                                        </p:attrNameLst>
                                      </p:cBhvr>
                                      <p:tavLst>
                                        <p:tav tm="0">
                                          <p:val>
                                            <p:strVal val="#ppt_x"/>
                                          </p:val>
                                        </p:tav>
                                        <p:tav tm="100000">
                                          <p:val>
                                            <p:strVal val="#ppt_x"/>
                                          </p:val>
                                        </p:tav>
                                      </p:tavLst>
                                    </p:anim>
                                    <p:anim calcmode="lin" valueType="num">
                                      <p:cBhvr additive="base">
                                        <p:cTn id="4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 calcmode="lin" valueType="num">
                                      <p:cBhvr additive="base">
                                        <p:cTn id="51" dur="500" fill="hold"/>
                                        <p:tgtEl>
                                          <p:spTgt spid="8"/>
                                        </p:tgtEl>
                                        <p:attrNameLst>
                                          <p:attrName>ppt_x</p:attrName>
                                        </p:attrNameLst>
                                      </p:cBhvr>
                                      <p:tavLst>
                                        <p:tav tm="0">
                                          <p:val>
                                            <p:strVal val="#ppt_x"/>
                                          </p:val>
                                        </p:tav>
                                        <p:tav tm="100000">
                                          <p:val>
                                            <p:strVal val="#ppt_x"/>
                                          </p:val>
                                        </p:tav>
                                      </p:tavLst>
                                    </p:anim>
                                    <p:anim calcmode="lin" valueType="num">
                                      <p:cBhvr additive="base">
                                        <p:cTn id="5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500" fill="hold"/>
                                        <p:tgtEl>
                                          <p:spTgt spid="9"/>
                                        </p:tgtEl>
                                        <p:attrNameLst>
                                          <p:attrName>ppt_x</p:attrName>
                                        </p:attrNameLst>
                                      </p:cBhvr>
                                      <p:tavLst>
                                        <p:tav tm="0">
                                          <p:val>
                                            <p:strVal val="#ppt_x"/>
                                          </p:val>
                                        </p:tav>
                                        <p:tav tm="100000">
                                          <p:val>
                                            <p:strVal val="#ppt_x"/>
                                          </p:val>
                                        </p:tav>
                                      </p:tavLst>
                                    </p:anim>
                                    <p:anim calcmode="lin" valueType="num">
                                      <p:cBhvr additive="base">
                                        <p:cTn id="5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additive="base">
                                        <p:cTn id="63" dur="500" fill="hold"/>
                                        <p:tgtEl>
                                          <p:spTgt spid="5"/>
                                        </p:tgtEl>
                                        <p:attrNameLst>
                                          <p:attrName>ppt_x</p:attrName>
                                        </p:attrNameLst>
                                      </p:cBhvr>
                                      <p:tavLst>
                                        <p:tav tm="0">
                                          <p:val>
                                            <p:strVal val="#ppt_x"/>
                                          </p:val>
                                        </p:tav>
                                        <p:tav tm="100000">
                                          <p:val>
                                            <p:strVal val="#ppt_x"/>
                                          </p:val>
                                        </p:tav>
                                      </p:tavLst>
                                    </p:anim>
                                    <p:anim calcmode="lin" valueType="num">
                                      <p:cBhvr additive="base">
                                        <p:cTn id="6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build="p"/>
      <p:bldP spid="2" grpId="0"/>
      <p:bldP spid="3" grpId="0" animBg="1"/>
      <p:bldP spid="4" grpId="0" animBg="1"/>
      <p:bldP spid="6" grpId="0" animBg="1"/>
      <p:bldP spid="7" grpId="0" animBg="1"/>
      <p:bldP spid="8" grpId="0" animBg="1"/>
      <p:bldP spid="9" grpId="0" animBg="1"/>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561" y="332656"/>
            <a:ext cx="7776864" cy="455509"/>
          </a:xfrm>
          <a:prstGeom prst="rect">
            <a:avLst/>
          </a:prstGeom>
        </p:spPr>
        <p:txBody>
          <a:bodyPr wrap="square">
            <a:spAutoFit/>
          </a:bodyPr>
          <a:lstStyle/>
          <a:p>
            <a:pPr lvl="0" fontAlgn="auto">
              <a:lnSpc>
                <a:spcPct val="120000"/>
              </a:lnSpc>
              <a:spcBef>
                <a:spcPts val="0"/>
              </a:spcBef>
              <a:spcAft>
                <a:spcPts val="300"/>
              </a:spcAft>
              <a:defRPr/>
            </a:pPr>
            <a:r>
              <a:rPr lang="zh-CN" altLang="en-US" sz="2200" dirty="0">
                <a:solidFill>
                  <a:srgbClr val="CC3300"/>
                </a:solidFill>
                <a:latin typeface="宋体" panose="02010600030101010101" pitchFamily="2" charset="-122"/>
              </a:rPr>
              <a:t>（</a:t>
            </a:r>
            <a:r>
              <a:rPr lang="en-US" altLang="zh-CN" sz="2200" dirty="0">
                <a:solidFill>
                  <a:srgbClr val="CC3300"/>
                </a:solidFill>
                <a:latin typeface="宋体" panose="02010600030101010101" pitchFamily="2" charset="-122"/>
              </a:rPr>
              <a:t>1) E</a:t>
            </a:r>
            <a:r>
              <a:rPr lang="en-US" altLang="zh-CN" sz="2200" dirty="0">
                <a:solidFill>
                  <a:srgbClr val="CC3300"/>
                </a:solidFill>
                <a:latin typeface="宋体" panose="02010600030101010101" pitchFamily="2" charset="-122"/>
                <a:sym typeface="Symbol" pitchFamily="18" charset="2"/>
              </a:rPr>
              <a:t>E</a:t>
            </a:r>
            <a:r>
              <a:rPr lang="en-US" altLang="zh-CN" sz="2200" baseline="-25000" dirty="0">
                <a:solidFill>
                  <a:srgbClr val="CC3300"/>
                </a:solidFill>
                <a:latin typeface="宋体" panose="02010600030101010101" pitchFamily="2" charset="-122"/>
              </a:rPr>
              <a:t>1</a:t>
            </a:r>
            <a:r>
              <a:rPr lang="en-US" altLang="zh-CN" sz="2200" dirty="0">
                <a:solidFill>
                  <a:srgbClr val="CC3300"/>
                </a:solidFill>
                <a:latin typeface="宋体" panose="02010600030101010101" pitchFamily="2" charset="-122"/>
              </a:rPr>
              <a:t> ∨ E</a:t>
            </a:r>
            <a:r>
              <a:rPr lang="en-US" altLang="zh-CN" sz="2200" baseline="-25000" dirty="0">
                <a:solidFill>
                  <a:srgbClr val="CC3300"/>
                </a:solidFill>
                <a:latin typeface="宋体" panose="02010600030101010101" pitchFamily="2" charset="-122"/>
              </a:rPr>
              <a:t>2</a:t>
            </a:r>
            <a:r>
              <a:rPr lang="en-US" altLang="zh-CN" sz="2200" dirty="0">
                <a:solidFill>
                  <a:srgbClr val="CC3300"/>
                </a:solidFill>
                <a:latin typeface="宋体" panose="02010600030101010101" pitchFamily="2" charset="-122"/>
              </a:rPr>
              <a:t>    </a:t>
            </a:r>
            <a:r>
              <a:rPr lang="zh-CN" altLang="en-US" sz="2200" dirty="0">
                <a:solidFill>
                  <a:srgbClr val="CC3300"/>
                </a:solidFill>
                <a:latin typeface="宋体" panose="02010600030101010101" pitchFamily="2" charset="-122"/>
              </a:rPr>
              <a:t>（</a:t>
            </a:r>
            <a:r>
              <a:rPr lang="en-US" altLang="zh-CN" sz="2200" dirty="0">
                <a:solidFill>
                  <a:srgbClr val="CC3300"/>
                </a:solidFill>
                <a:latin typeface="宋体" panose="02010600030101010101" pitchFamily="2" charset="-122"/>
              </a:rPr>
              <a:t>2</a:t>
            </a:r>
            <a:r>
              <a:rPr lang="zh-CN" altLang="en-US" sz="2200" dirty="0">
                <a:solidFill>
                  <a:srgbClr val="CC3300"/>
                </a:solidFill>
                <a:latin typeface="宋体" panose="02010600030101010101" pitchFamily="2" charset="-122"/>
              </a:rPr>
              <a:t>）</a:t>
            </a:r>
            <a:r>
              <a:rPr lang="en-US" altLang="zh-CN" sz="2200" dirty="0">
                <a:solidFill>
                  <a:srgbClr val="CC3300"/>
                </a:solidFill>
                <a:latin typeface="宋体" panose="02010600030101010101" pitchFamily="2" charset="-122"/>
              </a:rPr>
              <a:t> E</a:t>
            </a:r>
            <a:r>
              <a:rPr lang="en-US" altLang="zh-CN" sz="2200" dirty="0">
                <a:solidFill>
                  <a:srgbClr val="CC3300"/>
                </a:solidFill>
                <a:latin typeface="宋体" panose="02010600030101010101" pitchFamily="2" charset="-122"/>
                <a:sym typeface="Symbol" pitchFamily="18" charset="2"/>
              </a:rPr>
              <a:t>E</a:t>
            </a:r>
            <a:r>
              <a:rPr lang="en-US" altLang="zh-CN" sz="2200" baseline="-25000" dirty="0">
                <a:solidFill>
                  <a:srgbClr val="CC3300"/>
                </a:solidFill>
                <a:latin typeface="宋体" panose="02010600030101010101" pitchFamily="2" charset="-122"/>
              </a:rPr>
              <a:t>1</a:t>
            </a:r>
            <a:r>
              <a:rPr lang="en-US" altLang="zh-CN" sz="2200" dirty="0">
                <a:solidFill>
                  <a:srgbClr val="CC3300"/>
                </a:solidFill>
                <a:latin typeface="宋体" panose="02010600030101010101" pitchFamily="2" charset="-122"/>
              </a:rPr>
              <a:t> ∧ E</a:t>
            </a:r>
            <a:r>
              <a:rPr lang="en-US" altLang="zh-CN" sz="2200" baseline="-25000" dirty="0">
                <a:solidFill>
                  <a:srgbClr val="CC3300"/>
                </a:solidFill>
                <a:latin typeface="宋体" panose="02010600030101010101" pitchFamily="2" charset="-122"/>
              </a:rPr>
              <a:t>2</a:t>
            </a:r>
            <a:r>
              <a:rPr lang="en-US" altLang="zh-CN" sz="2200" dirty="0">
                <a:solidFill>
                  <a:srgbClr val="CC3300"/>
                </a:solidFill>
                <a:latin typeface="宋体" panose="02010600030101010101" pitchFamily="2" charset="-122"/>
              </a:rPr>
              <a:t> </a:t>
            </a:r>
          </a:p>
        </p:txBody>
      </p:sp>
      <p:sp>
        <p:nvSpPr>
          <p:cNvPr id="4" name="矩形 3"/>
          <p:cNvSpPr/>
          <p:nvPr/>
        </p:nvSpPr>
        <p:spPr>
          <a:xfrm>
            <a:off x="583918" y="2492896"/>
            <a:ext cx="7776864" cy="2162130"/>
          </a:xfrm>
          <a:prstGeom prst="rect">
            <a:avLst/>
          </a:prstGeom>
        </p:spPr>
        <p:txBody>
          <a:bodyPr wrap="square">
            <a:spAutoFit/>
          </a:bodyPr>
          <a:lstStyle/>
          <a:p>
            <a:pPr lvl="0" fontAlgn="auto">
              <a:lnSpc>
                <a:spcPct val="120000"/>
              </a:lnSpc>
              <a:spcBef>
                <a:spcPts val="0"/>
              </a:spcBef>
              <a:spcAft>
                <a:spcPts val="300"/>
              </a:spcAft>
              <a:defRPr/>
            </a:pPr>
            <a:r>
              <a:rPr lang="en-US" altLang="zh-CN" sz="2200" dirty="0">
                <a:solidFill>
                  <a:prstClr val="black"/>
                </a:solidFill>
                <a:latin typeface="宋体" panose="02010600030101010101" pitchFamily="2" charset="-122"/>
              </a:rPr>
              <a:t> </a:t>
            </a:r>
            <a:r>
              <a:rPr lang="zh-CN" altLang="en-US" sz="2200" dirty="0" smtClean="0">
                <a:solidFill>
                  <a:prstClr val="black"/>
                </a:solidFill>
                <a:latin typeface="宋体" panose="02010600030101010101" pitchFamily="2" charset="-122"/>
              </a:rPr>
              <a:t>将原产生式改写为：</a:t>
            </a:r>
            <a:r>
              <a:rPr lang="en-US" altLang="zh-CN" sz="2200" dirty="0" smtClean="0">
                <a:solidFill>
                  <a:srgbClr val="CC3300"/>
                </a:solidFill>
                <a:latin typeface="宋体" panose="02010600030101010101" pitchFamily="2" charset="-122"/>
              </a:rPr>
              <a:t>E</a:t>
            </a:r>
            <a:r>
              <a:rPr lang="en-US" altLang="zh-CN" sz="2200" dirty="0">
                <a:solidFill>
                  <a:srgbClr val="CC3300"/>
                </a:solidFill>
                <a:latin typeface="宋体" panose="02010600030101010101" pitchFamily="2" charset="-122"/>
                <a:sym typeface="Symbol" pitchFamily="18" charset="2"/>
              </a:rPr>
              <a:t>E</a:t>
            </a:r>
            <a:r>
              <a:rPr lang="en-US" altLang="zh-CN" sz="2200" baseline="-25000" dirty="0">
                <a:solidFill>
                  <a:srgbClr val="CC3300"/>
                </a:solidFill>
                <a:latin typeface="宋体" panose="02010600030101010101" pitchFamily="2" charset="-122"/>
              </a:rPr>
              <a:t>1</a:t>
            </a:r>
            <a:r>
              <a:rPr lang="en-US" altLang="zh-CN" sz="2200" dirty="0">
                <a:solidFill>
                  <a:srgbClr val="CC3300"/>
                </a:solidFill>
                <a:latin typeface="宋体" panose="02010600030101010101" pitchFamily="2" charset="-122"/>
              </a:rPr>
              <a:t> </a:t>
            </a:r>
            <a:r>
              <a:rPr lang="en-US" altLang="zh-CN" sz="2200" dirty="0" smtClean="0">
                <a:solidFill>
                  <a:srgbClr val="CC3300"/>
                </a:solidFill>
                <a:latin typeface="宋体" panose="02010600030101010101" pitchFamily="2" charset="-122"/>
              </a:rPr>
              <a:t>∧</a:t>
            </a:r>
            <a:r>
              <a:rPr lang="en-US" altLang="zh-CN" sz="2200" dirty="0" smtClean="0">
                <a:latin typeface="宋体" panose="02010600030101010101" pitchFamily="2" charset="-122"/>
              </a:rPr>
              <a:t> </a:t>
            </a:r>
            <a:r>
              <a:rPr lang="en-US" altLang="zh-CN" sz="2200" dirty="0">
                <a:latin typeface="宋体" panose="02010600030101010101" pitchFamily="2" charset="-122"/>
              </a:rPr>
              <a:t>M </a:t>
            </a:r>
            <a:r>
              <a:rPr lang="en-US" altLang="zh-CN" sz="2200" dirty="0">
                <a:solidFill>
                  <a:srgbClr val="CC3300"/>
                </a:solidFill>
                <a:latin typeface="宋体" panose="02010600030101010101" pitchFamily="2" charset="-122"/>
              </a:rPr>
              <a:t>E</a:t>
            </a:r>
            <a:r>
              <a:rPr lang="en-US" altLang="zh-CN" sz="2200" baseline="-25000" dirty="0">
                <a:solidFill>
                  <a:srgbClr val="CC3300"/>
                </a:solidFill>
                <a:latin typeface="宋体" panose="02010600030101010101" pitchFamily="2" charset="-122"/>
              </a:rPr>
              <a:t>2</a:t>
            </a:r>
            <a:r>
              <a:rPr lang="en-US" altLang="zh-CN" sz="2200" dirty="0">
                <a:solidFill>
                  <a:prstClr val="black"/>
                </a:solidFill>
                <a:latin typeface="宋体" panose="02010600030101010101" pitchFamily="2" charset="-122"/>
              </a:rPr>
              <a:t> </a:t>
            </a:r>
          </a:p>
          <a:p>
            <a:pPr eaLnBrk="1" fontAlgn="auto" hangingPunct="1">
              <a:lnSpc>
                <a:spcPct val="120000"/>
              </a:lnSpc>
              <a:buFont typeface="Wingdings" pitchFamily="2" charset="2"/>
              <a:buNone/>
              <a:defRPr/>
            </a:pPr>
            <a:r>
              <a:rPr lang="en-US" altLang="zh-CN" sz="2200" dirty="0" smtClean="0">
                <a:latin typeface="宋体" panose="02010600030101010101" pitchFamily="2" charset="-122"/>
              </a:rPr>
              <a:t>1</a:t>
            </a:r>
            <a:r>
              <a:rPr lang="zh-CN" altLang="en-US" sz="2200" dirty="0" smtClean="0">
                <a:latin typeface="宋体" panose="02010600030101010101" pitchFamily="2" charset="-122"/>
              </a:rPr>
              <a:t>）</a:t>
            </a:r>
            <a:r>
              <a:rPr lang="en-US" altLang="zh-CN" sz="2200" dirty="0" smtClean="0">
                <a:latin typeface="宋体" panose="02010600030101010101" pitchFamily="2" charset="-122"/>
              </a:rPr>
              <a:t>E</a:t>
            </a:r>
            <a:r>
              <a:rPr lang="en-US" altLang="zh-CN" sz="2200" baseline="-25000" dirty="0" smtClean="0">
                <a:latin typeface="宋体" panose="02010600030101010101" pitchFamily="2" charset="-122"/>
              </a:rPr>
              <a:t>1</a:t>
            </a:r>
            <a:r>
              <a:rPr lang="en-US" altLang="zh-CN" sz="2200" dirty="0" smtClean="0">
                <a:latin typeface="宋体" panose="02010600030101010101" pitchFamily="2" charset="-122"/>
              </a:rPr>
              <a:t>.</a:t>
            </a:r>
            <a:r>
              <a:rPr lang="en-US" altLang="zh-CN" sz="2200" dirty="0">
                <a:latin typeface="宋体" panose="02010600030101010101" pitchFamily="2" charset="-122"/>
              </a:rPr>
              <a:t> </a:t>
            </a:r>
            <a:r>
              <a:rPr lang="en-US" altLang="zh-CN" sz="2200" dirty="0" err="1" smtClean="0">
                <a:latin typeface="宋体" panose="02010600030101010101" pitchFamily="2" charset="-122"/>
              </a:rPr>
              <a:t>truelist</a:t>
            </a:r>
            <a:r>
              <a:rPr lang="zh-CN" altLang="en-US" sz="2200" dirty="0" smtClean="0">
                <a:latin typeface="宋体" panose="02010600030101010101" pitchFamily="2" charset="-122"/>
              </a:rPr>
              <a:t>的值是</a:t>
            </a:r>
            <a:r>
              <a:rPr lang="en-US" altLang="zh-CN" sz="2200" dirty="0" smtClean="0">
                <a:latin typeface="宋体" panose="02010600030101010101" pitchFamily="2" charset="-122"/>
              </a:rPr>
              <a:t>E</a:t>
            </a:r>
            <a:r>
              <a:rPr lang="en-US" altLang="zh-CN" sz="2200" baseline="-25000" dirty="0" smtClean="0">
                <a:latin typeface="宋体" panose="02010600030101010101" pitchFamily="2" charset="-122"/>
              </a:rPr>
              <a:t>2</a:t>
            </a:r>
            <a:r>
              <a:rPr lang="zh-CN" altLang="en-US" sz="2200" dirty="0" smtClean="0">
                <a:latin typeface="宋体" panose="02010600030101010101" pitchFamily="2" charset="-122"/>
              </a:rPr>
              <a:t>是语句标号，用</a:t>
            </a:r>
            <a:r>
              <a:rPr lang="en-US" altLang="zh-CN" sz="2200" dirty="0" smtClean="0">
                <a:latin typeface="宋体" panose="02010600030101010101" pitchFamily="2" charset="-122"/>
              </a:rPr>
              <a:t>M</a:t>
            </a:r>
            <a:r>
              <a:rPr lang="zh-CN" altLang="en-US" sz="2200" dirty="0" smtClean="0">
                <a:latin typeface="宋体" panose="02010600030101010101" pitchFamily="2" charset="-122"/>
              </a:rPr>
              <a:t>的</a:t>
            </a:r>
            <a:r>
              <a:rPr lang="en-US" altLang="zh-CN" sz="2200" dirty="0" err="1" smtClean="0">
                <a:latin typeface="宋体" panose="02010600030101010101" pitchFamily="2" charset="-122"/>
              </a:rPr>
              <a:t>M.gotostm</a:t>
            </a:r>
            <a:r>
              <a:rPr lang="zh-CN" altLang="en-US" sz="2200" dirty="0">
                <a:latin typeface="宋体" panose="02010600030101010101" pitchFamily="2" charset="-122"/>
              </a:rPr>
              <a:t>记录</a:t>
            </a:r>
            <a:endParaRPr lang="en-US" altLang="zh-CN" sz="2200" dirty="0" smtClean="0">
              <a:solidFill>
                <a:prstClr val="black"/>
              </a:solidFill>
              <a:latin typeface="宋体" panose="02010600030101010101" pitchFamily="2" charset="-122"/>
            </a:endParaRPr>
          </a:p>
          <a:p>
            <a:pPr eaLnBrk="1" fontAlgn="auto" hangingPunct="1">
              <a:lnSpc>
                <a:spcPct val="120000"/>
              </a:lnSpc>
              <a:buFont typeface="Wingdings" pitchFamily="2" charset="2"/>
              <a:buNone/>
              <a:defRPr/>
            </a:pPr>
            <a:r>
              <a:rPr lang="en-US" altLang="zh-CN" sz="2200" dirty="0" smtClean="0">
                <a:solidFill>
                  <a:prstClr val="black"/>
                </a:solidFill>
                <a:latin typeface="宋体" panose="02010600030101010101" pitchFamily="2" charset="-122"/>
              </a:rPr>
              <a:t>2</a:t>
            </a:r>
            <a:r>
              <a:rPr lang="zh-CN" altLang="en-US" sz="2200" dirty="0" smtClean="0">
                <a:solidFill>
                  <a:prstClr val="black"/>
                </a:solidFill>
                <a:latin typeface="宋体" panose="02010600030101010101" pitchFamily="2" charset="-122"/>
              </a:rPr>
              <a:t>）</a:t>
            </a:r>
            <a:r>
              <a:rPr lang="en-US" altLang="zh-CN" sz="2200" dirty="0">
                <a:latin typeface="宋体" panose="02010600030101010101" pitchFamily="2" charset="-122"/>
              </a:rPr>
              <a:t> </a:t>
            </a:r>
            <a:r>
              <a:rPr lang="en-US" altLang="zh-CN" sz="2200" dirty="0" smtClean="0">
                <a:latin typeface="宋体" panose="02010600030101010101" pitchFamily="2" charset="-122"/>
              </a:rPr>
              <a:t>E</a:t>
            </a:r>
            <a:r>
              <a:rPr lang="en-US" altLang="zh-CN" sz="2200" baseline="-25000" dirty="0" smtClean="0">
                <a:latin typeface="宋体" panose="02010600030101010101" pitchFamily="2" charset="-122"/>
              </a:rPr>
              <a:t>1</a:t>
            </a:r>
            <a:r>
              <a:rPr lang="en-US" altLang="zh-CN" sz="2200" dirty="0" smtClean="0">
                <a:latin typeface="宋体" panose="02010600030101010101" pitchFamily="2" charset="-122"/>
              </a:rPr>
              <a:t>. </a:t>
            </a:r>
            <a:r>
              <a:rPr lang="en-US" altLang="zh-CN" sz="2200" dirty="0" err="1">
                <a:latin typeface="宋体" panose="02010600030101010101" pitchFamily="2" charset="-122"/>
              </a:rPr>
              <a:t>false</a:t>
            </a:r>
            <a:r>
              <a:rPr lang="en-US" altLang="zh-CN" sz="2200" dirty="0" err="1" smtClean="0">
                <a:latin typeface="宋体" panose="02010600030101010101" pitchFamily="2" charset="-122"/>
              </a:rPr>
              <a:t>list</a:t>
            </a:r>
            <a:r>
              <a:rPr lang="zh-CN" altLang="en-US" sz="2200" dirty="0" smtClean="0">
                <a:latin typeface="宋体" panose="02010600030101010101" pitchFamily="2" charset="-122"/>
              </a:rPr>
              <a:t>和</a:t>
            </a:r>
            <a:r>
              <a:rPr lang="en-US" altLang="zh-CN" sz="2200" dirty="0" smtClean="0">
                <a:latin typeface="宋体" panose="02010600030101010101" pitchFamily="2" charset="-122"/>
              </a:rPr>
              <a:t>E</a:t>
            </a:r>
            <a:r>
              <a:rPr lang="en-US" altLang="zh-CN" sz="2200" baseline="-25000" dirty="0" smtClean="0">
                <a:latin typeface="宋体" panose="02010600030101010101" pitchFamily="2" charset="-122"/>
              </a:rPr>
              <a:t>2</a:t>
            </a:r>
            <a:r>
              <a:rPr lang="en-US" altLang="zh-CN" sz="2200" dirty="0" smtClean="0">
                <a:latin typeface="宋体" panose="02010600030101010101" pitchFamily="2" charset="-122"/>
              </a:rPr>
              <a:t>.</a:t>
            </a:r>
            <a:r>
              <a:rPr lang="en-US" altLang="zh-CN" sz="2200" dirty="0">
                <a:latin typeface="宋体" panose="02010600030101010101" pitchFamily="2" charset="-122"/>
              </a:rPr>
              <a:t> </a:t>
            </a:r>
            <a:r>
              <a:rPr lang="en-US" altLang="zh-CN" sz="2200" dirty="0" err="1" smtClean="0">
                <a:latin typeface="宋体" panose="02010600030101010101" pitchFamily="2" charset="-122"/>
              </a:rPr>
              <a:t>falselist</a:t>
            </a:r>
            <a:r>
              <a:rPr lang="zh-CN" altLang="en-US" sz="2200" dirty="0" smtClean="0">
                <a:latin typeface="宋体" panose="02010600030101010101" pitchFamily="2" charset="-122"/>
              </a:rPr>
              <a:t>的值相同，都是当</a:t>
            </a:r>
            <a:r>
              <a:rPr lang="en-US" altLang="zh-CN" sz="2200" dirty="0" smtClean="0">
                <a:latin typeface="宋体" panose="02010600030101010101" pitchFamily="2" charset="-122"/>
              </a:rPr>
              <a:t>E=false</a:t>
            </a:r>
            <a:r>
              <a:rPr lang="zh-CN" altLang="en-US" sz="2200" dirty="0" smtClean="0">
                <a:latin typeface="宋体" panose="02010600030101010101" pitchFamily="2" charset="-122"/>
              </a:rPr>
              <a:t>时跳转的语句编号。因此，二者是同一条链。</a:t>
            </a:r>
            <a:endParaRPr lang="en-US" altLang="zh-CN" sz="2200" dirty="0" smtClean="0">
              <a:latin typeface="宋体" panose="02010600030101010101" pitchFamily="2" charset="-122"/>
            </a:endParaRPr>
          </a:p>
          <a:p>
            <a:pPr eaLnBrk="1" fontAlgn="auto" hangingPunct="1">
              <a:lnSpc>
                <a:spcPct val="120000"/>
              </a:lnSpc>
              <a:buFont typeface="Wingdings" pitchFamily="2" charset="2"/>
              <a:buNone/>
              <a:defRPr/>
            </a:pPr>
            <a:r>
              <a:rPr lang="en-US" altLang="zh-CN" sz="2200" dirty="0" smtClean="0">
                <a:latin typeface="宋体" panose="02010600030101010101" pitchFamily="2" charset="-122"/>
              </a:rPr>
              <a:t>3</a:t>
            </a:r>
            <a:r>
              <a:rPr lang="zh-CN" altLang="en-US" sz="2200" dirty="0" smtClean="0">
                <a:latin typeface="宋体" panose="02010600030101010101" pitchFamily="2" charset="-122"/>
              </a:rPr>
              <a:t>）若</a:t>
            </a:r>
            <a:r>
              <a:rPr lang="en-US" altLang="zh-CN" sz="2200" dirty="0" smtClean="0">
                <a:latin typeface="宋体" panose="02010600030101010101" pitchFamily="2" charset="-122"/>
              </a:rPr>
              <a:t>E=</a:t>
            </a:r>
            <a:r>
              <a:rPr lang="en-US" altLang="zh-CN" sz="2200" dirty="0" err="1">
                <a:latin typeface="宋体" panose="02010600030101010101" pitchFamily="2" charset="-122"/>
              </a:rPr>
              <a:t>ture</a:t>
            </a:r>
            <a:r>
              <a:rPr lang="zh-CN" altLang="en-US" sz="2200" dirty="0" smtClean="0">
                <a:latin typeface="宋体" panose="02010600030101010101" pitchFamily="2" charset="-122"/>
              </a:rPr>
              <a:t>时，仅从左到右执行到</a:t>
            </a:r>
            <a:r>
              <a:rPr lang="en-US" altLang="zh-CN" sz="2200" dirty="0">
                <a:latin typeface="宋体" panose="02010600030101010101" pitchFamily="2" charset="-122"/>
              </a:rPr>
              <a:t>E</a:t>
            </a:r>
            <a:r>
              <a:rPr lang="en-US" altLang="zh-CN" sz="2200" baseline="-25000" dirty="0">
                <a:latin typeface="宋体" panose="02010600030101010101" pitchFamily="2" charset="-122"/>
              </a:rPr>
              <a:t>2</a:t>
            </a:r>
            <a:r>
              <a:rPr lang="zh-CN" altLang="en-US" sz="2200" dirty="0" smtClean="0">
                <a:latin typeface="宋体" panose="02010600030101010101" pitchFamily="2" charset="-122"/>
              </a:rPr>
              <a:t>，且</a:t>
            </a:r>
            <a:r>
              <a:rPr lang="en-US" altLang="zh-CN" sz="2200" dirty="0" smtClean="0">
                <a:latin typeface="宋体" panose="02010600030101010101" pitchFamily="2" charset="-122"/>
              </a:rPr>
              <a:t>E</a:t>
            </a:r>
            <a:r>
              <a:rPr lang="en-US" altLang="zh-CN" sz="2200" baseline="-25000" dirty="0" smtClean="0">
                <a:latin typeface="宋体" panose="02010600030101010101" pitchFamily="2" charset="-122"/>
              </a:rPr>
              <a:t>2</a:t>
            </a:r>
            <a:r>
              <a:rPr lang="en-US" altLang="zh-CN" sz="2200" dirty="0" smtClean="0">
                <a:latin typeface="宋体" panose="02010600030101010101" pitchFamily="2" charset="-122"/>
              </a:rPr>
              <a:t>=</a:t>
            </a:r>
            <a:r>
              <a:rPr lang="en-US" altLang="zh-CN" sz="2200" dirty="0" err="1" smtClean="0">
                <a:latin typeface="宋体" panose="02010600030101010101" pitchFamily="2" charset="-122"/>
              </a:rPr>
              <a:t>ture</a:t>
            </a:r>
            <a:r>
              <a:rPr lang="zh-CN" altLang="en-US" sz="2200" dirty="0" smtClean="0">
                <a:latin typeface="宋体" panose="02010600030101010101" pitchFamily="2" charset="-122"/>
              </a:rPr>
              <a:t>。</a:t>
            </a:r>
            <a:endParaRPr lang="en-US" altLang="zh-CN" sz="2200" dirty="0">
              <a:solidFill>
                <a:prstClr val="black"/>
              </a:solidFill>
              <a:latin typeface="宋体" panose="02010600030101010101" pitchFamily="2" charset="-122"/>
            </a:endParaRPr>
          </a:p>
        </p:txBody>
      </p:sp>
      <p:sp>
        <p:nvSpPr>
          <p:cNvPr id="5" name="矩形 4"/>
          <p:cNvSpPr/>
          <p:nvPr/>
        </p:nvSpPr>
        <p:spPr>
          <a:xfrm>
            <a:off x="583918" y="983994"/>
            <a:ext cx="8164546" cy="1349600"/>
          </a:xfrm>
          <a:prstGeom prst="rect">
            <a:avLst/>
          </a:prstGeom>
        </p:spPr>
        <p:txBody>
          <a:bodyPr wrap="square">
            <a:spAutoFit/>
          </a:bodyPr>
          <a:lstStyle/>
          <a:p>
            <a:pPr lvl="0" fontAlgn="auto">
              <a:lnSpc>
                <a:spcPct val="120000"/>
              </a:lnSpc>
              <a:spcBef>
                <a:spcPts val="0"/>
              </a:spcBef>
              <a:spcAft>
                <a:spcPts val="300"/>
              </a:spcAft>
              <a:defRPr/>
            </a:pPr>
            <a:r>
              <a:rPr lang="zh-CN" altLang="en-US" sz="2200" dirty="0" smtClean="0">
                <a:latin typeface="宋体" panose="02010600030101010101" pitchFamily="2" charset="-122"/>
              </a:rPr>
              <a:t>以（</a:t>
            </a:r>
            <a:r>
              <a:rPr lang="en-US" altLang="zh-CN" sz="2200" dirty="0" smtClean="0">
                <a:latin typeface="宋体" panose="02010600030101010101" pitchFamily="2" charset="-122"/>
              </a:rPr>
              <a:t>1</a:t>
            </a:r>
            <a:r>
              <a:rPr lang="zh-CN" altLang="en-US" sz="2200" dirty="0" smtClean="0">
                <a:latin typeface="宋体" panose="02010600030101010101" pitchFamily="2" charset="-122"/>
              </a:rPr>
              <a:t>）</a:t>
            </a:r>
            <a:r>
              <a:rPr lang="en-US" altLang="zh-CN" sz="2200" dirty="0" smtClean="0">
                <a:latin typeface="宋体" panose="02010600030101010101" pitchFamily="2" charset="-122"/>
              </a:rPr>
              <a:t> </a:t>
            </a:r>
            <a:r>
              <a:rPr lang="en-US" altLang="zh-CN" sz="2200" dirty="0">
                <a:latin typeface="宋体" panose="02010600030101010101" pitchFamily="2" charset="-122"/>
              </a:rPr>
              <a:t>E</a:t>
            </a:r>
            <a:r>
              <a:rPr lang="en-US" altLang="zh-CN" sz="2200" dirty="0">
                <a:latin typeface="宋体" panose="02010600030101010101" pitchFamily="2" charset="-122"/>
                <a:sym typeface="Symbol" pitchFamily="18" charset="2"/>
              </a:rPr>
              <a:t>E</a:t>
            </a:r>
            <a:r>
              <a:rPr lang="en-US" altLang="zh-CN" sz="2200" baseline="-25000" dirty="0">
                <a:latin typeface="宋体" panose="02010600030101010101" pitchFamily="2" charset="-122"/>
              </a:rPr>
              <a:t>1</a:t>
            </a:r>
            <a:r>
              <a:rPr lang="en-US" altLang="zh-CN" sz="2200" dirty="0">
                <a:latin typeface="宋体" panose="02010600030101010101" pitchFamily="2" charset="-122"/>
              </a:rPr>
              <a:t> </a:t>
            </a:r>
            <a:r>
              <a:rPr lang="en-US" altLang="zh-CN" sz="2200" dirty="0" smtClean="0">
                <a:latin typeface="宋体" panose="02010600030101010101" pitchFamily="2" charset="-122"/>
              </a:rPr>
              <a:t>∧ E</a:t>
            </a:r>
            <a:r>
              <a:rPr lang="en-US" altLang="zh-CN" sz="2200" baseline="-25000" dirty="0" smtClean="0">
                <a:latin typeface="宋体" panose="02010600030101010101" pitchFamily="2" charset="-122"/>
              </a:rPr>
              <a:t>2 </a:t>
            </a:r>
            <a:r>
              <a:rPr lang="zh-CN" altLang="en-US" sz="2200" dirty="0" smtClean="0">
                <a:latin typeface="宋体" panose="02010600030101010101" pitchFamily="2" charset="-122"/>
              </a:rPr>
              <a:t>为例讲解</a:t>
            </a:r>
            <a:endParaRPr lang="en-US" altLang="zh-CN" sz="2200" dirty="0" smtClean="0">
              <a:latin typeface="宋体" panose="02010600030101010101" pitchFamily="2" charset="-122"/>
            </a:endParaRPr>
          </a:p>
          <a:p>
            <a:pPr lvl="0" fontAlgn="auto">
              <a:lnSpc>
                <a:spcPct val="120000"/>
              </a:lnSpc>
              <a:spcBef>
                <a:spcPts val="0"/>
              </a:spcBef>
              <a:spcAft>
                <a:spcPts val="300"/>
              </a:spcAft>
              <a:defRPr/>
            </a:pPr>
            <a:r>
              <a:rPr lang="zh-CN" altLang="en-US" sz="2200" dirty="0" smtClean="0">
                <a:latin typeface="宋体" panose="02010600030101010101" pitchFamily="2" charset="-122"/>
              </a:rPr>
              <a:t>目标是确定</a:t>
            </a:r>
            <a:r>
              <a:rPr lang="en-US" altLang="zh-CN" sz="2200" dirty="0" err="1" smtClean="0">
                <a:latin typeface="宋体" panose="02010600030101010101" pitchFamily="2" charset="-122"/>
              </a:rPr>
              <a:t>E.ture</a:t>
            </a:r>
            <a:r>
              <a:rPr lang="zh-CN" altLang="en-US" sz="2200" dirty="0" smtClean="0">
                <a:latin typeface="宋体" panose="02010600030101010101" pitchFamily="2" charset="-122"/>
              </a:rPr>
              <a:t>和</a:t>
            </a:r>
            <a:r>
              <a:rPr lang="en-US" altLang="zh-CN" sz="2200" dirty="0" err="1" smtClean="0">
                <a:latin typeface="宋体" panose="02010600030101010101" pitchFamily="2" charset="-122"/>
              </a:rPr>
              <a:t>E.false</a:t>
            </a:r>
            <a:r>
              <a:rPr lang="zh-CN" altLang="en-US" sz="2200" dirty="0" smtClean="0">
                <a:latin typeface="宋体" panose="02010600030101010101" pitchFamily="2" charset="-122"/>
              </a:rPr>
              <a:t>的语句标号，涉及到</a:t>
            </a:r>
            <a:r>
              <a:rPr lang="en-US" altLang="zh-CN" sz="2200" dirty="0" smtClean="0">
                <a:latin typeface="宋体" panose="02010600030101010101" pitchFamily="2" charset="-122"/>
              </a:rPr>
              <a:t>E</a:t>
            </a:r>
            <a:r>
              <a:rPr lang="en-US" altLang="zh-CN" sz="2200" baseline="-25000" dirty="0" smtClean="0">
                <a:latin typeface="宋体" panose="02010600030101010101" pitchFamily="2" charset="-122"/>
              </a:rPr>
              <a:t>1</a:t>
            </a:r>
            <a:r>
              <a:rPr lang="en-US" altLang="zh-CN" sz="2200" dirty="0" smtClean="0">
                <a:latin typeface="宋体" panose="02010600030101010101" pitchFamily="2" charset="-122"/>
              </a:rPr>
              <a:t>.truelist,</a:t>
            </a:r>
            <a:r>
              <a:rPr lang="en-US" altLang="zh-CN" sz="2200" dirty="0">
                <a:latin typeface="宋体" panose="02010600030101010101" pitchFamily="2" charset="-122"/>
              </a:rPr>
              <a:t> </a:t>
            </a:r>
            <a:r>
              <a:rPr lang="en-US" altLang="zh-CN" sz="2200" dirty="0" smtClean="0">
                <a:latin typeface="宋体" panose="02010600030101010101" pitchFamily="2" charset="-122"/>
              </a:rPr>
              <a:t>E</a:t>
            </a:r>
            <a:r>
              <a:rPr lang="en-US" altLang="zh-CN" sz="2200" baseline="-25000" dirty="0" smtClean="0">
                <a:latin typeface="宋体" panose="02010600030101010101" pitchFamily="2" charset="-122"/>
              </a:rPr>
              <a:t>1</a:t>
            </a:r>
            <a:r>
              <a:rPr lang="en-US" altLang="zh-CN" sz="2200" dirty="0" smtClean="0">
                <a:latin typeface="宋体" panose="02010600030101010101" pitchFamily="2" charset="-122"/>
              </a:rPr>
              <a:t>.f</a:t>
            </a:r>
            <a:r>
              <a:rPr lang="en-US" altLang="zh-CN" sz="2200" dirty="0">
                <a:latin typeface="宋体" panose="02010600030101010101" pitchFamily="2" charset="-122"/>
              </a:rPr>
              <a:t>a</a:t>
            </a:r>
            <a:r>
              <a:rPr lang="en-US" altLang="zh-CN" sz="2200" dirty="0" smtClean="0">
                <a:latin typeface="宋体" panose="02010600030101010101" pitchFamily="2" charset="-122"/>
              </a:rPr>
              <a:t>lselist</a:t>
            </a:r>
            <a:r>
              <a:rPr lang="zh-CN" altLang="en-US" sz="2200" dirty="0" smtClean="0">
                <a:latin typeface="宋体" panose="02010600030101010101" pitchFamily="2" charset="-122"/>
              </a:rPr>
              <a:t>及</a:t>
            </a:r>
            <a:r>
              <a:rPr lang="en-US" altLang="zh-CN" sz="2200" dirty="0" smtClean="0">
                <a:latin typeface="宋体" panose="02010600030101010101" pitchFamily="2" charset="-122"/>
              </a:rPr>
              <a:t> E</a:t>
            </a:r>
            <a:r>
              <a:rPr lang="en-US" altLang="zh-CN" sz="2200" baseline="-25000" dirty="0" smtClean="0">
                <a:latin typeface="宋体" panose="02010600030101010101" pitchFamily="2" charset="-122"/>
              </a:rPr>
              <a:t>2</a:t>
            </a:r>
            <a:r>
              <a:rPr lang="en-US" altLang="zh-CN" sz="2200" dirty="0" smtClean="0">
                <a:latin typeface="宋体" panose="02010600030101010101" pitchFamily="2" charset="-122"/>
              </a:rPr>
              <a:t>.truelist</a:t>
            </a:r>
            <a:r>
              <a:rPr lang="en-US" altLang="zh-CN" sz="2200" dirty="0">
                <a:latin typeface="宋体" panose="02010600030101010101" pitchFamily="2" charset="-122"/>
              </a:rPr>
              <a:t>, </a:t>
            </a:r>
            <a:r>
              <a:rPr lang="en-US" altLang="zh-CN" sz="2200" dirty="0" smtClean="0">
                <a:latin typeface="宋体" panose="02010600030101010101" pitchFamily="2" charset="-122"/>
              </a:rPr>
              <a:t>E</a:t>
            </a:r>
            <a:r>
              <a:rPr lang="en-US" altLang="zh-CN" sz="2200" baseline="-25000" dirty="0" smtClean="0">
                <a:latin typeface="宋体" panose="02010600030101010101" pitchFamily="2" charset="-122"/>
              </a:rPr>
              <a:t>2</a:t>
            </a:r>
            <a:r>
              <a:rPr lang="en-US" altLang="zh-CN" sz="2200" dirty="0" smtClean="0">
                <a:latin typeface="宋体" panose="02010600030101010101" pitchFamily="2" charset="-122"/>
              </a:rPr>
              <a:t>.falselist</a:t>
            </a:r>
            <a:r>
              <a:rPr lang="zh-CN" altLang="en-US" sz="2200" dirty="0" smtClean="0">
                <a:latin typeface="宋体" panose="02010600030101010101" pitchFamily="2" charset="-122"/>
              </a:rPr>
              <a:t>的值</a:t>
            </a:r>
            <a:endParaRPr lang="en-US" altLang="zh-CN" sz="2200" dirty="0">
              <a:latin typeface="宋体" panose="02010600030101010101" pitchFamily="2" charset="-122"/>
            </a:endParaRPr>
          </a:p>
        </p:txBody>
      </p:sp>
      <p:sp>
        <p:nvSpPr>
          <p:cNvPr id="2" name="矩形 1"/>
          <p:cNvSpPr/>
          <p:nvPr/>
        </p:nvSpPr>
        <p:spPr>
          <a:xfrm>
            <a:off x="378008" y="4797152"/>
            <a:ext cx="7750907" cy="1311128"/>
          </a:xfrm>
          <a:prstGeom prst="rect">
            <a:avLst/>
          </a:prstGeom>
        </p:spPr>
        <p:txBody>
          <a:bodyPr wrap="square">
            <a:spAutoFit/>
          </a:bodyPr>
          <a:lstStyle/>
          <a:p>
            <a:pPr eaLnBrk="1" fontAlgn="auto" hangingPunct="1">
              <a:lnSpc>
                <a:spcPct val="120000"/>
              </a:lnSpc>
              <a:buFont typeface="Wingdings" pitchFamily="2" charset="2"/>
              <a:buNone/>
              <a:defRPr/>
            </a:pPr>
            <a:r>
              <a:rPr lang="en-US" altLang="zh-CN" sz="2200" dirty="0">
                <a:solidFill>
                  <a:prstClr val="black"/>
                </a:solidFill>
                <a:latin typeface="宋体" panose="02010600030101010101" pitchFamily="2" charset="-122"/>
              </a:rPr>
              <a:t>{</a:t>
            </a:r>
            <a:r>
              <a:rPr lang="en-US" altLang="zh-CN" sz="2200" dirty="0">
                <a:latin typeface="宋体" panose="02010600030101010101" pitchFamily="2" charset="-122"/>
              </a:rPr>
              <a:t> </a:t>
            </a:r>
            <a:r>
              <a:rPr lang="en-US" altLang="zh-CN" sz="2200" dirty="0" err="1">
                <a:latin typeface="宋体" panose="02010600030101010101" pitchFamily="2" charset="-122"/>
              </a:rPr>
              <a:t>backpatch</a:t>
            </a:r>
            <a:r>
              <a:rPr lang="en-US" altLang="zh-CN" sz="2200" dirty="0">
                <a:latin typeface="宋体" panose="02010600030101010101" pitchFamily="2" charset="-122"/>
              </a:rPr>
              <a:t>(E</a:t>
            </a:r>
            <a:r>
              <a:rPr lang="en-US" altLang="zh-CN" sz="2200" baseline="-25000" dirty="0">
                <a:latin typeface="宋体" panose="02010600030101010101" pitchFamily="2" charset="-122"/>
              </a:rPr>
              <a:t>1</a:t>
            </a:r>
            <a:r>
              <a:rPr lang="en-US" altLang="zh-CN" sz="2200" dirty="0">
                <a:latin typeface="宋体" panose="02010600030101010101" pitchFamily="2" charset="-122"/>
              </a:rPr>
              <a:t>.true, </a:t>
            </a:r>
            <a:r>
              <a:rPr lang="en-US" altLang="zh-CN" sz="2200" dirty="0" err="1">
                <a:latin typeface="宋体" panose="02010600030101010101" pitchFamily="2" charset="-122"/>
              </a:rPr>
              <a:t>M.gotostm</a:t>
            </a:r>
            <a:r>
              <a:rPr lang="en-US" altLang="zh-CN" sz="2200" dirty="0">
                <a:latin typeface="宋体" panose="02010600030101010101" pitchFamily="2" charset="-122"/>
              </a:rPr>
              <a:t>);</a:t>
            </a:r>
          </a:p>
          <a:p>
            <a:pPr eaLnBrk="1" fontAlgn="auto" hangingPunct="1">
              <a:lnSpc>
                <a:spcPct val="120000"/>
              </a:lnSpc>
              <a:buFont typeface="Wingdings" pitchFamily="2" charset="2"/>
              <a:buNone/>
              <a:defRPr/>
            </a:pPr>
            <a:r>
              <a:rPr lang="en-US" altLang="zh-CN" sz="2200" dirty="0">
                <a:latin typeface="宋体" panose="02010600030101010101" pitchFamily="2" charset="-122"/>
              </a:rPr>
              <a:t>  E</a:t>
            </a:r>
            <a:r>
              <a:rPr lang="en-US" altLang="zh-CN" sz="2200" dirty="0" smtClean="0">
                <a:latin typeface="宋体" panose="02010600030101010101" pitchFamily="2" charset="-122"/>
              </a:rPr>
              <a:t>.</a:t>
            </a:r>
            <a:r>
              <a:rPr lang="en-US" altLang="zh-CN" sz="2200" dirty="0">
                <a:latin typeface="宋体" panose="02010600030101010101" pitchFamily="2" charset="-122"/>
              </a:rPr>
              <a:t> </a:t>
            </a:r>
            <a:r>
              <a:rPr lang="en-US" altLang="zh-CN" sz="2200" dirty="0" err="1" smtClean="0">
                <a:latin typeface="宋体" panose="02010600030101010101" pitchFamily="2" charset="-122"/>
              </a:rPr>
              <a:t>falselist</a:t>
            </a:r>
            <a:r>
              <a:rPr lang="en-US" altLang="zh-CN" sz="2200" dirty="0" smtClean="0">
                <a:latin typeface="宋体" panose="02010600030101010101" pitchFamily="2" charset="-122"/>
              </a:rPr>
              <a:t> </a:t>
            </a:r>
            <a:r>
              <a:rPr lang="en-US" altLang="zh-CN" sz="2200" dirty="0">
                <a:latin typeface="宋体" panose="02010600030101010101" pitchFamily="2" charset="-122"/>
              </a:rPr>
              <a:t>:</a:t>
            </a:r>
            <a:r>
              <a:rPr lang="en-US" altLang="zh-CN" sz="2200" dirty="0" smtClean="0">
                <a:latin typeface="宋体" panose="02010600030101010101" pitchFamily="2" charset="-122"/>
              </a:rPr>
              <a:t>= </a:t>
            </a:r>
            <a:r>
              <a:rPr lang="en-US" altLang="zh-CN" sz="2200" dirty="0">
                <a:latin typeface="宋体" panose="02010600030101010101" pitchFamily="2" charset="-122"/>
              </a:rPr>
              <a:t>merge(E</a:t>
            </a:r>
            <a:r>
              <a:rPr lang="en-US" altLang="zh-CN" sz="2200" baseline="-25000" dirty="0">
                <a:latin typeface="宋体" panose="02010600030101010101" pitchFamily="2" charset="-122"/>
              </a:rPr>
              <a:t>1</a:t>
            </a:r>
            <a:r>
              <a:rPr lang="en-US" altLang="zh-CN" sz="2200" dirty="0" smtClean="0">
                <a:latin typeface="宋体" panose="02010600030101010101" pitchFamily="2" charset="-122"/>
              </a:rPr>
              <a:t>.</a:t>
            </a:r>
            <a:r>
              <a:rPr lang="en-US" altLang="zh-CN" sz="2200" dirty="0">
                <a:latin typeface="宋体" panose="02010600030101010101" pitchFamily="2" charset="-122"/>
              </a:rPr>
              <a:t> </a:t>
            </a:r>
            <a:r>
              <a:rPr lang="en-US" altLang="zh-CN" sz="2200" dirty="0" err="1" smtClean="0">
                <a:latin typeface="宋体" panose="02010600030101010101" pitchFamily="2" charset="-122"/>
              </a:rPr>
              <a:t>falselist</a:t>
            </a:r>
            <a:r>
              <a:rPr lang="en-US" altLang="zh-CN" sz="2200" dirty="0" smtClean="0">
                <a:latin typeface="宋体" panose="02010600030101010101" pitchFamily="2" charset="-122"/>
              </a:rPr>
              <a:t>, </a:t>
            </a:r>
            <a:r>
              <a:rPr lang="en-US" altLang="zh-CN" sz="2200" dirty="0">
                <a:latin typeface="宋体" panose="02010600030101010101" pitchFamily="2" charset="-122"/>
              </a:rPr>
              <a:t>E</a:t>
            </a:r>
            <a:r>
              <a:rPr lang="en-US" altLang="zh-CN" sz="2200" baseline="-25000" dirty="0">
                <a:latin typeface="宋体" panose="02010600030101010101" pitchFamily="2" charset="-122"/>
              </a:rPr>
              <a:t>2</a:t>
            </a:r>
            <a:r>
              <a:rPr lang="en-US" altLang="zh-CN" sz="2200" dirty="0" smtClean="0">
                <a:latin typeface="宋体" panose="02010600030101010101" pitchFamily="2" charset="-122"/>
              </a:rPr>
              <a:t>.</a:t>
            </a:r>
            <a:r>
              <a:rPr lang="en-US" altLang="zh-CN" sz="2200" dirty="0">
                <a:latin typeface="宋体" panose="02010600030101010101" pitchFamily="2" charset="-122"/>
              </a:rPr>
              <a:t> </a:t>
            </a:r>
            <a:r>
              <a:rPr lang="en-US" altLang="zh-CN" sz="2200" dirty="0" err="1" smtClean="0">
                <a:latin typeface="宋体" panose="02010600030101010101" pitchFamily="2" charset="-122"/>
              </a:rPr>
              <a:t>falselist</a:t>
            </a:r>
            <a:r>
              <a:rPr lang="en-US" altLang="zh-CN" sz="2200" dirty="0" smtClean="0">
                <a:latin typeface="宋体" panose="02010600030101010101" pitchFamily="2" charset="-122"/>
              </a:rPr>
              <a:t> </a:t>
            </a:r>
            <a:r>
              <a:rPr lang="en-US" altLang="zh-CN" sz="2200" dirty="0">
                <a:latin typeface="宋体" panose="02010600030101010101" pitchFamily="2" charset="-122"/>
              </a:rPr>
              <a:t>)</a:t>
            </a:r>
          </a:p>
          <a:p>
            <a:pPr lvl="0" fontAlgn="auto">
              <a:lnSpc>
                <a:spcPct val="120000"/>
              </a:lnSpc>
              <a:spcBef>
                <a:spcPts val="0"/>
              </a:spcBef>
              <a:spcAft>
                <a:spcPts val="300"/>
              </a:spcAft>
              <a:defRPr/>
            </a:pPr>
            <a:r>
              <a:rPr lang="en-US" altLang="zh-CN" sz="2200" dirty="0">
                <a:latin typeface="宋体" panose="02010600030101010101" pitchFamily="2" charset="-122"/>
              </a:rPr>
              <a:t>  E</a:t>
            </a:r>
            <a:r>
              <a:rPr lang="en-US" altLang="zh-CN" sz="2200" dirty="0" smtClean="0">
                <a:latin typeface="宋体" panose="02010600030101010101" pitchFamily="2" charset="-122"/>
              </a:rPr>
              <a:t>. </a:t>
            </a:r>
            <a:r>
              <a:rPr lang="en-US" altLang="zh-CN" sz="2200" dirty="0" err="1" smtClean="0">
                <a:latin typeface="宋体" panose="02010600030101010101" pitchFamily="2" charset="-122"/>
              </a:rPr>
              <a:t>truelist</a:t>
            </a:r>
            <a:r>
              <a:rPr lang="en-US" altLang="zh-CN" sz="2200" dirty="0" smtClean="0">
                <a:latin typeface="宋体" panose="02010600030101010101" pitchFamily="2" charset="-122"/>
              </a:rPr>
              <a:t> := </a:t>
            </a:r>
            <a:r>
              <a:rPr lang="en-US" altLang="zh-CN" sz="2200" dirty="0">
                <a:latin typeface="宋体" panose="02010600030101010101" pitchFamily="2" charset="-122"/>
              </a:rPr>
              <a:t>E</a:t>
            </a:r>
            <a:r>
              <a:rPr lang="en-US" altLang="zh-CN" sz="2200" baseline="-25000" dirty="0">
                <a:latin typeface="宋体" panose="02010600030101010101" pitchFamily="2" charset="-122"/>
              </a:rPr>
              <a:t>2</a:t>
            </a:r>
            <a:r>
              <a:rPr lang="en-US" altLang="zh-CN" sz="2200" dirty="0">
                <a:latin typeface="宋体" panose="02010600030101010101" pitchFamily="2" charset="-122"/>
              </a:rPr>
              <a:t>. </a:t>
            </a:r>
            <a:r>
              <a:rPr lang="en-US" altLang="zh-CN" sz="2200" dirty="0" err="1" smtClean="0">
                <a:latin typeface="宋体" panose="02010600030101010101" pitchFamily="2" charset="-122"/>
              </a:rPr>
              <a:t>truelist</a:t>
            </a:r>
            <a:endParaRPr lang="en-US" altLang="zh-CN" sz="2200" dirty="0">
              <a:solidFill>
                <a:prstClr val="black"/>
              </a:solidFill>
              <a:latin typeface="宋体" panose="02010600030101010101" pitchFamily="2" charset="-122"/>
            </a:endParaRPr>
          </a:p>
        </p:txBody>
      </p:sp>
    </p:spTree>
    <p:extLst>
      <p:ext uri="{BB962C8B-B14F-4D97-AF65-F5344CB8AC3E}">
        <p14:creationId xmlns:p14="http://schemas.microsoft.com/office/powerpoint/2010/main" xmlns="" val="170879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sz="quarter" idx="4294967295"/>
          </p:nvPr>
        </p:nvSpPr>
        <p:spPr>
          <a:xfrm>
            <a:off x="539552" y="26408"/>
            <a:ext cx="7772400" cy="4953000"/>
          </a:xfrm>
          <a:prstGeom prst="rect">
            <a:avLst/>
          </a:prstGeom>
        </p:spPr>
        <p:txBody>
          <a:bodyPr>
            <a:noAutofit/>
          </a:bodyPr>
          <a:lstStyle/>
          <a:p>
            <a:pPr eaLnBrk="1" hangingPunct="1"/>
            <a:r>
              <a:rPr lang="zh-CN" altLang="en-US" sz="2200" b="1" dirty="0" smtClean="0">
                <a:solidFill>
                  <a:srgbClr val="CC3300"/>
                </a:solidFill>
              </a:rPr>
              <a:t>符号的作用域及可见性</a:t>
            </a:r>
          </a:p>
          <a:p>
            <a:pPr lvl="1" eaLnBrk="1" hangingPunct="1"/>
            <a:r>
              <a:rPr lang="zh-CN" altLang="en-US" sz="2200" b="1" dirty="0" smtClean="0"/>
              <a:t>作用域：</a:t>
            </a:r>
            <a:r>
              <a:rPr lang="zh-CN" altLang="en-US" sz="2200" b="1" dirty="0" smtClean="0">
                <a:solidFill>
                  <a:srgbClr val="CC3300"/>
                </a:solidFill>
              </a:rPr>
              <a:t>一个符号变量在程序中起作用的范围</a:t>
            </a:r>
            <a:endParaRPr lang="en-US" altLang="zh-CN" sz="2200" b="1" dirty="0" smtClean="0">
              <a:solidFill>
                <a:srgbClr val="CC3300"/>
              </a:solidFill>
            </a:endParaRPr>
          </a:p>
          <a:p>
            <a:pPr marL="457200" lvl="1" indent="0" eaLnBrk="1" hangingPunct="1">
              <a:buNone/>
            </a:pPr>
            <a:r>
              <a:rPr lang="zh-CN" altLang="en-US" sz="2200" dirty="0" smtClean="0"/>
              <a:t>作用域分：</a:t>
            </a:r>
            <a:r>
              <a:rPr lang="zh-CN" altLang="en-US" sz="2200" dirty="0" smtClean="0">
                <a:solidFill>
                  <a:srgbClr val="CC3300"/>
                </a:solidFill>
              </a:rPr>
              <a:t>开作用域、闭作用域</a:t>
            </a:r>
            <a:endParaRPr lang="en-US" altLang="zh-CN" sz="2200" dirty="0" smtClean="0">
              <a:solidFill>
                <a:srgbClr val="CC3300"/>
              </a:solidFill>
            </a:endParaRPr>
          </a:p>
          <a:p>
            <a:pPr marL="457200" lvl="1" indent="0" eaLnBrk="1" hangingPunct="1">
              <a:buNone/>
            </a:pPr>
            <a:r>
              <a:rPr lang="zh-CN" altLang="en-US" sz="2200" b="1" dirty="0" smtClean="0"/>
              <a:t>当前作用域（符号的有效范围）和包含它的程序单元所构成的作用域称为开作用域。</a:t>
            </a:r>
            <a:endParaRPr lang="en-US" altLang="zh-CN" sz="2200" b="1" dirty="0" smtClean="0"/>
          </a:p>
          <a:p>
            <a:pPr marL="457200" lvl="1" indent="0" eaLnBrk="1" hangingPunct="1">
              <a:buNone/>
            </a:pPr>
            <a:r>
              <a:rPr lang="zh-CN" altLang="en-US" sz="2200" dirty="0" smtClean="0"/>
              <a:t>其他作用域就是闭作用域。</a:t>
            </a:r>
            <a:endParaRPr lang="zh-CN" altLang="en-US" sz="2200" b="1" dirty="0" smtClean="0"/>
          </a:p>
          <a:p>
            <a:pPr lvl="1" eaLnBrk="1" hangingPunct="1"/>
            <a:r>
              <a:rPr lang="zh-CN" altLang="en-US" sz="2200" b="1" dirty="0" smtClean="0"/>
              <a:t>可见性：变量可以出现的场合</a:t>
            </a:r>
          </a:p>
          <a:p>
            <a:pPr lvl="2" eaLnBrk="1" hangingPunct="1">
              <a:buFont typeface="Wingdings" panose="05000000000000000000" pitchFamily="2" charset="2"/>
              <a:buChar char="ü"/>
            </a:pPr>
            <a:r>
              <a:rPr lang="zh-CN" altLang="en-US" sz="2200" b="1" dirty="0" smtClean="0"/>
              <a:t>符号的开作用域范围内，该符号是可见的</a:t>
            </a:r>
          </a:p>
          <a:p>
            <a:pPr lvl="2" eaLnBrk="1" hangingPunct="1">
              <a:buFont typeface="Wingdings" panose="05000000000000000000" pitchFamily="2" charset="2"/>
              <a:buChar char="ü"/>
            </a:pPr>
            <a:r>
              <a:rPr lang="zh-CN" altLang="en-US" sz="2200" b="1" dirty="0" smtClean="0"/>
              <a:t>符号在多个开作用域被声明，离符号最近的声明是该引用的解释。</a:t>
            </a:r>
            <a:endParaRPr lang="en-US" altLang="zh-CN" sz="2200" b="1" dirty="0" smtClean="0"/>
          </a:p>
          <a:p>
            <a:pPr lvl="2" eaLnBrk="1" hangingPunct="1">
              <a:buFont typeface="Wingdings" panose="05000000000000000000" pitchFamily="2" charset="2"/>
              <a:buChar char="ü"/>
            </a:pPr>
            <a:r>
              <a:rPr lang="zh-CN" altLang="en-US" sz="2200" dirty="0" smtClean="0"/>
              <a:t>新的声明只能出现在新的作用域。</a:t>
            </a:r>
            <a:endParaRPr lang="en-US" altLang="zh-CN" sz="2200" b="1" dirty="0" smtClean="0"/>
          </a:p>
          <a:p>
            <a:pPr lvl="1" eaLnBrk="1" hangingPunct="1"/>
            <a:r>
              <a:rPr lang="en-US" altLang="zh-CN" sz="2200" b="1" dirty="0" err="1" smtClean="0"/>
              <a:t>public、private</a:t>
            </a:r>
            <a:r>
              <a:rPr lang="zh-CN" altLang="en-US" sz="2200" b="1" dirty="0" smtClean="0"/>
              <a:t>等</a:t>
            </a:r>
            <a:endParaRPr lang="en-US" altLang="zh-CN" sz="2200" b="1" dirty="0" smtClean="0"/>
          </a:p>
          <a:p>
            <a:pPr lvl="1"/>
            <a:r>
              <a:rPr lang="zh-CN" altLang="en-US" sz="2200" b="1" dirty="0" smtClean="0"/>
              <a:t>作用域和可见性有区别：如：某函数内定义的</a:t>
            </a:r>
            <a:r>
              <a:rPr lang="en-US" altLang="zh-CN" sz="2200" b="1" dirty="0" smtClean="0"/>
              <a:t>static</a:t>
            </a:r>
            <a:r>
              <a:rPr lang="zh-CN" altLang="en-US" sz="2200" b="1" dirty="0" smtClean="0"/>
              <a:t>变量。</a:t>
            </a:r>
            <a:r>
              <a:rPr lang="zh-CN" altLang="en-US" sz="2000" dirty="0">
                <a:solidFill>
                  <a:srgbClr val="FF0000"/>
                </a:solidFill>
              </a:rPr>
              <a:t>区别就是静态变量只有第一次运行函数的时候被创建，并且在函数结束的时候不会消亡；而普通</a:t>
            </a:r>
            <a:r>
              <a:rPr lang="zh-CN" altLang="en-US" sz="2000" dirty="0" smtClean="0">
                <a:solidFill>
                  <a:srgbClr val="FF0000"/>
                </a:solidFill>
              </a:rPr>
              <a:t>的动态变量在</a:t>
            </a:r>
            <a:r>
              <a:rPr lang="zh-CN" altLang="en-US" sz="2000" dirty="0">
                <a:solidFill>
                  <a:srgbClr val="FF0000"/>
                </a:solidFill>
              </a:rPr>
              <a:t>函数结束的时候就会在内存中退栈消亡</a:t>
            </a:r>
            <a:endParaRPr lang="zh-CN" altLang="en-US" sz="2000" b="1" dirty="0" smtClean="0">
              <a:solidFill>
                <a:srgbClr val="FF0000"/>
              </a:solidFill>
            </a:endParaRPr>
          </a:p>
        </p:txBody>
      </p:sp>
    </p:spTree>
    <p:extLst>
      <p:ext uri="{BB962C8B-B14F-4D97-AF65-F5344CB8AC3E}">
        <p14:creationId xmlns:p14="http://schemas.microsoft.com/office/powerpoint/2010/main" xmlns="" val="133379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1" dur="500"/>
                                        <p:tgtEl>
                                          <p:spTgt spid="6147">
                                            <p:txEl>
                                              <p:pRg st="3" end="3"/>
                                            </p:txEl>
                                          </p:spTgt>
                                        </p:tgtEl>
                                      </p:cBhvr>
                                    </p:animEffect>
                                  </p:childTnLst>
                                </p:cTn>
                              </p:par>
                            </p:childTnLst>
                          </p:cTn>
                        </p:par>
                        <p:par>
                          <p:cTn id="22" fill="hold">
                            <p:stCondLst>
                              <p:cond delay="1000"/>
                            </p:stCondLst>
                            <p:childTnLst>
                              <p:par>
                                <p:cTn id="23" presetID="3" presetClass="entr" presetSubtype="10" fill="hold" grpId="0" nodeType="afterEffect">
                                  <p:stCondLst>
                                    <p:cond delay="0"/>
                                  </p:stCondLst>
                                  <p:childTnLst>
                                    <p:set>
                                      <p:cBhvr>
                                        <p:cTn id="24"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5" dur="500"/>
                                        <p:tgtEl>
                                          <p:spTgt spid="614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147">
                                            <p:txEl>
                                              <p:pRg st="5" end="5"/>
                                            </p:txEl>
                                          </p:spTgt>
                                        </p:tgtEl>
                                        <p:attrNameLst>
                                          <p:attrName>style.visibility</p:attrName>
                                        </p:attrNameLst>
                                      </p:cBhvr>
                                      <p:to>
                                        <p:strVal val="visible"/>
                                      </p:to>
                                    </p:set>
                                    <p:animEffect transition="in" filter="blinds(horizontal)">
                                      <p:cBhvr>
                                        <p:cTn id="30" dur="500"/>
                                        <p:tgtEl>
                                          <p:spTgt spid="614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147">
                                            <p:txEl>
                                              <p:pRg st="6" end="6"/>
                                            </p:txEl>
                                          </p:spTgt>
                                        </p:tgtEl>
                                        <p:attrNameLst>
                                          <p:attrName>style.visibility</p:attrName>
                                        </p:attrNameLst>
                                      </p:cBhvr>
                                      <p:to>
                                        <p:strVal val="visible"/>
                                      </p:to>
                                    </p:set>
                                    <p:animEffect transition="in" filter="blinds(horizontal)">
                                      <p:cBhvr>
                                        <p:cTn id="35" dur="500"/>
                                        <p:tgtEl>
                                          <p:spTgt spid="6147">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147">
                                            <p:txEl>
                                              <p:pRg st="7" end="7"/>
                                            </p:txEl>
                                          </p:spTgt>
                                        </p:tgtEl>
                                        <p:attrNameLst>
                                          <p:attrName>style.visibility</p:attrName>
                                        </p:attrNameLst>
                                      </p:cBhvr>
                                      <p:to>
                                        <p:strVal val="visible"/>
                                      </p:to>
                                    </p:set>
                                    <p:animEffect transition="in" filter="blinds(horizontal)">
                                      <p:cBhvr>
                                        <p:cTn id="40" dur="500"/>
                                        <p:tgtEl>
                                          <p:spTgt spid="6147">
                                            <p:txEl>
                                              <p:pRg st="7" end="7"/>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6147">
                                            <p:txEl>
                                              <p:pRg st="8" end="8"/>
                                            </p:txEl>
                                          </p:spTgt>
                                        </p:tgtEl>
                                        <p:attrNameLst>
                                          <p:attrName>style.visibility</p:attrName>
                                        </p:attrNameLst>
                                      </p:cBhvr>
                                      <p:to>
                                        <p:strVal val="visible"/>
                                      </p:to>
                                    </p:set>
                                    <p:animEffect transition="in" filter="blinds(horizontal)">
                                      <p:cBhvr>
                                        <p:cTn id="43" dur="500"/>
                                        <p:tgtEl>
                                          <p:spTgt spid="6147">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6147">
                                            <p:txEl>
                                              <p:pRg st="9" end="9"/>
                                            </p:txEl>
                                          </p:spTgt>
                                        </p:tgtEl>
                                        <p:attrNameLst>
                                          <p:attrName>style.visibility</p:attrName>
                                        </p:attrNameLst>
                                      </p:cBhvr>
                                      <p:to>
                                        <p:strVal val="visible"/>
                                      </p:to>
                                    </p:set>
                                    <p:animEffect transition="in" filter="blinds(horizontal)">
                                      <p:cBhvr>
                                        <p:cTn id="48" dur="500"/>
                                        <p:tgtEl>
                                          <p:spTgt spid="6147">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6147">
                                            <p:txEl>
                                              <p:pRg st="10" end="10"/>
                                            </p:txEl>
                                          </p:spTgt>
                                        </p:tgtEl>
                                        <p:attrNameLst>
                                          <p:attrName>style.visibility</p:attrName>
                                        </p:attrNameLst>
                                      </p:cBhvr>
                                      <p:to>
                                        <p:strVal val="visible"/>
                                      </p:to>
                                    </p:set>
                                    <p:animEffect transition="in" filter="blinds(horizontal)">
                                      <p:cBhvr>
                                        <p:cTn id="53" dur="500"/>
                                        <p:tgtEl>
                                          <p:spTgt spid="61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404663"/>
            <a:ext cx="7776864" cy="1334148"/>
          </a:xfrm>
          <a:prstGeom prst="rect">
            <a:avLst/>
          </a:prstGeom>
        </p:spPr>
        <p:txBody>
          <a:bodyPr wrap="square">
            <a:spAutoFit/>
          </a:bodyPr>
          <a:lstStyle/>
          <a:p>
            <a:pPr fontAlgn="auto">
              <a:lnSpc>
                <a:spcPct val="120000"/>
              </a:lnSpc>
              <a:spcBef>
                <a:spcPts val="0"/>
              </a:spcBef>
              <a:spcAft>
                <a:spcPts val="300"/>
              </a:spcAft>
              <a:defRPr/>
            </a:pPr>
            <a:r>
              <a:rPr lang="zh-CN" altLang="en-US" sz="2200" dirty="0" smtClean="0">
                <a:solidFill>
                  <a:srgbClr val="CC3300"/>
                </a:solidFill>
                <a:latin typeface="宋体" panose="02010600030101010101" pitchFamily="2" charset="-122"/>
              </a:rPr>
              <a:t>（</a:t>
            </a:r>
            <a:r>
              <a:rPr lang="en-US" altLang="zh-CN" sz="2200" dirty="0" smtClean="0">
                <a:solidFill>
                  <a:srgbClr val="CC3300"/>
                </a:solidFill>
                <a:latin typeface="宋体" panose="02010600030101010101" pitchFamily="2" charset="-122"/>
              </a:rPr>
              <a:t>3) </a:t>
            </a:r>
            <a:r>
              <a:rPr lang="en-US" altLang="zh-CN" sz="2200" dirty="0">
                <a:solidFill>
                  <a:srgbClr val="CC3300"/>
                </a:solidFill>
                <a:latin typeface="宋体" panose="02010600030101010101" pitchFamily="2" charset="-122"/>
              </a:rPr>
              <a:t>E</a:t>
            </a:r>
            <a:r>
              <a:rPr lang="en-US" altLang="zh-CN" sz="2200" dirty="0" smtClean="0">
                <a:solidFill>
                  <a:srgbClr val="CC3300"/>
                </a:solidFill>
                <a:latin typeface="宋体" panose="02010600030101010101" pitchFamily="2" charset="-122"/>
                <a:sym typeface="Symbol" pitchFamily="18" charset="2"/>
              </a:rPr>
              <a:t>¬E</a:t>
            </a:r>
            <a:r>
              <a:rPr lang="en-US" altLang="zh-CN" sz="2200" baseline="-25000" dirty="0" smtClean="0">
                <a:solidFill>
                  <a:srgbClr val="CC3300"/>
                </a:solidFill>
                <a:latin typeface="宋体" panose="02010600030101010101" pitchFamily="2" charset="-122"/>
              </a:rPr>
              <a:t>1</a:t>
            </a:r>
            <a:r>
              <a:rPr lang="en-US" altLang="zh-CN" sz="2200" dirty="0" smtClean="0">
                <a:solidFill>
                  <a:srgbClr val="CC3300"/>
                </a:solidFill>
                <a:latin typeface="宋体" panose="02010600030101010101" pitchFamily="2" charset="-122"/>
              </a:rPr>
              <a:t>      </a:t>
            </a:r>
            <a:r>
              <a:rPr lang="zh-CN" altLang="en-US" sz="2200" dirty="0">
                <a:solidFill>
                  <a:srgbClr val="CC3300"/>
                </a:solidFill>
                <a:latin typeface="宋体" panose="02010600030101010101" pitchFamily="2" charset="-122"/>
              </a:rPr>
              <a:t>（</a:t>
            </a:r>
            <a:r>
              <a:rPr lang="en-US" altLang="zh-CN" sz="2200" dirty="0">
                <a:solidFill>
                  <a:srgbClr val="CC3300"/>
                </a:solidFill>
                <a:latin typeface="宋体" panose="02010600030101010101" pitchFamily="2" charset="-122"/>
              </a:rPr>
              <a:t>4) E</a:t>
            </a:r>
            <a:r>
              <a:rPr lang="en-US" altLang="zh-CN" sz="2200" dirty="0">
                <a:solidFill>
                  <a:srgbClr val="CC3300"/>
                </a:solidFill>
                <a:latin typeface="宋体" panose="02010600030101010101" pitchFamily="2" charset="-122"/>
                <a:sym typeface="Symbol" pitchFamily="18" charset="2"/>
              </a:rPr>
              <a:t>(E</a:t>
            </a:r>
            <a:r>
              <a:rPr lang="en-US" altLang="zh-CN" sz="2200" baseline="-25000" dirty="0">
                <a:solidFill>
                  <a:srgbClr val="CC3300"/>
                </a:solidFill>
                <a:latin typeface="宋体" panose="02010600030101010101" pitchFamily="2" charset="-122"/>
              </a:rPr>
              <a:t>1</a:t>
            </a:r>
            <a:r>
              <a:rPr lang="en-US" altLang="zh-CN" sz="2200" dirty="0">
                <a:solidFill>
                  <a:srgbClr val="CC3300"/>
                </a:solidFill>
                <a:latin typeface="宋体" panose="02010600030101010101" pitchFamily="2" charset="-122"/>
              </a:rPr>
              <a:t> </a:t>
            </a:r>
            <a:r>
              <a:rPr lang="en-US" altLang="zh-CN" sz="2200" dirty="0" smtClean="0">
                <a:solidFill>
                  <a:srgbClr val="CC3300"/>
                </a:solidFill>
                <a:latin typeface="宋体" panose="02010600030101010101" pitchFamily="2" charset="-122"/>
              </a:rPr>
              <a:t>)</a:t>
            </a:r>
          </a:p>
          <a:p>
            <a:pPr fontAlgn="auto">
              <a:lnSpc>
                <a:spcPct val="120000"/>
              </a:lnSpc>
              <a:spcBef>
                <a:spcPts val="0"/>
              </a:spcBef>
              <a:spcAft>
                <a:spcPts val="300"/>
              </a:spcAft>
              <a:defRPr/>
            </a:pPr>
            <a:r>
              <a:rPr lang="zh-CN" altLang="en-US" sz="2200" dirty="0" smtClean="0">
                <a:latin typeface="宋体" panose="02010600030101010101" pitchFamily="2" charset="-122"/>
              </a:rPr>
              <a:t>以</a:t>
            </a:r>
            <a:r>
              <a:rPr lang="zh-CN" altLang="en-US" sz="2200" dirty="0">
                <a:latin typeface="宋体" panose="02010600030101010101" pitchFamily="2" charset="-122"/>
              </a:rPr>
              <a:t>（</a:t>
            </a:r>
            <a:r>
              <a:rPr lang="en-US" altLang="zh-CN" sz="2200" dirty="0">
                <a:latin typeface="宋体" panose="02010600030101010101" pitchFamily="2" charset="-122"/>
              </a:rPr>
              <a:t>3) E</a:t>
            </a:r>
            <a:r>
              <a:rPr lang="en-US" altLang="zh-CN" sz="2200" dirty="0">
                <a:latin typeface="宋体" panose="02010600030101010101" pitchFamily="2" charset="-122"/>
                <a:sym typeface="Symbol" pitchFamily="18" charset="2"/>
              </a:rPr>
              <a:t>¬E</a:t>
            </a:r>
            <a:r>
              <a:rPr lang="en-US" altLang="zh-CN" sz="2200" baseline="-25000" dirty="0">
                <a:latin typeface="宋体" panose="02010600030101010101" pitchFamily="2" charset="-122"/>
              </a:rPr>
              <a:t>1</a:t>
            </a:r>
            <a:r>
              <a:rPr lang="en-US" altLang="zh-CN" sz="2200" dirty="0">
                <a:latin typeface="宋体" panose="02010600030101010101" pitchFamily="2" charset="-122"/>
              </a:rPr>
              <a:t> </a:t>
            </a:r>
            <a:r>
              <a:rPr lang="zh-CN" altLang="en-US" sz="2200" dirty="0">
                <a:latin typeface="宋体" panose="02010600030101010101" pitchFamily="2" charset="-122"/>
              </a:rPr>
              <a:t>为例讲解</a:t>
            </a:r>
            <a:endParaRPr lang="en-US" altLang="zh-CN" sz="2200" dirty="0">
              <a:latin typeface="宋体" panose="02010600030101010101" pitchFamily="2" charset="-122"/>
            </a:endParaRPr>
          </a:p>
          <a:p>
            <a:pPr lvl="0" fontAlgn="auto">
              <a:lnSpc>
                <a:spcPct val="120000"/>
              </a:lnSpc>
              <a:spcBef>
                <a:spcPts val="0"/>
              </a:spcBef>
              <a:spcAft>
                <a:spcPts val="300"/>
              </a:spcAft>
              <a:defRPr/>
            </a:pPr>
            <a:endParaRPr lang="en-US" altLang="zh-CN" sz="2200" dirty="0">
              <a:solidFill>
                <a:srgbClr val="CC3300"/>
              </a:solidFill>
              <a:latin typeface="宋体" panose="02010600030101010101" pitchFamily="2" charset="-122"/>
            </a:endParaRPr>
          </a:p>
        </p:txBody>
      </p:sp>
      <p:sp>
        <p:nvSpPr>
          <p:cNvPr id="6" name="矩形 5"/>
          <p:cNvSpPr/>
          <p:nvPr/>
        </p:nvSpPr>
        <p:spPr>
          <a:xfrm>
            <a:off x="581715" y="1556792"/>
            <a:ext cx="7776864" cy="1349600"/>
          </a:xfrm>
          <a:prstGeom prst="rect">
            <a:avLst/>
          </a:prstGeom>
        </p:spPr>
        <p:txBody>
          <a:bodyPr wrap="square">
            <a:spAutoFit/>
          </a:bodyPr>
          <a:lstStyle/>
          <a:p>
            <a:pPr lvl="0" fontAlgn="auto">
              <a:lnSpc>
                <a:spcPct val="120000"/>
              </a:lnSpc>
              <a:spcBef>
                <a:spcPts val="0"/>
              </a:spcBef>
              <a:spcAft>
                <a:spcPts val="300"/>
              </a:spcAft>
              <a:defRPr/>
            </a:pPr>
            <a:r>
              <a:rPr lang="zh-CN" altLang="en-US" sz="2200" dirty="0" smtClean="0">
                <a:solidFill>
                  <a:prstClr val="black"/>
                </a:solidFill>
                <a:latin typeface="宋体" panose="02010600030101010101" pitchFamily="2" charset="-122"/>
              </a:rPr>
              <a:t>分析：</a:t>
            </a:r>
            <a:endParaRPr lang="en-US" altLang="zh-CN" sz="2200" dirty="0" smtClean="0">
              <a:solidFill>
                <a:prstClr val="black"/>
              </a:solidFill>
              <a:latin typeface="宋体" panose="02010600030101010101" pitchFamily="2" charset="-122"/>
            </a:endParaRPr>
          </a:p>
          <a:p>
            <a:pPr lvl="0" fontAlgn="auto">
              <a:lnSpc>
                <a:spcPct val="120000"/>
              </a:lnSpc>
              <a:spcBef>
                <a:spcPts val="0"/>
              </a:spcBef>
              <a:spcAft>
                <a:spcPts val="300"/>
              </a:spcAft>
              <a:defRPr/>
            </a:pPr>
            <a:r>
              <a:rPr lang="en-US" altLang="zh-CN" sz="2200" dirty="0" smtClean="0">
                <a:solidFill>
                  <a:prstClr val="black"/>
                </a:solidFill>
                <a:latin typeface="宋体" panose="02010600030101010101" pitchFamily="2" charset="-122"/>
              </a:rPr>
              <a:t>E=</a:t>
            </a:r>
            <a:r>
              <a:rPr lang="en-US" altLang="zh-CN" sz="2200" dirty="0" err="1" smtClean="0">
                <a:solidFill>
                  <a:prstClr val="black"/>
                </a:solidFill>
                <a:latin typeface="宋体" panose="02010600030101010101" pitchFamily="2" charset="-122"/>
              </a:rPr>
              <a:t>ture</a:t>
            </a:r>
            <a:r>
              <a:rPr lang="zh-CN" altLang="en-US" sz="2200" dirty="0" smtClean="0">
                <a:solidFill>
                  <a:prstClr val="black"/>
                </a:solidFill>
                <a:latin typeface="宋体" panose="02010600030101010101" pitchFamily="2" charset="-122"/>
              </a:rPr>
              <a:t>跳转的语句和</a:t>
            </a:r>
            <a:r>
              <a:rPr lang="en-US" altLang="zh-CN" sz="2200" dirty="0" smtClean="0">
                <a:solidFill>
                  <a:prstClr val="black"/>
                </a:solidFill>
                <a:latin typeface="宋体" panose="02010600030101010101" pitchFamily="2" charset="-122"/>
              </a:rPr>
              <a:t>E</a:t>
            </a:r>
            <a:r>
              <a:rPr lang="en-US" altLang="zh-CN" sz="2200" baseline="-25000" dirty="0" smtClean="0">
                <a:solidFill>
                  <a:prstClr val="black"/>
                </a:solidFill>
                <a:latin typeface="宋体" panose="02010600030101010101" pitchFamily="2" charset="-122"/>
              </a:rPr>
              <a:t>1</a:t>
            </a:r>
            <a:r>
              <a:rPr lang="en-US" altLang="zh-CN" sz="2200" dirty="0" smtClean="0">
                <a:solidFill>
                  <a:prstClr val="black"/>
                </a:solidFill>
                <a:latin typeface="宋体" panose="02010600030101010101" pitchFamily="2" charset="-122"/>
              </a:rPr>
              <a:t>=false</a:t>
            </a:r>
            <a:r>
              <a:rPr lang="zh-CN" altLang="en-US" sz="2200" dirty="0" smtClean="0">
                <a:solidFill>
                  <a:prstClr val="black"/>
                </a:solidFill>
                <a:latin typeface="宋体" panose="02010600030101010101" pitchFamily="2" charset="-122"/>
              </a:rPr>
              <a:t>跳转的语句相同；同理</a:t>
            </a:r>
            <a:r>
              <a:rPr lang="en-US" altLang="zh-CN" sz="2200" dirty="0" smtClean="0">
                <a:solidFill>
                  <a:prstClr val="black"/>
                </a:solidFill>
                <a:latin typeface="宋体" panose="02010600030101010101" pitchFamily="2" charset="-122"/>
              </a:rPr>
              <a:t>E=false</a:t>
            </a:r>
            <a:r>
              <a:rPr lang="zh-CN" altLang="en-US" sz="2200" dirty="0">
                <a:solidFill>
                  <a:prstClr val="black"/>
                </a:solidFill>
                <a:latin typeface="宋体" panose="02010600030101010101" pitchFamily="2" charset="-122"/>
              </a:rPr>
              <a:t>跳转的语句和</a:t>
            </a:r>
            <a:r>
              <a:rPr lang="en-US" altLang="zh-CN" sz="2200" dirty="0" smtClean="0">
                <a:solidFill>
                  <a:prstClr val="black"/>
                </a:solidFill>
                <a:latin typeface="宋体" panose="02010600030101010101" pitchFamily="2" charset="-122"/>
              </a:rPr>
              <a:t>E</a:t>
            </a:r>
            <a:r>
              <a:rPr lang="en-US" altLang="zh-CN" sz="2200" baseline="-25000" dirty="0" smtClean="0">
                <a:solidFill>
                  <a:prstClr val="black"/>
                </a:solidFill>
                <a:latin typeface="宋体" panose="02010600030101010101" pitchFamily="2" charset="-122"/>
              </a:rPr>
              <a:t>1</a:t>
            </a:r>
            <a:r>
              <a:rPr lang="en-US" altLang="zh-CN" sz="2200" dirty="0" smtClean="0">
                <a:solidFill>
                  <a:prstClr val="black"/>
                </a:solidFill>
                <a:latin typeface="宋体" panose="02010600030101010101" pitchFamily="2" charset="-122"/>
              </a:rPr>
              <a:t>=</a:t>
            </a:r>
            <a:r>
              <a:rPr lang="en-US" altLang="zh-CN" sz="2200" dirty="0" err="1" smtClean="0">
                <a:solidFill>
                  <a:prstClr val="black"/>
                </a:solidFill>
                <a:latin typeface="宋体" panose="02010600030101010101" pitchFamily="2" charset="-122"/>
              </a:rPr>
              <a:t>ture</a:t>
            </a:r>
            <a:r>
              <a:rPr lang="zh-CN" altLang="en-US" sz="2200" dirty="0" smtClean="0">
                <a:solidFill>
                  <a:prstClr val="black"/>
                </a:solidFill>
                <a:latin typeface="宋体" panose="02010600030101010101" pitchFamily="2" charset="-122"/>
              </a:rPr>
              <a:t>跳</a:t>
            </a:r>
            <a:r>
              <a:rPr lang="zh-CN" altLang="en-US" sz="2200" dirty="0">
                <a:solidFill>
                  <a:prstClr val="black"/>
                </a:solidFill>
                <a:latin typeface="宋体" panose="02010600030101010101" pitchFamily="2" charset="-122"/>
              </a:rPr>
              <a:t>转的语句</a:t>
            </a:r>
            <a:r>
              <a:rPr lang="zh-CN" altLang="en-US" sz="2200" dirty="0" smtClean="0">
                <a:solidFill>
                  <a:prstClr val="black"/>
                </a:solidFill>
                <a:latin typeface="宋体" panose="02010600030101010101" pitchFamily="2" charset="-122"/>
              </a:rPr>
              <a:t>相同</a:t>
            </a:r>
            <a:endParaRPr lang="en-US" altLang="zh-CN" sz="2200" dirty="0">
              <a:solidFill>
                <a:prstClr val="black"/>
              </a:solidFill>
              <a:latin typeface="宋体" panose="02010600030101010101" pitchFamily="2" charset="-122"/>
            </a:endParaRPr>
          </a:p>
        </p:txBody>
      </p:sp>
      <p:sp>
        <p:nvSpPr>
          <p:cNvPr id="7" name="矩形 6"/>
          <p:cNvSpPr/>
          <p:nvPr/>
        </p:nvSpPr>
        <p:spPr>
          <a:xfrm>
            <a:off x="581715" y="4727374"/>
            <a:ext cx="7776864" cy="1794337"/>
          </a:xfrm>
          <a:prstGeom prst="rect">
            <a:avLst/>
          </a:prstGeom>
        </p:spPr>
        <p:txBody>
          <a:bodyPr wrap="square">
            <a:spAutoFit/>
          </a:bodyPr>
          <a:lstStyle/>
          <a:p>
            <a:pPr lvl="0" fontAlgn="auto">
              <a:lnSpc>
                <a:spcPct val="120000"/>
              </a:lnSpc>
              <a:spcBef>
                <a:spcPts val="0"/>
              </a:spcBef>
              <a:spcAft>
                <a:spcPts val="300"/>
              </a:spcAft>
              <a:defRPr/>
            </a:pPr>
            <a:r>
              <a:rPr lang="zh-CN" altLang="en-US" sz="2200" dirty="0" smtClean="0">
                <a:solidFill>
                  <a:srgbClr val="CC3300"/>
                </a:solidFill>
                <a:latin typeface="宋体" panose="02010600030101010101" pitchFamily="2" charset="-122"/>
              </a:rPr>
              <a:t>（</a:t>
            </a:r>
            <a:r>
              <a:rPr lang="en-US" altLang="zh-CN" sz="2200" dirty="0" smtClean="0">
                <a:solidFill>
                  <a:srgbClr val="CC3300"/>
                </a:solidFill>
                <a:latin typeface="宋体" panose="02010600030101010101" pitchFamily="2" charset="-122"/>
              </a:rPr>
              <a:t>4) </a:t>
            </a:r>
            <a:r>
              <a:rPr lang="en-US" altLang="zh-CN" sz="2200" dirty="0">
                <a:solidFill>
                  <a:srgbClr val="CC3300"/>
                </a:solidFill>
                <a:latin typeface="宋体" panose="02010600030101010101" pitchFamily="2" charset="-122"/>
              </a:rPr>
              <a:t>E</a:t>
            </a:r>
            <a:r>
              <a:rPr lang="en-US" altLang="zh-CN" sz="2200" dirty="0" smtClean="0">
                <a:solidFill>
                  <a:srgbClr val="CC3300"/>
                </a:solidFill>
                <a:latin typeface="宋体" panose="02010600030101010101" pitchFamily="2" charset="-122"/>
                <a:sym typeface="Symbol" pitchFamily="18" charset="2"/>
              </a:rPr>
              <a:t>(E</a:t>
            </a:r>
            <a:r>
              <a:rPr lang="en-US" altLang="zh-CN" sz="2200" baseline="-25000" dirty="0" smtClean="0">
                <a:solidFill>
                  <a:srgbClr val="CC3300"/>
                </a:solidFill>
                <a:latin typeface="宋体" panose="02010600030101010101" pitchFamily="2" charset="-122"/>
              </a:rPr>
              <a:t>1</a:t>
            </a:r>
            <a:r>
              <a:rPr lang="en-US" altLang="zh-CN" sz="2200" dirty="0" smtClean="0">
                <a:solidFill>
                  <a:srgbClr val="CC3300"/>
                </a:solidFill>
                <a:latin typeface="宋体" panose="02010600030101010101" pitchFamily="2" charset="-122"/>
              </a:rPr>
              <a:t> )</a:t>
            </a:r>
          </a:p>
          <a:p>
            <a:pPr lvl="0" fontAlgn="auto">
              <a:lnSpc>
                <a:spcPct val="120000"/>
              </a:lnSpc>
              <a:spcBef>
                <a:spcPts val="0"/>
              </a:spcBef>
              <a:spcAft>
                <a:spcPts val="300"/>
              </a:spcAft>
              <a:defRPr/>
            </a:pPr>
            <a:r>
              <a:rPr lang="en-US" altLang="zh-CN" sz="2200" dirty="0" smtClean="0">
                <a:solidFill>
                  <a:prstClr val="black"/>
                </a:solidFill>
                <a:latin typeface="宋体" panose="02010600030101010101" pitchFamily="2" charset="-122"/>
              </a:rPr>
              <a:t>{</a:t>
            </a:r>
            <a:r>
              <a:rPr lang="en-US" altLang="zh-CN" sz="2200" dirty="0" err="1" smtClean="0">
                <a:latin typeface="宋体" panose="02010600030101010101" pitchFamily="2" charset="-122"/>
              </a:rPr>
              <a:t>E.truelist</a:t>
            </a:r>
            <a:r>
              <a:rPr lang="en-US" altLang="zh-CN" sz="2200" dirty="0" smtClean="0">
                <a:latin typeface="宋体" panose="02010600030101010101" pitchFamily="2" charset="-122"/>
              </a:rPr>
              <a:t>= E</a:t>
            </a:r>
            <a:r>
              <a:rPr lang="en-US" altLang="zh-CN" sz="2200" baseline="-25000" dirty="0" smtClean="0">
                <a:latin typeface="宋体" panose="02010600030101010101" pitchFamily="2" charset="-122"/>
              </a:rPr>
              <a:t>1</a:t>
            </a:r>
            <a:r>
              <a:rPr lang="en-US" altLang="zh-CN" sz="2200" dirty="0" smtClean="0">
                <a:latin typeface="宋体" panose="02010600030101010101" pitchFamily="2" charset="-122"/>
              </a:rPr>
              <a:t>.</a:t>
            </a:r>
            <a:r>
              <a:rPr lang="en-US" altLang="zh-CN" sz="2200" dirty="0">
                <a:latin typeface="宋体" panose="02010600030101010101" pitchFamily="2" charset="-122"/>
              </a:rPr>
              <a:t> </a:t>
            </a:r>
            <a:r>
              <a:rPr lang="en-US" altLang="zh-CN" sz="2200" dirty="0" err="1" smtClean="0">
                <a:latin typeface="宋体" panose="02010600030101010101" pitchFamily="2" charset="-122"/>
              </a:rPr>
              <a:t>truelist</a:t>
            </a:r>
            <a:r>
              <a:rPr lang="en-US" altLang="zh-CN" sz="2200" dirty="0" smtClean="0">
                <a:latin typeface="宋体" panose="02010600030101010101" pitchFamily="2" charset="-122"/>
              </a:rPr>
              <a:t>)</a:t>
            </a:r>
          </a:p>
          <a:p>
            <a:pPr eaLnBrk="1" fontAlgn="auto" hangingPunct="1">
              <a:lnSpc>
                <a:spcPct val="120000"/>
              </a:lnSpc>
              <a:buFont typeface="Wingdings" pitchFamily="2" charset="2"/>
              <a:buNone/>
              <a:defRPr/>
            </a:pPr>
            <a:r>
              <a:rPr lang="en-US" altLang="zh-CN" sz="2200" dirty="0" smtClean="0">
                <a:latin typeface="宋体" panose="02010600030101010101" pitchFamily="2" charset="-122"/>
              </a:rPr>
              <a:t>  </a:t>
            </a:r>
            <a:r>
              <a:rPr lang="en-US" altLang="zh-CN" sz="2200" dirty="0" err="1" smtClean="0">
                <a:latin typeface="宋体" panose="02010600030101010101" pitchFamily="2" charset="-122"/>
              </a:rPr>
              <a:t>E.falselist</a:t>
            </a:r>
            <a:r>
              <a:rPr lang="en-US" altLang="zh-CN" sz="2200" dirty="0" smtClean="0">
                <a:latin typeface="宋体" panose="02010600030101010101" pitchFamily="2" charset="-122"/>
              </a:rPr>
              <a:t>= E</a:t>
            </a:r>
            <a:r>
              <a:rPr lang="en-US" altLang="zh-CN" sz="2200" baseline="-25000" dirty="0" smtClean="0">
                <a:latin typeface="宋体" panose="02010600030101010101" pitchFamily="2" charset="-122"/>
              </a:rPr>
              <a:t>1</a:t>
            </a:r>
            <a:r>
              <a:rPr lang="en-US" altLang="zh-CN" sz="2200" dirty="0" smtClean="0">
                <a:latin typeface="宋体" panose="02010600030101010101" pitchFamily="2" charset="-122"/>
              </a:rPr>
              <a:t>.</a:t>
            </a:r>
            <a:r>
              <a:rPr lang="en-US" altLang="zh-CN" sz="2200" dirty="0">
                <a:latin typeface="宋体" panose="02010600030101010101" pitchFamily="2" charset="-122"/>
              </a:rPr>
              <a:t> </a:t>
            </a:r>
            <a:r>
              <a:rPr lang="en-US" altLang="zh-CN" sz="2200" dirty="0" err="1" smtClean="0">
                <a:latin typeface="宋体" panose="02010600030101010101" pitchFamily="2" charset="-122"/>
              </a:rPr>
              <a:t>falselist</a:t>
            </a:r>
            <a:r>
              <a:rPr lang="en-US" altLang="zh-CN" sz="2200" dirty="0" smtClean="0">
                <a:latin typeface="宋体" panose="02010600030101010101" pitchFamily="2" charset="-122"/>
              </a:rPr>
              <a:t> </a:t>
            </a:r>
            <a:r>
              <a:rPr lang="zh-CN" altLang="en-US" sz="2200" dirty="0" smtClean="0">
                <a:solidFill>
                  <a:prstClr val="black"/>
                </a:solidFill>
                <a:latin typeface="宋体" panose="02010600030101010101" pitchFamily="2" charset="-122"/>
              </a:rPr>
              <a:t>｝</a:t>
            </a:r>
            <a:endParaRPr lang="en-US" altLang="zh-CN" sz="2200" dirty="0" smtClean="0">
              <a:solidFill>
                <a:prstClr val="black"/>
              </a:solidFill>
              <a:latin typeface="宋体" panose="02010600030101010101" pitchFamily="2" charset="-122"/>
            </a:endParaRPr>
          </a:p>
          <a:p>
            <a:pPr lvl="0" fontAlgn="auto">
              <a:lnSpc>
                <a:spcPct val="120000"/>
              </a:lnSpc>
              <a:spcBef>
                <a:spcPts val="0"/>
              </a:spcBef>
              <a:spcAft>
                <a:spcPts val="300"/>
              </a:spcAft>
              <a:defRPr/>
            </a:pPr>
            <a:r>
              <a:rPr lang="en-US" altLang="zh-CN" sz="2200" dirty="0" smtClean="0">
                <a:solidFill>
                  <a:prstClr val="black"/>
                </a:solidFill>
                <a:latin typeface="宋体" panose="02010600030101010101" pitchFamily="2" charset="-122"/>
              </a:rPr>
              <a:t>// </a:t>
            </a:r>
            <a:r>
              <a:rPr lang="en-US" altLang="zh-CN" sz="2200" dirty="0" smtClean="0">
                <a:latin typeface="宋体" panose="02010600030101010101" pitchFamily="2" charset="-122"/>
              </a:rPr>
              <a:t>…</a:t>
            </a:r>
            <a:endParaRPr lang="en-US" altLang="zh-CN" sz="2200" dirty="0">
              <a:solidFill>
                <a:prstClr val="black"/>
              </a:solidFill>
              <a:latin typeface="宋体" panose="02010600030101010101" pitchFamily="2" charset="-122"/>
            </a:endParaRPr>
          </a:p>
        </p:txBody>
      </p:sp>
      <p:sp>
        <p:nvSpPr>
          <p:cNvPr id="8" name="矩形 7"/>
          <p:cNvSpPr/>
          <p:nvPr/>
        </p:nvSpPr>
        <p:spPr>
          <a:xfrm>
            <a:off x="581715" y="3140968"/>
            <a:ext cx="7776864" cy="1388072"/>
          </a:xfrm>
          <a:prstGeom prst="rect">
            <a:avLst/>
          </a:prstGeom>
        </p:spPr>
        <p:txBody>
          <a:bodyPr wrap="square">
            <a:spAutoFit/>
          </a:bodyPr>
          <a:lstStyle/>
          <a:p>
            <a:pPr lvl="0" fontAlgn="auto">
              <a:lnSpc>
                <a:spcPct val="120000"/>
              </a:lnSpc>
              <a:spcBef>
                <a:spcPts val="0"/>
              </a:spcBef>
              <a:spcAft>
                <a:spcPts val="300"/>
              </a:spcAft>
              <a:defRPr/>
            </a:pPr>
            <a:r>
              <a:rPr lang="zh-CN" altLang="en-US" sz="2200" dirty="0" smtClean="0">
                <a:solidFill>
                  <a:prstClr val="black"/>
                </a:solidFill>
                <a:latin typeface="宋体" panose="02010600030101010101" pitchFamily="2" charset="-122"/>
              </a:rPr>
              <a:t>翻译成语义规则：</a:t>
            </a:r>
            <a:endParaRPr lang="en-US" altLang="zh-CN" sz="2200" dirty="0" smtClean="0">
              <a:solidFill>
                <a:prstClr val="black"/>
              </a:solidFill>
              <a:latin typeface="宋体" panose="02010600030101010101" pitchFamily="2" charset="-122"/>
            </a:endParaRPr>
          </a:p>
          <a:p>
            <a:pPr lvl="0" fontAlgn="auto">
              <a:lnSpc>
                <a:spcPct val="120000"/>
              </a:lnSpc>
              <a:spcBef>
                <a:spcPts val="0"/>
              </a:spcBef>
              <a:spcAft>
                <a:spcPts val="300"/>
              </a:spcAft>
              <a:defRPr/>
            </a:pPr>
            <a:r>
              <a:rPr lang="en-US" altLang="zh-CN" sz="2200" dirty="0" err="1" smtClean="0">
                <a:latin typeface="宋体" panose="02010600030101010101" pitchFamily="2" charset="-122"/>
              </a:rPr>
              <a:t>E.truelist</a:t>
            </a:r>
            <a:r>
              <a:rPr lang="en-US" altLang="zh-CN" sz="2200" dirty="0" smtClean="0">
                <a:latin typeface="宋体" panose="02010600030101010101" pitchFamily="2" charset="-122"/>
              </a:rPr>
              <a:t>= E</a:t>
            </a:r>
            <a:r>
              <a:rPr lang="en-US" altLang="zh-CN" sz="2200" baseline="-25000" dirty="0" smtClean="0">
                <a:latin typeface="宋体" panose="02010600030101010101" pitchFamily="2" charset="-122"/>
              </a:rPr>
              <a:t>1</a:t>
            </a:r>
            <a:r>
              <a:rPr lang="en-US" altLang="zh-CN" sz="2200" dirty="0" smtClean="0">
                <a:latin typeface="宋体" panose="02010600030101010101" pitchFamily="2" charset="-122"/>
              </a:rPr>
              <a:t>.falselist)</a:t>
            </a:r>
          </a:p>
          <a:p>
            <a:pPr eaLnBrk="1" fontAlgn="auto" hangingPunct="1">
              <a:lnSpc>
                <a:spcPct val="120000"/>
              </a:lnSpc>
              <a:buFont typeface="Wingdings" pitchFamily="2" charset="2"/>
              <a:buNone/>
              <a:defRPr/>
            </a:pPr>
            <a:r>
              <a:rPr lang="en-US" altLang="zh-CN" sz="2200" dirty="0" smtClean="0">
                <a:latin typeface="宋体" panose="02010600030101010101" pitchFamily="2" charset="-122"/>
              </a:rPr>
              <a:t>  </a:t>
            </a:r>
            <a:r>
              <a:rPr lang="en-US" altLang="zh-CN" sz="2200" dirty="0" err="1" smtClean="0">
                <a:latin typeface="宋体" panose="02010600030101010101" pitchFamily="2" charset="-122"/>
              </a:rPr>
              <a:t>E.falselist</a:t>
            </a:r>
            <a:r>
              <a:rPr lang="en-US" altLang="zh-CN" sz="2200" dirty="0" smtClean="0">
                <a:latin typeface="宋体" panose="02010600030101010101" pitchFamily="2" charset="-122"/>
              </a:rPr>
              <a:t>= E</a:t>
            </a:r>
            <a:r>
              <a:rPr lang="en-US" altLang="zh-CN" sz="2200" baseline="-25000" dirty="0" smtClean="0">
                <a:latin typeface="宋体" panose="02010600030101010101" pitchFamily="2" charset="-122"/>
              </a:rPr>
              <a:t>1</a:t>
            </a:r>
            <a:r>
              <a:rPr lang="en-US" altLang="zh-CN" sz="2200" dirty="0" smtClean="0">
                <a:latin typeface="宋体" panose="02010600030101010101" pitchFamily="2" charset="-122"/>
              </a:rPr>
              <a:t>.truelist </a:t>
            </a:r>
            <a:r>
              <a:rPr lang="zh-CN" altLang="en-US" sz="2200" dirty="0" smtClean="0">
                <a:solidFill>
                  <a:prstClr val="black"/>
                </a:solidFill>
                <a:latin typeface="宋体" panose="02010600030101010101" pitchFamily="2" charset="-122"/>
              </a:rPr>
              <a:t>｝</a:t>
            </a:r>
            <a:endParaRPr lang="en-US" altLang="zh-CN" sz="2200" dirty="0" smtClean="0">
              <a:solidFill>
                <a:prstClr val="black"/>
              </a:solidFill>
              <a:latin typeface="宋体" panose="02010600030101010101" pitchFamily="2" charset="-122"/>
            </a:endParaRPr>
          </a:p>
        </p:txBody>
      </p:sp>
    </p:spTree>
    <p:extLst>
      <p:ext uri="{BB962C8B-B14F-4D97-AF65-F5344CB8AC3E}">
        <p14:creationId xmlns:p14="http://schemas.microsoft.com/office/powerpoint/2010/main" xmlns="" val="352782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8347" y="476672"/>
            <a:ext cx="7776864" cy="1832809"/>
          </a:xfrm>
          <a:prstGeom prst="rect">
            <a:avLst/>
          </a:prstGeom>
        </p:spPr>
        <p:txBody>
          <a:bodyPr wrap="square">
            <a:spAutoFit/>
          </a:bodyPr>
          <a:lstStyle/>
          <a:p>
            <a:pPr lvl="0" fontAlgn="auto">
              <a:lnSpc>
                <a:spcPct val="120000"/>
              </a:lnSpc>
              <a:spcBef>
                <a:spcPts val="0"/>
              </a:spcBef>
              <a:spcAft>
                <a:spcPts val="300"/>
              </a:spcAft>
              <a:defRPr/>
            </a:pPr>
            <a:r>
              <a:rPr lang="zh-CN" altLang="en-US" sz="2200" dirty="0" smtClean="0">
                <a:solidFill>
                  <a:srgbClr val="CC3300"/>
                </a:solidFill>
                <a:latin typeface="宋体" panose="02010600030101010101" pitchFamily="2" charset="-122"/>
              </a:rPr>
              <a:t>（</a:t>
            </a:r>
            <a:r>
              <a:rPr lang="en-US" altLang="zh-CN" sz="2200" dirty="0" smtClean="0">
                <a:solidFill>
                  <a:srgbClr val="CC3300"/>
                </a:solidFill>
                <a:latin typeface="宋体" panose="02010600030101010101" pitchFamily="2" charset="-122"/>
              </a:rPr>
              <a:t>5) </a:t>
            </a:r>
            <a:r>
              <a:rPr lang="en-US" altLang="zh-CN" sz="2200" dirty="0">
                <a:solidFill>
                  <a:srgbClr val="CC3300"/>
                </a:solidFill>
                <a:latin typeface="宋体" panose="02010600030101010101" pitchFamily="2" charset="-122"/>
              </a:rPr>
              <a:t>E</a:t>
            </a:r>
            <a:r>
              <a:rPr lang="en-US" altLang="zh-CN" sz="2200" dirty="0">
                <a:solidFill>
                  <a:srgbClr val="CC3300"/>
                </a:solidFill>
                <a:latin typeface="宋体" panose="02010600030101010101" pitchFamily="2" charset="-122"/>
                <a:sym typeface="Symbol" pitchFamily="18" charset="2"/>
              </a:rPr>
              <a:t></a:t>
            </a:r>
            <a:r>
              <a:rPr lang="en-US" altLang="zh-CN" sz="2200" u="sng" dirty="0">
                <a:solidFill>
                  <a:srgbClr val="CC3300"/>
                </a:solidFill>
                <a:latin typeface="宋体" panose="02010600030101010101" pitchFamily="2" charset="-122"/>
                <a:sym typeface="Symbol" pitchFamily="18" charset="2"/>
              </a:rPr>
              <a:t>id1</a:t>
            </a:r>
            <a:r>
              <a:rPr lang="en-US" altLang="zh-CN" sz="2200" dirty="0">
                <a:solidFill>
                  <a:srgbClr val="CC3300"/>
                </a:solidFill>
                <a:latin typeface="宋体" panose="02010600030101010101" pitchFamily="2" charset="-122"/>
                <a:sym typeface="Symbol" pitchFamily="18" charset="2"/>
              </a:rPr>
              <a:t> </a:t>
            </a:r>
            <a:r>
              <a:rPr lang="en-US" altLang="zh-CN" sz="2200" dirty="0" err="1">
                <a:solidFill>
                  <a:srgbClr val="CC3300"/>
                </a:solidFill>
                <a:latin typeface="宋体" panose="02010600030101010101" pitchFamily="2" charset="-122"/>
                <a:sym typeface="Symbol" pitchFamily="18" charset="2"/>
              </a:rPr>
              <a:t>rop</a:t>
            </a:r>
            <a:r>
              <a:rPr lang="en-US" altLang="zh-CN" sz="2200" dirty="0">
                <a:solidFill>
                  <a:srgbClr val="CC3300"/>
                </a:solidFill>
                <a:latin typeface="宋体" panose="02010600030101010101" pitchFamily="2" charset="-122"/>
                <a:sym typeface="Symbol" pitchFamily="18" charset="2"/>
              </a:rPr>
              <a:t> </a:t>
            </a:r>
            <a:r>
              <a:rPr lang="en-US" altLang="zh-CN" sz="2200" u="sng" dirty="0">
                <a:solidFill>
                  <a:srgbClr val="CC3300"/>
                </a:solidFill>
                <a:latin typeface="宋体" panose="02010600030101010101" pitchFamily="2" charset="-122"/>
                <a:sym typeface="Symbol" pitchFamily="18" charset="2"/>
              </a:rPr>
              <a:t>id2 </a:t>
            </a:r>
          </a:p>
          <a:p>
            <a:pPr lvl="0" fontAlgn="auto">
              <a:lnSpc>
                <a:spcPct val="120000"/>
              </a:lnSpc>
              <a:spcBef>
                <a:spcPts val="0"/>
              </a:spcBef>
              <a:spcAft>
                <a:spcPts val="300"/>
              </a:spcAft>
              <a:defRPr/>
            </a:pPr>
            <a:r>
              <a:rPr lang="zh-CN" altLang="en-US" sz="2200" dirty="0" smtClean="0">
                <a:solidFill>
                  <a:prstClr val="black"/>
                </a:solidFill>
                <a:latin typeface="宋体" panose="02010600030101010101" pitchFamily="2" charset="-122"/>
              </a:rPr>
              <a:t>分析：</a:t>
            </a:r>
            <a:r>
              <a:rPr lang="en-US" altLang="zh-CN" sz="2200" dirty="0" smtClean="0">
                <a:solidFill>
                  <a:prstClr val="black"/>
                </a:solidFill>
                <a:latin typeface="宋体" panose="02010600030101010101" pitchFamily="2" charset="-122"/>
              </a:rPr>
              <a:t>1</a:t>
            </a:r>
            <a:r>
              <a:rPr lang="zh-CN" altLang="en-US" sz="2200" dirty="0" smtClean="0">
                <a:solidFill>
                  <a:prstClr val="black"/>
                </a:solidFill>
                <a:latin typeface="宋体" panose="02010600030101010101" pitchFamily="2" charset="-122"/>
              </a:rPr>
              <a:t>）新建两条语句链，</a:t>
            </a:r>
            <a:r>
              <a:rPr lang="en-US" altLang="zh-CN" sz="2200" dirty="0">
                <a:latin typeface="宋体" panose="02010600030101010101" pitchFamily="2" charset="-122"/>
              </a:rPr>
              <a:t> </a:t>
            </a:r>
            <a:r>
              <a:rPr lang="en-US" altLang="zh-CN" sz="2200" dirty="0" err="1">
                <a:latin typeface="宋体" panose="02010600030101010101" pitchFamily="2" charset="-122"/>
              </a:rPr>
              <a:t>E.truelist</a:t>
            </a:r>
            <a:r>
              <a:rPr lang="en-US" altLang="zh-CN" sz="2200" dirty="0" smtClean="0">
                <a:latin typeface="宋体" panose="02010600030101010101" pitchFamily="2" charset="-122"/>
              </a:rPr>
              <a:t> </a:t>
            </a:r>
            <a:r>
              <a:rPr lang="zh-CN" altLang="en-US" sz="2200" dirty="0" smtClean="0">
                <a:latin typeface="宋体" panose="02010600030101010101" pitchFamily="2" charset="-122"/>
              </a:rPr>
              <a:t>和</a:t>
            </a:r>
            <a:r>
              <a:rPr lang="en-US" altLang="zh-CN" sz="2200" dirty="0" err="1" smtClean="0">
                <a:latin typeface="宋体" panose="02010600030101010101" pitchFamily="2" charset="-122"/>
              </a:rPr>
              <a:t>E.falselist</a:t>
            </a:r>
            <a:endParaRPr lang="en-US" altLang="zh-CN" sz="2200" dirty="0">
              <a:latin typeface="宋体" panose="02010600030101010101" pitchFamily="2" charset="-122"/>
            </a:endParaRPr>
          </a:p>
          <a:p>
            <a:pPr lvl="0" fontAlgn="auto">
              <a:lnSpc>
                <a:spcPct val="120000"/>
              </a:lnSpc>
              <a:spcBef>
                <a:spcPts val="0"/>
              </a:spcBef>
              <a:spcAft>
                <a:spcPts val="300"/>
              </a:spcAft>
              <a:defRPr/>
            </a:pPr>
            <a:r>
              <a:rPr lang="en-US" altLang="zh-CN" sz="2200" dirty="0" smtClean="0">
                <a:solidFill>
                  <a:prstClr val="black"/>
                </a:solidFill>
                <a:latin typeface="宋体" panose="02010600030101010101" pitchFamily="2" charset="-122"/>
              </a:rPr>
              <a:t>2</a:t>
            </a:r>
            <a:r>
              <a:rPr lang="zh-CN" altLang="en-US" sz="2200" dirty="0" smtClean="0">
                <a:solidFill>
                  <a:prstClr val="black"/>
                </a:solidFill>
                <a:latin typeface="宋体" panose="02010600030101010101" pitchFamily="2" charset="-122"/>
              </a:rPr>
              <a:t>）生成两条语句 </a:t>
            </a:r>
            <a:r>
              <a:rPr lang="en-US" altLang="zh-CN" sz="2200" dirty="0" smtClean="0">
                <a:solidFill>
                  <a:prstClr val="black"/>
                </a:solidFill>
                <a:latin typeface="宋体" panose="02010600030101010101" pitchFamily="2" charset="-122"/>
              </a:rPr>
              <a:t>if </a:t>
            </a:r>
            <a:r>
              <a:rPr lang="en-US" altLang="zh-CN" sz="2200" u="sng" dirty="0">
                <a:solidFill>
                  <a:srgbClr val="CC3300"/>
                </a:solidFill>
                <a:latin typeface="宋体" panose="02010600030101010101" pitchFamily="2" charset="-122"/>
                <a:sym typeface="Symbol" pitchFamily="18" charset="2"/>
              </a:rPr>
              <a:t>id1</a:t>
            </a:r>
            <a:r>
              <a:rPr lang="en-US" altLang="zh-CN" sz="2200" dirty="0">
                <a:solidFill>
                  <a:srgbClr val="CC3300"/>
                </a:solidFill>
                <a:latin typeface="宋体" panose="02010600030101010101" pitchFamily="2" charset="-122"/>
                <a:sym typeface="Symbol" pitchFamily="18" charset="2"/>
              </a:rPr>
              <a:t> </a:t>
            </a:r>
            <a:r>
              <a:rPr lang="en-US" altLang="zh-CN" sz="2200" dirty="0" err="1">
                <a:solidFill>
                  <a:srgbClr val="CC3300"/>
                </a:solidFill>
                <a:latin typeface="宋体" panose="02010600030101010101" pitchFamily="2" charset="-122"/>
                <a:sym typeface="Symbol" pitchFamily="18" charset="2"/>
              </a:rPr>
              <a:t>rop</a:t>
            </a:r>
            <a:r>
              <a:rPr lang="en-US" altLang="zh-CN" sz="2200" dirty="0">
                <a:solidFill>
                  <a:srgbClr val="CC3300"/>
                </a:solidFill>
                <a:latin typeface="宋体" panose="02010600030101010101" pitchFamily="2" charset="-122"/>
                <a:sym typeface="Symbol" pitchFamily="18" charset="2"/>
              </a:rPr>
              <a:t> </a:t>
            </a:r>
            <a:r>
              <a:rPr lang="en-US" altLang="zh-CN" sz="2200" u="sng" dirty="0" smtClean="0">
                <a:solidFill>
                  <a:srgbClr val="CC3300"/>
                </a:solidFill>
                <a:latin typeface="宋体" panose="02010600030101010101" pitchFamily="2" charset="-122"/>
                <a:sym typeface="Symbol" pitchFamily="18" charset="2"/>
              </a:rPr>
              <a:t>id2 </a:t>
            </a:r>
            <a:r>
              <a:rPr lang="en-US" altLang="zh-CN" sz="2200" dirty="0" err="1" smtClean="0">
                <a:latin typeface="宋体" panose="02010600030101010101" pitchFamily="2" charset="-122"/>
                <a:sym typeface="Symbol" pitchFamily="18" charset="2"/>
              </a:rPr>
              <a:t>goto</a:t>
            </a:r>
            <a:r>
              <a:rPr lang="en-US" altLang="zh-CN" sz="2200" dirty="0" smtClean="0">
                <a:latin typeface="宋体" panose="02010600030101010101" pitchFamily="2" charset="-122"/>
                <a:sym typeface="Symbol" pitchFamily="18" charset="2"/>
              </a:rPr>
              <a:t> ___</a:t>
            </a:r>
          </a:p>
          <a:p>
            <a:pPr lvl="0" fontAlgn="auto">
              <a:lnSpc>
                <a:spcPct val="120000"/>
              </a:lnSpc>
              <a:spcBef>
                <a:spcPts val="0"/>
              </a:spcBef>
              <a:spcAft>
                <a:spcPts val="300"/>
              </a:spcAft>
              <a:defRPr/>
            </a:pPr>
            <a:r>
              <a:rPr lang="en-US" altLang="zh-CN" sz="2200" dirty="0">
                <a:latin typeface="宋体" panose="02010600030101010101" pitchFamily="2" charset="-122"/>
                <a:sym typeface="Symbol" pitchFamily="18" charset="2"/>
              </a:rPr>
              <a:t> </a:t>
            </a:r>
            <a:r>
              <a:rPr lang="en-US" altLang="zh-CN" sz="2200" dirty="0" smtClean="0">
                <a:latin typeface="宋体" panose="02010600030101010101" pitchFamily="2" charset="-122"/>
                <a:sym typeface="Symbol" pitchFamily="18" charset="2"/>
              </a:rPr>
              <a:t>                </a:t>
            </a:r>
            <a:r>
              <a:rPr lang="en-US" altLang="zh-CN" sz="2200" dirty="0" err="1" smtClean="0">
                <a:latin typeface="宋体" panose="02010600030101010101" pitchFamily="2" charset="-122"/>
                <a:sym typeface="Symbol" pitchFamily="18" charset="2"/>
              </a:rPr>
              <a:t>goto</a:t>
            </a:r>
            <a:r>
              <a:rPr lang="en-US" altLang="zh-CN" sz="2200" dirty="0" smtClean="0">
                <a:latin typeface="宋体" panose="02010600030101010101" pitchFamily="2" charset="-122"/>
                <a:sym typeface="Symbol" pitchFamily="18" charset="2"/>
              </a:rPr>
              <a:t>  ______</a:t>
            </a:r>
            <a:endParaRPr lang="en-US" altLang="zh-CN" sz="2200" dirty="0">
              <a:solidFill>
                <a:prstClr val="black"/>
              </a:solidFill>
              <a:latin typeface="宋体" panose="02010600030101010101" pitchFamily="2" charset="-122"/>
            </a:endParaRPr>
          </a:p>
        </p:txBody>
      </p:sp>
      <p:sp>
        <p:nvSpPr>
          <p:cNvPr id="5" name="矩形 4"/>
          <p:cNvSpPr/>
          <p:nvPr/>
        </p:nvSpPr>
        <p:spPr>
          <a:xfrm>
            <a:off x="683568" y="2564904"/>
            <a:ext cx="8064896" cy="3825663"/>
          </a:xfrm>
          <a:prstGeom prst="rect">
            <a:avLst/>
          </a:prstGeom>
        </p:spPr>
        <p:txBody>
          <a:bodyPr wrap="square">
            <a:spAutoFit/>
          </a:bodyPr>
          <a:lstStyle/>
          <a:p>
            <a:pPr lvl="0" fontAlgn="auto">
              <a:lnSpc>
                <a:spcPct val="120000"/>
              </a:lnSpc>
              <a:spcBef>
                <a:spcPts val="0"/>
              </a:spcBef>
              <a:spcAft>
                <a:spcPts val="300"/>
              </a:spcAft>
              <a:defRPr/>
            </a:pPr>
            <a:r>
              <a:rPr lang="en-US" altLang="zh-CN" sz="2200" dirty="0">
                <a:solidFill>
                  <a:prstClr val="black"/>
                </a:solidFill>
                <a:latin typeface="宋体" panose="02010600030101010101" pitchFamily="2" charset="-122"/>
              </a:rPr>
              <a:t>{ </a:t>
            </a:r>
            <a:r>
              <a:rPr lang="en-US" altLang="zh-CN" sz="2200" dirty="0" err="1">
                <a:latin typeface="宋体" panose="02010600030101010101" pitchFamily="2" charset="-122"/>
              </a:rPr>
              <a:t>E.truelist</a:t>
            </a:r>
            <a:r>
              <a:rPr lang="en-US" altLang="zh-CN" sz="2200" dirty="0">
                <a:latin typeface="宋体" panose="02010600030101010101" pitchFamily="2" charset="-122"/>
              </a:rPr>
              <a:t>= </a:t>
            </a:r>
            <a:r>
              <a:rPr lang="en-US" altLang="zh-CN" sz="2200" dirty="0" err="1">
                <a:latin typeface="宋体" panose="02010600030101010101" pitchFamily="2" charset="-122"/>
              </a:rPr>
              <a:t>makelist</a:t>
            </a:r>
            <a:r>
              <a:rPr lang="en-US" altLang="zh-CN" sz="2200" dirty="0">
                <a:latin typeface="宋体" panose="02010600030101010101" pitchFamily="2" charset="-122"/>
              </a:rPr>
              <a:t>(</a:t>
            </a:r>
            <a:r>
              <a:rPr lang="en-US" altLang="zh-CN" sz="2200" dirty="0" err="1">
                <a:latin typeface="宋体" panose="02010600030101010101" pitchFamily="2" charset="-122"/>
              </a:rPr>
              <a:t>nextstm</a:t>
            </a:r>
            <a:r>
              <a:rPr lang="en-US" altLang="zh-CN" sz="2200" dirty="0">
                <a:latin typeface="宋体" panose="02010600030101010101" pitchFamily="2" charset="-122"/>
              </a:rPr>
              <a:t>);</a:t>
            </a:r>
          </a:p>
          <a:p>
            <a:pPr eaLnBrk="1" fontAlgn="auto" hangingPunct="1">
              <a:lnSpc>
                <a:spcPct val="120000"/>
              </a:lnSpc>
              <a:buFont typeface="Wingdings" pitchFamily="2" charset="2"/>
              <a:buNone/>
              <a:defRPr/>
            </a:pPr>
            <a:r>
              <a:rPr lang="en-US" altLang="zh-CN" sz="2200" dirty="0">
                <a:latin typeface="宋体" panose="02010600030101010101" pitchFamily="2" charset="-122"/>
              </a:rPr>
              <a:t>  </a:t>
            </a:r>
            <a:r>
              <a:rPr lang="en-US" altLang="zh-CN" sz="2200" dirty="0" err="1">
                <a:latin typeface="宋体" panose="02010600030101010101" pitchFamily="2" charset="-122"/>
              </a:rPr>
              <a:t>E.falselist</a:t>
            </a:r>
            <a:r>
              <a:rPr lang="en-US" altLang="zh-CN" sz="2200" dirty="0">
                <a:latin typeface="宋体" panose="02010600030101010101" pitchFamily="2" charset="-122"/>
              </a:rPr>
              <a:t>= </a:t>
            </a:r>
            <a:r>
              <a:rPr lang="en-US" altLang="zh-CN" sz="2200" dirty="0" err="1">
                <a:latin typeface="宋体" panose="02010600030101010101" pitchFamily="2" charset="-122"/>
              </a:rPr>
              <a:t>makelist</a:t>
            </a:r>
            <a:r>
              <a:rPr lang="en-US" altLang="zh-CN" sz="2200" dirty="0">
                <a:latin typeface="宋体" panose="02010600030101010101" pitchFamily="2" charset="-122"/>
              </a:rPr>
              <a:t>(nextstm+1);</a:t>
            </a:r>
          </a:p>
          <a:p>
            <a:pPr eaLnBrk="1" fontAlgn="auto" hangingPunct="1">
              <a:lnSpc>
                <a:spcPct val="120000"/>
              </a:lnSpc>
              <a:buFont typeface="Wingdings" pitchFamily="2" charset="2"/>
              <a:buNone/>
              <a:defRPr/>
            </a:pPr>
            <a:r>
              <a:rPr lang="en-US" altLang="zh-CN" sz="2200" dirty="0">
                <a:latin typeface="宋体" panose="02010600030101010101" pitchFamily="2" charset="-122"/>
              </a:rPr>
              <a:t>  emit(if id1.place  </a:t>
            </a:r>
            <a:r>
              <a:rPr lang="en-US" altLang="zh-CN" sz="2200" dirty="0" err="1">
                <a:latin typeface="宋体" panose="02010600030101010101" pitchFamily="2" charset="-122"/>
              </a:rPr>
              <a:t>rop</a:t>
            </a:r>
            <a:r>
              <a:rPr lang="en-US" altLang="zh-CN" sz="2200" dirty="0">
                <a:latin typeface="宋体" panose="02010600030101010101" pitchFamily="2" charset="-122"/>
              </a:rPr>
              <a:t> id2.place  ‘</a:t>
            </a:r>
            <a:r>
              <a:rPr lang="en-US" altLang="zh-CN" sz="2200" dirty="0" err="1" smtClean="0">
                <a:latin typeface="宋体" panose="02010600030101010101" pitchFamily="2" charset="-122"/>
              </a:rPr>
              <a:t>goto</a:t>
            </a:r>
            <a:r>
              <a:rPr lang="en-US" altLang="zh-CN" sz="2200" dirty="0" smtClean="0">
                <a:latin typeface="宋体" panose="02010600030101010101" pitchFamily="2" charset="-122"/>
              </a:rPr>
              <a:t> __’);</a:t>
            </a:r>
            <a:endParaRPr lang="en-US" altLang="zh-CN" sz="2200" dirty="0">
              <a:latin typeface="宋体" panose="02010600030101010101" pitchFamily="2" charset="-122"/>
            </a:endParaRPr>
          </a:p>
          <a:p>
            <a:pPr eaLnBrk="1" fontAlgn="auto" hangingPunct="1">
              <a:lnSpc>
                <a:spcPct val="120000"/>
              </a:lnSpc>
              <a:buFont typeface="Wingdings" pitchFamily="2" charset="2"/>
              <a:buNone/>
              <a:defRPr/>
            </a:pPr>
            <a:r>
              <a:rPr lang="en-US" altLang="zh-CN" sz="2200" dirty="0">
                <a:latin typeface="宋体" panose="02010600030101010101" pitchFamily="2" charset="-122"/>
              </a:rPr>
              <a:t>  emit(  </a:t>
            </a:r>
            <a:r>
              <a:rPr lang="en-US" altLang="zh-CN" sz="2200" dirty="0" smtClean="0">
                <a:latin typeface="宋体" panose="02010600030101010101" pitchFamily="2" charset="-122"/>
              </a:rPr>
              <a:t>’</a:t>
            </a:r>
            <a:r>
              <a:rPr lang="en-US" altLang="zh-CN" sz="2200" dirty="0" err="1" smtClean="0">
                <a:latin typeface="宋体" panose="02010600030101010101" pitchFamily="2" charset="-122"/>
              </a:rPr>
              <a:t>goto</a:t>
            </a:r>
            <a:r>
              <a:rPr lang="en-US" altLang="zh-CN" sz="2200" dirty="0">
                <a:latin typeface="宋体" panose="02010600030101010101" pitchFamily="2" charset="-122"/>
              </a:rPr>
              <a:t> </a:t>
            </a:r>
            <a:r>
              <a:rPr lang="en-US" altLang="zh-CN" sz="2200" dirty="0" smtClean="0">
                <a:latin typeface="宋体" panose="02010600030101010101" pitchFamily="2" charset="-122"/>
              </a:rPr>
              <a:t>__’);</a:t>
            </a:r>
            <a:r>
              <a:rPr lang="zh-CN" altLang="en-US" sz="2200" dirty="0">
                <a:solidFill>
                  <a:prstClr val="black"/>
                </a:solidFill>
                <a:latin typeface="宋体" panose="02010600030101010101" pitchFamily="2" charset="-122"/>
              </a:rPr>
              <a:t>｝</a:t>
            </a:r>
            <a:endParaRPr lang="en-US" altLang="zh-CN" sz="2200" dirty="0">
              <a:solidFill>
                <a:prstClr val="black"/>
              </a:solidFill>
              <a:latin typeface="宋体" panose="02010600030101010101" pitchFamily="2" charset="-122"/>
            </a:endParaRPr>
          </a:p>
          <a:p>
            <a:pPr lvl="0" fontAlgn="auto">
              <a:lnSpc>
                <a:spcPct val="120000"/>
              </a:lnSpc>
              <a:spcBef>
                <a:spcPts val="0"/>
              </a:spcBef>
              <a:spcAft>
                <a:spcPts val="300"/>
              </a:spcAft>
              <a:defRPr/>
            </a:pPr>
            <a:r>
              <a:rPr lang="en-US" altLang="zh-CN" sz="2200" dirty="0">
                <a:solidFill>
                  <a:prstClr val="black"/>
                </a:solidFill>
                <a:latin typeface="宋体" panose="02010600030101010101" pitchFamily="2" charset="-122"/>
              </a:rPr>
              <a:t>// </a:t>
            </a:r>
            <a:r>
              <a:rPr lang="en-US" altLang="zh-CN" sz="2200" dirty="0" err="1" smtClean="0">
                <a:solidFill>
                  <a:prstClr val="black"/>
                </a:solidFill>
                <a:latin typeface="宋体" panose="02010600030101010101" pitchFamily="2" charset="-122"/>
              </a:rPr>
              <a:t>PS:makelist</a:t>
            </a:r>
            <a:r>
              <a:rPr lang="zh-CN" altLang="en-US" sz="2200" dirty="0" smtClean="0">
                <a:solidFill>
                  <a:prstClr val="black"/>
                </a:solidFill>
                <a:latin typeface="宋体" panose="02010600030101010101" pitchFamily="2" charset="-122"/>
              </a:rPr>
              <a:t>是建立链表，表中的（</a:t>
            </a:r>
            <a:r>
              <a:rPr lang="en-US" altLang="zh-CN" sz="2200" dirty="0" err="1" smtClean="0">
                <a:solidFill>
                  <a:prstClr val="black"/>
                </a:solidFill>
                <a:latin typeface="宋体" panose="02010600030101010101" pitchFamily="2" charset="-122"/>
              </a:rPr>
              <a:t>i</a:t>
            </a:r>
            <a:r>
              <a:rPr lang="zh-CN" altLang="en-US" sz="2200" dirty="0" smtClean="0">
                <a:solidFill>
                  <a:prstClr val="black"/>
                </a:solidFill>
                <a:latin typeface="宋体" panose="02010600030101010101" pitchFamily="2" charset="-122"/>
              </a:rPr>
              <a:t>）表示把</a:t>
            </a:r>
            <a:r>
              <a:rPr lang="zh-CN" altLang="en-US" sz="2200" dirty="0">
                <a:solidFill>
                  <a:prstClr val="black"/>
                </a:solidFill>
                <a:latin typeface="宋体" panose="02010600030101010101" pitchFamily="2" charset="-122"/>
              </a:rPr>
              <a:t>标号</a:t>
            </a:r>
            <a:r>
              <a:rPr lang="en-US" altLang="zh-CN" sz="2200" dirty="0" err="1">
                <a:solidFill>
                  <a:prstClr val="black"/>
                </a:solidFill>
                <a:latin typeface="宋体" panose="02010600030101010101" pitchFamily="2" charset="-122"/>
              </a:rPr>
              <a:t>i</a:t>
            </a:r>
            <a:r>
              <a:rPr lang="zh-CN" altLang="en-US" sz="2200" dirty="0" smtClean="0">
                <a:solidFill>
                  <a:prstClr val="black"/>
                </a:solidFill>
                <a:latin typeface="宋体" panose="02010600030101010101" pitchFamily="2" charset="-122"/>
              </a:rPr>
              <a:t>语句归为某类型链；</a:t>
            </a:r>
            <a:r>
              <a:rPr lang="en-US" altLang="zh-CN" sz="2200" dirty="0">
                <a:latin typeface="宋体" panose="02010600030101010101" pitchFamily="2" charset="-122"/>
              </a:rPr>
              <a:t> </a:t>
            </a:r>
            <a:r>
              <a:rPr lang="zh-CN" altLang="en-US" sz="2200" dirty="0" smtClean="0">
                <a:latin typeface="宋体" panose="02010600030101010101" pitchFamily="2" charset="-122"/>
              </a:rPr>
              <a:t>如：</a:t>
            </a:r>
            <a:r>
              <a:rPr lang="en-US" altLang="zh-CN" sz="2200" dirty="0" err="1" smtClean="0">
                <a:latin typeface="宋体" panose="02010600030101010101" pitchFamily="2" charset="-122"/>
              </a:rPr>
              <a:t>E.truelist</a:t>
            </a:r>
            <a:r>
              <a:rPr lang="en-US" altLang="zh-CN" sz="2200" dirty="0">
                <a:latin typeface="宋体" panose="02010600030101010101" pitchFamily="2" charset="-122"/>
              </a:rPr>
              <a:t>= </a:t>
            </a:r>
            <a:r>
              <a:rPr lang="en-US" altLang="zh-CN" sz="2200" dirty="0" err="1">
                <a:latin typeface="宋体" panose="02010600030101010101" pitchFamily="2" charset="-122"/>
              </a:rPr>
              <a:t>makelist</a:t>
            </a:r>
            <a:r>
              <a:rPr lang="en-US" altLang="zh-CN" sz="2200" dirty="0">
                <a:latin typeface="宋体" panose="02010600030101010101" pitchFamily="2" charset="-122"/>
              </a:rPr>
              <a:t>(</a:t>
            </a:r>
            <a:r>
              <a:rPr lang="en-US" altLang="zh-CN" sz="2200" dirty="0" err="1">
                <a:latin typeface="宋体" panose="02010600030101010101" pitchFamily="2" charset="-122"/>
              </a:rPr>
              <a:t>nextstm</a:t>
            </a:r>
            <a:r>
              <a:rPr lang="en-US" altLang="zh-CN" sz="2200" dirty="0" smtClean="0">
                <a:latin typeface="宋体" panose="02010600030101010101" pitchFamily="2" charset="-122"/>
              </a:rPr>
              <a:t>);</a:t>
            </a:r>
            <a:r>
              <a:rPr lang="zh-CN" altLang="en-US" sz="2200" dirty="0" smtClean="0">
                <a:latin typeface="宋体" panose="02010600030101010101" pitchFamily="2" charset="-122"/>
              </a:rPr>
              <a:t>把下一条语句归为</a:t>
            </a:r>
            <a:r>
              <a:rPr lang="en-US" altLang="zh-CN" sz="2200" dirty="0" err="1" smtClean="0">
                <a:latin typeface="宋体" panose="02010600030101010101" pitchFamily="2" charset="-122"/>
              </a:rPr>
              <a:t>truelist</a:t>
            </a:r>
            <a:r>
              <a:rPr lang="zh-CN" altLang="en-US" sz="2200" dirty="0" smtClean="0">
                <a:latin typeface="宋体" panose="02010600030101010101" pitchFamily="2" charset="-122"/>
              </a:rPr>
              <a:t>链</a:t>
            </a:r>
            <a:endParaRPr lang="en-US" altLang="zh-CN" sz="2200" dirty="0" smtClean="0">
              <a:solidFill>
                <a:prstClr val="black"/>
              </a:solidFill>
              <a:latin typeface="宋体" panose="02010600030101010101" pitchFamily="2" charset="-122"/>
            </a:endParaRPr>
          </a:p>
          <a:p>
            <a:pPr lvl="0" fontAlgn="auto">
              <a:lnSpc>
                <a:spcPct val="120000"/>
              </a:lnSpc>
              <a:spcBef>
                <a:spcPts val="0"/>
              </a:spcBef>
              <a:spcAft>
                <a:spcPts val="300"/>
              </a:spcAft>
              <a:defRPr/>
            </a:pPr>
            <a:r>
              <a:rPr lang="en-US" altLang="zh-CN" sz="2200" dirty="0" err="1" smtClean="0">
                <a:solidFill>
                  <a:prstClr val="black"/>
                </a:solidFill>
                <a:latin typeface="宋体" panose="02010600030101010101" pitchFamily="2" charset="-122"/>
              </a:rPr>
              <a:t>Nextstm</a:t>
            </a:r>
            <a:r>
              <a:rPr lang="zh-CN" altLang="en-US" sz="2200" dirty="0" smtClean="0">
                <a:solidFill>
                  <a:prstClr val="black"/>
                </a:solidFill>
                <a:latin typeface="宋体" panose="02010600030101010101" pitchFamily="2" charset="-122"/>
              </a:rPr>
              <a:t>泛指下一条要执行的语句编号。执行语句前的内容是当前语句的编号。执行完语句，</a:t>
            </a:r>
            <a:r>
              <a:rPr lang="en-US" altLang="zh-CN" sz="2200" dirty="0" err="1" smtClean="0">
                <a:solidFill>
                  <a:prstClr val="black"/>
                </a:solidFill>
                <a:latin typeface="宋体" panose="02010600030101010101" pitchFamily="2" charset="-122"/>
              </a:rPr>
              <a:t>nextstm</a:t>
            </a:r>
            <a:r>
              <a:rPr lang="zh-CN" altLang="en-US" sz="2200" dirty="0" smtClean="0">
                <a:solidFill>
                  <a:prstClr val="black"/>
                </a:solidFill>
                <a:latin typeface="宋体" panose="02010600030101010101" pitchFamily="2" charset="-122"/>
              </a:rPr>
              <a:t>的内容加</a:t>
            </a:r>
            <a:r>
              <a:rPr lang="en-US" altLang="zh-CN" sz="2200" dirty="0" smtClean="0">
                <a:solidFill>
                  <a:prstClr val="black"/>
                </a:solidFill>
                <a:latin typeface="宋体" panose="02010600030101010101" pitchFamily="2" charset="-122"/>
              </a:rPr>
              <a:t>1.</a:t>
            </a:r>
            <a:endParaRPr lang="en-US" altLang="zh-CN" sz="2200" dirty="0">
              <a:solidFill>
                <a:prstClr val="black"/>
              </a:solidFill>
              <a:latin typeface="宋体" panose="02010600030101010101" pitchFamily="2" charset="-122"/>
            </a:endParaRPr>
          </a:p>
        </p:txBody>
      </p:sp>
    </p:spTree>
    <p:extLst>
      <p:ext uri="{BB962C8B-B14F-4D97-AF65-F5344CB8AC3E}">
        <p14:creationId xmlns:p14="http://schemas.microsoft.com/office/powerpoint/2010/main" xmlns="" val="4337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6488" y="188640"/>
            <a:ext cx="7776864" cy="943335"/>
          </a:xfrm>
          <a:prstGeom prst="rect">
            <a:avLst/>
          </a:prstGeom>
        </p:spPr>
        <p:txBody>
          <a:bodyPr wrap="square">
            <a:spAutoFit/>
          </a:bodyPr>
          <a:lstStyle/>
          <a:p>
            <a:pPr lvl="0" fontAlgn="auto">
              <a:lnSpc>
                <a:spcPct val="120000"/>
              </a:lnSpc>
              <a:spcBef>
                <a:spcPts val="0"/>
              </a:spcBef>
              <a:spcAft>
                <a:spcPts val="300"/>
              </a:spcAft>
              <a:defRPr/>
            </a:pPr>
            <a:r>
              <a:rPr lang="zh-CN" altLang="en-US" sz="2200" dirty="0" smtClean="0">
                <a:solidFill>
                  <a:srgbClr val="CC3300"/>
                </a:solidFill>
                <a:latin typeface="宋体" panose="02010600030101010101" pitchFamily="2" charset="-122"/>
              </a:rPr>
              <a:t>（</a:t>
            </a:r>
            <a:r>
              <a:rPr lang="en-US" altLang="zh-CN" sz="2200" dirty="0" smtClean="0">
                <a:solidFill>
                  <a:srgbClr val="CC3300"/>
                </a:solidFill>
                <a:latin typeface="宋体" panose="02010600030101010101" pitchFamily="2" charset="-122"/>
              </a:rPr>
              <a:t>6) </a:t>
            </a:r>
            <a:r>
              <a:rPr lang="en-US" altLang="zh-CN" sz="2200" dirty="0" err="1">
                <a:solidFill>
                  <a:srgbClr val="CC3300"/>
                </a:solidFill>
                <a:latin typeface="宋体" panose="02010600030101010101" pitchFamily="2" charset="-122"/>
              </a:rPr>
              <a:t>E</a:t>
            </a:r>
            <a:r>
              <a:rPr lang="en-US" altLang="zh-CN" sz="2200" dirty="0" err="1" smtClean="0">
                <a:solidFill>
                  <a:srgbClr val="CC3300"/>
                </a:solidFill>
                <a:latin typeface="宋体" panose="02010600030101010101" pitchFamily="2" charset="-122"/>
                <a:sym typeface="Symbol" pitchFamily="18" charset="2"/>
              </a:rPr>
              <a:t>ture</a:t>
            </a:r>
            <a:r>
              <a:rPr lang="en-US" altLang="zh-CN" sz="2200" dirty="0" smtClean="0">
                <a:solidFill>
                  <a:srgbClr val="CC3300"/>
                </a:solidFill>
                <a:latin typeface="宋体" panose="02010600030101010101" pitchFamily="2" charset="-122"/>
                <a:sym typeface="Symbol" pitchFamily="18" charset="2"/>
              </a:rPr>
              <a:t>              (7)</a:t>
            </a:r>
            <a:r>
              <a:rPr lang="en-US" altLang="zh-CN" sz="2200" dirty="0">
                <a:solidFill>
                  <a:srgbClr val="CC3300"/>
                </a:solidFill>
                <a:latin typeface="宋体" panose="02010600030101010101" pitchFamily="2" charset="-122"/>
              </a:rPr>
              <a:t> </a:t>
            </a:r>
            <a:r>
              <a:rPr lang="en-US" altLang="zh-CN" sz="2200" dirty="0" err="1">
                <a:solidFill>
                  <a:srgbClr val="CC3300"/>
                </a:solidFill>
                <a:latin typeface="宋体" panose="02010600030101010101" pitchFamily="2" charset="-122"/>
              </a:rPr>
              <a:t>E</a:t>
            </a:r>
            <a:r>
              <a:rPr lang="en-US" altLang="zh-CN" sz="2200" dirty="0" err="1" smtClean="0">
                <a:solidFill>
                  <a:srgbClr val="CC3300"/>
                </a:solidFill>
                <a:latin typeface="宋体" panose="02010600030101010101" pitchFamily="2" charset="-122"/>
                <a:sym typeface="Symbol" pitchFamily="18" charset="2"/>
              </a:rPr>
              <a:t>false</a:t>
            </a:r>
            <a:endParaRPr lang="en-US" altLang="zh-CN" sz="2200" dirty="0" smtClean="0">
              <a:solidFill>
                <a:srgbClr val="CC3300"/>
              </a:solidFill>
              <a:latin typeface="宋体" panose="02010600030101010101" pitchFamily="2" charset="-122"/>
              <a:sym typeface="Symbol" pitchFamily="18" charset="2"/>
            </a:endParaRPr>
          </a:p>
          <a:p>
            <a:pPr lvl="0" fontAlgn="auto">
              <a:lnSpc>
                <a:spcPct val="120000"/>
              </a:lnSpc>
              <a:spcBef>
                <a:spcPts val="0"/>
              </a:spcBef>
              <a:spcAft>
                <a:spcPts val="300"/>
              </a:spcAft>
              <a:defRPr/>
            </a:pPr>
            <a:r>
              <a:rPr lang="zh-CN" altLang="en-US" sz="2200" dirty="0" smtClean="0">
                <a:solidFill>
                  <a:prstClr val="black"/>
                </a:solidFill>
                <a:latin typeface="宋体" panose="02010600030101010101" pitchFamily="2" charset="-122"/>
              </a:rPr>
              <a:t>以</a:t>
            </a:r>
            <a:r>
              <a:rPr lang="en-US" altLang="zh-CN" sz="2200" dirty="0">
                <a:latin typeface="宋体" panose="02010600030101010101" pitchFamily="2" charset="-122"/>
                <a:sym typeface="Symbol" pitchFamily="18" charset="2"/>
              </a:rPr>
              <a:t>(7)</a:t>
            </a:r>
            <a:r>
              <a:rPr lang="en-US" altLang="zh-CN" sz="2200" dirty="0">
                <a:latin typeface="宋体" panose="02010600030101010101" pitchFamily="2" charset="-122"/>
              </a:rPr>
              <a:t> </a:t>
            </a:r>
            <a:r>
              <a:rPr lang="en-US" altLang="zh-CN" sz="2200" dirty="0" err="1">
                <a:latin typeface="宋体" panose="02010600030101010101" pitchFamily="2" charset="-122"/>
              </a:rPr>
              <a:t>E</a:t>
            </a:r>
            <a:r>
              <a:rPr lang="en-US" altLang="zh-CN" sz="2200" dirty="0" err="1">
                <a:latin typeface="宋体" panose="02010600030101010101" pitchFamily="2" charset="-122"/>
                <a:sym typeface="Symbol" pitchFamily="18" charset="2"/>
              </a:rPr>
              <a:t></a:t>
            </a:r>
            <a:r>
              <a:rPr lang="en-US" altLang="zh-CN" sz="2200" dirty="0" err="1" smtClean="0">
                <a:latin typeface="宋体" panose="02010600030101010101" pitchFamily="2" charset="-122"/>
                <a:sym typeface="Symbol" pitchFamily="18" charset="2"/>
              </a:rPr>
              <a:t>false</a:t>
            </a:r>
            <a:r>
              <a:rPr lang="zh-CN" altLang="en-US" sz="2200" dirty="0" smtClean="0">
                <a:latin typeface="宋体" panose="02010600030101010101" pitchFamily="2" charset="-122"/>
                <a:sym typeface="Symbol" pitchFamily="18" charset="2"/>
              </a:rPr>
              <a:t>为例讲解。</a:t>
            </a:r>
            <a:endParaRPr lang="en-US" altLang="zh-CN" sz="2200" dirty="0">
              <a:solidFill>
                <a:prstClr val="black"/>
              </a:solidFill>
              <a:latin typeface="宋体" panose="02010600030101010101" pitchFamily="2" charset="-122"/>
            </a:endParaRPr>
          </a:p>
        </p:txBody>
      </p:sp>
      <p:sp>
        <p:nvSpPr>
          <p:cNvPr id="6" name="矩形 5"/>
          <p:cNvSpPr/>
          <p:nvPr/>
        </p:nvSpPr>
        <p:spPr>
          <a:xfrm>
            <a:off x="669565" y="1339532"/>
            <a:ext cx="7776864" cy="3090077"/>
          </a:xfrm>
          <a:prstGeom prst="rect">
            <a:avLst/>
          </a:prstGeom>
        </p:spPr>
        <p:txBody>
          <a:bodyPr wrap="square">
            <a:spAutoFit/>
          </a:bodyPr>
          <a:lstStyle/>
          <a:p>
            <a:pPr lvl="0" fontAlgn="auto">
              <a:lnSpc>
                <a:spcPct val="120000"/>
              </a:lnSpc>
              <a:spcBef>
                <a:spcPts val="0"/>
              </a:spcBef>
              <a:spcAft>
                <a:spcPts val="300"/>
              </a:spcAft>
              <a:defRPr/>
            </a:pPr>
            <a:r>
              <a:rPr lang="zh-CN" altLang="en-US" sz="2200" dirty="0" smtClean="0">
                <a:latin typeface="宋体" panose="02010600030101010101" pitchFamily="2" charset="-122"/>
              </a:rPr>
              <a:t>分析：</a:t>
            </a:r>
            <a:endParaRPr lang="en-US" altLang="zh-CN" sz="2200" dirty="0" smtClean="0">
              <a:latin typeface="宋体" panose="02010600030101010101" pitchFamily="2" charset="-122"/>
            </a:endParaRPr>
          </a:p>
          <a:p>
            <a:pPr lvl="0" fontAlgn="auto">
              <a:lnSpc>
                <a:spcPct val="120000"/>
              </a:lnSpc>
              <a:spcBef>
                <a:spcPts val="0"/>
              </a:spcBef>
              <a:spcAft>
                <a:spcPts val="300"/>
              </a:spcAft>
              <a:defRPr/>
            </a:pPr>
            <a:r>
              <a:rPr lang="en-US" altLang="zh-CN" sz="2200" dirty="0" smtClean="0">
                <a:latin typeface="宋体" panose="02010600030101010101" pitchFamily="2" charset="-122"/>
              </a:rPr>
              <a:t>E=</a:t>
            </a:r>
            <a:r>
              <a:rPr lang="en-US" altLang="zh-CN" sz="2200" dirty="0" smtClean="0">
                <a:latin typeface="宋体" panose="02010600030101010101" pitchFamily="2" charset="-122"/>
                <a:sym typeface="Symbol" pitchFamily="18" charset="2"/>
              </a:rPr>
              <a:t>false</a:t>
            </a:r>
            <a:r>
              <a:rPr lang="zh-CN" altLang="en-US" sz="2200" dirty="0" smtClean="0">
                <a:latin typeface="宋体" panose="02010600030101010101" pitchFamily="2" charset="-122"/>
                <a:sym typeface="Symbol" pitchFamily="18" charset="2"/>
              </a:rPr>
              <a:t>通常作为条件跳转或无条件跳转语句的一部分出现。继续执行的下一条语句肯定是</a:t>
            </a:r>
            <a:r>
              <a:rPr lang="en-US" altLang="zh-CN" sz="2200" dirty="0" smtClean="0">
                <a:latin typeface="宋体" panose="02010600030101010101" pitchFamily="2" charset="-122"/>
              </a:rPr>
              <a:t>E=</a:t>
            </a:r>
            <a:r>
              <a:rPr lang="en-US" altLang="zh-CN" sz="2200" dirty="0" smtClean="0">
                <a:latin typeface="宋体" panose="02010600030101010101" pitchFamily="2" charset="-122"/>
                <a:sym typeface="Symbol" pitchFamily="18" charset="2"/>
              </a:rPr>
              <a:t>false</a:t>
            </a:r>
            <a:r>
              <a:rPr lang="zh-CN" altLang="en-US" sz="2200" dirty="0" smtClean="0">
                <a:latin typeface="宋体" panose="02010600030101010101" pitchFamily="2" charset="-122"/>
                <a:sym typeface="Symbol" pitchFamily="18" charset="2"/>
              </a:rPr>
              <a:t>跳转的语句。</a:t>
            </a:r>
            <a:endParaRPr lang="en-US" altLang="zh-CN" sz="2200" dirty="0" smtClean="0">
              <a:latin typeface="宋体" panose="02010600030101010101" pitchFamily="2" charset="-122"/>
              <a:sym typeface="Symbol" pitchFamily="18" charset="2"/>
            </a:endParaRPr>
          </a:p>
          <a:p>
            <a:pPr lvl="0" fontAlgn="auto">
              <a:lnSpc>
                <a:spcPct val="120000"/>
              </a:lnSpc>
              <a:spcBef>
                <a:spcPts val="0"/>
              </a:spcBef>
              <a:spcAft>
                <a:spcPts val="300"/>
              </a:spcAft>
              <a:defRPr/>
            </a:pPr>
            <a:r>
              <a:rPr lang="zh-CN" altLang="en-US" sz="2200" dirty="0" smtClean="0">
                <a:latin typeface="宋体" panose="02010600030101010101" pitchFamily="2" charset="-122"/>
                <a:sym typeface="Symbol" pitchFamily="18" charset="2"/>
              </a:rPr>
              <a:t>所以：</a:t>
            </a:r>
            <a:r>
              <a:rPr lang="en-US" altLang="zh-CN" sz="2200" dirty="0" smtClean="0">
                <a:solidFill>
                  <a:prstClr val="black"/>
                </a:solidFill>
                <a:latin typeface="宋体" panose="02010600030101010101" pitchFamily="2" charset="-122"/>
              </a:rPr>
              <a:t>{ </a:t>
            </a:r>
            <a:r>
              <a:rPr lang="en-US" altLang="zh-CN" sz="2200" dirty="0" err="1" smtClean="0">
                <a:latin typeface="宋体" panose="02010600030101010101" pitchFamily="2" charset="-122"/>
              </a:rPr>
              <a:t>E.falselist</a:t>
            </a:r>
            <a:r>
              <a:rPr lang="en-US" altLang="zh-CN" sz="2200" dirty="0" smtClean="0">
                <a:latin typeface="宋体" panose="02010600030101010101" pitchFamily="2" charset="-122"/>
              </a:rPr>
              <a:t>= </a:t>
            </a:r>
            <a:r>
              <a:rPr lang="en-US" altLang="zh-CN" sz="2200" dirty="0" err="1" smtClean="0">
                <a:latin typeface="宋体" panose="02010600030101010101" pitchFamily="2" charset="-122"/>
              </a:rPr>
              <a:t>makelist</a:t>
            </a:r>
            <a:r>
              <a:rPr lang="en-US" altLang="zh-CN" sz="2200" dirty="0" smtClean="0">
                <a:latin typeface="宋体" panose="02010600030101010101" pitchFamily="2" charset="-122"/>
              </a:rPr>
              <a:t>(</a:t>
            </a:r>
            <a:r>
              <a:rPr lang="en-US" altLang="zh-CN" sz="2200" dirty="0" err="1" smtClean="0">
                <a:latin typeface="宋体" panose="02010600030101010101" pitchFamily="2" charset="-122"/>
              </a:rPr>
              <a:t>nextstm</a:t>
            </a:r>
            <a:r>
              <a:rPr lang="en-US" altLang="zh-CN" sz="2200" dirty="0" smtClean="0">
                <a:latin typeface="宋体" panose="02010600030101010101" pitchFamily="2" charset="-122"/>
              </a:rPr>
              <a:t>);</a:t>
            </a:r>
          </a:p>
          <a:p>
            <a:pPr lvl="0" fontAlgn="auto">
              <a:lnSpc>
                <a:spcPct val="120000"/>
              </a:lnSpc>
              <a:spcBef>
                <a:spcPts val="0"/>
              </a:spcBef>
              <a:spcAft>
                <a:spcPts val="300"/>
              </a:spcAft>
              <a:defRPr/>
            </a:pPr>
            <a:r>
              <a:rPr lang="en-US" altLang="zh-CN" sz="2200" dirty="0">
                <a:latin typeface="宋体" panose="02010600030101010101" pitchFamily="2" charset="-122"/>
              </a:rPr>
              <a:t> </a:t>
            </a:r>
            <a:r>
              <a:rPr lang="en-US" altLang="zh-CN" sz="2200" dirty="0" smtClean="0">
                <a:latin typeface="宋体" panose="02010600030101010101" pitchFamily="2" charset="-122"/>
              </a:rPr>
              <a:t>emit(‘</a:t>
            </a:r>
            <a:r>
              <a:rPr lang="en-US" altLang="zh-CN" sz="2200" dirty="0" err="1" smtClean="0">
                <a:latin typeface="宋体" panose="02010600030101010101" pitchFamily="2" charset="-122"/>
              </a:rPr>
              <a:t>goto</a:t>
            </a:r>
            <a:r>
              <a:rPr lang="en-US" altLang="zh-CN" sz="2200" dirty="0" smtClean="0">
                <a:latin typeface="宋体" panose="02010600030101010101" pitchFamily="2" charset="-122"/>
              </a:rPr>
              <a:t> _’ ) </a:t>
            </a:r>
            <a:r>
              <a:rPr lang="zh-CN" altLang="en-US" sz="2200" dirty="0" smtClean="0">
                <a:solidFill>
                  <a:prstClr val="black"/>
                </a:solidFill>
                <a:latin typeface="宋体" panose="02010600030101010101" pitchFamily="2" charset="-122"/>
              </a:rPr>
              <a:t>｝</a:t>
            </a:r>
            <a:endParaRPr lang="en-US" altLang="zh-CN" sz="2200" dirty="0" smtClean="0">
              <a:solidFill>
                <a:prstClr val="black"/>
              </a:solidFill>
              <a:latin typeface="宋体" panose="02010600030101010101" pitchFamily="2" charset="-122"/>
            </a:endParaRPr>
          </a:p>
          <a:p>
            <a:pPr lvl="0" fontAlgn="auto">
              <a:lnSpc>
                <a:spcPct val="120000"/>
              </a:lnSpc>
              <a:spcBef>
                <a:spcPts val="0"/>
              </a:spcBef>
              <a:spcAft>
                <a:spcPts val="300"/>
              </a:spcAft>
              <a:defRPr/>
            </a:pPr>
            <a:r>
              <a:rPr lang="en-US" altLang="zh-CN" sz="2200" dirty="0" smtClean="0">
                <a:solidFill>
                  <a:prstClr val="black"/>
                </a:solidFill>
                <a:latin typeface="宋体" panose="02010600030101010101" pitchFamily="2" charset="-122"/>
              </a:rPr>
              <a:t>// </a:t>
            </a:r>
            <a:r>
              <a:rPr lang="zh-CN" altLang="en-US" sz="2200" dirty="0" smtClean="0">
                <a:solidFill>
                  <a:prstClr val="black"/>
                </a:solidFill>
                <a:latin typeface="宋体" panose="02010600030101010101" pitchFamily="2" charset="-122"/>
              </a:rPr>
              <a:t>建立一个</a:t>
            </a:r>
            <a:r>
              <a:rPr lang="en-US" altLang="zh-CN" sz="2200" dirty="0" err="1" smtClean="0">
                <a:solidFill>
                  <a:prstClr val="black"/>
                </a:solidFill>
                <a:latin typeface="宋体" panose="02010600030101010101" pitchFamily="2" charset="-122"/>
              </a:rPr>
              <a:t>falselist</a:t>
            </a:r>
            <a:r>
              <a:rPr lang="zh-CN" altLang="en-US" sz="2200" dirty="0" smtClean="0">
                <a:solidFill>
                  <a:prstClr val="black"/>
                </a:solidFill>
                <a:latin typeface="宋体" panose="02010600030101010101" pitchFamily="2" charset="-122"/>
              </a:rPr>
              <a:t>链表，把下一条执行语句编号放入；新建一条语句   </a:t>
            </a:r>
            <a:r>
              <a:rPr lang="en-US" altLang="zh-CN" sz="2200" dirty="0" err="1" smtClean="0">
                <a:solidFill>
                  <a:prstClr val="black"/>
                </a:solidFill>
                <a:latin typeface="宋体" panose="02010600030101010101" pitchFamily="2" charset="-122"/>
              </a:rPr>
              <a:t>goto</a:t>
            </a:r>
            <a:r>
              <a:rPr lang="en-US" altLang="zh-CN" sz="2200" dirty="0" smtClean="0">
                <a:solidFill>
                  <a:prstClr val="black"/>
                </a:solidFill>
                <a:latin typeface="宋体" panose="02010600030101010101" pitchFamily="2" charset="-122"/>
              </a:rPr>
              <a:t> __</a:t>
            </a:r>
            <a:r>
              <a:rPr lang="zh-CN" altLang="en-US" sz="2200" dirty="0" smtClean="0">
                <a:solidFill>
                  <a:prstClr val="black"/>
                </a:solidFill>
                <a:latin typeface="宋体" panose="02010600030101010101" pitchFamily="2" charset="-122"/>
              </a:rPr>
              <a:t>以后</a:t>
            </a:r>
            <a:r>
              <a:rPr lang="zh-CN" altLang="en-US" sz="2200" dirty="0" smtClean="0">
                <a:latin typeface="宋体" panose="02010600030101010101" pitchFamily="2" charset="-122"/>
              </a:rPr>
              <a:t>准备回填</a:t>
            </a:r>
            <a:endParaRPr lang="en-US" altLang="zh-CN" sz="2200" dirty="0">
              <a:solidFill>
                <a:prstClr val="black"/>
              </a:solidFill>
              <a:latin typeface="宋体" panose="02010600030101010101" pitchFamily="2" charset="-122"/>
            </a:endParaRPr>
          </a:p>
        </p:txBody>
      </p:sp>
      <p:sp>
        <p:nvSpPr>
          <p:cNvPr id="7" name="矩形 6"/>
          <p:cNvSpPr/>
          <p:nvPr/>
        </p:nvSpPr>
        <p:spPr>
          <a:xfrm>
            <a:off x="690100" y="4429609"/>
            <a:ext cx="7776864" cy="498598"/>
          </a:xfrm>
          <a:prstGeom prst="rect">
            <a:avLst/>
          </a:prstGeom>
        </p:spPr>
        <p:txBody>
          <a:bodyPr wrap="square">
            <a:spAutoFit/>
          </a:bodyPr>
          <a:lstStyle/>
          <a:p>
            <a:pPr lvl="0" fontAlgn="auto">
              <a:lnSpc>
                <a:spcPct val="120000"/>
              </a:lnSpc>
              <a:spcBef>
                <a:spcPts val="0"/>
              </a:spcBef>
              <a:spcAft>
                <a:spcPts val="300"/>
              </a:spcAft>
              <a:defRPr/>
            </a:pPr>
            <a:r>
              <a:rPr lang="zh-CN" altLang="en-US" sz="2200" dirty="0" smtClean="0">
                <a:solidFill>
                  <a:srgbClr val="CC3300"/>
                </a:solidFill>
                <a:latin typeface="宋体" panose="02010600030101010101" pitchFamily="2" charset="-122"/>
              </a:rPr>
              <a:t>（</a:t>
            </a:r>
            <a:r>
              <a:rPr lang="en-US" altLang="zh-CN" sz="2200" dirty="0" smtClean="0">
                <a:solidFill>
                  <a:srgbClr val="CC3300"/>
                </a:solidFill>
                <a:latin typeface="宋体" panose="02010600030101010101" pitchFamily="2" charset="-122"/>
              </a:rPr>
              <a:t>8) M</a:t>
            </a:r>
            <a:r>
              <a:rPr lang="en-US" altLang="zh-CN" sz="2200" dirty="0" smtClean="0">
                <a:solidFill>
                  <a:srgbClr val="CC3300"/>
                </a:solidFill>
                <a:latin typeface="宋体" panose="02010600030101010101" pitchFamily="2" charset="-122"/>
                <a:sym typeface="Symbol" pitchFamily="18" charset="2"/>
              </a:rPr>
              <a:t></a:t>
            </a:r>
            <a:r>
              <a:rPr lang="el-GR" altLang="zh-CN" sz="2200" dirty="0" smtClean="0">
                <a:solidFill>
                  <a:srgbClr val="CC3300"/>
                </a:solidFill>
                <a:latin typeface="宋体" panose="02010600030101010101" pitchFamily="2" charset="-122"/>
                <a:sym typeface="Symbol" pitchFamily="18" charset="2"/>
              </a:rPr>
              <a:t>ε</a:t>
            </a:r>
            <a:r>
              <a:rPr lang="en-US" altLang="zh-CN" sz="2200" dirty="0" smtClean="0">
                <a:solidFill>
                  <a:srgbClr val="CC3300"/>
                </a:solidFill>
                <a:latin typeface="宋体" panose="02010600030101010101" pitchFamily="2" charset="-122"/>
                <a:sym typeface="Symbol" pitchFamily="18" charset="2"/>
              </a:rPr>
              <a:t>             </a:t>
            </a:r>
            <a:r>
              <a:rPr lang="zh-CN" altLang="en-US" sz="2200" dirty="0" smtClean="0">
                <a:solidFill>
                  <a:srgbClr val="CC3300"/>
                </a:solidFill>
                <a:latin typeface="宋体" panose="02010600030101010101" pitchFamily="2" charset="-122"/>
                <a:sym typeface="Symbol" pitchFamily="18" charset="2"/>
              </a:rPr>
              <a:t>在（</a:t>
            </a:r>
            <a:r>
              <a:rPr lang="en-US" altLang="zh-CN" sz="2200" dirty="0" smtClean="0">
                <a:solidFill>
                  <a:srgbClr val="CC3300"/>
                </a:solidFill>
                <a:latin typeface="宋体" panose="02010600030101010101" pitchFamily="2" charset="-122"/>
                <a:sym typeface="Symbol" pitchFamily="18" charset="2"/>
              </a:rPr>
              <a:t>1</a:t>
            </a:r>
            <a:r>
              <a:rPr lang="zh-CN" altLang="en-US" sz="2200" dirty="0" smtClean="0">
                <a:solidFill>
                  <a:srgbClr val="CC3300"/>
                </a:solidFill>
                <a:latin typeface="宋体" panose="02010600030101010101" pitchFamily="2" charset="-122"/>
                <a:sym typeface="Symbol" pitchFamily="18" charset="2"/>
              </a:rPr>
              <a:t>）和（</a:t>
            </a:r>
            <a:r>
              <a:rPr lang="en-US" altLang="zh-CN" sz="2200" dirty="0" smtClean="0">
                <a:solidFill>
                  <a:srgbClr val="CC3300"/>
                </a:solidFill>
                <a:latin typeface="宋体" panose="02010600030101010101" pitchFamily="2" charset="-122"/>
                <a:sym typeface="Symbol" pitchFamily="18" charset="2"/>
              </a:rPr>
              <a:t>2</a:t>
            </a:r>
            <a:r>
              <a:rPr lang="zh-CN" altLang="en-US" sz="2200" dirty="0" smtClean="0">
                <a:solidFill>
                  <a:srgbClr val="CC3300"/>
                </a:solidFill>
                <a:latin typeface="宋体" panose="02010600030101010101" pitchFamily="2" charset="-122"/>
                <a:sym typeface="Symbol" pitchFamily="18" charset="2"/>
              </a:rPr>
              <a:t>）新增的符号</a:t>
            </a:r>
            <a:endParaRPr lang="en-US" altLang="zh-CN" sz="2200" dirty="0">
              <a:solidFill>
                <a:prstClr val="black"/>
              </a:solidFill>
              <a:latin typeface="宋体" panose="02010600030101010101" pitchFamily="2" charset="-122"/>
            </a:endParaRPr>
          </a:p>
        </p:txBody>
      </p:sp>
      <p:sp>
        <p:nvSpPr>
          <p:cNvPr id="8" name="矩形 7"/>
          <p:cNvSpPr/>
          <p:nvPr/>
        </p:nvSpPr>
        <p:spPr>
          <a:xfrm>
            <a:off x="716574" y="4928207"/>
            <a:ext cx="7776864" cy="1388072"/>
          </a:xfrm>
          <a:prstGeom prst="rect">
            <a:avLst/>
          </a:prstGeom>
        </p:spPr>
        <p:txBody>
          <a:bodyPr wrap="square">
            <a:spAutoFit/>
          </a:bodyPr>
          <a:lstStyle/>
          <a:p>
            <a:pPr lvl="0" fontAlgn="auto">
              <a:lnSpc>
                <a:spcPct val="120000"/>
              </a:lnSpc>
              <a:spcBef>
                <a:spcPts val="0"/>
              </a:spcBef>
              <a:spcAft>
                <a:spcPts val="300"/>
              </a:spcAft>
              <a:defRPr/>
            </a:pPr>
            <a:r>
              <a:rPr lang="zh-CN" altLang="en-US" sz="2200" dirty="0" smtClean="0">
                <a:latin typeface="宋体" panose="02010600030101010101" pitchFamily="2" charset="-122"/>
              </a:rPr>
              <a:t>说明：</a:t>
            </a:r>
            <a:endParaRPr lang="en-US" altLang="zh-CN" sz="2200" dirty="0" smtClean="0">
              <a:latin typeface="宋体" panose="02010600030101010101" pitchFamily="2" charset="-122"/>
            </a:endParaRPr>
          </a:p>
          <a:p>
            <a:pPr lvl="0" fontAlgn="auto">
              <a:lnSpc>
                <a:spcPct val="120000"/>
              </a:lnSpc>
              <a:spcBef>
                <a:spcPts val="0"/>
              </a:spcBef>
              <a:spcAft>
                <a:spcPts val="300"/>
              </a:spcAft>
              <a:defRPr/>
            </a:pPr>
            <a:r>
              <a:rPr lang="zh-CN" altLang="en-US" sz="2200" dirty="0" smtClean="0">
                <a:latin typeface="宋体" panose="02010600030101010101" pitchFamily="2" charset="-122"/>
                <a:sym typeface="Symbol" pitchFamily="18" charset="2"/>
              </a:rPr>
              <a:t>这条语句执行一个操作，即 记录下一条语句的编号</a:t>
            </a:r>
            <a:r>
              <a:rPr lang="en-US" altLang="zh-CN" sz="2200" dirty="0" err="1" smtClean="0">
                <a:latin typeface="宋体" panose="02010600030101010101" pitchFamily="2" charset="-122"/>
                <a:sym typeface="Symbol" pitchFamily="18" charset="2"/>
              </a:rPr>
              <a:t>nextstm</a:t>
            </a:r>
            <a:r>
              <a:rPr lang="zh-CN" altLang="en-US" sz="2200" dirty="0" smtClean="0">
                <a:latin typeface="宋体" panose="02010600030101010101" pitchFamily="2" charset="-122"/>
                <a:sym typeface="Symbol" pitchFamily="18" charset="2"/>
              </a:rPr>
              <a:t>。</a:t>
            </a:r>
            <a:endParaRPr lang="en-US" altLang="zh-CN" sz="2200" dirty="0" smtClean="0">
              <a:latin typeface="宋体" panose="02010600030101010101" pitchFamily="2" charset="-122"/>
              <a:sym typeface="Symbol" pitchFamily="18" charset="2"/>
            </a:endParaRPr>
          </a:p>
          <a:p>
            <a:pPr lvl="0" fontAlgn="auto">
              <a:lnSpc>
                <a:spcPct val="120000"/>
              </a:lnSpc>
              <a:spcBef>
                <a:spcPts val="0"/>
              </a:spcBef>
              <a:spcAft>
                <a:spcPts val="300"/>
              </a:spcAft>
              <a:defRPr/>
            </a:pPr>
            <a:r>
              <a:rPr lang="zh-CN" altLang="en-US" sz="2200" dirty="0" smtClean="0">
                <a:latin typeface="宋体" panose="02010600030101010101" pitchFamily="2" charset="-122"/>
                <a:sym typeface="Symbol" pitchFamily="18" charset="2"/>
              </a:rPr>
              <a:t>所以：</a:t>
            </a:r>
            <a:r>
              <a:rPr lang="en-US" altLang="zh-CN" sz="2200" dirty="0" smtClean="0">
                <a:solidFill>
                  <a:prstClr val="black"/>
                </a:solidFill>
                <a:latin typeface="宋体" panose="02010600030101010101" pitchFamily="2" charset="-122"/>
              </a:rPr>
              <a:t>{ </a:t>
            </a:r>
            <a:r>
              <a:rPr lang="en-US" altLang="zh-CN" sz="2200" dirty="0" err="1" smtClean="0">
                <a:latin typeface="宋体" panose="02010600030101010101" pitchFamily="2" charset="-122"/>
              </a:rPr>
              <a:t>M.gotostm</a:t>
            </a:r>
            <a:r>
              <a:rPr lang="en-US" altLang="zh-CN" sz="2200" dirty="0" smtClean="0">
                <a:latin typeface="宋体" panose="02010600030101010101" pitchFamily="2" charset="-122"/>
              </a:rPr>
              <a:t> := </a:t>
            </a:r>
            <a:r>
              <a:rPr lang="en-US" altLang="zh-CN" sz="2200" dirty="0" err="1" smtClean="0">
                <a:latin typeface="宋体" panose="02010600030101010101" pitchFamily="2" charset="-122"/>
              </a:rPr>
              <a:t>nextstm</a:t>
            </a:r>
            <a:r>
              <a:rPr lang="en-US" altLang="zh-CN" sz="2200" dirty="0" smtClean="0">
                <a:latin typeface="宋体" panose="02010600030101010101" pitchFamily="2" charset="-122"/>
              </a:rPr>
              <a:t> }</a:t>
            </a:r>
          </a:p>
        </p:txBody>
      </p:sp>
    </p:spTree>
    <p:extLst>
      <p:ext uri="{BB962C8B-B14F-4D97-AF65-F5344CB8AC3E}">
        <p14:creationId xmlns:p14="http://schemas.microsoft.com/office/powerpoint/2010/main" xmlns="" val="355955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sz="quarter" idx="4294967295"/>
          </p:nvPr>
        </p:nvSpPr>
        <p:spPr>
          <a:xfrm>
            <a:off x="501049" y="188639"/>
            <a:ext cx="8229600" cy="864961"/>
          </a:xfrm>
        </p:spPr>
        <p:txBody>
          <a:bodyPr>
            <a:noAutofit/>
          </a:bodyPr>
          <a:lstStyle/>
          <a:p>
            <a:pPr eaLnBrk="1" fontAlgn="auto" hangingPunct="1">
              <a:lnSpc>
                <a:spcPct val="120000"/>
              </a:lnSpc>
              <a:spcBef>
                <a:spcPts val="0"/>
              </a:spcBef>
              <a:spcAft>
                <a:spcPts val="0"/>
              </a:spcAft>
              <a:buFont typeface="Arial" pitchFamily="34" charset="0"/>
              <a:buChar char="•"/>
              <a:defRPr/>
            </a:pPr>
            <a:r>
              <a:rPr lang="zh-CN" altLang="en-US" sz="2400" dirty="0" smtClean="0"/>
              <a:t>若布尔表达式 </a:t>
            </a:r>
            <a:r>
              <a:rPr lang="en-US" altLang="zh-CN" sz="2400" dirty="0" smtClean="0">
                <a:solidFill>
                  <a:srgbClr val="CC3300"/>
                </a:solidFill>
              </a:rPr>
              <a:t>E:=a&lt;b </a:t>
            </a:r>
            <a:r>
              <a:rPr lang="en-US" altLang="zh-CN" sz="2400" dirty="0" smtClean="0">
                <a:solidFill>
                  <a:srgbClr val="CC3300"/>
                </a:solidFill>
                <a:latin typeface="宋体"/>
                <a:ea typeface="宋体"/>
              </a:rPr>
              <a:t>∨</a:t>
            </a:r>
            <a:r>
              <a:rPr lang="en-US" altLang="zh-CN" sz="2400" dirty="0" smtClean="0">
                <a:solidFill>
                  <a:srgbClr val="CC3300"/>
                </a:solidFill>
              </a:rPr>
              <a:t> c&lt;d  </a:t>
            </a:r>
            <a:r>
              <a:rPr lang="en-US" altLang="zh-CN" sz="2400" dirty="0" smtClean="0">
                <a:solidFill>
                  <a:srgbClr val="CC3300"/>
                </a:solidFill>
                <a:latin typeface="宋体"/>
                <a:ea typeface="宋体"/>
              </a:rPr>
              <a:t>∧</a:t>
            </a:r>
            <a:r>
              <a:rPr lang="en-US" altLang="zh-CN" sz="2400" dirty="0" smtClean="0">
                <a:solidFill>
                  <a:srgbClr val="CC3300"/>
                </a:solidFill>
              </a:rPr>
              <a:t> e&gt;f </a:t>
            </a:r>
          </a:p>
          <a:p>
            <a:pPr>
              <a:lnSpc>
                <a:spcPct val="120000"/>
              </a:lnSpc>
              <a:spcBef>
                <a:spcPts val="0"/>
              </a:spcBef>
              <a:spcAft>
                <a:spcPts val="0"/>
              </a:spcAft>
              <a:defRPr/>
            </a:pPr>
            <a:r>
              <a:rPr lang="zh-CN" altLang="en-US" sz="2400" dirty="0" smtClean="0">
                <a:solidFill>
                  <a:srgbClr val="CC3300"/>
                </a:solidFill>
              </a:rPr>
              <a:t>首先执行 </a:t>
            </a:r>
            <a:r>
              <a:rPr lang="en-US" altLang="zh-CN" sz="2400" dirty="0">
                <a:solidFill>
                  <a:srgbClr val="CC3300"/>
                </a:solidFill>
              </a:rPr>
              <a:t>a&lt;b </a:t>
            </a:r>
            <a:r>
              <a:rPr lang="en-US" altLang="zh-CN" sz="2400" dirty="0" smtClean="0">
                <a:solidFill>
                  <a:srgbClr val="CC3300"/>
                </a:solidFill>
              </a:rPr>
              <a:t>  </a:t>
            </a:r>
            <a:r>
              <a:rPr lang="zh-CN" altLang="en-US" sz="2400" dirty="0" smtClean="0"/>
              <a:t>参照（</a:t>
            </a:r>
            <a:r>
              <a:rPr lang="en-US" altLang="zh-CN" sz="2400" dirty="0" smtClean="0"/>
              <a:t>5</a:t>
            </a:r>
            <a:r>
              <a:rPr lang="zh-CN" altLang="en-US" sz="2400" dirty="0" smtClean="0"/>
              <a:t>）语义规则</a:t>
            </a:r>
            <a:endParaRPr lang="en-US" altLang="zh-CN" sz="2400" dirty="0" smtClean="0"/>
          </a:p>
        </p:txBody>
      </p:sp>
      <p:sp>
        <p:nvSpPr>
          <p:cNvPr id="2" name="矩形 1"/>
          <p:cNvSpPr>
            <a:spLocks noChangeArrowheads="1"/>
          </p:cNvSpPr>
          <p:nvPr/>
        </p:nvSpPr>
        <p:spPr bwMode="auto">
          <a:xfrm>
            <a:off x="438801" y="4509120"/>
            <a:ext cx="6984776" cy="1311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a:defRPr sz="2400" b="1">
                <a:solidFill>
                  <a:schemeClr val="tx1"/>
                </a:solidFill>
                <a:latin typeface="Arial Narrow" pitchFamily="34" charset="0"/>
                <a:ea typeface="宋体" pitchFamily="2" charset="-122"/>
              </a:defRPr>
            </a:lvl1pPr>
            <a:lvl2pPr>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lvl="1" eaLnBrk="1" hangingPunct="1">
              <a:lnSpc>
                <a:spcPct val="120000"/>
              </a:lnSpc>
              <a:buFont typeface="Wingdings" pitchFamily="2" charset="2"/>
              <a:buNone/>
            </a:pPr>
            <a:r>
              <a:rPr lang="zh-CN" altLang="en-US" sz="2200" dirty="0"/>
              <a:t>	</a:t>
            </a:r>
            <a:r>
              <a:rPr lang="zh-CN" altLang="en-US" sz="2200" dirty="0" smtClean="0"/>
              <a:t>（</a:t>
            </a:r>
            <a:r>
              <a:rPr lang="en-US" altLang="zh-CN" sz="2200" dirty="0" smtClean="0"/>
              <a:t>0</a:t>
            </a:r>
            <a:r>
              <a:rPr lang="zh-CN" altLang="en-US" sz="2200" dirty="0" smtClean="0"/>
              <a:t>）  </a:t>
            </a:r>
            <a:r>
              <a:rPr lang="en-US" altLang="zh-CN" sz="2200" dirty="0"/>
              <a:t>if a&lt;b  </a:t>
            </a:r>
            <a:r>
              <a:rPr lang="en-US" altLang="zh-CN" sz="2200" dirty="0" err="1" smtClean="0"/>
              <a:t>goto</a:t>
            </a:r>
            <a:r>
              <a:rPr lang="en-US" altLang="zh-CN" sz="2200" dirty="0" smtClean="0"/>
              <a:t>________</a:t>
            </a:r>
            <a:endParaRPr lang="en-US" altLang="zh-CN" sz="2200" u="sng" dirty="0" smtClean="0"/>
          </a:p>
          <a:p>
            <a:pPr lvl="1" eaLnBrk="1" hangingPunct="1">
              <a:lnSpc>
                <a:spcPct val="120000"/>
              </a:lnSpc>
              <a:buFont typeface="Wingdings" pitchFamily="2" charset="2"/>
              <a:buNone/>
            </a:pPr>
            <a:r>
              <a:rPr lang="zh-CN" altLang="en-US" sz="2200" dirty="0"/>
              <a:t>	</a:t>
            </a:r>
            <a:r>
              <a:rPr lang="zh-CN" altLang="en-US" sz="2200" dirty="0" smtClean="0"/>
              <a:t>（</a:t>
            </a:r>
            <a:r>
              <a:rPr lang="en-US" altLang="zh-CN" sz="2200" dirty="0" smtClean="0"/>
              <a:t>1</a:t>
            </a:r>
            <a:r>
              <a:rPr lang="zh-CN" altLang="en-US" sz="2200" dirty="0" smtClean="0"/>
              <a:t>）  </a:t>
            </a:r>
            <a:r>
              <a:rPr lang="en-US" altLang="zh-CN" sz="2200" dirty="0" err="1" smtClean="0"/>
              <a:t>goto</a:t>
            </a:r>
            <a:r>
              <a:rPr lang="en-US" altLang="zh-CN" sz="2200" u="sng" dirty="0" smtClean="0"/>
              <a:t>_______       </a:t>
            </a:r>
          </a:p>
          <a:p>
            <a:pPr lvl="1" eaLnBrk="1" hangingPunct="1">
              <a:lnSpc>
                <a:spcPct val="120000"/>
              </a:lnSpc>
              <a:buFont typeface="Wingdings" pitchFamily="2" charset="2"/>
              <a:buNone/>
            </a:pPr>
            <a:r>
              <a:rPr lang="en-US" altLang="zh-CN" sz="2200" dirty="0"/>
              <a:t>	</a:t>
            </a:r>
            <a:endParaRPr lang="zh-CN" altLang="en-US" sz="2200" dirty="0">
              <a:solidFill>
                <a:srgbClr val="CC3300"/>
              </a:solidFill>
            </a:endParaRPr>
          </a:p>
        </p:txBody>
      </p:sp>
      <p:sp>
        <p:nvSpPr>
          <p:cNvPr id="3" name="矩形 2"/>
          <p:cNvSpPr/>
          <p:nvPr/>
        </p:nvSpPr>
        <p:spPr>
          <a:xfrm>
            <a:off x="1259632" y="3861048"/>
            <a:ext cx="1224136" cy="456792"/>
          </a:xfrm>
          <a:prstGeom prst="rect">
            <a:avLst/>
          </a:prstGeom>
          <a:solidFill>
            <a:srgbClr val="CCFFFF"/>
          </a:solidFill>
        </p:spPr>
        <p:txBody>
          <a:bodyPr wrap="square">
            <a:spAutoFit/>
          </a:bodyPr>
          <a:lstStyle/>
          <a:p>
            <a:pPr lvl="1" eaLnBrk="1" hangingPunct="1">
              <a:lnSpc>
                <a:spcPct val="120000"/>
              </a:lnSpc>
              <a:buFont typeface="Wingdings" pitchFamily="2" charset="2"/>
              <a:buNone/>
            </a:pPr>
            <a:r>
              <a:rPr lang="zh-CN" altLang="en-US" sz="2200" dirty="0" smtClean="0">
                <a:solidFill>
                  <a:srgbClr val="CC3300"/>
                </a:solidFill>
              </a:rPr>
              <a:t>（</a:t>
            </a:r>
            <a:r>
              <a:rPr lang="en-US" altLang="zh-CN" sz="2200" dirty="0" smtClean="0">
                <a:solidFill>
                  <a:srgbClr val="CC3300"/>
                </a:solidFill>
              </a:rPr>
              <a:t>0</a:t>
            </a:r>
            <a:r>
              <a:rPr lang="zh-CN" altLang="en-US" sz="2200" dirty="0" smtClean="0">
                <a:solidFill>
                  <a:srgbClr val="CC3300"/>
                </a:solidFill>
              </a:rPr>
              <a:t>）</a:t>
            </a:r>
            <a:endParaRPr lang="zh-CN" altLang="en-US" sz="2200" dirty="0">
              <a:solidFill>
                <a:srgbClr val="CC3300"/>
              </a:solidFill>
            </a:endParaRPr>
          </a:p>
        </p:txBody>
      </p:sp>
      <p:sp>
        <p:nvSpPr>
          <p:cNvPr id="4" name="矩形 3"/>
          <p:cNvSpPr/>
          <p:nvPr/>
        </p:nvSpPr>
        <p:spPr>
          <a:xfrm>
            <a:off x="3620195" y="3861048"/>
            <a:ext cx="992579" cy="459357"/>
          </a:xfrm>
          <a:prstGeom prst="rect">
            <a:avLst/>
          </a:prstGeom>
          <a:solidFill>
            <a:srgbClr val="CCFFFF"/>
          </a:solidFill>
        </p:spPr>
        <p:txBody>
          <a:bodyPr wrap="none">
            <a:spAutoFit/>
          </a:bodyPr>
          <a:lstStyle/>
          <a:p>
            <a:pPr lvl="1" eaLnBrk="1" hangingPunct="1">
              <a:lnSpc>
                <a:spcPct val="120000"/>
              </a:lnSpc>
              <a:buFont typeface="Wingdings" pitchFamily="2" charset="2"/>
              <a:buNone/>
            </a:pPr>
            <a:r>
              <a:rPr lang="en-US" altLang="zh-CN" sz="2200" dirty="0"/>
              <a:t> </a:t>
            </a:r>
            <a:r>
              <a:rPr lang="en-US" altLang="zh-CN" sz="2200" dirty="0" smtClean="0"/>
              <a:t>(1)</a:t>
            </a:r>
            <a:endParaRPr lang="en-US" altLang="zh-CN" sz="2200" dirty="0"/>
          </a:p>
        </p:txBody>
      </p:sp>
      <p:graphicFrame>
        <p:nvGraphicFramePr>
          <p:cNvPr id="10" name="表格 9"/>
          <p:cNvGraphicFramePr>
            <a:graphicFrameLocks noGrp="1"/>
          </p:cNvGraphicFramePr>
          <p:nvPr>
            <p:extLst>
              <p:ext uri="{D42A27DB-BD31-4B8C-83A1-F6EECF244321}">
                <p14:modId xmlns:p14="http://schemas.microsoft.com/office/powerpoint/2010/main" xmlns="" val="1695628418"/>
              </p:ext>
            </p:extLst>
          </p:nvPr>
        </p:nvGraphicFramePr>
        <p:xfrm>
          <a:off x="1115616" y="3501008"/>
          <a:ext cx="4125422" cy="741680"/>
        </p:xfrm>
        <a:graphic>
          <a:graphicData uri="http://schemas.openxmlformats.org/drawingml/2006/table">
            <a:tbl>
              <a:tblPr firstRow="1" bandRow="1">
                <a:tableStyleId>{BC89EF96-8CEA-46FF-86C4-4CE0E7609802}</a:tableStyleId>
              </a:tblPr>
              <a:tblGrid>
                <a:gridCol w="2062711"/>
                <a:gridCol w="2062711"/>
              </a:tblGrid>
              <a:tr h="370840">
                <a:tc>
                  <a:txBody>
                    <a:bodyPr/>
                    <a:lstStyle/>
                    <a:p>
                      <a:r>
                        <a:rPr lang="en-US" altLang="zh-CN" dirty="0" smtClean="0"/>
                        <a:t>E1.turelist</a:t>
                      </a:r>
                      <a:endParaRPr lang="zh-CN" altLang="en-US" dirty="0">
                        <a:solidFill>
                          <a:schemeClr val="tx1"/>
                        </a:solidFill>
                      </a:endParaRPr>
                    </a:p>
                  </a:txBody>
                  <a:tcPr/>
                </a:tc>
                <a:tc>
                  <a:txBody>
                    <a:bodyPr/>
                    <a:lstStyle/>
                    <a:p>
                      <a:r>
                        <a:rPr lang="en-US" altLang="zh-CN" dirty="0" smtClean="0"/>
                        <a:t>E1.falselist</a:t>
                      </a:r>
                      <a:endParaRPr lang="zh-CN" altLang="en-US" dirty="0">
                        <a:solidFill>
                          <a:schemeClr val="tx1"/>
                        </a:solidFill>
                      </a:endParaRPr>
                    </a:p>
                  </a:txBody>
                  <a:tcPr/>
                </a:tc>
              </a:tr>
              <a:tr h="370840">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tr>
            </a:tbl>
          </a:graphicData>
        </a:graphic>
      </p:graphicFrame>
      <p:sp>
        <p:nvSpPr>
          <p:cNvPr id="12" name="矩形 11"/>
          <p:cNvSpPr/>
          <p:nvPr/>
        </p:nvSpPr>
        <p:spPr>
          <a:xfrm>
            <a:off x="615889" y="1406655"/>
            <a:ext cx="7992888" cy="1755865"/>
          </a:xfrm>
          <a:prstGeom prst="rect">
            <a:avLst/>
          </a:prstGeom>
        </p:spPr>
        <p:txBody>
          <a:bodyPr wrap="square">
            <a:spAutoFit/>
          </a:bodyPr>
          <a:lstStyle/>
          <a:p>
            <a:pPr lvl="0" fontAlgn="auto">
              <a:lnSpc>
                <a:spcPct val="120000"/>
              </a:lnSpc>
              <a:spcBef>
                <a:spcPts val="0"/>
              </a:spcBef>
              <a:spcAft>
                <a:spcPts val="300"/>
              </a:spcAft>
              <a:defRPr/>
            </a:pPr>
            <a:r>
              <a:rPr lang="en-US" altLang="zh-CN" sz="2200" dirty="0">
                <a:solidFill>
                  <a:prstClr val="black"/>
                </a:solidFill>
                <a:latin typeface="宋体" panose="02010600030101010101" pitchFamily="2" charset="-122"/>
              </a:rPr>
              <a:t>{ </a:t>
            </a:r>
            <a:r>
              <a:rPr lang="en-US" altLang="zh-CN" sz="2200" dirty="0" err="1">
                <a:solidFill>
                  <a:prstClr val="black"/>
                </a:solidFill>
                <a:latin typeface="宋体" panose="02010600030101010101" pitchFamily="2" charset="-122"/>
              </a:rPr>
              <a:t>E.truelist</a:t>
            </a:r>
            <a:r>
              <a:rPr lang="en-US" altLang="zh-CN" sz="2200" dirty="0">
                <a:solidFill>
                  <a:prstClr val="black"/>
                </a:solidFill>
                <a:latin typeface="宋体" panose="02010600030101010101" pitchFamily="2" charset="-122"/>
              </a:rPr>
              <a:t>= </a:t>
            </a:r>
            <a:r>
              <a:rPr lang="en-US" altLang="zh-CN" sz="2200" dirty="0" err="1">
                <a:solidFill>
                  <a:prstClr val="black"/>
                </a:solidFill>
                <a:latin typeface="宋体" panose="02010600030101010101" pitchFamily="2" charset="-122"/>
              </a:rPr>
              <a:t>makelist</a:t>
            </a:r>
            <a:r>
              <a:rPr lang="en-US" altLang="zh-CN" sz="2200" dirty="0">
                <a:solidFill>
                  <a:prstClr val="black"/>
                </a:solidFill>
                <a:latin typeface="宋体" panose="02010600030101010101" pitchFamily="2" charset="-122"/>
              </a:rPr>
              <a:t>(</a:t>
            </a:r>
            <a:r>
              <a:rPr lang="en-US" altLang="zh-CN" sz="2200" dirty="0" err="1">
                <a:solidFill>
                  <a:prstClr val="black"/>
                </a:solidFill>
                <a:latin typeface="宋体" panose="02010600030101010101" pitchFamily="2" charset="-122"/>
              </a:rPr>
              <a:t>nextstm</a:t>
            </a:r>
            <a:r>
              <a:rPr lang="en-US" altLang="zh-CN" sz="2200" dirty="0">
                <a:solidFill>
                  <a:prstClr val="black"/>
                </a:solidFill>
                <a:latin typeface="宋体" panose="02010600030101010101" pitchFamily="2" charset="-122"/>
              </a:rPr>
              <a:t>);</a:t>
            </a:r>
          </a:p>
          <a:p>
            <a:pPr lvl="0" eaLnBrk="1" fontAlgn="auto" hangingPunct="1">
              <a:lnSpc>
                <a:spcPct val="120000"/>
              </a:lnSpc>
              <a:defRPr/>
            </a:pPr>
            <a:r>
              <a:rPr lang="en-US" altLang="zh-CN" sz="2200" dirty="0">
                <a:solidFill>
                  <a:prstClr val="black"/>
                </a:solidFill>
                <a:latin typeface="宋体" panose="02010600030101010101" pitchFamily="2" charset="-122"/>
              </a:rPr>
              <a:t>  </a:t>
            </a:r>
            <a:r>
              <a:rPr lang="en-US" altLang="zh-CN" sz="2200" dirty="0" err="1">
                <a:solidFill>
                  <a:prstClr val="black"/>
                </a:solidFill>
                <a:latin typeface="宋体" panose="02010600030101010101" pitchFamily="2" charset="-122"/>
              </a:rPr>
              <a:t>E.falselist</a:t>
            </a:r>
            <a:r>
              <a:rPr lang="en-US" altLang="zh-CN" sz="2200" dirty="0">
                <a:solidFill>
                  <a:prstClr val="black"/>
                </a:solidFill>
                <a:latin typeface="宋体" panose="02010600030101010101" pitchFamily="2" charset="-122"/>
              </a:rPr>
              <a:t>= </a:t>
            </a:r>
            <a:r>
              <a:rPr lang="en-US" altLang="zh-CN" sz="2200" dirty="0" err="1">
                <a:solidFill>
                  <a:prstClr val="black"/>
                </a:solidFill>
                <a:latin typeface="宋体" panose="02010600030101010101" pitchFamily="2" charset="-122"/>
              </a:rPr>
              <a:t>makelist</a:t>
            </a:r>
            <a:r>
              <a:rPr lang="en-US" altLang="zh-CN" sz="2200" dirty="0">
                <a:solidFill>
                  <a:prstClr val="black"/>
                </a:solidFill>
                <a:latin typeface="宋体" panose="02010600030101010101" pitchFamily="2" charset="-122"/>
              </a:rPr>
              <a:t>(nextstm+1);</a:t>
            </a:r>
          </a:p>
          <a:p>
            <a:pPr lvl="0" eaLnBrk="1" fontAlgn="auto" hangingPunct="1">
              <a:lnSpc>
                <a:spcPct val="120000"/>
              </a:lnSpc>
              <a:defRPr/>
            </a:pPr>
            <a:r>
              <a:rPr lang="en-US" altLang="zh-CN" sz="2200" dirty="0">
                <a:solidFill>
                  <a:prstClr val="black"/>
                </a:solidFill>
                <a:latin typeface="宋体" panose="02010600030101010101" pitchFamily="2" charset="-122"/>
              </a:rPr>
              <a:t>  emit(if id1.place  </a:t>
            </a:r>
            <a:r>
              <a:rPr lang="en-US" altLang="zh-CN" sz="2200" dirty="0" err="1">
                <a:solidFill>
                  <a:prstClr val="black"/>
                </a:solidFill>
                <a:latin typeface="宋体" panose="02010600030101010101" pitchFamily="2" charset="-122"/>
              </a:rPr>
              <a:t>rop</a:t>
            </a:r>
            <a:r>
              <a:rPr lang="en-US" altLang="zh-CN" sz="2200" dirty="0">
                <a:solidFill>
                  <a:prstClr val="black"/>
                </a:solidFill>
                <a:latin typeface="宋体" panose="02010600030101010101" pitchFamily="2" charset="-122"/>
              </a:rPr>
              <a:t> id2.place  ‘</a:t>
            </a:r>
            <a:r>
              <a:rPr lang="en-US" altLang="zh-CN" sz="2200" dirty="0" err="1">
                <a:solidFill>
                  <a:prstClr val="black"/>
                </a:solidFill>
                <a:latin typeface="宋体" panose="02010600030101010101" pitchFamily="2" charset="-122"/>
              </a:rPr>
              <a:t>goto</a:t>
            </a:r>
            <a:r>
              <a:rPr lang="en-US" altLang="zh-CN" sz="2200" dirty="0">
                <a:solidFill>
                  <a:prstClr val="black"/>
                </a:solidFill>
                <a:latin typeface="宋体" panose="02010600030101010101" pitchFamily="2" charset="-122"/>
              </a:rPr>
              <a:t> __’);</a:t>
            </a:r>
          </a:p>
          <a:p>
            <a:pPr lvl="0" eaLnBrk="1" fontAlgn="auto" hangingPunct="1">
              <a:lnSpc>
                <a:spcPct val="120000"/>
              </a:lnSpc>
              <a:defRPr/>
            </a:pPr>
            <a:r>
              <a:rPr lang="en-US" altLang="zh-CN" sz="2200" dirty="0">
                <a:solidFill>
                  <a:prstClr val="black"/>
                </a:solidFill>
                <a:latin typeface="宋体" panose="02010600030101010101" pitchFamily="2" charset="-122"/>
              </a:rPr>
              <a:t>  emit(  ’</a:t>
            </a:r>
            <a:r>
              <a:rPr lang="en-US" altLang="zh-CN" sz="2200" dirty="0" err="1">
                <a:solidFill>
                  <a:prstClr val="black"/>
                </a:solidFill>
                <a:latin typeface="宋体" panose="02010600030101010101" pitchFamily="2" charset="-122"/>
              </a:rPr>
              <a:t>goto</a:t>
            </a:r>
            <a:r>
              <a:rPr lang="en-US" altLang="zh-CN" sz="2200" dirty="0">
                <a:solidFill>
                  <a:prstClr val="black"/>
                </a:solidFill>
                <a:latin typeface="宋体" panose="02010600030101010101" pitchFamily="2" charset="-122"/>
              </a:rPr>
              <a:t> __’);</a:t>
            </a:r>
            <a:r>
              <a:rPr lang="zh-CN" altLang="en-US" sz="2200" dirty="0">
                <a:solidFill>
                  <a:prstClr val="black"/>
                </a:solidFill>
                <a:latin typeface="宋体" panose="02010600030101010101" pitchFamily="2" charset="-122"/>
              </a:rPr>
              <a:t>｝</a:t>
            </a:r>
            <a:endParaRPr lang="en-US" altLang="zh-CN" sz="2200" dirty="0">
              <a:solidFill>
                <a:prstClr val="black"/>
              </a:solidFill>
              <a:latin typeface="宋体" panose="02010600030101010101" pitchFamily="2" charset="-122"/>
            </a:endParaRPr>
          </a:p>
        </p:txBody>
      </p:sp>
      <p:sp>
        <p:nvSpPr>
          <p:cNvPr id="13" name="TextBox 12"/>
          <p:cNvSpPr txBox="1"/>
          <p:nvPr/>
        </p:nvSpPr>
        <p:spPr>
          <a:xfrm>
            <a:off x="7423577" y="0"/>
            <a:ext cx="1720423" cy="369332"/>
          </a:xfrm>
          <a:prstGeom prst="rect">
            <a:avLst/>
          </a:prstGeom>
          <a:solidFill>
            <a:srgbClr val="CCFFFF"/>
          </a:solidFill>
        </p:spPr>
        <p:txBody>
          <a:bodyPr wrap="square" rtlCol="0">
            <a:spAutoFit/>
          </a:bodyPr>
          <a:lstStyle/>
          <a:p>
            <a:pPr algn="ctr"/>
            <a:r>
              <a:rPr lang="en-US" altLang="zh-CN" sz="1800" dirty="0" smtClean="0">
                <a:solidFill>
                  <a:srgbClr val="CC3300"/>
                </a:solidFill>
              </a:rPr>
              <a:t>step1</a:t>
            </a:r>
            <a:endParaRPr lang="zh-CN" altLang="en-US" sz="1800" dirty="0">
              <a:solidFill>
                <a:srgbClr val="CC3300"/>
              </a:solidFill>
            </a:endParaRPr>
          </a:p>
        </p:txBody>
      </p:sp>
    </p:spTree>
    <p:extLst>
      <p:ext uri="{BB962C8B-B14F-4D97-AF65-F5344CB8AC3E}">
        <p14:creationId xmlns:p14="http://schemas.microsoft.com/office/powerpoint/2010/main" xmlns="" val="41055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6674">
                                            <p:txEl>
                                              <p:pRg st="0" end="0"/>
                                            </p:txEl>
                                          </p:spTgt>
                                        </p:tgtEl>
                                        <p:attrNameLst>
                                          <p:attrName>style.visibility</p:attrName>
                                        </p:attrNameLst>
                                      </p:cBhvr>
                                      <p:to>
                                        <p:strVal val="visible"/>
                                      </p:to>
                                    </p:set>
                                    <p:animEffect transition="in" filter="fade">
                                      <p:cBhvr>
                                        <p:cTn id="7" dur="1000"/>
                                        <p:tgtEl>
                                          <p:spTgt spid="156674">
                                            <p:txEl>
                                              <p:pRg st="0" end="0"/>
                                            </p:txEl>
                                          </p:spTgt>
                                        </p:tgtEl>
                                      </p:cBhvr>
                                    </p:animEffect>
                                    <p:anim calcmode="lin" valueType="num">
                                      <p:cBhvr>
                                        <p:cTn id="8" dur="1000" fill="hold"/>
                                        <p:tgtEl>
                                          <p:spTgt spid="15667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667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6674">
                                            <p:txEl>
                                              <p:pRg st="1" end="1"/>
                                            </p:txEl>
                                          </p:spTgt>
                                        </p:tgtEl>
                                        <p:attrNameLst>
                                          <p:attrName>style.visibility</p:attrName>
                                        </p:attrNameLst>
                                      </p:cBhvr>
                                      <p:to>
                                        <p:strVal val="visible"/>
                                      </p:to>
                                    </p:set>
                                    <p:animEffect transition="in" filter="fade">
                                      <p:cBhvr>
                                        <p:cTn id="14" dur="1000"/>
                                        <p:tgtEl>
                                          <p:spTgt spid="156674">
                                            <p:txEl>
                                              <p:pRg st="1" end="1"/>
                                            </p:txEl>
                                          </p:spTgt>
                                        </p:tgtEl>
                                      </p:cBhvr>
                                    </p:animEffect>
                                    <p:anim calcmode="lin" valueType="num">
                                      <p:cBhvr>
                                        <p:cTn id="15" dur="1000" fill="hold"/>
                                        <p:tgtEl>
                                          <p:spTgt spid="15667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66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ppt_x"/>
                                          </p:val>
                                        </p:tav>
                                        <p:tav tm="100000">
                                          <p:val>
                                            <p:strVal val="#ppt_x"/>
                                          </p:val>
                                        </p:tav>
                                      </p:tavLst>
                                    </p:anim>
                                    <p:anim calcmode="lin" valueType="num">
                                      <p:cBhvr additive="base">
                                        <p:cTn id="3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ppt_x"/>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500" fill="hold"/>
                                        <p:tgtEl>
                                          <p:spTgt spid="4"/>
                                        </p:tgtEl>
                                        <p:attrNameLst>
                                          <p:attrName>ppt_x</p:attrName>
                                        </p:attrNameLst>
                                      </p:cBhvr>
                                      <p:tavLst>
                                        <p:tav tm="0">
                                          <p:val>
                                            <p:strVal val="#ppt_x"/>
                                          </p:val>
                                        </p:tav>
                                        <p:tav tm="100000">
                                          <p:val>
                                            <p:strVal val="#ppt_x"/>
                                          </p:val>
                                        </p:tav>
                                      </p:tavLst>
                                    </p:anim>
                                    <p:anim calcmode="lin" valueType="num">
                                      <p:cBhvr additive="base">
                                        <p:cTn id="4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build="p"/>
      <p:bldP spid="2" grpId="0"/>
      <p:bldP spid="3" grpId="0" animBg="1"/>
      <p:bldP spid="4" grpId="0" animBg="1"/>
      <p:bldP spid="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sz="quarter" idx="4294967295"/>
          </p:nvPr>
        </p:nvSpPr>
        <p:spPr>
          <a:xfrm>
            <a:off x="501049" y="188639"/>
            <a:ext cx="8229600" cy="864961"/>
          </a:xfrm>
        </p:spPr>
        <p:txBody>
          <a:bodyPr>
            <a:noAutofit/>
          </a:bodyPr>
          <a:lstStyle/>
          <a:p>
            <a:pPr eaLnBrk="1" fontAlgn="auto" hangingPunct="1">
              <a:lnSpc>
                <a:spcPct val="120000"/>
              </a:lnSpc>
              <a:spcBef>
                <a:spcPts val="0"/>
              </a:spcBef>
              <a:spcAft>
                <a:spcPts val="0"/>
              </a:spcAft>
              <a:buFont typeface="Arial" pitchFamily="34" charset="0"/>
              <a:buChar char="•"/>
              <a:defRPr/>
            </a:pPr>
            <a:r>
              <a:rPr lang="zh-CN" altLang="en-US" sz="2400" dirty="0" smtClean="0"/>
              <a:t>若布尔表达式 </a:t>
            </a:r>
            <a:r>
              <a:rPr lang="en-US" altLang="zh-CN" sz="2400" dirty="0" smtClean="0">
                <a:solidFill>
                  <a:srgbClr val="CC3300"/>
                </a:solidFill>
              </a:rPr>
              <a:t>E:=a&lt;b </a:t>
            </a:r>
            <a:r>
              <a:rPr lang="en-US" altLang="zh-CN" sz="2400" dirty="0" smtClean="0">
                <a:solidFill>
                  <a:srgbClr val="CC3300"/>
                </a:solidFill>
                <a:latin typeface="宋体"/>
                <a:ea typeface="宋体"/>
              </a:rPr>
              <a:t>∨</a:t>
            </a:r>
            <a:r>
              <a:rPr lang="en-US" altLang="zh-CN" sz="2400" dirty="0" smtClean="0">
                <a:solidFill>
                  <a:srgbClr val="CC3300"/>
                </a:solidFill>
              </a:rPr>
              <a:t> c&lt;d  </a:t>
            </a:r>
            <a:r>
              <a:rPr lang="en-US" altLang="zh-CN" sz="2400" dirty="0" smtClean="0">
                <a:solidFill>
                  <a:srgbClr val="CC3300"/>
                </a:solidFill>
                <a:latin typeface="宋体"/>
                <a:ea typeface="宋体"/>
              </a:rPr>
              <a:t>∧</a:t>
            </a:r>
            <a:r>
              <a:rPr lang="en-US" altLang="zh-CN" sz="2400" dirty="0" smtClean="0">
                <a:solidFill>
                  <a:srgbClr val="CC3300"/>
                </a:solidFill>
              </a:rPr>
              <a:t> e&gt;f </a:t>
            </a:r>
          </a:p>
          <a:p>
            <a:pPr>
              <a:lnSpc>
                <a:spcPct val="120000"/>
              </a:lnSpc>
              <a:spcBef>
                <a:spcPts val="0"/>
              </a:spcBef>
              <a:spcAft>
                <a:spcPts val="0"/>
              </a:spcAft>
              <a:defRPr/>
            </a:pPr>
            <a:r>
              <a:rPr lang="zh-CN" altLang="en-US" sz="2400" dirty="0" smtClean="0">
                <a:solidFill>
                  <a:srgbClr val="CC3300"/>
                </a:solidFill>
              </a:rPr>
              <a:t>执行 </a:t>
            </a:r>
            <a:r>
              <a:rPr lang="en-US" altLang="zh-CN" sz="2400" dirty="0">
                <a:solidFill>
                  <a:srgbClr val="CC3300"/>
                </a:solidFill>
              </a:rPr>
              <a:t>a&lt;b </a:t>
            </a:r>
            <a:r>
              <a:rPr lang="en-US" altLang="zh-CN" sz="2400" dirty="0">
                <a:solidFill>
                  <a:srgbClr val="CC3300"/>
                </a:solidFill>
                <a:latin typeface="宋体"/>
                <a:ea typeface="宋体"/>
              </a:rPr>
              <a:t>∨</a:t>
            </a:r>
            <a:r>
              <a:rPr lang="en-US" altLang="zh-CN" sz="2400" dirty="0" smtClean="0">
                <a:solidFill>
                  <a:srgbClr val="CC3300"/>
                </a:solidFill>
              </a:rPr>
              <a:t>  </a:t>
            </a:r>
            <a:r>
              <a:rPr lang="zh-CN" altLang="en-US" sz="2400" dirty="0" smtClean="0"/>
              <a:t>参照（</a:t>
            </a:r>
            <a:r>
              <a:rPr lang="en-US" altLang="zh-CN" sz="2400" dirty="0" smtClean="0"/>
              <a:t>1</a:t>
            </a:r>
            <a:r>
              <a:rPr lang="zh-CN" altLang="en-US" sz="2400" dirty="0" smtClean="0"/>
              <a:t>）语义规则</a:t>
            </a:r>
            <a:endParaRPr lang="en-US" altLang="zh-CN" sz="2400" dirty="0" smtClean="0"/>
          </a:p>
        </p:txBody>
      </p:sp>
      <p:sp>
        <p:nvSpPr>
          <p:cNvPr id="2" name="矩形 1"/>
          <p:cNvSpPr>
            <a:spLocks noChangeArrowheads="1"/>
          </p:cNvSpPr>
          <p:nvPr/>
        </p:nvSpPr>
        <p:spPr bwMode="auto">
          <a:xfrm>
            <a:off x="5482511" y="3036266"/>
            <a:ext cx="3553986" cy="1311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a:defRPr sz="2400" b="1">
                <a:solidFill>
                  <a:schemeClr val="tx1"/>
                </a:solidFill>
                <a:latin typeface="Arial Narrow" pitchFamily="34" charset="0"/>
                <a:ea typeface="宋体" pitchFamily="2" charset="-122"/>
              </a:defRPr>
            </a:lvl1pPr>
            <a:lvl2pPr>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marL="0" lvl="1" eaLnBrk="1" hangingPunct="1">
              <a:lnSpc>
                <a:spcPct val="120000"/>
              </a:lnSpc>
              <a:buFont typeface="Wingdings" pitchFamily="2" charset="2"/>
              <a:buNone/>
            </a:pPr>
            <a:r>
              <a:rPr lang="zh-CN" altLang="en-US" sz="2200" dirty="0" smtClean="0"/>
              <a:t>（</a:t>
            </a:r>
            <a:r>
              <a:rPr lang="en-US" altLang="zh-CN" sz="2200" dirty="0" smtClean="0"/>
              <a:t>0</a:t>
            </a:r>
            <a:r>
              <a:rPr lang="zh-CN" altLang="en-US" sz="2200" dirty="0" smtClean="0"/>
              <a:t>）  </a:t>
            </a:r>
            <a:r>
              <a:rPr lang="en-US" altLang="zh-CN" sz="2200" dirty="0"/>
              <a:t>if a&lt;b  </a:t>
            </a:r>
            <a:r>
              <a:rPr lang="en-US" altLang="zh-CN" sz="2200" dirty="0" err="1" smtClean="0"/>
              <a:t>goto</a:t>
            </a:r>
            <a:r>
              <a:rPr lang="en-US" altLang="zh-CN" sz="2200" dirty="0" smtClean="0"/>
              <a:t>_____</a:t>
            </a:r>
            <a:endParaRPr lang="en-US" altLang="zh-CN" sz="2200" u="sng" dirty="0" smtClean="0"/>
          </a:p>
          <a:p>
            <a:pPr marL="0" lvl="1" eaLnBrk="1" hangingPunct="1">
              <a:lnSpc>
                <a:spcPct val="120000"/>
              </a:lnSpc>
              <a:buFont typeface="Wingdings" pitchFamily="2" charset="2"/>
              <a:buNone/>
            </a:pPr>
            <a:r>
              <a:rPr lang="zh-CN" altLang="en-US" sz="2200" dirty="0" smtClean="0"/>
              <a:t>（</a:t>
            </a:r>
            <a:r>
              <a:rPr lang="en-US" altLang="zh-CN" sz="2200" dirty="0" smtClean="0"/>
              <a:t>1</a:t>
            </a:r>
            <a:r>
              <a:rPr lang="zh-CN" altLang="en-US" sz="2200" dirty="0" smtClean="0"/>
              <a:t>）  </a:t>
            </a:r>
            <a:r>
              <a:rPr lang="en-US" altLang="zh-CN" sz="2200" dirty="0" err="1" smtClean="0"/>
              <a:t>goto</a:t>
            </a:r>
            <a:r>
              <a:rPr lang="en-US" altLang="zh-CN" sz="2200" u="sng" dirty="0" smtClean="0"/>
              <a:t>___</a:t>
            </a:r>
            <a:r>
              <a:rPr lang="en-US" altLang="zh-CN" sz="2200" dirty="0" smtClean="0"/>
              <a:t>(</a:t>
            </a:r>
            <a:r>
              <a:rPr lang="en-US" altLang="zh-CN" sz="2200" dirty="0"/>
              <a:t>2)</a:t>
            </a:r>
            <a:r>
              <a:rPr lang="en-US" altLang="zh-CN" sz="2200" u="sng" dirty="0" smtClean="0"/>
              <a:t>____       </a:t>
            </a:r>
          </a:p>
          <a:p>
            <a:pPr marL="0" lvl="1" eaLnBrk="1" hangingPunct="1">
              <a:lnSpc>
                <a:spcPct val="120000"/>
              </a:lnSpc>
              <a:buFont typeface="Wingdings" pitchFamily="2" charset="2"/>
              <a:buNone/>
            </a:pPr>
            <a:r>
              <a:rPr lang="en-US" altLang="zh-CN" sz="2200" dirty="0"/>
              <a:t>	</a:t>
            </a:r>
            <a:endParaRPr lang="zh-CN" altLang="en-US" sz="2200" dirty="0">
              <a:solidFill>
                <a:srgbClr val="CC3300"/>
              </a:solidFill>
            </a:endParaRPr>
          </a:p>
        </p:txBody>
      </p:sp>
      <p:sp>
        <p:nvSpPr>
          <p:cNvPr id="3" name="矩形 2"/>
          <p:cNvSpPr/>
          <p:nvPr/>
        </p:nvSpPr>
        <p:spPr>
          <a:xfrm>
            <a:off x="1547664" y="3699246"/>
            <a:ext cx="1368152" cy="456792"/>
          </a:xfrm>
          <a:prstGeom prst="rect">
            <a:avLst/>
          </a:prstGeom>
          <a:solidFill>
            <a:srgbClr val="CCFFFF"/>
          </a:solidFill>
        </p:spPr>
        <p:txBody>
          <a:bodyPr wrap="square">
            <a:spAutoFit/>
          </a:bodyPr>
          <a:lstStyle/>
          <a:p>
            <a:pPr marL="0" lvl="1" eaLnBrk="1" hangingPunct="1">
              <a:lnSpc>
                <a:spcPct val="120000"/>
              </a:lnSpc>
              <a:buFont typeface="Wingdings" pitchFamily="2" charset="2"/>
              <a:buNone/>
            </a:pPr>
            <a:r>
              <a:rPr lang="en-US" altLang="zh-CN" sz="2200" dirty="0" smtClean="0">
                <a:solidFill>
                  <a:srgbClr val="CC3300"/>
                </a:solidFill>
              </a:rPr>
              <a:t>(0)</a:t>
            </a:r>
            <a:endParaRPr lang="zh-CN" altLang="en-US" sz="2200" strike="sngStrike" dirty="0">
              <a:solidFill>
                <a:srgbClr val="CC3300"/>
              </a:solidFill>
            </a:endParaRPr>
          </a:p>
        </p:txBody>
      </p:sp>
      <p:sp>
        <p:nvSpPr>
          <p:cNvPr id="4" name="矩形 3"/>
          <p:cNvSpPr/>
          <p:nvPr/>
        </p:nvSpPr>
        <p:spPr>
          <a:xfrm>
            <a:off x="3226200" y="3699246"/>
            <a:ext cx="2241349" cy="459357"/>
          </a:xfrm>
          <a:prstGeom prst="rect">
            <a:avLst/>
          </a:prstGeom>
          <a:solidFill>
            <a:srgbClr val="CCFFFF"/>
          </a:solidFill>
        </p:spPr>
        <p:txBody>
          <a:bodyPr wrap="square">
            <a:spAutoFit/>
          </a:bodyPr>
          <a:lstStyle/>
          <a:p>
            <a:pPr marL="0" lvl="1" eaLnBrk="1" hangingPunct="1">
              <a:lnSpc>
                <a:spcPct val="120000"/>
              </a:lnSpc>
              <a:buFont typeface="Wingdings" pitchFamily="2" charset="2"/>
              <a:buNone/>
            </a:pPr>
            <a:r>
              <a:rPr lang="en-US" altLang="zh-CN" sz="2200" strike="sngStrike" dirty="0"/>
              <a:t> </a:t>
            </a:r>
            <a:r>
              <a:rPr lang="en-US" altLang="zh-CN" sz="2200" strike="sngStrike" dirty="0" smtClean="0"/>
              <a:t>(1)  </a:t>
            </a:r>
            <a:r>
              <a:rPr lang="en-US" altLang="zh-CN" sz="2200" dirty="0" smtClean="0"/>
              <a:t>(2)</a:t>
            </a:r>
            <a:endParaRPr lang="en-US" altLang="zh-CN" sz="2200" dirty="0"/>
          </a:p>
        </p:txBody>
      </p:sp>
      <p:graphicFrame>
        <p:nvGraphicFramePr>
          <p:cNvPr id="10" name="表格 9"/>
          <p:cNvGraphicFramePr>
            <a:graphicFrameLocks noGrp="1"/>
          </p:cNvGraphicFramePr>
          <p:nvPr>
            <p:extLst>
              <p:ext uri="{D42A27DB-BD31-4B8C-83A1-F6EECF244321}">
                <p14:modId xmlns:p14="http://schemas.microsoft.com/office/powerpoint/2010/main" xmlns="" val="2353037807"/>
              </p:ext>
            </p:extLst>
          </p:nvPr>
        </p:nvGraphicFramePr>
        <p:xfrm>
          <a:off x="1187624" y="3284984"/>
          <a:ext cx="4125422" cy="792258"/>
        </p:xfrm>
        <a:graphic>
          <a:graphicData uri="http://schemas.openxmlformats.org/drawingml/2006/table">
            <a:tbl>
              <a:tblPr firstRow="1" bandRow="1">
                <a:tableStyleId>{BC89EF96-8CEA-46FF-86C4-4CE0E7609802}</a:tableStyleId>
              </a:tblPr>
              <a:tblGrid>
                <a:gridCol w="2062711"/>
                <a:gridCol w="2062711"/>
              </a:tblGrid>
              <a:tr h="426498">
                <a:tc>
                  <a:txBody>
                    <a:bodyPr/>
                    <a:lstStyle/>
                    <a:p>
                      <a:r>
                        <a:rPr lang="en-US" altLang="zh-CN" dirty="0" smtClean="0"/>
                        <a:t>E1.turelist</a:t>
                      </a:r>
                      <a:endParaRPr lang="zh-CN" altLang="en-US" dirty="0">
                        <a:solidFill>
                          <a:schemeClr val="tx1"/>
                        </a:solidFill>
                      </a:endParaRPr>
                    </a:p>
                  </a:txBody>
                  <a:tcPr/>
                </a:tc>
                <a:tc>
                  <a:txBody>
                    <a:bodyPr/>
                    <a:lstStyle/>
                    <a:p>
                      <a:r>
                        <a:rPr lang="en-US" altLang="zh-CN" dirty="0" smtClean="0"/>
                        <a:t>E1.falselist</a:t>
                      </a:r>
                      <a:endParaRPr lang="zh-CN" altLang="en-US" dirty="0">
                        <a:solidFill>
                          <a:schemeClr val="tx1"/>
                        </a:solidFill>
                      </a:endParaRPr>
                    </a:p>
                  </a:txBody>
                  <a:tcPr/>
                </a:tc>
              </a:tr>
              <a:tr h="301572">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tr>
            </a:tbl>
          </a:graphicData>
        </a:graphic>
      </p:graphicFrame>
      <p:sp>
        <p:nvSpPr>
          <p:cNvPr id="12" name="矩形 11"/>
          <p:cNvSpPr/>
          <p:nvPr/>
        </p:nvSpPr>
        <p:spPr>
          <a:xfrm>
            <a:off x="615889" y="1406655"/>
            <a:ext cx="7992888" cy="1755865"/>
          </a:xfrm>
          <a:prstGeom prst="rect">
            <a:avLst/>
          </a:prstGeom>
        </p:spPr>
        <p:txBody>
          <a:bodyPr wrap="square">
            <a:spAutoFit/>
          </a:bodyPr>
          <a:lstStyle/>
          <a:p>
            <a:pPr eaLnBrk="1" fontAlgn="auto" hangingPunct="1">
              <a:lnSpc>
                <a:spcPct val="120000"/>
              </a:lnSpc>
              <a:buFont typeface="Wingdings" pitchFamily="2" charset="2"/>
              <a:buNone/>
              <a:defRPr/>
            </a:pPr>
            <a:r>
              <a:rPr lang="en-US" altLang="zh-CN" sz="2200" dirty="0" smtClean="0">
                <a:solidFill>
                  <a:prstClr val="black"/>
                </a:solidFill>
                <a:latin typeface="宋体" panose="02010600030101010101" pitchFamily="2" charset="-122"/>
              </a:rPr>
              <a:t>{</a:t>
            </a:r>
            <a:r>
              <a:rPr lang="en-US" altLang="zh-CN" sz="2200" dirty="0" smtClean="0">
                <a:latin typeface="宋体" panose="02010600030101010101" pitchFamily="2" charset="-122"/>
              </a:rPr>
              <a:t> </a:t>
            </a:r>
            <a:r>
              <a:rPr lang="en-US" altLang="zh-CN" sz="2200" dirty="0" err="1" smtClean="0">
                <a:latin typeface="宋体" panose="02010600030101010101" pitchFamily="2" charset="-122"/>
              </a:rPr>
              <a:t>backpatch</a:t>
            </a:r>
            <a:r>
              <a:rPr lang="en-US" altLang="zh-CN" sz="2200" dirty="0" smtClean="0">
                <a:latin typeface="宋体" panose="02010600030101010101" pitchFamily="2" charset="-122"/>
              </a:rPr>
              <a:t>(E</a:t>
            </a:r>
            <a:r>
              <a:rPr lang="en-US" altLang="zh-CN" sz="2200" baseline="-25000" dirty="0" smtClean="0">
                <a:latin typeface="宋体" panose="02010600030101010101" pitchFamily="2" charset="-122"/>
              </a:rPr>
              <a:t>1</a:t>
            </a:r>
            <a:r>
              <a:rPr lang="en-US" altLang="zh-CN" sz="2200" dirty="0" smtClean="0">
                <a:latin typeface="宋体" panose="02010600030101010101" pitchFamily="2" charset="-122"/>
              </a:rPr>
              <a:t>.falselist, </a:t>
            </a:r>
            <a:r>
              <a:rPr lang="en-US" altLang="zh-CN" sz="2200" dirty="0" err="1">
                <a:latin typeface="宋体" panose="02010600030101010101" pitchFamily="2" charset="-122"/>
              </a:rPr>
              <a:t>M.gotostm</a:t>
            </a:r>
            <a:r>
              <a:rPr lang="en-US" altLang="zh-CN" sz="2200" dirty="0">
                <a:latin typeface="宋体" panose="02010600030101010101" pitchFamily="2" charset="-122"/>
              </a:rPr>
              <a:t>);</a:t>
            </a:r>
          </a:p>
          <a:p>
            <a:pPr eaLnBrk="1" fontAlgn="auto" hangingPunct="1">
              <a:lnSpc>
                <a:spcPct val="120000"/>
              </a:lnSpc>
              <a:buFont typeface="Wingdings" pitchFamily="2" charset="2"/>
              <a:buNone/>
              <a:defRPr/>
            </a:pPr>
            <a:r>
              <a:rPr lang="en-US" altLang="zh-CN" sz="2200" dirty="0">
                <a:latin typeface="宋体" panose="02010600030101010101" pitchFamily="2" charset="-122"/>
              </a:rPr>
              <a:t>  E. </a:t>
            </a:r>
            <a:r>
              <a:rPr lang="en-US" altLang="zh-CN" sz="2200" dirty="0" err="1" smtClean="0">
                <a:latin typeface="宋体" panose="02010600030101010101" pitchFamily="2" charset="-122"/>
              </a:rPr>
              <a:t>truelist</a:t>
            </a:r>
            <a:r>
              <a:rPr lang="en-US" altLang="zh-CN" sz="2200" dirty="0" smtClean="0">
                <a:latin typeface="宋体" panose="02010600030101010101" pitchFamily="2" charset="-122"/>
              </a:rPr>
              <a:t> </a:t>
            </a:r>
            <a:r>
              <a:rPr lang="en-US" altLang="zh-CN" sz="2200" dirty="0">
                <a:latin typeface="宋体" panose="02010600030101010101" pitchFamily="2" charset="-122"/>
              </a:rPr>
              <a:t>:= merge(E</a:t>
            </a:r>
            <a:r>
              <a:rPr lang="en-US" altLang="zh-CN" sz="2200" baseline="-25000" dirty="0">
                <a:latin typeface="宋体" panose="02010600030101010101" pitchFamily="2" charset="-122"/>
              </a:rPr>
              <a:t>1</a:t>
            </a:r>
            <a:r>
              <a:rPr lang="en-US" altLang="zh-CN" sz="2200" dirty="0">
                <a:latin typeface="宋体" panose="02010600030101010101" pitchFamily="2" charset="-122"/>
              </a:rPr>
              <a:t>. </a:t>
            </a:r>
            <a:r>
              <a:rPr lang="en-US" altLang="zh-CN" sz="2200" dirty="0" err="1">
                <a:latin typeface="宋体" panose="02010600030101010101" pitchFamily="2" charset="-122"/>
              </a:rPr>
              <a:t>true</a:t>
            </a:r>
            <a:r>
              <a:rPr lang="en-US" altLang="zh-CN" sz="2200" dirty="0" err="1" smtClean="0">
                <a:latin typeface="宋体" panose="02010600030101010101" pitchFamily="2" charset="-122"/>
              </a:rPr>
              <a:t>list</a:t>
            </a:r>
            <a:r>
              <a:rPr lang="en-US" altLang="zh-CN" sz="2200" dirty="0">
                <a:latin typeface="宋体" panose="02010600030101010101" pitchFamily="2" charset="-122"/>
              </a:rPr>
              <a:t>, E</a:t>
            </a:r>
            <a:r>
              <a:rPr lang="en-US" altLang="zh-CN" sz="2200" baseline="-25000" dirty="0">
                <a:latin typeface="宋体" panose="02010600030101010101" pitchFamily="2" charset="-122"/>
              </a:rPr>
              <a:t>2</a:t>
            </a:r>
            <a:r>
              <a:rPr lang="en-US" altLang="zh-CN" sz="2200" dirty="0">
                <a:latin typeface="宋体" panose="02010600030101010101" pitchFamily="2" charset="-122"/>
              </a:rPr>
              <a:t>. </a:t>
            </a:r>
            <a:r>
              <a:rPr lang="en-US" altLang="zh-CN" sz="2200" dirty="0" err="1">
                <a:latin typeface="宋体" panose="02010600030101010101" pitchFamily="2" charset="-122"/>
              </a:rPr>
              <a:t>true</a:t>
            </a:r>
            <a:r>
              <a:rPr lang="en-US" altLang="zh-CN" sz="2200" dirty="0" err="1" smtClean="0">
                <a:latin typeface="宋体" panose="02010600030101010101" pitchFamily="2" charset="-122"/>
              </a:rPr>
              <a:t>list</a:t>
            </a:r>
            <a:r>
              <a:rPr lang="en-US" altLang="zh-CN" sz="2200" dirty="0" smtClean="0">
                <a:latin typeface="宋体" panose="02010600030101010101" pitchFamily="2" charset="-122"/>
              </a:rPr>
              <a:t> </a:t>
            </a:r>
            <a:r>
              <a:rPr lang="en-US" altLang="zh-CN" sz="2200" dirty="0">
                <a:latin typeface="宋体" panose="02010600030101010101" pitchFamily="2" charset="-122"/>
              </a:rPr>
              <a:t>)</a:t>
            </a:r>
          </a:p>
          <a:p>
            <a:pPr lvl="0" fontAlgn="auto">
              <a:lnSpc>
                <a:spcPct val="120000"/>
              </a:lnSpc>
              <a:spcBef>
                <a:spcPts val="0"/>
              </a:spcBef>
              <a:spcAft>
                <a:spcPts val="300"/>
              </a:spcAft>
              <a:defRPr/>
            </a:pPr>
            <a:r>
              <a:rPr lang="en-US" altLang="zh-CN" sz="2200" dirty="0">
                <a:latin typeface="宋体" panose="02010600030101010101" pitchFamily="2" charset="-122"/>
              </a:rPr>
              <a:t>  E. </a:t>
            </a:r>
            <a:r>
              <a:rPr lang="en-US" altLang="zh-CN" sz="2200" dirty="0" err="1">
                <a:latin typeface="宋体" panose="02010600030101010101" pitchFamily="2" charset="-122"/>
              </a:rPr>
              <a:t>false</a:t>
            </a:r>
            <a:r>
              <a:rPr lang="en-US" altLang="zh-CN" sz="2200" dirty="0" err="1" smtClean="0">
                <a:latin typeface="宋体" panose="02010600030101010101" pitchFamily="2" charset="-122"/>
              </a:rPr>
              <a:t>list</a:t>
            </a:r>
            <a:r>
              <a:rPr lang="en-US" altLang="zh-CN" sz="2200" dirty="0" smtClean="0">
                <a:latin typeface="宋体" panose="02010600030101010101" pitchFamily="2" charset="-122"/>
              </a:rPr>
              <a:t> </a:t>
            </a:r>
            <a:r>
              <a:rPr lang="en-US" altLang="zh-CN" sz="2200" dirty="0">
                <a:latin typeface="宋体" panose="02010600030101010101" pitchFamily="2" charset="-122"/>
              </a:rPr>
              <a:t>:= E</a:t>
            </a:r>
            <a:r>
              <a:rPr lang="en-US" altLang="zh-CN" sz="2200" baseline="-25000" dirty="0">
                <a:latin typeface="宋体" panose="02010600030101010101" pitchFamily="2" charset="-122"/>
              </a:rPr>
              <a:t>2</a:t>
            </a:r>
            <a:r>
              <a:rPr lang="en-US" altLang="zh-CN" sz="2200" dirty="0">
                <a:latin typeface="宋体" panose="02010600030101010101" pitchFamily="2" charset="-122"/>
              </a:rPr>
              <a:t>. </a:t>
            </a:r>
            <a:r>
              <a:rPr lang="en-US" altLang="zh-CN" sz="2200" dirty="0" err="1">
                <a:latin typeface="宋体" panose="02010600030101010101" pitchFamily="2" charset="-122"/>
              </a:rPr>
              <a:t>false</a:t>
            </a:r>
            <a:r>
              <a:rPr lang="en-US" altLang="zh-CN" sz="2200" dirty="0" err="1" smtClean="0">
                <a:latin typeface="宋体" panose="02010600030101010101" pitchFamily="2" charset="-122"/>
              </a:rPr>
              <a:t>list</a:t>
            </a:r>
            <a:endParaRPr lang="en-US" altLang="zh-CN" sz="2200" dirty="0">
              <a:solidFill>
                <a:prstClr val="black"/>
              </a:solidFill>
              <a:latin typeface="宋体" panose="02010600030101010101" pitchFamily="2" charset="-122"/>
            </a:endParaRPr>
          </a:p>
          <a:p>
            <a:pPr lvl="0" eaLnBrk="1" fontAlgn="auto" hangingPunct="1">
              <a:lnSpc>
                <a:spcPct val="120000"/>
              </a:lnSpc>
              <a:defRPr/>
            </a:pPr>
            <a:r>
              <a:rPr lang="zh-CN" altLang="en-US" sz="2200" dirty="0" smtClean="0">
                <a:solidFill>
                  <a:prstClr val="black"/>
                </a:solidFill>
                <a:latin typeface="宋体" panose="02010600030101010101" pitchFamily="2" charset="-122"/>
              </a:rPr>
              <a:t>｝</a:t>
            </a:r>
            <a:endParaRPr lang="en-US" altLang="zh-CN" sz="2200" dirty="0">
              <a:solidFill>
                <a:prstClr val="black"/>
              </a:solidFill>
              <a:latin typeface="宋体" panose="02010600030101010101" pitchFamily="2" charset="-122"/>
            </a:endParaRPr>
          </a:p>
        </p:txBody>
      </p:sp>
      <p:sp>
        <p:nvSpPr>
          <p:cNvPr id="8" name="TextBox 7"/>
          <p:cNvSpPr txBox="1"/>
          <p:nvPr/>
        </p:nvSpPr>
        <p:spPr>
          <a:xfrm>
            <a:off x="7423577" y="0"/>
            <a:ext cx="1720423" cy="369332"/>
          </a:xfrm>
          <a:prstGeom prst="rect">
            <a:avLst/>
          </a:prstGeom>
          <a:solidFill>
            <a:srgbClr val="CCFFFF"/>
          </a:solidFill>
        </p:spPr>
        <p:txBody>
          <a:bodyPr wrap="square" rtlCol="0">
            <a:spAutoFit/>
          </a:bodyPr>
          <a:lstStyle/>
          <a:p>
            <a:pPr algn="ctr"/>
            <a:r>
              <a:rPr lang="en-US" altLang="zh-CN" sz="1800" dirty="0" smtClean="0">
                <a:solidFill>
                  <a:srgbClr val="CC3300"/>
                </a:solidFill>
              </a:rPr>
              <a:t>step2</a:t>
            </a:r>
            <a:endParaRPr lang="zh-CN" altLang="en-US" sz="1800" dirty="0">
              <a:solidFill>
                <a:srgbClr val="CC3300"/>
              </a:solidFill>
            </a:endParaRPr>
          </a:p>
        </p:txBody>
      </p:sp>
      <p:graphicFrame>
        <p:nvGraphicFramePr>
          <p:cNvPr id="9" name="表格 8"/>
          <p:cNvGraphicFramePr>
            <a:graphicFrameLocks noGrp="1"/>
          </p:cNvGraphicFramePr>
          <p:nvPr>
            <p:extLst>
              <p:ext uri="{D42A27DB-BD31-4B8C-83A1-F6EECF244321}">
                <p14:modId xmlns:p14="http://schemas.microsoft.com/office/powerpoint/2010/main" xmlns="" val="3298295535"/>
              </p:ext>
            </p:extLst>
          </p:nvPr>
        </p:nvGraphicFramePr>
        <p:xfrm>
          <a:off x="971600" y="4653136"/>
          <a:ext cx="6120681" cy="1280160"/>
        </p:xfrm>
        <a:graphic>
          <a:graphicData uri="http://schemas.openxmlformats.org/drawingml/2006/table">
            <a:tbl>
              <a:tblPr firstRow="1" bandRow="1">
                <a:tableStyleId>{BC89EF96-8CEA-46FF-86C4-4CE0E7609802}</a:tableStyleId>
              </a:tblPr>
              <a:tblGrid>
                <a:gridCol w="2040227"/>
                <a:gridCol w="2040227"/>
                <a:gridCol w="2040227"/>
              </a:tblGrid>
              <a:tr h="426498">
                <a:tc>
                  <a:txBody>
                    <a:bodyPr/>
                    <a:lstStyle/>
                    <a:p>
                      <a:r>
                        <a:rPr lang="en-US" altLang="zh-CN" dirty="0" smtClean="0"/>
                        <a:t>E1.turelist</a:t>
                      </a:r>
                    </a:p>
                    <a:p>
                      <a:r>
                        <a:rPr lang="en-US" altLang="zh-CN" dirty="0" smtClean="0">
                          <a:solidFill>
                            <a:schemeClr val="tx1"/>
                          </a:solidFill>
                        </a:rPr>
                        <a:t>E2.turelist</a:t>
                      </a:r>
                    </a:p>
                    <a:p>
                      <a:r>
                        <a:rPr lang="en-US" altLang="zh-CN" dirty="0" err="1" smtClean="0">
                          <a:solidFill>
                            <a:schemeClr val="tx1"/>
                          </a:solidFill>
                        </a:rPr>
                        <a:t>E.turelist</a:t>
                      </a:r>
                      <a:endParaRPr lang="zh-CN" altLang="en-US" dirty="0">
                        <a:solidFill>
                          <a:schemeClr val="tx1"/>
                        </a:solidFill>
                      </a:endParaRPr>
                    </a:p>
                  </a:txBody>
                  <a:tcPr/>
                </a:tc>
                <a:tc>
                  <a:txBody>
                    <a:bodyPr/>
                    <a:lstStyle/>
                    <a:p>
                      <a:r>
                        <a:rPr lang="en-US" altLang="zh-CN" dirty="0" smtClean="0"/>
                        <a:t>E1.falselist</a:t>
                      </a:r>
                      <a:endParaRPr lang="zh-CN" altLang="en-US" dirty="0">
                        <a:solidFill>
                          <a:schemeClr val="tx1"/>
                        </a:solidFill>
                      </a:endParaRPr>
                    </a:p>
                  </a:txBody>
                  <a:tcPr/>
                </a:tc>
                <a:tc>
                  <a:txBody>
                    <a:bodyPr/>
                    <a:lstStyle/>
                    <a:p>
                      <a:r>
                        <a:rPr lang="en-US" altLang="zh-CN" dirty="0" smtClean="0">
                          <a:solidFill>
                            <a:schemeClr val="tx1"/>
                          </a:solidFill>
                        </a:rPr>
                        <a:t>E2.falselist</a:t>
                      </a:r>
                    </a:p>
                    <a:p>
                      <a:r>
                        <a:rPr lang="en-US" altLang="zh-CN" dirty="0" err="1" smtClean="0">
                          <a:solidFill>
                            <a:schemeClr val="tx1"/>
                          </a:solidFill>
                        </a:rPr>
                        <a:t>E.falselist</a:t>
                      </a:r>
                      <a:endParaRPr lang="zh-CN" altLang="en-US" dirty="0">
                        <a:solidFill>
                          <a:schemeClr val="tx1"/>
                        </a:solidFill>
                      </a:endParaRPr>
                    </a:p>
                  </a:txBody>
                  <a:tcPr/>
                </a:tc>
              </a:tr>
              <a:tr h="301572">
                <a:tc>
                  <a:txBody>
                    <a:bodyPr/>
                    <a:lstStyle/>
                    <a:p>
                      <a:r>
                        <a:rPr lang="en-US" altLang="zh-CN" dirty="0" smtClean="0">
                          <a:solidFill>
                            <a:schemeClr val="tx1"/>
                          </a:solidFill>
                        </a:rPr>
                        <a:t>(0)</a:t>
                      </a:r>
                      <a:endParaRPr lang="zh-CN" altLang="en-US" dirty="0">
                        <a:solidFill>
                          <a:schemeClr val="tx1"/>
                        </a:solidFill>
                      </a:endParaRPr>
                    </a:p>
                  </a:txBody>
                  <a:tcPr/>
                </a:tc>
                <a:tc>
                  <a:txBody>
                    <a:bodyPr/>
                    <a:lstStyle/>
                    <a:p>
                      <a:r>
                        <a:rPr lang="en-US" altLang="zh-CN" dirty="0" smtClean="0">
                          <a:solidFill>
                            <a:schemeClr val="tx1"/>
                          </a:solidFill>
                        </a:rPr>
                        <a:t>(2)</a:t>
                      </a:r>
                      <a:endParaRPr lang="zh-CN" altLang="en-US" dirty="0">
                        <a:solidFill>
                          <a:schemeClr val="tx1"/>
                        </a:solidFill>
                      </a:endParaRPr>
                    </a:p>
                  </a:txBody>
                  <a:tcPr/>
                </a:tc>
                <a:tc>
                  <a:txBody>
                    <a:bodyPr/>
                    <a:lstStyle/>
                    <a:p>
                      <a:endParaRPr lang="zh-CN" altLang="en-US" dirty="0">
                        <a:solidFill>
                          <a:schemeClr val="tx1"/>
                        </a:solidFill>
                      </a:endParaRPr>
                    </a:p>
                  </a:txBody>
                  <a:tcPr/>
                </a:tc>
              </a:tr>
            </a:tbl>
          </a:graphicData>
        </a:graphic>
      </p:graphicFrame>
    </p:spTree>
    <p:extLst>
      <p:ext uri="{BB962C8B-B14F-4D97-AF65-F5344CB8AC3E}">
        <p14:creationId xmlns:p14="http://schemas.microsoft.com/office/powerpoint/2010/main" xmlns="" val="3756188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6674">
                                            <p:txEl>
                                              <p:pRg st="0" end="0"/>
                                            </p:txEl>
                                          </p:spTgt>
                                        </p:tgtEl>
                                        <p:attrNameLst>
                                          <p:attrName>style.visibility</p:attrName>
                                        </p:attrNameLst>
                                      </p:cBhvr>
                                      <p:to>
                                        <p:strVal val="visible"/>
                                      </p:to>
                                    </p:set>
                                    <p:animEffect transition="in" filter="fade">
                                      <p:cBhvr>
                                        <p:cTn id="7" dur="1000"/>
                                        <p:tgtEl>
                                          <p:spTgt spid="156674">
                                            <p:txEl>
                                              <p:pRg st="0" end="0"/>
                                            </p:txEl>
                                          </p:spTgt>
                                        </p:tgtEl>
                                      </p:cBhvr>
                                    </p:animEffect>
                                    <p:anim calcmode="lin" valueType="num">
                                      <p:cBhvr>
                                        <p:cTn id="8" dur="1000" fill="hold"/>
                                        <p:tgtEl>
                                          <p:spTgt spid="15667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667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6674">
                                            <p:txEl>
                                              <p:pRg st="1" end="1"/>
                                            </p:txEl>
                                          </p:spTgt>
                                        </p:tgtEl>
                                        <p:attrNameLst>
                                          <p:attrName>style.visibility</p:attrName>
                                        </p:attrNameLst>
                                      </p:cBhvr>
                                      <p:to>
                                        <p:strVal val="visible"/>
                                      </p:to>
                                    </p:set>
                                    <p:animEffect transition="in" filter="fade">
                                      <p:cBhvr>
                                        <p:cTn id="14" dur="1000"/>
                                        <p:tgtEl>
                                          <p:spTgt spid="156674">
                                            <p:txEl>
                                              <p:pRg st="1" end="1"/>
                                            </p:txEl>
                                          </p:spTgt>
                                        </p:tgtEl>
                                      </p:cBhvr>
                                    </p:animEffect>
                                    <p:anim calcmode="lin" valueType="num">
                                      <p:cBhvr>
                                        <p:cTn id="15" dur="1000" fill="hold"/>
                                        <p:tgtEl>
                                          <p:spTgt spid="15667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66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ppt_x"/>
                                          </p:val>
                                        </p:tav>
                                        <p:tav tm="100000">
                                          <p:val>
                                            <p:strVal val="#ppt_x"/>
                                          </p:val>
                                        </p:tav>
                                      </p:tavLst>
                                    </p:anim>
                                    <p:anim calcmode="lin" valueType="num">
                                      <p:cBhvr additive="base">
                                        <p:cTn id="3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ppt_x"/>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500" fill="hold"/>
                                        <p:tgtEl>
                                          <p:spTgt spid="4"/>
                                        </p:tgtEl>
                                        <p:attrNameLst>
                                          <p:attrName>ppt_x</p:attrName>
                                        </p:attrNameLst>
                                      </p:cBhvr>
                                      <p:tavLst>
                                        <p:tav tm="0">
                                          <p:val>
                                            <p:strVal val="#ppt_x"/>
                                          </p:val>
                                        </p:tav>
                                        <p:tav tm="100000">
                                          <p:val>
                                            <p:strVal val="#ppt_x"/>
                                          </p:val>
                                        </p:tav>
                                      </p:tavLst>
                                    </p:anim>
                                    <p:anim calcmode="lin" valueType="num">
                                      <p:cBhvr additive="base">
                                        <p:cTn id="4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500" fill="hold"/>
                                        <p:tgtEl>
                                          <p:spTgt spid="9"/>
                                        </p:tgtEl>
                                        <p:attrNameLst>
                                          <p:attrName>ppt_x</p:attrName>
                                        </p:attrNameLst>
                                      </p:cBhvr>
                                      <p:tavLst>
                                        <p:tav tm="0">
                                          <p:val>
                                            <p:strVal val="#ppt_x"/>
                                          </p:val>
                                        </p:tav>
                                        <p:tav tm="100000">
                                          <p:val>
                                            <p:strVal val="#ppt_x"/>
                                          </p:val>
                                        </p:tav>
                                      </p:tavLst>
                                    </p:anim>
                                    <p:anim calcmode="lin" valueType="num">
                                      <p:cBhvr additive="base">
                                        <p:cTn id="5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build="p"/>
      <p:bldP spid="2" grpId="0"/>
      <p:bldP spid="3" grpId="0" animBg="1"/>
      <p:bldP spid="4" grpId="0" animBg="1"/>
      <p:bldP spid="1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sz="quarter" idx="4294967295"/>
          </p:nvPr>
        </p:nvSpPr>
        <p:spPr>
          <a:xfrm>
            <a:off x="501049" y="188639"/>
            <a:ext cx="8229600" cy="864961"/>
          </a:xfrm>
        </p:spPr>
        <p:txBody>
          <a:bodyPr>
            <a:noAutofit/>
          </a:bodyPr>
          <a:lstStyle/>
          <a:p>
            <a:pPr eaLnBrk="1" fontAlgn="auto" hangingPunct="1">
              <a:lnSpc>
                <a:spcPct val="120000"/>
              </a:lnSpc>
              <a:spcBef>
                <a:spcPts val="0"/>
              </a:spcBef>
              <a:spcAft>
                <a:spcPts val="0"/>
              </a:spcAft>
              <a:buFont typeface="Arial" pitchFamily="34" charset="0"/>
              <a:buChar char="•"/>
              <a:defRPr/>
            </a:pPr>
            <a:r>
              <a:rPr lang="zh-CN" altLang="en-US" sz="2400" dirty="0" smtClean="0"/>
              <a:t>若布尔表达式 </a:t>
            </a:r>
            <a:r>
              <a:rPr lang="en-US" altLang="zh-CN" sz="2400" dirty="0" smtClean="0">
                <a:solidFill>
                  <a:srgbClr val="CC3300"/>
                </a:solidFill>
              </a:rPr>
              <a:t>E:=a&lt;b </a:t>
            </a:r>
            <a:r>
              <a:rPr lang="en-US" altLang="zh-CN" sz="2400" dirty="0" smtClean="0">
                <a:solidFill>
                  <a:srgbClr val="CC3300"/>
                </a:solidFill>
                <a:latin typeface="宋体"/>
                <a:ea typeface="宋体"/>
              </a:rPr>
              <a:t>∨</a:t>
            </a:r>
            <a:r>
              <a:rPr lang="en-US" altLang="zh-CN" sz="2400" dirty="0" smtClean="0">
                <a:solidFill>
                  <a:srgbClr val="CC3300"/>
                </a:solidFill>
              </a:rPr>
              <a:t> c&lt;d  </a:t>
            </a:r>
            <a:r>
              <a:rPr lang="en-US" altLang="zh-CN" sz="2400" dirty="0" smtClean="0">
                <a:solidFill>
                  <a:srgbClr val="CC3300"/>
                </a:solidFill>
                <a:latin typeface="宋体"/>
                <a:ea typeface="宋体"/>
              </a:rPr>
              <a:t>∧</a:t>
            </a:r>
            <a:r>
              <a:rPr lang="en-US" altLang="zh-CN" sz="2400" dirty="0" smtClean="0">
                <a:solidFill>
                  <a:srgbClr val="CC3300"/>
                </a:solidFill>
              </a:rPr>
              <a:t> e&gt;f </a:t>
            </a:r>
          </a:p>
          <a:p>
            <a:pPr>
              <a:lnSpc>
                <a:spcPct val="120000"/>
              </a:lnSpc>
              <a:spcBef>
                <a:spcPts val="0"/>
              </a:spcBef>
              <a:spcAft>
                <a:spcPts val="0"/>
              </a:spcAft>
              <a:defRPr/>
            </a:pPr>
            <a:r>
              <a:rPr lang="zh-CN" altLang="en-US" sz="2400" dirty="0" smtClean="0">
                <a:solidFill>
                  <a:srgbClr val="CC3300"/>
                </a:solidFill>
              </a:rPr>
              <a:t>执行 </a:t>
            </a:r>
            <a:r>
              <a:rPr lang="en-US" altLang="zh-CN" sz="2400" dirty="0" smtClean="0">
                <a:solidFill>
                  <a:srgbClr val="CC3300"/>
                </a:solidFill>
              </a:rPr>
              <a:t>c&lt;d   </a:t>
            </a:r>
            <a:r>
              <a:rPr lang="zh-CN" altLang="en-US" sz="2400" dirty="0" smtClean="0"/>
              <a:t>参照（</a:t>
            </a:r>
            <a:r>
              <a:rPr lang="en-US" altLang="zh-CN" sz="2400" dirty="0" smtClean="0"/>
              <a:t>5</a:t>
            </a:r>
            <a:r>
              <a:rPr lang="zh-CN" altLang="en-US" sz="2400" dirty="0" smtClean="0"/>
              <a:t>）语义规则</a:t>
            </a:r>
            <a:endParaRPr lang="en-US" altLang="zh-CN" sz="2400" dirty="0" smtClean="0"/>
          </a:p>
        </p:txBody>
      </p:sp>
      <p:sp>
        <p:nvSpPr>
          <p:cNvPr id="2" name="矩形 1"/>
          <p:cNvSpPr>
            <a:spLocks noChangeArrowheads="1"/>
          </p:cNvSpPr>
          <p:nvPr/>
        </p:nvSpPr>
        <p:spPr bwMode="auto">
          <a:xfrm>
            <a:off x="1043608" y="4509120"/>
            <a:ext cx="4173973" cy="1311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a:defRPr sz="2400" b="1">
                <a:solidFill>
                  <a:schemeClr val="tx1"/>
                </a:solidFill>
                <a:latin typeface="Arial Narrow" pitchFamily="34" charset="0"/>
                <a:ea typeface="宋体" pitchFamily="2" charset="-122"/>
              </a:defRPr>
            </a:lvl1pPr>
            <a:lvl2pPr>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marL="0" lvl="1" eaLnBrk="1" hangingPunct="1">
              <a:lnSpc>
                <a:spcPct val="120000"/>
              </a:lnSpc>
              <a:buFont typeface="Wingdings" pitchFamily="2" charset="2"/>
              <a:buNone/>
            </a:pPr>
            <a:r>
              <a:rPr lang="zh-CN" altLang="en-US" sz="2200" dirty="0"/>
              <a:t>	</a:t>
            </a:r>
            <a:r>
              <a:rPr lang="zh-CN" altLang="en-US" sz="2200" dirty="0" smtClean="0"/>
              <a:t>（</a:t>
            </a:r>
            <a:r>
              <a:rPr lang="en-US" altLang="zh-CN" sz="2200" dirty="0" smtClean="0"/>
              <a:t>2</a:t>
            </a:r>
            <a:r>
              <a:rPr lang="zh-CN" altLang="en-US" sz="2200" dirty="0" smtClean="0"/>
              <a:t>）  </a:t>
            </a:r>
            <a:r>
              <a:rPr lang="en-US" altLang="zh-CN" sz="2200" dirty="0"/>
              <a:t>if </a:t>
            </a:r>
            <a:r>
              <a:rPr lang="en-US" altLang="zh-CN" sz="2200" dirty="0" smtClean="0"/>
              <a:t>c&lt;d  </a:t>
            </a:r>
            <a:r>
              <a:rPr lang="en-US" altLang="zh-CN" sz="2200" dirty="0" err="1" smtClean="0"/>
              <a:t>goto</a:t>
            </a:r>
            <a:r>
              <a:rPr lang="en-US" altLang="zh-CN" sz="2200" dirty="0" smtClean="0"/>
              <a:t>________</a:t>
            </a:r>
            <a:endParaRPr lang="en-US" altLang="zh-CN" sz="2200" u="sng" dirty="0" smtClean="0"/>
          </a:p>
          <a:p>
            <a:pPr marL="0" lvl="1" eaLnBrk="1" hangingPunct="1">
              <a:lnSpc>
                <a:spcPct val="120000"/>
              </a:lnSpc>
              <a:buFont typeface="Wingdings" pitchFamily="2" charset="2"/>
              <a:buNone/>
            </a:pPr>
            <a:r>
              <a:rPr lang="zh-CN" altLang="en-US" sz="2200" dirty="0"/>
              <a:t>	</a:t>
            </a:r>
            <a:r>
              <a:rPr lang="zh-CN" altLang="en-US" sz="2200" dirty="0" smtClean="0"/>
              <a:t>（</a:t>
            </a:r>
            <a:r>
              <a:rPr lang="en-US" altLang="zh-CN" sz="2200" dirty="0" smtClean="0"/>
              <a:t>3</a:t>
            </a:r>
            <a:r>
              <a:rPr lang="zh-CN" altLang="en-US" sz="2200" dirty="0" smtClean="0"/>
              <a:t>）  </a:t>
            </a:r>
            <a:r>
              <a:rPr lang="en-US" altLang="zh-CN" sz="2200" dirty="0" err="1" smtClean="0"/>
              <a:t>goto</a:t>
            </a:r>
            <a:r>
              <a:rPr lang="en-US" altLang="zh-CN" sz="2200" u="sng" dirty="0" smtClean="0"/>
              <a:t>_______       </a:t>
            </a:r>
          </a:p>
          <a:p>
            <a:pPr marL="0" lvl="1" eaLnBrk="1" hangingPunct="1">
              <a:lnSpc>
                <a:spcPct val="120000"/>
              </a:lnSpc>
              <a:buFont typeface="Wingdings" pitchFamily="2" charset="2"/>
              <a:buNone/>
            </a:pPr>
            <a:r>
              <a:rPr lang="en-US" altLang="zh-CN" sz="2200" dirty="0"/>
              <a:t>	</a:t>
            </a:r>
            <a:endParaRPr lang="zh-CN" altLang="en-US" sz="2200" dirty="0">
              <a:solidFill>
                <a:srgbClr val="CC3300"/>
              </a:solidFill>
            </a:endParaRPr>
          </a:p>
        </p:txBody>
      </p:sp>
      <p:sp>
        <p:nvSpPr>
          <p:cNvPr id="3" name="矩形 2"/>
          <p:cNvSpPr/>
          <p:nvPr/>
        </p:nvSpPr>
        <p:spPr>
          <a:xfrm>
            <a:off x="1259632" y="3861048"/>
            <a:ext cx="1224136" cy="456792"/>
          </a:xfrm>
          <a:prstGeom prst="rect">
            <a:avLst/>
          </a:prstGeom>
          <a:solidFill>
            <a:srgbClr val="CCFFFF"/>
          </a:solidFill>
        </p:spPr>
        <p:txBody>
          <a:bodyPr wrap="square">
            <a:spAutoFit/>
          </a:bodyPr>
          <a:lstStyle/>
          <a:p>
            <a:pPr lvl="1" eaLnBrk="1" hangingPunct="1">
              <a:lnSpc>
                <a:spcPct val="120000"/>
              </a:lnSpc>
              <a:buFont typeface="Wingdings" pitchFamily="2" charset="2"/>
              <a:buNone/>
            </a:pPr>
            <a:r>
              <a:rPr lang="zh-CN" altLang="en-US" sz="2200" dirty="0" smtClean="0">
                <a:solidFill>
                  <a:srgbClr val="CC3300"/>
                </a:solidFill>
              </a:rPr>
              <a:t>（</a:t>
            </a:r>
            <a:r>
              <a:rPr lang="en-US" altLang="zh-CN" sz="2200" dirty="0" smtClean="0">
                <a:solidFill>
                  <a:srgbClr val="CC3300"/>
                </a:solidFill>
              </a:rPr>
              <a:t>2</a:t>
            </a:r>
            <a:r>
              <a:rPr lang="zh-CN" altLang="en-US" sz="2200" dirty="0" smtClean="0">
                <a:solidFill>
                  <a:srgbClr val="CC3300"/>
                </a:solidFill>
              </a:rPr>
              <a:t>）</a:t>
            </a:r>
            <a:endParaRPr lang="zh-CN" altLang="en-US" sz="2200" dirty="0">
              <a:solidFill>
                <a:srgbClr val="CC3300"/>
              </a:solidFill>
            </a:endParaRPr>
          </a:p>
        </p:txBody>
      </p:sp>
      <p:sp>
        <p:nvSpPr>
          <p:cNvPr id="4" name="矩形 3"/>
          <p:cNvSpPr/>
          <p:nvPr/>
        </p:nvSpPr>
        <p:spPr>
          <a:xfrm>
            <a:off x="3620195" y="3861048"/>
            <a:ext cx="992579" cy="459357"/>
          </a:xfrm>
          <a:prstGeom prst="rect">
            <a:avLst/>
          </a:prstGeom>
          <a:solidFill>
            <a:srgbClr val="CCFFFF"/>
          </a:solidFill>
        </p:spPr>
        <p:txBody>
          <a:bodyPr wrap="none">
            <a:spAutoFit/>
          </a:bodyPr>
          <a:lstStyle/>
          <a:p>
            <a:pPr lvl="1" eaLnBrk="1" hangingPunct="1">
              <a:lnSpc>
                <a:spcPct val="120000"/>
              </a:lnSpc>
              <a:buFont typeface="Wingdings" pitchFamily="2" charset="2"/>
              <a:buNone/>
            </a:pPr>
            <a:r>
              <a:rPr lang="en-US" altLang="zh-CN" sz="2200" dirty="0"/>
              <a:t> </a:t>
            </a:r>
            <a:r>
              <a:rPr lang="en-US" altLang="zh-CN" sz="2200" dirty="0" smtClean="0"/>
              <a:t>(3)</a:t>
            </a:r>
            <a:endParaRPr lang="en-US" altLang="zh-CN" sz="2200" dirty="0"/>
          </a:p>
        </p:txBody>
      </p:sp>
      <p:graphicFrame>
        <p:nvGraphicFramePr>
          <p:cNvPr id="10" name="表格 9"/>
          <p:cNvGraphicFramePr>
            <a:graphicFrameLocks noGrp="1"/>
          </p:cNvGraphicFramePr>
          <p:nvPr>
            <p:extLst>
              <p:ext uri="{D42A27DB-BD31-4B8C-83A1-F6EECF244321}">
                <p14:modId xmlns:p14="http://schemas.microsoft.com/office/powerpoint/2010/main" xmlns="" val="2692922025"/>
              </p:ext>
            </p:extLst>
          </p:nvPr>
        </p:nvGraphicFramePr>
        <p:xfrm>
          <a:off x="1259632" y="3573016"/>
          <a:ext cx="4125422" cy="741680"/>
        </p:xfrm>
        <a:graphic>
          <a:graphicData uri="http://schemas.openxmlformats.org/drawingml/2006/table">
            <a:tbl>
              <a:tblPr firstRow="1" bandRow="1">
                <a:tableStyleId>{BC89EF96-8CEA-46FF-86C4-4CE0E7609802}</a:tableStyleId>
              </a:tblPr>
              <a:tblGrid>
                <a:gridCol w="2062711"/>
                <a:gridCol w="2062711"/>
              </a:tblGrid>
              <a:tr h="370840">
                <a:tc>
                  <a:txBody>
                    <a:bodyPr/>
                    <a:lstStyle/>
                    <a:p>
                      <a:r>
                        <a:rPr lang="en-US" altLang="zh-CN" dirty="0" smtClean="0"/>
                        <a:t>E3.turelist</a:t>
                      </a:r>
                      <a:endParaRPr lang="zh-CN" altLang="en-US" dirty="0">
                        <a:solidFill>
                          <a:schemeClr val="tx1"/>
                        </a:solidFill>
                      </a:endParaRPr>
                    </a:p>
                  </a:txBody>
                  <a:tcPr/>
                </a:tc>
                <a:tc>
                  <a:txBody>
                    <a:bodyPr/>
                    <a:lstStyle/>
                    <a:p>
                      <a:r>
                        <a:rPr lang="en-US" altLang="zh-CN" dirty="0" smtClean="0"/>
                        <a:t>E3.falselist</a:t>
                      </a:r>
                      <a:endParaRPr lang="zh-CN" altLang="en-US" dirty="0">
                        <a:solidFill>
                          <a:schemeClr val="tx1"/>
                        </a:solidFill>
                      </a:endParaRPr>
                    </a:p>
                  </a:txBody>
                  <a:tcPr/>
                </a:tc>
              </a:tr>
              <a:tr h="370840">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tr>
            </a:tbl>
          </a:graphicData>
        </a:graphic>
      </p:graphicFrame>
      <p:sp>
        <p:nvSpPr>
          <p:cNvPr id="12" name="矩形 11"/>
          <p:cNvSpPr/>
          <p:nvPr/>
        </p:nvSpPr>
        <p:spPr>
          <a:xfrm>
            <a:off x="615889" y="1406655"/>
            <a:ext cx="7992888" cy="1755865"/>
          </a:xfrm>
          <a:prstGeom prst="rect">
            <a:avLst/>
          </a:prstGeom>
        </p:spPr>
        <p:txBody>
          <a:bodyPr wrap="square">
            <a:spAutoFit/>
          </a:bodyPr>
          <a:lstStyle/>
          <a:p>
            <a:pPr lvl="0" fontAlgn="auto">
              <a:lnSpc>
                <a:spcPct val="120000"/>
              </a:lnSpc>
              <a:spcBef>
                <a:spcPts val="0"/>
              </a:spcBef>
              <a:spcAft>
                <a:spcPts val="300"/>
              </a:spcAft>
              <a:defRPr/>
            </a:pPr>
            <a:r>
              <a:rPr lang="en-US" altLang="zh-CN" sz="2200" dirty="0">
                <a:solidFill>
                  <a:prstClr val="black"/>
                </a:solidFill>
                <a:latin typeface="宋体" panose="02010600030101010101" pitchFamily="2" charset="-122"/>
              </a:rPr>
              <a:t>{ </a:t>
            </a:r>
            <a:r>
              <a:rPr lang="en-US" altLang="zh-CN" sz="2200" dirty="0" smtClean="0">
                <a:solidFill>
                  <a:prstClr val="black"/>
                </a:solidFill>
                <a:latin typeface="宋体" panose="02010600030101010101" pitchFamily="2" charset="-122"/>
              </a:rPr>
              <a:t>E</a:t>
            </a:r>
            <a:r>
              <a:rPr lang="en-US" altLang="zh-CN" sz="2200" baseline="-25000" dirty="0" smtClean="0">
                <a:solidFill>
                  <a:prstClr val="black"/>
                </a:solidFill>
                <a:latin typeface="宋体" panose="02010600030101010101" pitchFamily="2" charset="-122"/>
              </a:rPr>
              <a:t>3</a:t>
            </a:r>
            <a:r>
              <a:rPr lang="en-US" altLang="zh-CN" sz="2200" dirty="0" smtClean="0">
                <a:solidFill>
                  <a:prstClr val="black"/>
                </a:solidFill>
                <a:latin typeface="宋体" panose="02010600030101010101" pitchFamily="2" charset="-122"/>
              </a:rPr>
              <a:t>.truelist</a:t>
            </a:r>
            <a:r>
              <a:rPr lang="en-US" altLang="zh-CN" sz="2200" dirty="0">
                <a:solidFill>
                  <a:prstClr val="black"/>
                </a:solidFill>
                <a:latin typeface="宋体" panose="02010600030101010101" pitchFamily="2" charset="-122"/>
              </a:rPr>
              <a:t>= </a:t>
            </a:r>
            <a:r>
              <a:rPr lang="en-US" altLang="zh-CN" sz="2200" dirty="0" err="1">
                <a:solidFill>
                  <a:prstClr val="black"/>
                </a:solidFill>
                <a:latin typeface="宋体" panose="02010600030101010101" pitchFamily="2" charset="-122"/>
              </a:rPr>
              <a:t>makelist</a:t>
            </a:r>
            <a:r>
              <a:rPr lang="en-US" altLang="zh-CN" sz="2200" dirty="0">
                <a:solidFill>
                  <a:prstClr val="black"/>
                </a:solidFill>
                <a:latin typeface="宋体" panose="02010600030101010101" pitchFamily="2" charset="-122"/>
              </a:rPr>
              <a:t>(</a:t>
            </a:r>
            <a:r>
              <a:rPr lang="en-US" altLang="zh-CN" sz="2200" dirty="0" err="1">
                <a:solidFill>
                  <a:prstClr val="black"/>
                </a:solidFill>
                <a:latin typeface="宋体" panose="02010600030101010101" pitchFamily="2" charset="-122"/>
              </a:rPr>
              <a:t>nextstm</a:t>
            </a:r>
            <a:r>
              <a:rPr lang="en-US" altLang="zh-CN" sz="2200" dirty="0">
                <a:solidFill>
                  <a:prstClr val="black"/>
                </a:solidFill>
                <a:latin typeface="宋体" panose="02010600030101010101" pitchFamily="2" charset="-122"/>
              </a:rPr>
              <a:t>);</a:t>
            </a:r>
          </a:p>
          <a:p>
            <a:pPr lvl="0" eaLnBrk="1" fontAlgn="auto" hangingPunct="1">
              <a:lnSpc>
                <a:spcPct val="120000"/>
              </a:lnSpc>
              <a:defRPr/>
            </a:pPr>
            <a:r>
              <a:rPr lang="en-US" altLang="zh-CN" sz="2200" dirty="0">
                <a:solidFill>
                  <a:prstClr val="black"/>
                </a:solidFill>
                <a:latin typeface="宋体" panose="02010600030101010101" pitchFamily="2" charset="-122"/>
              </a:rPr>
              <a:t>  </a:t>
            </a:r>
            <a:r>
              <a:rPr lang="en-US" altLang="zh-CN" sz="2200" dirty="0" smtClean="0">
                <a:solidFill>
                  <a:prstClr val="black"/>
                </a:solidFill>
                <a:latin typeface="宋体" panose="02010600030101010101" pitchFamily="2" charset="-122"/>
              </a:rPr>
              <a:t>E</a:t>
            </a:r>
            <a:r>
              <a:rPr lang="en-US" altLang="zh-CN" sz="2200" baseline="-25000" dirty="0">
                <a:solidFill>
                  <a:prstClr val="black"/>
                </a:solidFill>
                <a:latin typeface="宋体" panose="02010600030101010101" pitchFamily="2" charset="-122"/>
              </a:rPr>
              <a:t>3</a:t>
            </a:r>
            <a:r>
              <a:rPr lang="en-US" altLang="zh-CN" sz="2200" dirty="0" smtClean="0">
                <a:solidFill>
                  <a:prstClr val="black"/>
                </a:solidFill>
                <a:latin typeface="宋体" panose="02010600030101010101" pitchFamily="2" charset="-122"/>
              </a:rPr>
              <a:t>.falselist</a:t>
            </a:r>
            <a:r>
              <a:rPr lang="en-US" altLang="zh-CN" sz="2200" dirty="0">
                <a:solidFill>
                  <a:prstClr val="black"/>
                </a:solidFill>
                <a:latin typeface="宋体" panose="02010600030101010101" pitchFamily="2" charset="-122"/>
              </a:rPr>
              <a:t>= </a:t>
            </a:r>
            <a:r>
              <a:rPr lang="en-US" altLang="zh-CN" sz="2200" dirty="0" err="1">
                <a:solidFill>
                  <a:prstClr val="black"/>
                </a:solidFill>
                <a:latin typeface="宋体" panose="02010600030101010101" pitchFamily="2" charset="-122"/>
              </a:rPr>
              <a:t>makelist</a:t>
            </a:r>
            <a:r>
              <a:rPr lang="en-US" altLang="zh-CN" sz="2200" dirty="0">
                <a:solidFill>
                  <a:prstClr val="black"/>
                </a:solidFill>
                <a:latin typeface="宋体" panose="02010600030101010101" pitchFamily="2" charset="-122"/>
              </a:rPr>
              <a:t>(nextstm+1);</a:t>
            </a:r>
          </a:p>
          <a:p>
            <a:pPr lvl="0" eaLnBrk="1" fontAlgn="auto" hangingPunct="1">
              <a:lnSpc>
                <a:spcPct val="120000"/>
              </a:lnSpc>
              <a:defRPr/>
            </a:pPr>
            <a:r>
              <a:rPr lang="en-US" altLang="zh-CN" sz="2200" dirty="0">
                <a:solidFill>
                  <a:prstClr val="black"/>
                </a:solidFill>
                <a:latin typeface="宋体" panose="02010600030101010101" pitchFamily="2" charset="-122"/>
              </a:rPr>
              <a:t>  emit(if id1.place  </a:t>
            </a:r>
            <a:r>
              <a:rPr lang="en-US" altLang="zh-CN" sz="2200" dirty="0" err="1">
                <a:solidFill>
                  <a:prstClr val="black"/>
                </a:solidFill>
                <a:latin typeface="宋体" panose="02010600030101010101" pitchFamily="2" charset="-122"/>
              </a:rPr>
              <a:t>rop</a:t>
            </a:r>
            <a:r>
              <a:rPr lang="en-US" altLang="zh-CN" sz="2200" dirty="0">
                <a:solidFill>
                  <a:prstClr val="black"/>
                </a:solidFill>
                <a:latin typeface="宋体" panose="02010600030101010101" pitchFamily="2" charset="-122"/>
              </a:rPr>
              <a:t> id2.place  ‘</a:t>
            </a:r>
            <a:r>
              <a:rPr lang="en-US" altLang="zh-CN" sz="2200" dirty="0" err="1">
                <a:solidFill>
                  <a:prstClr val="black"/>
                </a:solidFill>
                <a:latin typeface="宋体" panose="02010600030101010101" pitchFamily="2" charset="-122"/>
              </a:rPr>
              <a:t>goto</a:t>
            </a:r>
            <a:r>
              <a:rPr lang="en-US" altLang="zh-CN" sz="2200" dirty="0">
                <a:solidFill>
                  <a:prstClr val="black"/>
                </a:solidFill>
                <a:latin typeface="宋体" panose="02010600030101010101" pitchFamily="2" charset="-122"/>
              </a:rPr>
              <a:t> __’);</a:t>
            </a:r>
          </a:p>
          <a:p>
            <a:pPr lvl="0" eaLnBrk="1" fontAlgn="auto" hangingPunct="1">
              <a:lnSpc>
                <a:spcPct val="120000"/>
              </a:lnSpc>
              <a:defRPr/>
            </a:pPr>
            <a:r>
              <a:rPr lang="en-US" altLang="zh-CN" sz="2200" dirty="0">
                <a:solidFill>
                  <a:prstClr val="black"/>
                </a:solidFill>
                <a:latin typeface="宋体" panose="02010600030101010101" pitchFamily="2" charset="-122"/>
              </a:rPr>
              <a:t>  emit(  ’</a:t>
            </a:r>
            <a:r>
              <a:rPr lang="en-US" altLang="zh-CN" sz="2200" dirty="0" err="1">
                <a:solidFill>
                  <a:prstClr val="black"/>
                </a:solidFill>
                <a:latin typeface="宋体" panose="02010600030101010101" pitchFamily="2" charset="-122"/>
              </a:rPr>
              <a:t>goto</a:t>
            </a:r>
            <a:r>
              <a:rPr lang="en-US" altLang="zh-CN" sz="2200" dirty="0">
                <a:solidFill>
                  <a:prstClr val="black"/>
                </a:solidFill>
                <a:latin typeface="宋体" panose="02010600030101010101" pitchFamily="2" charset="-122"/>
              </a:rPr>
              <a:t> __’);</a:t>
            </a:r>
            <a:r>
              <a:rPr lang="zh-CN" altLang="en-US" sz="2200" dirty="0">
                <a:solidFill>
                  <a:prstClr val="black"/>
                </a:solidFill>
                <a:latin typeface="宋体" panose="02010600030101010101" pitchFamily="2" charset="-122"/>
              </a:rPr>
              <a:t>｝</a:t>
            </a:r>
            <a:endParaRPr lang="en-US" altLang="zh-CN" sz="2200" dirty="0">
              <a:solidFill>
                <a:prstClr val="black"/>
              </a:solidFill>
              <a:latin typeface="宋体" panose="02010600030101010101" pitchFamily="2" charset="-122"/>
            </a:endParaRPr>
          </a:p>
        </p:txBody>
      </p:sp>
      <p:sp>
        <p:nvSpPr>
          <p:cNvPr id="13" name="TextBox 12"/>
          <p:cNvSpPr txBox="1"/>
          <p:nvPr/>
        </p:nvSpPr>
        <p:spPr>
          <a:xfrm>
            <a:off x="7423577" y="0"/>
            <a:ext cx="1720423" cy="369332"/>
          </a:xfrm>
          <a:prstGeom prst="rect">
            <a:avLst/>
          </a:prstGeom>
          <a:solidFill>
            <a:srgbClr val="CCFFFF"/>
          </a:solidFill>
        </p:spPr>
        <p:txBody>
          <a:bodyPr wrap="square" rtlCol="0">
            <a:spAutoFit/>
          </a:bodyPr>
          <a:lstStyle/>
          <a:p>
            <a:pPr algn="ctr"/>
            <a:r>
              <a:rPr lang="en-US" altLang="zh-CN" sz="1800" dirty="0" smtClean="0">
                <a:solidFill>
                  <a:srgbClr val="CC3300"/>
                </a:solidFill>
              </a:rPr>
              <a:t>step3</a:t>
            </a:r>
            <a:endParaRPr lang="zh-CN" altLang="en-US" sz="1800" dirty="0">
              <a:solidFill>
                <a:srgbClr val="CC3300"/>
              </a:solidFill>
            </a:endParaRPr>
          </a:p>
        </p:txBody>
      </p:sp>
    </p:spTree>
    <p:extLst>
      <p:ext uri="{BB962C8B-B14F-4D97-AF65-F5344CB8AC3E}">
        <p14:creationId xmlns:p14="http://schemas.microsoft.com/office/powerpoint/2010/main" xmlns="" val="107189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6674">
                                            <p:txEl>
                                              <p:pRg st="0" end="0"/>
                                            </p:txEl>
                                          </p:spTgt>
                                        </p:tgtEl>
                                        <p:attrNameLst>
                                          <p:attrName>style.visibility</p:attrName>
                                        </p:attrNameLst>
                                      </p:cBhvr>
                                      <p:to>
                                        <p:strVal val="visible"/>
                                      </p:to>
                                    </p:set>
                                    <p:animEffect transition="in" filter="fade">
                                      <p:cBhvr>
                                        <p:cTn id="7" dur="1000"/>
                                        <p:tgtEl>
                                          <p:spTgt spid="156674">
                                            <p:txEl>
                                              <p:pRg st="0" end="0"/>
                                            </p:txEl>
                                          </p:spTgt>
                                        </p:tgtEl>
                                      </p:cBhvr>
                                    </p:animEffect>
                                    <p:anim calcmode="lin" valueType="num">
                                      <p:cBhvr>
                                        <p:cTn id="8" dur="1000" fill="hold"/>
                                        <p:tgtEl>
                                          <p:spTgt spid="15667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667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6674">
                                            <p:txEl>
                                              <p:pRg st="1" end="1"/>
                                            </p:txEl>
                                          </p:spTgt>
                                        </p:tgtEl>
                                        <p:attrNameLst>
                                          <p:attrName>style.visibility</p:attrName>
                                        </p:attrNameLst>
                                      </p:cBhvr>
                                      <p:to>
                                        <p:strVal val="visible"/>
                                      </p:to>
                                    </p:set>
                                    <p:animEffect transition="in" filter="fade">
                                      <p:cBhvr>
                                        <p:cTn id="14" dur="1000"/>
                                        <p:tgtEl>
                                          <p:spTgt spid="156674">
                                            <p:txEl>
                                              <p:pRg st="1" end="1"/>
                                            </p:txEl>
                                          </p:spTgt>
                                        </p:tgtEl>
                                      </p:cBhvr>
                                    </p:animEffect>
                                    <p:anim calcmode="lin" valueType="num">
                                      <p:cBhvr>
                                        <p:cTn id="15" dur="1000" fill="hold"/>
                                        <p:tgtEl>
                                          <p:spTgt spid="15667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66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ppt_x"/>
                                          </p:val>
                                        </p:tav>
                                        <p:tav tm="100000">
                                          <p:val>
                                            <p:strVal val="#ppt_x"/>
                                          </p:val>
                                        </p:tav>
                                      </p:tavLst>
                                    </p:anim>
                                    <p:anim calcmode="lin" valueType="num">
                                      <p:cBhvr additive="base">
                                        <p:cTn id="3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ppt_x"/>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500" fill="hold"/>
                                        <p:tgtEl>
                                          <p:spTgt spid="4"/>
                                        </p:tgtEl>
                                        <p:attrNameLst>
                                          <p:attrName>ppt_x</p:attrName>
                                        </p:attrNameLst>
                                      </p:cBhvr>
                                      <p:tavLst>
                                        <p:tav tm="0">
                                          <p:val>
                                            <p:strVal val="#ppt_x"/>
                                          </p:val>
                                        </p:tav>
                                        <p:tav tm="100000">
                                          <p:val>
                                            <p:strVal val="#ppt_x"/>
                                          </p:val>
                                        </p:tav>
                                      </p:tavLst>
                                    </p:anim>
                                    <p:anim calcmode="lin" valueType="num">
                                      <p:cBhvr additive="base">
                                        <p:cTn id="4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build="p"/>
      <p:bldP spid="2" grpId="0"/>
      <p:bldP spid="3" grpId="0" animBg="1"/>
      <p:bldP spid="4" grpId="0" animBg="1"/>
      <p:bldP spid="1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sz="quarter" idx="4294967295"/>
          </p:nvPr>
        </p:nvSpPr>
        <p:spPr>
          <a:xfrm>
            <a:off x="501049" y="188639"/>
            <a:ext cx="8229600" cy="864961"/>
          </a:xfrm>
        </p:spPr>
        <p:txBody>
          <a:bodyPr>
            <a:noAutofit/>
          </a:bodyPr>
          <a:lstStyle/>
          <a:p>
            <a:pPr eaLnBrk="1" fontAlgn="auto" hangingPunct="1">
              <a:lnSpc>
                <a:spcPct val="120000"/>
              </a:lnSpc>
              <a:spcBef>
                <a:spcPts val="0"/>
              </a:spcBef>
              <a:spcAft>
                <a:spcPts val="0"/>
              </a:spcAft>
              <a:buFont typeface="Arial" pitchFamily="34" charset="0"/>
              <a:buChar char="•"/>
              <a:defRPr/>
            </a:pPr>
            <a:r>
              <a:rPr lang="zh-CN" altLang="en-US" sz="2400" dirty="0" smtClean="0"/>
              <a:t>若布尔表达式 </a:t>
            </a:r>
            <a:r>
              <a:rPr lang="en-US" altLang="zh-CN" sz="2400" dirty="0" smtClean="0">
                <a:solidFill>
                  <a:srgbClr val="CC3300"/>
                </a:solidFill>
              </a:rPr>
              <a:t>E:=a&lt;b </a:t>
            </a:r>
            <a:r>
              <a:rPr lang="en-US" altLang="zh-CN" sz="2400" dirty="0" smtClean="0">
                <a:solidFill>
                  <a:srgbClr val="CC3300"/>
                </a:solidFill>
                <a:latin typeface="宋体"/>
                <a:ea typeface="宋体"/>
              </a:rPr>
              <a:t>∨</a:t>
            </a:r>
            <a:r>
              <a:rPr lang="en-US" altLang="zh-CN" sz="2400" dirty="0" smtClean="0">
                <a:solidFill>
                  <a:srgbClr val="CC3300"/>
                </a:solidFill>
              </a:rPr>
              <a:t> c&lt;d  </a:t>
            </a:r>
            <a:r>
              <a:rPr lang="en-US" altLang="zh-CN" sz="2400" dirty="0" smtClean="0">
                <a:solidFill>
                  <a:srgbClr val="CC3300"/>
                </a:solidFill>
                <a:latin typeface="宋体"/>
                <a:ea typeface="宋体"/>
              </a:rPr>
              <a:t>∧</a:t>
            </a:r>
            <a:r>
              <a:rPr lang="en-US" altLang="zh-CN" sz="2400" dirty="0" smtClean="0">
                <a:solidFill>
                  <a:srgbClr val="CC3300"/>
                </a:solidFill>
              </a:rPr>
              <a:t> e&gt;f </a:t>
            </a:r>
          </a:p>
          <a:p>
            <a:pPr>
              <a:lnSpc>
                <a:spcPct val="120000"/>
              </a:lnSpc>
              <a:spcBef>
                <a:spcPts val="0"/>
              </a:spcBef>
              <a:spcAft>
                <a:spcPts val="0"/>
              </a:spcAft>
              <a:defRPr/>
            </a:pPr>
            <a:r>
              <a:rPr lang="zh-CN" altLang="en-US" sz="2400" dirty="0" smtClean="0">
                <a:solidFill>
                  <a:srgbClr val="CC3300"/>
                </a:solidFill>
              </a:rPr>
              <a:t>执行 </a:t>
            </a:r>
            <a:r>
              <a:rPr lang="en-US" altLang="zh-CN" sz="2400" dirty="0" smtClean="0">
                <a:solidFill>
                  <a:srgbClr val="CC3300"/>
                </a:solidFill>
              </a:rPr>
              <a:t>c&lt;d </a:t>
            </a:r>
            <a:r>
              <a:rPr lang="en-US" altLang="zh-CN" sz="2400" dirty="0" smtClean="0">
                <a:solidFill>
                  <a:srgbClr val="CC3300"/>
                </a:solidFill>
                <a:latin typeface="宋体"/>
                <a:ea typeface="宋体"/>
              </a:rPr>
              <a:t>∧</a:t>
            </a:r>
            <a:r>
              <a:rPr lang="en-US" altLang="zh-CN" sz="2400" dirty="0" smtClean="0">
                <a:solidFill>
                  <a:srgbClr val="CC3300"/>
                </a:solidFill>
              </a:rPr>
              <a:t>  </a:t>
            </a:r>
            <a:r>
              <a:rPr lang="zh-CN" altLang="en-US" sz="2400" dirty="0" smtClean="0"/>
              <a:t>参照（</a:t>
            </a:r>
            <a:r>
              <a:rPr lang="en-US" altLang="zh-CN" sz="2400" dirty="0" smtClean="0"/>
              <a:t>1</a:t>
            </a:r>
            <a:r>
              <a:rPr lang="zh-CN" altLang="en-US" sz="2400" dirty="0" smtClean="0"/>
              <a:t>）语义规则</a:t>
            </a:r>
            <a:endParaRPr lang="en-US" altLang="zh-CN" sz="2400" dirty="0" smtClean="0"/>
          </a:p>
        </p:txBody>
      </p:sp>
      <p:sp>
        <p:nvSpPr>
          <p:cNvPr id="3" name="矩形 2"/>
          <p:cNvSpPr/>
          <p:nvPr/>
        </p:nvSpPr>
        <p:spPr>
          <a:xfrm>
            <a:off x="1547664" y="3699246"/>
            <a:ext cx="1368152" cy="456792"/>
          </a:xfrm>
          <a:prstGeom prst="rect">
            <a:avLst/>
          </a:prstGeom>
          <a:solidFill>
            <a:srgbClr val="CCFFFF"/>
          </a:solidFill>
        </p:spPr>
        <p:txBody>
          <a:bodyPr wrap="square">
            <a:spAutoFit/>
          </a:bodyPr>
          <a:lstStyle/>
          <a:p>
            <a:pPr marL="0" lvl="1" eaLnBrk="1" hangingPunct="1">
              <a:lnSpc>
                <a:spcPct val="120000"/>
              </a:lnSpc>
              <a:buFont typeface="Wingdings" pitchFamily="2" charset="2"/>
              <a:buNone/>
            </a:pPr>
            <a:r>
              <a:rPr lang="en-US" altLang="zh-CN" sz="2200" dirty="0" smtClean="0">
                <a:solidFill>
                  <a:srgbClr val="CC3300"/>
                </a:solidFill>
              </a:rPr>
              <a:t>(4)</a:t>
            </a:r>
            <a:r>
              <a:rPr lang="en-US" altLang="zh-CN" sz="2200" strike="sngStrike" dirty="0" smtClean="0">
                <a:solidFill>
                  <a:srgbClr val="CC3300"/>
                </a:solidFill>
              </a:rPr>
              <a:t> (2</a:t>
            </a:r>
            <a:r>
              <a:rPr lang="en-US" altLang="zh-CN" sz="2200" dirty="0" smtClean="0">
                <a:solidFill>
                  <a:srgbClr val="CC3300"/>
                </a:solidFill>
              </a:rPr>
              <a:t>)</a:t>
            </a:r>
            <a:endParaRPr lang="zh-CN" altLang="en-US" sz="2200" strike="sngStrike" dirty="0">
              <a:solidFill>
                <a:srgbClr val="CC3300"/>
              </a:solidFill>
            </a:endParaRPr>
          </a:p>
        </p:txBody>
      </p:sp>
      <p:sp>
        <p:nvSpPr>
          <p:cNvPr id="4" name="矩形 3"/>
          <p:cNvSpPr/>
          <p:nvPr/>
        </p:nvSpPr>
        <p:spPr>
          <a:xfrm>
            <a:off x="3226200" y="3699246"/>
            <a:ext cx="2241349" cy="459357"/>
          </a:xfrm>
          <a:prstGeom prst="rect">
            <a:avLst/>
          </a:prstGeom>
          <a:solidFill>
            <a:srgbClr val="CCFFFF"/>
          </a:solidFill>
        </p:spPr>
        <p:txBody>
          <a:bodyPr wrap="square">
            <a:spAutoFit/>
          </a:bodyPr>
          <a:lstStyle/>
          <a:p>
            <a:pPr marL="0" lvl="1" eaLnBrk="1" hangingPunct="1">
              <a:lnSpc>
                <a:spcPct val="120000"/>
              </a:lnSpc>
              <a:buFont typeface="Wingdings" pitchFamily="2" charset="2"/>
              <a:buNone/>
            </a:pPr>
            <a:r>
              <a:rPr lang="en-US" altLang="zh-CN" sz="2200" dirty="0" smtClean="0"/>
              <a:t>(3)</a:t>
            </a:r>
            <a:endParaRPr lang="en-US" altLang="zh-CN" sz="2200" dirty="0"/>
          </a:p>
        </p:txBody>
      </p:sp>
      <p:graphicFrame>
        <p:nvGraphicFramePr>
          <p:cNvPr id="10" name="表格 9"/>
          <p:cNvGraphicFramePr>
            <a:graphicFrameLocks noGrp="1"/>
          </p:cNvGraphicFramePr>
          <p:nvPr>
            <p:extLst>
              <p:ext uri="{D42A27DB-BD31-4B8C-83A1-F6EECF244321}">
                <p14:modId xmlns:p14="http://schemas.microsoft.com/office/powerpoint/2010/main" xmlns="" val="208280688"/>
              </p:ext>
            </p:extLst>
          </p:nvPr>
        </p:nvGraphicFramePr>
        <p:xfrm>
          <a:off x="1342127" y="3363780"/>
          <a:ext cx="4125422" cy="792258"/>
        </p:xfrm>
        <a:graphic>
          <a:graphicData uri="http://schemas.openxmlformats.org/drawingml/2006/table">
            <a:tbl>
              <a:tblPr firstRow="1" bandRow="1">
                <a:tableStyleId>{BC89EF96-8CEA-46FF-86C4-4CE0E7609802}</a:tableStyleId>
              </a:tblPr>
              <a:tblGrid>
                <a:gridCol w="2062711"/>
                <a:gridCol w="2062711"/>
              </a:tblGrid>
              <a:tr h="426498">
                <a:tc>
                  <a:txBody>
                    <a:bodyPr/>
                    <a:lstStyle/>
                    <a:p>
                      <a:r>
                        <a:rPr lang="en-US" altLang="zh-CN" dirty="0" smtClean="0"/>
                        <a:t>E3.turelist</a:t>
                      </a:r>
                      <a:endParaRPr lang="zh-CN" altLang="en-US" dirty="0">
                        <a:solidFill>
                          <a:schemeClr val="tx1"/>
                        </a:solidFill>
                      </a:endParaRPr>
                    </a:p>
                  </a:txBody>
                  <a:tcPr/>
                </a:tc>
                <a:tc>
                  <a:txBody>
                    <a:bodyPr/>
                    <a:lstStyle/>
                    <a:p>
                      <a:r>
                        <a:rPr lang="en-US" altLang="zh-CN" dirty="0" smtClean="0"/>
                        <a:t>E3.falselist</a:t>
                      </a:r>
                      <a:endParaRPr lang="zh-CN" altLang="en-US" dirty="0">
                        <a:solidFill>
                          <a:schemeClr val="tx1"/>
                        </a:solidFill>
                      </a:endParaRPr>
                    </a:p>
                  </a:txBody>
                  <a:tcPr/>
                </a:tc>
              </a:tr>
              <a:tr h="301572">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tr>
            </a:tbl>
          </a:graphicData>
        </a:graphic>
      </p:graphicFrame>
      <p:sp>
        <p:nvSpPr>
          <p:cNvPr id="12" name="矩形 11"/>
          <p:cNvSpPr/>
          <p:nvPr/>
        </p:nvSpPr>
        <p:spPr>
          <a:xfrm>
            <a:off x="615889" y="1406655"/>
            <a:ext cx="7992888" cy="1755865"/>
          </a:xfrm>
          <a:prstGeom prst="rect">
            <a:avLst/>
          </a:prstGeom>
        </p:spPr>
        <p:txBody>
          <a:bodyPr wrap="square">
            <a:spAutoFit/>
          </a:bodyPr>
          <a:lstStyle/>
          <a:p>
            <a:pPr eaLnBrk="1" fontAlgn="auto" hangingPunct="1">
              <a:lnSpc>
                <a:spcPct val="120000"/>
              </a:lnSpc>
              <a:buFont typeface="Wingdings" pitchFamily="2" charset="2"/>
              <a:buNone/>
              <a:defRPr/>
            </a:pPr>
            <a:r>
              <a:rPr lang="en-US" altLang="zh-CN" sz="2200" dirty="0" smtClean="0">
                <a:solidFill>
                  <a:prstClr val="black"/>
                </a:solidFill>
                <a:latin typeface="宋体" panose="02010600030101010101" pitchFamily="2" charset="-122"/>
              </a:rPr>
              <a:t>{</a:t>
            </a:r>
            <a:r>
              <a:rPr lang="en-US" altLang="zh-CN" sz="2200" dirty="0" smtClean="0">
                <a:latin typeface="宋体" panose="02010600030101010101" pitchFamily="2" charset="-122"/>
              </a:rPr>
              <a:t> </a:t>
            </a:r>
            <a:r>
              <a:rPr lang="en-US" altLang="zh-CN" sz="2200" dirty="0" err="1" smtClean="0">
                <a:latin typeface="宋体" panose="02010600030101010101" pitchFamily="2" charset="-122"/>
              </a:rPr>
              <a:t>backpatch</a:t>
            </a:r>
            <a:r>
              <a:rPr lang="en-US" altLang="zh-CN" sz="2200" dirty="0" smtClean="0">
                <a:latin typeface="宋体" panose="02010600030101010101" pitchFamily="2" charset="-122"/>
              </a:rPr>
              <a:t>(E</a:t>
            </a:r>
            <a:r>
              <a:rPr lang="en-US" altLang="zh-CN" sz="2200" baseline="-25000" dirty="0" smtClean="0">
                <a:latin typeface="宋体" panose="02010600030101010101" pitchFamily="2" charset="-122"/>
              </a:rPr>
              <a:t>3</a:t>
            </a:r>
            <a:r>
              <a:rPr lang="en-US" altLang="zh-CN" sz="2200" dirty="0" smtClean="0">
                <a:latin typeface="宋体" panose="02010600030101010101" pitchFamily="2" charset="-122"/>
              </a:rPr>
              <a:t>.turelist, </a:t>
            </a:r>
            <a:r>
              <a:rPr lang="en-US" altLang="zh-CN" sz="2200" dirty="0" err="1">
                <a:latin typeface="宋体" panose="02010600030101010101" pitchFamily="2" charset="-122"/>
              </a:rPr>
              <a:t>M.gotostm</a:t>
            </a:r>
            <a:r>
              <a:rPr lang="en-US" altLang="zh-CN" sz="2200" dirty="0">
                <a:latin typeface="宋体" panose="02010600030101010101" pitchFamily="2" charset="-122"/>
              </a:rPr>
              <a:t>);</a:t>
            </a:r>
          </a:p>
          <a:p>
            <a:pPr eaLnBrk="1" fontAlgn="auto" hangingPunct="1">
              <a:lnSpc>
                <a:spcPct val="120000"/>
              </a:lnSpc>
              <a:buFont typeface="Wingdings" pitchFamily="2" charset="2"/>
              <a:buNone/>
              <a:defRPr/>
            </a:pPr>
            <a:r>
              <a:rPr lang="en-US" altLang="zh-CN" sz="2200" dirty="0">
                <a:latin typeface="宋体" panose="02010600030101010101" pitchFamily="2" charset="-122"/>
              </a:rPr>
              <a:t>  </a:t>
            </a:r>
            <a:r>
              <a:rPr lang="en-US" altLang="zh-CN" sz="2200" dirty="0" smtClean="0">
                <a:latin typeface="宋体" panose="02010600030101010101" pitchFamily="2" charset="-122"/>
              </a:rPr>
              <a:t>E</a:t>
            </a:r>
            <a:r>
              <a:rPr lang="en-US" altLang="zh-CN" sz="2200" baseline="-25000" dirty="0" smtClean="0">
                <a:latin typeface="宋体" panose="02010600030101010101" pitchFamily="2" charset="-122"/>
              </a:rPr>
              <a:t>2</a:t>
            </a:r>
            <a:r>
              <a:rPr lang="en-US" altLang="zh-CN" sz="2200" dirty="0" smtClean="0">
                <a:latin typeface="宋体" panose="02010600030101010101" pitchFamily="2" charset="-122"/>
              </a:rPr>
              <a:t>. </a:t>
            </a:r>
            <a:r>
              <a:rPr lang="en-US" altLang="zh-CN" sz="2200" dirty="0" err="1" smtClean="0">
                <a:latin typeface="宋体" panose="02010600030101010101" pitchFamily="2" charset="-122"/>
              </a:rPr>
              <a:t>truelist</a:t>
            </a:r>
            <a:r>
              <a:rPr lang="en-US" altLang="zh-CN" sz="2200" dirty="0" smtClean="0">
                <a:latin typeface="宋体" panose="02010600030101010101" pitchFamily="2" charset="-122"/>
              </a:rPr>
              <a:t> </a:t>
            </a:r>
            <a:r>
              <a:rPr lang="en-US" altLang="zh-CN" sz="2200" dirty="0">
                <a:latin typeface="宋体" panose="02010600030101010101" pitchFamily="2" charset="-122"/>
              </a:rPr>
              <a:t>:= </a:t>
            </a:r>
            <a:r>
              <a:rPr lang="en-US" altLang="zh-CN" sz="2200" dirty="0" smtClean="0">
                <a:latin typeface="宋体" panose="02010600030101010101" pitchFamily="2" charset="-122"/>
              </a:rPr>
              <a:t>merge(E</a:t>
            </a:r>
            <a:r>
              <a:rPr lang="en-US" altLang="zh-CN" sz="2200" baseline="-25000" dirty="0" smtClean="0">
                <a:latin typeface="宋体" panose="02010600030101010101" pitchFamily="2" charset="-122"/>
              </a:rPr>
              <a:t>3</a:t>
            </a:r>
            <a:r>
              <a:rPr lang="en-US" altLang="zh-CN" sz="2200" dirty="0" smtClean="0">
                <a:latin typeface="宋体" panose="02010600030101010101" pitchFamily="2" charset="-122"/>
              </a:rPr>
              <a:t>. </a:t>
            </a:r>
            <a:r>
              <a:rPr lang="en-US" altLang="zh-CN" sz="2200" dirty="0" err="1">
                <a:latin typeface="宋体" panose="02010600030101010101" pitchFamily="2" charset="-122"/>
              </a:rPr>
              <a:t>true</a:t>
            </a:r>
            <a:r>
              <a:rPr lang="en-US" altLang="zh-CN" sz="2200" dirty="0" err="1" smtClean="0">
                <a:latin typeface="宋体" panose="02010600030101010101" pitchFamily="2" charset="-122"/>
              </a:rPr>
              <a:t>list</a:t>
            </a:r>
            <a:r>
              <a:rPr lang="en-US" altLang="zh-CN" sz="2200" dirty="0">
                <a:latin typeface="宋体" panose="02010600030101010101" pitchFamily="2" charset="-122"/>
              </a:rPr>
              <a:t>, </a:t>
            </a:r>
            <a:r>
              <a:rPr lang="en-US" altLang="zh-CN" sz="2200" dirty="0" smtClean="0">
                <a:latin typeface="宋体" panose="02010600030101010101" pitchFamily="2" charset="-122"/>
              </a:rPr>
              <a:t>E</a:t>
            </a:r>
            <a:r>
              <a:rPr lang="en-US" altLang="zh-CN" sz="2200" baseline="-25000" dirty="0" smtClean="0">
                <a:latin typeface="宋体" panose="02010600030101010101" pitchFamily="2" charset="-122"/>
              </a:rPr>
              <a:t>4</a:t>
            </a:r>
            <a:r>
              <a:rPr lang="en-US" altLang="zh-CN" sz="2200" dirty="0" smtClean="0">
                <a:latin typeface="宋体" panose="02010600030101010101" pitchFamily="2" charset="-122"/>
              </a:rPr>
              <a:t>. </a:t>
            </a:r>
            <a:r>
              <a:rPr lang="en-US" altLang="zh-CN" sz="2200" dirty="0" err="1">
                <a:latin typeface="宋体" panose="02010600030101010101" pitchFamily="2" charset="-122"/>
              </a:rPr>
              <a:t>true</a:t>
            </a:r>
            <a:r>
              <a:rPr lang="en-US" altLang="zh-CN" sz="2200" dirty="0" err="1" smtClean="0">
                <a:latin typeface="宋体" panose="02010600030101010101" pitchFamily="2" charset="-122"/>
              </a:rPr>
              <a:t>list</a:t>
            </a:r>
            <a:r>
              <a:rPr lang="en-US" altLang="zh-CN" sz="2200" dirty="0" smtClean="0">
                <a:latin typeface="宋体" panose="02010600030101010101" pitchFamily="2" charset="-122"/>
              </a:rPr>
              <a:t> </a:t>
            </a:r>
            <a:r>
              <a:rPr lang="en-US" altLang="zh-CN" sz="2200" dirty="0">
                <a:latin typeface="宋体" panose="02010600030101010101" pitchFamily="2" charset="-122"/>
              </a:rPr>
              <a:t>)</a:t>
            </a:r>
          </a:p>
          <a:p>
            <a:pPr lvl="0" fontAlgn="auto">
              <a:lnSpc>
                <a:spcPct val="120000"/>
              </a:lnSpc>
              <a:spcBef>
                <a:spcPts val="0"/>
              </a:spcBef>
              <a:spcAft>
                <a:spcPts val="300"/>
              </a:spcAft>
              <a:defRPr/>
            </a:pPr>
            <a:r>
              <a:rPr lang="en-US" altLang="zh-CN" sz="2200" dirty="0">
                <a:latin typeface="宋体" panose="02010600030101010101" pitchFamily="2" charset="-122"/>
              </a:rPr>
              <a:t>  </a:t>
            </a:r>
            <a:r>
              <a:rPr lang="en-US" altLang="zh-CN" sz="2200" dirty="0" smtClean="0">
                <a:latin typeface="宋体" panose="02010600030101010101" pitchFamily="2" charset="-122"/>
              </a:rPr>
              <a:t>E</a:t>
            </a:r>
            <a:r>
              <a:rPr lang="en-US" altLang="zh-CN" sz="2200" baseline="-25000" dirty="0" smtClean="0">
                <a:latin typeface="宋体" panose="02010600030101010101" pitchFamily="2" charset="-122"/>
              </a:rPr>
              <a:t>2</a:t>
            </a:r>
            <a:r>
              <a:rPr lang="en-US" altLang="zh-CN" sz="2200" dirty="0" smtClean="0">
                <a:latin typeface="宋体" panose="02010600030101010101" pitchFamily="2" charset="-122"/>
              </a:rPr>
              <a:t>. </a:t>
            </a:r>
            <a:r>
              <a:rPr lang="en-US" altLang="zh-CN" sz="2200" dirty="0" err="1">
                <a:latin typeface="宋体" panose="02010600030101010101" pitchFamily="2" charset="-122"/>
              </a:rPr>
              <a:t>false</a:t>
            </a:r>
            <a:r>
              <a:rPr lang="en-US" altLang="zh-CN" sz="2200" dirty="0" err="1" smtClean="0">
                <a:latin typeface="宋体" panose="02010600030101010101" pitchFamily="2" charset="-122"/>
              </a:rPr>
              <a:t>list</a:t>
            </a:r>
            <a:r>
              <a:rPr lang="en-US" altLang="zh-CN" sz="2200" dirty="0" smtClean="0">
                <a:latin typeface="宋体" panose="02010600030101010101" pitchFamily="2" charset="-122"/>
              </a:rPr>
              <a:t> </a:t>
            </a:r>
            <a:r>
              <a:rPr lang="en-US" altLang="zh-CN" sz="2200" dirty="0">
                <a:latin typeface="宋体" panose="02010600030101010101" pitchFamily="2" charset="-122"/>
              </a:rPr>
              <a:t>:= </a:t>
            </a:r>
            <a:r>
              <a:rPr lang="en-US" altLang="zh-CN" sz="2200" dirty="0" smtClean="0">
                <a:latin typeface="宋体" panose="02010600030101010101" pitchFamily="2" charset="-122"/>
              </a:rPr>
              <a:t>E</a:t>
            </a:r>
            <a:r>
              <a:rPr lang="en-US" altLang="zh-CN" sz="2200" baseline="-25000" dirty="0" smtClean="0">
                <a:latin typeface="宋体" panose="02010600030101010101" pitchFamily="2" charset="-122"/>
              </a:rPr>
              <a:t>4</a:t>
            </a:r>
            <a:r>
              <a:rPr lang="en-US" altLang="zh-CN" sz="2200" dirty="0" smtClean="0">
                <a:latin typeface="宋体" panose="02010600030101010101" pitchFamily="2" charset="-122"/>
              </a:rPr>
              <a:t>. </a:t>
            </a:r>
            <a:r>
              <a:rPr lang="en-US" altLang="zh-CN" sz="2200" dirty="0" err="1">
                <a:latin typeface="宋体" panose="02010600030101010101" pitchFamily="2" charset="-122"/>
              </a:rPr>
              <a:t>false</a:t>
            </a:r>
            <a:r>
              <a:rPr lang="en-US" altLang="zh-CN" sz="2200" dirty="0" err="1" smtClean="0">
                <a:latin typeface="宋体" panose="02010600030101010101" pitchFamily="2" charset="-122"/>
              </a:rPr>
              <a:t>list</a:t>
            </a:r>
            <a:endParaRPr lang="en-US" altLang="zh-CN" sz="2200" dirty="0">
              <a:solidFill>
                <a:prstClr val="black"/>
              </a:solidFill>
              <a:latin typeface="宋体" panose="02010600030101010101" pitchFamily="2" charset="-122"/>
            </a:endParaRPr>
          </a:p>
          <a:p>
            <a:pPr lvl="0" eaLnBrk="1" fontAlgn="auto" hangingPunct="1">
              <a:lnSpc>
                <a:spcPct val="120000"/>
              </a:lnSpc>
              <a:defRPr/>
            </a:pPr>
            <a:r>
              <a:rPr lang="zh-CN" altLang="en-US" sz="2200" dirty="0" smtClean="0">
                <a:solidFill>
                  <a:prstClr val="black"/>
                </a:solidFill>
                <a:latin typeface="宋体" panose="02010600030101010101" pitchFamily="2" charset="-122"/>
              </a:rPr>
              <a:t>｝</a:t>
            </a:r>
            <a:endParaRPr lang="en-US" altLang="zh-CN" sz="2200" dirty="0">
              <a:solidFill>
                <a:prstClr val="black"/>
              </a:solidFill>
              <a:latin typeface="宋体" panose="02010600030101010101" pitchFamily="2" charset="-122"/>
            </a:endParaRPr>
          </a:p>
        </p:txBody>
      </p:sp>
      <p:sp>
        <p:nvSpPr>
          <p:cNvPr id="8" name="TextBox 7"/>
          <p:cNvSpPr txBox="1"/>
          <p:nvPr/>
        </p:nvSpPr>
        <p:spPr>
          <a:xfrm>
            <a:off x="7423577" y="0"/>
            <a:ext cx="1720423" cy="369332"/>
          </a:xfrm>
          <a:prstGeom prst="rect">
            <a:avLst/>
          </a:prstGeom>
          <a:solidFill>
            <a:srgbClr val="CCFFFF"/>
          </a:solidFill>
        </p:spPr>
        <p:txBody>
          <a:bodyPr wrap="square" rtlCol="0">
            <a:spAutoFit/>
          </a:bodyPr>
          <a:lstStyle/>
          <a:p>
            <a:pPr algn="ctr"/>
            <a:r>
              <a:rPr lang="en-US" altLang="zh-CN" sz="1800" dirty="0" smtClean="0">
                <a:solidFill>
                  <a:srgbClr val="CC3300"/>
                </a:solidFill>
              </a:rPr>
              <a:t>step4</a:t>
            </a:r>
            <a:endParaRPr lang="zh-CN" altLang="en-US" sz="1800" dirty="0">
              <a:solidFill>
                <a:srgbClr val="CC3300"/>
              </a:solidFill>
            </a:endParaRPr>
          </a:p>
        </p:txBody>
      </p:sp>
      <p:graphicFrame>
        <p:nvGraphicFramePr>
          <p:cNvPr id="9" name="表格 8"/>
          <p:cNvGraphicFramePr>
            <a:graphicFrameLocks noGrp="1"/>
          </p:cNvGraphicFramePr>
          <p:nvPr>
            <p:extLst>
              <p:ext uri="{D42A27DB-BD31-4B8C-83A1-F6EECF244321}">
                <p14:modId xmlns:p14="http://schemas.microsoft.com/office/powerpoint/2010/main" xmlns="" val="1560779341"/>
              </p:ext>
            </p:extLst>
          </p:nvPr>
        </p:nvGraphicFramePr>
        <p:xfrm>
          <a:off x="971600" y="4581128"/>
          <a:ext cx="6120680" cy="1554480"/>
        </p:xfrm>
        <a:graphic>
          <a:graphicData uri="http://schemas.openxmlformats.org/drawingml/2006/table">
            <a:tbl>
              <a:tblPr firstRow="1" bandRow="1">
                <a:tableStyleId>{BC89EF96-8CEA-46FF-86C4-4CE0E7609802}</a:tableStyleId>
              </a:tblPr>
              <a:tblGrid>
                <a:gridCol w="1224136"/>
                <a:gridCol w="1224136"/>
                <a:gridCol w="1224136"/>
                <a:gridCol w="1224136"/>
                <a:gridCol w="1224136"/>
              </a:tblGrid>
              <a:tr h="426498">
                <a:tc>
                  <a:txBody>
                    <a:bodyPr/>
                    <a:lstStyle/>
                    <a:p>
                      <a:r>
                        <a:rPr lang="en-US" altLang="zh-CN" dirty="0" smtClean="0"/>
                        <a:t>E1.turelist</a:t>
                      </a:r>
                    </a:p>
                    <a:p>
                      <a:r>
                        <a:rPr lang="en-US" altLang="zh-CN" dirty="0" smtClean="0">
                          <a:solidFill>
                            <a:schemeClr val="tx1"/>
                          </a:solidFill>
                        </a:rPr>
                        <a:t>E2.turelist</a:t>
                      </a:r>
                    </a:p>
                    <a:p>
                      <a:r>
                        <a:rPr lang="en-US" altLang="zh-CN" dirty="0" smtClean="0">
                          <a:solidFill>
                            <a:schemeClr val="tx1"/>
                          </a:solidFill>
                        </a:rPr>
                        <a:t>E4.turelist</a:t>
                      </a:r>
                    </a:p>
                    <a:p>
                      <a:r>
                        <a:rPr lang="en-US" altLang="zh-CN" dirty="0" err="1" smtClean="0">
                          <a:solidFill>
                            <a:schemeClr val="tx1"/>
                          </a:solidFill>
                        </a:rPr>
                        <a:t>E.turelist</a:t>
                      </a:r>
                      <a:endParaRPr lang="zh-CN" altLang="en-US" dirty="0">
                        <a:solidFill>
                          <a:schemeClr val="tx1"/>
                        </a:solidFill>
                      </a:endParaRPr>
                    </a:p>
                  </a:txBody>
                  <a:tcPr/>
                </a:tc>
                <a:tc>
                  <a:txBody>
                    <a:bodyPr/>
                    <a:lstStyle/>
                    <a:p>
                      <a:r>
                        <a:rPr lang="en-US" altLang="zh-CN" dirty="0" smtClean="0">
                          <a:solidFill>
                            <a:schemeClr val="tx1"/>
                          </a:solidFill>
                        </a:rPr>
                        <a:t>E3.turelist</a:t>
                      </a:r>
                      <a:endParaRPr lang="zh-CN" altLang="en-US" dirty="0">
                        <a:solidFill>
                          <a:schemeClr val="tx1"/>
                        </a:solidFill>
                      </a:endParaRPr>
                    </a:p>
                  </a:txBody>
                  <a:tcPr/>
                </a:tc>
                <a:tc>
                  <a:txBody>
                    <a:bodyPr/>
                    <a:lstStyle/>
                    <a:p>
                      <a:r>
                        <a:rPr lang="en-US" altLang="zh-CN" dirty="0" smtClean="0"/>
                        <a:t>E1.falselist</a:t>
                      </a:r>
                      <a:endParaRPr lang="zh-CN" altLang="en-US" dirty="0">
                        <a:solidFill>
                          <a:schemeClr val="tx1"/>
                        </a:solidFill>
                      </a:endParaRPr>
                    </a:p>
                  </a:txBody>
                  <a:tcPr/>
                </a:tc>
                <a:tc>
                  <a:txBody>
                    <a:bodyPr/>
                    <a:lstStyle/>
                    <a:p>
                      <a:r>
                        <a:rPr lang="en-US" altLang="zh-CN" dirty="0" smtClean="0">
                          <a:solidFill>
                            <a:schemeClr val="tx1"/>
                          </a:solidFill>
                        </a:rPr>
                        <a:t>E3.falselist</a:t>
                      </a:r>
                      <a:endParaRPr lang="zh-CN" altLang="en-US" dirty="0">
                        <a:solidFill>
                          <a:schemeClr val="tx1"/>
                        </a:solidFill>
                      </a:endParaRPr>
                    </a:p>
                  </a:txBody>
                  <a:tcPr/>
                </a:tc>
                <a:tc>
                  <a:txBody>
                    <a:bodyPr/>
                    <a:lstStyle/>
                    <a:p>
                      <a:r>
                        <a:rPr lang="en-US" altLang="zh-CN" dirty="0" smtClean="0">
                          <a:solidFill>
                            <a:schemeClr val="tx1"/>
                          </a:solidFill>
                        </a:rPr>
                        <a:t>E2.falselist</a:t>
                      </a:r>
                    </a:p>
                    <a:p>
                      <a:r>
                        <a:rPr lang="en-US" altLang="zh-CN" dirty="0" smtClean="0">
                          <a:solidFill>
                            <a:schemeClr val="tx1"/>
                          </a:solidFill>
                        </a:rPr>
                        <a:t>E4.falselist</a:t>
                      </a:r>
                    </a:p>
                    <a:p>
                      <a:r>
                        <a:rPr lang="en-US" altLang="zh-CN" dirty="0" err="1" smtClean="0">
                          <a:solidFill>
                            <a:schemeClr val="tx1"/>
                          </a:solidFill>
                        </a:rPr>
                        <a:t>E.falselist</a:t>
                      </a:r>
                      <a:endParaRPr lang="zh-CN" altLang="en-US" dirty="0">
                        <a:solidFill>
                          <a:schemeClr val="tx1"/>
                        </a:solidFill>
                      </a:endParaRPr>
                    </a:p>
                  </a:txBody>
                  <a:tcPr/>
                </a:tc>
              </a:tr>
              <a:tr h="301572">
                <a:tc>
                  <a:txBody>
                    <a:bodyPr/>
                    <a:lstStyle/>
                    <a:p>
                      <a:r>
                        <a:rPr lang="en-US" altLang="zh-CN" dirty="0" smtClean="0">
                          <a:solidFill>
                            <a:schemeClr val="tx1"/>
                          </a:solidFill>
                        </a:rPr>
                        <a:t>(0)</a:t>
                      </a:r>
                      <a:endParaRPr lang="zh-CN" altLang="en-US" dirty="0">
                        <a:solidFill>
                          <a:schemeClr val="tx1"/>
                        </a:solidFill>
                      </a:endParaRPr>
                    </a:p>
                  </a:txBody>
                  <a:tcPr/>
                </a:tc>
                <a:tc>
                  <a:txBody>
                    <a:bodyPr/>
                    <a:lstStyle/>
                    <a:p>
                      <a:r>
                        <a:rPr lang="en-US" altLang="zh-CN" b="1" dirty="0" smtClean="0">
                          <a:solidFill>
                            <a:srgbClr val="CC3300"/>
                          </a:solidFill>
                        </a:rPr>
                        <a:t>(4)</a:t>
                      </a:r>
                      <a:endParaRPr lang="zh-CN" altLang="en-US" b="1" dirty="0">
                        <a:solidFill>
                          <a:srgbClr val="CC3300"/>
                        </a:solidFill>
                      </a:endParaRPr>
                    </a:p>
                  </a:txBody>
                  <a:tcPr/>
                </a:tc>
                <a:tc>
                  <a:txBody>
                    <a:bodyPr/>
                    <a:lstStyle/>
                    <a:p>
                      <a:r>
                        <a:rPr lang="en-US" altLang="zh-CN" b="1" dirty="0" smtClean="0">
                          <a:solidFill>
                            <a:srgbClr val="CC3300"/>
                          </a:solidFill>
                        </a:rPr>
                        <a:t>(2)</a:t>
                      </a:r>
                      <a:endParaRPr lang="zh-CN" altLang="en-US" b="1" dirty="0">
                        <a:solidFill>
                          <a:srgbClr val="CC3300"/>
                        </a:solidFill>
                      </a:endParaRPr>
                    </a:p>
                  </a:txBody>
                  <a:tcPr/>
                </a:tc>
                <a:tc>
                  <a:txBody>
                    <a:bodyPr/>
                    <a:lstStyle/>
                    <a:p>
                      <a:r>
                        <a:rPr lang="en-US" altLang="zh-CN" dirty="0" smtClean="0">
                          <a:solidFill>
                            <a:schemeClr val="tx1"/>
                          </a:solidFill>
                        </a:rPr>
                        <a:t>(3)</a:t>
                      </a:r>
                      <a:endParaRPr lang="zh-CN" altLang="en-US" dirty="0">
                        <a:solidFill>
                          <a:schemeClr val="tx1"/>
                        </a:solidFill>
                      </a:endParaRPr>
                    </a:p>
                  </a:txBody>
                  <a:tcPr/>
                </a:tc>
                <a:tc>
                  <a:txBody>
                    <a:bodyPr/>
                    <a:lstStyle/>
                    <a:p>
                      <a:endParaRPr lang="zh-CN" altLang="en-US" dirty="0">
                        <a:solidFill>
                          <a:schemeClr val="tx1"/>
                        </a:solidFill>
                      </a:endParaRPr>
                    </a:p>
                  </a:txBody>
                  <a:tcPr/>
                </a:tc>
              </a:tr>
            </a:tbl>
          </a:graphicData>
        </a:graphic>
      </p:graphicFrame>
      <p:sp>
        <p:nvSpPr>
          <p:cNvPr id="11" name="矩形 10"/>
          <p:cNvSpPr>
            <a:spLocks noChangeArrowheads="1"/>
          </p:cNvSpPr>
          <p:nvPr/>
        </p:nvSpPr>
        <p:spPr bwMode="auto">
          <a:xfrm>
            <a:off x="5595950" y="3162520"/>
            <a:ext cx="3491879" cy="1311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a:defRPr sz="2400" b="1">
                <a:solidFill>
                  <a:schemeClr val="tx1"/>
                </a:solidFill>
                <a:latin typeface="Arial Narrow" pitchFamily="34" charset="0"/>
                <a:ea typeface="宋体" pitchFamily="2" charset="-122"/>
              </a:defRPr>
            </a:lvl1pPr>
            <a:lvl2pPr>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marL="0" lvl="1" eaLnBrk="1" hangingPunct="1">
              <a:lnSpc>
                <a:spcPct val="120000"/>
              </a:lnSpc>
              <a:buFont typeface="Wingdings" pitchFamily="2" charset="2"/>
              <a:buNone/>
            </a:pPr>
            <a:r>
              <a:rPr lang="zh-CN" altLang="en-US" sz="2200" dirty="0" smtClean="0"/>
              <a:t>（</a:t>
            </a:r>
            <a:r>
              <a:rPr lang="en-US" altLang="zh-CN" sz="2200" dirty="0" smtClean="0"/>
              <a:t>2</a:t>
            </a:r>
            <a:r>
              <a:rPr lang="zh-CN" altLang="en-US" sz="2200" dirty="0" smtClean="0"/>
              <a:t>）  </a:t>
            </a:r>
            <a:r>
              <a:rPr lang="en-US" altLang="zh-CN" sz="2200" dirty="0"/>
              <a:t>if </a:t>
            </a:r>
            <a:r>
              <a:rPr lang="en-US" altLang="zh-CN" sz="2200" dirty="0" smtClean="0"/>
              <a:t>c&lt;d  </a:t>
            </a:r>
            <a:r>
              <a:rPr lang="en-US" altLang="zh-CN" sz="2200" dirty="0" err="1" smtClean="0"/>
              <a:t>goto</a:t>
            </a:r>
            <a:r>
              <a:rPr lang="en-US" altLang="zh-CN" sz="2200" dirty="0" smtClean="0"/>
              <a:t>_(4)______</a:t>
            </a:r>
            <a:endParaRPr lang="en-US" altLang="zh-CN" sz="2200" u="sng" dirty="0" smtClean="0"/>
          </a:p>
          <a:p>
            <a:pPr marL="0" lvl="1" eaLnBrk="1" hangingPunct="1">
              <a:lnSpc>
                <a:spcPct val="120000"/>
              </a:lnSpc>
              <a:buFont typeface="Wingdings" pitchFamily="2" charset="2"/>
              <a:buNone/>
            </a:pPr>
            <a:r>
              <a:rPr lang="zh-CN" altLang="en-US" sz="2200" dirty="0" smtClean="0"/>
              <a:t>（</a:t>
            </a:r>
            <a:r>
              <a:rPr lang="en-US" altLang="zh-CN" sz="2200" dirty="0" smtClean="0"/>
              <a:t>3</a:t>
            </a:r>
            <a:r>
              <a:rPr lang="zh-CN" altLang="en-US" sz="2200" dirty="0" smtClean="0"/>
              <a:t>）  </a:t>
            </a:r>
            <a:r>
              <a:rPr lang="en-US" altLang="zh-CN" sz="2200" dirty="0" err="1" smtClean="0"/>
              <a:t>goto</a:t>
            </a:r>
            <a:r>
              <a:rPr lang="en-US" altLang="zh-CN" sz="2200" u="sng" dirty="0" smtClean="0"/>
              <a:t>_______       </a:t>
            </a:r>
          </a:p>
          <a:p>
            <a:pPr marL="0" lvl="1" eaLnBrk="1" hangingPunct="1">
              <a:lnSpc>
                <a:spcPct val="120000"/>
              </a:lnSpc>
              <a:buFont typeface="Wingdings" pitchFamily="2" charset="2"/>
              <a:buNone/>
            </a:pPr>
            <a:r>
              <a:rPr lang="en-US" altLang="zh-CN" sz="2200" dirty="0"/>
              <a:t>	</a:t>
            </a:r>
            <a:endParaRPr lang="zh-CN" altLang="en-US" sz="2200" dirty="0">
              <a:solidFill>
                <a:srgbClr val="CC3300"/>
              </a:solidFill>
            </a:endParaRPr>
          </a:p>
        </p:txBody>
      </p:sp>
    </p:spTree>
    <p:extLst>
      <p:ext uri="{BB962C8B-B14F-4D97-AF65-F5344CB8AC3E}">
        <p14:creationId xmlns:p14="http://schemas.microsoft.com/office/powerpoint/2010/main" xmlns="" val="272393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6674">
                                            <p:txEl>
                                              <p:pRg st="0" end="0"/>
                                            </p:txEl>
                                          </p:spTgt>
                                        </p:tgtEl>
                                        <p:attrNameLst>
                                          <p:attrName>style.visibility</p:attrName>
                                        </p:attrNameLst>
                                      </p:cBhvr>
                                      <p:to>
                                        <p:strVal val="visible"/>
                                      </p:to>
                                    </p:set>
                                    <p:animEffect transition="in" filter="fade">
                                      <p:cBhvr>
                                        <p:cTn id="7" dur="1000"/>
                                        <p:tgtEl>
                                          <p:spTgt spid="156674">
                                            <p:txEl>
                                              <p:pRg st="0" end="0"/>
                                            </p:txEl>
                                          </p:spTgt>
                                        </p:tgtEl>
                                      </p:cBhvr>
                                    </p:animEffect>
                                    <p:anim calcmode="lin" valueType="num">
                                      <p:cBhvr>
                                        <p:cTn id="8" dur="1000" fill="hold"/>
                                        <p:tgtEl>
                                          <p:spTgt spid="15667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667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6674">
                                            <p:txEl>
                                              <p:pRg st="1" end="1"/>
                                            </p:txEl>
                                          </p:spTgt>
                                        </p:tgtEl>
                                        <p:attrNameLst>
                                          <p:attrName>style.visibility</p:attrName>
                                        </p:attrNameLst>
                                      </p:cBhvr>
                                      <p:to>
                                        <p:strVal val="visible"/>
                                      </p:to>
                                    </p:set>
                                    <p:animEffect transition="in" filter="fade">
                                      <p:cBhvr>
                                        <p:cTn id="14" dur="1000"/>
                                        <p:tgtEl>
                                          <p:spTgt spid="156674">
                                            <p:txEl>
                                              <p:pRg st="1" end="1"/>
                                            </p:txEl>
                                          </p:spTgt>
                                        </p:tgtEl>
                                      </p:cBhvr>
                                    </p:animEffect>
                                    <p:anim calcmode="lin" valueType="num">
                                      <p:cBhvr>
                                        <p:cTn id="15" dur="1000" fill="hold"/>
                                        <p:tgtEl>
                                          <p:spTgt spid="15667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66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ppt_x"/>
                                          </p:val>
                                        </p:tav>
                                        <p:tav tm="100000">
                                          <p:val>
                                            <p:strVal val="#ppt_x"/>
                                          </p:val>
                                        </p:tav>
                                      </p:tavLst>
                                    </p:anim>
                                    <p:anim calcmode="lin" valueType="num">
                                      <p:cBhvr additive="base">
                                        <p:cTn id="3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500" fill="hold"/>
                                        <p:tgtEl>
                                          <p:spTgt spid="9"/>
                                        </p:tgtEl>
                                        <p:attrNameLst>
                                          <p:attrName>ppt_x</p:attrName>
                                        </p:attrNameLst>
                                      </p:cBhvr>
                                      <p:tavLst>
                                        <p:tav tm="0">
                                          <p:val>
                                            <p:strVal val="#ppt_x"/>
                                          </p:val>
                                        </p:tav>
                                        <p:tav tm="100000">
                                          <p:val>
                                            <p:strVal val="#ppt_x"/>
                                          </p:val>
                                        </p:tav>
                                      </p:tavLst>
                                    </p:anim>
                                    <p:anim calcmode="lin" valueType="num">
                                      <p:cBhvr additive="base">
                                        <p:cTn id="5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build="p"/>
      <p:bldP spid="3" grpId="0" animBg="1"/>
      <p:bldP spid="4" grpId="0" animBg="1"/>
      <p:bldP spid="12" grpId="0"/>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sz="quarter" idx="4294967295"/>
          </p:nvPr>
        </p:nvSpPr>
        <p:spPr>
          <a:xfrm>
            <a:off x="501049" y="188639"/>
            <a:ext cx="8229600" cy="864961"/>
          </a:xfrm>
        </p:spPr>
        <p:txBody>
          <a:bodyPr>
            <a:noAutofit/>
          </a:bodyPr>
          <a:lstStyle/>
          <a:p>
            <a:pPr eaLnBrk="1" fontAlgn="auto" hangingPunct="1">
              <a:lnSpc>
                <a:spcPct val="120000"/>
              </a:lnSpc>
              <a:spcBef>
                <a:spcPts val="0"/>
              </a:spcBef>
              <a:spcAft>
                <a:spcPts val="0"/>
              </a:spcAft>
              <a:buFont typeface="Arial" pitchFamily="34" charset="0"/>
              <a:buChar char="•"/>
              <a:defRPr/>
            </a:pPr>
            <a:r>
              <a:rPr lang="zh-CN" altLang="en-US" sz="2400" dirty="0" smtClean="0"/>
              <a:t>若布尔表达式 </a:t>
            </a:r>
            <a:r>
              <a:rPr lang="en-US" altLang="zh-CN" sz="2400" dirty="0" smtClean="0">
                <a:solidFill>
                  <a:srgbClr val="CC3300"/>
                </a:solidFill>
              </a:rPr>
              <a:t>E:=a&lt;b </a:t>
            </a:r>
            <a:r>
              <a:rPr lang="en-US" altLang="zh-CN" sz="2400" dirty="0" smtClean="0">
                <a:solidFill>
                  <a:srgbClr val="CC3300"/>
                </a:solidFill>
                <a:latin typeface="宋体"/>
                <a:ea typeface="宋体"/>
              </a:rPr>
              <a:t>∨</a:t>
            </a:r>
            <a:r>
              <a:rPr lang="en-US" altLang="zh-CN" sz="2400" dirty="0" smtClean="0">
                <a:solidFill>
                  <a:srgbClr val="CC3300"/>
                </a:solidFill>
              </a:rPr>
              <a:t> c&lt;d  </a:t>
            </a:r>
            <a:r>
              <a:rPr lang="en-US" altLang="zh-CN" sz="2400" dirty="0" smtClean="0">
                <a:solidFill>
                  <a:srgbClr val="CC3300"/>
                </a:solidFill>
                <a:latin typeface="宋体"/>
                <a:ea typeface="宋体"/>
              </a:rPr>
              <a:t>∧</a:t>
            </a:r>
            <a:r>
              <a:rPr lang="en-US" altLang="zh-CN" sz="2400" dirty="0" smtClean="0">
                <a:solidFill>
                  <a:srgbClr val="CC3300"/>
                </a:solidFill>
              </a:rPr>
              <a:t> e&gt;f </a:t>
            </a:r>
          </a:p>
          <a:p>
            <a:pPr>
              <a:lnSpc>
                <a:spcPct val="120000"/>
              </a:lnSpc>
              <a:spcBef>
                <a:spcPts val="0"/>
              </a:spcBef>
              <a:spcAft>
                <a:spcPts val="0"/>
              </a:spcAft>
              <a:defRPr/>
            </a:pPr>
            <a:r>
              <a:rPr lang="zh-CN" altLang="en-US" sz="2400" dirty="0" smtClean="0">
                <a:solidFill>
                  <a:srgbClr val="CC3300"/>
                </a:solidFill>
              </a:rPr>
              <a:t>执行 </a:t>
            </a:r>
            <a:r>
              <a:rPr lang="en-US" altLang="zh-CN" sz="2400" dirty="0">
                <a:solidFill>
                  <a:srgbClr val="CC3300"/>
                </a:solidFill>
              </a:rPr>
              <a:t>e&gt;f</a:t>
            </a:r>
            <a:r>
              <a:rPr lang="en-US" altLang="zh-CN" sz="2400" dirty="0" smtClean="0">
                <a:solidFill>
                  <a:srgbClr val="CC3300"/>
                </a:solidFill>
              </a:rPr>
              <a:t>  </a:t>
            </a:r>
            <a:r>
              <a:rPr lang="zh-CN" altLang="en-US" sz="2400" dirty="0" smtClean="0"/>
              <a:t>参照（</a:t>
            </a:r>
            <a:r>
              <a:rPr lang="en-US" altLang="zh-CN" sz="2400" dirty="0" smtClean="0"/>
              <a:t>5</a:t>
            </a:r>
            <a:r>
              <a:rPr lang="zh-CN" altLang="en-US" sz="2400" dirty="0" smtClean="0"/>
              <a:t>）语义规则</a:t>
            </a:r>
            <a:endParaRPr lang="en-US" altLang="zh-CN" sz="2400" dirty="0" smtClean="0"/>
          </a:p>
        </p:txBody>
      </p:sp>
      <p:sp>
        <p:nvSpPr>
          <p:cNvPr id="2" name="矩形 1"/>
          <p:cNvSpPr>
            <a:spLocks noChangeArrowheads="1"/>
          </p:cNvSpPr>
          <p:nvPr/>
        </p:nvSpPr>
        <p:spPr bwMode="auto">
          <a:xfrm>
            <a:off x="5508105" y="3146937"/>
            <a:ext cx="3528392" cy="1311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a:defRPr sz="2400" b="1">
                <a:solidFill>
                  <a:schemeClr val="tx1"/>
                </a:solidFill>
                <a:latin typeface="Arial Narrow" pitchFamily="34" charset="0"/>
                <a:ea typeface="宋体" pitchFamily="2" charset="-122"/>
              </a:defRPr>
            </a:lvl1pPr>
            <a:lvl2pPr>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marL="0" lvl="1" eaLnBrk="1" hangingPunct="1">
              <a:lnSpc>
                <a:spcPct val="120000"/>
              </a:lnSpc>
              <a:buFont typeface="Wingdings" pitchFamily="2" charset="2"/>
              <a:buNone/>
            </a:pPr>
            <a:r>
              <a:rPr lang="zh-CN" altLang="en-US" sz="2200" dirty="0" smtClean="0"/>
              <a:t>（</a:t>
            </a:r>
            <a:r>
              <a:rPr lang="en-US" altLang="zh-CN" sz="2200" dirty="0" smtClean="0"/>
              <a:t>4</a:t>
            </a:r>
            <a:r>
              <a:rPr lang="zh-CN" altLang="en-US" sz="2200" dirty="0" smtClean="0"/>
              <a:t>）  </a:t>
            </a:r>
            <a:r>
              <a:rPr lang="en-US" altLang="zh-CN" sz="2200" dirty="0"/>
              <a:t>if </a:t>
            </a:r>
            <a:r>
              <a:rPr lang="en-US" altLang="zh-CN" sz="2200" dirty="0" smtClean="0"/>
              <a:t>e&gt;f  </a:t>
            </a:r>
            <a:r>
              <a:rPr lang="en-US" altLang="zh-CN" sz="2200" dirty="0" err="1" smtClean="0"/>
              <a:t>goto</a:t>
            </a:r>
            <a:r>
              <a:rPr lang="en-US" altLang="zh-CN" sz="2200" dirty="0" smtClean="0"/>
              <a:t>________</a:t>
            </a:r>
            <a:endParaRPr lang="en-US" altLang="zh-CN" sz="2200" u="sng" dirty="0" smtClean="0"/>
          </a:p>
          <a:p>
            <a:pPr marL="0" lvl="1" eaLnBrk="1" hangingPunct="1">
              <a:lnSpc>
                <a:spcPct val="120000"/>
              </a:lnSpc>
              <a:buFont typeface="Wingdings" pitchFamily="2" charset="2"/>
              <a:buNone/>
            </a:pPr>
            <a:r>
              <a:rPr lang="zh-CN" altLang="en-US" sz="2200" dirty="0" smtClean="0"/>
              <a:t>（</a:t>
            </a:r>
            <a:r>
              <a:rPr lang="en-US" altLang="zh-CN" sz="2200" dirty="0" smtClean="0"/>
              <a:t>5</a:t>
            </a:r>
            <a:r>
              <a:rPr lang="zh-CN" altLang="en-US" sz="2200" dirty="0" smtClean="0"/>
              <a:t>）  </a:t>
            </a:r>
            <a:r>
              <a:rPr lang="en-US" altLang="zh-CN" sz="2200" dirty="0" err="1" smtClean="0"/>
              <a:t>goto</a:t>
            </a:r>
            <a:r>
              <a:rPr lang="en-US" altLang="zh-CN" sz="2200" u="sng" dirty="0" smtClean="0"/>
              <a:t>_______       </a:t>
            </a:r>
          </a:p>
          <a:p>
            <a:pPr marL="0" lvl="1" eaLnBrk="1" hangingPunct="1">
              <a:lnSpc>
                <a:spcPct val="120000"/>
              </a:lnSpc>
              <a:buFont typeface="Wingdings" pitchFamily="2" charset="2"/>
              <a:buNone/>
            </a:pPr>
            <a:r>
              <a:rPr lang="en-US" altLang="zh-CN" sz="2200" dirty="0"/>
              <a:t>	</a:t>
            </a:r>
            <a:endParaRPr lang="zh-CN" altLang="en-US" sz="2200" dirty="0">
              <a:solidFill>
                <a:srgbClr val="CC3300"/>
              </a:solidFill>
            </a:endParaRPr>
          </a:p>
        </p:txBody>
      </p:sp>
      <p:sp>
        <p:nvSpPr>
          <p:cNvPr id="3" name="矩形 2"/>
          <p:cNvSpPr/>
          <p:nvPr/>
        </p:nvSpPr>
        <p:spPr>
          <a:xfrm>
            <a:off x="1259632" y="3861048"/>
            <a:ext cx="1224136" cy="456792"/>
          </a:xfrm>
          <a:prstGeom prst="rect">
            <a:avLst/>
          </a:prstGeom>
          <a:solidFill>
            <a:srgbClr val="CCFFFF"/>
          </a:solidFill>
        </p:spPr>
        <p:txBody>
          <a:bodyPr wrap="square">
            <a:spAutoFit/>
          </a:bodyPr>
          <a:lstStyle/>
          <a:p>
            <a:pPr lvl="1" eaLnBrk="1" hangingPunct="1">
              <a:lnSpc>
                <a:spcPct val="120000"/>
              </a:lnSpc>
              <a:buFont typeface="Wingdings" pitchFamily="2" charset="2"/>
              <a:buNone/>
            </a:pPr>
            <a:r>
              <a:rPr lang="zh-CN" altLang="en-US" sz="2200" dirty="0" smtClean="0">
                <a:solidFill>
                  <a:srgbClr val="CC3300"/>
                </a:solidFill>
              </a:rPr>
              <a:t>（</a:t>
            </a:r>
            <a:r>
              <a:rPr lang="en-US" altLang="zh-CN" sz="2200" dirty="0" smtClean="0">
                <a:solidFill>
                  <a:srgbClr val="CC3300"/>
                </a:solidFill>
              </a:rPr>
              <a:t>4</a:t>
            </a:r>
            <a:r>
              <a:rPr lang="zh-CN" altLang="en-US" sz="2200" dirty="0" smtClean="0">
                <a:solidFill>
                  <a:srgbClr val="CC3300"/>
                </a:solidFill>
              </a:rPr>
              <a:t>）</a:t>
            </a:r>
            <a:endParaRPr lang="zh-CN" altLang="en-US" sz="2200" dirty="0">
              <a:solidFill>
                <a:srgbClr val="CC3300"/>
              </a:solidFill>
            </a:endParaRPr>
          </a:p>
        </p:txBody>
      </p:sp>
      <p:sp>
        <p:nvSpPr>
          <p:cNvPr id="4" name="矩形 3"/>
          <p:cNvSpPr/>
          <p:nvPr/>
        </p:nvSpPr>
        <p:spPr>
          <a:xfrm>
            <a:off x="3620195" y="3861048"/>
            <a:ext cx="992579" cy="459357"/>
          </a:xfrm>
          <a:prstGeom prst="rect">
            <a:avLst/>
          </a:prstGeom>
          <a:solidFill>
            <a:srgbClr val="CCFFFF"/>
          </a:solidFill>
        </p:spPr>
        <p:txBody>
          <a:bodyPr wrap="none">
            <a:spAutoFit/>
          </a:bodyPr>
          <a:lstStyle/>
          <a:p>
            <a:pPr lvl="1" eaLnBrk="1" hangingPunct="1">
              <a:lnSpc>
                <a:spcPct val="120000"/>
              </a:lnSpc>
              <a:buFont typeface="Wingdings" pitchFamily="2" charset="2"/>
              <a:buNone/>
            </a:pPr>
            <a:r>
              <a:rPr lang="en-US" altLang="zh-CN" sz="2200" dirty="0"/>
              <a:t> </a:t>
            </a:r>
            <a:r>
              <a:rPr lang="en-US" altLang="zh-CN" sz="2200" dirty="0" smtClean="0"/>
              <a:t>(5)</a:t>
            </a:r>
            <a:endParaRPr lang="en-US" altLang="zh-CN" sz="2200" dirty="0"/>
          </a:p>
        </p:txBody>
      </p:sp>
      <p:graphicFrame>
        <p:nvGraphicFramePr>
          <p:cNvPr id="10" name="表格 9"/>
          <p:cNvGraphicFramePr>
            <a:graphicFrameLocks noGrp="1"/>
          </p:cNvGraphicFramePr>
          <p:nvPr>
            <p:extLst>
              <p:ext uri="{D42A27DB-BD31-4B8C-83A1-F6EECF244321}">
                <p14:modId xmlns:p14="http://schemas.microsoft.com/office/powerpoint/2010/main" xmlns="" val="2367784702"/>
              </p:ext>
            </p:extLst>
          </p:nvPr>
        </p:nvGraphicFramePr>
        <p:xfrm>
          <a:off x="1259632" y="3576160"/>
          <a:ext cx="4125422" cy="741680"/>
        </p:xfrm>
        <a:graphic>
          <a:graphicData uri="http://schemas.openxmlformats.org/drawingml/2006/table">
            <a:tbl>
              <a:tblPr firstRow="1" bandRow="1">
                <a:tableStyleId>{BC89EF96-8CEA-46FF-86C4-4CE0E7609802}</a:tableStyleId>
              </a:tblPr>
              <a:tblGrid>
                <a:gridCol w="2062711"/>
                <a:gridCol w="2062711"/>
              </a:tblGrid>
              <a:tr h="370840">
                <a:tc>
                  <a:txBody>
                    <a:bodyPr/>
                    <a:lstStyle/>
                    <a:p>
                      <a:r>
                        <a:rPr lang="en-US" altLang="zh-CN" dirty="0" smtClean="0"/>
                        <a:t>E4.turelist</a:t>
                      </a:r>
                      <a:endParaRPr lang="zh-CN" altLang="en-US" dirty="0">
                        <a:solidFill>
                          <a:schemeClr val="tx1"/>
                        </a:solidFill>
                      </a:endParaRPr>
                    </a:p>
                  </a:txBody>
                  <a:tcPr/>
                </a:tc>
                <a:tc>
                  <a:txBody>
                    <a:bodyPr/>
                    <a:lstStyle/>
                    <a:p>
                      <a:r>
                        <a:rPr lang="en-US" altLang="zh-CN" dirty="0" smtClean="0"/>
                        <a:t>E4.falselist</a:t>
                      </a:r>
                      <a:endParaRPr lang="zh-CN" altLang="en-US" dirty="0">
                        <a:solidFill>
                          <a:schemeClr val="tx1"/>
                        </a:solidFill>
                      </a:endParaRPr>
                    </a:p>
                  </a:txBody>
                  <a:tcPr/>
                </a:tc>
              </a:tr>
              <a:tr h="370840">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tr>
            </a:tbl>
          </a:graphicData>
        </a:graphic>
      </p:graphicFrame>
      <p:sp>
        <p:nvSpPr>
          <p:cNvPr id="12" name="矩形 11"/>
          <p:cNvSpPr/>
          <p:nvPr/>
        </p:nvSpPr>
        <p:spPr>
          <a:xfrm>
            <a:off x="615889" y="1406655"/>
            <a:ext cx="7992888" cy="1755865"/>
          </a:xfrm>
          <a:prstGeom prst="rect">
            <a:avLst/>
          </a:prstGeom>
        </p:spPr>
        <p:txBody>
          <a:bodyPr wrap="square">
            <a:spAutoFit/>
          </a:bodyPr>
          <a:lstStyle/>
          <a:p>
            <a:pPr lvl="0" fontAlgn="auto">
              <a:lnSpc>
                <a:spcPct val="120000"/>
              </a:lnSpc>
              <a:spcBef>
                <a:spcPts val="0"/>
              </a:spcBef>
              <a:spcAft>
                <a:spcPts val="300"/>
              </a:spcAft>
              <a:defRPr/>
            </a:pPr>
            <a:r>
              <a:rPr lang="en-US" altLang="zh-CN" sz="2200" dirty="0">
                <a:solidFill>
                  <a:prstClr val="black"/>
                </a:solidFill>
                <a:latin typeface="宋体" panose="02010600030101010101" pitchFamily="2" charset="-122"/>
              </a:rPr>
              <a:t>{ </a:t>
            </a:r>
            <a:r>
              <a:rPr lang="en-US" altLang="zh-CN" sz="2200" dirty="0" err="1">
                <a:solidFill>
                  <a:prstClr val="black"/>
                </a:solidFill>
                <a:latin typeface="宋体" panose="02010600030101010101" pitchFamily="2" charset="-122"/>
              </a:rPr>
              <a:t>E.truelist</a:t>
            </a:r>
            <a:r>
              <a:rPr lang="en-US" altLang="zh-CN" sz="2200" dirty="0">
                <a:solidFill>
                  <a:prstClr val="black"/>
                </a:solidFill>
                <a:latin typeface="宋体" panose="02010600030101010101" pitchFamily="2" charset="-122"/>
              </a:rPr>
              <a:t>= </a:t>
            </a:r>
            <a:r>
              <a:rPr lang="en-US" altLang="zh-CN" sz="2200" dirty="0" err="1">
                <a:solidFill>
                  <a:prstClr val="black"/>
                </a:solidFill>
                <a:latin typeface="宋体" panose="02010600030101010101" pitchFamily="2" charset="-122"/>
              </a:rPr>
              <a:t>makelist</a:t>
            </a:r>
            <a:r>
              <a:rPr lang="en-US" altLang="zh-CN" sz="2200" dirty="0">
                <a:solidFill>
                  <a:prstClr val="black"/>
                </a:solidFill>
                <a:latin typeface="宋体" panose="02010600030101010101" pitchFamily="2" charset="-122"/>
              </a:rPr>
              <a:t>(</a:t>
            </a:r>
            <a:r>
              <a:rPr lang="en-US" altLang="zh-CN" sz="2200" dirty="0" err="1">
                <a:solidFill>
                  <a:prstClr val="black"/>
                </a:solidFill>
                <a:latin typeface="宋体" panose="02010600030101010101" pitchFamily="2" charset="-122"/>
              </a:rPr>
              <a:t>nextstm</a:t>
            </a:r>
            <a:r>
              <a:rPr lang="en-US" altLang="zh-CN" sz="2200" dirty="0">
                <a:solidFill>
                  <a:prstClr val="black"/>
                </a:solidFill>
                <a:latin typeface="宋体" panose="02010600030101010101" pitchFamily="2" charset="-122"/>
              </a:rPr>
              <a:t>);</a:t>
            </a:r>
          </a:p>
          <a:p>
            <a:pPr lvl="0" eaLnBrk="1" fontAlgn="auto" hangingPunct="1">
              <a:lnSpc>
                <a:spcPct val="120000"/>
              </a:lnSpc>
              <a:defRPr/>
            </a:pPr>
            <a:r>
              <a:rPr lang="en-US" altLang="zh-CN" sz="2200" dirty="0">
                <a:solidFill>
                  <a:prstClr val="black"/>
                </a:solidFill>
                <a:latin typeface="宋体" panose="02010600030101010101" pitchFamily="2" charset="-122"/>
              </a:rPr>
              <a:t>  </a:t>
            </a:r>
            <a:r>
              <a:rPr lang="en-US" altLang="zh-CN" sz="2200" dirty="0" err="1">
                <a:solidFill>
                  <a:prstClr val="black"/>
                </a:solidFill>
                <a:latin typeface="宋体" panose="02010600030101010101" pitchFamily="2" charset="-122"/>
              </a:rPr>
              <a:t>E.falselist</a:t>
            </a:r>
            <a:r>
              <a:rPr lang="en-US" altLang="zh-CN" sz="2200" dirty="0">
                <a:solidFill>
                  <a:prstClr val="black"/>
                </a:solidFill>
                <a:latin typeface="宋体" panose="02010600030101010101" pitchFamily="2" charset="-122"/>
              </a:rPr>
              <a:t>= </a:t>
            </a:r>
            <a:r>
              <a:rPr lang="en-US" altLang="zh-CN" sz="2200" dirty="0" err="1">
                <a:solidFill>
                  <a:prstClr val="black"/>
                </a:solidFill>
                <a:latin typeface="宋体" panose="02010600030101010101" pitchFamily="2" charset="-122"/>
              </a:rPr>
              <a:t>makelist</a:t>
            </a:r>
            <a:r>
              <a:rPr lang="en-US" altLang="zh-CN" sz="2200" dirty="0">
                <a:solidFill>
                  <a:prstClr val="black"/>
                </a:solidFill>
                <a:latin typeface="宋体" panose="02010600030101010101" pitchFamily="2" charset="-122"/>
              </a:rPr>
              <a:t>(nextstm+1);</a:t>
            </a:r>
          </a:p>
          <a:p>
            <a:pPr lvl="0" eaLnBrk="1" fontAlgn="auto" hangingPunct="1">
              <a:lnSpc>
                <a:spcPct val="120000"/>
              </a:lnSpc>
              <a:defRPr/>
            </a:pPr>
            <a:r>
              <a:rPr lang="en-US" altLang="zh-CN" sz="2200" dirty="0">
                <a:solidFill>
                  <a:prstClr val="black"/>
                </a:solidFill>
                <a:latin typeface="宋体" panose="02010600030101010101" pitchFamily="2" charset="-122"/>
              </a:rPr>
              <a:t>  emit(if id1.place  </a:t>
            </a:r>
            <a:r>
              <a:rPr lang="en-US" altLang="zh-CN" sz="2200" dirty="0" err="1">
                <a:solidFill>
                  <a:prstClr val="black"/>
                </a:solidFill>
                <a:latin typeface="宋体" panose="02010600030101010101" pitchFamily="2" charset="-122"/>
              </a:rPr>
              <a:t>rop</a:t>
            </a:r>
            <a:r>
              <a:rPr lang="en-US" altLang="zh-CN" sz="2200" dirty="0">
                <a:solidFill>
                  <a:prstClr val="black"/>
                </a:solidFill>
                <a:latin typeface="宋体" panose="02010600030101010101" pitchFamily="2" charset="-122"/>
              </a:rPr>
              <a:t> id2.place  ‘</a:t>
            </a:r>
            <a:r>
              <a:rPr lang="en-US" altLang="zh-CN" sz="2200" dirty="0" err="1">
                <a:solidFill>
                  <a:prstClr val="black"/>
                </a:solidFill>
                <a:latin typeface="宋体" panose="02010600030101010101" pitchFamily="2" charset="-122"/>
              </a:rPr>
              <a:t>goto</a:t>
            </a:r>
            <a:r>
              <a:rPr lang="en-US" altLang="zh-CN" sz="2200" dirty="0">
                <a:solidFill>
                  <a:prstClr val="black"/>
                </a:solidFill>
                <a:latin typeface="宋体" panose="02010600030101010101" pitchFamily="2" charset="-122"/>
              </a:rPr>
              <a:t> __’);</a:t>
            </a:r>
          </a:p>
          <a:p>
            <a:pPr lvl="0" eaLnBrk="1" fontAlgn="auto" hangingPunct="1">
              <a:lnSpc>
                <a:spcPct val="120000"/>
              </a:lnSpc>
              <a:defRPr/>
            </a:pPr>
            <a:r>
              <a:rPr lang="en-US" altLang="zh-CN" sz="2200" dirty="0">
                <a:solidFill>
                  <a:prstClr val="black"/>
                </a:solidFill>
                <a:latin typeface="宋体" panose="02010600030101010101" pitchFamily="2" charset="-122"/>
              </a:rPr>
              <a:t>  emit(  ’</a:t>
            </a:r>
            <a:r>
              <a:rPr lang="en-US" altLang="zh-CN" sz="2200" dirty="0" err="1">
                <a:solidFill>
                  <a:prstClr val="black"/>
                </a:solidFill>
                <a:latin typeface="宋体" panose="02010600030101010101" pitchFamily="2" charset="-122"/>
              </a:rPr>
              <a:t>goto</a:t>
            </a:r>
            <a:r>
              <a:rPr lang="en-US" altLang="zh-CN" sz="2200" dirty="0">
                <a:solidFill>
                  <a:prstClr val="black"/>
                </a:solidFill>
                <a:latin typeface="宋体" panose="02010600030101010101" pitchFamily="2" charset="-122"/>
              </a:rPr>
              <a:t> __’);</a:t>
            </a:r>
            <a:r>
              <a:rPr lang="zh-CN" altLang="en-US" sz="2200" dirty="0">
                <a:solidFill>
                  <a:prstClr val="black"/>
                </a:solidFill>
                <a:latin typeface="宋体" panose="02010600030101010101" pitchFamily="2" charset="-122"/>
              </a:rPr>
              <a:t>｝</a:t>
            </a:r>
            <a:endParaRPr lang="en-US" altLang="zh-CN" sz="2200" dirty="0">
              <a:solidFill>
                <a:prstClr val="black"/>
              </a:solidFill>
              <a:latin typeface="宋体" panose="02010600030101010101" pitchFamily="2" charset="-122"/>
            </a:endParaRPr>
          </a:p>
        </p:txBody>
      </p:sp>
      <p:sp>
        <p:nvSpPr>
          <p:cNvPr id="13" name="TextBox 12"/>
          <p:cNvSpPr txBox="1"/>
          <p:nvPr/>
        </p:nvSpPr>
        <p:spPr>
          <a:xfrm>
            <a:off x="7423577" y="0"/>
            <a:ext cx="1720423" cy="369332"/>
          </a:xfrm>
          <a:prstGeom prst="rect">
            <a:avLst/>
          </a:prstGeom>
          <a:solidFill>
            <a:srgbClr val="CCFFFF"/>
          </a:solidFill>
        </p:spPr>
        <p:txBody>
          <a:bodyPr wrap="square" rtlCol="0">
            <a:spAutoFit/>
          </a:bodyPr>
          <a:lstStyle/>
          <a:p>
            <a:pPr algn="ctr"/>
            <a:r>
              <a:rPr lang="en-US" altLang="zh-CN" sz="1800" dirty="0" smtClean="0">
                <a:solidFill>
                  <a:srgbClr val="CC3300"/>
                </a:solidFill>
              </a:rPr>
              <a:t>step5</a:t>
            </a:r>
            <a:endParaRPr lang="zh-CN" altLang="en-US" sz="1800" dirty="0">
              <a:solidFill>
                <a:srgbClr val="CC3300"/>
              </a:solidFill>
            </a:endParaRPr>
          </a:p>
        </p:txBody>
      </p:sp>
      <p:graphicFrame>
        <p:nvGraphicFramePr>
          <p:cNvPr id="11" name="表格 10"/>
          <p:cNvGraphicFramePr>
            <a:graphicFrameLocks noGrp="1"/>
          </p:cNvGraphicFramePr>
          <p:nvPr>
            <p:extLst>
              <p:ext uri="{D42A27DB-BD31-4B8C-83A1-F6EECF244321}">
                <p14:modId xmlns:p14="http://schemas.microsoft.com/office/powerpoint/2010/main" xmlns="" val="2827134177"/>
              </p:ext>
            </p:extLst>
          </p:nvPr>
        </p:nvGraphicFramePr>
        <p:xfrm>
          <a:off x="971600" y="4581128"/>
          <a:ext cx="6120680" cy="1554480"/>
        </p:xfrm>
        <a:graphic>
          <a:graphicData uri="http://schemas.openxmlformats.org/drawingml/2006/table">
            <a:tbl>
              <a:tblPr firstRow="1" bandRow="1">
                <a:tableStyleId>{BC89EF96-8CEA-46FF-86C4-4CE0E7609802}</a:tableStyleId>
              </a:tblPr>
              <a:tblGrid>
                <a:gridCol w="1224136"/>
                <a:gridCol w="1224136"/>
                <a:gridCol w="1224136"/>
                <a:gridCol w="1224136"/>
                <a:gridCol w="1224136"/>
              </a:tblGrid>
              <a:tr h="426498">
                <a:tc>
                  <a:txBody>
                    <a:bodyPr/>
                    <a:lstStyle/>
                    <a:p>
                      <a:r>
                        <a:rPr lang="en-US" altLang="zh-CN" dirty="0" smtClean="0"/>
                        <a:t>E1.turelist</a:t>
                      </a:r>
                    </a:p>
                    <a:p>
                      <a:r>
                        <a:rPr lang="en-US" altLang="zh-CN" dirty="0" smtClean="0">
                          <a:solidFill>
                            <a:schemeClr val="tx1"/>
                          </a:solidFill>
                        </a:rPr>
                        <a:t>E2.turelist</a:t>
                      </a:r>
                    </a:p>
                    <a:p>
                      <a:r>
                        <a:rPr lang="en-US" altLang="zh-CN" dirty="0" smtClean="0">
                          <a:solidFill>
                            <a:schemeClr val="tx1"/>
                          </a:solidFill>
                        </a:rPr>
                        <a:t>E4.turelist</a:t>
                      </a:r>
                    </a:p>
                    <a:p>
                      <a:r>
                        <a:rPr lang="en-US" altLang="zh-CN" dirty="0" err="1" smtClean="0">
                          <a:solidFill>
                            <a:schemeClr val="tx1"/>
                          </a:solidFill>
                        </a:rPr>
                        <a:t>E.turelist</a:t>
                      </a:r>
                      <a:endParaRPr lang="zh-CN" altLang="en-US" dirty="0">
                        <a:solidFill>
                          <a:schemeClr val="tx1"/>
                        </a:solidFill>
                      </a:endParaRPr>
                    </a:p>
                  </a:txBody>
                  <a:tcPr/>
                </a:tc>
                <a:tc>
                  <a:txBody>
                    <a:bodyPr/>
                    <a:lstStyle/>
                    <a:p>
                      <a:r>
                        <a:rPr lang="en-US" altLang="zh-CN" dirty="0" smtClean="0">
                          <a:solidFill>
                            <a:schemeClr val="tx1"/>
                          </a:solidFill>
                        </a:rPr>
                        <a:t>E3.turelist</a:t>
                      </a:r>
                      <a:endParaRPr lang="zh-CN" altLang="en-US" dirty="0">
                        <a:solidFill>
                          <a:schemeClr val="tx1"/>
                        </a:solidFill>
                      </a:endParaRPr>
                    </a:p>
                  </a:txBody>
                  <a:tcPr/>
                </a:tc>
                <a:tc>
                  <a:txBody>
                    <a:bodyPr/>
                    <a:lstStyle/>
                    <a:p>
                      <a:r>
                        <a:rPr lang="en-US" altLang="zh-CN" dirty="0" smtClean="0"/>
                        <a:t>E1.falselist</a:t>
                      </a:r>
                      <a:endParaRPr lang="zh-CN" altLang="en-US" dirty="0">
                        <a:solidFill>
                          <a:schemeClr val="tx1"/>
                        </a:solidFill>
                      </a:endParaRPr>
                    </a:p>
                  </a:txBody>
                  <a:tcPr/>
                </a:tc>
                <a:tc>
                  <a:txBody>
                    <a:bodyPr/>
                    <a:lstStyle/>
                    <a:p>
                      <a:r>
                        <a:rPr lang="en-US" altLang="zh-CN" dirty="0" smtClean="0">
                          <a:solidFill>
                            <a:schemeClr val="tx1"/>
                          </a:solidFill>
                        </a:rPr>
                        <a:t>E3.falselist</a:t>
                      </a:r>
                      <a:endParaRPr lang="zh-CN" altLang="en-US" dirty="0">
                        <a:solidFill>
                          <a:schemeClr val="tx1"/>
                        </a:solidFill>
                      </a:endParaRPr>
                    </a:p>
                  </a:txBody>
                  <a:tcPr/>
                </a:tc>
                <a:tc>
                  <a:txBody>
                    <a:bodyPr/>
                    <a:lstStyle/>
                    <a:p>
                      <a:r>
                        <a:rPr lang="en-US" altLang="zh-CN" dirty="0" smtClean="0">
                          <a:solidFill>
                            <a:schemeClr val="tx1"/>
                          </a:solidFill>
                        </a:rPr>
                        <a:t>E2.falselist</a:t>
                      </a:r>
                    </a:p>
                    <a:p>
                      <a:r>
                        <a:rPr lang="en-US" altLang="zh-CN" dirty="0" smtClean="0">
                          <a:solidFill>
                            <a:schemeClr val="tx1"/>
                          </a:solidFill>
                        </a:rPr>
                        <a:t>E4.falselist</a:t>
                      </a:r>
                    </a:p>
                    <a:p>
                      <a:r>
                        <a:rPr lang="en-US" altLang="zh-CN" dirty="0" err="1" smtClean="0">
                          <a:solidFill>
                            <a:schemeClr val="tx1"/>
                          </a:solidFill>
                        </a:rPr>
                        <a:t>E.falselist</a:t>
                      </a:r>
                      <a:endParaRPr lang="zh-CN" altLang="en-US" dirty="0">
                        <a:solidFill>
                          <a:schemeClr val="tx1"/>
                        </a:solidFill>
                      </a:endParaRPr>
                    </a:p>
                  </a:txBody>
                  <a:tcPr/>
                </a:tc>
              </a:tr>
              <a:tr h="301572">
                <a:tc>
                  <a:txBody>
                    <a:bodyPr/>
                    <a:lstStyle/>
                    <a:p>
                      <a:r>
                        <a:rPr lang="en-US" altLang="zh-CN" dirty="0" smtClean="0">
                          <a:solidFill>
                            <a:schemeClr val="tx1"/>
                          </a:solidFill>
                        </a:rPr>
                        <a:t>(0) (4)</a:t>
                      </a:r>
                      <a:endParaRPr lang="zh-CN" altLang="en-US" dirty="0">
                        <a:solidFill>
                          <a:schemeClr val="tx1"/>
                        </a:solidFill>
                      </a:endParaRPr>
                    </a:p>
                  </a:txBody>
                  <a:tcPr/>
                </a:tc>
                <a:tc>
                  <a:txBody>
                    <a:bodyPr/>
                    <a:lstStyle/>
                    <a:p>
                      <a:r>
                        <a:rPr lang="en-US" altLang="zh-CN" b="1" dirty="0" smtClean="0">
                          <a:solidFill>
                            <a:srgbClr val="CC3300"/>
                          </a:solidFill>
                        </a:rPr>
                        <a:t>(4)</a:t>
                      </a:r>
                      <a:endParaRPr lang="zh-CN" altLang="en-US" b="1" dirty="0">
                        <a:solidFill>
                          <a:srgbClr val="CC3300"/>
                        </a:solidFill>
                      </a:endParaRPr>
                    </a:p>
                  </a:txBody>
                  <a:tcPr/>
                </a:tc>
                <a:tc>
                  <a:txBody>
                    <a:bodyPr/>
                    <a:lstStyle/>
                    <a:p>
                      <a:r>
                        <a:rPr lang="en-US" altLang="zh-CN" b="1" dirty="0" smtClean="0">
                          <a:solidFill>
                            <a:srgbClr val="CC3300"/>
                          </a:solidFill>
                        </a:rPr>
                        <a:t>(2)</a:t>
                      </a:r>
                      <a:endParaRPr lang="zh-CN" altLang="en-US" b="1" dirty="0">
                        <a:solidFill>
                          <a:srgbClr val="CC3300"/>
                        </a:solidFill>
                      </a:endParaRPr>
                    </a:p>
                  </a:txBody>
                  <a:tcPr/>
                </a:tc>
                <a:tc>
                  <a:txBody>
                    <a:bodyPr/>
                    <a:lstStyle/>
                    <a:p>
                      <a:r>
                        <a:rPr lang="en-US" altLang="zh-CN" dirty="0" smtClean="0">
                          <a:solidFill>
                            <a:schemeClr val="tx1"/>
                          </a:solidFill>
                        </a:rPr>
                        <a:t>(3)</a:t>
                      </a:r>
                      <a:endParaRPr lang="zh-CN" altLang="en-US" dirty="0">
                        <a:solidFill>
                          <a:schemeClr val="tx1"/>
                        </a:solidFill>
                      </a:endParaRPr>
                    </a:p>
                  </a:txBody>
                  <a:tcPr/>
                </a:tc>
                <a:tc>
                  <a:txBody>
                    <a:bodyPr/>
                    <a:lstStyle/>
                    <a:p>
                      <a:r>
                        <a:rPr lang="en-US" altLang="zh-CN" dirty="0" smtClean="0">
                          <a:solidFill>
                            <a:schemeClr val="tx1"/>
                          </a:solidFill>
                        </a:rPr>
                        <a:t>(5)</a:t>
                      </a:r>
                      <a:endParaRPr lang="zh-CN" altLang="en-US" dirty="0">
                        <a:solidFill>
                          <a:schemeClr val="tx1"/>
                        </a:solidFill>
                      </a:endParaRPr>
                    </a:p>
                  </a:txBody>
                  <a:tcPr/>
                </a:tc>
              </a:tr>
            </a:tbl>
          </a:graphicData>
        </a:graphic>
      </p:graphicFrame>
    </p:spTree>
    <p:extLst>
      <p:ext uri="{BB962C8B-B14F-4D97-AF65-F5344CB8AC3E}">
        <p14:creationId xmlns:p14="http://schemas.microsoft.com/office/powerpoint/2010/main" xmlns="" val="30894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6674">
                                            <p:txEl>
                                              <p:pRg st="0" end="0"/>
                                            </p:txEl>
                                          </p:spTgt>
                                        </p:tgtEl>
                                        <p:attrNameLst>
                                          <p:attrName>style.visibility</p:attrName>
                                        </p:attrNameLst>
                                      </p:cBhvr>
                                      <p:to>
                                        <p:strVal val="visible"/>
                                      </p:to>
                                    </p:set>
                                    <p:animEffect transition="in" filter="fade">
                                      <p:cBhvr>
                                        <p:cTn id="7" dur="1000"/>
                                        <p:tgtEl>
                                          <p:spTgt spid="156674">
                                            <p:txEl>
                                              <p:pRg st="0" end="0"/>
                                            </p:txEl>
                                          </p:spTgt>
                                        </p:tgtEl>
                                      </p:cBhvr>
                                    </p:animEffect>
                                    <p:anim calcmode="lin" valueType="num">
                                      <p:cBhvr>
                                        <p:cTn id="8" dur="1000" fill="hold"/>
                                        <p:tgtEl>
                                          <p:spTgt spid="15667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667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6674">
                                            <p:txEl>
                                              <p:pRg st="1" end="1"/>
                                            </p:txEl>
                                          </p:spTgt>
                                        </p:tgtEl>
                                        <p:attrNameLst>
                                          <p:attrName>style.visibility</p:attrName>
                                        </p:attrNameLst>
                                      </p:cBhvr>
                                      <p:to>
                                        <p:strVal val="visible"/>
                                      </p:to>
                                    </p:set>
                                    <p:animEffect transition="in" filter="fade">
                                      <p:cBhvr>
                                        <p:cTn id="14" dur="1000"/>
                                        <p:tgtEl>
                                          <p:spTgt spid="156674">
                                            <p:txEl>
                                              <p:pRg st="1" end="1"/>
                                            </p:txEl>
                                          </p:spTgt>
                                        </p:tgtEl>
                                      </p:cBhvr>
                                    </p:animEffect>
                                    <p:anim calcmode="lin" valueType="num">
                                      <p:cBhvr>
                                        <p:cTn id="15" dur="1000" fill="hold"/>
                                        <p:tgtEl>
                                          <p:spTgt spid="15667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66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additive="base">
                                        <p:cTn id="34" dur="500" fill="hold"/>
                                        <p:tgtEl>
                                          <p:spTgt spid="2"/>
                                        </p:tgtEl>
                                        <p:attrNameLst>
                                          <p:attrName>ppt_x</p:attrName>
                                        </p:attrNameLst>
                                      </p:cBhvr>
                                      <p:tavLst>
                                        <p:tav tm="0">
                                          <p:val>
                                            <p:strVal val="#ppt_x"/>
                                          </p:val>
                                        </p:tav>
                                        <p:tav tm="100000">
                                          <p:val>
                                            <p:strVal val="#ppt_x"/>
                                          </p:val>
                                        </p:tav>
                                      </p:tavLst>
                                    </p:anim>
                                    <p:anim calcmode="lin" valueType="num">
                                      <p:cBhvr additive="base">
                                        <p:cTn id="3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ppt_x"/>
                                          </p:val>
                                        </p:tav>
                                        <p:tav tm="100000">
                                          <p:val>
                                            <p:strVal val="#ppt_x"/>
                                          </p:val>
                                        </p:tav>
                                      </p:tavLst>
                                    </p:anim>
                                    <p:anim calcmode="lin" valueType="num">
                                      <p:cBhvr additive="base">
                                        <p:cTn id="41"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500" fill="hold"/>
                                        <p:tgtEl>
                                          <p:spTgt spid="4"/>
                                        </p:tgtEl>
                                        <p:attrNameLst>
                                          <p:attrName>ppt_x</p:attrName>
                                        </p:attrNameLst>
                                      </p:cBhvr>
                                      <p:tavLst>
                                        <p:tav tm="0">
                                          <p:val>
                                            <p:strVal val="#ppt_x"/>
                                          </p:val>
                                        </p:tav>
                                        <p:tav tm="100000">
                                          <p:val>
                                            <p:strVal val="#ppt_x"/>
                                          </p:val>
                                        </p:tav>
                                      </p:tavLst>
                                    </p:anim>
                                    <p:anim calcmode="lin" valueType="num">
                                      <p:cBhvr additive="base">
                                        <p:cTn id="4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additive="base">
                                        <p:cTn id="52" dur="500" fill="hold"/>
                                        <p:tgtEl>
                                          <p:spTgt spid="11"/>
                                        </p:tgtEl>
                                        <p:attrNameLst>
                                          <p:attrName>ppt_x</p:attrName>
                                        </p:attrNameLst>
                                      </p:cBhvr>
                                      <p:tavLst>
                                        <p:tav tm="0">
                                          <p:val>
                                            <p:strVal val="#ppt_x"/>
                                          </p:val>
                                        </p:tav>
                                        <p:tav tm="100000">
                                          <p:val>
                                            <p:strVal val="#ppt_x"/>
                                          </p:val>
                                        </p:tav>
                                      </p:tavLst>
                                    </p:anim>
                                    <p:anim calcmode="lin" valueType="num">
                                      <p:cBhvr additive="base">
                                        <p:cTn id="5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build="p"/>
      <p:bldP spid="2" grpId="0"/>
      <p:bldP spid="3" grpId="0" animBg="1"/>
      <p:bldP spid="4" grpId="0" animBg="1"/>
      <p:bldP spid="1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sz="quarter" idx="4294967295"/>
          </p:nvPr>
        </p:nvSpPr>
        <p:spPr>
          <a:xfrm>
            <a:off x="501049" y="188639"/>
            <a:ext cx="8229600" cy="864961"/>
          </a:xfrm>
        </p:spPr>
        <p:txBody>
          <a:bodyPr>
            <a:noAutofit/>
          </a:bodyPr>
          <a:lstStyle/>
          <a:p>
            <a:pPr eaLnBrk="1" fontAlgn="auto" hangingPunct="1">
              <a:lnSpc>
                <a:spcPct val="120000"/>
              </a:lnSpc>
              <a:spcBef>
                <a:spcPts val="0"/>
              </a:spcBef>
              <a:spcAft>
                <a:spcPts val="0"/>
              </a:spcAft>
              <a:buFont typeface="Arial" pitchFamily="34" charset="0"/>
              <a:buChar char="•"/>
              <a:defRPr/>
            </a:pPr>
            <a:r>
              <a:rPr lang="zh-CN" altLang="en-US" sz="2400" dirty="0" smtClean="0"/>
              <a:t>若布尔表达式 </a:t>
            </a:r>
            <a:r>
              <a:rPr lang="en-US" altLang="zh-CN" sz="2400" dirty="0" smtClean="0">
                <a:solidFill>
                  <a:srgbClr val="CC3300"/>
                </a:solidFill>
              </a:rPr>
              <a:t>E:=a&lt;b </a:t>
            </a:r>
            <a:r>
              <a:rPr lang="en-US" altLang="zh-CN" sz="2400" dirty="0" smtClean="0">
                <a:solidFill>
                  <a:srgbClr val="CC3300"/>
                </a:solidFill>
                <a:latin typeface="宋体"/>
                <a:ea typeface="宋体"/>
              </a:rPr>
              <a:t>∨</a:t>
            </a:r>
            <a:r>
              <a:rPr lang="en-US" altLang="zh-CN" sz="2400" dirty="0" smtClean="0">
                <a:solidFill>
                  <a:srgbClr val="CC3300"/>
                </a:solidFill>
              </a:rPr>
              <a:t> c&lt;d  </a:t>
            </a:r>
            <a:r>
              <a:rPr lang="en-US" altLang="zh-CN" sz="2400" dirty="0" smtClean="0">
                <a:solidFill>
                  <a:srgbClr val="CC3300"/>
                </a:solidFill>
                <a:latin typeface="宋体"/>
                <a:ea typeface="宋体"/>
              </a:rPr>
              <a:t>∧</a:t>
            </a:r>
            <a:r>
              <a:rPr lang="en-US" altLang="zh-CN" sz="2400" dirty="0" smtClean="0">
                <a:solidFill>
                  <a:srgbClr val="CC3300"/>
                </a:solidFill>
              </a:rPr>
              <a:t> e&gt;f </a:t>
            </a:r>
          </a:p>
          <a:p>
            <a:pPr>
              <a:lnSpc>
                <a:spcPct val="120000"/>
              </a:lnSpc>
              <a:spcBef>
                <a:spcPts val="0"/>
              </a:spcBef>
              <a:spcAft>
                <a:spcPts val="0"/>
              </a:spcAft>
              <a:defRPr/>
            </a:pPr>
            <a:r>
              <a:rPr lang="zh-CN" altLang="en-US" sz="2400" dirty="0" smtClean="0">
                <a:solidFill>
                  <a:srgbClr val="CC3300"/>
                </a:solidFill>
              </a:rPr>
              <a:t>执行 </a:t>
            </a:r>
            <a:r>
              <a:rPr lang="en-US" altLang="zh-CN" sz="2400" dirty="0" smtClean="0">
                <a:solidFill>
                  <a:srgbClr val="CC3300"/>
                </a:solidFill>
              </a:rPr>
              <a:t>c&lt;d </a:t>
            </a:r>
            <a:r>
              <a:rPr lang="en-US" altLang="zh-CN" sz="2400" dirty="0">
                <a:solidFill>
                  <a:srgbClr val="CC3300"/>
                </a:solidFill>
                <a:latin typeface="宋体"/>
                <a:ea typeface="宋体"/>
              </a:rPr>
              <a:t>∧</a:t>
            </a:r>
            <a:r>
              <a:rPr lang="en-US" altLang="zh-CN" sz="2400" dirty="0" smtClean="0">
                <a:solidFill>
                  <a:srgbClr val="CC3300"/>
                </a:solidFill>
              </a:rPr>
              <a:t>e&gt;f  </a:t>
            </a:r>
            <a:r>
              <a:rPr lang="zh-CN" altLang="en-US" sz="2400" dirty="0" smtClean="0">
                <a:solidFill>
                  <a:srgbClr val="CC3300"/>
                </a:solidFill>
              </a:rPr>
              <a:t>即：</a:t>
            </a:r>
            <a:r>
              <a:rPr lang="en-US" altLang="zh-CN" sz="2400" dirty="0" smtClean="0">
                <a:solidFill>
                  <a:srgbClr val="CC3300"/>
                </a:solidFill>
              </a:rPr>
              <a:t>E</a:t>
            </a:r>
            <a:r>
              <a:rPr lang="en-US" altLang="zh-CN" sz="2400" baseline="-25000" dirty="0" smtClean="0">
                <a:solidFill>
                  <a:srgbClr val="CC3300"/>
                </a:solidFill>
              </a:rPr>
              <a:t>3</a:t>
            </a:r>
            <a:r>
              <a:rPr lang="en-US" altLang="zh-CN" sz="2400" dirty="0" smtClean="0">
                <a:solidFill>
                  <a:srgbClr val="CC3300"/>
                </a:solidFill>
              </a:rPr>
              <a:t> </a:t>
            </a:r>
            <a:r>
              <a:rPr lang="en-US" altLang="zh-CN" sz="2400" dirty="0" smtClean="0">
                <a:solidFill>
                  <a:srgbClr val="CC3300"/>
                </a:solidFill>
                <a:latin typeface="宋体"/>
                <a:ea typeface="宋体"/>
              </a:rPr>
              <a:t>∧E</a:t>
            </a:r>
            <a:r>
              <a:rPr lang="en-US" altLang="zh-CN" sz="2400" baseline="-25000" dirty="0" smtClean="0">
                <a:solidFill>
                  <a:srgbClr val="CC3300"/>
                </a:solidFill>
                <a:latin typeface="宋体"/>
                <a:ea typeface="宋体"/>
              </a:rPr>
              <a:t>4</a:t>
            </a:r>
            <a:r>
              <a:rPr lang="en-US" altLang="zh-CN" sz="2400" dirty="0" smtClean="0">
                <a:solidFill>
                  <a:srgbClr val="CC3300"/>
                </a:solidFill>
                <a:latin typeface="宋体"/>
                <a:ea typeface="宋体"/>
              </a:rPr>
              <a:t> </a:t>
            </a:r>
            <a:r>
              <a:rPr lang="zh-CN" altLang="en-US" sz="2400" dirty="0" smtClean="0"/>
              <a:t>参照（</a:t>
            </a:r>
            <a:r>
              <a:rPr lang="en-US" altLang="zh-CN" sz="2400" dirty="0" smtClean="0"/>
              <a:t>2</a:t>
            </a:r>
            <a:r>
              <a:rPr lang="zh-CN" altLang="en-US" sz="2400" dirty="0" smtClean="0"/>
              <a:t>）语义规则</a:t>
            </a:r>
            <a:endParaRPr lang="en-US" altLang="zh-CN" sz="2400" dirty="0" smtClean="0"/>
          </a:p>
        </p:txBody>
      </p:sp>
      <p:sp>
        <p:nvSpPr>
          <p:cNvPr id="3" name="矩形 2"/>
          <p:cNvSpPr/>
          <p:nvPr/>
        </p:nvSpPr>
        <p:spPr>
          <a:xfrm>
            <a:off x="1547664" y="3699246"/>
            <a:ext cx="1368152" cy="456792"/>
          </a:xfrm>
          <a:prstGeom prst="rect">
            <a:avLst/>
          </a:prstGeom>
          <a:solidFill>
            <a:srgbClr val="CCFFFF"/>
          </a:solidFill>
        </p:spPr>
        <p:txBody>
          <a:bodyPr wrap="square">
            <a:spAutoFit/>
          </a:bodyPr>
          <a:lstStyle/>
          <a:p>
            <a:pPr marL="0" lvl="1" eaLnBrk="1" hangingPunct="1">
              <a:lnSpc>
                <a:spcPct val="120000"/>
              </a:lnSpc>
              <a:buFont typeface="Wingdings" pitchFamily="2" charset="2"/>
              <a:buNone/>
            </a:pPr>
            <a:r>
              <a:rPr lang="en-US" altLang="zh-CN" sz="2200" dirty="0" smtClean="0">
                <a:solidFill>
                  <a:srgbClr val="CC3300"/>
                </a:solidFill>
              </a:rPr>
              <a:t>(4)</a:t>
            </a:r>
            <a:r>
              <a:rPr lang="en-US" altLang="zh-CN" sz="2200" strike="sngStrike" dirty="0" smtClean="0">
                <a:solidFill>
                  <a:srgbClr val="CC3300"/>
                </a:solidFill>
              </a:rPr>
              <a:t> (2</a:t>
            </a:r>
            <a:r>
              <a:rPr lang="en-US" altLang="zh-CN" sz="2200" dirty="0" smtClean="0">
                <a:solidFill>
                  <a:srgbClr val="CC3300"/>
                </a:solidFill>
              </a:rPr>
              <a:t>)</a:t>
            </a:r>
            <a:endParaRPr lang="zh-CN" altLang="en-US" sz="2200" strike="sngStrike" dirty="0">
              <a:solidFill>
                <a:srgbClr val="CC3300"/>
              </a:solidFill>
            </a:endParaRPr>
          </a:p>
        </p:txBody>
      </p:sp>
      <p:sp>
        <p:nvSpPr>
          <p:cNvPr id="4" name="矩形 3"/>
          <p:cNvSpPr/>
          <p:nvPr/>
        </p:nvSpPr>
        <p:spPr>
          <a:xfrm>
            <a:off x="3226200" y="3699246"/>
            <a:ext cx="2241349" cy="459357"/>
          </a:xfrm>
          <a:prstGeom prst="rect">
            <a:avLst/>
          </a:prstGeom>
          <a:solidFill>
            <a:srgbClr val="CCFFFF"/>
          </a:solidFill>
        </p:spPr>
        <p:txBody>
          <a:bodyPr wrap="square">
            <a:spAutoFit/>
          </a:bodyPr>
          <a:lstStyle/>
          <a:p>
            <a:pPr marL="0" lvl="1" eaLnBrk="1" hangingPunct="1">
              <a:lnSpc>
                <a:spcPct val="120000"/>
              </a:lnSpc>
              <a:buFont typeface="Wingdings" pitchFamily="2" charset="2"/>
              <a:buNone/>
            </a:pPr>
            <a:r>
              <a:rPr lang="en-US" altLang="zh-CN" sz="2200" dirty="0" smtClean="0"/>
              <a:t>(3)</a:t>
            </a:r>
            <a:endParaRPr lang="en-US" altLang="zh-CN" sz="2200" dirty="0"/>
          </a:p>
        </p:txBody>
      </p:sp>
      <p:graphicFrame>
        <p:nvGraphicFramePr>
          <p:cNvPr id="10" name="表格 9"/>
          <p:cNvGraphicFramePr>
            <a:graphicFrameLocks noGrp="1"/>
          </p:cNvGraphicFramePr>
          <p:nvPr>
            <p:extLst>
              <p:ext uri="{D42A27DB-BD31-4B8C-83A1-F6EECF244321}">
                <p14:modId xmlns:p14="http://schemas.microsoft.com/office/powerpoint/2010/main" xmlns="" val="1305301657"/>
              </p:ext>
            </p:extLst>
          </p:nvPr>
        </p:nvGraphicFramePr>
        <p:xfrm>
          <a:off x="1342127" y="3363780"/>
          <a:ext cx="4125422" cy="792258"/>
        </p:xfrm>
        <a:graphic>
          <a:graphicData uri="http://schemas.openxmlformats.org/drawingml/2006/table">
            <a:tbl>
              <a:tblPr firstRow="1" bandRow="1">
                <a:tableStyleId>{BC89EF96-8CEA-46FF-86C4-4CE0E7609802}</a:tableStyleId>
              </a:tblPr>
              <a:tblGrid>
                <a:gridCol w="2062711"/>
                <a:gridCol w="2062711"/>
              </a:tblGrid>
              <a:tr h="426498">
                <a:tc>
                  <a:txBody>
                    <a:bodyPr/>
                    <a:lstStyle/>
                    <a:p>
                      <a:r>
                        <a:rPr lang="en-US" altLang="zh-CN" dirty="0" smtClean="0"/>
                        <a:t>E3.turelist</a:t>
                      </a:r>
                      <a:endParaRPr lang="zh-CN" altLang="en-US" dirty="0">
                        <a:solidFill>
                          <a:schemeClr val="tx1"/>
                        </a:solidFill>
                      </a:endParaRPr>
                    </a:p>
                  </a:txBody>
                  <a:tcPr/>
                </a:tc>
                <a:tc>
                  <a:txBody>
                    <a:bodyPr/>
                    <a:lstStyle/>
                    <a:p>
                      <a:r>
                        <a:rPr lang="en-US" altLang="zh-CN" dirty="0" smtClean="0"/>
                        <a:t>E3.falselist</a:t>
                      </a:r>
                      <a:endParaRPr lang="zh-CN" altLang="en-US" dirty="0">
                        <a:solidFill>
                          <a:schemeClr val="tx1"/>
                        </a:solidFill>
                      </a:endParaRPr>
                    </a:p>
                  </a:txBody>
                  <a:tcPr/>
                </a:tc>
              </a:tr>
              <a:tr h="301572">
                <a:tc>
                  <a:txBody>
                    <a:bodyPr/>
                    <a:lstStyle/>
                    <a:p>
                      <a:endParaRPr lang="zh-CN" altLang="en-US" dirty="0">
                        <a:solidFill>
                          <a:schemeClr val="tx1"/>
                        </a:solidFill>
                      </a:endParaRPr>
                    </a:p>
                  </a:txBody>
                  <a:tcPr/>
                </a:tc>
                <a:tc>
                  <a:txBody>
                    <a:bodyPr/>
                    <a:lstStyle/>
                    <a:p>
                      <a:endParaRPr lang="zh-CN" altLang="en-US" dirty="0">
                        <a:solidFill>
                          <a:schemeClr val="tx1"/>
                        </a:solidFill>
                      </a:endParaRPr>
                    </a:p>
                  </a:txBody>
                  <a:tcPr/>
                </a:tc>
              </a:tr>
            </a:tbl>
          </a:graphicData>
        </a:graphic>
      </p:graphicFrame>
      <p:sp>
        <p:nvSpPr>
          <p:cNvPr id="12" name="矩形 11"/>
          <p:cNvSpPr/>
          <p:nvPr/>
        </p:nvSpPr>
        <p:spPr>
          <a:xfrm>
            <a:off x="615889" y="1406655"/>
            <a:ext cx="7992888" cy="1755865"/>
          </a:xfrm>
          <a:prstGeom prst="rect">
            <a:avLst/>
          </a:prstGeom>
        </p:spPr>
        <p:txBody>
          <a:bodyPr wrap="square">
            <a:spAutoFit/>
          </a:bodyPr>
          <a:lstStyle/>
          <a:p>
            <a:pPr eaLnBrk="1" fontAlgn="auto" hangingPunct="1">
              <a:lnSpc>
                <a:spcPct val="120000"/>
              </a:lnSpc>
              <a:buFont typeface="Wingdings" pitchFamily="2" charset="2"/>
              <a:buNone/>
              <a:defRPr/>
            </a:pPr>
            <a:r>
              <a:rPr lang="en-US" altLang="zh-CN" sz="2200" dirty="0" smtClean="0">
                <a:solidFill>
                  <a:prstClr val="black"/>
                </a:solidFill>
                <a:latin typeface="宋体" panose="02010600030101010101" pitchFamily="2" charset="-122"/>
              </a:rPr>
              <a:t>{</a:t>
            </a:r>
            <a:r>
              <a:rPr lang="en-US" altLang="zh-CN" sz="2200" dirty="0" smtClean="0">
                <a:latin typeface="宋体" panose="02010600030101010101" pitchFamily="2" charset="-122"/>
              </a:rPr>
              <a:t> </a:t>
            </a:r>
            <a:r>
              <a:rPr lang="en-US" altLang="zh-CN" sz="2200" dirty="0" err="1" smtClean="0">
                <a:latin typeface="宋体" panose="02010600030101010101" pitchFamily="2" charset="-122"/>
              </a:rPr>
              <a:t>backpatch</a:t>
            </a:r>
            <a:r>
              <a:rPr lang="en-US" altLang="zh-CN" sz="2200" dirty="0" smtClean="0">
                <a:latin typeface="宋体" panose="02010600030101010101" pitchFamily="2" charset="-122"/>
              </a:rPr>
              <a:t>(E</a:t>
            </a:r>
            <a:r>
              <a:rPr lang="en-US" altLang="zh-CN" sz="2200" baseline="-25000" dirty="0" smtClean="0">
                <a:latin typeface="宋体" panose="02010600030101010101" pitchFamily="2" charset="-122"/>
              </a:rPr>
              <a:t>3</a:t>
            </a:r>
            <a:r>
              <a:rPr lang="en-US" altLang="zh-CN" sz="2200" dirty="0" smtClean="0">
                <a:latin typeface="宋体" panose="02010600030101010101" pitchFamily="2" charset="-122"/>
              </a:rPr>
              <a:t>.turelist, </a:t>
            </a:r>
            <a:r>
              <a:rPr lang="en-US" altLang="zh-CN" sz="2200" dirty="0" err="1">
                <a:latin typeface="宋体" panose="02010600030101010101" pitchFamily="2" charset="-122"/>
              </a:rPr>
              <a:t>M.gotostm</a:t>
            </a:r>
            <a:r>
              <a:rPr lang="en-US" altLang="zh-CN" sz="2200" dirty="0">
                <a:latin typeface="宋体" panose="02010600030101010101" pitchFamily="2" charset="-122"/>
              </a:rPr>
              <a:t>);</a:t>
            </a:r>
          </a:p>
          <a:p>
            <a:pPr eaLnBrk="1" fontAlgn="auto" hangingPunct="1">
              <a:lnSpc>
                <a:spcPct val="120000"/>
              </a:lnSpc>
              <a:buFont typeface="Wingdings" pitchFamily="2" charset="2"/>
              <a:buNone/>
              <a:defRPr/>
            </a:pPr>
            <a:r>
              <a:rPr lang="en-US" altLang="zh-CN" sz="2200" dirty="0">
                <a:latin typeface="宋体" panose="02010600030101010101" pitchFamily="2" charset="-122"/>
              </a:rPr>
              <a:t>  </a:t>
            </a:r>
            <a:r>
              <a:rPr lang="en-US" altLang="zh-CN" sz="2200" dirty="0" smtClean="0">
                <a:latin typeface="宋体" panose="02010600030101010101" pitchFamily="2" charset="-122"/>
              </a:rPr>
              <a:t>E</a:t>
            </a:r>
            <a:r>
              <a:rPr lang="en-US" altLang="zh-CN" sz="2200" baseline="-25000" dirty="0" smtClean="0">
                <a:latin typeface="宋体" panose="02010600030101010101" pitchFamily="2" charset="-122"/>
              </a:rPr>
              <a:t>2</a:t>
            </a:r>
            <a:r>
              <a:rPr lang="en-US" altLang="zh-CN" sz="2200" dirty="0" smtClean="0">
                <a:latin typeface="宋体" panose="02010600030101010101" pitchFamily="2" charset="-122"/>
              </a:rPr>
              <a:t>. </a:t>
            </a:r>
            <a:r>
              <a:rPr lang="en-US" altLang="zh-CN" sz="2200" dirty="0" err="1">
                <a:latin typeface="宋体" panose="02010600030101010101" pitchFamily="2" charset="-122"/>
              </a:rPr>
              <a:t>false</a:t>
            </a:r>
            <a:r>
              <a:rPr lang="en-US" altLang="zh-CN" sz="2200" dirty="0" err="1" smtClean="0">
                <a:latin typeface="宋体" panose="02010600030101010101" pitchFamily="2" charset="-122"/>
              </a:rPr>
              <a:t>list</a:t>
            </a:r>
            <a:r>
              <a:rPr lang="en-US" altLang="zh-CN" sz="2200" dirty="0" smtClean="0">
                <a:latin typeface="宋体" panose="02010600030101010101" pitchFamily="2" charset="-122"/>
              </a:rPr>
              <a:t> </a:t>
            </a:r>
            <a:r>
              <a:rPr lang="en-US" altLang="zh-CN" sz="2200" dirty="0">
                <a:latin typeface="宋体" panose="02010600030101010101" pitchFamily="2" charset="-122"/>
              </a:rPr>
              <a:t>:= </a:t>
            </a:r>
            <a:r>
              <a:rPr lang="en-US" altLang="zh-CN" sz="2200" dirty="0" smtClean="0">
                <a:latin typeface="宋体" panose="02010600030101010101" pitchFamily="2" charset="-122"/>
              </a:rPr>
              <a:t>merge(E</a:t>
            </a:r>
            <a:r>
              <a:rPr lang="en-US" altLang="zh-CN" sz="2200" baseline="-25000" dirty="0" smtClean="0">
                <a:latin typeface="宋体" panose="02010600030101010101" pitchFamily="2" charset="-122"/>
              </a:rPr>
              <a:t>3</a:t>
            </a:r>
            <a:r>
              <a:rPr lang="en-US" altLang="zh-CN" sz="2200" dirty="0" smtClean="0">
                <a:latin typeface="宋体" panose="02010600030101010101" pitchFamily="2" charset="-122"/>
              </a:rPr>
              <a:t>. </a:t>
            </a:r>
            <a:r>
              <a:rPr lang="en-US" altLang="zh-CN" sz="2200" dirty="0" err="1">
                <a:latin typeface="宋体" panose="02010600030101010101" pitchFamily="2" charset="-122"/>
              </a:rPr>
              <a:t>false</a:t>
            </a:r>
            <a:r>
              <a:rPr lang="en-US" altLang="zh-CN" sz="2200" dirty="0" err="1" smtClean="0">
                <a:latin typeface="宋体" panose="02010600030101010101" pitchFamily="2" charset="-122"/>
              </a:rPr>
              <a:t>list</a:t>
            </a:r>
            <a:r>
              <a:rPr lang="en-US" altLang="zh-CN" sz="2200" dirty="0">
                <a:latin typeface="宋体" panose="02010600030101010101" pitchFamily="2" charset="-122"/>
              </a:rPr>
              <a:t>, </a:t>
            </a:r>
            <a:r>
              <a:rPr lang="en-US" altLang="zh-CN" sz="2200" dirty="0" smtClean="0">
                <a:latin typeface="宋体" panose="02010600030101010101" pitchFamily="2" charset="-122"/>
              </a:rPr>
              <a:t>E</a:t>
            </a:r>
            <a:r>
              <a:rPr lang="en-US" altLang="zh-CN" sz="2200" baseline="-25000" dirty="0" smtClean="0">
                <a:latin typeface="宋体" panose="02010600030101010101" pitchFamily="2" charset="-122"/>
              </a:rPr>
              <a:t>4</a:t>
            </a:r>
            <a:r>
              <a:rPr lang="en-US" altLang="zh-CN" sz="2200" dirty="0" smtClean="0">
                <a:latin typeface="宋体" panose="02010600030101010101" pitchFamily="2" charset="-122"/>
              </a:rPr>
              <a:t>. </a:t>
            </a:r>
            <a:r>
              <a:rPr lang="en-US" altLang="zh-CN" sz="2200" dirty="0" err="1">
                <a:latin typeface="宋体" panose="02010600030101010101" pitchFamily="2" charset="-122"/>
              </a:rPr>
              <a:t>false</a:t>
            </a:r>
            <a:r>
              <a:rPr lang="en-US" altLang="zh-CN" sz="2200" dirty="0" err="1" smtClean="0">
                <a:latin typeface="宋体" panose="02010600030101010101" pitchFamily="2" charset="-122"/>
              </a:rPr>
              <a:t>list</a:t>
            </a:r>
            <a:r>
              <a:rPr lang="en-US" altLang="zh-CN" sz="2200" dirty="0" smtClean="0">
                <a:latin typeface="宋体" panose="02010600030101010101" pitchFamily="2" charset="-122"/>
              </a:rPr>
              <a:t> </a:t>
            </a:r>
            <a:r>
              <a:rPr lang="en-US" altLang="zh-CN" sz="2200" dirty="0">
                <a:latin typeface="宋体" panose="02010600030101010101" pitchFamily="2" charset="-122"/>
              </a:rPr>
              <a:t>)</a:t>
            </a:r>
          </a:p>
          <a:p>
            <a:pPr lvl="0" fontAlgn="auto">
              <a:lnSpc>
                <a:spcPct val="120000"/>
              </a:lnSpc>
              <a:spcBef>
                <a:spcPts val="0"/>
              </a:spcBef>
              <a:spcAft>
                <a:spcPts val="300"/>
              </a:spcAft>
              <a:defRPr/>
            </a:pPr>
            <a:r>
              <a:rPr lang="en-US" altLang="zh-CN" sz="2200" dirty="0">
                <a:latin typeface="宋体" panose="02010600030101010101" pitchFamily="2" charset="-122"/>
              </a:rPr>
              <a:t>  </a:t>
            </a:r>
            <a:r>
              <a:rPr lang="en-US" altLang="zh-CN" sz="2200" dirty="0" smtClean="0">
                <a:latin typeface="宋体" panose="02010600030101010101" pitchFamily="2" charset="-122"/>
              </a:rPr>
              <a:t>E</a:t>
            </a:r>
            <a:r>
              <a:rPr lang="en-US" altLang="zh-CN" sz="2200" baseline="-25000" dirty="0" smtClean="0">
                <a:latin typeface="宋体" panose="02010600030101010101" pitchFamily="2" charset="-122"/>
              </a:rPr>
              <a:t>2</a:t>
            </a:r>
            <a:r>
              <a:rPr lang="en-US" altLang="zh-CN" sz="2200" dirty="0" smtClean="0">
                <a:latin typeface="宋体" panose="02010600030101010101" pitchFamily="2" charset="-122"/>
              </a:rPr>
              <a:t>. </a:t>
            </a:r>
            <a:r>
              <a:rPr lang="en-US" altLang="zh-CN" sz="2200" dirty="0" err="1">
                <a:latin typeface="宋体" panose="02010600030101010101" pitchFamily="2" charset="-122"/>
              </a:rPr>
              <a:t>true</a:t>
            </a:r>
            <a:r>
              <a:rPr lang="en-US" altLang="zh-CN" sz="2200" dirty="0" err="1" smtClean="0">
                <a:latin typeface="宋体" panose="02010600030101010101" pitchFamily="2" charset="-122"/>
              </a:rPr>
              <a:t>list</a:t>
            </a:r>
            <a:r>
              <a:rPr lang="en-US" altLang="zh-CN" sz="2200" dirty="0" smtClean="0">
                <a:latin typeface="宋体" panose="02010600030101010101" pitchFamily="2" charset="-122"/>
              </a:rPr>
              <a:t> </a:t>
            </a:r>
            <a:r>
              <a:rPr lang="en-US" altLang="zh-CN" sz="2200" dirty="0">
                <a:latin typeface="宋体" panose="02010600030101010101" pitchFamily="2" charset="-122"/>
              </a:rPr>
              <a:t>:= </a:t>
            </a:r>
            <a:r>
              <a:rPr lang="en-US" altLang="zh-CN" sz="2200" dirty="0" smtClean="0">
                <a:latin typeface="宋体" panose="02010600030101010101" pitchFamily="2" charset="-122"/>
              </a:rPr>
              <a:t>E</a:t>
            </a:r>
            <a:r>
              <a:rPr lang="en-US" altLang="zh-CN" sz="2200" baseline="-25000" dirty="0" smtClean="0">
                <a:latin typeface="宋体" panose="02010600030101010101" pitchFamily="2" charset="-122"/>
              </a:rPr>
              <a:t>4</a:t>
            </a:r>
            <a:r>
              <a:rPr lang="en-US" altLang="zh-CN" sz="2200" dirty="0" smtClean="0">
                <a:latin typeface="宋体" panose="02010600030101010101" pitchFamily="2" charset="-122"/>
              </a:rPr>
              <a:t>. </a:t>
            </a:r>
            <a:r>
              <a:rPr lang="en-US" altLang="zh-CN" sz="2200" dirty="0" err="1">
                <a:latin typeface="宋体" panose="02010600030101010101" pitchFamily="2" charset="-122"/>
              </a:rPr>
              <a:t>true</a:t>
            </a:r>
            <a:r>
              <a:rPr lang="en-US" altLang="zh-CN" sz="2200" dirty="0" err="1" smtClean="0">
                <a:latin typeface="宋体" panose="02010600030101010101" pitchFamily="2" charset="-122"/>
              </a:rPr>
              <a:t>list</a:t>
            </a:r>
            <a:endParaRPr lang="en-US" altLang="zh-CN" sz="2200" dirty="0">
              <a:solidFill>
                <a:prstClr val="black"/>
              </a:solidFill>
              <a:latin typeface="宋体" panose="02010600030101010101" pitchFamily="2" charset="-122"/>
            </a:endParaRPr>
          </a:p>
          <a:p>
            <a:pPr lvl="0" eaLnBrk="1" fontAlgn="auto" hangingPunct="1">
              <a:lnSpc>
                <a:spcPct val="120000"/>
              </a:lnSpc>
              <a:defRPr/>
            </a:pPr>
            <a:r>
              <a:rPr lang="zh-CN" altLang="en-US" sz="2200" dirty="0" smtClean="0">
                <a:solidFill>
                  <a:prstClr val="black"/>
                </a:solidFill>
                <a:latin typeface="宋体" panose="02010600030101010101" pitchFamily="2" charset="-122"/>
              </a:rPr>
              <a:t>｝</a:t>
            </a:r>
            <a:endParaRPr lang="en-US" altLang="zh-CN" sz="2200" dirty="0">
              <a:solidFill>
                <a:prstClr val="black"/>
              </a:solidFill>
              <a:latin typeface="宋体" panose="02010600030101010101" pitchFamily="2" charset="-122"/>
            </a:endParaRPr>
          </a:p>
        </p:txBody>
      </p:sp>
      <p:sp>
        <p:nvSpPr>
          <p:cNvPr id="8" name="TextBox 7"/>
          <p:cNvSpPr txBox="1"/>
          <p:nvPr/>
        </p:nvSpPr>
        <p:spPr>
          <a:xfrm>
            <a:off x="7423577" y="0"/>
            <a:ext cx="1720423" cy="369332"/>
          </a:xfrm>
          <a:prstGeom prst="rect">
            <a:avLst/>
          </a:prstGeom>
          <a:solidFill>
            <a:srgbClr val="CCFFFF"/>
          </a:solidFill>
        </p:spPr>
        <p:txBody>
          <a:bodyPr wrap="square" rtlCol="0">
            <a:spAutoFit/>
          </a:bodyPr>
          <a:lstStyle/>
          <a:p>
            <a:pPr algn="ctr"/>
            <a:r>
              <a:rPr lang="en-US" altLang="zh-CN" sz="1800" dirty="0" smtClean="0">
                <a:solidFill>
                  <a:srgbClr val="CC3300"/>
                </a:solidFill>
              </a:rPr>
              <a:t>step6</a:t>
            </a:r>
            <a:endParaRPr lang="zh-CN" altLang="en-US" sz="1800" dirty="0">
              <a:solidFill>
                <a:srgbClr val="CC3300"/>
              </a:solidFill>
            </a:endParaRPr>
          </a:p>
        </p:txBody>
      </p:sp>
      <p:sp>
        <p:nvSpPr>
          <p:cNvPr id="11" name="矩形 10"/>
          <p:cNvSpPr>
            <a:spLocks noChangeArrowheads="1"/>
          </p:cNvSpPr>
          <p:nvPr/>
        </p:nvSpPr>
        <p:spPr bwMode="auto">
          <a:xfrm>
            <a:off x="5595950" y="3162520"/>
            <a:ext cx="3491879" cy="1311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a:defRPr sz="2400" b="1">
                <a:solidFill>
                  <a:schemeClr val="tx1"/>
                </a:solidFill>
                <a:latin typeface="Arial Narrow" pitchFamily="34" charset="0"/>
                <a:ea typeface="宋体" pitchFamily="2" charset="-122"/>
              </a:defRPr>
            </a:lvl1pPr>
            <a:lvl2pPr>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marL="0" lvl="1" eaLnBrk="1" hangingPunct="1">
              <a:lnSpc>
                <a:spcPct val="120000"/>
              </a:lnSpc>
              <a:buFont typeface="Wingdings" pitchFamily="2" charset="2"/>
              <a:buNone/>
            </a:pPr>
            <a:r>
              <a:rPr lang="zh-CN" altLang="en-US" sz="2200" dirty="0" smtClean="0"/>
              <a:t>（</a:t>
            </a:r>
            <a:r>
              <a:rPr lang="en-US" altLang="zh-CN" sz="2200" dirty="0" smtClean="0"/>
              <a:t>2</a:t>
            </a:r>
            <a:r>
              <a:rPr lang="zh-CN" altLang="en-US" sz="2200" dirty="0" smtClean="0"/>
              <a:t>）  </a:t>
            </a:r>
            <a:r>
              <a:rPr lang="en-US" altLang="zh-CN" sz="2200" dirty="0"/>
              <a:t>if </a:t>
            </a:r>
            <a:r>
              <a:rPr lang="en-US" altLang="zh-CN" sz="2200" dirty="0" smtClean="0"/>
              <a:t>c&lt;d  </a:t>
            </a:r>
            <a:r>
              <a:rPr lang="en-US" altLang="zh-CN" sz="2200" dirty="0" err="1" smtClean="0"/>
              <a:t>goto</a:t>
            </a:r>
            <a:r>
              <a:rPr lang="en-US" altLang="zh-CN" sz="2200" dirty="0" smtClean="0"/>
              <a:t>_(4)______</a:t>
            </a:r>
            <a:endParaRPr lang="en-US" altLang="zh-CN" sz="2200" u="sng" dirty="0" smtClean="0"/>
          </a:p>
          <a:p>
            <a:pPr marL="0" lvl="1" eaLnBrk="1" hangingPunct="1">
              <a:lnSpc>
                <a:spcPct val="120000"/>
              </a:lnSpc>
              <a:buFont typeface="Wingdings" pitchFamily="2" charset="2"/>
              <a:buNone/>
            </a:pPr>
            <a:r>
              <a:rPr lang="zh-CN" altLang="en-US" sz="2200" dirty="0" smtClean="0"/>
              <a:t>（</a:t>
            </a:r>
            <a:r>
              <a:rPr lang="en-US" altLang="zh-CN" sz="2200" dirty="0" smtClean="0"/>
              <a:t>3</a:t>
            </a:r>
            <a:r>
              <a:rPr lang="zh-CN" altLang="en-US" sz="2200" dirty="0" smtClean="0"/>
              <a:t>）  </a:t>
            </a:r>
            <a:r>
              <a:rPr lang="en-US" altLang="zh-CN" sz="2200" dirty="0" err="1" smtClean="0"/>
              <a:t>goto</a:t>
            </a:r>
            <a:r>
              <a:rPr lang="en-US" altLang="zh-CN" sz="2200" u="sng" dirty="0" smtClean="0"/>
              <a:t>_______       </a:t>
            </a:r>
          </a:p>
          <a:p>
            <a:pPr marL="0" lvl="1" eaLnBrk="1" hangingPunct="1">
              <a:lnSpc>
                <a:spcPct val="120000"/>
              </a:lnSpc>
              <a:buFont typeface="Wingdings" pitchFamily="2" charset="2"/>
              <a:buNone/>
            </a:pPr>
            <a:r>
              <a:rPr lang="en-US" altLang="zh-CN" sz="2200" dirty="0"/>
              <a:t>	</a:t>
            </a:r>
            <a:endParaRPr lang="zh-CN" altLang="en-US" sz="2200" dirty="0">
              <a:solidFill>
                <a:srgbClr val="CC3300"/>
              </a:solidFill>
            </a:endParaRPr>
          </a:p>
        </p:txBody>
      </p:sp>
      <p:graphicFrame>
        <p:nvGraphicFramePr>
          <p:cNvPr id="13" name="表格 12"/>
          <p:cNvGraphicFramePr>
            <a:graphicFrameLocks noGrp="1"/>
          </p:cNvGraphicFramePr>
          <p:nvPr>
            <p:extLst>
              <p:ext uri="{D42A27DB-BD31-4B8C-83A1-F6EECF244321}">
                <p14:modId xmlns:p14="http://schemas.microsoft.com/office/powerpoint/2010/main" xmlns="" val="3469283350"/>
              </p:ext>
            </p:extLst>
          </p:nvPr>
        </p:nvGraphicFramePr>
        <p:xfrm>
          <a:off x="971600" y="4581128"/>
          <a:ext cx="6120680" cy="1828800"/>
        </p:xfrm>
        <a:graphic>
          <a:graphicData uri="http://schemas.openxmlformats.org/drawingml/2006/table">
            <a:tbl>
              <a:tblPr firstRow="1" bandRow="1">
                <a:tableStyleId>{BC89EF96-8CEA-46FF-86C4-4CE0E7609802}</a:tableStyleId>
              </a:tblPr>
              <a:tblGrid>
                <a:gridCol w="1224136"/>
                <a:gridCol w="1224136"/>
                <a:gridCol w="1224136"/>
                <a:gridCol w="1224136"/>
                <a:gridCol w="1224136"/>
              </a:tblGrid>
              <a:tr h="426498">
                <a:tc>
                  <a:txBody>
                    <a:bodyPr/>
                    <a:lstStyle/>
                    <a:p>
                      <a:r>
                        <a:rPr lang="en-US" altLang="zh-CN" dirty="0" smtClean="0"/>
                        <a:t>E1.turelist</a:t>
                      </a:r>
                    </a:p>
                    <a:p>
                      <a:r>
                        <a:rPr lang="en-US" altLang="zh-CN" dirty="0" smtClean="0">
                          <a:solidFill>
                            <a:schemeClr val="tx1"/>
                          </a:solidFill>
                        </a:rPr>
                        <a:t>E2.turelist</a:t>
                      </a:r>
                    </a:p>
                    <a:p>
                      <a:r>
                        <a:rPr lang="en-US" altLang="zh-CN" dirty="0" smtClean="0">
                          <a:solidFill>
                            <a:schemeClr val="tx1"/>
                          </a:solidFill>
                        </a:rPr>
                        <a:t>E4.turelist</a:t>
                      </a:r>
                    </a:p>
                    <a:p>
                      <a:r>
                        <a:rPr lang="en-US" altLang="zh-CN" dirty="0" err="1" smtClean="0">
                          <a:solidFill>
                            <a:schemeClr val="tx1"/>
                          </a:solidFill>
                        </a:rPr>
                        <a:t>E.turelist</a:t>
                      </a:r>
                      <a:endParaRPr lang="zh-CN" altLang="en-US" dirty="0">
                        <a:solidFill>
                          <a:schemeClr val="tx1"/>
                        </a:solidFill>
                      </a:endParaRPr>
                    </a:p>
                  </a:txBody>
                  <a:tcPr/>
                </a:tc>
                <a:tc>
                  <a:txBody>
                    <a:bodyPr/>
                    <a:lstStyle/>
                    <a:p>
                      <a:r>
                        <a:rPr lang="en-US" altLang="zh-CN" dirty="0" smtClean="0">
                          <a:solidFill>
                            <a:schemeClr val="tx1"/>
                          </a:solidFill>
                        </a:rPr>
                        <a:t>E3.turelist</a:t>
                      </a:r>
                      <a:endParaRPr lang="zh-CN" altLang="en-US" dirty="0">
                        <a:solidFill>
                          <a:schemeClr val="tx1"/>
                        </a:solidFill>
                      </a:endParaRPr>
                    </a:p>
                  </a:txBody>
                  <a:tcPr/>
                </a:tc>
                <a:tc>
                  <a:txBody>
                    <a:bodyPr/>
                    <a:lstStyle/>
                    <a:p>
                      <a:r>
                        <a:rPr lang="en-US" altLang="zh-CN" dirty="0" smtClean="0"/>
                        <a:t>E1.falselist</a:t>
                      </a:r>
                      <a:endParaRPr lang="zh-CN" altLang="en-US" dirty="0">
                        <a:solidFill>
                          <a:schemeClr val="tx1"/>
                        </a:solidFill>
                      </a:endParaRPr>
                    </a:p>
                  </a:txBody>
                  <a:tcPr/>
                </a:tc>
                <a:tc>
                  <a:txBody>
                    <a:bodyPr/>
                    <a:lstStyle/>
                    <a:p>
                      <a:r>
                        <a:rPr lang="en-US" altLang="zh-CN" dirty="0" smtClean="0">
                          <a:solidFill>
                            <a:schemeClr val="tx1"/>
                          </a:solidFill>
                        </a:rPr>
                        <a:t>E3.falselistE2.falselist</a:t>
                      </a:r>
                    </a:p>
                    <a:p>
                      <a:r>
                        <a:rPr lang="en-US" altLang="zh-CN" dirty="0" smtClean="0">
                          <a:solidFill>
                            <a:schemeClr val="tx1"/>
                          </a:solidFill>
                        </a:rPr>
                        <a:t>E4.falselist</a:t>
                      </a:r>
                    </a:p>
                    <a:p>
                      <a:r>
                        <a:rPr lang="en-US" altLang="zh-CN" dirty="0" err="1" smtClean="0">
                          <a:solidFill>
                            <a:schemeClr val="tx1"/>
                          </a:solidFill>
                        </a:rPr>
                        <a:t>E.falselist</a:t>
                      </a:r>
                      <a:endParaRPr lang="zh-CN" altLang="en-US" dirty="0" smtClean="0">
                        <a:solidFill>
                          <a:schemeClr val="tx1"/>
                        </a:solidFill>
                      </a:endParaRPr>
                    </a:p>
                    <a:p>
                      <a:endParaRPr lang="zh-CN" altLang="en-US" dirty="0">
                        <a:solidFill>
                          <a:schemeClr val="tx1"/>
                        </a:solidFill>
                      </a:endParaRPr>
                    </a:p>
                  </a:txBody>
                  <a:tcPr/>
                </a:tc>
                <a:tc>
                  <a:txBody>
                    <a:bodyPr/>
                    <a:lstStyle/>
                    <a:p>
                      <a:endParaRPr lang="zh-CN" altLang="en-US" dirty="0">
                        <a:solidFill>
                          <a:schemeClr val="tx1"/>
                        </a:solidFill>
                      </a:endParaRPr>
                    </a:p>
                  </a:txBody>
                  <a:tcPr/>
                </a:tc>
              </a:tr>
              <a:tr h="301572">
                <a:tc>
                  <a:txBody>
                    <a:bodyPr/>
                    <a:lstStyle/>
                    <a:p>
                      <a:r>
                        <a:rPr lang="en-US" altLang="zh-CN" dirty="0" smtClean="0">
                          <a:solidFill>
                            <a:schemeClr val="tx1"/>
                          </a:solidFill>
                        </a:rPr>
                        <a:t>(0) (4)</a:t>
                      </a:r>
                      <a:endParaRPr lang="zh-CN" altLang="en-US" dirty="0">
                        <a:solidFill>
                          <a:schemeClr val="tx1"/>
                        </a:solidFill>
                      </a:endParaRPr>
                    </a:p>
                  </a:txBody>
                  <a:tcPr/>
                </a:tc>
                <a:tc>
                  <a:txBody>
                    <a:bodyPr/>
                    <a:lstStyle/>
                    <a:p>
                      <a:r>
                        <a:rPr lang="en-US" altLang="zh-CN" b="1" dirty="0" smtClean="0">
                          <a:solidFill>
                            <a:srgbClr val="CC3300"/>
                          </a:solidFill>
                        </a:rPr>
                        <a:t>(4)</a:t>
                      </a:r>
                      <a:endParaRPr lang="zh-CN" altLang="en-US" b="1" dirty="0">
                        <a:solidFill>
                          <a:srgbClr val="CC3300"/>
                        </a:solidFill>
                      </a:endParaRPr>
                    </a:p>
                  </a:txBody>
                  <a:tcPr/>
                </a:tc>
                <a:tc>
                  <a:txBody>
                    <a:bodyPr/>
                    <a:lstStyle/>
                    <a:p>
                      <a:r>
                        <a:rPr lang="en-US" altLang="zh-CN" b="1" dirty="0" smtClean="0">
                          <a:solidFill>
                            <a:srgbClr val="CC3300"/>
                          </a:solidFill>
                        </a:rPr>
                        <a:t>(2)</a:t>
                      </a:r>
                      <a:endParaRPr lang="zh-CN" altLang="en-US" b="1" dirty="0">
                        <a:solidFill>
                          <a:srgbClr val="CC3300"/>
                        </a:solidFill>
                      </a:endParaRPr>
                    </a:p>
                  </a:txBody>
                  <a:tcPr/>
                </a:tc>
                <a:tc>
                  <a:txBody>
                    <a:bodyPr/>
                    <a:lstStyle/>
                    <a:p>
                      <a:r>
                        <a:rPr lang="en-US" altLang="zh-CN" dirty="0" smtClean="0">
                          <a:solidFill>
                            <a:schemeClr val="tx1"/>
                          </a:solidFill>
                        </a:rPr>
                        <a:t>(3)(5)</a:t>
                      </a:r>
                      <a:endParaRPr lang="zh-CN" altLang="en-US" dirty="0">
                        <a:solidFill>
                          <a:schemeClr val="tx1"/>
                        </a:solidFill>
                      </a:endParaRPr>
                    </a:p>
                  </a:txBody>
                  <a:tcPr/>
                </a:tc>
                <a:tc>
                  <a:txBody>
                    <a:bodyPr/>
                    <a:lstStyle/>
                    <a:p>
                      <a:endParaRPr lang="zh-CN" altLang="en-US" dirty="0">
                        <a:solidFill>
                          <a:schemeClr val="tx1"/>
                        </a:solidFill>
                      </a:endParaRPr>
                    </a:p>
                  </a:txBody>
                  <a:tcPr/>
                </a:tc>
              </a:tr>
            </a:tbl>
          </a:graphicData>
        </a:graphic>
      </p:graphicFrame>
    </p:spTree>
    <p:extLst>
      <p:ext uri="{BB962C8B-B14F-4D97-AF65-F5344CB8AC3E}">
        <p14:creationId xmlns:p14="http://schemas.microsoft.com/office/powerpoint/2010/main" xmlns="" val="112863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6674">
                                            <p:txEl>
                                              <p:pRg st="0" end="0"/>
                                            </p:txEl>
                                          </p:spTgt>
                                        </p:tgtEl>
                                        <p:attrNameLst>
                                          <p:attrName>style.visibility</p:attrName>
                                        </p:attrNameLst>
                                      </p:cBhvr>
                                      <p:to>
                                        <p:strVal val="visible"/>
                                      </p:to>
                                    </p:set>
                                    <p:animEffect transition="in" filter="fade">
                                      <p:cBhvr>
                                        <p:cTn id="7" dur="1000"/>
                                        <p:tgtEl>
                                          <p:spTgt spid="156674">
                                            <p:txEl>
                                              <p:pRg st="0" end="0"/>
                                            </p:txEl>
                                          </p:spTgt>
                                        </p:tgtEl>
                                      </p:cBhvr>
                                    </p:animEffect>
                                    <p:anim calcmode="lin" valueType="num">
                                      <p:cBhvr>
                                        <p:cTn id="8" dur="1000" fill="hold"/>
                                        <p:tgtEl>
                                          <p:spTgt spid="15667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667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6674">
                                            <p:txEl>
                                              <p:pRg st="1" end="1"/>
                                            </p:txEl>
                                          </p:spTgt>
                                        </p:tgtEl>
                                        <p:attrNameLst>
                                          <p:attrName>style.visibility</p:attrName>
                                        </p:attrNameLst>
                                      </p:cBhvr>
                                      <p:to>
                                        <p:strVal val="visible"/>
                                      </p:to>
                                    </p:set>
                                    <p:animEffect transition="in" filter="fade">
                                      <p:cBhvr>
                                        <p:cTn id="14" dur="1000"/>
                                        <p:tgtEl>
                                          <p:spTgt spid="156674">
                                            <p:txEl>
                                              <p:pRg st="1" end="1"/>
                                            </p:txEl>
                                          </p:spTgt>
                                        </p:tgtEl>
                                      </p:cBhvr>
                                    </p:animEffect>
                                    <p:anim calcmode="lin" valueType="num">
                                      <p:cBhvr>
                                        <p:cTn id="15" dur="1000" fill="hold"/>
                                        <p:tgtEl>
                                          <p:spTgt spid="15667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566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ppt_x"/>
                                          </p:val>
                                        </p:tav>
                                        <p:tav tm="100000">
                                          <p:val>
                                            <p:strVal val="#ppt_x"/>
                                          </p:val>
                                        </p:tav>
                                      </p:tavLst>
                                    </p:anim>
                                    <p:anim calcmode="lin" valueType="num">
                                      <p:cBhvr additive="base">
                                        <p:cTn id="3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ppt_x"/>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additive="base">
                                        <p:cTn id="52" dur="500" fill="hold"/>
                                        <p:tgtEl>
                                          <p:spTgt spid="13"/>
                                        </p:tgtEl>
                                        <p:attrNameLst>
                                          <p:attrName>ppt_x</p:attrName>
                                        </p:attrNameLst>
                                      </p:cBhvr>
                                      <p:tavLst>
                                        <p:tav tm="0">
                                          <p:val>
                                            <p:strVal val="#ppt_x"/>
                                          </p:val>
                                        </p:tav>
                                        <p:tav tm="100000">
                                          <p:val>
                                            <p:strVal val="#ppt_x"/>
                                          </p:val>
                                        </p:tav>
                                      </p:tavLst>
                                    </p:anim>
                                    <p:anim calcmode="lin" valueType="num">
                                      <p:cBhvr additive="base">
                                        <p:cTn id="5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build="p"/>
      <p:bldP spid="3" grpId="0" animBg="1"/>
      <p:bldP spid="4" grpId="0" animBg="1"/>
      <p:bldP spid="12" grpId="0"/>
      <p:bldP spid="1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sz="quarter" idx="4294967295"/>
          </p:nvPr>
        </p:nvSpPr>
        <p:spPr>
          <a:xfrm>
            <a:off x="501049" y="188640"/>
            <a:ext cx="8229600" cy="548680"/>
          </a:xfrm>
        </p:spPr>
        <p:txBody>
          <a:bodyPr>
            <a:noAutofit/>
          </a:bodyPr>
          <a:lstStyle/>
          <a:p>
            <a:pPr eaLnBrk="1" fontAlgn="auto" hangingPunct="1">
              <a:lnSpc>
                <a:spcPct val="120000"/>
              </a:lnSpc>
              <a:spcBef>
                <a:spcPts val="0"/>
              </a:spcBef>
              <a:spcAft>
                <a:spcPts val="0"/>
              </a:spcAft>
              <a:buFont typeface="Arial" pitchFamily="34" charset="0"/>
              <a:buChar char="•"/>
              <a:defRPr/>
            </a:pPr>
            <a:r>
              <a:rPr lang="zh-CN" altLang="en-US" sz="2400" dirty="0" smtClean="0"/>
              <a:t>若布尔表达式 </a:t>
            </a:r>
            <a:r>
              <a:rPr lang="en-US" altLang="zh-CN" sz="2400" dirty="0" smtClean="0">
                <a:solidFill>
                  <a:srgbClr val="CC3300"/>
                </a:solidFill>
              </a:rPr>
              <a:t>E:=a&lt;b </a:t>
            </a:r>
            <a:r>
              <a:rPr lang="en-US" altLang="zh-CN" sz="2400" dirty="0" smtClean="0">
                <a:solidFill>
                  <a:srgbClr val="CC3300"/>
                </a:solidFill>
                <a:latin typeface="宋体"/>
                <a:ea typeface="宋体"/>
              </a:rPr>
              <a:t>∨</a:t>
            </a:r>
            <a:r>
              <a:rPr lang="en-US" altLang="zh-CN" sz="2400" dirty="0" smtClean="0">
                <a:solidFill>
                  <a:srgbClr val="CC3300"/>
                </a:solidFill>
              </a:rPr>
              <a:t> c&lt;d  </a:t>
            </a:r>
            <a:r>
              <a:rPr lang="en-US" altLang="zh-CN" sz="2400" dirty="0" smtClean="0">
                <a:solidFill>
                  <a:srgbClr val="CC3300"/>
                </a:solidFill>
                <a:latin typeface="宋体"/>
                <a:ea typeface="宋体"/>
              </a:rPr>
              <a:t>∧</a:t>
            </a:r>
            <a:r>
              <a:rPr lang="en-US" altLang="zh-CN" sz="2400" dirty="0" smtClean="0">
                <a:solidFill>
                  <a:srgbClr val="CC3300"/>
                </a:solidFill>
              </a:rPr>
              <a:t> e&gt;f  </a:t>
            </a:r>
          </a:p>
        </p:txBody>
      </p:sp>
      <p:sp>
        <p:nvSpPr>
          <p:cNvPr id="2" name="矩形 1"/>
          <p:cNvSpPr>
            <a:spLocks noChangeArrowheads="1"/>
          </p:cNvSpPr>
          <p:nvPr/>
        </p:nvSpPr>
        <p:spPr bwMode="auto">
          <a:xfrm>
            <a:off x="107504" y="1053601"/>
            <a:ext cx="6984776" cy="49675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a:defRPr sz="2400" b="1">
                <a:solidFill>
                  <a:schemeClr val="tx1"/>
                </a:solidFill>
                <a:latin typeface="Arial Narrow" pitchFamily="34" charset="0"/>
                <a:ea typeface="宋体" pitchFamily="2" charset="-122"/>
              </a:defRPr>
            </a:lvl1pPr>
            <a:lvl2pPr>
              <a:defRPr sz="2400" b="1">
                <a:solidFill>
                  <a:schemeClr val="tx1"/>
                </a:solidFill>
                <a:latin typeface="Arial Narrow" pitchFamily="34" charset="0"/>
                <a:ea typeface="宋体" pitchFamily="2" charset="-122"/>
              </a:defRPr>
            </a:lvl2pPr>
            <a:lvl3pPr marL="1143000" indent="-228600">
              <a:defRPr sz="2400" b="1">
                <a:solidFill>
                  <a:schemeClr val="tx1"/>
                </a:solidFill>
                <a:latin typeface="Arial Narrow" pitchFamily="34" charset="0"/>
                <a:ea typeface="宋体" pitchFamily="2" charset="-122"/>
              </a:defRPr>
            </a:lvl3pPr>
            <a:lvl4pPr marL="1600200" indent="-228600">
              <a:defRPr sz="2400" b="1">
                <a:solidFill>
                  <a:schemeClr val="tx1"/>
                </a:solidFill>
                <a:latin typeface="Arial Narrow" pitchFamily="34" charset="0"/>
                <a:ea typeface="宋体" pitchFamily="2" charset="-122"/>
              </a:defRPr>
            </a:lvl4pPr>
            <a:lvl5pPr marL="2057400" indent="-228600">
              <a:defRPr sz="2400" b="1">
                <a:solidFill>
                  <a:schemeClr val="tx1"/>
                </a:solidFill>
                <a:latin typeface="Arial Narrow" pitchFamily="34" charset="0"/>
                <a:ea typeface="宋体" pitchFamily="2" charset="-122"/>
              </a:defRPr>
            </a:lvl5pPr>
            <a:lvl6pPr marL="2514600" indent="-228600" eaLnBrk="0" fontAlgn="base" hangingPunct="0">
              <a:spcBef>
                <a:spcPct val="0"/>
              </a:spcBef>
              <a:spcAft>
                <a:spcPct val="0"/>
              </a:spcAft>
              <a:defRPr sz="2400" b="1">
                <a:solidFill>
                  <a:schemeClr val="tx1"/>
                </a:solidFill>
                <a:latin typeface="Arial Narrow" pitchFamily="34" charset="0"/>
                <a:ea typeface="宋体" pitchFamily="2" charset="-122"/>
              </a:defRPr>
            </a:lvl6pPr>
            <a:lvl7pPr marL="2971800" indent="-228600" eaLnBrk="0" fontAlgn="base" hangingPunct="0">
              <a:spcBef>
                <a:spcPct val="0"/>
              </a:spcBef>
              <a:spcAft>
                <a:spcPct val="0"/>
              </a:spcAft>
              <a:defRPr sz="2400" b="1">
                <a:solidFill>
                  <a:schemeClr val="tx1"/>
                </a:solidFill>
                <a:latin typeface="Arial Narrow" pitchFamily="34" charset="0"/>
                <a:ea typeface="宋体" pitchFamily="2" charset="-122"/>
              </a:defRPr>
            </a:lvl7pPr>
            <a:lvl8pPr marL="3429000" indent="-228600" eaLnBrk="0" fontAlgn="base" hangingPunct="0">
              <a:spcBef>
                <a:spcPct val="0"/>
              </a:spcBef>
              <a:spcAft>
                <a:spcPct val="0"/>
              </a:spcAft>
              <a:defRPr sz="2400" b="1">
                <a:solidFill>
                  <a:schemeClr val="tx1"/>
                </a:solidFill>
                <a:latin typeface="Arial Narrow" pitchFamily="34" charset="0"/>
                <a:ea typeface="宋体" pitchFamily="2" charset="-122"/>
              </a:defRPr>
            </a:lvl8pPr>
            <a:lvl9pPr marL="3886200" indent="-228600" eaLnBrk="0" fontAlgn="base" hangingPunct="0">
              <a:spcBef>
                <a:spcPct val="0"/>
              </a:spcBef>
              <a:spcAft>
                <a:spcPct val="0"/>
              </a:spcAft>
              <a:defRPr sz="2400" b="1">
                <a:solidFill>
                  <a:schemeClr val="tx1"/>
                </a:solidFill>
                <a:latin typeface="Arial Narrow" pitchFamily="34" charset="0"/>
                <a:ea typeface="宋体" pitchFamily="2" charset="-122"/>
              </a:defRPr>
            </a:lvl9pPr>
          </a:lstStyle>
          <a:p>
            <a:pPr lvl="1" eaLnBrk="1" hangingPunct="1">
              <a:lnSpc>
                <a:spcPct val="120000"/>
              </a:lnSpc>
              <a:buFont typeface="Wingdings" pitchFamily="2" charset="2"/>
              <a:buNone/>
            </a:pPr>
            <a:r>
              <a:rPr lang="zh-CN" altLang="en-US" sz="2200" dirty="0"/>
              <a:t>	</a:t>
            </a:r>
            <a:r>
              <a:rPr lang="zh-CN" altLang="en-US" sz="2200" dirty="0" smtClean="0"/>
              <a:t>（</a:t>
            </a:r>
            <a:r>
              <a:rPr lang="en-US" altLang="zh-CN" sz="2200" dirty="0" smtClean="0"/>
              <a:t>0</a:t>
            </a:r>
            <a:r>
              <a:rPr lang="zh-CN" altLang="en-US" sz="2200" dirty="0" smtClean="0"/>
              <a:t>）  </a:t>
            </a:r>
            <a:r>
              <a:rPr lang="en-US" altLang="zh-CN" sz="2200" dirty="0"/>
              <a:t>if a&lt;b  </a:t>
            </a:r>
            <a:r>
              <a:rPr lang="en-US" altLang="zh-CN" sz="2200" dirty="0" err="1"/>
              <a:t>goto</a:t>
            </a:r>
            <a:r>
              <a:rPr lang="en-US" altLang="zh-CN" sz="2200" dirty="0"/>
              <a:t> </a:t>
            </a:r>
            <a:r>
              <a:rPr lang="en-US" altLang="zh-CN" sz="2200" u="sng" dirty="0" smtClean="0"/>
              <a:t>【</a:t>
            </a:r>
            <a:r>
              <a:rPr lang="en-US" altLang="zh-CN" sz="2200" u="sng" dirty="0" err="1" smtClean="0"/>
              <a:t>E.turelist</a:t>
            </a:r>
            <a:r>
              <a:rPr lang="en-US" altLang="zh-CN" sz="2200" u="sng" dirty="0" smtClean="0"/>
              <a:t>】</a:t>
            </a:r>
          </a:p>
          <a:p>
            <a:pPr lvl="1" eaLnBrk="1" hangingPunct="1">
              <a:lnSpc>
                <a:spcPct val="120000"/>
              </a:lnSpc>
              <a:buFont typeface="Wingdings" pitchFamily="2" charset="2"/>
              <a:buNone/>
            </a:pPr>
            <a:r>
              <a:rPr lang="zh-CN" altLang="en-US" sz="2200" dirty="0"/>
              <a:t>	</a:t>
            </a:r>
            <a:r>
              <a:rPr lang="zh-CN" altLang="en-US" sz="2200" dirty="0" smtClean="0"/>
              <a:t>（</a:t>
            </a:r>
            <a:r>
              <a:rPr lang="en-US" altLang="zh-CN" sz="2200" dirty="0" smtClean="0"/>
              <a:t>1</a:t>
            </a:r>
            <a:r>
              <a:rPr lang="zh-CN" altLang="en-US" sz="2200" dirty="0" smtClean="0"/>
              <a:t>）  </a:t>
            </a:r>
            <a:r>
              <a:rPr lang="en-US" altLang="zh-CN" sz="2200" dirty="0" err="1" smtClean="0"/>
              <a:t>goto</a:t>
            </a:r>
            <a:r>
              <a:rPr lang="en-US" altLang="zh-CN" sz="2200" u="sng" dirty="0" smtClean="0"/>
              <a:t>    ______</a:t>
            </a:r>
          </a:p>
          <a:p>
            <a:pPr lvl="1" eaLnBrk="1" hangingPunct="1">
              <a:lnSpc>
                <a:spcPct val="120000"/>
              </a:lnSpc>
              <a:buFont typeface="Wingdings" pitchFamily="2" charset="2"/>
              <a:buNone/>
            </a:pPr>
            <a:r>
              <a:rPr lang="en-US" altLang="zh-CN" sz="2200" dirty="0"/>
              <a:t>	</a:t>
            </a:r>
            <a:r>
              <a:rPr lang="zh-CN" altLang="en-US" sz="2200" dirty="0" smtClean="0"/>
              <a:t>（</a:t>
            </a:r>
            <a:r>
              <a:rPr lang="en-US" altLang="zh-CN" sz="2200" dirty="0" smtClean="0"/>
              <a:t>2</a:t>
            </a:r>
            <a:r>
              <a:rPr lang="zh-CN" altLang="en-US" sz="2200" dirty="0" smtClean="0"/>
              <a:t>）  </a:t>
            </a:r>
            <a:r>
              <a:rPr lang="en-US" altLang="zh-CN" sz="2200" dirty="0"/>
              <a:t>if c&lt;d </a:t>
            </a:r>
            <a:r>
              <a:rPr lang="en-US" altLang="zh-CN" sz="2200" dirty="0" err="1" smtClean="0"/>
              <a:t>goto</a:t>
            </a:r>
            <a:r>
              <a:rPr lang="en-US" altLang="zh-CN" sz="2200" dirty="0" smtClean="0"/>
              <a:t> </a:t>
            </a:r>
            <a:r>
              <a:rPr lang="en-US" altLang="zh-CN" sz="2200" u="sng" dirty="0" smtClean="0"/>
              <a:t>  _____  </a:t>
            </a:r>
          </a:p>
          <a:p>
            <a:pPr lvl="1" eaLnBrk="1" hangingPunct="1">
              <a:lnSpc>
                <a:spcPct val="120000"/>
              </a:lnSpc>
              <a:buFont typeface="Wingdings" pitchFamily="2" charset="2"/>
              <a:buNone/>
            </a:pPr>
            <a:r>
              <a:rPr lang="en-US" altLang="zh-CN" sz="2200" dirty="0"/>
              <a:t>	</a:t>
            </a:r>
            <a:r>
              <a:rPr lang="zh-CN" altLang="en-US" sz="2200" dirty="0" smtClean="0"/>
              <a:t>（</a:t>
            </a:r>
            <a:r>
              <a:rPr lang="en-US" altLang="zh-CN" sz="2200" dirty="0" smtClean="0"/>
              <a:t>3</a:t>
            </a:r>
            <a:r>
              <a:rPr lang="zh-CN" altLang="en-US" sz="2200" dirty="0" smtClean="0"/>
              <a:t>） </a:t>
            </a:r>
            <a:r>
              <a:rPr lang="en-US" altLang="zh-CN" sz="2200" dirty="0" err="1"/>
              <a:t>goto</a:t>
            </a:r>
            <a:r>
              <a:rPr lang="en-US" altLang="zh-CN" sz="2200" dirty="0"/>
              <a:t> </a:t>
            </a:r>
            <a:r>
              <a:rPr lang="en-US" altLang="zh-CN" sz="2200" u="sng" dirty="0"/>
              <a:t>【</a:t>
            </a:r>
            <a:r>
              <a:rPr lang="en-US" altLang="zh-CN" sz="2200" u="sng" dirty="0" err="1" smtClean="0"/>
              <a:t>E.falselist</a:t>
            </a:r>
            <a:r>
              <a:rPr lang="en-US" altLang="zh-CN" sz="2200" u="sng" dirty="0" smtClean="0"/>
              <a:t>】 </a:t>
            </a:r>
            <a:r>
              <a:rPr lang="zh-CN" altLang="en-US" sz="2200" dirty="0"/>
              <a:t>		</a:t>
            </a:r>
            <a:endParaRPr lang="en-US" altLang="zh-CN" sz="2200" dirty="0" smtClean="0"/>
          </a:p>
          <a:p>
            <a:pPr lvl="1" eaLnBrk="1" hangingPunct="1">
              <a:lnSpc>
                <a:spcPct val="120000"/>
              </a:lnSpc>
              <a:buFont typeface="Wingdings" pitchFamily="2" charset="2"/>
              <a:buNone/>
            </a:pPr>
            <a:r>
              <a:rPr lang="en-US" altLang="zh-CN" sz="2200" dirty="0"/>
              <a:t> </a:t>
            </a:r>
            <a:r>
              <a:rPr lang="en-US" altLang="zh-CN" sz="2200" dirty="0" smtClean="0"/>
              <a:t>      </a:t>
            </a:r>
            <a:r>
              <a:rPr lang="zh-CN" altLang="en-US" sz="2200" dirty="0" smtClean="0"/>
              <a:t>（</a:t>
            </a:r>
            <a:r>
              <a:rPr lang="en-US" altLang="zh-CN" sz="2200" dirty="0" smtClean="0"/>
              <a:t>4</a:t>
            </a:r>
            <a:r>
              <a:rPr lang="zh-CN" altLang="en-US" sz="2200" dirty="0" smtClean="0"/>
              <a:t>） </a:t>
            </a:r>
            <a:r>
              <a:rPr lang="en-US" altLang="zh-CN" sz="2200" dirty="0"/>
              <a:t>if e&gt;f  </a:t>
            </a:r>
            <a:r>
              <a:rPr lang="en-US" altLang="zh-CN" sz="2200" dirty="0" err="1"/>
              <a:t>goto</a:t>
            </a:r>
            <a:r>
              <a:rPr lang="en-US" altLang="zh-CN" sz="2200" dirty="0"/>
              <a:t> </a:t>
            </a:r>
            <a:r>
              <a:rPr lang="en-US" altLang="zh-CN" sz="2200" u="sng" dirty="0"/>
              <a:t>【</a:t>
            </a:r>
            <a:r>
              <a:rPr lang="en-US" altLang="zh-CN" sz="2200" u="sng" dirty="0" err="1" smtClean="0"/>
              <a:t>E.turelist</a:t>
            </a:r>
            <a:r>
              <a:rPr lang="en-US" altLang="zh-CN" sz="2200" u="sng" dirty="0" smtClean="0"/>
              <a:t>】</a:t>
            </a:r>
            <a:endParaRPr lang="zh-CN" altLang="en-US" sz="2200" u="sng" dirty="0">
              <a:solidFill>
                <a:srgbClr val="CC3300"/>
              </a:solidFill>
            </a:endParaRPr>
          </a:p>
          <a:p>
            <a:pPr lvl="1" eaLnBrk="1" hangingPunct="1">
              <a:lnSpc>
                <a:spcPct val="120000"/>
              </a:lnSpc>
              <a:buFont typeface="Wingdings" pitchFamily="2" charset="2"/>
              <a:buNone/>
            </a:pPr>
            <a:r>
              <a:rPr lang="zh-CN" altLang="en-US" sz="2200" dirty="0"/>
              <a:t>	</a:t>
            </a:r>
            <a:r>
              <a:rPr lang="zh-CN" altLang="en-US" sz="2200" dirty="0" smtClean="0"/>
              <a:t>（</a:t>
            </a:r>
            <a:r>
              <a:rPr lang="en-US" altLang="zh-CN" sz="2200" dirty="0" smtClean="0"/>
              <a:t>5</a:t>
            </a:r>
            <a:r>
              <a:rPr lang="zh-CN" altLang="en-US" sz="2200" dirty="0" smtClean="0"/>
              <a:t>） </a:t>
            </a:r>
            <a:r>
              <a:rPr lang="en-US" altLang="zh-CN" sz="2200" dirty="0" err="1"/>
              <a:t>goto</a:t>
            </a:r>
            <a:r>
              <a:rPr lang="en-US" altLang="zh-CN" sz="2200" dirty="0"/>
              <a:t> </a:t>
            </a:r>
            <a:r>
              <a:rPr lang="en-US" altLang="zh-CN" sz="2200" u="sng" dirty="0"/>
              <a:t>【</a:t>
            </a:r>
            <a:r>
              <a:rPr lang="en-US" altLang="zh-CN" sz="2200" u="sng" dirty="0" err="1" smtClean="0"/>
              <a:t>E.falselist</a:t>
            </a:r>
            <a:r>
              <a:rPr lang="en-US" altLang="zh-CN" sz="2200" u="sng" dirty="0" smtClean="0"/>
              <a:t>】 </a:t>
            </a:r>
          </a:p>
          <a:p>
            <a:pPr lvl="1" eaLnBrk="1" hangingPunct="1">
              <a:lnSpc>
                <a:spcPct val="120000"/>
              </a:lnSpc>
              <a:buFont typeface="Wingdings" pitchFamily="2" charset="2"/>
              <a:buNone/>
            </a:pPr>
            <a:r>
              <a:rPr lang="en-US" altLang="zh-CN" sz="2200" dirty="0" err="1" smtClean="0"/>
              <a:t>E.ture</a:t>
            </a:r>
            <a:r>
              <a:rPr lang="zh-CN" altLang="en-US" sz="2200" dirty="0" smtClean="0">
                <a:solidFill>
                  <a:srgbClr val="CC3300"/>
                </a:solidFill>
              </a:rPr>
              <a:t>（</a:t>
            </a:r>
            <a:r>
              <a:rPr lang="en-US" altLang="zh-CN" sz="2200" dirty="0" smtClean="0">
                <a:solidFill>
                  <a:srgbClr val="CC3300"/>
                </a:solidFill>
              </a:rPr>
              <a:t>6</a:t>
            </a:r>
            <a:r>
              <a:rPr lang="zh-CN" altLang="en-US" sz="2200" dirty="0" smtClean="0">
                <a:solidFill>
                  <a:srgbClr val="CC3300"/>
                </a:solidFill>
              </a:rPr>
              <a:t>） </a:t>
            </a:r>
            <a:r>
              <a:rPr lang="en-US" altLang="zh-CN" sz="2200" dirty="0"/>
              <a:t>S1</a:t>
            </a:r>
            <a:r>
              <a:rPr lang="zh-CN" altLang="en-US" sz="2200" dirty="0"/>
              <a:t>的四元式。</a:t>
            </a:r>
          </a:p>
          <a:p>
            <a:pPr lvl="1" eaLnBrk="1" hangingPunct="1">
              <a:lnSpc>
                <a:spcPct val="120000"/>
              </a:lnSpc>
              <a:buFont typeface="Wingdings" pitchFamily="2" charset="2"/>
              <a:buNone/>
            </a:pPr>
            <a:r>
              <a:rPr lang="zh-CN" altLang="en-US" sz="2200" dirty="0">
                <a:solidFill>
                  <a:srgbClr val="FFC000"/>
                </a:solidFill>
              </a:rPr>
              <a:t>		</a:t>
            </a:r>
            <a:r>
              <a:rPr lang="en-US" altLang="zh-CN" sz="2200" dirty="0">
                <a:solidFill>
                  <a:srgbClr val="FFC000"/>
                </a:solidFill>
              </a:rPr>
              <a:t>…..</a:t>
            </a:r>
          </a:p>
          <a:p>
            <a:pPr lvl="1" eaLnBrk="1" hangingPunct="1">
              <a:lnSpc>
                <a:spcPct val="120000"/>
              </a:lnSpc>
              <a:buFont typeface="Wingdings" pitchFamily="2" charset="2"/>
              <a:buNone/>
            </a:pPr>
            <a:r>
              <a:rPr lang="en-US" altLang="zh-CN" sz="2200" dirty="0" smtClean="0">
                <a:solidFill>
                  <a:srgbClr val="CC3300"/>
                </a:solidFill>
              </a:rPr>
              <a:t>	</a:t>
            </a:r>
            <a:r>
              <a:rPr lang="zh-CN" altLang="en-US" sz="2200" dirty="0" smtClean="0">
                <a:solidFill>
                  <a:srgbClr val="CC3300"/>
                </a:solidFill>
              </a:rPr>
              <a:t>（</a:t>
            </a:r>
            <a:r>
              <a:rPr lang="en-US" altLang="zh-CN" sz="2200" dirty="0">
                <a:solidFill>
                  <a:srgbClr val="CC3300"/>
                </a:solidFill>
              </a:rPr>
              <a:t>p</a:t>
            </a:r>
            <a:r>
              <a:rPr lang="zh-CN" altLang="en-US" sz="2200" dirty="0">
                <a:solidFill>
                  <a:srgbClr val="CC3300"/>
                </a:solidFill>
              </a:rPr>
              <a:t>）  </a:t>
            </a:r>
            <a:r>
              <a:rPr lang="en-US" altLang="zh-CN" sz="2200" dirty="0" err="1">
                <a:solidFill>
                  <a:srgbClr val="CC3300"/>
                </a:solidFill>
              </a:rPr>
              <a:t>goto</a:t>
            </a:r>
            <a:r>
              <a:rPr lang="en-US" altLang="zh-CN" sz="2200" dirty="0">
                <a:solidFill>
                  <a:srgbClr val="CC3300"/>
                </a:solidFill>
              </a:rPr>
              <a:t> (q)</a:t>
            </a:r>
          </a:p>
          <a:p>
            <a:pPr lvl="1" eaLnBrk="1" hangingPunct="1">
              <a:lnSpc>
                <a:spcPct val="120000"/>
              </a:lnSpc>
              <a:buFont typeface="Wingdings" pitchFamily="2" charset="2"/>
              <a:buNone/>
            </a:pPr>
            <a:r>
              <a:rPr lang="en-US" altLang="zh-CN" sz="2200" dirty="0" err="1" smtClean="0"/>
              <a:t>E.false</a:t>
            </a:r>
            <a:r>
              <a:rPr lang="zh-CN" altLang="en-US" sz="2200" dirty="0" smtClean="0">
                <a:solidFill>
                  <a:srgbClr val="CC3300"/>
                </a:solidFill>
              </a:rPr>
              <a:t>（</a:t>
            </a:r>
            <a:r>
              <a:rPr lang="en-US" altLang="zh-CN" sz="2200" dirty="0">
                <a:solidFill>
                  <a:srgbClr val="CC3300"/>
                </a:solidFill>
              </a:rPr>
              <a:t>p+1</a:t>
            </a:r>
            <a:r>
              <a:rPr lang="zh-CN" altLang="en-US" sz="2200" dirty="0">
                <a:solidFill>
                  <a:srgbClr val="CC3300"/>
                </a:solidFill>
              </a:rPr>
              <a:t>）</a:t>
            </a:r>
            <a:r>
              <a:rPr lang="zh-CN" altLang="en-US" sz="2200" dirty="0"/>
              <a:t>关于</a:t>
            </a:r>
            <a:r>
              <a:rPr lang="en-US" altLang="zh-CN" sz="2200" dirty="0"/>
              <a:t>S2</a:t>
            </a:r>
            <a:r>
              <a:rPr lang="zh-CN" altLang="en-US" sz="2200" dirty="0"/>
              <a:t>的的四元式</a:t>
            </a:r>
          </a:p>
          <a:p>
            <a:pPr lvl="1" eaLnBrk="1" hangingPunct="1">
              <a:lnSpc>
                <a:spcPct val="120000"/>
              </a:lnSpc>
              <a:buFont typeface="Wingdings" pitchFamily="2" charset="2"/>
              <a:buNone/>
            </a:pPr>
            <a:r>
              <a:rPr lang="zh-CN" altLang="en-US" sz="2200" dirty="0"/>
              <a:t>		</a:t>
            </a:r>
            <a:r>
              <a:rPr lang="en-US" altLang="zh-CN" sz="2200" dirty="0"/>
              <a:t>…….</a:t>
            </a:r>
          </a:p>
          <a:p>
            <a:pPr lvl="1" eaLnBrk="1" hangingPunct="1">
              <a:lnSpc>
                <a:spcPct val="120000"/>
              </a:lnSpc>
              <a:buFont typeface="Wingdings" pitchFamily="2" charset="2"/>
              <a:buNone/>
            </a:pPr>
            <a:r>
              <a:rPr lang="en-US" altLang="zh-CN" sz="2200" dirty="0"/>
              <a:t>	</a:t>
            </a:r>
            <a:r>
              <a:rPr lang="zh-CN" altLang="en-US" sz="2200" dirty="0">
                <a:solidFill>
                  <a:srgbClr val="CC3300"/>
                </a:solidFill>
              </a:rPr>
              <a:t>（</a:t>
            </a:r>
            <a:r>
              <a:rPr lang="en-US" altLang="zh-CN" sz="2200" dirty="0">
                <a:solidFill>
                  <a:srgbClr val="CC3300"/>
                </a:solidFill>
              </a:rPr>
              <a:t>q</a:t>
            </a:r>
            <a:r>
              <a:rPr lang="zh-CN" altLang="en-US" sz="2200" dirty="0">
                <a:solidFill>
                  <a:srgbClr val="CC3300"/>
                </a:solidFill>
              </a:rPr>
              <a:t>）</a:t>
            </a:r>
          </a:p>
        </p:txBody>
      </p:sp>
      <p:sp>
        <p:nvSpPr>
          <p:cNvPr id="4" name="矩形 3"/>
          <p:cNvSpPr/>
          <p:nvPr/>
        </p:nvSpPr>
        <p:spPr>
          <a:xfrm>
            <a:off x="3275856" y="1355267"/>
            <a:ext cx="992579" cy="459357"/>
          </a:xfrm>
          <a:prstGeom prst="rect">
            <a:avLst/>
          </a:prstGeom>
          <a:solidFill>
            <a:srgbClr val="CCFFFF"/>
          </a:solidFill>
        </p:spPr>
        <p:txBody>
          <a:bodyPr wrap="none">
            <a:spAutoFit/>
          </a:bodyPr>
          <a:lstStyle/>
          <a:p>
            <a:pPr lvl="1" eaLnBrk="1" hangingPunct="1">
              <a:lnSpc>
                <a:spcPct val="120000"/>
              </a:lnSpc>
              <a:buFont typeface="Wingdings" pitchFamily="2" charset="2"/>
              <a:buNone/>
            </a:pPr>
            <a:r>
              <a:rPr lang="en-US" altLang="zh-CN" sz="2200" dirty="0"/>
              <a:t> </a:t>
            </a:r>
            <a:r>
              <a:rPr lang="en-US" altLang="zh-CN" sz="2200" dirty="0" smtClean="0"/>
              <a:t>(2)</a:t>
            </a:r>
            <a:endParaRPr lang="en-US" altLang="zh-CN" sz="2200" dirty="0"/>
          </a:p>
        </p:txBody>
      </p:sp>
      <p:sp>
        <p:nvSpPr>
          <p:cNvPr id="6" name="矩形 5"/>
          <p:cNvSpPr/>
          <p:nvPr/>
        </p:nvSpPr>
        <p:spPr>
          <a:xfrm>
            <a:off x="3599892" y="1818371"/>
            <a:ext cx="992579" cy="459357"/>
          </a:xfrm>
          <a:prstGeom prst="rect">
            <a:avLst/>
          </a:prstGeom>
          <a:solidFill>
            <a:srgbClr val="CCFFFF"/>
          </a:solidFill>
        </p:spPr>
        <p:txBody>
          <a:bodyPr wrap="none">
            <a:spAutoFit/>
          </a:bodyPr>
          <a:lstStyle/>
          <a:p>
            <a:pPr lvl="1" eaLnBrk="1" hangingPunct="1">
              <a:lnSpc>
                <a:spcPct val="120000"/>
              </a:lnSpc>
              <a:buFont typeface="Wingdings" pitchFamily="2" charset="2"/>
              <a:buNone/>
            </a:pPr>
            <a:r>
              <a:rPr lang="en-US" altLang="zh-CN" sz="2200" dirty="0"/>
              <a:t> </a:t>
            </a:r>
            <a:r>
              <a:rPr lang="en-US" altLang="zh-CN" sz="2200" dirty="0" smtClean="0"/>
              <a:t>(4)</a:t>
            </a:r>
            <a:endParaRPr lang="en-US" altLang="zh-CN" sz="2200" dirty="0"/>
          </a:p>
        </p:txBody>
      </p:sp>
      <p:sp>
        <p:nvSpPr>
          <p:cNvPr id="5" name="TextBox 4"/>
          <p:cNvSpPr txBox="1"/>
          <p:nvPr/>
        </p:nvSpPr>
        <p:spPr>
          <a:xfrm>
            <a:off x="5508104" y="1593394"/>
            <a:ext cx="2664296" cy="2677656"/>
          </a:xfrm>
          <a:prstGeom prst="rect">
            <a:avLst/>
          </a:prstGeom>
          <a:noFill/>
        </p:spPr>
        <p:txBody>
          <a:bodyPr wrap="square" rtlCol="0">
            <a:spAutoFit/>
          </a:bodyPr>
          <a:lstStyle/>
          <a:p>
            <a:r>
              <a:rPr lang="zh-CN" altLang="en-US" dirty="0"/>
              <a:t>说明</a:t>
            </a:r>
            <a:r>
              <a:rPr lang="zh-CN" altLang="en-US" dirty="0" smtClean="0"/>
              <a:t>：</a:t>
            </a:r>
            <a:endParaRPr lang="en-US" altLang="zh-CN" dirty="0" smtClean="0"/>
          </a:p>
          <a:p>
            <a:r>
              <a:rPr lang="en-US" altLang="zh-CN" dirty="0" smtClean="0"/>
              <a:t>1</a:t>
            </a:r>
            <a:r>
              <a:rPr lang="zh-CN" altLang="en-US" dirty="0" smtClean="0"/>
              <a:t>）执行到（</a:t>
            </a:r>
            <a:r>
              <a:rPr lang="en-US" altLang="zh-CN" dirty="0" smtClean="0"/>
              <a:t>6</a:t>
            </a:r>
            <a:r>
              <a:rPr lang="zh-CN" altLang="en-US" dirty="0" smtClean="0"/>
              <a:t>），将</a:t>
            </a:r>
            <a:r>
              <a:rPr lang="en-US" altLang="zh-CN" dirty="0" err="1" smtClean="0"/>
              <a:t>E.turelist</a:t>
            </a:r>
            <a:r>
              <a:rPr lang="zh-CN" altLang="en-US" dirty="0" smtClean="0"/>
              <a:t>的语句都回填（</a:t>
            </a:r>
            <a:r>
              <a:rPr lang="en-US" altLang="zh-CN" dirty="0" smtClean="0"/>
              <a:t>6</a:t>
            </a:r>
            <a:r>
              <a:rPr lang="zh-CN" altLang="en-US" dirty="0" smtClean="0"/>
              <a:t>）</a:t>
            </a:r>
            <a:endParaRPr lang="en-US" altLang="zh-CN" dirty="0" smtClean="0"/>
          </a:p>
          <a:p>
            <a:r>
              <a:rPr lang="en-US" altLang="zh-CN" dirty="0" smtClean="0"/>
              <a:t>2</a:t>
            </a:r>
            <a:r>
              <a:rPr lang="zh-CN" altLang="en-US" dirty="0" smtClean="0"/>
              <a:t>）</a:t>
            </a:r>
            <a:r>
              <a:rPr lang="zh-CN" altLang="en-US" dirty="0"/>
              <a:t>执行到</a:t>
            </a:r>
            <a:r>
              <a:rPr lang="zh-CN" altLang="en-US" dirty="0" smtClean="0"/>
              <a:t>（</a:t>
            </a:r>
            <a:r>
              <a:rPr lang="en-US" altLang="zh-CN" dirty="0" smtClean="0"/>
              <a:t>p+1</a:t>
            </a:r>
            <a:r>
              <a:rPr lang="zh-CN" altLang="en-US" dirty="0" smtClean="0"/>
              <a:t>），</a:t>
            </a:r>
            <a:r>
              <a:rPr lang="zh-CN" altLang="en-US" dirty="0"/>
              <a:t>将</a:t>
            </a:r>
            <a:r>
              <a:rPr lang="en-US" altLang="zh-CN" dirty="0" err="1" smtClean="0"/>
              <a:t>E.falselist</a:t>
            </a:r>
            <a:r>
              <a:rPr lang="zh-CN" altLang="en-US" dirty="0"/>
              <a:t>的语句都回填</a:t>
            </a:r>
            <a:r>
              <a:rPr lang="zh-CN" altLang="en-US" dirty="0" smtClean="0"/>
              <a:t>（</a:t>
            </a:r>
            <a:r>
              <a:rPr lang="en-US" altLang="zh-CN" dirty="0" smtClean="0"/>
              <a:t>p+1</a:t>
            </a:r>
            <a:r>
              <a:rPr lang="zh-CN" altLang="en-US" dirty="0" smtClean="0"/>
              <a:t>）</a:t>
            </a:r>
            <a:endParaRPr lang="en-US" altLang="zh-CN" dirty="0"/>
          </a:p>
        </p:txBody>
      </p:sp>
    </p:spTree>
    <p:extLst>
      <p:ext uri="{BB962C8B-B14F-4D97-AF65-F5344CB8AC3E}">
        <p14:creationId xmlns:p14="http://schemas.microsoft.com/office/powerpoint/2010/main" xmlns="" val="32219746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6674">
                                            <p:txEl>
                                              <p:pRg st="0" end="0"/>
                                            </p:txEl>
                                          </p:spTgt>
                                        </p:tgtEl>
                                        <p:attrNameLst>
                                          <p:attrName>style.visibility</p:attrName>
                                        </p:attrNameLst>
                                      </p:cBhvr>
                                      <p:to>
                                        <p:strVal val="visible"/>
                                      </p:to>
                                    </p:set>
                                    <p:animEffect transition="in" filter="fade">
                                      <p:cBhvr>
                                        <p:cTn id="7" dur="1000"/>
                                        <p:tgtEl>
                                          <p:spTgt spid="156674">
                                            <p:txEl>
                                              <p:pRg st="0" end="0"/>
                                            </p:txEl>
                                          </p:spTgt>
                                        </p:tgtEl>
                                      </p:cBhvr>
                                    </p:animEffect>
                                    <p:anim calcmode="lin" valueType="num">
                                      <p:cBhvr>
                                        <p:cTn id="8" dur="1000" fill="hold"/>
                                        <p:tgtEl>
                                          <p:spTgt spid="15667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667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additive="base">
                                        <p:cTn id="32" dur="500" fill="hold"/>
                                        <p:tgtEl>
                                          <p:spTgt spid="5"/>
                                        </p:tgtEl>
                                        <p:attrNameLst>
                                          <p:attrName>ppt_x</p:attrName>
                                        </p:attrNameLst>
                                      </p:cBhvr>
                                      <p:tavLst>
                                        <p:tav tm="0">
                                          <p:val>
                                            <p:strVal val="#ppt_x"/>
                                          </p:val>
                                        </p:tav>
                                        <p:tav tm="100000">
                                          <p:val>
                                            <p:strVal val="#ppt_x"/>
                                          </p:val>
                                        </p:tav>
                                      </p:tavLst>
                                    </p:anim>
                                    <p:anim calcmode="lin" valueType="num">
                                      <p:cBhvr additive="base">
                                        <p:cTn id="3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build="p"/>
      <p:bldP spid="2" grpId="0"/>
      <p:bldP spid="4" grpId="0" animBg="1"/>
      <p:bldP spid="6"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38237106-F2ED-405E-BC33-CC3CF426205F}" type="slidenum">
              <a:rPr lang="en-US" smtClean="0">
                <a:solidFill>
                  <a:srgbClr val="FFFFFF"/>
                </a:solidFill>
              </a:rPr>
              <a:pPr/>
              <a:t>7</a:t>
            </a:fld>
            <a:endParaRPr lang="en-US">
              <a:solidFill>
                <a:srgbClr val="FFFFFF"/>
              </a:solidFill>
            </a:endParaRPr>
          </a:p>
        </p:txBody>
      </p:sp>
      <p:sp>
        <p:nvSpPr>
          <p:cNvPr id="3" name="TextBox 2"/>
          <p:cNvSpPr txBox="1"/>
          <p:nvPr/>
        </p:nvSpPr>
        <p:spPr>
          <a:xfrm>
            <a:off x="214282" y="214290"/>
            <a:ext cx="3571900" cy="5632311"/>
          </a:xfrm>
          <a:prstGeom prst="rect">
            <a:avLst/>
          </a:prstGeom>
          <a:noFill/>
          <a:ln w="19050">
            <a:solidFill>
              <a:schemeClr val="tx1"/>
            </a:solidFill>
          </a:ln>
        </p:spPr>
        <p:txBody>
          <a:bodyPr wrap="square" rtlCol="0">
            <a:spAutoFit/>
          </a:bodyPr>
          <a:lstStyle/>
          <a:p>
            <a:r>
              <a:rPr lang="en-US" altLang="zh-CN" sz="1800" smtClean="0"/>
              <a:t>const a=25;</a:t>
            </a:r>
          </a:p>
          <a:p>
            <a:r>
              <a:rPr lang="en-US" altLang="zh-CN" sz="1800" smtClean="0"/>
              <a:t>var x,y;</a:t>
            </a:r>
          </a:p>
          <a:p>
            <a:r>
              <a:rPr lang="en-US" altLang="zh-CN" sz="1800" smtClean="0"/>
              <a:t>procedure p;</a:t>
            </a:r>
          </a:p>
          <a:p>
            <a:r>
              <a:rPr lang="en-US" altLang="zh-CN" sz="1800" smtClean="0"/>
              <a:t>        var z;</a:t>
            </a:r>
          </a:p>
          <a:p>
            <a:r>
              <a:rPr lang="en-US" altLang="zh-CN" sz="1800" smtClean="0"/>
              <a:t>        begin</a:t>
            </a:r>
          </a:p>
          <a:p>
            <a:r>
              <a:rPr lang="en-US" altLang="zh-CN" sz="1800" smtClean="0"/>
              <a:t> </a:t>
            </a:r>
            <a:r>
              <a:rPr lang="en-US" altLang="zh-CN" sz="1800" smtClean="0"/>
              <a:t>       …</a:t>
            </a:r>
          </a:p>
          <a:p>
            <a:r>
              <a:rPr lang="en-US" altLang="zh-CN" sz="1800" smtClean="0"/>
              <a:t>        end</a:t>
            </a:r>
          </a:p>
          <a:p>
            <a:r>
              <a:rPr lang="en-US" altLang="zh-CN" sz="1800" smtClean="0"/>
              <a:t>procedure r;</a:t>
            </a:r>
          </a:p>
          <a:p>
            <a:r>
              <a:rPr lang="en-US" altLang="zh-CN" sz="1800" smtClean="0"/>
              <a:t> </a:t>
            </a:r>
            <a:r>
              <a:rPr lang="en-US" altLang="zh-CN" sz="1800" smtClean="0"/>
              <a:t>       var x,s;</a:t>
            </a:r>
          </a:p>
          <a:p>
            <a:r>
              <a:rPr lang="en-US" altLang="zh-CN" sz="1800" smtClean="0"/>
              <a:t> </a:t>
            </a:r>
            <a:r>
              <a:rPr lang="en-US" altLang="zh-CN" sz="1800" smtClean="0"/>
              <a:t>       procedure t;</a:t>
            </a:r>
          </a:p>
          <a:p>
            <a:r>
              <a:rPr lang="en-US" altLang="zh-CN" sz="1800" smtClean="0"/>
              <a:t> </a:t>
            </a:r>
            <a:r>
              <a:rPr lang="en-US" altLang="zh-CN" sz="1800" smtClean="0"/>
              <a:t>               var v;</a:t>
            </a:r>
          </a:p>
          <a:p>
            <a:r>
              <a:rPr lang="en-US" altLang="zh-CN" sz="1800" smtClean="0"/>
              <a:t>	</a:t>
            </a:r>
            <a:r>
              <a:rPr lang="en-US" altLang="zh-CN" sz="1800" smtClean="0"/>
              <a:t>   begin</a:t>
            </a:r>
          </a:p>
          <a:p>
            <a:r>
              <a:rPr lang="en-US" altLang="zh-CN" sz="1800" smtClean="0"/>
              <a:t>	</a:t>
            </a:r>
            <a:r>
              <a:rPr lang="en-US" altLang="zh-CN" sz="1800" smtClean="0"/>
              <a:t>   …</a:t>
            </a:r>
          </a:p>
          <a:p>
            <a:r>
              <a:rPr lang="en-US" altLang="zh-CN" sz="1800" smtClean="0"/>
              <a:t>	</a:t>
            </a:r>
            <a:r>
              <a:rPr lang="en-US" altLang="zh-CN" sz="1800" smtClean="0"/>
              <a:t>   end</a:t>
            </a:r>
          </a:p>
          <a:p>
            <a:r>
              <a:rPr lang="en-US" altLang="zh-CN" sz="1800" smtClean="0"/>
              <a:t> </a:t>
            </a:r>
            <a:r>
              <a:rPr lang="en-US" altLang="zh-CN" sz="1800" smtClean="0"/>
              <a:t>       begin	/* here */</a:t>
            </a:r>
          </a:p>
          <a:p>
            <a:r>
              <a:rPr lang="en-US" altLang="zh-CN" sz="1800" smtClean="0"/>
              <a:t>        …</a:t>
            </a:r>
          </a:p>
          <a:p>
            <a:r>
              <a:rPr lang="en-US" altLang="zh-CN" sz="1800" smtClean="0"/>
              <a:t> </a:t>
            </a:r>
            <a:r>
              <a:rPr lang="en-US" altLang="zh-CN" sz="1800" smtClean="0"/>
              <a:t>       end</a:t>
            </a:r>
          </a:p>
          <a:p>
            <a:r>
              <a:rPr lang="en-US" altLang="zh-CN" sz="1800" smtClean="0"/>
              <a:t>begin</a:t>
            </a:r>
          </a:p>
          <a:p>
            <a:r>
              <a:rPr lang="en-US" altLang="zh-CN" sz="1800" smtClean="0"/>
              <a:t>…</a:t>
            </a:r>
          </a:p>
          <a:p>
            <a:r>
              <a:rPr lang="en-US" altLang="zh-CN" sz="1800" smtClean="0"/>
              <a:t>end</a:t>
            </a:r>
            <a:endParaRPr lang="zh-CN" altLang="en-US" sz="1800"/>
          </a:p>
        </p:txBody>
      </p:sp>
      <p:graphicFrame>
        <p:nvGraphicFramePr>
          <p:cNvPr id="4" name="表格 3"/>
          <p:cNvGraphicFramePr>
            <a:graphicFrameLocks noGrp="1"/>
          </p:cNvGraphicFramePr>
          <p:nvPr/>
        </p:nvGraphicFramePr>
        <p:xfrm>
          <a:off x="4071934" y="1357298"/>
          <a:ext cx="4857784" cy="3337560"/>
        </p:xfrm>
        <a:graphic>
          <a:graphicData uri="http://schemas.openxmlformats.org/drawingml/2006/table">
            <a:tbl>
              <a:tblPr firstRow="1" bandRow="1">
                <a:tableStyleId>{5C22544A-7EE6-4342-B048-85BDC9FD1C3A}</a:tableStyleId>
              </a:tblPr>
              <a:tblGrid>
                <a:gridCol w="1057276"/>
                <a:gridCol w="1057276"/>
                <a:gridCol w="979043"/>
                <a:gridCol w="906933"/>
                <a:gridCol w="857256"/>
              </a:tblGrid>
              <a:tr h="370840">
                <a:tc>
                  <a:txBody>
                    <a:bodyPr/>
                    <a:lstStyle/>
                    <a:p>
                      <a:pPr algn="ctr"/>
                      <a:r>
                        <a:rPr lang="en-US" altLang="zh-CN" smtClean="0"/>
                        <a:t>name</a:t>
                      </a:r>
                      <a:endParaRPr lang="zh-CN" altLang="en-US"/>
                    </a:p>
                  </a:txBody>
                  <a:tcPr/>
                </a:tc>
                <a:tc>
                  <a:txBody>
                    <a:bodyPr/>
                    <a:lstStyle/>
                    <a:p>
                      <a:pPr algn="ctr"/>
                      <a:r>
                        <a:rPr lang="en-US" altLang="zh-CN" smtClean="0"/>
                        <a:t>kind</a:t>
                      </a:r>
                      <a:endParaRPr lang="zh-CN" altLang="en-US"/>
                    </a:p>
                  </a:txBody>
                  <a:tcPr/>
                </a:tc>
                <a:tc>
                  <a:txBody>
                    <a:bodyPr/>
                    <a:lstStyle/>
                    <a:p>
                      <a:pPr algn="ctr"/>
                      <a:r>
                        <a:rPr lang="en-US" altLang="zh-CN" smtClean="0"/>
                        <a:t>Val/level</a:t>
                      </a:r>
                      <a:endParaRPr lang="zh-CN" altLang="en-US"/>
                    </a:p>
                  </a:txBody>
                  <a:tcPr/>
                </a:tc>
                <a:tc>
                  <a:txBody>
                    <a:bodyPr/>
                    <a:lstStyle/>
                    <a:p>
                      <a:pPr algn="ctr"/>
                      <a:r>
                        <a:rPr lang="en-US" altLang="zh-CN" smtClean="0"/>
                        <a:t>addr</a:t>
                      </a:r>
                      <a:endParaRPr lang="zh-CN" altLang="en-US"/>
                    </a:p>
                  </a:txBody>
                  <a:tcPr/>
                </a:tc>
                <a:tc>
                  <a:txBody>
                    <a:bodyPr/>
                    <a:lstStyle/>
                    <a:p>
                      <a:pPr algn="ctr"/>
                      <a:r>
                        <a:rPr lang="en-US" altLang="zh-CN" smtClean="0"/>
                        <a:t>size</a:t>
                      </a:r>
                      <a:endParaRPr lang="zh-CN" altLang="en-US"/>
                    </a:p>
                  </a:txBody>
                  <a:tcPr/>
                </a:tc>
              </a:tr>
              <a:tr h="370840">
                <a:tc>
                  <a:txBody>
                    <a:bodyPr/>
                    <a:lstStyle/>
                    <a:p>
                      <a:pPr algn="ctr"/>
                      <a:r>
                        <a:rPr lang="en-US" altLang="zh-CN" smtClean="0"/>
                        <a:t>a</a:t>
                      </a:r>
                      <a:endParaRPr lang="zh-CN" altLang="en-US"/>
                    </a:p>
                  </a:txBody>
                  <a:tcPr/>
                </a:tc>
                <a:tc>
                  <a:txBody>
                    <a:bodyPr/>
                    <a:lstStyle/>
                    <a:p>
                      <a:pPr algn="ctr"/>
                      <a:r>
                        <a:rPr lang="en-US" altLang="zh-CN" smtClean="0"/>
                        <a:t>constant</a:t>
                      </a:r>
                      <a:endParaRPr lang="zh-CN" altLang="en-US"/>
                    </a:p>
                  </a:txBody>
                  <a:tcPr/>
                </a:tc>
                <a:tc>
                  <a:txBody>
                    <a:bodyPr/>
                    <a:lstStyle/>
                    <a:p>
                      <a:pPr algn="ctr"/>
                      <a:r>
                        <a:rPr lang="en-US" altLang="zh-CN" smtClean="0"/>
                        <a:t>25</a:t>
                      </a:r>
                      <a:endParaRPr lang="zh-CN" altLang="en-US"/>
                    </a:p>
                  </a:txBody>
                  <a:tcPr/>
                </a:tc>
                <a:tc>
                  <a:txBody>
                    <a:bodyPr/>
                    <a:lstStyle/>
                    <a:p>
                      <a:pPr algn="ctr"/>
                      <a:endParaRPr lang="zh-CN" altLang="en-US"/>
                    </a:p>
                  </a:txBody>
                  <a:tcPr/>
                </a:tc>
                <a:tc>
                  <a:txBody>
                    <a:bodyPr/>
                    <a:lstStyle/>
                    <a:p>
                      <a:pPr algn="ctr"/>
                      <a:endParaRPr lang="zh-CN" altLang="en-US"/>
                    </a:p>
                  </a:txBody>
                  <a:tcPr/>
                </a:tc>
              </a:tr>
              <a:tr h="370840">
                <a:tc>
                  <a:txBody>
                    <a:bodyPr/>
                    <a:lstStyle/>
                    <a:p>
                      <a:pPr algn="ctr"/>
                      <a:r>
                        <a:rPr lang="en-US" altLang="zh-CN" smtClean="0"/>
                        <a:t>x</a:t>
                      </a:r>
                      <a:endParaRPr lang="zh-CN" altLang="en-US"/>
                    </a:p>
                  </a:txBody>
                  <a:tcPr/>
                </a:tc>
                <a:tc>
                  <a:txBody>
                    <a:bodyPr/>
                    <a:lstStyle/>
                    <a:p>
                      <a:pPr algn="ctr"/>
                      <a:r>
                        <a:rPr lang="en-US" altLang="zh-CN" smtClean="0"/>
                        <a:t>variable</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DX</a:t>
                      </a:r>
                      <a:endParaRPr lang="zh-CN" altLang="en-US"/>
                    </a:p>
                  </a:txBody>
                  <a:tcPr/>
                </a:tc>
                <a:tc>
                  <a:txBody>
                    <a:bodyPr/>
                    <a:lstStyle/>
                    <a:p>
                      <a:pPr algn="ctr"/>
                      <a:endParaRPr lang="zh-CN" altLang="en-US"/>
                    </a:p>
                  </a:txBody>
                  <a:tcPr/>
                </a:tc>
              </a:tr>
              <a:tr h="370840">
                <a:tc>
                  <a:txBody>
                    <a:bodyPr/>
                    <a:lstStyle/>
                    <a:p>
                      <a:pPr algn="ctr"/>
                      <a:r>
                        <a:rPr lang="en-US" altLang="zh-CN" smtClean="0"/>
                        <a:t>y</a:t>
                      </a:r>
                      <a:endParaRPr lang="zh-CN" altLang="en-US"/>
                    </a:p>
                  </a:txBody>
                  <a:tcPr/>
                </a:tc>
                <a:tc>
                  <a:txBody>
                    <a:bodyPr/>
                    <a:lstStyle/>
                    <a:p>
                      <a:pPr algn="ctr"/>
                      <a:r>
                        <a:rPr lang="en-US" altLang="zh-CN" smtClean="0"/>
                        <a:t>variable</a:t>
                      </a:r>
                      <a:endParaRPr lang="zh-CN" altLang="en-US"/>
                    </a:p>
                  </a:txBody>
                  <a:tcPr/>
                </a:tc>
                <a:tc>
                  <a:txBody>
                    <a:bodyPr/>
                    <a:lstStyle/>
                    <a:p>
                      <a:pPr algn="ctr"/>
                      <a:r>
                        <a:rPr lang="en-US" altLang="zh-CN" smtClean="0"/>
                        <a:t>0</a:t>
                      </a:r>
                      <a:endParaRPr lang="zh-CN" altLang="en-US"/>
                    </a:p>
                  </a:txBody>
                  <a:tcPr/>
                </a:tc>
                <a:tc>
                  <a:txBody>
                    <a:bodyPr/>
                    <a:lstStyle/>
                    <a:p>
                      <a:pPr algn="ctr"/>
                      <a:r>
                        <a:rPr lang="en-US" altLang="zh-CN" smtClean="0"/>
                        <a:t>DX+1</a:t>
                      </a:r>
                      <a:endParaRPr lang="zh-CN" altLang="en-US"/>
                    </a:p>
                  </a:txBody>
                  <a:tcPr/>
                </a:tc>
                <a:tc>
                  <a:txBody>
                    <a:bodyPr/>
                    <a:lstStyle/>
                    <a:p>
                      <a:pPr algn="ctr"/>
                      <a:endParaRPr lang="zh-CN" altLang="en-US"/>
                    </a:p>
                  </a:txBody>
                  <a:tcPr/>
                </a:tc>
              </a:tr>
              <a:tr h="370840">
                <a:tc>
                  <a:txBody>
                    <a:bodyPr/>
                    <a:lstStyle/>
                    <a:p>
                      <a:pPr algn="ctr"/>
                      <a:r>
                        <a:rPr lang="en-US" altLang="zh-CN" smtClean="0"/>
                        <a:t>p</a:t>
                      </a:r>
                      <a:endParaRPr lang="zh-CN" altLang="en-US"/>
                    </a:p>
                  </a:txBody>
                  <a:tcPr/>
                </a:tc>
                <a:tc>
                  <a:txBody>
                    <a:bodyPr/>
                    <a:lstStyle/>
                    <a:p>
                      <a:pPr algn="ctr"/>
                      <a:r>
                        <a:rPr lang="en-US" altLang="zh-CN" smtClean="0"/>
                        <a:t>procedure</a:t>
                      </a:r>
                      <a:endParaRPr lang="zh-CN" altLang="en-US"/>
                    </a:p>
                  </a:txBody>
                  <a:tcPr/>
                </a:tc>
                <a:tc>
                  <a:txBody>
                    <a:bodyPr/>
                    <a:lstStyle/>
                    <a:p>
                      <a:pPr algn="ctr"/>
                      <a:r>
                        <a:rPr lang="en-US" altLang="zh-CN" smtClean="0"/>
                        <a:t>0</a:t>
                      </a:r>
                      <a:endParaRPr lang="zh-CN" altLang="en-US"/>
                    </a:p>
                  </a:txBody>
                  <a:tcPr/>
                </a:tc>
                <a:tc>
                  <a:txBody>
                    <a:bodyPr/>
                    <a:lstStyle/>
                    <a:p>
                      <a:pPr algn="ctr"/>
                      <a:endParaRPr lang="zh-CN" altLang="en-US"/>
                    </a:p>
                  </a:txBody>
                  <a:tcPr/>
                </a:tc>
                <a:tc>
                  <a:txBody>
                    <a:bodyPr/>
                    <a:lstStyle/>
                    <a:p>
                      <a:pPr algn="ctr"/>
                      <a:r>
                        <a:rPr lang="en-US" altLang="zh-CN" smtClean="0"/>
                        <a:t>4</a:t>
                      </a:r>
                      <a:endParaRPr lang="zh-CN" altLang="en-US"/>
                    </a:p>
                  </a:txBody>
                  <a:tcPr/>
                </a:tc>
              </a:tr>
              <a:tr h="370840">
                <a:tc>
                  <a:txBody>
                    <a:bodyPr/>
                    <a:lstStyle/>
                    <a:p>
                      <a:pPr algn="ctr"/>
                      <a:r>
                        <a:rPr lang="en-US" altLang="zh-CN" smtClean="0"/>
                        <a:t>r</a:t>
                      </a:r>
                      <a:endParaRPr lang="zh-CN" altLang="en-US"/>
                    </a:p>
                  </a:txBody>
                  <a:tcPr/>
                </a:tc>
                <a:tc>
                  <a:txBody>
                    <a:bodyPr/>
                    <a:lstStyle/>
                    <a:p>
                      <a:pPr algn="ctr"/>
                      <a:r>
                        <a:rPr lang="en-US" altLang="zh-CN" smtClean="0"/>
                        <a:t>procedure</a:t>
                      </a:r>
                      <a:endParaRPr lang="zh-CN" altLang="en-US"/>
                    </a:p>
                  </a:txBody>
                  <a:tcPr/>
                </a:tc>
                <a:tc>
                  <a:txBody>
                    <a:bodyPr/>
                    <a:lstStyle/>
                    <a:p>
                      <a:pPr algn="ctr"/>
                      <a:r>
                        <a:rPr lang="en-US" altLang="zh-CN" smtClean="0"/>
                        <a:t>0</a:t>
                      </a:r>
                      <a:endParaRPr lang="zh-CN" altLang="en-US"/>
                    </a:p>
                  </a:txBody>
                  <a:tcPr/>
                </a:tc>
                <a:tc>
                  <a:txBody>
                    <a:bodyPr/>
                    <a:lstStyle/>
                    <a:p>
                      <a:pPr algn="ctr"/>
                      <a:endParaRPr lang="zh-CN" altLang="en-US"/>
                    </a:p>
                  </a:txBody>
                  <a:tcPr/>
                </a:tc>
                <a:tc>
                  <a:txBody>
                    <a:bodyPr/>
                    <a:lstStyle/>
                    <a:p>
                      <a:pPr algn="ctr"/>
                      <a:r>
                        <a:rPr lang="en-US" altLang="zh-CN" smtClean="0"/>
                        <a:t>5</a:t>
                      </a:r>
                      <a:endParaRPr lang="zh-CN" altLang="en-US"/>
                    </a:p>
                  </a:txBody>
                  <a:tcPr/>
                </a:tc>
              </a:tr>
              <a:tr h="370840">
                <a:tc>
                  <a:txBody>
                    <a:bodyPr/>
                    <a:lstStyle/>
                    <a:p>
                      <a:pPr algn="ctr"/>
                      <a:r>
                        <a:rPr lang="en-US" altLang="zh-CN" smtClean="0"/>
                        <a:t>x</a:t>
                      </a:r>
                      <a:endParaRPr lang="zh-CN" altLang="en-US"/>
                    </a:p>
                  </a:txBody>
                  <a:tcPr/>
                </a:tc>
                <a:tc>
                  <a:txBody>
                    <a:bodyPr/>
                    <a:lstStyle/>
                    <a:p>
                      <a:pPr algn="ctr"/>
                      <a:r>
                        <a:rPr lang="en-US" altLang="zh-CN" smtClean="0"/>
                        <a:t>variable</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DX</a:t>
                      </a:r>
                      <a:endParaRPr lang="zh-CN" altLang="en-US"/>
                    </a:p>
                  </a:txBody>
                  <a:tcPr/>
                </a:tc>
                <a:tc>
                  <a:txBody>
                    <a:bodyPr/>
                    <a:lstStyle/>
                    <a:p>
                      <a:pPr algn="ctr"/>
                      <a:endParaRPr lang="zh-CN" altLang="en-US"/>
                    </a:p>
                  </a:txBody>
                  <a:tcPr/>
                </a:tc>
              </a:tr>
              <a:tr h="370840">
                <a:tc>
                  <a:txBody>
                    <a:bodyPr/>
                    <a:lstStyle/>
                    <a:p>
                      <a:pPr algn="ctr"/>
                      <a:r>
                        <a:rPr lang="en-US" altLang="zh-CN" smtClean="0"/>
                        <a:t>s</a:t>
                      </a:r>
                      <a:endParaRPr lang="zh-CN" altLang="en-US"/>
                    </a:p>
                  </a:txBody>
                  <a:tcPr/>
                </a:tc>
                <a:tc>
                  <a:txBody>
                    <a:bodyPr/>
                    <a:lstStyle/>
                    <a:p>
                      <a:pPr algn="ctr"/>
                      <a:r>
                        <a:rPr lang="en-US" altLang="zh-CN" smtClean="0"/>
                        <a:t>variable</a:t>
                      </a:r>
                      <a:endParaRPr lang="zh-CN" altLang="en-US"/>
                    </a:p>
                  </a:txBody>
                  <a:tcPr/>
                </a:tc>
                <a:tc>
                  <a:txBody>
                    <a:bodyPr/>
                    <a:lstStyle/>
                    <a:p>
                      <a:pPr algn="ctr"/>
                      <a:r>
                        <a:rPr lang="en-US" altLang="zh-CN" smtClean="0"/>
                        <a:t>1</a:t>
                      </a:r>
                      <a:endParaRPr lang="zh-CN" altLang="en-US"/>
                    </a:p>
                  </a:txBody>
                  <a:tcPr/>
                </a:tc>
                <a:tc>
                  <a:txBody>
                    <a:bodyPr/>
                    <a:lstStyle/>
                    <a:p>
                      <a:pPr algn="ctr"/>
                      <a:r>
                        <a:rPr lang="en-US" altLang="zh-CN" smtClean="0"/>
                        <a:t>DX+1</a:t>
                      </a:r>
                      <a:endParaRPr lang="zh-CN" altLang="en-US"/>
                    </a:p>
                  </a:txBody>
                  <a:tcPr/>
                </a:tc>
                <a:tc>
                  <a:txBody>
                    <a:bodyPr/>
                    <a:lstStyle/>
                    <a:p>
                      <a:pPr algn="ctr"/>
                      <a:endParaRPr lang="zh-CN" altLang="en-US"/>
                    </a:p>
                  </a:txBody>
                  <a:tcPr/>
                </a:tc>
              </a:tr>
              <a:tr h="370840">
                <a:tc>
                  <a:txBody>
                    <a:bodyPr/>
                    <a:lstStyle/>
                    <a:p>
                      <a:pPr algn="ctr"/>
                      <a:r>
                        <a:rPr lang="en-US" altLang="zh-CN" smtClean="0"/>
                        <a:t>t</a:t>
                      </a:r>
                      <a:endParaRPr lang="zh-CN" altLang="en-US"/>
                    </a:p>
                  </a:txBody>
                  <a:tcPr/>
                </a:tc>
                <a:tc>
                  <a:txBody>
                    <a:bodyPr/>
                    <a:lstStyle/>
                    <a:p>
                      <a:pPr algn="ctr"/>
                      <a:r>
                        <a:rPr lang="en-US" altLang="zh-CN" smtClean="0"/>
                        <a:t>procedure</a:t>
                      </a:r>
                      <a:endParaRPr lang="zh-CN" altLang="en-US"/>
                    </a:p>
                  </a:txBody>
                  <a:tcPr/>
                </a:tc>
                <a:tc>
                  <a:txBody>
                    <a:bodyPr/>
                    <a:lstStyle/>
                    <a:p>
                      <a:pPr algn="ctr"/>
                      <a:r>
                        <a:rPr lang="en-US" altLang="zh-CN" smtClean="0"/>
                        <a:t>1</a:t>
                      </a:r>
                      <a:endParaRPr lang="zh-CN" altLang="en-US"/>
                    </a:p>
                  </a:txBody>
                  <a:tcPr/>
                </a:tc>
                <a:tc>
                  <a:txBody>
                    <a:bodyPr/>
                    <a:lstStyle/>
                    <a:p>
                      <a:pPr algn="ctr"/>
                      <a:endParaRPr lang="zh-CN" altLang="en-US"/>
                    </a:p>
                  </a:txBody>
                  <a:tcPr/>
                </a:tc>
                <a:tc>
                  <a:txBody>
                    <a:bodyPr/>
                    <a:lstStyle/>
                    <a:p>
                      <a:pPr algn="ctr"/>
                      <a:r>
                        <a:rPr lang="en-US" altLang="zh-CN" smtClean="0"/>
                        <a:t>4</a:t>
                      </a:r>
                      <a:endParaRPr lang="zh-CN" altLang="en-US"/>
                    </a:p>
                  </a:txBody>
                  <a:tcPr/>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323528" y="188640"/>
            <a:ext cx="7924800" cy="849312"/>
          </a:xfrm>
        </p:spPr>
        <p:txBody>
          <a:bodyPr/>
          <a:lstStyle/>
          <a:p>
            <a:pPr algn="ctr" eaLnBrk="1" fontAlgn="auto" hangingPunct="1">
              <a:spcAft>
                <a:spcPts val="0"/>
              </a:spcAft>
              <a:defRPr/>
            </a:pPr>
            <a:r>
              <a:rPr lang="en-US" altLang="zh-CN" sz="2800" dirty="0" smtClean="0">
                <a:solidFill>
                  <a:srgbClr val="FFC000"/>
                </a:solidFill>
              </a:rPr>
              <a:t> </a:t>
            </a:r>
            <a:r>
              <a:rPr lang="zh-CN" altLang="en-US" sz="2800" dirty="0" smtClean="0">
                <a:solidFill>
                  <a:srgbClr val="FFC000"/>
                </a:solidFill>
              </a:rPr>
              <a:t>本章小结</a:t>
            </a:r>
          </a:p>
        </p:txBody>
      </p:sp>
      <p:sp>
        <p:nvSpPr>
          <p:cNvPr id="28675" name="Rectangle 3"/>
          <p:cNvSpPr>
            <a:spLocks noGrp="1" noChangeArrowheads="1"/>
          </p:cNvSpPr>
          <p:nvPr>
            <p:ph sz="quarter" idx="4294967295"/>
          </p:nvPr>
        </p:nvSpPr>
        <p:spPr>
          <a:xfrm>
            <a:off x="467544" y="1628800"/>
            <a:ext cx="7920037" cy="1008112"/>
          </a:xfrm>
        </p:spPr>
        <p:txBody>
          <a:bodyPr>
            <a:noAutofit/>
          </a:bodyPr>
          <a:lstStyle/>
          <a:p>
            <a:pPr eaLnBrk="1" fontAlgn="auto" hangingPunct="1">
              <a:lnSpc>
                <a:spcPct val="120000"/>
              </a:lnSpc>
              <a:buFont typeface="Arial" pitchFamily="34" charset="0"/>
              <a:buChar char="•"/>
              <a:defRPr/>
            </a:pPr>
            <a:r>
              <a:rPr lang="zh-CN" altLang="en-US" sz="2400" b="1" dirty="0" smtClean="0"/>
              <a:t>本章讲解了三个内容：符号表，静态语义分析，中间代码生成。</a:t>
            </a:r>
            <a:endParaRPr lang="en-US" altLang="zh-CN" sz="2400" b="1" dirty="0" smtClean="0"/>
          </a:p>
        </p:txBody>
      </p:sp>
      <p:sp>
        <p:nvSpPr>
          <p:cNvPr id="4" name="Rectangle 3"/>
          <p:cNvSpPr txBox="1">
            <a:spLocks noChangeArrowheads="1"/>
          </p:cNvSpPr>
          <p:nvPr/>
        </p:nvSpPr>
        <p:spPr>
          <a:xfrm>
            <a:off x="467544" y="2780928"/>
            <a:ext cx="7920037" cy="1584176"/>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zh-CN" altLang="en-US" sz="2400" b="1" dirty="0" smtClean="0"/>
              <a:t>符号表部分：要求能简述符号表的作用；符号表中符号的常见属性有哪几种；符号的作用域和可见域是既相关也有区别。</a:t>
            </a:r>
            <a:endParaRPr lang="en-US" altLang="zh-CN" sz="2400" b="1" dirty="0" smtClean="0"/>
          </a:p>
        </p:txBody>
      </p:sp>
      <p:sp>
        <p:nvSpPr>
          <p:cNvPr id="5" name="Rectangle 3"/>
          <p:cNvSpPr txBox="1">
            <a:spLocks noChangeArrowheads="1"/>
          </p:cNvSpPr>
          <p:nvPr/>
        </p:nvSpPr>
        <p:spPr>
          <a:xfrm>
            <a:off x="467544" y="4509120"/>
            <a:ext cx="7920037" cy="1584176"/>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zh-CN" altLang="en-US" sz="2400" b="1" dirty="0" smtClean="0"/>
              <a:t>静态语义部分：理解语义分析是较为复杂的过程。语义分析一个重要任务就是</a:t>
            </a:r>
            <a:r>
              <a:rPr lang="zh-CN" altLang="en-US" sz="2400" b="1" dirty="0" smtClean="0">
                <a:solidFill>
                  <a:srgbClr val="CC3300"/>
                </a:solidFill>
              </a:rPr>
              <a:t>类型检查</a:t>
            </a:r>
            <a:r>
              <a:rPr lang="zh-CN" altLang="en-US" sz="2400" b="1" dirty="0" smtClean="0"/>
              <a:t>。</a:t>
            </a:r>
            <a:endParaRPr lang="en-US" altLang="zh-CN" sz="2400" b="1" dirty="0" smtClean="0"/>
          </a:p>
        </p:txBody>
      </p:sp>
    </p:spTree>
    <p:extLst>
      <p:ext uri="{BB962C8B-B14F-4D97-AF65-F5344CB8AC3E}">
        <p14:creationId xmlns:p14="http://schemas.microsoft.com/office/powerpoint/2010/main" xmlns="" val="171759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4" grpId="0" build="p"/>
      <p:bldP spid="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323528" y="188640"/>
            <a:ext cx="7924800" cy="849312"/>
          </a:xfrm>
        </p:spPr>
        <p:txBody>
          <a:bodyPr/>
          <a:lstStyle/>
          <a:p>
            <a:pPr algn="ctr" eaLnBrk="1" fontAlgn="auto" hangingPunct="1">
              <a:spcAft>
                <a:spcPts val="0"/>
              </a:spcAft>
              <a:defRPr/>
            </a:pPr>
            <a:r>
              <a:rPr lang="en-US" altLang="zh-CN" sz="2800" dirty="0" smtClean="0">
                <a:solidFill>
                  <a:srgbClr val="FFC000"/>
                </a:solidFill>
              </a:rPr>
              <a:t> </a:t>
            </a:r>
            <a:r>
              <a:rPr lang="zh-CN" altLang="en-US" sz="2800" dirty="0" smtClean="0">
                <a:solidFill>
                  <a:srgbClr val="FFC000"/>
                </a:solidFill>
              </a:rPr>
              <a:t>本章小结</a:t>
            </a:r>
            <a:r>
              <a:rPr lang="en-US" altLang="zh-CN" sz="2800" dirty="0" smtClean="0">
                <a:solidFill>
                  <a:srgbClr val="FFC000"/>
                </a:solidFill>
              </a:rPr>
              <a:t>-</a:t>
            </a:r>
            <a:r>
              <a:rPr lang="zh-CN" altLang="en-US" sz="2800" dirty="0" smtClean="0">
                <a:solidFill>
                  <a:srgbClr val="FFC000"/>
                </a:solidFill>
              </a:rPr>
              <a:t>续</a:t>
            </a:r>
          </a:p>
        </p:txBody>
      </p:sp>
      <p:sp>
        <p:nvSpPr>
          <p:cNvPr id="28675" name="Rectangle 3"/>
          <p:cNvSpPr>
            <a:spLocks noGrp="1" noChangeArrowheads="1"/>
          </p:cNvSpPr>
          <p:nvPr>
            <p:ph sz="quarter" idx="4294967295"/>
          </p:nvPr>
        </p:nvSpPr>
        <p:spPr>
          <a:xfrm>
            <a:off x="467544" y="1628800"/>
            <a:ext cx="7920037" cy="3240360"/>
          </a:xfrm>
        </p:spPr>
        <p:txBody>
          <a:bodyPr>
            <a:noAutofit/>
          </a:bodyPr>
          <a:lstStyle/>
          <a:p>
            <a:pPr eaLnBrk="1" fontAlgn="auto" hangingPunct="1">
              <a:lnSpc>
                <a:spcPct val="120000"/>
              </a:lnSpc>
              <a:buFont typeface="Arial" pitchFamily="34" charset="0"/>
              <a:buChar char="•"/>
              <a:defRPr/>
            </a:pPr>
            <a:r>
              <a:rPr lang="zh-CN" altLang="en-US" sz="2400" b="1" dirty="0" smtClean="0"/>
              <a:t>中间代码生成部分：</a:t>
            </a:r>
            <a:endParaRPr lang="en-US" altLang="zh-CN" sz="2400" b="1" dirty="0" smtClean="0"/>
          </a:p>
          <a:p>
            <a:pPr eaLnBrk="1" fontAlgn="auto" hangingPunct="1">
              <a:lnSpc>
                <a:spcPct val="120000"/>
              </a:lnSpc>
              <a:buFont typeface="Arial" pitchFamily="34" charset="0"/>
              <a:buChar char="•"/>
              <a:defRPr/>
            </a:pPr>
            <a:r>
              <a:rPr lang="zh-CN" altLang="en-US" sz="2400" b="1" dirty="0" smtClean="0">
                <a:solidFill>
                  <a:srgbClr val="CC3300"/>
                </a:solidFill>
              </a:rPr>
              <a:t>重点掌握 </a:t>
            </a:r>
            <a:r>
              <a:rPr lang="en-US" altLang="zh-CN" sz="2400" b="1" dirty="0" smtClean="0">
                <a:solidFill>
                  <a:srgbClr val="CC3300"/>
                </a:solidFill>
              </a:rPr>
              <a:t>1</a:t>
            </a:r>
            <a:r>
              <a:rPr lang="zh-CN" altLang="en-US" sz="2400" b="1" dirty="0" smtClean="0">
                <a:solidFill>
                  <a:srgbClr val="CC3300"/>
                </a:solidFill>
              </a:rPr>
              <a:t>、表达式的逆波兰式书写形式；</a:t>
            </a:r>
            <a:endParaRPr lang="en-US" altLang="zh-CN" sz="2400" b="1" dirty="0" smtClean="0">
              <a:solidFill>
                <a:srgbClr val="CC3300"/>
              </a:solidFill>
            </a:endParaRPr>
          </a:p>
          <a:p>
            <a:pPr eaLnBrk="1" fontAlgn="auto" hangingPunct="1">
              <a:lnSpc>
                <a:spcPct val="120000"/>
              </a:lnSpc>
              <a:buFont typeface="Arial" pitchFamily="34" charset="0"/>
              <a:buChar char="•"/>
              <a:defRPr/>
            </a:pPr>
            <a:r>
              <a:rPr lang="en-US" altLang="zh-CN" sz="2400" b="1" dirty="0" smtClean="0">
                <a:solidFill>
                  <a:srgbClr val="CC3300"/>
                </a:solidFill>
              </a:rPr>
              <a:t>2</a:t>
            </a:r>
            <a:r>
              <a:rPr lang="zh-CN" altLang="en-US" sz="2400" b="1" dirty="0" smtClean="0">
                <a:solidFill>
                  <a:srgbClr val="CC3300"/>
                </a:solidFill>
              </a:rPr>
              <a:t>、表达式的三地址码书写形式；</a:t>
            </a:r>
            <a:endParaRPr lang="en-US" altLang="zh-CN" sz="2400" b="1" dirty="0" smtClean="0">
              <a:solidFill>
                <a:srgbClr val="CC3300"/>
              </a:solidFill>
            </a:endParaRPr>
          </a:p>
          <a:p>
            <a:pPr eaLnBrk="1" fontAlgn="auto" hangingPunct="1">
              <a:lnSpc>
                <a:spcPct val="120000"/>
              </a:lnSpc>
              <a:buFont typeface="Arial" pitchFamily="34" charset="0"/>
              <a:buChar char="•"/>
              <a:defRPr/>
            </a:pPr>
            <a:r>
              <a:rPr lang="en-US" altLang="zh-CN" sz="2400" b="1" dirty="0" smtClean="0"/>
              <a:t>3</a:t>
            </a:r>
            <a:r>
              <a:rPr lang="zh-CN" altLang="en-US" sz="2400" b="1" dirty="0" smtClean="0"/>
              <a:t>、了解中间代码形式包括：抽象语法树、三地址码等形式。</a:t>
            </a:r>
            <a:endParaRPr lang="en-US" altLang="zh-CN" sz="2400" b="1" dirty="0" smtClean="0"/>
          </a:p>
          <a:p>
            <a:pPr eaLnBrk="1" fontAlgn="auto" hangingPunct="1">
              <a:lnSpc>
                <a:spcPct val="120000"/>
              </a:lnSpc>
              <a:buFont typeface="Arial" pitchFamily="34" charset="0"/>
              <a:buChar char="•"/>
              <a:defRPr/>
            </a:pPr>
            <a:r>
              <a:rPr lang="en-US" altLang="zh-CN" sz="2400" b="1" dirty="0" smtClean="0">
                <a:solidFill>
                  <a:srgbClr val="CC3300"/>
                </a:solidFill>
              </a:rPr>
              <a:t>4</a:t>
            </a:r>
            <a:r>
              <a:rPr lang="zh-CN" altLang="en-US" sz="2400" b="1" dirty="0" smtClean="0">
                <a:solidFill>
                  <a:srgbClr val="CC3300"/>
                </a:solidFill>
              </a:rPr>
              <a:t>、三地址码中，一般表达式的值传递采用中间变量形式；控制转移类语句值的传递采用拉链回填方式。</a:t>
            </a:r>
            <a:endParaRPr lang="en-US" altLang="zh-CN" sz="2400" b="1" dirty="0" smtClean="0">
              <a:solidFill>
                <a:srgbClr val="CC3300"/>
              </a:solidFill>
            </a:endParaRPr>
          </a:p>
        </p:txBody>
      </p:sp>
      <p:sp>
        <p:nvSpPr>
          <p:cNvPr id="5" name="Rectangle 3"/>
          <p:cNvSpPr txBox="1">
            <a:spLocks noChangeArrowheads="1"/>
          </p:cNvSpPr>
          <p:nvPr/>
        </p:nvSpPr>
        <p:spPr>
          <a:xfrm>
            <a:off x="433522" y="5229200"/>
            <a:ext cx="7920037" cy="1224136"/>
          </a:xfrm>
          <a:prstGeom prst="rect">
            <a:avLst/>
          </a:prstGeom>
        </p:spPr>
        <p:txBody>
          <a:bodyPr vert="horz" lIns="54864" tIns="91440" rtlCol="0">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auto">
              <a:lnSpc>
                <a:spcPct val="120000"/>
              </a:lnSpc>
              <a:spcAft>
                <a:spcPts val="0"/>
              </a:spcAft>
              <a:buFont typeface="Arial" pitchFamily="34" charset="0"/>
              <a:buChar char="•"/>
              <a:defRPr/>
            </a:pPr>
            <a:r>
              <a:rPr lang="zh-CN" altLang="en-US" sz="2400" b="1" i="1" dirty="0" smtClean="0">
                <a:solidFill>
                  <a:srgbClr val="CC3300"/>
                </a:solidFill>
              </a:rPr>
              <a:t>为了降低考试难度，本次考试三地址码的语义规则分析部分暂不考。</a:t>
            </a:r>
            <a:endParaRPr lang="en-US" altLang="zh-CN" sz="2400" b="1" i="1" dirty="0" smtClean="0">
              <a:solidFill>
                <a:srgbClr val="CC3300"/>
              </a:solidFill>
            </a:endParaRPr>
          </a:p>
        </p:txBody>
      </p:sp>
    </p:spTree>
    <p:extLst>
      <p:ext uri="{BB962C8B-B14F-4D97-AF65-F5344CB8AC3E}">
        <p14:creationId xmlns:p14="http://schemas.microsoft.com/office/powerpoint/2010/main" xmlns="" val="407235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675">
                                            <p:txEl>
                                              <p:pRg st="2" end="2"/>
                                            </p:txEl>
                                          </p:spTgt>
                                        </p:tgtEl>
                                        <p:attrNameLst>
                                          <p:attrName>style.visibility</p:attrName>
                                        </p:attrNameLst>
                                      </p:cBhvr>
                                      <p:to>
                                        <p:strVal val="visible"/>
                                      </p:to>
                                    </p:set>
                                    <p:anim calcmode="lin" valueType="num">
                                      <p:cBhvr additive="base">
                                        <p:cTn id="19"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8675">
                                            <p:txEl>
                                              <p:pRg st="3" end="3"/>
                                            </p:txEl>
                                          </p:spTgt>
                                        </p:tgtEl>
                                        <p:attrNameLst>
                                          <p:attrName>style.visibility</p:attrName>
                                        </p:attrNameLst>
                                      </p:cBhvr>
                                      <p:to>
                                        <p:strVal val="visible"/>
                                      </p:to>
                                    </p:set>
                                    <p:anim calcmode="lin" valueType="num">
                                      <p:cBhvr additive="base">
                                        <p:cTn id="25"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675">
                                            <p:txEl>
                                              <p:pRg st="4" end="4"/>
                                            </p:txEl>
                                          </p:spTgt>
                                        </p:tgtEl>
                                        <p:attrNameLst>
                                          <p:attrName>style.visibility</p:attrName>
                                        </p:attrNameLst>
                                      </p:cBhvr>
                                      <p:to>
                                        <p:strVal val="visible"/>
                                      </p:to>
                                    </p:set>
                                    <p:anim calcmode="lin" valueType="num">
                                      <p:cBhvr additive="base">
                                        <p:cTn id="31"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 calcmode="lin" valueType="num">
                                      <p:cBhvr additive="base">
                                        <p:cTn id="3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sz="quarter" idx="4294967295"/>
          </p:nvPr>
        </p:nvSpPr>
        <p:spPr>
          <a:xfrm>
            <a:off x="615805" y="1960723"/>
            <a:ext cx="7772400" cy="4953000"/>
          </a:xfrm>
          <a:prstGeom prst="rect">
            <a:avLst/>
          </a:prstGeom>
        </p:spPr>
        <p:txBody>
          <a:bodyPr>
            <a:normAutofit/>
          </a:bodyPr>
          <a:lstStyle/>
          <a:p>
            <a:pPr eaLnBrk="1" hangingPunct="1">
              <a:lnSpc>
                <a:spcPct val="110000"/>
              </a:lnSpc>
              <a:spcBef>
                <a:spcPct val="10000"/>
              </a:spcBef>
            </a:pPr>
            <a:r>
              <a:rPr lang="zh-CN" altLang="en-US" sz="2400" b="1" dirty="0" smtClean="0"/>
              <a:t>符号表的新建：</a:t>
            </a:r>
          </a:p>
          <a:p>
            <a:pPr lvl="1" eaLnBrk="1" hangingPunct="1">
              <a:lnSpc>
                <a:spcPct val="110000"/>
              </a:lnSpc>
              <a:spcBef>
                <a:spcPct val="10000"/>
              </a:spcBef>
              <a:buFontTx/>
              <a:buNone/>
            </a:pPr>
            <a:r>
              <a:rPr lang="zh-CN" altLang="en-US" sz="2400" b="1" dirty="0" smtClean="0"/>
              <a:t>1）符号表的</a:t>
            </a:r>
            <a:r>
              <a:rPr lang="zh-CN" altLang="en-US" sz="2400" b="1" dirty="0" smtClean="0">
                <a:solidFill>
                  <a:srgbClr val="CC3300"/>
                </a:solidFill>
              </a:rPr>
              <a:t>表长渐增变化</a:t>
            </a:r>
            <a:r>
              <a:rPr lang="zh-CN" altLang="en-US" sz="2400" b="1" dirty="0" smtClean="0"/>
              <a:t>的情况</a:t>
            </a:r>
          </a:p>
          <a:p>
            <a:pPr lvl="2" eaLnBrk="1" hangingPunct="1">
              <a:lnSpc>
                <a:spcPct val="110000"/>
              </a:lnSpc>
              <a:spcBef>
                <a:spcPct val="10000"/>
              </a:spcBef>
              <a:buFontTx/>
              <a:buNone/>
            </a:pPr>
            <a:r>
              <a:rPr lang="zh-CN" altLang="en-US" sz="2400" b="1" dirty="0" smtClean="0"/>
              <a:t>符号表有两个指针，一个表头指针，一个偏移指针。对于线性组织和排序组织，</a:t>
            </a:r>
            <a:r>
              <a:rPr lang="zh-CN" altLang="en-US" sz="2400" b="1" dirty="0" smtClean="0">
                <a:solidFill>
                  <a:srgbClr val="CC3300"/>
                </a:solidFill>
              </a:rPr>
              <a:t>初始表长为0，表头指针和偏移指针都指向表头</a:t>
            </a:r>
            <a:r>
              <a:rPr lang="zh-CN" altLang="en-US" sz="2400" b="1" dirty="0" smtClean="0"/>
              <a:t>。随着符号的逐步登录，表长渐增。</a:t>
            </a:r>
          </a:p>
          <a:p>
            <a:pPr lvl="1" eaLnBrk="1" hangingPunct="1">
              <a:lnSpc>
                <a:spcPct val="110000"/>
              </a:lnSpc>
              <a:spcBef>
                <a:spcPct val="10000"/>
              </a:spcBef>
              <a:buFontTx/>
              <a:buNone/>
            </a:pPr>
            <a:r>
              <a:rPr lang="zh-CN" altLang="en-US" sz="2400" b="1" dirty="0" smtClean="0"/>
              <a:t>2）符号表的</a:t>
            </a:r>
            <a:r>
              <a:rPr lang="zh-CN" altLang="en-US" sz="2400" b="1" dirty="0" smtClean="0">
                <a:solidFill>
                  <a:srgbClr val="CC3300"/>
                </a:solidFill>
              </a:rPr>
              <a:t>表长确定</a:t>
            </a:r>
            <a:r>
              <a:rPr lang="zh-CN" altLang="en-US" sz="2400" b="1" dirty="0" smtClean="0"/>
              <a:t>的情况</a:t>
            </a:r>
          </a:p>
          <a:p>
            <a:pPr lvl="2" eaLnBrk="1" hangingPunct="1">
              <a:lnSpc>
                <a:spcPct val="110000"/>
              </a:lnSpc>
              <a:spcBef>
                <a:spcPct val="10000"/>
              </a:spcBef>
              <a:buFontTx/>
              <a:buNone/>
            </a:pPr>
            <a:r>
              <a:rPr lang="zh-CN" altLang="en-US" sz="2400" b="1" dirty="0" smtClean="0"/>
              <a:t>对于散列组织的符号表，表长确定。初始化的时候，表中</a:t>
            </a:r>
            <a:r>
              <a:rPr lang="zh-CN" altLang="en-US" sz="2400" b="1" dirty="0" smtClean="0">
                <a:solidFill>
                  <a:srgbClr val="CC3300"/>
                </a:solidFill>
              </a:rPr>
              <a:t>所有表项值清除</a:t>
            </a:r>
            <a:r>
              <a:rPr lang="zh-CN" altLang="en-US" sz="2400" b="1" dirty="0" smtClean="0"/>
              <a:t>。</a:t>
            </a:r>
          </a:p>
        </p:txBody>
      </p:sp>
      <p:sp>
        <p:nvSpPr>
          <p:cNvPr id="5" name="Rectangle 3"/>
          <p:cNvSpPr txBox="1">
            <a:spLocks noChangeArrowheads="1"/>
          </p:cNvSpPr>
          <p:nvPr/>
        </p:nvSpPr>
        <p:spPr>
          <a:xfrm>
            <a:off x="463405" y="260648"/>
            <a:ext cx="7924800" cy="719137"/>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609600" indent="-609600" fontAlgn="auto">
              <a:lnSpc>
                <a:spcPct val="120000"/>
              </a:lnSpc>
              <a:buFont typeface="Wingdings" pitchFamily="2" charset="2"/>
              <a:buNone/>
            </a:pPr>
            <a:r>
              <a:rPr lang="zh-CN" altLang="en-US" dirty="0" smtClean="0">
                <a:solidFill>
                  <a:srgbClr val="CC3300"/>
                </a:solidFill>
              </a:rPr>
              <a:t>三、符号表的实现：</a:t>
            </a:r>
          </a:p>
        </p:txBody>
      </p:sp>
      <p:sp>
        <p:nvSpPr>
          <p:cNvPr id="2" name="TextBox 1"/>
          <p:cNvSpPr txBox="1"/>
          <p:nvPr/>
        </p:nvSpPr>
        <p:spPr>
          <a:xfrm>
            <a:off x="645385" y="979784"/>
            <a:ext cx="7560840" cy="830997"/>
          </a:xfrm>
          <a:prstGeom prst="rect">
            <a:avLst/>
          </a:prstGeom>
          <a:noFill/>
        </p:spPr>
        <p:txBody>
          <a:bodyPr wrap="square" rtlCol="0">
            <a:spAutoFit/>
          </a:bodyPr>
          <a:lstStyle/>
          <a:p>
            <a:r>
              <a:rPr lang="zh-CN" altLang="en-US" dirty="0" smtClean="0"/>
              <a:t>符号表的实现（相关操作）主要有：新建，插入，查询，修改，删除，释放空间</a:t>
            </a:r>
            <a:endParaRPr lang="zh-CN" altLang="en-US" dirty="0"/>
          </a:p>
        </p:txBody>
      </p:sp>
    </p:spTree>
    <p:extLst>
      <p:ext uri="{BB962C8B-B14F-4D97-AF65-F5344CB8AC3E}">
        <p14:creationId xmlns:p14="http://schemas.microsoft.com/office/powerpoint/2010/main" xmlns="" val="281670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7" dur="500"/>
                                        <p:tgtEl>
                                          <p:spTgt spid="16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22" dur="500"/>
                                        <p:tgtEl>
                                          <p:spTgt spid="163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27" dur="500"/>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sz="quarter" idx="4294967295"/>
          </p:nvPr>
        </p:nvSpPr>
        <p:spPr>
          <a:xfrm>
            <a:off x="755576" y="1124744"/>
            <a:ext cx="7772400" cy="4953000"/>
          </a:xfrm>
          <a:prstGeom prst="rect">
            <a:avLst/>
          </a:prstGeom>
        </p:spPr>
        <p:txBody>
          <a:bodyPr>
            <a:normAutofit/>
          </a:bodyPr>
          <a:lstStyle/>
          <a:p>
            <a:pPr eaLnBrk="1" hangingPunct="1">
              <a:lnSpc>
                <a:spcPct val="110000"/>
              </a:lnSpc>
              <a:spcBef>
                <a:spcPct val="10000"/>
              </a:spcBef>
            </a:pPr>
            <a:r>
              <a:rPr lang="zh-CN" altLang="en-US" sz="2400" b="1" dirty="0" smtClean="0"/>
              <a:t>插入表项：</a:t>
            </a:r>
          </a:p>
          <a:p>
            <a:pPr lvl="2" eaLnBrk="1" hangingPunct="1">
              <a:lnSpc>
                <a:spcPct val="110000"/>
              </a:lnSpc>
              <a:spcBef>
                <a:spcPct val="10000"/>
              </a:spcBef>
              <a:buFontTx/>
              <a:buNone/>
            </a:pPr>
            <a:r>
              <a:rPr lang="zh-CN" altLang="en-US" sz="2400" b="1" dirty="0" smtClean="0"/>
              <a:t>遇到新的符号声明，在当前作用域对应的表插入一个表项。</a:t>
            </a:r>
            <a:endParaRPr lang="en-US" altLang="zh-CN" sz="2400" b="1" dirty="0" smtClean="0"/>
          </a:p>
          <a:p>
            <a:pPr>
              <a:lnSpc>
                <a:spcPct val="110000"/>
              </a:lnSpc>
              <a:spcBef>
                <a:spcPct val="10000"/>
              </a:spcBef>
            </a:pPr>
            <a:r>
              <a:rPr lang="zh-CN" altLang="en-US" sz="2400" dirty="0" smtClean="0"/>
              <a:t>查询表</a:t>
            </a:r>
            <a:r>
              <a:rPr lang="zh-CN" altLang="en-US" sz="2400" dirty="0"/>
              <a:t>项：</a:t>
            </a:r>
          </a:p>
          <a:p>
            <a:pPr lvl="2" eaLnBrk="1" hangingPunct="1">
              <a:lnSpc>
                <a:spcPct val="110000"/>
              </a:lnSpc>
              <a:spcBef>
                <a:spcPct val="10000"/>
              </a:spcBef>
              <a:buFontTx/>
              <a:buNone/>
            </a:pPr>
            <a:r>
              <a:rPr lang="zh-CN" altLang="en-US" sz="2400" b="1" dirty="0" smtClean="0"/>
              <a:t>引用符号时，查询表项。</a:t>
            </a:r>
            <a:endParaRPr lang="en-US" altLang="zh-CN" sz="2400" b="1" dirty="0" smtClean="0"/>
          </a:p>
          <a:p>
            <a:pPr lvl="1">
              <a:lnSpc>
                <a:spcPct val="115000"/>
              </a:lnSpc>
              <a:buFont typeface="Wingdings" panose="05000000000000000000" pitchFamily="2" charset="2"/>
              <a:buChar char="ü"/>
            </a:pPr>
            <a:r>
              <a:rPr lang="zh-CN" altLang="en-US" sz="2400" dirty="0">
                <a:latin typeface="幼圆" pitchFamily="49" charset="-122"/>
                <a:ea typeface="幼圆" pitchFamily="49" charset="-122"/>
              </a:rPr>
              <a:t>线性组织 </a:t>
            </a:r>
            <a:r>
              <a:rPr lang="zh-CN" altLang="en-US" sz="2400" dirty="0">
                <a:latin typeface="Times New Roman" pitchFamily="18" charset="0"/>
                <a:ea typeface="幼圆" pitchFamily="49" charset="-122"/>
              </a:rPr>
              <a:t>——</a:t>
            </a:r>
            <a:r>
              <a:rPr lang="zh-CN" altLang="en-US" sz="2400" dirty="0">
                <a:latin typeface="幼圆" pitchFamily="49" charset="-122"/>
                <a:ea typeface="幼圆" pitchFamily="49" charset="-122"/>
              </a:rPr>
              <a:t> 顺序查找</a:t>
            </a:r>
          </a:p>
          <a:p>
            <a:pPr lvl="1">
              <a:lnSpc>
                <a:spcPct val="115000"/>
              </a:lnSpc>
              <a:buFont typeface="Wingdings" panose="05000000000000000000" pitchFamily="2" charset="2"/>
              <a:buChar char="ü"/>
            </a:pPr>
            <a:r>
              <a:rPr lang="zh-CN" altLang="en-US" sz="2400" dirty="0">
                <a:latin typeface="幼圆" pitchFamily="49" charset="-122"/>
                <a:ea typeface="幼圆" pitchFamily="49" charset="-122"/>
              </a:rPr>
              <a:t>排序组织 </a:t>
            </a:r>
            <a:r>
              <a:rPr lang="zh-CN" altLang="en-US" sz="2400" dirty="0">
                <a:latin typeface="Times New Roman" pitchFamily="18" charset="0"/>
                <a:ea typeface="幼圆" pitchFamily="49" charset="-122"/>
              </a:rPr>
              <a:t>——</a:t>
            </a:r>
            <a:r>
              <a:rPr lang="zh-CN" altLang="en-US" sz="2400" dirty="0">
                <a:latin typeface="幼圆" pitchFamily="49" charset="-122"/>
                <a:ea typeface="幼圆" pitchFamily="49" charset="-122"/>
              </a:rPr>
              <a:t> 二分查找（折半查找）</a:t>
            </a:r>
          </a:p>
          <a:p>
            <a:pPr lvl="1">
              <a:lnSpc>
                <a:spcPct val="115000"/>
              </a:lnSpc>
              <a:buFont typeface="Wingdings" panose="05000000000000000000" pitchFamily="2" charset="2"/>
              <a:buChar char="ü"/>
            </a:pPr>
            <a:r>
              <a:rPr lang="zh-CN" altLang="en-US" sz="2400" dirty="0">
                <a:latin typeface="幼圆" pitchFamily="49" charset="-122"/>
                <a:ea typeface="幼圆" pitchFamily="49" charset="-122"/>
              </a:rPr>
              <a:t>散列组织 </a:t>
            </a:r>
            <a:r>
              <a:rPr lang="zh-CN" altLang="en-US" sz="2400" dirty="0">
                <a:latin typeface="Times New Roman" pitchFamily="18" charset="0"/>
                <a:ea typeface="幼圆" pitchFamily="49" charset="-122"/>
              </a:rPr>
              <a:t>——</a:t>
            </a:r>
            <a:r>
              <a:rPr lang="zh-CN" altLang="en-US" sz="2400" dirty="0">
                <a:latin typeface="幼圆" pitchFamily="49" charset="-122"/>
                <a:ea typeface="幼圆" pitchFamily="49" charset="-122"/>
              </a:rPr>
              <a:t> 杂凑查找 </a:t>
            </a:r>
          </a:p>
          <a:p>
            <a:pPr lvl="2" eaLnBrk="1" hangingPunct="1">
              <a:lnSpc>
                <a:spcPct val="110000"/>
              </a:lnSpc>
              <a:spcBef>
                <a:spcPct val="10000"/>
              </a:spcBef>
              <a:buFontTx/>
              <a:buNone/>
            </a:pPr>
            <a:endParaRPr lang="zh-CN" altLang="en-US" sz="2400" b="1" dirty="0" smtClean="0"/>
          </a:p>
        </p:txBody>
      </p:sp>
      <p:sp>
        <p:nvSpPr>
          <p:cNvPr id="5" name="Rectangle 3"/>
          <p:cNvSpPr txBox="1">
            <a:spLocks noChangeArrowheads="1"/>
          </p:cNvSpPr>
          <p:nvPr/>
        </p:nvSpPr>
        <p:spPr>
          <a:xfrm>
            <a:off x="463405" y="260648"/>
            <a:ext cx="7924800" cy="719137"/>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2800" b="1" kern="1200" spc="30" baseline="0">
                <a:solidFill>
                  <a:schemeClr val="tx1"/>
                </a:solidFill>
                <a:latin typeface="宋体" panose="02010600030101010101" pitchFamily="2" charset="-122"/>
                <a:ea typeface="宋体" panose="02010600030101010101" pitchFamily="2" charset="-122"/>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609600" indent="-609600" fontAlgn="auto">
              <a:lnSpc>
                <a:spcPct val="120000"/>
              </a:lnSpc>
              <a:buFont typeface="Wingdings" pitchFamily="2" charset="2"/>
              <a:buNone/>
            </a:pPr>
            <a:r>
              <a:rPr lang="zh-CN" altLang="en-US" dirty="0" smtClean="0">
                <a:solidFill>
                  <a:srgbClr val="CC3300"/>
                </a:solidFill>
              </a:rPr>
              <a:t>三、符号表的实现：</a:t>
            </a:r>
          </a:p>
        </p:txBody>
      </p:sp>
    </p:spTree>
    <p:extLst>
      <p:ext uri="{BB962C8B-B14F-4D97-AF65-F5344CB8AC3E}">
        <p14:creationId xmlns:p14="http://schemas.microsoft.com/office/powerpoint/2010/main" xmlns="" val="32018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7" dur="500"/>
                                        <p:tgtEl>
                                          <p:spTgt spid="16387">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20" dur="500"/>
                                        <p:tgtEl>
                                          <p:spTgt spid="16387">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23" dur="500"/>
                                        <p:tgtEl>
                                          <p:spTgt spid="16387">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26" dur="500"/>
                                        <p:tgtEl>
                                          <p:spTgt spid="16387">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6387">
                                            <p:txEl>
                                              <p:pRg st="6" end="6"/>
                                            </p:txEl>
                                          </p:spTgt>
                                        </p:tgtEl>
                                        <p:attrNameLst>
                                          <p:attrName>style.visibility</p:attrName>
                                        </p:attrNameLst>
                                      </p:cBhvr>
                                      <p:to>
                                        <p:strVal val="visible"/>
                                      </p:to>
                                    </p:set>
                                    <p:animEffect transition="in" filter="blinds(horizontal)">
                                      <p:cBhvr>
                                        <p:cTn id="29" dur="500"/>
                                        <p:tgtEl>
                                          <p:spTgt spid="16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1_极目远眺">
  <a:themeElements>
    <a:clrScheme name="极目远眺">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极目远眺">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2_模块">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模块">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2_极目远眺">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极目远眺">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极目远眺">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5324</TotalTime>
  <Words>6303</Words>
  <Application>Microsoft Office PowerPoint</Application>
  <PresentationFormat>全屏显示(4:3)</PresentationFormat>
  <Paragraphs>818</Paragraphs>
  <Slides>71</Slides>
  <Notes>2</Notes>
  <HiddenSlides>0</HiddenSlides>
  <MMClips>0</MMClips>
  <ScaleCrop>false</ScaleCrop>
  <HeadingPairs>
    <vt:vector size="4" baseType="variant">
      <vt:variant>
        <vt:lpstr>主题</vt:lpstr>
      </vt:variant>
      <vt:variant>
        <vt:i4>3</vt:i4>
      </vt:variant>
      <vt:variant>
        <vt:lpstr>幻灯片标题</vt:lpstr>
      </vt:variant>
      <vt:variant>
        <vt:i4>71</vt:i4>
      </vt:variant>
    </vt:vector>
  </HeadingPairs>
  <TitlesOfParts>
    <vt:vector size="74" baseType="lpstr">
      <vt:lpstr>1_极目远眺</vt:lpstr>
      <vt:lpstr>2_模块</vt:lpstr>
      <vt:lpstr>2_极目远眺</vt:lpstr>
      <vt:lpstr>第8章 静态语义分析和中间代码生成</vt:lpstr>
      <vt:lpstr>本章提要</vt:lpstr>
      <vt:lpstr>8.1 符号表</vt:lpstr>
      <vt:lpstr>幻灯片 4</vt:lpstr>
      <vt:lpstr>幻灯片 5</vt:lpstr>
      <vt:lpstr>幻灯片 6</vt:lpstr>
      <vt:lpstr>幻灯片 7</vt:lpstr>
      <vt:lpstr>幻灯片 8</vt:lpstr>
      <vt:lpstr>幻灯片 9</vt:lpstr>
      <vt:lpstr>幻灯片 10</vt:lpstr>
      <vt:lpstr>幻灯片 11</vt:lpstr>
      <vt:lpstr>幻灯片 12</vt:lpstr>
      <vt:lpstr>8.2 静态语义分析</vt:lpstr>
      <vt:lpstr>一、 程序中定义所有类型的文法G(P)</vt:lpstr>
      <vt:lpstr>幻灯片 15</vt:lpstr>
      <vt:lpstr>幻灯片 16</vt:lpstr>
      <vt:lpstr>1、 标识符类型检查</vt:lpstr>
      <vt:lpstr>幻灯片 18</vt:lpstr>
      <vt:lpstr>2、 表达式的类型检查</vt:lpstr>
      <vt:lpstr>幻灯片 20</vt:lpstr>
      <vt:lpstr>8.3 中间代码形式</vt:lpstr>
      <vt:lpstr>幻灯片 22</vt:lpstr>
      <vt:lpstr>二、生成抽象语法树           1、逆波兰式</vt:lpstr>
      <vt:lpstr>1、逆波兰式表示方法（重点）</vt:lpstr>
      <vt:lpstr>逆波兰式的相关练习</vt:lpstr>
      <vt:lpstr>2、抽象语法树的生成</vt:lpstr>
      <vt:lpstr>幻灯片 27</vt:lpstr>
      <vt:lpstr>幻灯片 28</vt:lpstr>
      <vt:lpstr>幻灯片 29</vt:lpstr>
      <vt:lpstr>幻灯片 30</vt:lpstr>
      <vt:lpstr> 8.3.3 生成三地址码（四元式）</vt:lpstr>
      <vt:lpstr>幻灯片 32</vt:lpstr>
      <vt:lpstr>幻灯片 33</vt:lpstr>
      <vt:lpstr>一、 赋值语句及算术表达式的四元式翻译</vt:lpstr>
      <vt:lpstr>幻灯片 35</vt:lpstr>
      <vt:lpstr>幻灯片 36</vt:lpstr>
      <vt:lpstr>幻灯片 37</vt:lpstr>
      <vt:lpstr>幻灯片 38</vt:lpstr>
      <vt:lpstr>二、 说明语句的四元式翻译</vt:lpstr>
      <vt:lpstr>幻灯片 40</vt:lpstr>
      <vt:lpstr>幻灯片 41</vt:lpstr>
      <vt:lpstr>幻灯片 42</vt:lpstr>
      <vt:lpstr>四、 布尔表达式的四元式翻译</vt:lpstr>
      <vt:lpstr>幻灯片 44</vt:lpstr>
      <vt:lpstr>幻灯片 45</vt:lpstr>
      <vt:lpstr>幻灯片 46</vt:lpstr>
      <vt:lpstr>四.1、 布尔表达式的另一种四元式翻译</vt:lpstr>
      <vt:lpstr>幻灯片 48</vt:lpstr>
      <vt:lpstr>幻灯片 49</vt:lpstr>
      <vt:lpstr>五、 控制语句的四元式翻译</vt:lpstr>
      <vt:lpstr>五、 控制语句的四元式翻译</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 本章小结</vt:lpstr>
      <vt:lpstr> 本章小结-续</vt:lpstr>
    </vt:vector>
  </TitlesOfParts>
  <Company>番茄花园</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语法制导翻译和中间代码生成 </dc:title>
  <dc:creator>SKYLZY</dc:creator>
  <cp:lastModifiedBy>lenovo</cp:lastModifiedBy>
  <cp:revision>510</cp:revision>
  <dcterms:created xsi:type="dcterms:W3CDTF">2005-06-11T20:50:03Z</dcterms:created>
  <dcterms:modified xsi:type="dcterms:W3CDTF">2018-06-05T11:02:53Z</dcterms:modified>
</cp:coreProperties>
</file>