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95" r:id="rId2"/>
  </p:sldMasterIdLst>
  <p:notesMasterIdLst>
    <p:notesMasterId r:id="rId18"/>
  </p:notesMasterIdLst>
  <p:sldIdLst>
    <p:sldId id="321" r:id="rId3"/>
    <p:sldId id="322" r:id="rId4"/>
    <p:sldId id="324" r:id="rId5"/>
    <p:sldId id="325" r:id="rId6"/>
    <p:sldId id="326" r:id="rId7"/>
    <p:sldId id="327" r:id="rId8"/>
    <p:sldId id="329" r:id="rId9"/>
    <p:sldId id="328" r:id="rId10"/>
    <p:sldId id="331" r:id="rId11"/>
    <p:sldId id="332" r:id="rId12"/>
    <p:sldId id="330" r:id="rId13"/>
    <p:sldId id="333" r:id="rId14"/>
    <p:sldId id="334" r:id="rId15"/>
    <p:sldId id="335" r:id="rId16"/>
    <p:sldId id="336" r:id="rId17"/>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5pPr>
    <a:lvl6pPr marL="2286000" algn="l" defTabSz="914400" rtl="0" eaLnBrk="1" latinLnBrk="0" hangingPunct="1">
      <a:defRPr sz="2400" b="1" kern="1200">
        <a:solidFill>
          <a:schemeClr val="tx1"/>
        </a:solidFill>
        <a:latin typeface="Arial Narrow" pitchFamily="34" charset="0"/>
        <a:ea typeface="宋体" pitchFamily="2" charset="-122"/>
        <a:cs typeface="+mn-cs"/>
      </a:defRPr>
    </a:lvl6pPr>
    <a:lvl7pPr marL="2743200" algn="l" defTabSz="914400" rtl="0" eaLnBrk="1" latinLnBrk="0" hangingPunct="1">
      <a:defRPr sz="2400" b="1" kern="1200">
        <a:solidFill>
          <a:schemeClr val="tx1"/>
        </a:solidFill>
        <a:latin typeface="Arial Narrow" pitchFamily="34" charset="0"/>
        <a:ea typeface="宋体" pitchFamily="2" charset="-122"/>
        <a:cs typeface="+mn-cs"/>
      </a:defRPr>
    </a:lvl7pPr>
    <a:lvl8pPr marL="3200400" algn="l" defTabSz="914400" rtl="0" eaLnBrk="1" latinLnBrk="0" hangingPunct="1">
      <a:defRPr sz="2400" b="1" kern="1200">
        <a:solidFill>
          <a:schemeClr val="tx1"/>
        </a:solidFill>
        <a:latin typeface="Arial Narrow" pitchFamily="34" charset="0"/>
        <a:ea typeface="宋体" pitchFamily="2" charset="-122"/>
        <a:cs typeface="+mn-cs"/>
      </a:defRPr>
    </a:lvl8pPr>
    <a:lvl9pPr marL="3657600" algn="l" defTabSz="914400" rtl="0" eaLnBrk="1" latinLnBrk="0" hangingPunct="1">
      <a:defRPr sz="2400" b="1" kern="1200">
        <a:solidFill>
          <a:schemeClr val="tx1"/>
        </a:solidFill>
        <a:latin typeface="Arial Narrow"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99"/>
    <a:srgbClr val="009900"/>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1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94"/>
    </p:cViewPr>
  </p:sorterViewPr>
  <p:notesViewPr>
    <p:cSldViewPr>
      <p:cViewPr varScale="1">
        <p:scale>
          <a:sx n="51" d="100"/>
          <a:sy n="51" d="100"/>
        </p:scale>
        <p:origin x="-291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4C9944-0F66-4F40-8A6A-B420FE5E124D}" type="datetimeFigureOut">
              <a:rPr lang="zh-CN" altLang="en-US" smtClean="0"/>
              <a:pPr/>
              <a:t>2018/6/12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708CD6-E781-4EFF-BB55-18DCED5B278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28922F0-3A5D-4B23-9DDA-8B87FC1A5865}" type="datetime1">
              <a:rPr lang="en-US" altLang="zh-CN" smtClean="0">
                <a:solidFill>
                  <a:prstClr val="white">
                    <a:tint val="95000"/>
                  </a:prstClr>
                </a:solidFill>
              </a:rPr>
              <a:pPr/>
              <a:t>6/12/2018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Tree>
    <p:extLst>
      <p:ext uri="{BB962C8B-B14F-4D97-AF65-F5344CB8AC3E}">
        <p14:creationId xmlns="" xmlns:p14="http://schemas.microsoft.com/office/powerpoint/2010/main" val="40109762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DB67885-BC47-47B8-A644-C7BF088BFE10}" type="datetime1">
              <a:rPr lang="en-US" altLang="zh-CN" smtClean="0">
                <a:solidFill>
                  <a:prstClr val="black">
                    <a:tint val="95000"/>
                  </a:prstClr>
                </a:solidFill>
              </a:rPr>
              <a:pPr/>
              <a:t>6/12/2018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29432966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DB8878-53AD-4443-9672-284255F026A8}" type="datetime1">
              <a:rPr lang="en-US" altLang="zh-CN" smtClean="0">
                <a:solidFill>
                  <a:prstClr val="black">
                    <a:tint val="95000"/>
                  </a:prstClr>
                </a:solidFill>
              </a:rPr>
              <a:pPr/>
              <a:t>6/12/2018</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2464244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0580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102507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33B9C9A-5706-4A4E-B5C3-D5B7A7FB547C}"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4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en-US" dirty="0"/>
          </a:p>
        </p:txBody>
      </p:sp>
    </p:spTree>
    <p:extLst>
      <p:ext uri="{BB962C8B-B14F-4D97-AF65-F5344CB8AC3E}">
        <p14:creationId xmlns="" xmlns:p14="http://schemas.microsoft.com/office/powerpoint/2010/main" val="2596157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4" name="Date Placeholder 3"/>
          <p:cNvSpPr>
            <a:spLocks noGrp="1"/>
          </p:cNvSpPr>
          <p:nvPr>
            <p:ph type="dt" sz="half" idx="10"/>
          </p:nvPr>
        </p:nvSpPr>
        <p:spPr/>
        <p:txBody>
          <a:bodyPr/>
          <a:lstStyle/>
          <a:p>
            <a:fld id="{F0D6EF60-249D-4A07-B478-B15680385919}"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 xmlns:p14="http://schemas.microsoft.com/office/powerpoint/2010/main" val="366942813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AA144D3-FDF8-435A-8441-9A53930750A3}"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369029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5" name="Date Placeholder 4"/>
          <p:cNvSpPr>
            <a:spLocks noGrp="1"/>
          </p:cNvSpPr>
          <p:nvPr>
            <p:ph type="dt" sz="half" idx="10"/>
          </p:nvPr>
        </p:nvSpPr>
        <p:spPr/>
        <p:txBody>
          <a:bodyPr/>
          <a:lstStyle/>
          <a:p>
            <a:fld id="{93EB889D-64ED-48BD-9FC0-005D5BEB52E4}" type="datetime1">
              <a:rPr lang="en-US" altLang="zh-CN" smtClean="0">
                <a:solidFill>
                  <a:srgbClr val="FFFFFF"/>
                </a:solidFill>
              </a:rPr>
              <a:pPr/>
              <a:t>6/12/2018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495322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9639D328-DD70-4764-869C-1969E8A0AAE5}" type="datetime1">
              <a:rPr lang="en-US" altLang="zh-CN" smtClean="0">
                <a:solidFill>
                  <a:srgbClr val="FFFFFF"/>
                </a:solidFill>
              </a:rPr>
              <a:pPr/>
              <a:t>6/12/2018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697923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E4D4F3-FA45-4920-8787-8CD4CF9EAABA}" type="datetime1">
              <a:rPr lang="en-US" altLang="zh-CN" smtClean="0">
                <a:solidFill>
                  <a:srgbClr val="FFFFFF"/>
                </a:solidFill>
              </a:rPr>
              <a:pPr/>
              <a:t>6/12/2018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8183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3F5537BA-76EE-425F-8BA3-F842EFE9D096}" type="datetime1">
              <a:rPr lang="en-US" altLang="zh-CN" smtClean="0">
                <a:solidFill>
                  <a:prstClr val="black">
                    <a:tint val="95000"/>
                  </a:prstClr>
                </a:solidFill>
              </a:rPr>
              <a:pPr/>
              <a:t>6/12/2018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19027505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E786E-9B7B-4C61-9F69-AC91B28A705D}" type="datetime1">
              <a:rPr lang="en-US" altLang="zh-CN" smtClean="0">
                <a:solidFill>
                  <a:srgbClr val="FFFFFF"/>
                </a:solidFill>
              </a:rPr>
              <a:pPr/>
              <a:t>6/12/2018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424270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009783-6658-44FE-8EFE-3F786E14DDDC}" type="datetime1">
              <a:rPr lang="en-US" altLang="zh-CN" smtClean="0">
                <a:solidFill>
                  <a:srgbClr val="FFFFFF"/>
                </a:solidFill>
              </a:rPr>
              <a:pPr/>
              <a:t>6/12/2018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673976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BDE487B-70F1-4622-AAEE-C7BFF39B4DBE}" type="datetime1">
              <a:rPr lang="en-US" altLang="zh-CN" smtClean="0">
                <a:solidFill>
                  <a:srgbClr val="FFFFFF"/>
                </a:solidFill>
              </a:rPr>
              <a:pPr/>
              <a:t>6/12/2018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304154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DB54FFA-7E3D-4CEC-9048-8F46CADA402F}"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437705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00A8CE-868B-4B06-B064-B025F0342BFE}" type="datetime1">
              <a:rPr lang="en-US" altLang="zh-CN" smtClean="0">
                <a:solidFill>
                  <a:srgbClr val="FFFFFF"/>
                </a:solidFill>
              </a:rPr>
              <a:pPr/>
              <a:t>6/12/2018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083339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090726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913730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4388459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557338"/>
            <a:ext cx="8208963" cy="4679950"/>
          </a:xfrm>
        </p:spPr>
        <p:txBody>
          <a:bodyPr/>
          <a:lstStyle>
            <a:lvl1pPr>
              <a:defRPr baseline="0">
                <a:latin typeface="Times New Roman" panose="02020603050405020304" pitchFamily="18" charset="0"/>
              </a:defRPr>
            </a:lvl1pPr>
          </a:lstStyle>
          <a:p>
            <a:pPr lvl="0"/>
            <a:endParaRPr lang="zh-CN" altLang="en-US" noProof="0" dirty="0" smtClean="0"/>
          </a:p>
        </p:txBody>
      </p:sp>
    </p:spTree>
    <p:extLst>
      <p:ext uri="{BB962C8B-B14F-4D97-AF65-F5344CB8AC3E}">
        <p14:creationId xmlns="" xmlns:p14="http://schemas.microsoft.com/office/powerpoint/2010/main" val="4181986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8400"/>
            <a:ext cx="1905000" cy="457200"/>
          </a:xfrm>
        </p:spPr>
        <p:txBody>
          <a:bodyPr/>
          <a:lstStyle>
            <a:lvl1pPr>
              <a:defRPr/>
            </a:lvl1pPr>
          </a:lstStyle>
          <a:p>
            <a:fld id="{6B72377B-3F24-48E7-AB04-ED06249CFE61}"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201F7E2-2E67-4FEE-A987-0EF952BE7C05}" type="datetime1">
              <a:rPr lang="en-US" altLang="zh-CN" smtClean="0">
                <a:solidFill>
                  <a:prstClr val="white">
                    <a:tint val="95000"/>
                  </a:prstClr>
                </a:solidFill>
              </a:rPr>
              <a:pPr/>
              <a:t>6/12/2018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 xmlns:p14="http://schemas.microsoft.com/office/powerpoint/2010/main" val="2484894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5A2860-D7AB-42C3-B67B-8503F387798F}" type="datetime1">
              <a:rPr lang="en-US" altLang="zh-CN" smtClean="0">
                <a:solidFill>
                  <a:prstClr val="black">
                    <a:tint val="95000"/>
                  </a:prstClr>
                </a:solidFill>
              </a:rPr>
              <a:pPr/>
              <a:t>6/12/2018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14430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B78091C-C676-4A8F-A6AD-F9716101BB2D}" type="datetime1">
              <a:rPr lang="en-US" altLang="zh-CN" smtClean="0">
                <a:solidFill>
                  <a:prstClr val="black">
                    <a:tint val="95000"/>
                  </a:prstClr>
                </a:solidFill>
              </a:rPr>
              <a:pPr/>
              <a:t>6/12/2018</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198940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317DFF-E0EC-4770-AB19-BDF7830B31BC}" type="datetime1">
              <a:rPr lang="en-US" altLang="zh-CN" smtClean="0">
                <a:solidFill>
                  <a:prstClr val="black">
                    <a:tint val="95000"/>
                  </a:prstClr>
                </a:solidFill>
              </a:rPr>
              <a:pPr/>
              <a:t>6/12/2018</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17661057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4844ED-3A7A-4102-A6A2-7D71556AAA47}" type="datetime1">
              <a:rPr lang="en-US" altLang="zh-CN" smtClean="0">
                <a:solidFill>
                  <a:prstClr val="black">
                    <a:tint val="95000"/>
                  </a:prstClr>
                </a:solidFill>
              </a:rPr>
              <a:pPr/>
              <a:t>6/12/2018</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30270959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360BB45-FDCF-4963-ACF7-8C11F1809493}" type="datetime1">
              <a:rPr lang="en-US" altLang="zh-CN" smtClean="0">
                <a:solidFill>
                  <a:prstClr val="black">
                    <a:tint val="95000"/>
                  </a:prstClr>
                </a:solidFill>
              </a:rPr>
              <a:pPr/>
              <a:t>6/12/2018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Tree>
    <p:extLst>
      <p:ext uri="{BB962C8B-B14F-4D97-AF65-F5344CB8AC3E}">
        <p14:creationId xmlns="" xmlns:p14="http://schemas.microsoft.com/office/powerpoint/2010/main" val="39672058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CAE3516F-E500-43D4-91E7-3A8C65E9C9B7}" type="datetime1">
              <a:rPr lang="en-US" altLang="zh-CN" smtClean="0">
                <a:solidFill>
                  <a:prstClr val="black">
                    <a:tint val="95000"/>
                  </a:prstClr>
                </a:solidFill>
              </a:rPr>
              <a:pPr/>
              <a:t>6/12/2018</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39931661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C42F76F-A850-4078-AE29-924589898A25}" type="datetime1">
              <a:rPr lang="en-US" altLang="zh-CN" smtClean="0">
                <a:solidFill>
                  <a:prstClr val="black">
                    <a:tint val="95000"/>
                  </a:prstClr>
                </a:solidFill>
              </a:rPr>
              <a:pPr/>
              <a:t>6/12/2018</a:t>
            </a:fld>
            <a:endParaRPr lang="en-US" dirty="0">
              <a:solidFill>
                <a:prstClr val="black">
                  <a:tint val="95000"/>
                </a:prstClr>
              </a:solidFill>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8237106-F2ED-405E-BC33-CC3CF426205F}"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 xmlns:p14="http://schemas.microsoft.com/office/powerpoint/2010/main" val="428947765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8"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1B953EE-39D3-45CB-9650-D445724E0CA8}" type="datetime1">
              <a:rPr lang="en-US" altLang="zh-CN" smtClean="0">
                <a:solidFill>
                  <a:srgbClr val="FFFFFF"/>
                </a:solidFill>
                <a:latin typeface="Arial Narrow"/>
              </a:rPr>
              <a:pPr/>
              <a:t>6/12/2018</a:t>
            </a:fld>
            <a:endParaRPr lang="en-US" dirty="0">
              <a:solidFill>
                <a:srgbClr val="FFFFFF"/>
              </a:solidFill>
              <a:latin typeface="Arial Narrow"/>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solidFill>
                <a:srgbClr val="FFFFFF"/>
              </a:solidFill>
              <a:latin typeface="Arial Narrow"/>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solidFill>
                  <a:srgbClr val="FFFFFF"/>
                </a:solidFill>
                <a:latin typeface="Arial Narrow"/>
              </a:rPr>
              <a:pPr/>
              <a:t>‹#›</a:t>
            </a:fld>
            <a:endParaRPr lang="en-US" dirty="0">
              <a:solidFill>
                <a:srgbClr val="FFFFFF"/>
              </a:solidFill>
              <a:latin typeface="Arial Narrow"/>
            </a:endParaRPr>
          </a:p>
        </p:txBody>
      </p:sp>
    </p:spTree>
    <p:extLst>
      <p:ext uri="{BB962C8B-B14F-4D97-AF65-F5344CB8AC3E}">
        <p14:creationId xmlns="" xmlns:p14="http://schemas.microsoft.com/office/powerpoint/2010/main" val="26503519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iming>
    <p:tnLst>
      <p:par>
        <p:cTn id="1" dur="indefinite" restart="never" nodeType="tmRoot"/>
      </p:par>
    </p:tnLst>
  </p:timing>
  <p:hf hdr="0" ftr="0" dt="0"/>
  <p:txStyles>
    <p:title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55576" y="2060848"/>
            <a:ext cx="8077200" cy="1673352"/>
          </a:xfrm>
        </p:spPr>
        <p:txBody>
          <a:bodyPr>
            <a:normAutofit/>
          </a:bodyPr>
          <a:lstStyle/>
          <a:p>
            <a:pPr algn="ctr"/>
            <a:r>
              <a:rPr lang="zh-CN" altLang="en-US" sz="4400" dirty="0" smtClean="0"/>
              <a:t>第</a:t>
            </a:r>
            <a:r>
              <a:rPr lang="en-US" altLang="zh-CN" sz="4400" dirty="0" smtClean="0"/>
              <a:t>9</a:t>
            </a:r>
            <a:r>
              <a:rPr lang="zh-CN" altLang="en-US" sz="4400" dirty="0" smtClean="0"/>
              <a:t>章 运行时存储组织</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prstClr val="white">
                    <a:tint val="95000"/>
                  </a:prstClr>
                </a:solidFill>
              </a:rPr>
              <a:pPr/>
              <a:t>1</a:t>
            </a:fld>
            <a:endParaRPr lang="en-US">
              <a:solidFill>
                <a:prstClr val="white">
                  <a:tint val="95000"/>
                </a:prstClr>
              </a:solidFill>
            </a:endParaRPr>
          </a:p>
        </p:txBody>
      </p:sp>
    </p:spTree>
    <p:extLst>
      <p:ext uri="{BB962C8B-B14F-4D97-AF65-F5344CB8AC3E}">
        <p14:creationId xmlns="" xmlns:p14="http://schemas.microsoft.com/office/powerpoint/2010/main" val="28757898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B05C0AF8-E3FF-4CC9-96A7-7D0D62FDC0B9}" type="slidenum">
              <a:rPr lang="en-US" altLang="zh-CN"/>
              <a:pPr/>
              <a:t>10</a:t>
            </a:fld>
            <a:endParaRPr lang="en-US" altLang="zh-CN"/>
          </a:p>
        </p:txBody>
      </p:sp>
      <p:sp>
        <p:nvSpPr>
          <p:cNvPr id="154626" name="Rectangle 2"/>
          <p:cNvSpPr>
            <a:spLocks noChangeArrowheads="1"/>
          </p:cNvSpPr>
          <p:nvPr/>
        </p:nvSpPr>
        <p:spPr bwMode="auto">
          <a:xfrm>
            <a:off x="381000" y="152400"/>
            <a:ext cx="8534400" cy="6248400"/>
          </a:xfrm>
          <a:prstGeom prst="rect">
            <a:avLst/>
          </a:prstGeom>
          <a:noFill/>
          <a:ln w="9525">
            <a:noFill/>
            <a:miter lim="800000"/>
            <a:headEnd/>
            <a:tailEnd/>
          </a:ln>
          <a:effectLst/>
        </p:spPr>
        <p:txBody>
          <a:bodyPr/>
          <a:lstStyle/>
          <a:p>
            <a:pPr algn="l" eaLnBrk="0" hangingPunct="0"/>
            <a:r>
              <a:rPr lang="zh-CN" altLang="en-US" sz="3200" i="1">
                <a:effectLst>
                  <a:outerShdw blurRad="38100" dist="38100" dir="2700000" algn="tl">
                    <a:srgbClr val="C0C0C0"/>
                  </a:outerShdw>
                </a:effectLst>
              </a:rPr>
              <a:t>程序由过程组成</a:t>
            </a:r>
            <a:r>
              <a:rPr lang="zh-CN" altLang="en-US" sz="3200">
                <a:solidFill>
                  <a:srgbClr val="000000"/>
                </a:solidFill>
                <a:effectLst>
                  <a:outerShdw blurRad="38100" dist="38100" dir="2700000" algn="tl">
                    <a:srgbClr val="C0C0C0"/>
                  </a:outerShdw>
                </a:effectLst>
              </a:rPr>
              <a:t>，</a:t>
            </a:r>
            <a:r>
              <a:rPr lang="zh-CN" altLang="en-US" sz="3200">
                <a:solidFill>
                  <a:schemeClr val="tx1"/>
                </a:solidFill>
                <a:effectLst>
                  <a:outerShdw blurRad="38100" dist="38100" dir="2700000" algn="tl">
                    <a:srgbClr val="C0C0C0"/>
                  </a:outerShdw>
                </a:effectLst>
              </a:rPr>
              <a:t>当过程</a:t>
            </a:r>
            <a:r>
              <a:rPr lang="zh-CN" altLang="en-US" sz="3200">
                <a:effectLst>
                  <a:outerShdw blurRad="38100" dist="38100" dir="2700000" algn="tl">
                    <a:srgbClr val="C0C0C0"/>
                  </a:outerShdw>
                </a:effectLst>
              </a:rPr>
              <a:t>被激活</a:t>
            </a:r>
            <a:r>
              <a:rPr lang="zh-CN" altLang="en-US" sz="3200">
                <a:solidFill>
                  <a:schemeClr val="tx1"/>
                </a:solidFill>
                <a:effectLst>
                  <a:outerShdw blurRad="38100" dist="38100" dir="2700000" algn="tl">
                    <a:srgbClr val="C0C0C0"/>
                  </a:outerShdw>
                </a:effectLst>
              </a:rPr>
              <a:t>时</a:t>
            </a:r>
            <a:r>
              <a:rPr lang="zh-CN" altLang="en-US" sz="3200">
                <a:solidFill>
                  <a:srgbClr val="000000"/>
                </a:solidFill>
                <a:effectLst>
                  <a:outerShdw blurRad="38100" dist="38100" dir="2700000" algn="tl">
                    <a:srgbClr val="C0C0C0"/>
                  </a:outerShdw>
                </a:effectLst>
              </a:rPr>
              <a:t>，在运行栈的栈顶设置相应的</a:t>
            </a:r>
            <a:r>
              <a:rPr lang="en-US" altLang="zh-CN" sz="3200">
                <a:solidFill>
                  <a:srgbClr val="FF0000"/>
                </a:solidFill>
                <a:effectLst>
                  <a:outerShdw blurRad="38100" dist="38100" dir="2700000" algn="tl">
                    <a:srgbClr val="C0C0C0"/>
                  </a:outerShdw>
                </a:effectLst>
              </a:rPr>
              <a:t>AR</a:t>
            </a:r>
            <a:r>
              <a:rPr lang="zh-CN" altLang="en-US" sz="3200">
                <a:solidFill>
                  <a:srgbClr val="000000"/>
                </a:solidFill>
                <a:effectLst>
                  <a:outerShdw blurRad="38100" dist="38100" dir="2700000" algn="tl">
                    <a:srgbClr val="C0C0C0"/>
                  </a:outerShdw>
                </a:effectLst>
              </a:rPr>
              <a:t>：</a:t>
            </a:r>
          </a:p>
          <a:p>
            <a:pPr algn="l"/>
            <a:endParaRPr lang="zh-CN" altLang="en-US" sz="1200">
              <a:solidFill>
                <a:srgbClr val="000000"/>
              </a:solidFill>
              <a:effectLst>
                <a:outerShdw blurRad="38100" dist="38100" dir="2700000" algn="tl">
                  <a:srgbClr val="C0C0C0"/>
                </a:outerShdw>
              </a:effectLst>
            </a:endParaRPr>
          </a:p>
          <a:p>
            <a:pPr algn="l">
              <a:buClr>
                <a:srgbClr val="FF0000"/>
              </a:buClr>
              <a:buFont typeface="Wingdings" pitchFamily="2" charset="2"/>
              <a:buChar char="Ø"/>
            </a:pPr>
            <a:r>
              <a:rPr lang="zh-CN" altLang="en-US" sz="3200">
                <a:solidFill>
                  <a:schemeClr val="tx1"/>
                </a:solidFill>
                <a:effectLst>
                  <a:outerShdw blurRad="38100" dist="38100" dir="2700000" algn="tl">
                    <a:srgbClr val="C0C0C0"/>
                  </a:outerShdw>
                </a:effectLst>
              </a:rPr>
              <a:t>临时值：例</a:t>
            </a:r>
            <a:r>
              <a:rPr lang="zh-CN" altLang="en-US" sz="3200">
                <a:solidFill>
                  <a:srgbClr val="000000"/>
                </a:solidFill>
                <a:effectLst>
                  <a:outerShdw blurRad="38100" dist="38100" dir="2700000" algn="tl">
                    <a:srgbClr val="C0C0C0"/>
                  </a:outerShdw>
                </a:effectLst>
              </a:rPr>
              <a:t>如计算表达式时的中间工作单元。</a:t>
            </a:r>
          </a:p>
          <a:p>
            <a:pPr algn="l">
              <a:buClr>
                <a:srgbClr val="FF0000"/>
              </a:buClr>
              <a:buFont typeface="Wingdings" pitchFamily="2" charset="2"/>
              <a:buChar char="Ø"/>
            </a:pPr>
            <a:r>
              <a:rPr lang="zh-CN" altLang="en-US" sz="3200">
                <a:solidFill>
                  <a:schemeClr val="tx1"/>
                </a:solidFill>
                <a:effectLst>
                  <a:outerShdw blurRad="38100" dist="38100" dir="2700000" algn="tl">
                    <a:srgbClr val="C0C0C0"/>
                  </a:outerShdw>
                </a:effectLst>
              </a:rPr>
              <a:t>局部变量</a:t>
            </a:r>
            <a:r>
              <a:rPr lang="zh-CN" altLang="en-US" sz="3200">
                <a:solidFill>
                  <a:srgbClr val="000000"/>
                </a:solidFill>
                <a:effectLst>
                  <a:outerShdw blurRad="38100" dist="38100" dir="2700000" algn="tl">
                    <a:srgbClr val="C0C0C0"/>
                  </a:outerShdw>
                </a:effectLst>
              </a:rPr>
              <a:t>（数据）</a:t>
            </a:r>
          </a:p>
          <a:p>
            <a:pPr algn="l">
              <a:buClr>
                <a:srgbClr val="FF0000"/>
              </a:buClr>
              <a:buFont typeface="Wingdings" pitchFamily="2" charset="2"/>
              <a:buChar char="Ø"/>
            </a:pPr>
            <a:r>
              <a:rPr lang="zh-CN" altLang="en-US" sz="3200">
                <a:solidFill>
                  <a:srgbClr val="000000"/>
                </a:solidFill>
                <a:effectLst>
                  <a:outerShdw blurRad="38100" dist="38100" dir="2700000" algn="tl">
                    <a:srgbClr val="C0C0C0"/>
                  </a:outerShdw>
                </a:effectLst>
              </a:rPr>
              <a:t>保存运行过程前的状态（程序计数器，寄存器值</a:t>
            </a:r>
            <a:r>
              <a:rPr lang="en-US" altLang="zh-CN" sz="3200">
                <a:solidFill>
                  <a:srgbClr val="000000"/>
                </a:solidFill>
                <a:effectLst>
                  <a:outerShdw blurRad="38100" dist="38100" dir="2700000" algn="tl">
                    <a:srgbClr val="C0C0C0"/>
                  </a:outerShdw>
                </a:effectLst>
              </a:rPr>
              <a:t>……</a:t>
            </a:r>
            <a:r>
              <a:rPr lang="zh-CN" altLang="en-US" sz="3200">
                <a:solidFill>
                  <a:srgbClr val="000000"/>
                </a:solidFill>
                <a:effectLst>
                  <a:outerShdw blurRad="38100" dist="38100" dir="2700000" algn="tl">
                    <a:srgbClr val="C0C0C0"/>
                  </a:outerShdw>
                </a:effectLst>
              </a:rPr>
              <a:t>）</a:t>
            </a:r>
          </a:p>
          <a:p>
            <a:pPr algn="l">
              <a:buClr>
                <a:srgbClr val="FF0000"/>
              </a:buClr>
              <a:buFont typeface="Wingdings" pitchFamily="2" charset="2"/>
              <a:buChar char="Ø"/>
            </a:pPr>
            <a:r>
              <a:rPr lang="zh-CN" altLang="en-US" sz="3200">
                <a:solidFill>
                  <a:srgbClr val="000000"/>
                </a:solidFill>
                <a:effectLst>
                  <a:outerShdw blurRad="38100" dist="38100" dir="2700000" algn="tl">
                    <a:srgbClr val="C0C0C0"/>
                  </a:outerShdw>
                </a:effectLst>
              </a:rPr>
              <a:t>存取链</a:t>
            </a:r>
            <a:r>
              <a:rPr lang="zh-CN" altLang="en-US" sz="3200">
                <a:solidFill>
                  <a:srgbClr val="0000CC"/>
                </a:solidFill>
                <a:effectLst>
                  <a:outerShdw blurRad="38100" dist="38100" dir="2700000" algn="tl">
                    <a:srgbClr val="C0C0C0"/>
                  </a:outerShdw>
                </a:effectLst>
              </a:rPr>
              <a:t>（可选）：</a:t>
            </a:r>
            <a:r>
              <a:rPr lang="zh-CN" altLang="en-US" sz="3200">
                <a:solidFill>
                  <a:srgbClr val="000000"/>
                </a:solidFill>
                <a:effectLst>
                  <a:outerShdw blurRad="38100" dist="38100" dir="2700000" algn="tl">
                    <a:srgbClr val="C0C0C0"/>
                  </a:outerShdw>
                </a:effectLst>
              </a:rPr>
              <a:t>对于非局部量的引用。</a:t>
            </a:r>
            <a:endParaRPr lang="zh-CN" altLang="en-US" sz="3200">
              <a:solidFill>
                <a:schemeClr val="tx1"/>
              </a:solidFill>
              <a:effectLst>
                <a:outerShdw blurRad="38100" dist="38100" dir="2700000" algn="tl">
                  <a:srgbClr val="C0C0C0"/>
                </a:outerShdw>
              </a:effectLst>
            </a:endParaRPr>
          </a:p>
          <a:p>
            <a:pPr algn="l">
              <a:buClr>
                <a:srgbClr val="FF0000"/>
              </a:buClr>
              <a:buFont typeface="Wingdings" pitchFamily="2" charset="2"/>
              <a:buChar char="Ø"/>
            </a:pPr>
            <a:r>
              <a:rPr lang="zh-CN" altLang="en-US" sz="3200">
                <a:solidFill>
                  <a:srgbClr val="000000"/>
                </a:solidFill>
                <a:effectLst>
                  <a:outerShdw blurRad="38100" dist="38100" dir="2700000" algn="tl">
                    <a:srgbClr val="C0C0C0"/>
                  </a:outerShdw>
                </a:effectLst>
              </a:rPr>
              <a:t>控制链</a:t>
            </a:r>
            <a:r>
              <a:rPr lang="en-US" altLang="zh-CN" sz="3200">
                <a:solidFill>
                  <a:srgbClr val="000000"/>
                </a:solidFill>
                <a:effectLst>
                  <a:outerShdw blurRad="38100" dist="38100" dir="2700000" algn="tl">
                    <a:srgbClr val="C0C0C0"/>
                  </a:outerShdw>
                </a:effectLst>
              </a:rPr>
              <a:t>(</a:t>
            </a:r>
            <a:r>
              <a:rPr lang="zh-CN" altLang="en-US" sz="3200">
                <a:solidFill>
                  <a:srgbClr val="FF0000"/>
                </a:solidFill>
                <a:effectLst>
                  <a:outerShdw blurRad="38100" dist="38100" dir="2700000" algn="tl">
                    <a:srgbClr val="C0C0C0"/>
                  </a:outerShdw>
                </a:effectLst>
              </a:rPr>
              <a:t>老</a:t>
            </a:r>
            <a:r>
              <a:rPr lang="en-US" altLang="zh-CN" sz="3200">
                <a:solidFill>
                  <a:srgbClr val="FF0000"/>
                </a:solidFill>
                <a:effectLst>
                  <a:outerShdw blurRad="38100" dist="38100" dir="2700000" algn="tl">
                    <a:srgbClr val="C0C0C0"/>
                  </a:outerShdw>
                </a:effectLst>
              </a:rPr>
              <a:t>SP</a:t>
            </a:r>
            <a:r>
              <a:rPr lang="en-US" altLang="zh-CN" sz="3200">
                <a:solidFill>
                  <a:srgbClr val="000000"/>
                </a:solidFill>
                <a:effectLst>
                  <a:outerShdw blurRad="38100" dist="38100" dir="2700000" algn="tl">
                    <a:srgbClr val="C0C0C0"/>
                  </a:outerShdw>
                </a:effectLst>
              </a:rPr>
              <a:t>)</a:t>
            </a:r>
            <a:r>
              <a:rPr lang="zh-CN" altLang="en-US" sz="3200">
                <a:solidFill>
                  <a:srgbClr val="0000CC"/>
                </a:solidFill>
                <a:effectLst>
                  <a:outerShdw blurRad="38100" dist="38100" dir="2700000" algn="tl">
                    <a:srgbClr val="C0C0C0"/>
                  </a:outerShdw>
                </a:effectLst>
              </a:rPr>
              <a:t>（可选）：</a:t>
            </a:r>
            <a:r>
              <a:rPr lang="zh-CN" altLang="en-US" sz="3200">
                <a:solidFill>
                  <a:srgbClr val="000000"/>
                </a:solidFill>
                <a:effectLst>
                  <a:outerShdw blurRad="38100" dist="38100" dir="2700000" algn="tl">
                    <a:srgbClr val="C0C0C0"/>
                  </a:outerShdw>
                </a:effectLst>
              </a:rPr>
              <a:t>指向调用者的</a:t>
            </a:r>
            <a:r>
              <a:rPr lang="en-US" altLang="zh-CN" sz="3200">
                <a:effectLst>
                  <a:outerShdw blurRad="38100" dist="38100" dir="2700000" algn="tl">
                    <a:srgbClr val="C0C0C0"/>
                  </a:outerShdw>
                </a:effectLst>
              </a:rPr>
              <a:t>AR</a:t>
            </a:r>
            <a:r>
              <a:rPr lang="zh-CN" altLang="en-US" sz="3200">
                <a:solidFill>
                  <a:srgbClr val="000000"/>
                </a:solidFill>
                <a:effectLst>
                  <a:outerShdw blurRad="38100" dist="38100" dir="2700000" algn="tl">
                    <a:srgbClr val="C0C0C0"/>
                  </a:outerShdw>
                </a:effectLst>
              </a:rPr>
              <a:t>。</a:t>
            </a:r>
          </a:p>
          <a:p>
            <a:pPr algn="l">
              <a:buClr>
                <a:srgbClr val="FF0000"/>
              </a:buClr>
              <a:buFont typeface="Wingdings" pitchFamily="2" charset="2"/>
              <a:buChar char="Ø"/>
            </a:pPr>
            <a:r>
              <a:rPr lang="zh-CN" altLang="en-US" sz="3200">
                <a:solidFill>
                  <a:srgbClr val="000000"/>
                </a:solidFill>
                <a:effectLst>
                  <a:outerShdw blurRad="38100" dist="38100" dir="2700000" algn="tl">
                    <a:srgbClr val="C0C0C0"/>
                  </a:outerShdw>
                </a:effectLst>
              </a:rPr>
              <a:t>实参（形式单元）</a:t>
            </a:r>
          </a:p>
          <a:p>
            <a:pPr algn="l">
              <a:buClr>
                <a:srgbClr val="FF0000"/>
              </a:buClr>
              <a:buFont typeface="Wingdings" pitchFamily="2" charset="2"/>
              <a:buChar char="Ø"/>
            </a:pPr>
            <a:r>
              <a:rPr lang="zh-CN" altLang="en-US" sz="3200">
                <a:solidFill>
                  <a:srgbClr val="000000"/>
                </a:solidFill>
                <a:effectLst>
                  <a:outerShdw blurRad="38100" dist="38100" dir="2700000" algn="tl">
                    <a:srgbClr val="C0C0C0"/>
                  </a:outerShdw>
                </a:effectLst>
              </a:rPr>
              <a:t>返回值（对函数），有时可使用寄存器存放返回值</a:t>
            </a:r>
          </a:p>
          <a:p>
            <a:pPr algn="l">
              <a:buClr>
                <a:srgbClr val="FF0000"/>
              </a:buClr>
              <a:buFont typeface="Wingdings" pitchFamily="2" charset="2"/>
              <a:buChar char="Ø"/>
            </a:pPr>
            <a:r>
              <a:rPr lang="zh-CN" altLang="en-US" sz="3200">
                <a:solidFill>
                  <a:srgbClr val="000000"/>
                </a:solidFill>
                <a:effectLst>
                  <a:outerShdw blurRad="38100" dist="38100" dir="2700000" algn="tl">
                    <a:srgbClr val="C0C0C0"/>
                  </a:outerShdw>
                </a:effectLst>
              </a:rPr>
              <a:t>返回地址：保存该被调过程返回后的地址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2"/>
          </p:nvPr>
        </p:nvSpPr>
        <p:spPr>
          <a:xfrm>
            <a:off x="6357910" y="6176963"/>
            <a:ext cx="1905000" cy="457200"/>
          </a:xfrm>
        </p:spPr>
        <p:txBody>
          <a:bodyPr/>
          <a:lstStyle/>
          <a:p>
            <a:fld id="{B28930AD-8B12-452C-9024-828ECD6EA719}" type="slidenum">
              <a:rPr lang="en-US" altLang="zh-CN"/>
              <a:pPr/>
              <a:t>11</a:t>
            </a:fld>
            <a:endParaRPr lang="en-US" altLang="zh-CN"/>
          </a:p>
        </p:txBody>
      </p:sp>
      <p:grpSp>
        <p:nvGrpSpPr>
          <p:cNvPr id="45" name="组合 44"/>
          <p:cNvGrpSpPr/>
          <p:nvPr/>
        </p:nvGrpSpPr>
        <p:grpSpPr>
          <a:xfrm>
            <a:off x="6421410" y="3335361"/>
            <a:ext cx="1812952" cy="2881310"/>
            <a:chOff x="6616700" y="3406798"/>
            <a:chExt cx="1812952" cy="2881310"/>
          </a:xfrm>
        </p:grpSpPr>
        <p:sp>
          <p:nvSpPr>
            <p:cNvPr id="15366" name="Rectangle 6"/>
            <p:cNvSpPr>
              <a:spLocks noChangeArrowheads="1"/>
            </p:cNvSpPr>
            <p:nvPr/>
          </p:nvSpPr>
          <p:spPr bwMode="auto">
            <a:xfrm>
              <a:off x="6845300" y="4246586"/>
              <a:ext cx="1418658" cy="307777"/>
            </a:xfrm>
            <a:prstGeom prst="rect">
              <a:avLst/>
            </a:prstGeom>
            <a:noFill/>
            <a:ln w="38100">
              <a:noFill/>
              <a:miter lim="800000"/>
              <a:headEnd/>
              <a:tailEnd/>
            </a:ln>
          </p:spPr>
          <p:txBody>
            <a:bodyPr wrap="none" lIns="0" tIns="0" rIns="0" bIns="0">
              <a:spAutoFit/>
            </a:bodyPr>
            <a:lstStyle/>
            <a:p>
              <a:pPr algn="l"/>
              <a:r>
                <a:rPr lang="en-US" altLang="zh-CN" sz="2000" smtClean="0">
                  <a:solidFill>
                    <a:srgbClr val="000000"/>
                  </a:solidFill>
                  <a:effectLst>
                    <a:outerShdw blurRad="38100" dist="38100" dir="2700000" algn="tl">
                      <a:srgbClr val="C0C0C0"/>
                    </a:outerShdw>
                  </a:effectLst>
                </a:rPr>
                <a:t>q</a:t>
              </a:r>
              <a:r>
                <a:rPr lang="zh-CN" altLang="en-US" sz="2000" smtClean="0">
                  <a:solidFill>
                    <a:srgbClr val="000000"/>
                  </a:solidFill>
                  <a:effectLst>
                    <a:outerShdw blurRad="38100" dist="38100" dir="2700000" algn="tl">
                      <a:srgbClr val="C0C0C0"/>
                    </a:outerShdw>
                  </a:effectLst>
                </a:rPr>
                <a:t>的</a:t>
              </a:r>
              <a:r>
                <a:rPr lang="zh-CN" altLang="en-US" sz="2000">
                  <a:solidFill>
                    <a:srgbClr val="000000"/>
                  </a:solidFill>
                  <a:effectLst>
                    <a:outerShdw blurRad="38100" dist="38100" dir="2700000" algn="tl">
                      <a:srgbClr val="C0C0C0"/>
                    </a:outerShdw>
                  </a:effectLst>
                </a:rPr>
                <a:t>活动记录</a:t>
              </a:r>
            </a:p>
          </p:txBody>
        </p:sp>
        <p:sp>
          <p:nvSpPr>
            <p:cNvPr id="15367" name="Rectangle 7"/>
            <p:cNvSpPr>
              <a:spLocks noChangeArrowheads="1"/>
            </p:cNvSpPr>
            <p:nvPr/>
          </p:nvSpPr>
          <p:spPr bwMode="auto">
            <a:xfrm>
              <a:off x="6845300" y="4932386"/>
              <a:ext cx="1418658" cy="307777"/>
            </a:xfrm>
            <a:prstGeom prst="rect">
              <a:avLst/>
            </a:prstGeom>
            <a:noFill/>
            <a:ln w="38100">
              <a:noFill/>
              <a:miter lim="800000"/>
              <a:headEnd/>
              <a:tailEnd/>
            </a:ln>
          </p:spPr>
          <p:txBody>
            <a:bodyPr wrap="none" lIns="0" tIns="0" rIns="0" bIns="0">
              <a:spAutoFit/>
            </a:bodyPr>
            <a:lstStyle/>
            <a:p>
              <a:pPr algn="l"/>
              <a:r>
                <a:rPr lang="en-US" altLang="zh-CN" sz="2000" smtClean="0">
                  <a:solidFill>
                    <a:srgbClr val="000000"/>
                  </a:solidFill>
                  <a:effectLst>
                    <a:outerShdw blurRad="38100" dist="38100" dir="2700000" algn="tl">
                      <a:srgbClr val="C0C0C0"/>
                    </a:outerShdw>
                  </a:effectLst>
                </a:rPr>
                <a:t>p</a:t>
              </a:r>
              <a:r>
                <a:rPr lang="zh-CN" altLang="en-US" sz="2000" smtClean="0">
                  <a:solidFill>
                    <a:srgbClr val="000000"/>
                  </a:solidFill>
                  <a:effectLst>
                    <a:outerShdw blurRad="38100" dist="38100" dir="2700000" algn="tl">
                      <a:srgbClr val="C0C0C0"/>
                    </a:outerShdw>
                  </a:effectLst>
                </a:rPr>
                <a:t>的</a:t>
              </a:r>
              <a:r>
                <a:rPr lang="zh-CN" altLang="en-US" sz="2000">
                  <a:solidFill>
                    <a:srgbClr val="000000"/>
                  </a:solidFill>
                  <a:effectLst>
                    <a:outerShdw blurRad="38100" dist="38100" dir="2700000" algn="tl">
                      <a:srgbClr val="C0C0C0"/>
                    </a:outerShdw>
                  </a:effectLst>
                </a:rPr>
                <a:t>活动记录</a:t>
              </a:r>
            </a:p>
          </p:txBody>
        </p:sp>
        <p:sp>
          <p:nvSpPr>
            <p:cNvPr id="15368" name="Rectangle 8"/>
            <p:cNvSpPr>
              <a:spLocks noChangeArrowheads="1"/>
            </p:cNvSpPr>
            <p:nvPr/>
          </p:nvSpPr>
          <p:spPr bwMode="auto">
            <a:xfrm>
              <a:off x="6858000" y="5541987"/>
              <a:ext cx="1500214" cy="615553"/>
            </a:xfrm>
            <a:prstGeom prst="rect">
              <a:avLst/>
            </a:prstGeom>
            <a:noFill/>
            <a:ln w="38100">
              <a:noFill/>
              <a:miter lim="800000"/>
              <a:headEnd/>
              <a:tailEnd/>
            </a:ln>
          </p:spPr>
          <p:txBody>
            <a:bodyPr wrap="square" lIns="0" tIns="0" rIns="0" bIns="0">
              <a:spAutoFit/>
            </a:bodyPr>
            <a:lstStyle/>
            <a:p>
              <a:r>
                <a:rPr lang="en-US" altLang="zh-CN" sz="2000" smtClean="0">
                  <a:solidFill>
                    <a:srgbClr val="000000"/>
                  </a:solidFill>
                  <a:effectLst>
                    <a:outerShdw blurRad="38100" dist="38100" dir="2700000" algn="tl">
                      <a:srgbClr val="C0C0C0"/>
                    </a:outerShdw>
                  </a:effectLst>
                </a:rPr>
                <a:t>main</a:t>
              </a:r>
              <a:r>
                <a:rPr lang="zh-CN" altLang="en-US" sz="2000" smtClean="0">
                  <a:solidFill>
                    <a:srgbClr val="000000"/>
                  </a:solidFill>
                  <a:effectLst>
                    <a:outerShdw blurRad="38100" dist="38100" dir="2700000" algn="tl">
                      <a:srgbClr val="C0C0C0"/>
                    </a:outerShdw>
                  </a:effectLst>
                </a:rPr>
                <a:t>的活动记录</a:t>
              </a:r>
              <a:endParaRPr lang="zh-CN" altLang="en-US" sz="2000">
                <a:solidFill>
                  <a:srgbClr val="000000"/>
                </a:solidFill>
                <a:effectLst>
                  <a:outerShdw blurRad="38100" dist="38100" dir="2700000" algn="tl">
                    <a:srgbClr val="C0C0C0"/>
                  </a:outerShdw>
                </a:effectLst>
              </a:endParaRPr>
            </a:p>
          </p:txBody>
        </p:sp>
        <p:sp>
          <p:nvSpPr>
            <p:cNvPr id="15370" name="Line 10"/>
            <p:cNvSpPr>
              <a:spLocks noChangeShapeType="1"/>
            </p:cNvSpPr>
            <p:nvPr/>
          </p:nvSpPr>
          <p:spPr bwMode="auto">
            <a:xfrm>
              <a:off x="6616700" y="6286520"/>
              <a:ext cx="1800000" cy="1588"/>
            </a:xfrm>
            <a:prstGeom prst="line">
              <a:avLst/>
            </a:prstGeom>
            <a:noFill/>
            <a:ln w="38100">
              <a:solidFill>
                <a:srgbClr val="000000"/>
              </a:solidFill>
              <a:round/>
              <a:headEnd/>
              <a:tailEnd/>
            </a:ln>
          </p:spPr>
          <p:txBody>
            <a:bodyPr/>
            <a:lstStyle/>
            <a:p>
              <a:endParaRPr lang="zh-CN" altLang="en-US" sz="2000"/>
            </a:p>
          </p:txBody>
        </p:sp>
        <p:sp>
          <p:nvSpPr>
            <p:cNvPr id="15371" name="Line 11"/>
            <p:cNvSpPr>
              <a:spLocks noChangeShapeType="1"/>
            </p:cNvSpPr>
            <p:nvPr/>
          </p:nvSpPr>
          <p:spPr bwMode="auto">
            <a:xfrm>
              <a:off x="6616700" y="3406798"/>
              <a:ext cx="1588" cy="2880000"/>
            </a:xfrm>
            <a:prstGeom prst="line">
              <a:avLst/>
            </a:prstGeom>
            <a:noFill/>
            <a:ln w="38100">
              <a:solidFill>
                <a:srgbClr val="000000"/>
              </a:solidFill>
              <a:round/>
              <a:headEnd/>
              <a:tailEnd/>
            </a:ln>
          </p:spPr>
          <p:txBody>
            <a:bodyPr/>
            <a:lstStyle/>
            <a:p>
              <a:endParaRPr lang="zh-CN" altLang="en-US" sz="2000"/>
            </a:p>
          </p:txBody>
        </p:sp>
        <p:sp>
          <p:nvSpPr>
            <p:cNvPr id="15372" name="Line 12"/>
            <p:cNvSpPr>
              <a:spLocks noChangeShapeType="1"/>
            </p:cNvSpPr>
            <p:nvPr/>
          </p:nvSpPr>
          <p:spPr bwMode="auto">
            <a:xfrm>
              <a:off x="8429652" y="3406798"/>
              <a:ext cx="0" cy="2880000"/>
            </a:xfrm>
            <a:prstGeom prst="line">
              <a:avLst/>
            </a:prstGeom>
            <a:noFill/>
            <a:ln w="38100">
              <a:solidFill>
                <a:srgbClr val="000000"/>
              </a:solidFill>
              <a:round/>
              <a:headEnd/>
              <a:tailEnd/>
            </a:ln>
          </p:spPr>
          <p:txBody>
            <a:bodyPr/>
            <a:lstStyle/>
            <a:p>
              <a:endParaRPr lang="zh-CN" altLang="en-US" sz="2000"/>
            </a:p>
          </p:txBody>
        </p:sp>
        <p:sp>
          <p:nvSpPr>
            <p:cNvPr id="15373" name="Line 13"/>
            <p:cNvSpPr>
              <a:spLocks noChangeShapeType="1"/>
            </p:cNvSpPr>
            <p:nvPr/>
          </p:nvSpPr>
          <p:spPr bwMode="auto">
            <a:xfrm>
              <a:off x="6616700" y="4826023"/>
              <a:ext cx="1800000" cy="1588"/>
            </a:xfrm>
            <a:prstGeom prst="line">
              <a:avLst/>
            </a:prstGeom>
            <a:noFill/>
            <a:ln w="38100">
              <a:solidFill>
                <a:srgbClr val="000000"/>
              </a:solidFill>
              <a:round/>
              <a:headEnd/>
              <a:tailEnd/>
            </a:ln>
          </p:spPr>
          <p:txBody>
            <a:bodyPr/>
            <a:lstStyle/>
            <a:p>
              <a:endParaRPr lang="zh-CN" altLang="en-US" sz="2000"/>
            </a:p>
          </p:txBody>
        </p:sp>
        <p:sp>
          <p:nvSpPr>
            <p:cNvPr id="15374" name="Line 14"/>
            <p:cNvSpPr>
              <a:spLocks noChangeShapeType="1"/>
            </p:cNvSpPr>
            <p:nvPr/>
          </p:nvSpPr>
          <p:spPr bwMode="auto">
            <a:xfrm>
              <a:off x="6616700" y="5483248"/>
              <a:ext cx="1800000" cy="1588"/>
            </a:xfrm>
            <a:prstGeom prst="line">
              <a:avLst/>
            </a:prstGeom>
            <a:noFill/>
            <a:ln w="38100">
              <a:solidFill>
                <a:srgbClr val="000000"/>
              </a:solidFill>
              <a:round/>
              <a:headEnd/>
              <a:tailEnd/>
            </a:ln>
          </p:spPr>
          <p:txBody>
            <a:bodyPr/>
            <a:lstStyle/>
            <a:p>
              <a:endParaRPr lang="zh-CN" altLang="en-US" sz="2000"/>
            </a:p>
          </p:txBody>
        </p:sp>
        <p:sp>
          <p:nvSpPr>
            <p:cNvPr id="15379" name="Rectangle 19"/>
            <p:cNvSpPr>
              <a:spLocks noChangeArrowheads="1"/>
            </p:cNvSpPr>
            <p:nvPr/>
          </p:nvSpPr>
          <p:spPr bwMode="auto">
            <a:xfrm>
              <a:off x="6858000" y="3559198"/>
              <a:ext cx="1418658" cy="307777"/>
            </a:xfrm>
            <a:prstGeom prst="rect">
              <a:avLst/>
            </a:prstGeom>
            <a:noFill/>
            <a:ln w="38100">
              <a:noFill/>
              <a:miter lim="800000"/>
              <a:headEnd/>
              <a:tailEnd/>
            </a:ln>
            <a:effectLst/>
          </p:spPr>
          <p:txBody>
            <a:bodyPr wrap="none" lIns="0" tIns="0" rIns="0" bIns="0">
              <a:spAutoFit/>
            </a:bodyPr>
            <a:lstStyle/>
            <a:p>
              <a:pPr algn="l"/>
              <a:r>
                <a:rPr lang="en-US" altLang="zh-CN" sz="2000" smtClean="0">
                  <a:effectLst>
                    <a:outerShdw blurRad="38100" dist="38100" dir="2700000" algn="tl">
                      <a:srgbClr val="C0C0C0"/>
                    </a:outerShdw>
                  </a:effectLst>
                </a:rPr>
                <a:t>q</a:t>
              </a:r>
              <a:r>
                <a:rPr lang="zh-CN" altLang="en-US" sz="2000" smtClean="0">
                  <a:effectLst>
                    <a:outerShdw blurRad="38100" dist="38100" dir="2700000" algn="tl">
                      <a:srgbClr val="C0C0C0"/>
                    </a:outerShdw>
                  </a:effectLst>
                </a:rPr>
                <a:t>的活动记录</a:t>
              </a:r>
              <a:endParaRPr lang="zh-CN" altLang="en-US" sz="2000">
                <a:effectLst>
                  <a:outerShdw blurRad="38100" dist="38100" dir="2700000" algn="tl">
                    <a:srgbClr val="C0C0C0"/>
                  </a:outerShdw>
                </a:effectLst>
              </a:endParaRPr>
            </a:p>
          </p:txBody>
        </p:sp>
        <p:sp>
          <p:nvSpPr>
            <p:cNvPr id="15380" name="Line 20"/>
            <p:cNvSpPr>
              <a:spLocks noChangeShapeType="1"/>
            </p:cNvSpPr>
            <p:nvPr/>
          </p:nvSpPr>
          <p:spPr bwMode="auto">
            <a:xfrm>
              <a:off x="6616700" y="4168798"/>
              <a:ext cx="1800000" cy="1588"/>
            </a:xfrm>
            <a:prstGeom prst="line">
              <a:avLst/>
            </a:prstGeom>
            <a:noFill/>
            <a:ln w="38100">
              <a:solidFill>
                <a:srgbClr val="000000"/>
              </a:solidFill>
              <a:round/>
              <a:headEnd/>
              <a:tailEnd/>
            </a:ln>
          </p:spPr>
          <p:txBody>
            <a:bodyPr/>
            <a:lstStyle/>
            <a:p>
              <a:endParaRPr lang="zh-CN" altLang="en-US" sz="2000"/>
            </a:p>
          </p:txBody>
        </p:sp>
      </p:grpSp>
      <p:sp>
        <p:nvSpPr>
          <p:cNvPr id="15402" name="AutoShape 42"/>
          <p:cNvSpPr>
            <a:spLocks noChangeArrowheads="1"/>
          </p:cNvSpPr>
          <p:nvPr/>
        </p:nvSpPr>
        <p:spPr bwMode="auto">
          <a:xfrm rot="-10800000">
            <a:off x="4452910" y="4175148"/>
            <a:ext cx="1981200" cy="381000"/>
          </a:xfrm>
          <a:prstGeom prst="notchedRightArrow">
            <a:avLst>
              <a:gd name="adj1" fmla="val 50000"/>
              <a:gd name="adj2" fmla="val 126533"/>
            </a:avLst>
          </a:prstGeom>
          <a:solidFill>
            <a:srgbClr val="993300"/>
          </a:solidFill>
          <a:ln w="9525">
            <a:noFill/>
            <a:miter lim="800000"/>
            <a:headEnd/>
            <a:tailEnd/>
          </a:ln>
          <a:effectLst/>
        </p:spPr>
        <p:txBody>
          <a:bodyPr lIns="0" tIns="0" rIns="0" bIns="0" anchor="ctr">
            <a:spAutoFit/>
          </a:bodyPr>
          <a:lstStyle/>
          <a:p>
            <a:endParaRPr lang="zh-CN" altLang="en-US"/>
          </a:p>
        </p:txBody>
      </p:sp>
      <p:grpSp>
        <p:nvGrpSpPr>
          <p:cNvPr id="44" name="组合 43"/>
          <p:cNvGrpSpPr/>
          <p:nvPr/>
        </p:nvGrpSpPr>
        <p:grpSpPr>
          <a:xfrm>
            <a:off x="714348" y="2500333"/>
            <a:ext cx="3712200" cy="4143377"/>
            <a:chOff x="228600" y="2571770"/>
            <a:chExt cx="3712200" cy="4143377"/>
          </a:xfrm>
        </p:grpSpPr>
        <p:sp>
          <p:nvSpPr>
            <p:cNvPr id="15381" name="Rectangle 21"/>
            <p:cNvSpPr>
              <a:spLocks noChangeArrowheads="1"/>
            </p:cNvSpPr>
            <p:nvPr/>
          </p:nvSpPr>
          <p:spPr bwMode="auto">
            <a:xfrm>
              <a:off x="1371600" y="3514747"/>
              <a:ext cx="1547813" cy="307975"/>
            </a:xfrm>
            <a:prstGeom prst="rect">
              <a:avLst/>
            </a:prstGeom>
            <a:noFill/>
            <a:ln w="9525">
              <a:noFill/>
              <a:miter lim="800000"/>
              <a:headEnd/>
              <a:tailEnd/>
            </a:ln>
          </p:spPr>
          <p:txBody>
            <a:bodyPr wrap="none" lIns="0" tIns="0" rIns="0" bIns="0">
              <a:spAutoFit/>
            </a:bodyPr>
            <a:lstStyle/>
            <a:p>
              <a:pPr algn="l"/>
              <a:r>
                <a:rPr lang="zh-CN" altLang="en-US" sz="2000">
                  <a:solidFill>
                    <a:srgbClr val="000000"/>
                  </a:solidFill>
                  <a:effectLst>
                    <a:outerShdw blurRad="38100" dist="38100" dir="2700000" algn="tl">
                      <a:srgbClr val="C0C0C0"/>
                    </a:outerShdw>
                  </a:effectLst>
                </a:rPr>
                <a:t>临时工作单元</a:t>
              </a:r>
              <a:endParaRPr lang="zh-CN" altLang="en-US" sz="2000">
                <a:solidFill>
                  <a:schemeClr val="tx1"/>
                </a:solidFill>
                <a:effectLst>
                  <a:outerShdw blurRad="38100" dist="38100" dir="2700000" algn="tl">
                    <a:srgbClr val="C0C0C0"/>
                  </a:outerShdw>
                </a:effectLst>
              </a:endParaRPr>
            </a:p>
          </p:txBody>
        </p:sp>
        <p:sp>
          <p:nvSpPr>
            <p:cNvPr id="15382" name="Rectangle 22"/>
            <p:cNvSpPr>
              <a:spLocks noChangeArrowheads="1"/>
            </p:cNvSpPr>
            <p:nvPr/>
          </p:nvSpPr>
          <p:spPr bwMode="auto">
            <a:xfrm>
              <a:off x="304800" y="4811735"/>
              <a:ext cx="981075" cy="307975"/>
            </a:xfrm>
            <a:prstGeom prst="rect">
              <a:avLst/>
            </a:prstGeom>
            <a:noFill/>
            <a:ln w="9525">
              <a:noFill/>
              <a:miter lim="800000"/>
              <a:headEnd/>
              <a:tailEnd/>
            </a:ln>
          </p:spPr>
          <p:txBody>
            <a:bodyPr wrap="none" lIns="0" tIns="0" rIns="0" bIns="0">
              <a:spAutoFit/>
            </a:bodyPr>
            <a:lstStyle/>
            <a:p>
              <a:pPr algn="l"/>
              <a:r>
                <a:rPr lang="en-US" altLang="zh-CN" sz="2000">
                  <a:solidFill>
                    <a:srgbClr val="000000"/>
                  </a:solidFill>
                  <a:effectLst/>
                  <a:ea typeface="宋体" pitchFamily="2" charset="-122"/>
                </a:rPr>
                <a:t>                 </a:t>
              </a:r>
              <a:endParaRPr lang="en-US" altLang="zh-CN" sz="2000" b="0">
                <a:solidFill>
                  <a:schemeClr val="tx1"/>
                </a:solidFill>
                <a:effectLst/>
                <a:ea typeface="宋体" pitchFamily="2" charset="-122"/>
              </a:endParaRPr>
            </a:p>
          </p:txBody>
        </p:sp>
        <p:sp>
          <p:nvSpPr>
            <p:cNvPr id="15383" name="Rectangle 23"/>
            <p:cNvSpPr>
              <a:spLocks noChangeArrowheads="1"/>
            </p:cNvSpPr>
            <p:nvPr/>
          </p:nvSpPr>
          <p:spPr bwMode="auto">
            <a:xfrm>
              <a:off x="1371600" y="4429147"/>
              <a:ext cx="1547813" cy="307975"/>
            </a:xfrm>
            <a:prstGeom prst="rect">
              <a:avLst/>
            </a:prstGeom>
            <a:noFill/>
            <a:ln w="9525">
              <a:noFill/>
              <a:miter lim="800000"/>
              <a:headEnd/>
              <a:tailEnd/>
            </a:ln>
          </p:spPr>
          <p:txBody>
            <a:bodyPr wrap="none" lIns="0" tIns="0" rIns="0" bIns="0">
              <a:spAutoFit/>
            </a:bodyPr>
            <a:lstStyle/>
            <a:p>
              <a:pPr algn="l"/>
              <a:r>
                <a:rPr lang="zh-CN" altLang="en-US" sz="2000">
                  <a:solidFill>
                    <a:srgbClr val="000000"/>
                  </a:solidFill>
                  <a:effectLst>
                    <a:outerShdw blurRad="38100" dist="38100" dir="2700000" algn="tl">
                      <a:srgbClr val="C0C0C0"/>
                    </a:outerShdw>
                  </a:effectLst>
                </a:rPr>
                <a:t>局部简单变量</a:t>
              </a:r>
              <a:endParaRPr lang="zh-CN" altLang="en-US" sz="2000">
                <a:solidFill>
                  <a:schemeClr val="tx1"/>
                </a:solidFill>
                <a:effectLst>
                  <a:outerShdw blurRad="38100" dist="38100" dir="2700000" algn="tl">
                    <a:srgbClr val="C0C0C0"/>
                  </a:outerShdw>
                </a:effectLst>
              </a:endParaRPr>
            </a:p>
          </p:txBody>
        </p:sp>
        <p:sp>
          <p:nvSpPr>
            <p:cNvPr id="15385" name="Rectangle 25"/>
            <p:cNvSpPr>
              <a:spLocks noChangeArrowheads="1"/>
            </p:cNvSpPr>
            <p:nvPr/>
          </p:nvSpPr>
          <p:spPr bwMode="auto">
            <a:xfrm>
              <a:off x="1371600" y="3971947"/>
              <a:ext cx="2322513" cy="307975"/>
            </a:xfrm>
            <a:prstGeom prst="rect">
              <a:avLst/>
            </a:prstGeom>
            <a:noFill/>
            <a:ln w="9525">
              <a:noFill/>
              <a:miter lim="800000"/>
              <a:headEnd/>
              <a:tailEnd/>
            </a:ln>
          </p:spPr>
          <p:txBody>
            <a:bodyPr wrap="none" lIns="0" tIns="0" rIns="0" bIns="0">
              <a:spAutoFit/>
            </a:bodyPr>
            <a:lstStyle/>
            <a:p>
              <a:pPr algn="l"/>
              <a:r>
                <a:rPr lang="zh-CN" altLang="en-US" sz="2000">
                  <a:solidFill>
                    <a:srgbClr val="0000CC"/>
                  </a:solidFill>
                  <a:effectLst>
                    <a:outerShdw blurRad="38100" dist="38100" dir="2700000" algn="tl">
                      <a:srgbClr val="C0C0C0"/>
                    </a:outerShdw>
                  </a:effectLst>
                </a:rPr>
                <a:t>局部数组的内情向量</a:t>
              </a:r>
            </a:p>
          </p:txBody>
        </p:sp>
        <p:sp>
          <p:nvSpPr>
            <p:cNvPr id="15386" name="Rectangle 26"/>
            <p:cNvSpPr>
              <a:spLocks noChangeArrowheads="1"/>
            </p:cNvSpPr>
            <p:nvPr/>
          </p:nvSpPr>
          <p:spPr bwMode="auto">
            <a:xfrm>
              <a:off x="2300288" y="5141935"/>
              <a:ext cx="57150" cy="307975"/>
            </a:xfrm>
            <a:prstGeom prst="rect">
              <a:avLst/>
            </a:prstGeom>
            <a:noFill/>
            <a:ln w="9525">
              <a:noFill/>
              <a:miter lim="800000"/>
              <a:headEnd/>
              <a:tailEnd/>
            </a:ln>
          </p:spPr>
          <p:txBody>
            <a:bodyPr wrap="none" lIns="0" tIns="0" rIns="0" bIns="0">
              <a:spAutoFit/>
            </a:bodyPr>
            <a:lstStyle/>
            <a:p>
              <a:pPr algn="l"/>
              <a:r>
                <a:rPr lang="en-US" altLang="zh-CN" sz="2000">
                  <a:solidFill>
                    <a:srgbClr val="000000"/>
                  </a:solidFill>
                  <a:effectLst>
                    <a:outerShdw blurRad="38100" dist="38100" dir="2700000" algn="tl">
                      <a:srgbClr val="C0C0C0"/>
                    </a:outerShdw>
                  </a:effectLst>
                </a:rPr>
                <a:t> </a:t>
              </a:r>
              <a:endParaRPr lang="en-US" altLang="zh-CN" sz="2000">
                <a:solidFill>
                  <a:schemeClr val="tx1"/>
                </a:solidFill>
                <a:effectLst>
                  <a:outerShdw blurRad="38100" dist="38100" dir="2700000" algn="tl">
                    <a:srgbClr val="C0C0C0"/>
                  </a:outerShdw>
                </a:effectLst>
              </a:endParaRPr>
            </a:p>
          </p:txBody>
        </p:sp>
        <p:sp>
          <p:nvSpPr>
            <p:cNvPr id="15387" name="Rectangle 27"/>
            <p:cNvSpPr>
              <a:spLocks noChangeArrowheads="1"/>
            </p:cNvSpPr>
            <p:nvPr/>
          </p:nvSpPr>
          <p:spPr bwMode="auto">
            <a:xfrm>
              <a:off x="1371600" y="4886347"/>
              <a:ext cx="1547813" cy="307975"/>
            </a:xfrm>
            <a:prstGeom prst="rect">
              <a:avLst/>
            </a:prstGeom>
            <a:noFill/>
            <a:ln w="9525">
              <a:noFill/>
              <a:miter lim="800000"/>
              <a:headEnd/>
              <a:tailEnd/>
            </a:ln>
          </p:spPr>
          <p:txBody>
            <a:bodyPr wrap="none" lIns="0" tIns="0" rIns="0" bIns="0">
              <a:spAutoFit/>
            </a:bodyPr>
            <a:lstStyle/>
            <a:p>
              <a:pPr algn="l"/>
              <a:r>
                <a:rPr lang="zh-CN" altLang="en-US" sz="2000">
                  <a:solidFill>
                    <a:srgbClr val="000000"/>
                  </a:solidFill>
                  <a:effectLst>
                    <a:outerShdw blurRad="38100" dist="38100" dir="2700000" algn="tl">
                      <a:srgbClr val="C0C0C0"/>
                    </a:outerShdw>
                  </a:effectLst>
                </a:rPr>
                <a:t>调用前的状态</a:t>
              </a:r>
            </a:p>
          </p:txBody>
        </p:sp>
        <p:sp>
          <p:nvSpPr>
            <p:cNvPr id="15388" name="Rectangle 28"/>
            <p:cNvSpPr>
              <a:spLocks noChangeArrowheads="1"/>
            </p:cNvSpPr>
            <p:nvPr/>
          </p:nvSpPr>
          <p:spPr bwMode="auto">
            <a:xfrm>
              <a:off x="304800" y="5878535"/>
              <a:ext cx="923925" cy="307975"/>
            </a:xfrm>
            <a:prstGeom prst="rect">
              <a:avLst/>
            </a:prstGeom>
            <a:noFill/>
            <a:ln w="9525">
              <a:noFill/>
              <a:miter lim="800000"/>
              <a:headEnd/>
              <a:tailEnd/>
            </a:ln>
          </p:spPr>
          <p:txBody>
            <a:bodyPr wrap="none" lIns="0" tIns="0" rIns="0" bIns="0">
              <a:spAutoFit/>
            </a:bodyPr>
            <a:lstStyle/>
            <a:p>
              <a:pPr algn="l"/>
              <a:r>
                <a:rPr lang="en-US" altLang="zh-CN" sz="2000">
                  <a:solidFill>
                    <a:srgbClr val="000000"/>
                  </a:solidFill>
                  <a:effectLst/>
                  <a:ea typeface="宋体" pitchFamily="2" charset="-122"/>
                </a:rPr>
                <a:t>                </a:t>
              </a:r>
              <a:endParaRPr lang="en-US" altLang="zh-CN" sz="2000" b="0">
                <a:solidFill>
                  <a:schemeClr val="tx1"/>
                </a:solidFill>
                <a:effectLst/>
                <a:ea typeface="宋体" pitchFamily="2" charset="-122"/>
              </a:endParaRPr>
            </a:p>
          </p:txBody>
        </p:sp>
        <p:sp>
          <p:nvSpPr>
            <p:cNvPr id="15389" name="Rectangle 29"/>
            <p:cNvSpPr>
              <a:spLocks noChangeArrowheads="1"/>
            </p:cNvSpPr>
            <p:nvPr/>
          </p:nvSpPr>
          <p:spPr bwMode="auto">
            <a:xfrm>
              <a:off x="1371600" y="5343547"/>
              <a:ext cx="1806575" cy="307975"/>
            </a:xfrm>
            <a:prstGeom prst="rect">
              <a:avLst/>
            </a:prstGeom>
            <a:noFill/>
            <a:ln w="9525">
              <a:noFill/>
              <a:miter lim="800000"/>
              <a:headEnd/>
              <a:tailEnd/>
            </a:ln>
          </p:spPr>
          <p:txBody>
            <a:bodyPr wrap="none" lIns="0" tIns="0" rIns="0" bIns="0">
              <a:spAutoFit/>
            </a:bodyPr>
            <a:lstStyle/>
            <a:p>
              <a:pPr algn="l"/>
              <a:r>
                <a:rPr lang="zh-CN" altLang="en-US" sz="2000">
                  <a:solidFill>
                    <a:srgbClr val="000000"/>
                  </a:solidFill>
                  <a:effectLst>
                    <a:outerShdw blurRad="38100" dist="38100" dir="2700000" algn="tl">
                      <a:srgbClr val="C0C0C0"/>
                    </a:outerShdw>
                  </a:effectLst>
                </a:rPr>
                <a:t>实参和参数个数</a:t>
              </a:r>
            </a:p>
          </p:txBody>
        </p:sp>
        <p:sp>
          <p:nvSpPr>
            <p:cNvPr id="15390" name="Rectangle 30"/>
            <p:cNvSpPr>
              <a:spLocks noChangeArrowheads="1"/>
            </p:cNvSpPr>
            <p:nvPr/>
          </p:nvSpPr>
          <p:spPr bwMode="auto">
            <a:xfrm>
              <a:off x="1371600" y="6257947"/>
              <a:ext cx="2514600" cy="307975"/>
            </a:xfrm>
            <a:prstGeom prst="rect">
              <a:avLst/>
            </a:prstGeom>
            <a:noFill/>
            <a:ln w="9525">
              <a:noFill/>
              <a:miter lim="800000"/>
              <a:headEnd/>
              <a:tailEnd/>
            </a:ln>
          </p:spPr>
          <p:txBody>
            <a:bodyPr lIns="0" tIns="0" rIns="0" bIns="0">
              <a:spAutoFit/>
            </a:bodyPr>
            <a:lstStyle/>
            <a:p>
              <a:pPr algn="l"/>
              <a:r>
                <a:rPr lang="zh-CN" altLang="en-US" sz="2000">
                  <a:solidFill>
                    <a:srgbClr val="000000"/>
                  </a:solidFill>
                  <a:effectLst>
                    <a:outerShdw blurRad="38100" dist="38100" dir="2700000" algn="tl">
                      <a:srgbClr val="C0C0C0"/>
                    </a:outerShdw>
                  </a:effectLst>
                </a:rPr>
                <a:t>控制</a:t>
              </a:r>
              <a:r>
                <a:rPr lang="zh-CN" altLang="en-US" sz="2000" smtClean="0">
                  <a:solidFill>
                    <a:srgbClr val="000000"/>
                  </a:solidFill>
                  <a:effectLst>
                    <a:outerShdw blurRad="38100" dist="38100" dir="2700000" algn="tl">
                      <a:srgbClr val="C0C0C0"/>
                    </a:outerShdw>
                  </a:effectLst>
                </a:rPr>
                <a:t>链</a:t>
              </a:r>
              <a:endParaRPr lang="zh-CN" altLang="en-US" sz="2000">
                <a:effectLst>
                  <a:outerShdw blurRad="38100" dist="38100" dir="2700000" algn="tl">
                    <a:srgbClr val="C0C0C0"/>
                  </a:outerShdw>
                </a:effectLst>
                <a:latin typeface="黑体" pitchFamily="49" charset="-122"/>
              </a:endParaRPr>
            </a:p>
          </p:txBody>
        </p:sp>
        <p:sp>
          <p:nvSpPr>
            <p:cNvPr id="15391" name="Line 31"/>
            <p:cNvSpPr>
              <a:spLocks noChangeShapeType="1"/>
            </p:cNvSpPr>
            <p:nvPr/>
          </p:nvSpPr>
          <p:spPr bwMode="auto">
            <a:xfrm>
              <a:off x="1219200" y="3438547"/>
              <a:ext cx="0" cy="3276600"/>
            </a:xfrm>
            <a:prstGeom prst="line">
              <a:avLst/>
            </a:prstGeom>
            <a:noFill/>
            <a:ln w="57150">
              <a:solidFill>
                <a:srgbClr val="000000"/>
              </a:solidFill>
              <a:round/>
              <a:headEnd/>
              <a:tailEnd/>
            </a:ln>
          </p:spPr>
          <p:txBody>
            <a:bodyPr/>
            <a:lstStyle/>
            <a:p>
              <a:endParaRPr lang="zh-CN" altLang="en-US" sz="2000"/>
            </a:p>
          </p:txBody>
        </p:sp>
        <p:sp>
          <p:nvSpPr>
            <p:cNvPr id="15392" name="Line 32"/>
            <p:cNvSpPr>
              <a:spLocks noChangeShapeType="1"/>
            </p:cNvSpPr>
            <p:nvPr/>
          </p:nvSpPr>
          <p:spPr bwMode="auto">
            <a:xfrm>
              <a:off x="3927470" y="3438547"/>
              <a:ext cx="1588" cy="3267075"/>
            </a:xfrm>
            <a:prstGeom prst="line">
              <a:avLst/>
            </a:prstGeom>
            <a:noFill/>
            <a:ln w="57150">
              <a:solidFill>
                <a:srgbClr val="000000"/>
              </a:solidFill>
              <a:round/>
              <a:headEnd/>
              <a:tailEnd/>
            </a:ln>
          </p:spPr>
          <p:txBody>
            <a:bodyPr/>
            <a:lstStyle/>
            <a:p>
              <a:endParaRPr lang="zh-CN" altLang="en-US" sz="2000"/>
            </a:p>
          </p:txBody>
        </p:sp>
        <p:sp>
          <p:nvSpPr>
            <p:cNvPr id="15393" name="Line 33"/>
            <p:cNvSpPr>
              <a:spLocks noChangeShapeType="1"/>
            </p:cNvSpPr>
            <p:nvPr/>
          </p:nvSpPr>
          <p:spPr bwMode="auto">
            <a:xfrm>
              <a:off x="1219200" y="6715147"/>
              <a:ext cx="2721600" cy="0"/>
            </a:xfrm>
            <a:prstGeom prst="line">
              <a:avLst/>
            </a:prstGeom>
            <a:noFill/>
            <a:ln w="57150">
              <a:solidFill>
                <a:srgbClr val="000000"/>
              </a:solidFill>
              <a:round/>
              <a:headEnd/>
              <a:tailEnd/>
            </a:ln>
          </p:spPr>
          <p:txBody>
            <a:bodyPr/>
            <a:lstStyle/>
            <a:p>
              <a:endParaRPr lang="zh-CN" altLang="en-US" sz="2000"/>
            </a:p>
          </p:txBody>
        </p:sp>
        <p:sp>
          <p:nvSpPr>
            <p:cNvPr id="15394" name="Rectangle 34"/>
            <p:cNvSpPr>
              <a:spLocks noChangeArrowheads="1"/>
            </p:cNvSpPr>
            <p:nvPr/>
          </p:nvSpPr>
          <p:spPr bwMode="auto">
            <a:xfrm>
              <a:off x="228600" y="3133747"/>
              <a:ext cx="428625" cy="307975"/>
            </a:xfrm>
            <a:prstGeom prst="rect">
              <a:avLst/>
            </a:prstGeom>
            <a:noFill/>
            <a:ln w="9525">
              <a:noFill/>
              <a:miter lim="800000"/>
              <a:headEnd/>
              <a:tailEnd/>
            </a:ln>
          </p:spPr>
          <p:txBody>
            <a:bodyPr wrap="none" lIns="0" tIns="0" rIns="0" bIns="0">
              <a:spAutoFit/>
            </a:bodyPr>
            <a:lstStyle/>
            <a:p>
              <a:pPr algn="l"/>
              <a:r>
                <a:rPr lang="en-US" altLang="zh-CN" sz="2000">
                  <a:solidFill>
                    <a:srgbClr val="000000"/>
                  </a:solidFill>
                  <a:effectLst>
                    <a:outerShdw blurRad="38100" dist="38100" dir="2700000" algn="tl">
                      <a:srgbClr val="C0C0C0"/>
                    </a:outerShdw>
                  </a:effectLst>
                </a:rPr>
                <a:t>TOP</a:t>
              </a:r>
              <a:endParaRPr lang="en-US" altLang="zh-CN" sz="2000">
                <a:solidFill>
                  <a:schemeClr val="tx1"/>
                </a:solidFill>
                <a:effectLst>
                  <a:outerShdw blurRad="38100" dist="38100" dir="2700000" algn="tl">
                    <a:srgbClr val="C0C0C0"/>
                  </a:outerShdw>
                </a:effectLst>
              </a:endParaRPr>
            </a:p>
          </p:txBody>
        </p:sp>
        <p:sp>
          <p:nvSpPr>
            <p:cNvPr id="15395" name="Rectangle 35"/>
            <p:cNvSpPr>
              <a:spLocks noChangeArrowheads="1"/>
            </p:cNvSpPr>
            <p:nvPr/>
          </p:nvSpPr>
          <p:spPr bwMode="auto">
            <a:xfrm>
              <a:off x="304800" y="6181747"/>
              <a:ext cx="269875" cy="307975"/>
            </a:xfrm>
            <a:prstGeom prst="rect">
              <a:avLst/>
            </a:prstGeom>
            <a:noFill/>
            <a:ln w="9525">
              <a:noFill/>
              <a:miter lim="800000"/>
              <a:headEnd/>
              <a:tailEnd/>
            </a:ln>
          </p:spPr>
          <p:txBody>
            <a:bodyPr wrap="none" lIns="0" tIns="0" rIns="0" bIns="0">
              <a:spAutoFit/>
            </a:bodyPr>
            <a:lstStyle/>
            <a:p>
              <a:pPr algn="l"/>
              <a:r>
                <a:rPr lang="en-US" altLang="zh-CN" sz="2000" smtClean="0">
                  <a:solidFill>
                    <a:srgbClr val="000000"/>
                  </a:solidFill>
                  <a:effectLst>
                    <a:outerShdw blurRad="38100" dist="38100" dir="2700000" algn="tl">
                      <a:srgbClr val="C0C0C0"/>
                    </a:outerShdw>
                  </a:effectLst>
                </a:rPr>
                <a:t>FP</a:t>
              </a:r>
              <a:endParaRPr lang="en-US" altLang="zh-CN" sz="2000">
                <a:solidFill>
                  <a:schemeClr val="tx1"/>
                </a:solidFill>
                <a:effectLst>
                  <a:outerShdw blurRad="38100" dist="38100" dir="2700000" algn="tl">
                    <a:srgbClr val="C0C0C0"/>
                  </a:outerShdw>
                </a:effectLst>
              </a:endParaRPr>
            </a:p>
          </p:txBody>
        </p:sp>
        <p:sp>
          <p:nvSpPr>
            <p:cNvPr id="15396" name="Line 36"/>
            <p:cNvSpPr>
              <a:spLocks noChangeShapeType="1"/>
            </p:cNvSpPr>
            <p:nvPr/>
          </p:nvSpPr>
          <p:spPr bwMode="auto">
            <a:xfrm>
              <a:off x="457200" y="3590947"/>
              <a:ext cx="762000" cy="0"/>
            </a:xfrm>
            <a:prstGeom prst="line">
              <a:avLst/>
            </a:prstGeom>
            <a:noFill/>
            <a:ln w="57150">
              <a:solidFill>
                <a:srgbClr val="0000CC"/>
              </a:solidFill>
              <a:round/>
              <a:headEnd/>
              <a:tailEnd type="triangle" w="med" len="med"/>
            </a:ln>
            <a:effectLst/>
          </p:spPr>
          <p:txBody>
            <a:bodyPr/>
            <a:lstStyle/>
            <a:p>
              <a:endParaRPr lang="zh-CN" altLang="en-US" sz="2000"/>
            </a:p>
          </p:txBody>
        </p:sp>
        <p:sp>
          <p:nvSpPr>
            <p:cNvPr id="15397" name="Line 37"/>
            <p:cNvSpPr>
              <a:spLocks noChangeShapeType="1"/>
            </p:cNvSpPr>
            <p:nvPr/>
          </p:nvSpPr>
          <p:spPr bwMode="auto">
            <a:xfrm>
              <a:off x="457200" y="6638947"/>
              <a:ext cx="762000" cy="0"/>
            </a:xfrm>
            <a:prstGeom prst="line">
              <a:avLst/>
            </a:prstGeom>
            <a:noFill/>
            <a:ln w="57150">
              <a:solidFill>
                <a:srgbClr val="0000CC"/>
              </a:solidFill>
              <a:round/>
              <a:headEnd/>
              <a:tailEnd type="triangle" w="med" len="med"/>
            </a:ln>
            <a:effectLst/>
          </p:spPr>
          <p:txBody>
            <a:bodyPr/>
            <a:lstStyle/>
            <a:p>
              <a:endParaRPr lang="zh-CN" altLang="en-US" sz="2000"/>
            </a:p>
          </p:txBody>
        </p:sp>
        <p:sp>
          <p:nvSpPr>
            <p:cNvPr id="15399" name="Rectangle 39"/>
            <p:cNvSpPr>
              <a:spLocks noChangeArrowheads="1"/>
            </p:cNvSpPr>
            <p:nvPr/>
          </p:nvSpPr>
          <p:spPr bwMode="auto">
            <a:xfrm>
              <a:off x="1371600" y="5800747"/>
              <a:ext cx="1031875" cy="307975"/>
            </a:xfrm>
            <a:prstGeom prst="rect">
              <a:avLst/>
            </a:prstGeom>
            <a:noFill/>
            <a:ln w="9525">
              <a:noFill/>
              <a:miter lim="800000"/>
              <a:headEnd/>
              <a:tailEnd/>
            </a:ln>
          </p:spPr>
          <p:txBody>
            <a:bodyPr wrap="none" lIns="0" tIns="0" rIns="0" bIns="0">
              <a:spAutoFit/>
            </a:bodyPr>
            <a:lstStyle/>
            <a:p>
              <a:pPr algn="l"/>
              <a:r>
                <a:rPr lang="zh-CN" altLang="en-US" sz="2000">
                  <a:solidFill>
                    <a:srgbClr val="000000"/>
                  </a:solidFill>
                  <a:effectLst>
                    <a:outerShdw blurRad="38100" dist="38100" dir="2700000" algn="tl">
                      <a:srgbClr val="C0C0C0"/>
                    </a:outerShdw>
                  </a:effectLst>
                </a:rPr>
                <a:t>返回地址</a:t>
              </a:r>
            </a:p>
          </p:txBody>
        </p:sp>
        <p:sp>
          <p:nvSpPr>
            <p:cNvPr id="15403" name="Rectangle 43"/>
            <p:cNvSpPr>
              <a:spLocks noChangeArrowheads="1"/>
            </p:cNvSpPr>
            <p:nvPr/>
          </p:nvSpPr>
          <p:spPr bwMode="auto">
            <a:xfrm>
              <a:off x="1143000" y="2571770"/>
              <a:ext cx="2728938" cy="615553"/>
            </a:xfrm>
            <a:prstGeom prst="rect">
              <a:avLst/>
            </a:prstGeom>
            <a:noFill/>
            <a:ln w="38100">
              <a:noFill/>
              <a:miter lim="800000"/>
              <a:headEnd/>
              <a:tailEnd/>
            </a:ln>
          </p:spPr>
          <p:txBody>
            <a:bodyPr wrap="square" lIns="0" tIns="0" rIns="0" bIns="0">
              <a:spAutoFit/>
            </a:bodyPr>
            <a:lstStyle/>
            <a:p>
              <a:r>
                <a:rPr lang="en-US" altLang="zh-CN" sz="2000" smtClean="0">
                  <a:solidFill>
                    <a:srgbClr val="000000"/>
                  </a:solidFill>
                  <a:effectLst>
                    <a:outerShdw blurRad="38100" dist="38100" dir="2700000" algn="tl">
                      <a:srgbClr val="C0C0C0"/>
                    </a:outerShdw>
                  </a:effectLst>
                </a:rPr>
                <a:t>q</a:t>
              </a:r>
              <a:r>
                <a:rPr lang="zh-CN" altLang="en-US" sz="2000" smtClean="0">
                  <a:solidFill>
                    <a:srgbClr val="000000"/>
                  </a:solidFill>
                  <a:effectLst>
                    <a:outerShdw blurRad="38100" dist="38100" dir="2700000" algn="tl">
                      <a:srgbClr val="C0C0C0"/>
                    </a:outerShdw>
                  </a:effectLst>
                </a:rPr>
                <a:t>的</a:t>
              </a:r>
              <a:r>
                <a:rPr lang="zh-CN" altLang="en-US" sz="2000">
                  <a:solidFill>
                    <a:srgbClr val="000000"/>
                  </a:solidFill>
                  <a:effectLst>
                    <a:outerShdw blurRad="38100" dist="38100" dir="2700000" algn="tl">
                      <a:srgbClr val="C0C0C0"/>
                    </a:outerShdw>
                  </a:effectLst>
                </a:rPr>
                <a:t>活动</a:t>
              </a:r>
              <a:r>
                <a:rPr lang="zh-CN" altLang="en-US" sz="2000" smtClean="0">
                  <a:solidFill>
                    <a:srgbClr val="000000"/>
                  </a:solidFill>
                  <a:effectLst>
                    <a:outerShdw blurRad="38100" dist="38100" dir="2700000" algn="tl">
                      <a:srgbClr val="C0C0C0"/>
                    </a:outerShdw>
                  </a:effectLst>
                </a:rPr>
                <a:t>记录（</a:t>
              </a:r>
              <a:r>
                <a:rPr lang="zh-CN" altLang="en-US" sz="2000" smtClean="0">
                  <a:effectLst>
                    <a:outerShdw blurRad="38100" dist="38100" dir="2700000" algn="tl">
                      <a:srgbClr val="C0C0C0"/>
                    </a:outerShdw>
                  </a:effectLst>
                </a:rPr>
                <a:t>假如</a:t>
              </a:r>
              <a:r>
                <a:rPr lang="en-US" altLang="zh-CN" sz="2000" smtClean="0">
                  <a:effectLst>
                    <a:outerShdw blurRad="38100" dist="38100" dir="2700000" algn="tl">
                      <a:srgbClr val="C0C0C0"/>
                    </a:outerShdw>
                  </a:effectLst>
                </a:rPr>
                <a:t>q</a:t>
              </a:r>
              <a:r>
                <a:rPr lang="zh-CN" altLang="en-US" sz="2000" smtClean="0">
                  <a:effectLst>
                    <a:outerShdw blurRad="38100" dist="38100" dir="2700000" algn="tl">
                      <a:srgbClr val="C0C0C0"/>
                    </a:outerShdw>
                  </a:effectLst>
                </a:rPr>
                <a:t>含有可变数组</a:t>
              </a:r>
              <a:r>
                <a:rPr lang="zh-CN" altLang="en-US" sz="2000" smtClean="0">
                  <a:solidFill>
                    <a:srgbClr val="000000"/>
                  </a:solidFill>
                  <a:effectLst>
                    <a:outerShdw blurRad="38100" dist="38100" dir="2700000" algn="tl">
                      <a:srgbClr val="C0C0C0"/>
                    </a:outerShdw>
                  </a:effectLst>
                </a:rPr>
                <a:t>）</a:t>
              </a:r>
              <a:endParaRPr lang="zh-CN" altLang="en-US" sz="2000">
                <a:solidFill>
                  <a:srgbClr val="000000"/>
                </a:solidFill>
                <a:effectLst>
                  <a:outerShdw blurRad="38100" dist="38100" dir="2700000" algn="tl">
                    <a:srgbClr val="C0C0C0"/>
                  </a:outerShdw>
                </a:effectLst>
              </a:endParaRPr>
            </a:p>
          </p:txBody>
        </p:sp>
      </p:grpSp>
      <p:sp>
        <p:nvSpPr>
          <p:cNvPr id="15404" name="Text Box 44"/>
          <p:cNvSpPr txBox="1">
            <a:spLocks noChangeArrowheads="1"/>
          </p:cNvSpPr>
          <p:nvPr/>
        </p:nvSpPr>
        <p:spPr bwMode="auto">
          <a:xfrm>
            <a:off x="6448380" y="2928935"/>
            <a:ext cx="2500330" cy="285752"/>
          </a:xfrm>
          <a:prstGeom prst="rect">
            <a:avLst/>
          </a:prstGeom>
          <a:noFill/>
          <a:ln w="9525">
            <a:noFill/>
            <a:miter lim="800000"/>
            <a:headEnd/>
            <a:tailEnd/>
          </a:ln>
          <a:effectLst/>
        </p:spPr>
        <p:txBody>
          <a:bodyPr wrap="square" lIns="0" tIns="0" rIns="0" bIns="0">
            <a:spAutoFit/>
          </a:bodyPr>
          <a:lstStyle/>
          <a:p>
            <a:pPr>
              <a:spcBef>
                <a:spcPct val="50000"/>
              </a:spcBef>
            </a:pPr>
            <a:r>
              <a:rPr lang="zh-CN" altLang="en-US" sz="1800" smtClean="0">
                <a:solidFill>
                  <a:schemeClr val="tx1"/>
                </a:solidFill>
                <a:effectLst>
                  <a:outerShdw blurRad="38100" dist="38100" dir="2700000" algn="tl">
                    <a:srgbClr val="C0C0C0"/>
                  </a:outerShdw>
                </a:effectLst>
              </a:rPr>
              <a:t>假如</a:t>
            </a:r>
            <a:r>
              <a:rPr lang="en-US" altLang="zh-CN" sz="1800" smtClean="0">
                <a:effectLst>
                  <a:outerShdw blurRad="38100" dist="38100" dir="2700000" algn="tl">
                    <a:srgbClr val="C0C0C0"/>
                  </a:outerShdw>
                </a:effectLst>
              </a:rPr>
              <a:t>q</a:t>
            </a:r>
            <a:r>
              <a:rPr lang="zh-CN" altLang="en-US" sz="1800" smtClean="0">
                <a:solidFill>
                  <a:schemeClr val="tx1"/>
                </a:solidFill>
                <a:effectLst>
                  <a:outerShdw blurRad="38100" dist="38100" dir="2700000" algn="tl">
                    <a:srgbClr val="C0C0C0"/>
                  </a:outerShdw>
                </a:effectLst>
              </a:rPr>
              <a:t>含有</a:t>
            </a:r>
            <a:r>
              <a:rPr lang="zh-CN" altLang="en-US" sz="1800">
                <a:solidFill>
                  <a:schemeClr val="tx1"/>
                </a:solidFill>
                <a:effectLst>
                  <a:outerShdw blurRad="38100" dist="38100" dir="2700000" algn="tl">
                    <a:srgbClr val="C0C0C0"/>
                  </a:outerShdw>
                </a:effectLst>
              </a:rPr>
              <a:t>可变数组</a:t>
            </a:r>
          </a:p>
        </p:txBody>
      </p:sp>
      <p:sp>
        <p:nvSpPr>
          <p:cNvPr id="42" name="TextBox 41"/>
          <p:cNvSpPr txBox="1"/>
          <p:nvPr/>
        </p:nvSpPr>
        <p:spPr>
          <a:xfrm>
            <a:off x="4714876" y="142852"/>
            <a:ext cx="1428760" cy="3785652"/>
          </a:xfrm>
          <a:prstGeom prst="rect">
            <a:avLst/>
          </a:prstGeom>
          <a:noFill/>
          <a:ln w="28575">
            <a:solidFill>
              <a:schemeClr val="tx1"/>
            </a:solidFill>
          </a:ln>
        </p:spPr>
        <p:txBody>
          <a:bodyPr wrap="square" rtlCol="0">
            <a:spAutoFit/>
          </a:bodyPr>
          <a:lstStyle/>
          <a:p>
            <a:r>
              <a:rPr lang="en-US" altLang="zh-CN" sz="2000" smtClean="0"/>
              <a:t>void p() {</a:t>
            </a:r>
          </a:p>
          <a:p>
            <a:r>
              <a:rPr lang="en-US" altLang="zh-CN" sz="2000" smtClean="0"/>
              <a:t>      ……</a:t>
            </a:r>
          </a:p>
          <a:p>
            <a:r>
              <a:rPr lang="en-US" altLang="zh-CN" sz="2000" smtClean="0"/>
              <a:t>      q();</a:t>
            </a:r>
          </a:p>
          <a:p>
            <a:r>
              <a:rPr lang="en-US" altLang="zh-CN" sz="2000" smtClean="0"/>
              <a:t>}</a:t>
            </a:r>
          </a:p>
          <a:p>
            <a:r>
              <a:rPr lang="en-US" altLang="zh-CN" sz="2000" smtClean="0"/>
              <a:t>void q() {</a:t>
            </a:r>
          </a:p>
          <a:p>
            <a:r>
              <a:rPr lang="en-US" altLang="zh-CN" sz="2000" smtClean="0"/>
              <a:t>      ……</a:t>
            </a:r>
          </a:p>
          <a:p>
            <a:r>
              <a:rPr lang="en-US" altLang="zh-CN" sz="2000" smtClean="0"/>
              <a:t>      q();</a:t>
            </a:r>
          </a:p>
          <a:p>
            <a:r>
              <a:rPr lang="en-US" altLang="zh-CN" sz="2000" smtClean="0"/>
              <a:t>}</a:t>
            </a:r>
          </a:p>
          <a:p>
            <a:r>
              <a:rPr lang="en-US" altLang="zh-CN" sz="2000" smtClean="0"/>
              <a:t>int main() {</a:t>
            </a:r>
          </a:p>
          <a:p>
            <a:r>
              <a:rPr lang="en-US" altLang="zh-CN" sz="2000" smtClean="0"/>
              <a:t>      ……</a:t>
            </a:r>
          </a:p>
          <a:p>
            <a:r>
              <a:rPr lang="en-US" altLang="zh-CN" sz="2000" smtClean="0"/>
              <a:t>      p();</a:t>
            </a:r>
          </a:p>
          <a:p>
            <a:r>
              <a:rPr lang="en-US" altLang="zh-CN" sz="2000" smtClean="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02"/>
                                        </p:tgtEl>
                                        <p:attrNameLst>
                                          <p:attrName>style.visibility</p:attrName>
                                        </p:attrNameLst>
                                      </p:cBhvr>
                                      <p:to>
                                        <p:strVal val="visible"/>
                                      </p:to>
                                    </p:set>
                                    <p:anim calcmode="lin" valueType="num">
                                      <p:cBhvr additive="base">
                                        <p:cTn id="7" dur="500" fill="hold"/>
                                        <p:tgtEl>
                                          <p:spTgt spid="15402"/>
                                        </p:tgtEl>
                                        <p:attrNameLst>
                                          <p:attrName>ppt_x</p:attrName>
                                        </p:attrNameLst>
                                      </p:cBhvr>
                                      <p:tavLst>
                                        <p:tav tm="0">
                                          <p:val>
                                            <p:strVal val="0-#ppt_w/2"/>
                                          </p:val>
                                        </p:tav>
                                        <p:tav tm="100000">
                                          <p:val>
                                            <p:strVal val="#ppt_x"/>
                                          </p:val>
                                        </p:tav>
                                      </p:tavLst>
                                    </p:anim>
                                    <p:anim calcmode="lin" valueType="num">
                                      <p:cBhvr additive="base">
                                        <p:cTn id="8" dur="500" fill="hold"/>
                                        <p:tgtEl>
                                          <p:spTgt spid="15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6B72377B-3F24-48E7-AB04-ED06249CFE61}" type="slidenum">
              <a:rPr lang="en-US" altLang="zh-CN" smtClean="0"/>
              <a:pPr/>
              <a:t>12</a:t>
            </a:fld>
            <a:endParaRPr lang="en-US" altLang="zh-CN"/>
          </a:p>
        </p:txBody>
      </p:sp>
      <p:sp>
        <p:nvSpPr>
          <p:cNvPr id="4" name="TextBox 3"/>
          <p:cNvSpPr txBox="1"/>
          <p:nvPr/>
        </p:nvSpPr>
        <p:spPr>
          <a:xfrm>
            <a:off x="1000100" y="2500306"/>
            <a:ext cx="2928958" cy="2308324"/>
          </a:xfrm>
          <a:prstGeom prst="rect">
            <a:avLst/>
          </a:prstGeom>
          <a:noFill/>
          <a:ln w="28575">
            <a:solidFill>
              <a:schemeClr val="tx1"/>
            </a:solidFill>
          </a:ln>
        </p:spPr>
        <p:txBody>
          <a:bodyPr wrap="square" rtlCol="0">
            <a:spAutoFit/>
          </a:bodyPr>
          <a:lstStyle/>
          <a:p>
            <a:r>
              <a:rPr lang="en-US" altLang="zh-CN" smtClean="0"/>
              <a:t>void p(int a) </a:t>
            </a:r>
          </a:p>
          <a:p>
            <a:r>
              <a:rPr lang="en-US" altLang="zh-CN" smtClean="0"/>
              <a:t>{</a:t>
            </a:r>
          </a:p>
          <a:p>
            <a:r>
              <a:rPr lang="en-US" altLang="zh-CN" smtClean="0"/>
              <a:t>      float b;</a:t>
            </a:r>
          </a:p>
          <a:p>
            <a:r>
              <a:rPr lang="en-US" altLang="zh-CN" smtClean="0"/>
              <a:t>      float c[10];</a:t>
            </a:r>
          </a:p>
          <a:p>
            <a:r>
              <a:rPr lang="en-US" altLang="zh-CN" smtClean="0"/>
              <a:t>      b=c[a];</a:t>
            </a:r>
          </a:p>
          <a:p>
            <a:r>
              <a:rPr lang="en-US" altLang="zh-CN" smtClean="0"/>
              <a:t>}</a:t>
            </a:r>
          </a:p>
        </p:txBody>
      </p:sp>
      <p:sp>
        <p:nvSpPr>
          <p:cNvPr id="6" name="Rectangle 6"/>
          <p:cNvSpPr>
            <a:spLocks noChangeArrowheads="1"/>
          </p:cNvSpPr>
          <p:nvPr/>
        </p:nvSpPr>
        <p:spPr bwMode="auto">
          <a:xfrm>
            <a:off x="5703996" y="3559734"/>
            <a:ext cx="153888" cy="369332"/>
          </a:xfrm>
          <a:prstGeom prst="rect">
            <a:avLst/>
          </a:prstGeom>
          <a:noFill/>
          <a:ln w="38100">
            <a:noFill/>
            <a:miter lim="800000"/>
            <a:headEnd/>
            <a:tailEnd/>
          </a:ln>
        </p:spPr>
        <p:txBody>
          <a:bodyPr wrap="none" lIns="0" tIns="0" rIns="0" bIns="0">
            <a:spAutoFit/>
          </a:bodyPr>
          <a:lstStyle/>
          <a:p>
            <a:pPr algn="l"/>
            <a:r>
              <a:rPr lang="en-US" altLang="zh-CN" smtClean="0">
                <a:solidFill>
                  <a:srgbClr val="000000"/>
                </a:solidFill>
                <a:effectLst>
                  <a:outerShdw blurRad="38100" dist="38100" dir="2700000" algn="tl">
                    <a:srgbClr val="C0C0C0"/>
                  </a:outerShdw>
                </a:effectLst>
              </a:rPr>
              <a:t>b</a:t>
            </a:r>
            <a:endParaRPr lang="zh-CN" altLang="en-US">
              <a:solidFill>
                <a:srgbClr val="000000"/>
              </a:solidFill>
              <a:effectLst>
                <a:outerShdw blurRad="38100" dist="38100" dir="2700000" algn="tl">
                  <a:srgbClr val="C0C0C0"/>
                </a:outerShdw>
              </a:effectLst>
            </a:endParaRPr>
          </a:p>
        </p:txBody>
      </p:sp>
      <p:sp>
        <p:nvSpPr>
          <p:cNvPr id="7" name="Rectangle 7"/>
          <p:cNvSpPr>
            <a:spLocks noChangeArrowheads="1"/>
          </p:cNvSpPr>
          <p:nvPr/>
        </p:nvSpPr>
        <p:spPr bwMode="auto">
          <a:xfrm>
            <a:off x="5716820" y="4131238"/>
            <a:ext cx="141064" cy="369332"/>
          </a:xfrm>
          <a:prstGeom prst="rect">
            <a:avLst/>
          </a:prstGeom>
          <a:noFill/>
          <a:ln w="38100">
            <a:noFill/>
            <a:miter lim="800000"/>
            <a:headEnd/>
            <a:tailEnd/>
          </a:ln>
        </p:spPr>
        <p:txBody>
          <a:bodyPr wrap="none" lIns="0" tIns="0" rIns="0" bIns="0">
            <a:spAutoFit/>
          </a:bodyPr>
          <a:lstStyle/>
          <a:p>
            <a:pPr algn="l"/>
            <a:r>
              <a:rPr lang="en-US" altLang="zh-CN" smtClean="0">
                <a:solidFill>
                  <a:srgbClr val="000000"/>
                </a:solidFill>
                <a:effectLst>
                  <a:outerShdw blurRad="38100" dist="38100" dir="2700000" algn="tl">
                    <a:srgbClr val="C0C0C0"/>
                  </a:outerShdw>
                </a:effectLst>
              </a:rPr>
              <a:t>a</a:t>
            </a:r>
            <a:endParaRPr lang="zh-CN" altLang="en-US">
              <a:solidFill>
                <a:srgbClr val="000000"/>
              </a:solidFill>
              <a:effectLst>
                <a:outerShdw blurRad="38100" dist="38100" dir="2700000" algn="tl">
                  <a:srgbClr val="C0C0C0"/>
                </a:outerShdw>
              </a:effectLst>
            </a:endParaRPr>
          </a:p>
        </p:txBody>
      </p:sp>
      <p:sp>
        <p:nvSpPr>
          <p:cNvPr id="8" name="Rectangle 8"/>
          <p:cNvSpPr>
            <a:spLocks noChangeArrowheads="1"/>
          </p:cNvSpPr>
          <p:nvPr/>
        </p:nvSpPr>
        <p:spPr bwMode="auto">
          <a:xfrm>
            <a:off x="5170490" y="4786322"/>
            <a:ext cx="1500214" cy="369332"/>
          </a:xfrm>
          <a:prstGeom prst="rect">
            <a:avLst/>
          </a:prstGeom>
          <a:noFill/>
          <a:ln w="38100">
            <a:noFill/>
            <a:miter lim="800000"/>
            <a:headEnd/>
            <a:tailEnd/>
          </a:ln>
        </p:spPr>
        <p:txBody>
          <a:bodyPr wrap="square" lIns="0" tIns="0" rIns="0" bIns="0">
            <a:spAutoFit/>
          </a:bodyPr>
          <a:lstStyle/>
          <a:p>
            <a:r>
              <a:rPr lang="zh-CN" altLang="en-US" smtClean="0">
                <a:solidFill>
                  <a:srgbClr val="000000"/>
                </a:solidFill>
                <a:effectLst>
                  <a:outerShdw blurRad="38100" dist="38100" dir="2700000" algn="tl">
                    <a:srgbClr val="C0C0C0"/>
                  </a:outerShdw>
                </a:effectLst>
              </a:rPr>
              <a:t>控制信息</a:t>
            </a:r>
            <a:endParaRPr lang="zh-CN" altLang="en-US">
              <a:solidFill>
                <a:srgbClr val="000000"/>
              </a:solidFill>
              <a:effectLst>
                <a:outerShdw blurRad="38100" dist="38100" dir="2700000" algn="tl">
                  <a:srgbClr val="C0C0C0"/>
                </a:outerShdw>
              </a:effectLst>
            </a:endParaRPr>
          </a:p>
        </p:txBody>
      </p:sp>
      <p:sp>
        <p:nvSpPr>
          <p:cNvPr id="9" name="Line 10"/>
          <p:cNvSpPr>
            <a:spLocks noChangeShapeType="1"/>
          </p:cNvSpPr>
          <p:nvPr/>
        </p:nvSpPr>
        <p:spPr bwMode="auto">
          <a:xfrm>
            <a:off x="4929190" y="5308590"/>
            <a:ext cx="1800000" cy="1588"/>
          </a:xfrm>
          <a:prstGeom prst="line">
            <a:avLst/>
          </a:prstGeom>
          <a:noFill/>
          <a:ln w="38100">
            <a:solidFill>
              <a:srgbClr val="000000"/>
            </a:solidFill>
            <a:round/>
            <a:headEnd/>
            <a:tailEnd/>
          </a:ln>
        </p:spPr>
        <p:txBody>
          <a:bodyPr/>
          <a:lstStyle/>
          <a:p>
            <a:endParaRPr lang="zh-CN" altLang="en-US"/>
          </a:p>
        </p:txBody>
      </p:sp>
      <p:sp>
        <p:nvSpPr>
          <p:cNvPr id="10" name="Line 11"/>
          <p:cNvSpPr>
            <a:spLocks noChangeShapeType="1"/>
          </p:cNvSpPr>
          <p:nvPr/>
        </p:nvSpPr>
        <p:spPr bwMode="auto">
          <a:xfrm>
            <a:off x="4929190" y="2428868"/>
            <a:ext cx="1588" cy="2880000"/>
          </a:xfrm>
          <a:prstGeom prst="line">
            <a:avLst/>
          </a:prstGeom>
          <a:noFill/>
          <a:ln w="38100">
            <a:solidFill>
              <a:srgbClr val="000000"/>
            </a:solidFill>
            <a:round/>
            <a:headEnd/>
            <a:tailEnd/>
          </a:ln>
        </p:spPr>
        <p:txBody>
          <a:bodyPr/>
          <a:lstStyle/>
          <a:p>
            <a:endParaRPr lang="zh-CN" altLang="en-US"/>
          </a:p>
        </p:txBody>
      </p:sp>
      <p:sp>
        <p:nvSpPr>
          <p:cNvPr id="11" name="Line 12"/>
          <p:cNvSpPr>
            <a:spLocks noChangeShapeType="1"/>
          </p:cNvSpPr>
          <p:nvPr/>
        </p:nvSpPr>
        <p:spPr bwMode="auto">
          <a:xfrm>
            <a:off x="6742142" y="2428868"/>
            <a:ext cx="0" cy="2880000"/>
          </a:xfrm>
          <a:prstGeom prst="line">
            <a:avLst/>
          </a:prstGeom>
          <a:noFill/>
          <a:ln w="38100">
            <a:solidFill>
              <a:srgbClr val="000000"/>
            </a:solidFill>
            <a:round/>
            <a:headEnd/>
            <a:tailEnd/>
          </a:ln>
        </p:spPr>
        <p:txBody>
          <a:bodyPr/>
          <a:lstStyle/>
          <a:p>
            <a:endParaRPr lang="zh-CN" altLang="en-US"/>
          </a:p>
        </p:txBody>
      </p:sp>
      <p:sp>
        <p:nvSpPr>
          <p:cNvPr id="12" name="Line 13"/>
          <p:cNvSpPr>
            <a:spLocks noChangeShapeType="1"/>
          </p:cNvSpPr>
          <p:nvPr/>
        </p:nvSpPr>
        <p:spPr bwMode="auto">
          <a:xfrm>
            <a:off x="4929190" y="4082250"/>
            <a:ext cx="1800000" cy="1588"/>
          </a:xfrm>
          <a:prstGeom prst="line">
            <a:avLst/>
          </a:prstGeom>
          <a:noFill/>
          <a:ln w="38100">
            <a:solidFill>
              <a:srgbClr val="000000"/>
            </a:solidFill>
            <a:round/>
            <a:headEnd/>
            <a:tailEnd/>
          </a:ln>
        </p:spPr>
        <p:txBody>
          <a:bodyPr/>
          <a:lstStyle/>
          <a:p>
            <a:endParaRPr lang="zh-CN" altLang="en-US"/>
          </a:p>
        </p:txBody>
      </p:sp>
      <p:sp>
        <p:nvSpPr>
          <p:cNvPr id="13" name="Line 14"/>
          <p:cNvSpPr>
            <a:spLocks noChangeShapeType="1"/>
          </p:cNvSpPr>
          <p:nvPr/>
        </p:nvSpPr>
        <p:spPr bwMode="auto">
          <a:xfrm>
            <a:off x="4929190" y="4695421"/>
            <a:ext cx="1800000" cy="1588"/>
          </a:xfrm>
          <a:prstGeom prst="line">
            <a:avLst/>
          </a:prstGeom>
          <a:noFill/>
          <a:ln w="38100">
            <a:solidFill>
              <a:srgbClr val="000000"/>
            </a:solidFill>
            <a:round/>
            <a:headEnd/>
            <a:tailEnd/>
          </a:ln>
        </p:spPr>
        <p:txBody>
          <a:bodyPr/>
          <a:lstStyle/>
          <a:p>
            <a:endParaRPr lang="zh-CN" altLang="en-US"/>
          </a:p>
        </p:txBody>
      </p:sp>
      <p:sp>
        <p:nvSpPr>
          <p:cNvPr id="14" name="Rectangle 19"/>
          <p:cNvSpPr>
            <a:spLocks noChangeArrowheads="1"/>
          </p:cNvSpPr>
          <p:nvPr/>
        </p:nvSpPr>
        <p:spPr bwMode="auto">
          <a:xfrm>
            <a:off x="5716820" y="2916792"/>
            <a:ext cx="141064" cy="369332"/>
          </a:xfrm>
          <a:prstGeom prst="rect">
            <a:avLst/>
          </a:prstGeom>
          <a:noFill/>
          <a:ln w="38100">
            <a:noFill/>
            <a:miter lim="800000"/>
            <a:headEnd/>
            <a:tailEnd/>
          </a:ln>
          <a:effectLst/>
        </p:spPr>
        <p:txBody>
          <a:bodyPr wrap="none" lIns="0" tIns="0" rIns="0" bIns="0">
            <a:spAutoFit/>
          </a:bodyPr>
          <a:lstStyle/>
          <a:p>
            <a:pPr algn="l"/>
            <a:r>
              <a:rPr lang="en-US" altLang="zh-CN" smtClean="0">
                <a:effectLst>
                  <a:outerShdw blurRad="38100" dist="38100" dir="2700000" algn="tl">
                    <a:srgbClr val="C0C0C0"/>
                  </a:outerShdw>
                </a:effectLst>
              </a:rPr>
              <a:t>c</a:t>
            </a:r>
            <a:endParaRPr lang="zh-CN" altLang="en-US">
              <a:effectLst>
                <a:outerShdw blurRad="38100" dist="38100" dir="2700000" algn="tl">
                  <a:srgbClr val="C0C0C0"/>
                </a:outerShdw>
              </a:effectLst>
            </a:endParaRPr>
          </a:p>
        </p:txBody>
      </p:sp>
      <p:sp>
        <p:nvSpPr>
          <p:cNvPr id="15" name="Line 20"/>
          <p:cNvSpPr>
            <a:spLocks noChangeShapeType="1"/>
          </p:cNvSpPr>
          <p:nvPr/>
        </p:nvSpPr>
        <p:spPr bwMode="auto">
          <a:xfrm>
            <a:off x="4929190" y="3469079"/>
            <a:ext cx="1800000" cy="1588"/>
          </a:xfrm>
          <a:prstGeom prst="line">
            <a:avLst/>
          </a:prstGeom>
          <a:noFill/>
          <a:ln w="38100">
            <a:solidFill>
              <a:srgbClr val="000000"/>
            </a:solidFill>
            <a:round/>
            <a:headEnd/>
            <a:tailEnd/>
          </a:ln>
        </p:spPr>
        <p:txBody>
          <a:bodyPr/>
          <a:lstStyle/>
          <a:p>
            <a:endParaRPr lang="zh-CN" altLang="en-US"/>
          </a:p>
        </p:txBody>
      </p:sp>
      <p:sp>
        <p:nvSpPr>
          <p:cNvPr id="16" name="Line 20"/>
          <p:cNvSpPr>
            <a:spLocks noChangeShapeType="1"/>
          </p:cNvSpPr>
          <p:nvPr/>
        </p:nvSpPr>
        <p:spPr bwMode="auto">
          <a:xfrm>
            <a:off x="4929190" y="2855908"/>
            <a:ext cx="1800000" cy="1588"/>
          </a:xfrm>
          <a:prstGeom prst="line">
            <a:avLst/>
          </a:prstGeom>
          <a:noFill/>
          <a:ln w="38100">
            <a:solidFill>
              <a:srgbClr val="000000"/>
            </a:solidFill>
            <a:round/>
            <a:headEnd/>
            <a:tailEnd/>
          </a:ln>
        </p:spPr>
        <p:txBody>
          <a:bodyPr/>
          <a:lstStyle/>
          <a:p>
            <a:endParaRPr lang="zh-CN" altLang="en-US"/>
          </a:p>
        </p:txBody>
      </p:sp>
      <p:cxnSp>
        <p:nvCxnSpPr>
          <p:cNvPr id="18" name="直接箭头连接符 17"/>
          <p:cNvCxnSpPr/>
          <p:nvPr/>
        </p:nvCxnSpPr>
        <p:spPr>
          <a:xfrm rot="10800000">
            <a:off x="6715140" y="3250405"/>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0800000">
            <a:off x="6715140" y="3857628"/>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0800000">
            <a:off x="6715140" y="4464851"/>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rot="10800000">
            <a:off x="6715140" y="5072074"/>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rot="10800000">
            <a:off x="6715140" y="2643182"/>
            <a:ext cx="642942"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358082" y="2395831"/>
            <a:ext cx="1428760" cy="461665"/>
          </a:xfrm>
          <a:prstGeom prst="rect">
            <a:avLst/>
          </a:prstGeom>
          <a:noFill/>
        </p:spPr>
        <p:txBody>
          <a:bodyPr wrap="square" rtlCol="0">
            <a:spAutoFit/>
          </a:bodyPr>
          <a:lstStyle/>
          <a:p>
            <a:r>
              <a:rPr lang="en-US" altLang="zh-CN" smtClean="0"/>
              <a:t>Offset=26</a:t>
            </a:r>
            <a:endParaRPr lang="zh-CN" altLang="en-US"/>
          </a:p>
        </p:txBody>
      </p:sp>
      <p:sp>
        <p:nvSpPr>
          <p:cNvPr id="25" name="TextBox 24"/>
          <p:cNvSpPr txBox="1"/>
          <p:nvPr/>
        </p:nvSpPr>
        <p:spPr>
          <a:xfrm>
            <a:off x="7358082" y="2993454"/>
            <a:ext cx="1428760" cy="461665"/>
          </a:xfrm>
          <a:prstGeom prst="rect">
            <a:avLst/>
          </a:prstGeom>
          <a:noFill/>
        </p:spPr>
        <p:txBody>
          <a:bodyPr wrap="square" rtlCol="0">
            <a:spAutoFit/>
          </a:bodyPr>
          <a:lstStyle/>
          <a:p>
            <a:r>
              <a:rPr lang="en-US" altLang="zh-CN" smtClean="0"/>
              <a:t>Offset=6</a:t>
            </a:r>
            <a:endParaRPr lang="zh-CN" altLang="en-US"/>
          </a:p>
        </p:txBody>
      </p:sp>
      <p:sp>
        <p:nvSpPr>
          <p:cNvPr id="26" name="TextBox 25"/>
          <p:cNvSpPr txBox="1"/>
          <p:nvPr/>
        </p:nvSpPr>
        <p:spPr>
          <a:xfrm>
            <a:off x="7358082" y="3591077"/>
            <a:ext cx="1428760" cy="461665"/>
          </a:xfrm>
          <a:prstGeom prst="rect">
            <a:avLst/>
          </a:prstGeom>
          <a:noFill/>
        </p:spPr>
        <p:txBody>
          <a:bodyPr wrap="square" rtlCol="0">
            <a:spAutoFit/>
          </a:bodyPr>
          <a:lstStyle/>
          <a:p>
            <a:r>
              <a:rPr lang="en-US" altLang="zh-CN" smtClean="0"/>
              <a:t>Offset=4</a:t>
            </a:r>
            <a:endParaRPr lang="zh-CN" altLang="en-US"/>
          </a:p>
        </p:txBody>
      </p:sp>
      <p:sp>
        <p:nvSpPr>
          <p:cNvPr id="27" name="TextBox 26"/>
          <p:cNvSpPr txBox="1"/>
          <p:nvPr/>
        </p:nvSpPr>
        <p:spPr>
          <a:xfrm>
            <a:off x="7358082" y="4188700"/>
            <a:ext cx="1428760" cy="461665"/>
          </a:xfrm>
          <a:prstGeom prst="rect">
            <a:avLst/>
          </a:prstGeom>
          <a:noFill/>
        </p:spPr>
        <p:txBody>
          <a:bodyPr wrap="square" rtlCol="0">
            <a:spAutoFit/>
          </a:bodyPr>
          <a:lstStyle/>
          <a:p>
            <a:r>
              <a:rPr lang="en-US" altLang="zh-CN" smtClean="0"/>
              <a:t>Offset=3</a:t>
            </a:r>
            <a:endParaRPr lang="zh-CN" altLang="en-US"/>
          </a:p>
        </p:txBody>
      </p:sp>
      <p:sp>
        <p:nvSpPr>
          <p:cNvPr id="28" name="TextBox 27"/>
          <p:cNvSpPr txBox="1"/>
          <p:nvPr/>
        </p:nvSpPr>
        <p:spPr>
          <a:xfrm>
            <a:off x="7358082" y="4786322"/>
            <a:ext cx="1428760" cy="461665"/>
          </a:xfrm>
          <a:prstGeom prst="rect">
            <a:avLst/>
          </a:prstGeom>
          <a:noFill/>
        </p:spPr>
        <p:txBody>
          <a:bodyPr wrap="square" rtlCol="0">
            <a:spAutoFit/>
          </a:bodyPr>
          <a:lstStyle/>
          <a:p>
            <a:r>
              <a:rPr lang="en-US" altLang="zh-CN" smtClean="0"/>
              <a:t>Offset=0</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smtClean="0">
                <a:solidFill>
                  <a:srgbClr val="FFC000"/>
                </a:solidFill>
              </a:rPr>
              <a:t>10.3  </a:t>
            </a:r>
            <a:r>
              <a:rPr lang="zh-CN" altLang="en-US" dirty="0" smtClean="0">
                <a:solidFill>
                  <a:srgbClr val="FFC000"/>
                </a:solidFill>
              </a:rPr>
              <a:t>参数传递方式及其实现</a:t>
            </a:r>
          </a:p>
        </p:txBody>
      </p:sp>
      <p:sp>
        <p:nvSpPr>
          <p:cNvPr id="39939" name="Rectangle 3"/>
          <p:cNvSpPr>
            <a:spLocks noGrp="1" noChangeArrowheads="1"/>
          </p:cNvSpPr>
          <p:nvPr>
            <p:ph sz="quarter" idx="4294967295"/>
          </p:nvPr>
        </p:nvSpPr>
        <p:spPr>
          <a:xfrm>
            <a:off x="571472" y="1603397"/>
            <a:ext cx="7704137" cy="5040313"/>
          </a:xfrm>
        </p:spPr>
        <p:txBody>
          <a:bodyPr>
            <a:noAutofit/>
          </a:bodyPr>
          <a:lstStyle/>
          <a:p>
            <a:pPr>
              <a:lnSpc>
                <a:spcPct val="105000"/>
              </a:lnSpc>
            </a:pPr>
            <a:r>
              <a:rPr lang="zh-CN" altLang="en-US" sz="2200" b="0" dirty="0" smtClean="0">
                <a:solidFill>
                  <a:schemeClr val="tx1"/>
                </a:solidFill>
              </a:rPr>
              <a:t>一个过程一旦定义后，就可以被调用。调用过程和被调用过程之间交换信息要通过</a:t>
            </a:r>
            <a:r>
              <a:rPr lang="zh-CN" altLang="en-US" sz="2200" dirty="0" smtClean="0">
                <a:solidFill>
                  <a:srgbClr val="FFC000"/>
                </a:solidFill>
              </a:rPr>
              <a:t>全局变量</a:t>
            </a:r>
            <a:r>
              <a:rPr lang="zh-CN" altLang="en-US" sz="2200" b="0" dirty="0" smtClean="0">
                <a:solidFill>
                  <a:schemeClr val="tx1"/>
                </a:solidFill>
              </a:rPr>
              <a:t>或</a:t>
            </a:r>
            <a:r>
              <a:rPr lang="zh-CN" altLang="en-US" sz="2200" dirty="0" smtClean="0">
                <a:solidFill>
                  <a:srgbClr val="FFC000"/>
                </a:solidFill>
              </a:rPr>
              <a:t>参数传递</a:t>
            </a:r>
            <a:r>
              <a:rPr lang="zh-CN" altLang="en-US" sz="2200" b="0" dirty="0" smtClean="0">
                <a:solidFill>
                  <a:schemeClr val="tx1"/>
                </a:solidFill>
              </a:rPr>
              <a:t>。</a:t>
            </a:r>
          </a:p>
          <a:p>
            <a:pPr lvl="1">
              <a:lnSpc>
                <a:spcPct val="105000"/>
              </a:lnSpc>
              <a:buFont typeface="Wingdings" pitchFamily="2" charset="2"/>
              <a:buNone/>
            </a:pPr>
            <a:r>
              <a:rPr lang="zh-CN" altLang="en-US" sz="2200" dirty="0" smtClean="0">
                <a:solidFill>
                  <a:srgbClr val="CC3300"/>
                </a:solidFill>
              </a:rPr>
              <a:t>	</a:t>
            </a:r>
            <a:r>
              <a:rPr lang="en-US" altLang="zh-CN" sz="2000" dirty="0" smtClean="0">
                <a:solidFill>
                  <a:srgbClr val="FFC000"/>
                </a:solidFill>
              </a:rPr>
              <a:t>procedure exchange(</a:t>
            </a:r>
            <a:r>
              <a:rPr lang="en-US" altLang="zh-CN" sz="2000" dirty="0" err="1" smtClean="0">
                <a:solidFill>
                  <a:srgbClr val="FFC000"/>
                </a:solidFill>
              </a:rPr>
              <a:t>i,j</a:t>
            </a:r>
            <a:r>
              <a:rPr lang="en-US" altLang="zh-CN" sz="2000" dirty="0" smtClean="0">
                <a:solidFill>
                  <a:srgbClr val="FFC000"/>
                </a:solidFill>
              </a:rPr>
              <a:t> : integer)</a:t>
            </a:r>
          </a:p>
          <a:p>
            <a:pPr lvl="1">
              <a:lnSpc>
                <a:spcPct val="105000"/>
              </a:lnSpc>
              <a:buFont typeface="Wingdings" pitchFamily="2" charset="2"/>
              <a:buNone/>
            </a:pPr>
            <a:r>
              <a:rPr lang="en-US" altLang="zh-CN" sz="2000" dirty="0" smtClean="0">
                <a:solidFill>
                  <a:srgbClr val="FFC000"/>
                </a:solidFill>
              </a:rPr>
              <a:t>	</a:t>
            </a:r>
            <a:r>
              <a:rPr lang="en-US" altLang="zh-CN" sz="2000" dirty="0" err="1" smtClean="0">
                <a:solidFill>
                  <a:srgbClr val="FFC000"/>
                </a:solidFill>
              </a:rPr>
              <a:t>var</a:t>
            </a:r>
            <a:r>
              <a:rPr lang="en-US" altLang="zh-CN" sz="2000" dirty="0" smtClean="0">
                <a:solidFill>
                  <a:srgbClr val="FFC000"/>
                </a:solidFill>
              </a:rPr>
              <a:t> x : integer;</a:t>
            </a:r>
          </a:p>
          <a:p>
            <a:pPr lvl="1">
              <a:lnSpc>
                <a:spcPct val="105000"/>
              </a:lnSpc>
              <a:buFont typeface="Wingdings" pitchFamily="2" charset="2"/>
              <a:buNone/>
            </a:pPr>
            <a:r>
              <a:rPr lang="en-US" altLang="zh-CN" sz="2000" dirty="0" smtClean="0">
                <a:solidFill>
                  <a:srgbClr val="FFC000"/>
                </a:solidFill>
              </a:rPr>
              <a:t>	</a:t>
            </a:r>
            <a:r>
              <a:rPr lang="en-US" altLang="zh-CN" sz="2000" dirty="0">
                <a:solidFill>
                  <a:srgbClr val="FFC000"/>
                </a:solidFill>
              </a:rPr>
              <a:t>{</a:t>
            </a:r>
            <a:endParaRPr lang="en-US" altLang="zh-CN" sz="2000" dirty="0" smtClean="0">
              <a:solidFill>
                <a:srgbClr val="FFC000"/>
              </a:solidFill>
            </a:endParaRPr>
          </a:p>
          <a:p>
            <a:pPr lvl="1">
              <a:lnSpc>
                <a:spcPct val="105000"/>
              </a:lnSpc>
              <a:buFont typeface="Wingdings" pitchFamily="2" charset="2"/>
              <a:buNone/>
            </a:pPr>
            <a:r>
              <a:rPr lang="en-US" altLang="zh-CN" sz="2000" dirty="0" smtClean="0">
                <a:solidFill>
                  <a:srgbClr val="FFC000"/>
                </a:solidFill>
              </a:rPr>
              <a:t>			x:=a[i];a[i]:=a[j];a[j]:=x</a:t>
            </a:r>
          </a:p>
          <a:p>
            <a:pPr lvl="1">
              <a:lnSpc>
                <a:spcPct val="105000"/>
              </a:lnSpc>
              <a:buFont typeface="Wingdings" pitchFamily="2" charset="2"/>
              <a:buNone/>
            </a:pPr>
            <a:r>
              <a:rPr lang="en-US" altLang="zh-CN" sz="2000" dirty="0" smtClean="0">
                <a:solidFill>
                  <a:srgbClr val="FFC000"/>
                </a:solidFill>
              </a:rPr>
              <a:t>   }</a:t>
            </a:r>
          </a:p>
          <a:p>
            <a:pPr>
              <a:lnSpc>
                <a:spcPct val="105000"/>
              </a:lnSpc>
            </a:pPr>
            <a:r>
              <a:rPr lang="zh-CN" altLang="en-US" sz="2200" b="0" dirty="0" smtClean="0">
                <a:solidFill>
                  <a:schemeClr val="tx1"/>
                </a:solidFill>
              </a:rPr>
              <a:t>调用过程提供的参数称为实参数，被调用过程提供的参数称之为形式参数。</a:t>
            </a:r>
          </a:p>
          <a:p>
            <a:pPr>
              <a:lnSpc>
                <a:spcPct val="105000"/>
              </a:lnSpc>
            </a:pPr>
            <a:r>
              <a:rPr lang="zh-CN" altLang="en-US" sz="2200" b="0" dirty="0" smtClean="0">
                <a:solidFill>
                  <a:schemeClr val="tx1"/>
                </a:solidFill>
              </a:rPr>
              <a:t>如何将实在参数的值传递给形式参数？主要有两种方式：传值、传地址。</a:t>
            </a:r>
          </a:p>
          <a:p>
            <a:pPr>
              <a:lnSpc>
                <a:spcPct val="80000"/>
              </a:lnSpc>
            </a:pPr>
            <a:endParaRPr lang="en-US" altLang="zh-CN" sz="2200" b="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blinds(horizontal)">
                                      <p:cBhvr>
                                        <p:cTn id="7" dur="500"/>
                                        <p:tgtEl>
                                          <p:spTgt spid="3993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blinds(horizontal)">
                                      <p:cBhvr>
                                        <p:cTn id="10" dur="500"/>
                                        <p:tgtEl>
                                          <p:spTgt spid="3993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blinds(horizontal)">
                                      <p:cBhvr>
                                        <p:cTn id="13" dur="500"/>
                                        <p:tgtEl>
                                          <p:spTgt spid="3993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16" dur="500"/>
                                        <p:tgtEl>
                                          <p:spTgt spid="3993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19" dur="500"/>
                                        <p:tgtEl>
                                          <p:spTgt spid="3993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blinds(horizontal)">
                                      <p:cBhvr>
                                        <p:cTn id="22" dur="500"/>
                                        <p:tgtEl>
                                          <p:spTgt spid="3993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939">
                                            <p:txEl>
                                              <p:pRg st="6" end="6"/>
                                            </p:txEl>
                                          </p:spTgt>
                                        </p:tgtEl>
                                        <p:attrNameLst>
                                          <p:attrName>style.visibility</p:attrName>
                                        </p:attrNameLst>
                                      </p:cBhvr>
                                      <p:to>
                                        <p:strVal val="visible"/>
                                      </p:to>
                                    </p:set>
                                    <p:animEffect transition="in" filter="blinds(horizontal)">
                                      <p:cBhvr>
                                        <p:cTn id="27" dur="500"/>
                                        <p:tgtEl>
                                          <p:spTgt spid="3993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939">
                                            <p:txEl>
                                              <p:pRg st="7" end="7"/>
                                            </p:txEl>
                                          </p:spTgt>
                                        </p:tgtEl>
                                        <p:attrNameLst>
                                          <p:attrName>style.visibility</p:attrName>
                                        </p:attrNameLst>
                                      </p:cBhvr>
                                      <p:to>
                                        <p:strVal val="visible"/>
                                      </p:to>
                                    </p:set>
                                    <p:animEffect transition="in" filter="blinds(horizontal)">
                                      <p:cBhvr>
                                        <p:cTn id="32" dur="500"/>
                                        <p:tgtEl>
                                          <p:spTgt spid="399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11560" y="116632"/>
            <a:ext cx="7924800" cy="778098"/>
          </a:xfrm>
        </p:spPr>
        <p:txBody>
          <a:bodyPr/>
          <a:lstStyle/>
          <a:p>
            <a:r>
              <a:rPr lang="zh-CN" altLang="en-US" dirty="0" smtClean="0">
                <a:solidFill>
                  <a:srgbClr val="FFC000"/>
                </a:solidFill>
              </a:rPr>
              <a:t>参数传递方式</a:t>
            </a:r>
            <a:r>
              <a:rPr lang="en-US" altLang="zh-CN" dirty="0" smtClean="0">
                <a:solidFill>
                  <a:srgbClr val="FFC000"/>
                </a:solidFill>
              </a:rPr>
              <a:t>—</a:t>
            </a:r>
            <a:r>
              <a:rPr lang="zh-CN" altLang="en-US" dirty="0" smtClean="0">
                <a:solidFill>
                  <a:srgbClr val="FFC000"/>
                </a:solidFill>
              </a:rPr>
              <a:t>传值</a:t>
            </a:r>
          </a:p>
        </p:txBody>
      </p:sp>
      <p:sp>
        <p:nvSpPr>
          <p:cNvPr id="40963" name="Rectangle 3"/>
          <p:cNvSpPr>
            <a:spLocks noGrp="1" noChangeArrowheads="1"/>
          </p:cNvSpPr>
          <p:nvPr>
            <p:ph sz="quarter" idx="13"/>
          </p:nvPr>
        </p:nvSpPr>
        <p:spPr>
          <a:xfrm>
            <a:off x="611560" y="980728"/>
            <a:ext cx="7924800" cy="4374232"/>
          </a:xfrm>
        </p:spPr>
        <p:txBody>
          <a:bodyPr>
            <a:noAutofit/>
          </a:bodyPr>
          <a:lstStyle/>
          <a:p>
            <a:pPr>
              <a:lnSpc>
                <a:spcPct val="110000"/>
              </a:lnSpc>
            </a:pPr>
            <a:r>
              <a:rPr lang="zh-CN" altLang="en-US" sz="2200" dirty="0" smtClean="0">
                <a:latin typeface="宋体" panose="02010600030101010101" pitchFamily="2" charset="-122"/>
                <a:ea typeface="宋体" panose="02010600030101010101" pitchFamily="2" charset="-122"/>
              </a:rPr>
              <a:t>传值是最简单的参数传递方法。</a:t>
            </a:r>
          </a:p>
          <a:p>
            <a:pPr lvl="1">
              <a:lnSpc>
                <a:spcPct val="110000"/>
              </a:lnSpc>
            </a:pPr>
            <a:r>
              <a:rPr lang="zh-CN" altLang="en-US" sz="2200" dirty="0" smtClean="0">
                <a:latin typeface="宋体" panose="02010600030101010101" pitchFamily="2" charset="-122"/>
                <a:ea typeface="宋体" panose="02010600030101010101" pitchFamily="2" charset="-122"/>
              </a:rPr>
              <a:t>所谓传值，</a:t>
            </a:r>
            <a:r>
              <a:rPr lang="zh-CN" altLang="en-US" sz="2200" dirty="0" smtClean="0">
                <a:solidFill>
                  <a:srgbClr val="FFC000"/>
                </a:solidFill>
                <a:latin typeface="宋体" panose="02010600030101010101" pitchFamily="2" charset="-122"/>
                <a:ea typeface="宋体" panose="02010600030101010101" pitchFamily="2" charset="-122"/>
              </a:rPr>
              <a:t>指计算出实参数的值，然后把它传递给与被调用过程相对应的形式参数</a:t>
            </a:r>
            <a:r>
              <a:rPr lang="zh-CN" altLang="en-US" sz="2200" dirty="0" smtClean="0">
                <a:latin typeface="宋体" panose="02010600030101010101" pitchFamily="2" charset="-122"/>
                <a:ea typeface="宋体" panose="02010600030101010101" pitchFamily="2" charset="-122"/>
              </a:rPr>
              <a:t>。具体步骤如下：</a:t>
            </a:r>
          </a:p>
          <a:p>
            <a:pPr lvl="2">
              <a:lnSpc>
                <a:spcPct val="110000"/>
              </a:lnSpc>
            </a:pPr>
            <a:r>
              <a:rPr lang="zh-CN" altLang="en-US" sz="2200" dirty="0" smtClean="0">
                <a:solidFill>
                  <a:srgbClr val="FFC000"/>
                </a:solidFill>
                <a:latin typeface="宋体" panose="02010600030101010101" pitchFamily="2" charset="-122"/>
                <a:ea typeface="宋体" panose="02010600030101010101" pitchFamily="2" charset="-122"/>
              </a:rPr>
              <a:t>（１）</a:t>
            </a:r>
            <a:r>
              <a:rPr lang="zh-CN" altLang="en-US" sz="2200" dirty="0" smtClean="0">
                <a:latin typeface="宋体" panose="02010600030101010101" pitchFamily="2" charset="-122"/>
                <a:ea typeface="宋体" panose="02010600030101010101" pitchFamily="2" charset="-122"/>
              </a:rPr>
              <a:t>把形式参数当作过程的局部变量处理，即开辟形式参数的存储空间。</a:t>
            </a:r>
          </a:p>
          <a:p>
            <a:pPr lvl="2">
              <a:lnSpc>
                <a:spcPct val="110000"/>
              </a:lnSpc>
            </a:pPr>
            <a:r>
              <a:rPr lang="zh-CN" altLang="en-US" sz="2200" dirty="0" smtClean="0">
                <a:solidFill>
                  <a:srgbClr val="FFC000"/>
                </a:solidFill>
                <a:latin typeface="宋体" panose="02010600030101010101" pitchFamily="2" charset="-122"/>
                <a:ea typeface="宋体" panose="02010600030101010101" pitchFamily="2" charset="-122"/>
              </a:rPr>
              <a:t>（２）</a:t>
            </a:r>
            <a:r>
              <a:rPr lang="zh-CN" altLang="en-US" sz="2200" dirty="0" smtClean="0">
                <a:latin typeface="宋体" panose="02010600030101010101" pitchFamily="2" charset="-122"/>
                <a:ea typeface="宋体" panose="02010600030101010101" pitchFamily="2" charset="-122"/>
              </a:rPr>
              <a:t>调用过程计算出实参数的值，并将该值放入形式单元开辟的空间中。</a:t>
            </a:r>
          </a:p>
          <a:p>
            <a:pPr lvl="2">
              <a:lnSpc>
                <a:spcPct val="110000"/>
              </a:lnSpc>
            </a:pPr>
            <a:r>
              <a:rPr lang="zh-CN" altLang="en-US" sz="2200" dirty="0" smtClean="0">
                <a:solidFill>
                  <a:srgbClr val="FFC000"/>
                </a:solidFill>
                <a:latin typeface="宋体" panose="02010600030101010101" pitchFamily="2" charset="-122"/>
                <a:ea typeface="宋体" panose="02010600030101010101" pitchFamily="2" charset="-122"/>
              </a:rPr>
              <a:t>（３）</a:t>
            </a:r>
            <a:r>
              <a:rPr lang="zh-CN" altLang="en-US" sz="2200" dirty="0" smtClean="0">
                <a:latin typeface="宋体" panose="02010600030101010101" pitchFamily="2" charset="-122"/>
                <a:ea typeface="宋体" panose="02010600030101010101" pitchFamily="2" charset="-122"/>
              </a:rPr>
              <a:t>被调用过程执行时就像使用局部变量一样使用这些形式单元。</a:t>
            </a:r>
          </a:p>
          <a:p>
            <a:pPr lvl="1">
              <a:lnSpc>
                <a:spcPct val="110000"/>
              </a:lnSpc>
            </a:pPr>
            <a:r>
              <a:rPr lang="zh-CN" altLang="en-US" sz="2200" dirty="0" smtClean="0">
                <a:latin typeface="宋体" panose="02010600030101010101" pitchFamily="2" charset="-122"/>
                <a:ea typeface="宋体" panose="02010600030101010101" pitchFamily="2" charset="-122"/>
              </a:rPr>
              <a:t>传值的一个重要特点是</a:t>
            </a:r>
            <a:r>
              <a:rPr lang="zh-CN" altLang="en-US" sz="2200" b="1" dirty="0" smtClean="0">
                <a:solidFill>
                  <a:srgbClr val="FFC000"/>
                </a:solidFill>
                <a:latin typeface="宋体" panose="02010600030101010101" pitchFamily="2" charset="-122"/>
                <a:ea typeface="宋体" panose="02010600030101010101" pitchFamily="2" charset="-122"/>
              </a:rPr>
              <a:t>对形式参数的任何运算都不影响调用过程的活动记录中实参数的值，即参数传递完实参数和对应的形参数不再发生联系。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7" dur="500"/>
                                        <p:tgtEl>
                                          <p:spTgt spid="4096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12" dur="500"/>
                                        <p:tgtEl>
                                          <p:spTgt spid="409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Effect transition="in" filter="blinds(horizontal)">
                                      <p:cBhvr>
                                        <p:cTn id="17" dur="500"/>
                                        <p:tgtEl>
                                          <p:spTgt spid="4096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22"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67544" y="25116"/>
            <a:ext cx="7772400" cy="874713"/>
          </a:xfrm>
        </p:spPr>
        <p:txBody>
          <a:bodyPr/>
          <a:lstStyle/>
          <a:p>
            <a:r>
              <a:rPr lang="zh-CN" altLang="en-US" sz="2800" dirty="0" smtClean="0">
                <a:solidFill>
                  <a:srgbClr val="FFC000"/>
                </a:solidFill>
              </a:rPr>
              <a:t>参数传递方式</a:t>
            </a:r>
            <a:r>
              <a:rPr lang="en-US" altLang="zh-CN" sz="2800" dirty="0" smtClean="0">
                <a:solidFill>
                  <a:srgbClr val="FFC000"/>
                </a:solidFill>
              </a:rPr>
              <a:t>—</a:t>
            </a:r>
            <a:r>
              <a:rPr lang="zh-CN" altLang="en-US" sz="2800" dirty="0" smtClean="0">
                <a:solidFill>
                  <a:srgbClr val="FFC000"/>
                </a:solidFill>
              </a:rPr>
              <a:t>传地址</a:t>
            </a:r>
          </a:p>
        </p:txBody>
      </p:sp>
      <p:sp>
        <p:nvSpPr>
          <p:cNvPr id="41987" name="Rectangle 3"/>
          <p:cNvSpPr>
            <a:spLocks noGrp="1" noChangeArrowheads="1"/>
          </p:cNvSpPr>
          <p:nvPr>
            <p:ph sz="quarter" idx="13"/>
          </p:nvPr>
        </p:nvSpPr>
        <p:spPr>
          <a:xfrm>
            <a:off x="755576" y="1052736"/>
            <a:ext cx="7704138" cy="4824413"/>
          </a:xfrm>
        </p:spPr>
        <p:txBody>
          <a:bodyPr>
            <a:noAutofit/>
          </a:bodyPr>
          <a:lstStyle/>
          <a:p>
            <a:pPr>
              <a:lnSpc>
                <a:spcPct val="115000"/>
              </a:lnSpc>
            </a:pPr>
            <a:r>
              <a:rPr lang="zh-CN" altLang="en-US" sz="2200" b="1" dirty="0" smtClean="0">
                <a:latin typeface="宋体" panose="02010600030101010101" pitchFamily="2" charset="-122"/>
                <a:ea typeface="宋体" panose="02010600030101010101" pitchFamily="2" charset="-122"/>
              </a:rPr>
              <a:t>所谓传地址，指把实参数的地址传递给相应的形式参数所对应的存储单元。</a:t>
            </a:r>
          </a:p>
          <a:p>
            <a:pPr lvl="1">
              <a:lnSpc>
                <a:spcPct val="115000"/>
              </a:lnSpc>
            </a:pPr>
            <a:r>
              <a:rPr lang="en-US" altLang="zh-CN" sz="2200" b="1" dirty="0" smtClean="0">
                <a:solidFill>
                  <a:srgbClr val="FFC000"/>
                </a:solidFill>
                <a:latin typeface="宋体" panose="02010600030101010101" pitchFamily="2" charset="-122"/>
                <a:ea typeface="宋体" panose="02010600030101010101" pitchFamily="2" charset="-122"/>
              </a:rPr>
              <a:t>1</a:t>
            </a:r>
            <a:r>
              <a:rPr lang="zh-CN" altLang="en-US" sz="2200" b="1" dirty="0" smtClean="0">
                <a:solidFill>
                  <a:srgbClr val="FFC000"/>
                </a:solidFill>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如果实在参数是一个变量，则直接将该变量的地址传递给相应的形式单元；</a:t>
            </a:r>
          </a:p>
          <a:p>
            <a:pPr lvl="1">
              <a:lnSpc>
                <a:spcPct val="115000"/>
              </a:lnSpc>
            </a:pPr>
            <a:r>
              <a:rPr lang="en-US" altLang="zh-CN" sz="2200" b="1" dirty="0" smtClean="0">
                <a:solidFill>
                  <a:srgbClr val="FFC000"/>
                </a:solidFill>
                <a:latin typeface="宋体" panose="02010600030101010101" pitchFamily="2" charset="-122"/>
                <a:ea typeface="宋体" panose="02010600030101010101" pitchFamily="2" charset="-122"/>
              </a:rPr>
              <a:t>2</a:t>
            </a:r>
            <a:r>
              <a:rPr lang="zh-CN" altLang="en-US" sz="2200" b="1" dirty="0" smtClean="0">
                <a:solidFill>
                  <a:srgbClr val="FFC000"/>
                </a:solidFill>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如果实在参数是常数或表达式，则先计算其值并存放在某一个临时单元中，然后将这个临时单元的地址传递给相应的形式单元。</a:t>
            </a:r>
          </a:p>
          <a:p>
            <a:pPr lvl="1">
              <a:lnSpc>
                <a:spcPct val="115000"/>
              </a:lnSpc>
            </a:pPr>
            <a:r>
              <a:rPr lang="en-US" altLang="zh-CN" sz="2200" b="1" dirty="0" smtClean="0">
                <a:solidFill>
                  <a:srgbClr val="FFC000"/>
                </a:solidFill>
                <a:latin typeface="宋体" panose="02010600030101010101" pitchFamily="2" charset="-122"/>
                <a:ea typeface="宋体" panose="02010600030101010101" pitchFamily="2" charset="-122"/>
              </a:rPr>
              <a:t>3</a:t>
            </a:r>
            <a:r>
              <a:rPr lang="zh-CN" altLang="en-US" sz="2200" b="1" dirty="0" smtClean="0">
                <a:solidFill>
                  <a:srgbClr val="FFC000"/>
                </a:solidFill>
                <a:latin typeface="宋体" panose="02010600030101010101" pitchFamily="2" charset="-122"/>
                <a:ea typeface="宋体" panose="02010600030101010101" pitchFamily="2" charset="-122"/>
              </a:rPr>
              <a:t>）</a:t>
            </a:r>
            <a:r>
              <a:rPr lang="zh-CN" altLang="en-US" sz="2200" b="1" dirty="0" smtClean="0">
                <a:latin typeface="宋体" panose="02010600030101010101" pitchFamily="2" charset="-122"/>
                <a:ea typeface="宋体" panose="02010600030101010101" pitchFamily="2" charset="-122"/>
              </a:rPr>
              <a:t>被调用过程执行时，对形式参数的任何引用或赋值都被处理成对相应存储单元的间接访问。</a:t>
            </a:r>
          </a:p>
          <a:p>
            <a:pPr lvl="1">
              <a:lnSpc>
                <a:spcPct val="115000"/>
              </a:lnSpc>
            </a:pPr>
            <a:r>
              <a:rPr lang="zh-CN" altLang="en-US" sz="2200" b="1" dirty="0" smtClean="0">
                <a:solidFill>
                  <a:srgbClr val="FFC000"/>
                </a:solidFill>
                <a:latin typeface="宋体" panose="02010600030101010101" pitchFamily="2" charset="-122"/>
                <a:ea typeface="宋体" panose="02010600030101010101" pitchFamily="2" charset="-122"/>
              </a:rPr>
              <a:t>对形式参数的任何运算实际上就是对实在参数的运算，而形式参数只不过起到了一个查找实参数指针作用。</a:t>
            </a:r>
            <a:r>
              <a:rPr lang="zh-CN" altLang="en-US" sz="2200" b="1" dirty="0" smtClean="0">
                <a:latin typeface="宋体" panose="02010600030101010101" pitchFamily="2" charset="-122"/>
                <a:ea typeface="宋体" panose="02010600030101010101" pitchFamily="2" charset="-122"/>
              </a:rPr>
              <a:t>因此，当被调用过程工作完成，形式单元所指的实参数就保留了运算结果。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7" dur="500"/>
                                        <p:tgtEl>
                                          <p:spTgt spid="4198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2" dur="500"/>
                                        <p:tgtEl>
                                          <p:spTgt spid="4198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1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341784"/>
            <a:ext cx="7924800" cy="1143000"/>
          </a:xfrm>
        </p:spPr>
        <p:txBody>
          <a:bodyPr/>
          <a:lstStyle/>
          <a:p>
            <a:pPr algn="ctr"/>
            <a:r>
              <a:rPr lang="zh-CN" altLang="en-US" sz="3200" b="1" dirty="0" smtClean="0"/>
              <a:t>本章提要</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2</a:t>
            </a:fld>
            <a:endParaRPr lang="en-US">
              <a:solidFill>
                <a:prstClr val="black">
                  <a:tint val="95000"/>
                </a:prstClr>
              </a:solidFill>
            </a:endParaRPr>
          </a:p>
        </p:txBody>
      </p:sp>
      <p:sp>
        <p:nvSpPr>
          <p:cNvPr id="2" name="矩形 1"/>
          <p:cNvSpPr/>
          <p:nvPr/>
        </p:nvSpPr>
        <p:spPr>
          <a:xfrm>
            <a:off x="539552" y="1628800"/>
            <a:ext cx="7920880" cy="476669"/>
          </a:xfrm>
          <a:prstGeom prst="rect">
            <a:avLst/>
          </a:prstGeom>
        </p:spPr>
        <p:txBody>
          <a:bodyPr wrap="square">
            <a:spAutoFit/>
          </a:bodyPr>
          <a:lstStyle/>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smtClean="0">
                <a:solidFill>
                  <a:prstClr val="black"/>
                </a:solidFill>
                <a:latin typeface="宋体" panose="02010600030101010101" pitchFamily="2" charset="-122"/>
                <a:ea typeface="宋体"/>
              </a:rPr>
              <a:t>本章只讲第一节的内容。</a:t>
            </a:r>
            <a:endParaRPr lang="zh-CN" altLang="en-US" spc="30" dirty="0">
              <a:solidFill>
                <a:prstClr val="black"/>
              </a:solidFill>
              <a:latin typeface="宋体" panose="02010600030101010101" pitchFamily="2" charset="-122"/>
              <a:ea typeface="宋体"/>
            </a:endParaRPr>
          </a:p>
        </p:txBody>
      </p:sp>
      <p:sp>
        <p:nvSpPr>
          <p:cNvPr id="5" name="矩形 4"/>
          <p:cNvSpPr/>
          <p:nvPr/>
        </p:nvSpPr>
        <p:spPr>
          <a:xfrm>
            <a:off x="558843" y="2564904"/>
            <a:ext cx="7920880" cy="2317558"/>
          </a:xfrm>
          <a:prstGeom prst="rect">
            <a:avLst/>
          </a:prstGeom>
        </p:spPr>
        <p:txBody>
          <a:bodyPr wrap="square">
            <a:spAutoFit/>
          </a:bodyPr>
          <a:lstStyle/>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smtClean="0">
                <a:solidFill>
                  <a:prstClr val="black"/>
                </a:solidFill>
                <a:latin typeface="宋体" panose="02010600030101010101" pitchFamily="2" charset="-122"/>
                <a:ea typeface="宋体"/>
              </a:rPr>
              <a:t>本节的</a:t>
            </a:r>
            <a:r>
              <a:rPr lang="zh-CN" altLang="en-US" spc="30" dirty="0">
                <a:solidFill>
                  <a:prstClr val="black"/>
                </a:solidFill>
                <a:latin typeface="宋体" panose="02010600030101010101" pitchFamily="2" charset="-122"/>
                <a:ea typeface="宋体"/>
              </a:rPr>
              <a:t>内容安排如下</a:t>
            </a:r>
            <a:r>
              <a:rPr lang="zh-CN" altLang="en-US" spc="30" dirty="0" smtClean="0">
                <a:solidFill>
                  <a:prstClr val="black"/>
                </a:solidFill>
                <a:latin typeface="宋体" panose="02010600030101010101" pitchFamily="2" charset="-122"/>
                <a:ea typeface="宋体"/>
              </a:rPr>
              <a:t>：</a:t>
            </a:r>
            <a:endParaRPr lang="en-US" altLang="zh-CN" spc="30" dirty="0" smtClean="0">
              <a:solidFill>
                <a:prstClr val="black"/>
              </a:solidFill>
              <a:latin typeface="宋体" panose="02010600030101010101" pitchFamily="2" charset="-122"/>
              <a:ea typeface="宋体"/>
            </a:endParaRPr>
          </a:p>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smtClean="0">
                <a:solidFill>
                  <a:prstClr val="black"/>
                </a:solidFill>
                <a:latin typeface="宋体" panose="02010600030101010101" pitchFamily="2" charset="-122"/>
                <a:ea typeface="宋体"/>
              </a:rPr>
              <a:t>程序运行时，存储空间的安排；</a:t>
            </a:r>
            <a:endParaRPr lang="en-US" altLang="zh-CN" spc="30" dirty="0" smtClean="0">
              <a:solidFill>
                <a:prstClr val="black"/>
              </a:solidFill>
              <a:latin typeface="宋体" panose="02010600030101010101" pitchFamily="2" charset="-122"/>
              <a:ea typeface="宋体"/>
            </a:endParaRPr>
          </a:p>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smtClean="0">
                <a:solidFill>
                  <a:prstClr val="black"/>
                </a:solidFill>
                <a:latin typeface="宋体" panose="02010600030101010101" pitchFamily="2" charset="-122"/>
                <a:ea typeface="宋体"/>
              </a:rPr>
              <a:t>常用数据对象的存储空间安排；</a:t>
            </a:r>
            <a:endParaRPr lang="en-US" altLang="zh-CN" spc="30" dirty="0" smtClean="0">
              <a:solidFill>
                <a:prstClr val="black"/>
              </a:solidFill>
              <a:latin typeface="宋体" panose="02010600030101010101" pitchFamily="2" charset="-122"/>
              <a:ea typeface="宋体"/>
            </a:endParaRPr>
          </a:p>
          <a:p>
            <a:pPr marL="342900" indent="-342900" eaLnBrk="1" fontAlgn="auto" hangingPunct="1">
              <a:lnSpc>
                <a:spcPct val="120000"/>
              </a:lnSpc>
              <a:spcBef>
                <a:spcPct val="20000"/>
              </a:spcBef>
              <a:spcAft>
                <a:spcPts val="600"/>
              </a:spcAft>
              <a:buClr>
                <a:srgbClr val="DC9E1F"/>
              </a:buClr>
              <a:buFont typeface="Arial" pitchFamily="34" charset="0"/>
              <a:buChar char="•"/>
            </a:pPr>
            <a:r>
              <a:rPr lang="zh-CN" altLang="en-US" spc="30" dirty="0">
                <a:solidFill>
                  <a:prstClr val="black"/>
                </a:solidFill>
                <a:latin typeface="宋体" panose="02010600030101010101" pitchFamily="2" charset="-122"/>
                <a:ea typeface="宋体"/>
              </a:rPr>
              <a:t>栈</a:t>
            </a:r>
            <a:r>
              <a:rPr lang="zh-CN" altLang="en-US" spc="30" dirty="0" smtClean="0">
                <a:solidFill>
                  <a:prstClr val="black"/>
                </a:solidFill>
                <a:latin typeface="宋体" panose="02010600030101010101" pitchFamily="2" charset="-122"/>
                <a:ea typeface="宋体"/>
              </a:rPr>
              <a:t>式和堆式存储分配的细节</a:t>
            </a:r>
            <a:endParaRPr lang="zh-CN" altLang="en-US" spc="30" dirty="0">
              <a:solidFill>
                <a:prstClr val="black"/>
              </a:solidFill>
              <a:latin typeface="宋体" panose="02010600030101010101" pitchFamily="2" charset="-122"/>
              <a:ea typeface="宋体"/>
            </a:endParaRPr>
          </a:p>
        </p:txBody>
      </p:sp>
    </p:spTree>
    <p:extLst>
      <p:ext uri="{BB962C8B-B14F-4D97-AF65-F5344CB8AC3E}">
        <p14:creationId xmlns="" xmlns:p14="http://schemas.microsoft.com/office/powerpoint/2010/main" val="90424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631365" y="1628800"/>
            <a:ext cx="8222778"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目标程序在机器中运行，都要被分配一个运行时的存储空间。通常编译程序生成目标代码时，就应该明确程序中各类对象在逻辑地址空间内是如何分配的。</a:t>
            </a:r>
            <a:endParaRPr lang="zh-CN" altLang="en-US" dirty="0">
              <a:solidFill>
                <a:prstClr val="black"/>
              </a:solidFill>
              <a:latin typeface="宋体" panose="02010600030101010101" pitchFamily="2" charset="-122"/>
            </a:endParaRPr>
          </a:p>
        </p:txBody>
      </p:sp>
      <p:sp>
        <p:nvSpPr>
          <p:cNvPr id="49" name="Text Box 55"/>
          <p:cNvSpPr txBox="1">
            <a:spLocks noChangeArrowheads="1"/>
          </p:cNvSpPr>
          <p:nvPr/>
        </p:nvSpPr>
        <p:spPr bwMode="auto">
          <a:xfrm>
            <a:off x="597694" y="3068960"/>
            <a:ext cx="815077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运行时，编译生成的目标程序的大小通常是确定的，一般存放在代码区；相应的，目标程序运行过程中需要创建或访问的数据对象将存放在数据区。</a:t>
            </a:r>
            <a:endParaRPr lang="zh-CN" altLang="en-US" dirty="0">
              <a:solidFill>
                <a:prstClr val="black"/>
              </a:solidFill>
              <a:latin typeface="宋体" panose="02010600030101010101" pitchFamily="2" charset="-122"/>
            </a:endParaRPr>
          </a:p>
        </p:txBody>
      </p:sp>
      <p:sp>
        <p:nvSpPr>
          <p:cNvPr id="51" name="Text Box 55"/>
          <p:cNvSpPr txBox="1">
            <a:spLocks noChangeArrowheads="1"/>
          </p:cNvSpPr>
          <p:nvPr/>
        </p:nvSpPr>
        <p:spPr bwMode="auto">
          <a:xfrm>
            <a:off x="631365" y="4445382"/>
            <a:ext cx="775987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为了方便存储组织和管理，往往需要将存储空间划分为更多的逻辑区域，至少包含：保留地址区、代码区、静态数据区、动态数据区。（</a:t>
            </a:r>
            <a:r>
              <a:rPr lang="en-US" altLang="zh-CN" dirty="0" smtClean="0">
                <a:solidFill>
                  <a:prstClr val="black"/>
                </a:solidFill>
                <a:latin typeface="宋体" panose="02010600030101010101" pitchFamily="2" charset="-122"/>
              </a:rPr>
              <a:t>P230</a:t>
            </a:r>
            <a:r>
              <a:rPr lang="zh-CN" altLang="en-US" dirty="0" smtClean="0">
                <a:solidFill>
                  <a:prstClr val="black"/>
                </a:solidFill>
                <a:latin typeface="宋体" panose="02010600030101010101" pitchFamily="2" charset="-122"/>
              </a:rPr>
              <a:t>）</a:t>
            </a:r>
            <a:endParaRPr lang="zh-CN" altLang="en-US" dirty="0">
              <a:solidFill>
                <a:prstClr val="black"/>
              </a:solidFill>
              <a:latin typeface="宋体" panose="02010600030101010101" pitchFamily="2" charset="-122"/>
            </a:endParaRPr>
          </a:p>
        </p:txBody>
      </p:sp>
      <p:sp>
        <p:nvSpPr>
          <p:cNvPr id="6" name="标题 5"/>
          <p:cNvSpPr>
            <a:spLocks noGrp="1"/>
          </p:cNvSpPr>
          <p:nvPr>
            <p:ph type="title"/>
          </p:nvPr>
        </p:nvSpPr>
        <p:spPr/>
        <p:txBody>
          <a:bodyPr>
            <a:normAutofit/>
          </a:bodyPr>
          <a:lstStyle/>
          <a:p>
            <a:r>
              <a:rPr lang="zh-CN" altLang="en-US" sz="3200" dirty="0" smtClean="0"/>
              <a:t>一、程序运行时，存储空间的安排</a:t>
            </a:r>
            <a:endParaRPr lang="zh-CN" altLang="en-US" sz="3200" dirty="0"/>
          </a:p>
        </p:txBody>
      </p:sp>
    </p:spTree>
    <p:extLst>
      <p:ext uri="{BB962C8B-B14F-4D97-AF65-F5344CB8AC3E}">
        <p14:creationId xmlns="" xmlns:p14="http://schemas.microsoft.com/office/powerpoint/2010/main" val="281724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 calcmode="lin" valueType="num">
                                      <p:cBhvr additive="base">
                                        <p:cTn id="7" dur="500" fill="hold"/>
                                        <p:tgtEl>
                                          <p:spTgt spid="13341"/>
                                        </p:tgtEl>
                                        <p:attrNameLst>
                                          <p:attrName>ppt_x</p:attrName>
                                        </p:attrNameLst>
                                      </p:cBhvr>
                                      <p:tavLst>
                                        <p:tav tm="0">
                                          <p:val>
                                            <p:strVal val="#ppt_x"/>
                                          </p:val>
                                        </p:tav>
                                        <p:tav tm="100000">
                                          <p:val>
                                            <p:strVal val="#ppt_x"/>
                                          </p:val>
                                        </p:tav>
                                      </p:tavLst>
                                    </p:anim>
                                    <p:anim calcmode="lin" valueType="num">
                                      <p:cBhvr additive="base">
                                        <p:cTn id="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500" fill="hold"/>
                                        <p:tgtEl>
                                          <p:spTgt spid="51"/>
                                        </p:tgtEl>
                                        <p:attrNameLst>
                                          <p:attrName>ppt_x</p:attrName>
                                        </p:attrNameLst>
                                      </p:cBhvr>
                                      <p:tavLst>
                                        <p:tav tm="0">
                                          <p:val>
                                            <p:strVal val="#ppt_x"/>
                                          </p:val>
                                        </p:tav>
                                        <p:tav tm="100000">
                                          <p:val>
                                            <p:strVal val="#ppt_x"/>
                                          </p:val>
                                        </p:tav>
                                      </p:tavLst>
                                    </p:anim>
                                    <p:anim calcmode="lin" valueType="num">
                                      <p:cBhvr additive="base">
                                        <p:cTn id="20"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49" grpId="0"/>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4</a:t>
            </a:fld>
            <a:endParaRPr lang="en-US">
              <a:solidFill>
                <a:srgbClr val="FFFFFF"/>
              </a:solidFill>
            </a:endParaRPr>
          </a:p>
        </p:txBody>
      </p:sp>
      <p:sp>
        <p:nvSpPr>
          <p:cNvPr id="3" name="TextBox 2"/>
          <p:cNvSpPr txBox="1"/>
          <p:nvPr/>
        </p:nvSpPr>
        <p:spPr>
          <a:xfrm>
            <a:off x="467544" y="331483"/>
            <a:ext cx="4680520" cy="523220"/>
          </a:xfrm>
          <a:prstGeom prst="rect">
            <a:avLst/>
          </a:prstGeom>
          <a:noFill/>
        </p:spPr>
        <p:txBody>
          <a:bodyPr wrap="square" rtlCol="0">
            <a:spAutoFit/>
          </a:bodyPr>
          <a:lstStyle/>
          <a:p>
            <a:pPr eaLnBrk="1" hangingPunct="1"/>
            <a:r>
              <a:rPr lang="zh-CN" altLang="en-US" sz="2800" dirty="0" smtClean="0">
                <a:solidFill>
                  <a:srgbClr val="A50021"/>
                </a:solidFill>
              </a:rPr>
              <a:t>详细介绍各逻辑存储空间</a:t>
            </a:r>
            <a:endParaRPr lang="zh-CN" altLang="en-US" sz="2800" dirty="0">
              <a:solidFill>
                <a:srgbClr val="A50021"/>
              </a:solidFill>
            </a:endParaRPr>
          </a:p>
        </p:txBody>
      </p:sp>
      <p:sp>
        <p:nvSpPr>
          <p:cNvPr id="4" name="TextBox 3"/>
          <p:cNvSpPr txBox="1"/>
          <p:nvPr/>
        </p:nvSpPr>
        <p:spPr>
          <a:xfrm>
            <a:off x="214282" y="1142984"/>
            <a:ext cx="5357850" cy="1015663"/>
          </a:xfrm>
          <a:prstGeom prst="rect">
            <a:avLst/>
          </a:prstGeom>
          <a:noFill/>
        </p:spPr>
        <p:txBody>
          <a:bodyPr wrap="square" rtlCol="0">
            <a:spAutoFit/>
          </a:bodyPr>
          <a:lstStyle/>
          <a:p>
            <a:pPr eaLnBrk="1" hangingPunct="1"/>
            <a:r>
              <a:rPr lang="zh-CN" altLang="en-US" sz="2000" dirty="0" smtClean="0">
                <a:solidFill>
                  <a:srgbClr val="CC3300"/>
                </a:solidFill>
              </a:rPr>
              <a:t>保留地址区</a:t>
            </a:r>
            <a:r>
              <a:rPr lang="zh-CN" altLang="en-US" sz="2000" dirty="0" smtClean="0">
                <a:solidFill>
                  <a:prstClr val="black"/>
                </a:solidFill>
              </a:rPr>
              <a:t>：专门为目标机体系结构和操作系统保留的内存地址区。通常，不允许普通的用户程序存取。</a:t>
            </a:r>
            <a:endParaRPr lang="zh-CN" altLang="en-US" sz="2000" dirty="0">
              <a:solidFill>
                <a:prstClr val="black"/>
              </a:solidFill>
            </a:endParaRPr>
          </a:p>
        </p:txBody>
      </p:sp>
      <p:sp>
        <p:nvSpPr>
          <p:cNvPr id="10" name="TextBox 9"/>
          <p:cNvSpPr txBox="1"/>
          <p:nvPr/>
        </p:nvSpPr>
        <p:spPr>
          <a:xfrm>
            <a:off x="214282" y="2160976"/>
            <a:ext cx="5500726" cy="400110"/>
          </a:xfrm>
          <a:prstGeom prst="rect">
            <a:avLst/>
          </a:prstGeom>
          <a:noFill/>
        </p:spPr>
        <p:txBody>
          <a:bodyPr wrap="square" rtlCol="0">
            <a:spAutoFit/>
          </a:bodyPr>
          <a:lstStyle/>
          <a:p>
            <a:pPr eaLnBrk="1" hangingPunct="1"/>
            <a:r>
              <a:rPr lang="zh-CN" altLang="en-US" sz="2000" dirty="0" smtClean="0">
                <a:solidFill>
                  <a:srgbClr val="CC3300"/>
                </a:solidFill>
              </a:rPr>
              <a:t>代码区</a:t>
            </a:r>
            <a:r>
              <a:rPr lang="zh-CN" altLang="en-US" sz="2000" dirty="0" smtClean="0">
                <a:solidFill>
                  <a:prstClr val="black"/>
                </a:solidFill>
              </a:rPr>
              <a:t>：静态存放编译程序产生的目标代码。</a:t>
            </a:r>
            <a:endParaRPr lang="zh-CN" altLang="en-US" sz="2000" dirty="0">
              <a:solidFill>
                <a:prstClr val="black"/>
              </a:solidFill>
            </a:endParaRPr>
          </a:p>
        </p:txBody>
      </p:sp>
      <p:sp>
        <p:nvSpPr>
          <p:cNvPr id="11" name="TextBox 10"/>
          <p:cNvSpPr txBox="1"/>
          <p:nvPr/>
        </p:nvSpPr>
        <p:spPr>
          <a:xfrm>
            <a:off x="214282" y="2563415"/>
            <a:ext cx="5429288" cy="1015663"/>
          </a:xfrm>
          <a:prstGeom prst="rect">
            <a:avLst/>
          </a:prstGeom>
          <a:noFill/>
        </p:spPr>
        <p:txBody>
          <a:bodyPr wrap="square" rtlCol="0">
            <a:spAutoFit/>
          </a:bodyPr>
          <a:lstStyle/>
          <a:p>
            <a:pPr eaLnBrk="1" hangingPunct="1"/>
            <a:r>
              <a:rPr lang="zh-CN" altLang="en-US" sz="2000" dirty="0" smtClean="0">
                <a:solidFill>
                  <a:srgbClr val="CC3300"/>
                </a:solidFill>
              </a:rPr>
              <a:t>静态数据区</a:t>
            </a:r>
            <a:r>
              <a:rPr lang="zh-CN" altLang="en-US" sz="2000" dirty="0" smtClean="0">
                <a:solidFill>
                  <a:prstClr val="black"/>
                </a:solidFill>
              </a:rPr>
              <a:t>：静态存放全局数据，是普通程序可读可写的区域。该区域用于存放程序中用到的所有常量，以及全局变量和静态变量。</a:t>
            </a:r>
            <a:endParaRPr lang="zh-CN" altLang="en-US" sz="2000" dirty="0">
              <a:solidFill>
                <a:prstClr val="black"/>
              </a:solidFill>
            </a:endParaRPr>
          </a:p>
        </p:txBody>
      </p:sp>
      <p:sp>
        <p:nvSpPr>
          <p:cNvPr id="12" name="TextBox 11"/>
          <p:cNvSpPr txBox="1"/>
          <p:nvPr/>
        </p:nvSpPr>
        <p:spPr>
          <a:xfrm>
            <a:off x="214282" y="3581407"/>
            <a:ext cx="5429288" cy="1631216"/>
          </a:xfrm>
          <a:prstGeom prst="rect">
            <a:avLst/>
          </a:prstGeom>
          <a:noFill/>
        </p:spPr>
        <p:txBody>
          <a:bodyPr wrap="square" rtlCol="0">
            <a:spAutoFit/>
          </a:bodyPr>
          <a:lstStyle/>
          <a:p>
            <a:pPr eaLnBrk="1" hangingPunct="1"/>
            <a:r>
              <a:rPr lang="zh-CN" altLang="en-US" sz="2000" dirty="0" smtClean="0">
                <a:solidFill>
                  <a:srgbClr val="CC3300"/>
                </a:solidFill>
              </a:rPr>
              <a:t>动态数据区</a:t>
            </a:r>
            <a:r>
              <a:rPr lang="zh-CN" altLang="en-US" sz="2000" dirty="0" smtClean="0">
                <a:solidFill>
                  <a:prstClr val="black"/>
                </a:solidFill>
              </a:rPr>
              <a:t>：又分为栈区和堆区。如</a:t>
            </a:r>
            <a:r>
              <a:rPr lang="en-US" altLang="zh-CN" sz="2000" dirty="0" smtClean="0">
                <a:solidFill>
                  <a:prstClr val="black"/>
                </a:solidFill>
              </a:rPr>
              <a:t>P230</a:t>
            </a:r>
            <a:r>
              <a:rPr lang="zh-CN" altLang="en-US" sz="2000" dirty="0" smtClean="0">
                <a:solidFill>
                  <a:prstClr val="black"/>
                </a:solidFill>
              </a:rPr>
              <a:t>图</a:t>
            </a:r>
            <a:r>
              <a:rPr lang="en-US" altLang="zh-CN" sz="2000" dirty="0" smtClean="0">
                <a:solidFill>
                  <a:prstClr val="black"/>
                </a:solidFill>
              </a:rPr>
              <a:t>9.1</a:t>
            </a:r>
            <a:r>
              <a:rPr lang="zh-CN" altLang="en-US" sz="2000" dirty="0" smtClean="0">
                <a:solidFill>
                  <a:prstClr val="black"/>
                </a:solidFill>
              </a:rPr>
              <a:t>所示。栈区和堆区共享动态数据区。假设堆区从低地址端变化，栈区从高地址端变化。程序开始时，都会初始化动态数据区（栈区和堆区都要初始化）</a:t>
            </a:r>
            <a:endParaRPr lang="zh-CN" altLang="en-US" sz="2000" dirty="0">
              <a:solidFill>
                <a:prstClr val="black"/>
              </a:solidFill>
            </a:endParaRPr>
          </a:p>
        </p:txBody>
      </p:sp>
      <p:sp>
        <p:nvSpPr>
          <p:cNvPr id="13" name="TextBox 12"/>
          <p:cNvSpPr txBox="1"/>
          <p:nvPr/>
        </p:nvSpPr>
        <p:spPr>
          <a:xfrm>
            <a:off x="214282" y="5214950"/>
            <a:ext cx="5072098" cy="1015663"/>
          </a:xfrm>
          <a:prstGeom prst="rect">
            <a:avLst/>
          </a:prstGeom>
          <a:noFill/>
        </p:spPr>
        <p:txBody>
          <a:bodyPr wrap="square" rtlCol="0">
            <a:spAutoFit/>
          </a:bodyPr>
          <a:lstStyle/>
          <a:p>
            <a:pPr eaLnBrk="1" hangingPunct="1"/>
            <a:r>
              <a:rPr lang="zh-CN" altLang="en-US" sz="2000" dirty="0" smtClean="0">
                <a:solidFill>
                  <a:srgbClr val="CC3300"/>
                </a:solidFill>
              </a:rPr>
              <a:t>共享库和分别编译模块区</a:t>
            </a:r>
            <a:r>
              <a:rPr lang="zh-CN" altLang="en-US" sz="2000" dirty="0" smtClean="0">
                <a:solidFill>
                  <a:prstClr val="black"/>
                </a:solidFill>
              </a:rPr>
              <a:t>：静态存放编译程序或用户定义的软件包、头文件、标准库函数等代码和数据。</a:t>
            </a:r>
            <a:endParaRPr lang="zh-CN" altLang="en-US" sz="2000" dirty="0">
              <a:solidFill>
                <a:prstClr val="black"/>
              </a:solidFill>
            </a:endParaRPr>
          </a:p>
        </p:txBody>
      </p:sp>
      <p:graphicFrame>
        <p:nvGraphicFramePr>
          <p:cNvPr id="18" name="表格 17"/>
          <p:cNvGraphicFramePr>
            <a:graphicFrameLocks noGrp="1"/>
          </p:cNvGraphicFramePr>
          <p:nvPr/>
        </p:nvGraphicFramePr>
        <p:xfrm>
          <a:off x="7215206" y="1928802"/>
          <a:ext cx="1762116" cy="3860800"/>
        </p:xfrm>
        <a:graphic>
          <a:graphicData uri="http://schemas.openxmlformats.org/drawingml/2006/table">
            <a:tbl>
              <a:tblPr firstRow="1" bandRow="1">
                <a:tableStyleId>{2D5ABB26-0587-4C30-8999-92F81FD0307C}</a:tableStyleId>
              </a:tblPr>
              <a:tblGrid>
                <a:gridCol w="1762116"/>
              </a:tblGrid>
              <a:tr h="370840">
                <a:tc>
                  <a:txBody>
                    <a:bodyPr/>
                    <a:lstStyle/>
                    <a:p>
                      <a:pPr algn="ctr"/>
                      <a:r>
                        <a:rPr lang="zh-CN" altLang="en-US" b="1" smtClean="0"/>
                        <a:t>保留</a:t>
                      </a:r>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smtClean="0"/>
                        <a:t>栈空间</a:t>
                      </a:r>
                      <a:endParaRPr lang="en-US" altLang="zh-CN" b="1" smtClean="0"/>
                    </a:p>
                    <a:p>
                      <a:pPr algn="ctr"/>
                      <a:endParaRPr lang="en-US" altLang="zh-CN" b="1" smtClean="0"/>
                    </a:p>
                    <a:p>
                      <a:pPr algn="ctr"/>
                      <a:endParaRPr lang="en-US" altLang="zh-CN" b="1" smtClean="0"/>
                    </a:p>
                    <a:p>
                      <a:pPr algn="ctr"/>
                      <a:endParaRPr lang="en-US" altLang="zh-CN" b="1" smtClean="0"/>
                    </a:p>
                    <a:p>
                      <a:pPr algn="ctr"/>
                      <a:endParaRPr lang="en-US" altLang="zh-CN" b="1" smtClean="0"/>
                    </a:p>
                    <a:p>
                      <a:pPr algn="ctr"/>
                      <a:r>
                        <a:rPr lang="zh-CN" altLang="en-US" b="1" smtClean="0"/>
                        <a:t>堆空间</a:t>
                      </a:r>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smtClean="0"/>
                        <a:t>库和分别编译模块</a:t>
                      </a:r>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smtClean="0"/>
                        <a:t>静态数据</a:t>
                      </a:r>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smtClean="0"/>
                        <a:t>代码</a:t>
                      </a:r>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b="1" smtClean="0"/>
                        <a:t>保留</a:t>
                      </a:r>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9" name="直接箭头连接符 18"/>
          <p:cNvCxnSpPr/>
          <p:nvPr/>
        </p:nvCxnSpPr>
        <p:spPr>
          <a:xfrm rot="5400000">
            <a:off x="7858942" y="2857472"/>
            <a:ext cx="427834"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6200000" flipV="1">
            <a:off x="7858942" y="3499620"/>
            <a:ext cx="427834"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787372" y="2143092"/>
            <a:ext cx="427834"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786578" y="5642760"/>
            <a:ext cx="427834" cy="79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43570" y="1928802"/>
            <a:ext cx="1214446" cy="369332"/>
          </a:xfrm>
          <a:prstGeom prst="rect">
            <a:avLst/>
          </a:prstGeom>
          <a:noFill/>
        </p:spPr>
        <p:txBody>
          <a:bodyPr wrap="square" rtlCol="0">
            <a:spAutoFit/>
          </a:bodyPr>
          <a:lstStyle/>
          <a:p>
            <a:r>
              <a:rPr lang="zh-CN" altLang="en-US" sz="1800" smtClean="0"/>
              <a:t>最高地址</a:t>
            </a:r>
            <a:endParaRPr lang="zh-CN" altLang="en-US" sz="1800"/>
          </a:p>
        </p:txBody>
      </p:sp>
      <p:sp>
        <p:nvSpPr>
          <p:cNvPr id="24" name="TextBox 23"/>
          <p:cNvSpPr txBox="1"/>
          <p:nvPr/>
        </p:nvSpPr>
        <p:spPr>
          <a:xfrm>
            <a:off x="5643570" y="5429240"/>
            <a:ext cx="1214446" cy="369332"/>
          </a:xfrm>
          <a:prstGeom prst="rect">
            <a:avLst/>
          </a:prstGeom>
          <a:noFill/>
        </p:spPr>
        <p:txBody>
          <a:bodyPr wrap="square" rtlCol="0">
            <a:spAutoFit/>
          </a:bodyPr>
          <a:lstStyle/>
          <a:p>
            <a:r>
              <a:rPr lang="zh-CN" altLang="en-US" sz="1800" smtClean="0"/>
              <a:t>最低地址</a:t>
            </a:r>
            <a:endParaRPr lang="zh-CN" altLang="en-US" sz="1800"/>
          </a:p>
        </p:txBody>
      </p:sp>
    </p:spTree>
    <p:extLst>
      <p:ext uri="{BB962C8B-B14F-4D97-AF65-F5344CB8AC3E}">
        <p14:creationId xmlns="" xmlns:p14="http://schemas.microsoft.com/office/powerpoint/2010/main" val="106919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618676" y="1628800"/>
            <a:ext cx="8222778" cy="3600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数据对象在目标机中通常是以字节为单位分配存储空间的。</a:t>
            </a:r>
            <a:endParaRPr lang="en-US" altLang="zh-CN" dirty="0" smtClean="0">
              <a:solidFill>
                <a:prstClr val="black"/>
              </a:solidFill>
              <a:latin typeface="宋体" panose="02010600030101010101" pitchFamily="2" charset="-122"/>
            </a:endParaRPr>
          </a:p>
          <a:p>
            <a:pPr eaLnBrk="1" hangingPunct="1">
              <a:spcBef>
                <a:spcPct val="50000"/>
              </a:spcBef>
            </a:pPr>
            <a:r>
              <a:rPr lang="zh-CN" altLang="en-US" dirty="0" smtClean="0">
                <a:solidFill>
                  <a:prstClr val="black"/>
                </a:solidFill>
                <a:latin typeface="宋体" panose="02010600030101010101" pitchFamily="2" charset="-122"/>
              </a:rPr>
              <a:t>例如：</a:t>
            </a:r>
            <a:r>
              <a:rPr lang="en-US" altLang="zh-CN" dirty="0" smtClean="0">
                <a:solidFill>
                  <a:prstClr val="black"/>
                </a:solidFill>
                <a:latin typeface="宋体" panose="02010600030101010101" pitchFamily="2" charset="-122"/>
              </a:rPr>
              <a:t>char </a:t>
            </a:r>
            <a:r>
              <a:rPr lang="zh-CN" altLang="en-US" dirty="0" smtClean="0">
                <a:solidFill>
                  <a:prstClr val="black"/>
                </a:solidFill>
                <a:latin typeface="宋体" panose="02010600030101010101" pitchFamily="2" charset="-122"/>
              </a:rPr>
              <a:t>数据 </a:t>
            </a:r>
            <a:r>
              <a:rPr lang="zh-CN" altLang="en-US" smtClean="0">
                <a:solidFill>
                  <a:prstClr val="black"/>
                </a:solidFill>
                <a:latin typeface="宋体" panose="02010600030101010101" pitchFamily="2" charset="-122"/>
              </a:rPr>
              <a:t>存放  </a:t>
            </a:r>
            <a:r>
              <a:rPr lang="zh-CN" altLang="en-US" u="sng" smtClean="0">
                <a:solidFill>
                  <a:prstClr val="black"/>
                </a:solidFill>
                <a:latin typeface="宋体" panose="02010600030101010101" pitchFamily="2" charset="-122"/>
              </a:rPr>
              <a:t> </a:t>
            </a:r>
            <a:r>
              <a:rPr lang="zh-CN" altLang="en-US" u="sng" smtClean="0">
                <a:solidFill>
                  <a:prstClr val="black"/>
                </a:solidFill>
                <a:latin typeface="宋体" panose="02010600030101010101" pitchFamily="2" charset="-122"/>
              </a:rPr>
              <a:t> </a:t>
            </a:r>
            <a:r>
              <a:rPr lang="en-US" altLang="zh-CN" u="sng" smtClean="0">
                <a:solidFill>
                  <a:prstClr val="black"/>
                </a:solidFill>
                <a:latin typeface="宋体" panose="02010600030101010101" pitchFamily="2" charset="-122"/>
              </a:rPr>
              <a:t>1</a:t>
            </a:r>
            <a:r>
              <a:rPr lang="zh-CN" altLang="en-US" u="sng" smtClean="0">
                <a:solidFill>
                  <a:prstClr val="black"/>
                </a:solidFill>
                <a:latin typeface="宋体" panose="02010600030101010101" pitchFamily="2" charset="-122"/>
              </a:rPr>
              <a:t>个 </a:t>
            </a:r>
            <a:r>
              <a:rPr lang="zh-CN" altLang="en-US" u="sng" smtClean="0">
                <a:solidFill>
                  <a:prstClr val="black"/>
                </a:solidFill>
                <a:latin typeface="宋体" panose="02010600030101010101" pitchFamily="2" charset="-122"/>
              </a:rPr>
              <a:t> </a:t>
            </a:r>
            <a:r>
              <a:rPr lang="zh-CN" altLang="en-US" smtClean="0">
                <a:solidFill>
                  <a:prstClr val="black"/>
                </a:solidFill>
                <a:latin typeface="宋体" panose="02010600030101010101" pitchFamily="2" charset="-122"/>
              </a:rPr>
              <a:t>字节</a:t>
            </a:r>
            <a:endParaRPr lang="en-US" altLang="zh-CN" dirty="0" smtClean="0">
              <a:solidFill>
                <a:prstClr val="black"/>
              </a:solidFill>
              <a:latin typeface="宋体" panose="02010600030101010101" pitchFamily="2" charset="-122"/>
            </a:endParaRPr>
          </a:p>
          <a:p>
            <a:pPr eaLnBrk="1" hangingPunct="1">
              <a:spcBef>
                <a:spcPct val="50000"/>
              </a:spcBef>
            </a:pPr>
            <a:r>
              <a:rPr lang="en-US" altLang="zh-CN" dirty="0">
                <a:solidFill>
                  <a:prstClr val="black"/>
                </a:solidFill>
                <a:latin typeface="宋体" panose="02010600030101010101" pitchFamily="2" charset="-122"/>
              </a:rPr>
              <a:t> </a:t>
            </a:r>
            <a:r>
              <a:rPr lang="en-US" altLang="zh-CN" dirty="0" smtClean="0">
                <a:solidFill>
                  <a:prstClr val="black"/>
                </a:solidFill>
                <a:latin typeface="宋体" panose="02010600030101010101" pitchFamily="2" charset="-122"/>
              </a:rPr>
              <a:t>     integer </a:t>
            </a:r>
            <a:r>
              <a:rPr lang="zh-CN" altLang="en-US" dirty="0" smtClean="0">
                <a:solidFill>
                  <a:prstClr val="black"/>
                </a:solidFill>
                <a:latin typeface="宋体" panose="02010600030101010101" pitchFamily="2" charset="-122"/>
              </a:rPr>
              <a:t>数据</a:t>
            </a:r>
            <a:r>
              <a:rPr lang="zh-CN" altLang="en-US" smtClean="0">
                <a:solidFill>
                  <a:prstClr val="black"/>
                </a:solidFill>
                <a:latin typeface="宋体" panose="02010600030101010101" pitchFamily="2" charset="-122"/>
              </a:rPr>
              <a:t>存放</a:t>
            </a:r>
            <a:r>
              <a:rPr lang="zh-CN" altLang="en-US" u="sng" smtClean="0">
                <a:solidFill>
                  <a:prstClr val="black"/>
                </a:solidFill>
                <a:latin typeface="宋体" panose="02010600030101010101" pitchFamily="2" charset="-122"/>
              </a:rPr>
              <a:t>  </a:t>
            </a:r>
            <a:r>
              <a:rPr lang="en-US" altLang="zh-CN" u="sng" smtClean="0">
                <a:solidFill>
                  <a:prstClr val="black"/>
                </a:solidFill>
                <a:latin typeface="宋体" panose="02010600030101010101" pitchFamily="2" charset="-122"/>
              </a:rPr>
              <a:t>4</a:t>
            </a:r>
            <a:r>
              <a:rPr lang="zh-CN" altLang="en-US" u="sng" smtClean="0">
                <a:solidFill>
                  <a:prstClr val="black"/>
                </a:solidFill>
                <a:latin typeface="宋体" panose="02010600030101010101" pitchFamily="2" charset="-122"/>
              </a:rPr>
              <a:t>个  </a:t>
            </a:r>
            <a:r>
              <a:rPr lang="zh-CN" altLang="en-US" smtClean="0">
                <a:solidFill>
                  <a:prstClr val="black"/>
                </a:solidFill>
                <a:latin typeface="宋体" panose="02010600030101010101" pitchFamily="2" charset="-122"/>
              </a:rPr>
              <a:t>字节         </a:t>
            </a:r>
            <a:endParaRPr lang="en-US" altLang="zh-CN" dirty="0" smtClean="0">
              <a:solidFill>
                <a:prstClr val="black"/>
              </a:solidFill>
              <a:latin typeface="宋体" panose="02010600030101010101" pitchFamily="2" charset="-122"/>
            </a:endParaRPr>
          </a:p>
          <a:p>
            <a:pPr eaLnBrk="1" hangingPunct="1">
              <a:spcBef>
                <a:spcPct val="50000"/>
              </a:spcBef>
            </a:pPr>
            <a:r>
              <a:rPr lang="en-US" altLang="zh-CN" dirty="0">
                <a:solidFill>
                  <a:prstClr val="black"/>
                </a:solidFill>
                <a:latin typeface="宋体" panose="02010600030101010101" pitchFamily="2" charset="-122"/>
              </a:rPr>
              <a:t>	</a:t>
            </a:r>
            <a:r>
              <a:rPr lang="en-US" altLang="zh-CN" dirty="0" smtClean="0">
                <a:solidFill>
                  <a:prstClr val="black"/>
                </a:solidFill>
                <a:latin typeface="宋体" panose="02010600030101010101" pitchFamily="2" charset="-122"/>
              </a:rPr>
              <a:t>float </a:t>
            </a:r>
            <a:r>
              <a:rPr lang="zh-CN" altLang="en-US" dirty="0" smtClean="0">
                <a:solidFill>
                  <a:prstClr val="black"/>
                </a:solidFill>
                <a:latin typeface="宋体" panose="02010600030101010101" pitchFamily="2" charset="-122"/>
              </a:rPr>
              <a:t>数据</a:t>
            </a:r>
            <a:r>
              <a:rPr lang="zh-CN" altLang="en-US" smtClean="0">
                <a:solidFill>
                  <a:prstClr val="black"/>
                </a:solidFill>
                <a:latin typeface="宋体" panose="02010600030101010101" pitchFamily="2" charset="-122"/>
              </a:rPr>
              <a:t>存放 </a:t>
            </a:r>
            <a:r>
              <a:rPr lang="zh-CN" altLang="en-US" u="sng" smtClean="0">
                <a:solidFill>
                  <a:prstClr val="black"/>
                </a:solidFill>
                <a:latin typeface="宋体" panose="02010600030101010101" pitchFamily="2" charset="-122"/>
              </a:rPr>
              <a:t>  </a:t>
            </a:r>
            <a:r>
              <a:rPr lang="zh-CN" altLang="en-US" u="sng" smtClean="0">
                <a:solidFill>
                  <a:prstClr val="black"/>
                </a:solidFill>
                <a:latin typeface="宋体" panose="02010600030101010101" pitchFamily="2" charset="-122"/>
              </a:rPr>
              <a:t> </a:t>
            </a:r>
            <a:r>
              <a:rPr lang="en-US" altLang="zh-CN" u="sng" smtClean="0">
                <a:solidFill>
                  <a:prstClr val="black"/>
                </a:solidFill>
                <a:latin typeface="宋体" panose="02010600030101010101" pitchFamily="2" charset="-122"/>
              </a:rPr>
              <a:t>8</a:t>
            </a:r>
            <a:r>
              <a:rPr lang="zh-CN" altLang="en-US" u="sng" smtClean="0">
                <a:solidFill>
                  <a:prstClr val="black"/>
                </a:solidFill>
                <a:latin typeface="宋体" panose="02010600030101010101" pitchFamily="2" charset="-122"/>
              </a:rPr>
              <a:t>个 </a:t>
            </a:r>
            <a:r>
              <a:rPr lang="zh-CN" altLang="en-US" u="sng" smtClean="0">
                <a:solidFill>
                  <a:prstClr val="black"/>
                </a:solidFill>
                <a:latin typeface="宋体" panose="02010600030101010101" pitchFamily="2" charset="-122"/>
              </a:rPr>
              <a:t> </a:t>
            </a:r>
            <a:r>
              <a:rPr lang="zh-CN" altLang="en-US" smtClean="0">
                <a:solidFill>
                  <a:prstClr val="black"/>
                </a:solidFill>
                <a:latin typeface="宋体" panose="02010600030101010101" pitchFamily="2" charset="-122"/>
              </a:rPr>
              <a:t>字节</a:t>
            </a:r>
            <a:endParaRPr lang="en-US" altLang="zh-CN" dirty="0" smtClean="0">
              <a:solidFill>
                <a:prstClr val="black"/>
              </a:solidFill>
              <a:latin typeface="宋体" panose="02010600030101010101" pitchFamily="2" charset="-122"/>
            </a:endParaRPr>
          </a:p>
          <a:p>
            <a:pPr eaLnBrk="1" hangingPunct="1">
              <a:spcBef>
                <a:spcPct val="50000"/>
              </a:spcBef>
            </a:pPr>
            <a:r>
              <a:rPr lang="en-US" altLang="zh-CN" dirty="0">
                <a:solidFill>
                  <a:prstClr val="black"/>
                </a:solidFill>
                <a:latin typeface="宋体" panose="02010600030101010101" pitchFamily="2" charset="-122"/>
              </a:rPr>
              <a:t>	</a:t>
            </a:r>
            <a:r>
              <a:rPr lang="en-US" altLang="zh-CN" dirty="0" smtClean="0">
                <a:solidFill>
                  <a:prstClr val="black"/>
                </a:solidFill>
                <a:latin typeface="宋体" panose="02010600030101010101" pitchFamily="2" charset="-122"/>
              </a:rPr>
              <a:t>Boolean </a:t>
            </a:r>
            <a:r>
              <a:rPr lang="zh-CN" altLang="en-US" smtClean="0">
                <a:solidFill>
                  <a:prstClr val="black"/>
                </a:solidFill>
                <a:latin typeface="宋体" panose="02010600030101010101" pitchFamily="2" charset="-122"/>
              </a:rPr>
              <a:t>数据存放</a:t>
            </a:r>
            <a:r>
              <a:rPr lang="zh-CN" altLang="en-US" u="sng" smtClean="0">
                <a:solidFill>
                  <a:prstClr val="black"/>
                </a:solidFill>
                <a:latin typeface="宋体" panose="02010600030101010101" pitchFamily="2" charset="-122"/>
              </a:rPr>
              <a:t>  </a:t>
            </a:r>
            <a:r>
              <a:rPr lang="en-US" altLang="zh-CN" u="sng" smtClean="0">
                <a:solidFill>
                  <a:prstClr val="black"/>
                </a:solidFill>
                <a:latin typeface="宋体" panose="02010600030101010101" pitchFamily="2" charset="-122"/>
              </a:rPr>
              <a:t>1</a:t>
            </a:r>
            <a:r>
              <a:rPr lang="zh-CN" altLang="en-US" u="sng" smtClean="0">
                <a:solidFill>
                  <a:prstClr val="black"/>
                </a:solidFill>
                <a:latin typeface="宋体" panose="02010600030101010101" pitchFamily="2" charset="-122"/>
              </a:rPr>
              <a:t>个  </a:t>
            </a:r>
            <a:r>
              <a:rPr lang="zh-CN" altLang="en-US" smtClean="0">
                <a:solidFill>
                  <a:prstClr val="black"/>
                </a:solidFill>
                <a:latin typeface="宋体" panose="02010600030101010101" pitchFamily="2" charset="-122"/>
              </a:rPr>
              <a:t>字节</a:t>
            </a:r>
            <a:endParaRPr lang="en-US" altLang="zh-CN" dirty="0" smtClean="0">
              <a:solidFill>
                <a:prstClr val="black"/>
              </a:solidFill>
              <a:latin typeface="宋体" panose="02010600030101010101" pitchFamily="2" charset="-122"/>
            </a:endParaRPr>
          </a:p>
          <a:p>
            <a:pPr eaLnBrk="1" hangingPunct="1">
              <a:spcBef>
                <a:spcPct val="50000"/>
              </a:spcBef>
            </a:pPr>
            <a:r>
              <a:rPr lang="en-US" altLang="zh-CN" dirty="0">
                <a:solidFill>
                  <a:prstClr val="black"/>
                </a:solidFill>
                <a:latin typeface="宋体" panose="02010600030101010101" pitchFamily="2" charset="-122"/>
              </a:rPr>
              <a:t>	</a:t>
            </a:r>
            <a:r>
              <a:rPr lang="zh-CN" altLang="en-US" dirty="0" smtClean="0">
                <a:solidFill>
                  <a:prstClr val="black"/>
                </a:solidFill>
                <a:latin typeface="宋体" panose="02010600030101010101" pitchFamily="2" charset="-122"/>
              </a:rPr>
              <a:t>指针型数据存放</a:t>
            </a:r>
            <a:r>
              <a:rPr lang="en-US" altLang="zh-CN" dirty="0" smtClean="0">
                <a:solidFill>
                  <a:prstClr val="black"/>
                </a:solidFill>
                <a:latin typeface="宋体" panose="02010600030101010101" pitchFamily="2" charset="-122"/>
              </a:rPr>
              <a:t>1</a:t>
            </a:r>
            <a:r>
              <a:rPr lang="zh-CN" altLang="en-US" dirty="0" smtClean="0">
                <a:solidFill>
                  <a:prstClr val="black"/>
                </a:solidFill>
                <a:latin typeface="宋体" panose="02010600030101010101" pitchFamily="2" charset="-122"/>
              </a:rPr>
              <a:t>个单位字节，不同目标机的存放空间不同。</a:t>
            </a:r>
            <a:endParaRPr lang="zh-CN" altLang="en-US" dirty="0">
              <a:solidFill>
                <a:prstClr val="black"/>
              </a:solidFill>
              <a:latin typeface="宋体" panose="02010600030101010101" pitchFamily="2" charset="-122"/>
            </a:endParaRPr>
          </a:p>
        </p:txBody>
      </p:sp>
      <p:sp>
        <p:nvSpPr>
          <p:cNvPr id="51" name="Text Box 55"/>
          <p:cNvSpPr txBox="1">
            <a:spLocks noChangeArrowheads="1"/>
          </p:cNvSpPr>
          <p:nvPr/>
        </p:nvSpPr>
        <p:spPr bwMode="auto">
          <a:xfrm>
            <a:off x="678987" y="5286428"/>
            <a:ext cx="775987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许多机器要求数据对象的存储访问地址以一定方式对齐，如地址必须被</a:t>
            </a:r>
            <a:r>
              <a:rPr lang="en-US" altLang="zh-CN" dirty="0" smtClean="0">
                <a:solidFill>
                  <a:prstClr val="black"/>
                </a:solidFill>
                <a:latin typeface="宋体" panose="02010600030101010101" pitchFamily="2" charset="-122"/>
              </a:rPr>
              <a:t>2,4,8</a:t>
            </a:r>
            <a:r>
              <a:rPr lang="zh-CN" altLang="en-US" dirty="0" smtClean="0">
                <a:solidFill>
                  <a:prstClr val="black"/>
                </a:solidFill>
                <a:latin typeface="宋体" panose="02010600030101010101" pitchFamily="2" charset="-122"/>
              </a:rPr>
              <a:t>整除，这种情况下，字节数不足的数据对象在存放时要考虑留白处理。</a:t>
            </a:r>
            <a:endParaRPr lang="zh-CN" altLang="en-US" dirty="0">
              <a:solidFill>
                <a:prstClr val="black"/>
              </a:solidFill>
              <a:latin typeface="宋体" panose="02010600030101010101" pitchFamily="2" charset="-122"/>
            </a:endParaRPr>
          </a:p>
        </p:txBody>
      </p:sp>
      <p:sp>
        <p:nvSpPr>
          <p:cNvPr id="6" name="标题 5"/>
          <p:cNvSpPr>
            <a:spLocks noGrp="1"/>
          </p:cNvSpPr>
          <p:nvPr>
            <p:ph type="title"/>
          </p:nvPr>
        </p:nvSpPr>
        <p:spPr/>
        <p:txBody>
          <a:bodyPr>
            <a:normAutofit/>
          </a:bodyPr>
          <a:lstStyle/>
          <a:p>
            <a:r>
              <a:rPr lang="zh-CN" altLang="en-US" sz="3200" dirty="0" smtClean="0"/>
              <a:t>二、常用数据对象的存储空间的安排</a:t>
            </a:r>
            <a:endParaRPr lang="zh-CN" altLang="en-US" sz="3200" dirty="0"/>
          </a:p>
        </p:txBody>
      </p:sp>
    </p:spTree>
    <p:extLst>
      <p:ext uri="{BB962C8B-B14F-4D97-AF65-F5344CB8AC3E}">
        <p14:creationId xmlns="" xmlns:p14="http://schemas.microsoft.com/office/powerpoint/2010/main" val="366632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 calcmode="lin" valueType="num">
                                      <p:cBhvr additive="base">
                                        <p:cTn id="7" dur="500" fill="hold"/>
                                        <p:tgtEl>
                                          <p:spTgt spid="13341"/>
                                        </p:tgtEl>
                                        <p:attrNameLst>
                                          <p:attrName>ppt_x</p:attrName>
                                        </p:attrNameLst>
                                      </p:cBhvr>
                                      <p:tavLst>
                                        <p:tav tm="0">
                                          <p:val>
                                            <p:strVal val="#ppt_x"/>
                                          </p:val>
                                        </p:tav>
                                        <p:tav tm="100000">
                                          <p:val>
                                            <p:strVal val="#ppt_x"/>
                                          </p:val>
                                        </p:tav>
                                      </p:tavLst>
                                    </p:anim>
                                    <p:anim calcmode="lin" valueType="num">
                                      <p:cBhvr additive="base">
                                        <p:cTn id="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6</a:t>
            </a:fld>
            <a:endParaRPr lang="en-US">
              <a:solidFill>
                <a:srgbClr val="FFFFFF"/>
              </a:solidFill>
            </a:endParaRPr>
          </a:p>
        </p:txBody>
      </p:sp>
      <p:sp>
        <p:nvSpPr>
          <p:cNvPr id="4" name="TextBox 3"/>
          <p:cNvSpPr txBox="1"/>
          <p:nvPr/>
        </p:nvSpPr>
        <p:spPr>
          <a:xfrm>
            <a:off x="550233" y="321529"/>
            <a:ext cx="7698119" cy="830997"/>
          </a:xfrm>
          <a:prstGeom prst="rect">
            <a:avLst/>
          </a:prstGeom>
          <a:noFill/>
        </p:spPr>
        <p:txBody>
          <a:bodyPr wrap="square" rtlCol="0">
            <a:spAutoFit/>
          </a:bodyPr>
          <a:lstStyle/>
          <a:p>
            <a:pPr eaLnBrk="1" hangingPunct="1"/>
            <a:r>
              <a:rPr lang="zh-CN" altLang="en-US" dirty="0" smtClean="0">
                <a:solidFill>
                  <a:prstClr val="black"/>
                </a:solidFill>
              </a:rPr>
              <a:t>符合型数据对象通常根据它的组成部分依次分配存储空间：</a:t>
            </a:r>
            <a:endParaRPr lang="en-US" altLang="zh-CN" dirty="0" smtClean="0">
              <a:solidFill>
                <a:prstClr val="black"/>
              </a:solidFill>
            </a:endParaRPr>
          </a:p>
        </p:txBody>
      </p:sp>
      <p:sp>
        <p:nvSpPr>
          <p:cNvPr id="10" name="TextBox 9"/>
          <p:cNvSpPr txBox="1"/>
          <p:nvPr/>
        </p:nvSpPr>
        <p:spPr>
          <a:xfrm>
            <a:off x="560938" y="1340768"/>
            <a:ext cx="7550496" cy="461665"/>
          </a:xfrm>
          <a:prstGeom prst="rect">
            <a:avLst/>
          </a:prstGeom>
          <a:noFill/>
        </p:spPr>
        <p:txBody>
          <a:bodyPr wrap="square" rtlCol="0">
            <a:spAutoFit/>
          </a:bodyPr>
          <a:lstStyle/>
          <a:p>
            <a:pPr eaLnBrk="1" hangingPunct="1"/>
            <a:r>
              <a:rPr lang="zh-CN" altLang="en-US" dirty="0" smtClean="0">
                <a:solidFill>
                  <a:srgbClr val="CC3300"/>
                </a:solidFill>
              </a:rPr>
              <a:t>数组型</a:t>
            </a:r>
            <a:r>
              <a:rPr lang="zh-CN" altLang="en-US" dirty="0" smtClean="0">
                <a:solidFill>
                  <a:prstClr val="black"/>
                </a:solidFill>
              </a:rPr>
              <a:t>：通常分配一块连续的存储空间。</a:t>
            </a:r>
            <a:endParaRPr lang="zh-CN" altLang="en-US" dirty="0">
              <a:solidFill>
                <a:prstClr val="black"/>
              </a:solidFill>
            </a:endParaRPr>
          </a:p>
        </p:txBody>
      </p:sp>
      <p:sp>
        <p:nvSpPr>
          <p:cNvPr id="11" name="TextBox 10"/>
          <p:cNvSpPr txBox="1"/>
          <p:nvPr/>
        </p:nvSpPr>
        <p:spPr>
          <a:xfrm>
            <a:off x="562200" y="1802433"/>
            <a:ext cx="7550496" cy="830997"/>
          </a:xfrm>
          <a:prstGeom prst="rect">
            <a:avLst/>
          </a:prstGeom>
          <a:noFill/>
        </p:spPr>
        <p:txBody>
          <a:bodyPr wrap="square" rtlCol="0">
            <a:spAutoFit/>
          </a:bodyPr>
          <a:lstStyle/>
          <a:p>
            <a:pPr eaLnBrk="1" hangingPunct="1"/>
            <a:r>
              <a:rPr lang="zh-CN" altLang="en-US" dirty="0" smtClean="0">
                <a:solidFill>
                  <a:srgbClr val="CC3300"/>
                </a:solidFill>
              </a:rPr>
              <a:t>多维数组</a:t>
            </a:r>
            <a:r>
              <a:rPr lang="zh-CN" altLang="en-US" dirty="0" smtClean="0">
                <a:solidFill>
                  <a:prstClr val="black"/>
                </a:solidFill>
              </a:rPr>
              <a:t>：连续存储空间，数据存放可以按行放，也可以按列放。</a:t>
            </a:r>
            <a:endParaRPr lang="zh-CN" altLang="en-US" dirty="0">
              <a:solidFill>
                <a:prstClr val="black"/>
              </a:solidFill>
            </a:endParaRPr>
          </a:p>
        </p:txBody>
      </p:sp>
      <p:sp>
        <p:nvSpPr>
          <p:cNvPr id="12" name="TextBox 11"/>
          <p:cNvSpPr txBox="1"/>
          <p:nvPr/>
        </p:nvSpPr>
        <p:spPr>
          <a:xfrm>
            <a:off x="624044" y="2633430"/>
            <a:ext cx="7550496" cy="830997"/>
          </a:xfrm>
          <a:prstGeom prst="rect">
            <a:avLst/>
          </a:prstGeom>
          <a:noFill/>
        </p:spPr>
        <p:txBody>
          <a:bodyPr wrap="square" rtlCol="0">
            <a:spAutoFit/>
          </a:bodyPr>
          <a:lstStyle/>
          <a:p>
            <a:pPr eaLnBrk="1" hangingPunct="1"/>
            <a:r>
              <a:rPr lang="zh-CN" altLang="en-US" dirty="0" smtClean="0">
                <a:solidFill>
                  <a:srgbClr val="CC3300"/>
                </a:solidFill>
              </a:rPr>
              <a:t>结构体</a:t>
            </a:r>
            <a:r>
              <a:rPr lang="zh-CN" altLang="en-US" dirty="0" smtClean="0">
                <a:solidFill>
                  <a:prstClr val="black"/>
                </a:solidFill>
              </a:rPr>
              <a:t>：通常以域为单位依次分配存储空间，对应复杂的域数据可以另辟空间进行存放。</a:t>
            </a:r>
            <a:endParaRPr lang="zh-CN" altLang="en-US" dirty="0">
              <a:solidFill>
                <a:prstClr val="black"/>
              </a:solidFill>
            </a:endParaRPr>
          </a:p>
        </p:txBody>
      </p:sp>
      <p:sp>
        <p:nvSpPr>
          <p:cNvPr id="13" name="TextBox 12"/>
          <p:cNvSpPr txBox="1"/>
          <p:nvPr/>
        </p:nvSpPr>
        <p:spPr>
          <a:xfrm>
            <a:off x="624044" y="3464427"/>
            <a:ext cx="7550496" cy="830997"/>
          </a:xfrm>
          <a:prstGeom prst="rect">
            <a:avLst/>
          </a:prstGeom>
          <a:noFill/>
        </p:spPr>
        <p:txBody>
          <a:bodyPr wrap="square" rtlCol="0">
            <a:spAutoFit/>
          </a:bodyPr>
          <a:lstStyle/>
          <a:p>
            <a:pPr eaLnBrk="1" hangingPunct="1"/>
            <a:r>
              <a:rPr lang="zh-CN" altLang="en-US" dirty="0" smtClean="0">
                <a:solidFill>
                  <a:srgbClr val="CC3300"/>
                </a:solidFill>
              </a:rPr>
              <a:t>类数据</a:t>
            </a:r>
            <a:r>
              <a:rPr lang="zh-CN" altLang="en-US" dirty="0" smtClean="0">
                <a:solidFill>
                  <a:prstClr val="black"/>
                </a:solidFill>
              </a:rPr>
              <a:t>：实例变量像结构体的域一样存放在一块连续的存储区，成员函数在存放在其所属类的代码区。</a:t>
            </a:r>
            <a:endParaRPr lang="zh-CN" altLang="en-US" dirty="0">
              <a:solidFill>
                <a:prstClr val="black"/>
              </a:solidFill>
            </a:endParaRPr>
          </a:p>
        </p:txBody>
      </p:sp>
      <p:sp>
        <p:nvSpPr>
          <p:cNvPr id="9" name="TextBox 8"/>
          <p:cNvSpPr txBox="1"/>
          <p:nvPr/>
        </p:nvSpPr>
        <p:spPr>
          <a:xfrm>
            <a:off x="562200" y="4437112"/>
            <a:ext cx="7550496" cy="830997"/>
          </a:xfrm>
          <a:prstGeom prst="rect">
            <a:avLst/>
          </a:prstGeom>
          <a:noFill/>
        </p:spPr>
        <p:txBody>
          <a:bodyPr wrap="square" rtlCol="0">
            <a:spAutoFit/>
          </a:bodyPr>
          <a:lstStyle/>
          <a:p>
            <a:pPr eaLnBrk="1" hangingPunct="1"/>
            <a:r>
              <a:rPr lang="zh-CN" altLang="en-US" dirty="0" smtClean="0">
                <a:solidFill>
                  <a:srgbClr val="CC3300"/>
                </a:solidFill>
              </a:rPr>
              <a:t>表达式</a:t>
            </a:r>
            <a:r>
              <a:rPr lang="zh-CN" altLang="en-US" dirty="0" smtClean="0">
                <a:solidFill>
                  <a:prstClr val="black"/>
                </a:solidFill>
              </a:rPr>
              <a:t>：表达式频繁涉及存储访问的操作，通常在栈区完成。</a:t>
            </a:r>
            <a:endParaRPr lang="zh-CN" altLang="en-US" dirty="0">
              <a:solidFill>
                <a:prstClr val="black"/>
              </a:solidFill>
            </a:endParaRPr>
          </a:p>
        </p:txBody>
      </p:sp>
    </p:spTree>
    <p:extLst>
      <p:ext uri="{BB962C8B-B14F-4D97-AF65-F5344CB8AC3E}">
        <p14:creationId xmlns="" xmlns:p14="http://schemas.microsoft.com/office/powerpoint/2010/main" val="276089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3"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618676" y="1547519"/>
            <a:ext cx="8222778" cy="42165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例如：求阶乘的</a:t>
            </a:r>
            <a:r>
              <a:rPr lang="en-US" altLang="zh-CN" dirty="0" smtClean="0">
                <a:solidFill>
                  <a:prstClr val="black"/>
                </a:solidFill>
                <a:latin typeface="宋体" panose="02010600030101010101" pitchFamily="2" charset="-122"/>
              </a:rPr>
              <a:t>c</a:t>
            </a:r>
            <a:r>
              <a:rPr lang="zh-CN" altLang="en-US" dirty="0" smtClean="0">
                <a:solidFill>
                  <a:prstClr val="black"/>
                </a:solidFill>
                <a:latin typeface="宋体" panose="02010600030101010101" pitchFamily="2" charset="-122"/>
              </a:rPr>
              <a:t>代码片段：</a:t>
            </a:r>
            <a:endParaRPr lang="en-US" altLang="zh-CN" dirty="0" smtClean="0">
              <a:solidFill>
                <a:prstClr val="black"/>
              </a:solidFill>
              <a:latin typeface="宋体" panose="02010600030101010101" pitchFamily="2" charset="-122"/>
            </a:endParaRPr>
          </a:p>
          <a:p>
            <a:pPr eaLnBrk="1" hangingPunct="1">
              <a:spcBef>
                <a:spcPts val="0"/>
              </a:spcBef>
            </a:pPr>
            <a:r>
              <a:rPr lang="en-US" altLang="zh-CN" dirty="0" smtClean="0">
                <a:solidFill>
                  <a:prstClr val="black"/>
                </a:solidFill>
                <a:latin typeface="宋体" panose="02010600030101010101" pitchFamily="2" charset="-122"/>
              </a:rPr>
              <a:t>      </a:t>
            </a:r>
            <a:r>
              <a:rPr lang="en-US" altLang="zh-CN" sz="2000" dirty="0" err="1" smtClean="0">
                <a:solidFill>
                  <a:prstClr val="black"/>
                </a:solidFill>
                <a:latin typeface="宋体" panose="02010600030101010101" pitchFamily="2" charset="-122"/>
              </a:rPr>
              <a:t>int</a:t>
            </a:r>
            <a:r>
              <a:rPr lang="en-US" altLang="zh-CN" sz="2000" dirty="0" smtClean="0">
                <a:solidFill>
                  <a:prstClr val="black"/>
                </a:solidFill>
                <a:latin typeface="宋体" panose="02010600030101010101" pitchFamily="2" charset="-122"/>
              </a:rPr>
              <a:t> factorial (</a:t>
            </a:r>
            <a:r>
              <a:rPr lang="en-US" altLang="zh-CN" sz="2000" dirty="0" err="1" smtClean="0">
                <a:solidFill>
                  <a:prstClr val="black"/>
                </a:solidFill>
                <a:latin typeface="宋体" panose="02010600030101010101" pitchFamily="2" charset="-122"/>
              </a:rPr>
              <a:t>int</a:t>
            </a:r>
            <a:r>
              <a:rPr lang="en-US" altLang="zh-CN" sz="2000" dirty="0" smtClean="0">
                <a:solidFill>
                  <a:prstClr val="black"/>
                </a:solidFill>
                <a:latin typeface="宋体" panose="02010600030101010101" pitchFamily="2" charset="-122"/>
              </a:rPr>
              <a:t> n)</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a:t>
            </a:r>
            <a:r>
              <a:rPr lang="en-US" altLang="zh-CN" sz="2000" dirty="0" err="1" smtClean="0">
                <a:solidFill>
                  <a:prstClr val="black"/>
                </a:solidFill>
                <a:latin typeface="宋体" panose="02010600030101010101" pitchFamily="2" charset="-122"/>
              </a:rPr>
              <a:t>int</a:t>
            </a:r>
            <a:r>
              <a:rPr lang="en-US" altLang="zh-CN" sz="2000" dirty="0" smtClean="0">
                <a:solidFill>
                  <a:prstClr val="black"/>
                </a:solidFill>
                <a:latin typeface="宋体" panose="02010600030101010101" pitchFamily="2" charset="-122"/>
              </a:rPr>
              <a:t> </a:t>
            </a:r>
            <a:r>
              <a:rPr lang="en-US" altLang="zh-CN" sz="2000" dirty="0" err="1" smtClean="0">
                <a:solidFill>
                  <a:prstClr val="black"/>
                </a:solidFill>
                <a:latin typeface="宋体" panose="02010600030101010101" pitchFamily="2" charset="-122"/>
              </a:rPr>
              <a:t>tmp</a:t>
            </a:r>
            <a:r>
              <a:rPr lang="en-US" altLang="zh-CN" sz="2000" dirty="0" smtClean="0">
                <a:solidFill>
                  <a:prstClr val="black"/>
                </a:solidFill>
                <a:latin typeface="宋体" panose="02010600030101010101" pitchFamily="2" charset="-122"/>
              </a:rPr>
              <a:t>;</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if (n &lt;= 1)</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return 1;</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else</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a:t>
            </a:r>
            <a:r>
              <a:rPr lang="en-US" altLang="zh-CN" sz="2000" dirty="0" err="1" smtClean="0">
                <a:solidFill>
                  <a:prstClr val="black"/>
                </a:solidFill>
                <a:latin typeface="宋体" panose="02010600030101010101" pitchFamily="2" charset="-122"/>
              </a:rPr>
              <a:t>tmp</a:t>
            </a:r>
            <a:r>
              <a:rPr lang="en-US" altLang="zh-CN" sz="2000" dirty="0" smtClean="0">
                <a:solidFill>
                  <a:prstClr val="black"/>
                </a:solidFill>
                <a:latin typeface="宋体" panose="02010600030101010101" pitchFamily="2" charset="-122"/>
              </a:rPr>
              <a:t>=tmp-1;</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a:t>
            </a:r>
            <a:r>
              <a:rPr lang="en-US" altLang="zh-CN" sz="2000" dirty="0" err="1" smtClean="0">
                <a:solidFill>
                  <a:prstClr val="black"/>
                </a:solidFill>
                <a:latin typeface="宋体" panose="02010600030101010101" pitchFamily="2" charset="-122"/>
              </a:rPr>
              <a:t>tmp</a:t>
            </a:r>
            <a:r>
              <a:rPr lang="en-US" altLang="zh-CN" sz="2000" dirty="0" smtClean="0">
                <a:solidFill>
                  <a:prstClr val="black"/>
                </a:solidFill>
                <a:latin typeface="宋体" panose="02010600030101010101" pitchFamily="2" charset="-122"/>
              </a:rPr>
              <a:t>=n*factorial(</a:t>
            </a:r>
            <a:r>
              <a:rPr lang="en-US" altLang="zh-CN" sz="2000" dirty="0" err="1" smtClean="0">
                <a:solidFill>
                  <a:prstClr val="black"/>
                </a:solidFill>
                <a:latin typeface="宋体" panose="02010600030101010101" pitchFamily="2" charset="-122"/>
              </a:rPr>
              <a:t>tmp</a:t>
            </a:r>
            <a:r>
              <a:rPr lang="en-US" altLang="zh-CN" sz="2000" dirty="0" smtClean="0">
                <a:solidFill>
                  <a:prstClr val="black"/>
                </a:solidFill>
                <a:latin typeface="宋体" panose="02010600030101010101" pitchFamily="2" charset="-122"/>
              </a:rPr>
              <a:t>);</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return </a:t>
            </a:r>
            <a:r>
              <a:rPr lang="en-US" altLang="zh-CN" sz="2000" dirty="0" err="1" smtClean="0">
                <a:solidFill>
                  <a:prstClr val="black"/>
                </a:solidFill>
                <a:latin typeface="宋体" panose="02010600030101010101" pitchFamily="2" charset="-122"/>
              </a:rPr>
              <a:t>tmp</a:t>
            </a:r>
            <a:r>
              <a:rPr lang="en-US" altLang="zh-CN" sz="2000" dirty="0" smtClean="0">
                <a:solidFill>
                  <a:prstClr val="black"/>
                </a:solidFill>
                <a:latin typeface="宋体" panose="02010600030101010101" pitchFamily="2" charset="-122"/>
              </a:rPr>
              <a:t>;</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	}</a:t>
            </a:r>
          </a:p>
          <a:p>
            <a:pPr eaLnBrk="1" hangingPunct="1">
              <a:spcBef>
                <a:spcPts val="0"/>
              </a:spcBef>
            </a:pPr>
            <a:r>
              <a:rPr lang="en-US" altLang="zh-CN" sz="2000" dirty="0">
                <a:solidFill>
                  <a:prstClr val="black"/>
                </a:solidFill>
                <a:latin typeface="宋体" panose="02010600030101010101" pitchFamily="2" charset="-122"/>
              </a:rPr>
              <a:t>	</a:t>
            </a:r>
            <a:r>
              <a:rPr lang="en-US" altLang="zh-CN" sz="2000" dirty="0" smtClean="0">
                <a:solidFill>
                  <a:prstClr val="black"/>
                </a:solidFill>
                <a:latin typeface="宋体" panose="02010600030101010101" pitchFamily="2" charset="-122"/>
              </a:rPr>
              <a:t>}</a:t>
            </a:r>
          </a:p>
        </p:txBody>
      </p:sp>
      <p:sp>
        <p:nvSpPr>
          <p:cNvPr id="51" name="Text Box 55"/>
          <p:cNvSpPr txBox="1">
            <a:spLocks noChangeArrowheads="1"/>
          </p:cNvSpPr>
          <p:nvPr/>
        </p:nvSpPr>
        <p:spPr bwMode="auto">
          <a:xfrm>
            <a:off x="755576" y="5780750"/>
            <a:ext cx="775987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程序中</a:t>
            </a:r>
            <a:r>
              <a:rPr lang="en-US" altLang="zh-CN" dirty="0" smtClean="0">
                <a:solidFill>
                  <a:prstClr val="black"/>
                </a:solidFill>
                <a:latin typeface="宋体" panose="02010600030101010101" pitchFamily="2" charset="-122"/>
              </a:rPr>
              <a:t>n</a:t>
            </a:r>
            <a:r>
              <a:rPr lang="zh-CN" altLang="en-US" dirty="0" smtClean="0">
                <a:solidFill>
                  <a:prstClr val="black"/>
                </a:solidFill>
                <a:latin typeface="宋体" panose="02010600030101010101" pitchFamily="2" charset="-122"/>
              </a:rPr>
              <a:t>的不同，所需要的内存空间也不同，需要动态存储空间。</a:t>
            </a:r>
            <a:endParaRPr lang="zh-CN" altLang="en-US" dirty="0">
              <a:solidFill>
                <a:prstClr val="black"/>
              </a:solidFill>
              <a:latin typeface="宋体" panose="02010600030101010101" pitchFamily="2" charset="-122"/>
            </a:endParaRPr>
          </a:p>
        </p:txBody>
      </p:sp>
      <p:sp>
        <p:nvSpPr>
          <p:cNvPr id="6" name="标题 5"/>
          <p:cNvSpPr>
            <a:spLocks noGrp="1"/>
          </p:cNvSpPr>
          <p:nvPr>
            <p:ph type="title"/>
          </p:nvPr>
        </p:nvSpPr>
        <p:spPr/>
        <p:txBody>
          <a:bodyPr>
            <a:normAutofit/>
          </a:bodyPr>
          <a:lstStyle/>
          <a:p>
            <a:r>
              <a:rPr lang="zh-CN" altLang="en-US" sz="3200" dirty="0" smtClean="0"/>
              <a:t>三、栈式存储和堆式存储的异同点</a:t>
            </a:r>
            <a:endParaRPr lang="zh-CN" altLang="en-US" sz="3200" dirty="0"/>
          </a:p>
        </p:txBody>
      </p:sp>
    </p:spTree>
    <p:extLst>
      <p:ext uri="{BB962C8B-B14F-4D97-AF65-F5344CB8AC3E}">
        <p14:creationId xmlns="" xmlns:p14="http://schemas.microsoft.com/office/powerpoint/2010/main" val="398041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 calcmode="lin" valueType="num">
                                      <p:cBhvr additive="base">
                                        <p:cTn id="7" dur="500" fill="hold"/>
                                        <p:tgtEl>
                                          <p:spTgt spid="13341"/>
                                        </p:tgtEl>
                                        <p:attrNameLst>
                                          <p:attrName>ppt_x</p:attrName>
                                        </p:attrNameLst>
                                      </p:cBhvr>
                                      <p:tavLst>
                                        <p:tav tm="0">
                                          <p:val>
                                            <p:strVal val="#ppt_x"/>
                                          </p:val>
                                        </p:tav>
                                        <p:tav tm="100000">
                                          <p:val>
                                            <p:strVal val="#ppt_x"/>
                                          </p:val>
                                        </p:tav>
                                      </p:tavLst>
                                    </p:anim>
                                    <p:anim calcmode="lin" valueType="num">
                                      <p:cBhvr additive="base">
                                        <p:cTn id="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
                                        </p:tgtEl>
                                        <p:attrNameLst>
                                          <p:attrName>style.visibility</p:attrName>
                                        </p:attrNameLst>
                                      </p:cBhvr>
                                      <p:to>
                                        <p:strVal val="visible"/>
                                      </p:to>
                                    </p:set>
                                    <p:anim calcmode="lin" valueType="num">
                                      <p:cBhvr additive="base">
                                        <p:cTn id="13" dur="500" fill="hold"/>
                                        <p:tgtEl>
                                          <p:spTgt spid="51"/>
                                        </p:tgtEl>
                                        <p:attrNameLst>
                                          <p:attrName>ppt_x</p:attrName>
                                        </p:attrNameLst>
                                      </p:cBhvr>
                                      <p:tavLst>
                                        <p:tav tm="0">
                                          <p:val>
                                            <p:strVal val="#ppt_x"/>
                                          </p:val>
                                        </p:tav>
                                        <p:tav tm="100000">
                                          <p:val>
                                            <p:strVal val="#ppt_x"/>
                                          </p:val>
                                        </p:tav>
                                      </p:tavLst>
                                    </p:anim>
                                    <p:anim calcmode="lin" valueType="num">
                                      <p:cBhvr additive="base">
                                        <p:cTn id="1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8</a:t>
            </a:fld>
            <a:endParaRPr lang="en-US">
              <a:solidFill>
                <a:srgbClr val="FFFFFF"/>
              </a:solidFill>
            </a:endParaRPr>
          </a:p>
        </p:txBody>
      </p:sp>
      <p:sp>
        <p:nvSpPr>
          <p:cNvPr id="4" name="TextBox 3"/>
          <p:cNvSpPr txBox="1"/>
          <p:nvPr/>
        </p:nvSpPr>
        <p:spPr>
          <a:xfrm>
            <a:off x="550233" y="321529"/>
            <a:ext cx="7698119" cy="461665"/>
          </a:xfrm>
          <a:prstGeom prst="rect">
            <a:avLst/>
          </a:prstGeom>
          <a:noFill/>
        </p:spPr>
        <p:txBody>
          <a:bodyPr wrap="square" rtlCol="0">
            <a:spAutoFit/>
          </a:bodyPr>
          <a:lstStyle/>
          <a:p>
            <a:pPr eaLnBrk="1" hangingPunct="1"/>
            <a:r>
              <a:rPr lang="zh-CN" altLang="en-US" dirty="0" smtClean="0">
                <a:solidFill>
                  <a:prstClr val="black"/>
                </a:solidFill>
              </a:rPr>
              <a:t>栈式和堆式的区别：</a:t>
            </a:r>
            <a:endParaRPr lang="en-US" altLang="zh-CN" dirty="0" smtClean="0">
              <a:solidFill>
                <a:prstClr val="black"/>
              </a:solidFill>
            </a:endParaRPr>
          </a:p>
        </p:txBody>
      </p:sp>
      <p:sp>
        <p:nvSpPr>
          <p:cNvPr id="10" name="TextBox 9"/>
          <p:cNvSpPr txBox="1"/>
          <p:nvPr/>
        </p:nvSpPr>
        <p:spPr>
          <a:xfrm>
            <a:off x="624044" y="1109935"/>
            <a:ext cx="7550496" cy="1569660"/>
          </a:xfrm>
          <a:prstGeom prst="rect">
            <a:avLst/>
          </a:prstGeom>
          <a:noFill/>
        </p:spPr>
        <p:txBody>
          <a:bodyPr wrap="square" rtlCol="0">
            <a:spAutoFit/>
          </a:bodyPr>
          <a:lstStyle/>
          <a:p>
            <a:pPr eaLnBrk="1" hangingPunct="1"/>
            <a:r>
              <a:rPr lang="zh-CN" altLang="en-US" dirty="0" smtClean="0">
                <a:solidFill>
                  <a:prstClr val="black"/>
                </a:solidFill>
              </a:rPr>
              <a:t>执行一个过程或函数，若采用栈式分配方式，会在栈顶为该过程或函数分配数据空间（存放活动记录）。当过程或函数工作完毕时，它在栈顶的活动记录数据空间也随即释放。</a:t>
            </a:r>
            <a:endParaRPr lang="zh-CN" altLang="en-US" dirty="0">
              <a:solidFill>
                <a:prstClr val="black"/>
              </a:solidFill>
            </a:endParaRPr>
          </a:p>
        </p:txBody>
      </p:sp>
      <p:sp>
        <p:nvSpPr>
          <p:cNvPr id="13" name="TextBox 12"/>
          <p:cNvSpPr txBox="1"/>
          <p:nvPr/>
        </p:nvSpPr>
        <p:spPr>
          <a:xfrm>
            <a:off x="679667" y="3048928"/>
            <a:ext cx="7550496" cy="830997"/>
          </a:xfrm>
          <a:prstGeom prst="rect">
            <a:avLst/>
          </a:prstGeom>
          <a:noFill/>
        </p:spPr>
        <p:txBody>
          <a:bodyPr wrap="square" rtlCol="0">
            <a:spAutoFit/>
          </a:bodyPr>
          <a:lstStyle/>
          <a:p>
            <a:pPr eaLnBrk="1" hangingPunct="1"/>
            <a:r>
              <a:rPr lang="zh-CN" altLang="en-US" dirty="0" smtClean="0">
                <a:solidFill>
                  <a:prstClr val="black"/>
                </a:solidFill>
              </a:rPr>
              <a:t>若该过程或函数结束之后仍然希望相关数据对象依然存在，就必须采用堆式存储方式。</a:t>
            </a:r>
            <a:endParaRPr lang="zh-CN" altLang="en-US" dirty="0">
              <a:solidFill>
                <a:prstClr val="black"/>
              </a:solidFill>
            </a:endParaRPr>
          </a:p>
        </p:txBody>
      </p:sp>
      <p:sp>
        <p:nvSpPr>
          <p:cNvPr id="9" name="TextBox 8"/>
          <p:cNvSpPr txBox="1"/>
          <p:nvPr/>
        </p:nvSpPr>
        <p:spPr>
          <a:xfrm>
            <a:off x="624044" y="4149080"/>
            <a:ext cx="7550496" cy="830997"/>
          </a:xfrm>
          <a:prstGeom prst="rect">
            <a:avLst/>
          </a:prstGeom>
          <a:noFill/>
        </p:spPr>
        <p:txBody>
          <a:bodyPr wrap="square" rtlCol="0">
            <a:spAutoFit/>
          </a:bodyPr>
          <a:lstStyle/>
          <a:p>
            <a:pPr eaLnBrk="1" hangingPunct="1"/>
            <a:r>
              <a:rPr lang="zh-CN" altLang="en-US" dirty="0" smtClean="0">
                <a:solidFill>
                  <a:prstClr val="black"/>
                </a:solidFill>
              </a:rPr>
              <a:t>在堆</a:t>
            </a:r>
            <a:r>
              <a:rPr lang="zh-CN" altLang="en-US" smtClean="0">
                <a:solidFill>
                  <a:prstClr val="black"/>
                </a:solidFill>
              </a:rPr>
              <a:t>式存储分配中，</a:t>
            </a:r>
            <a:r>
              <a:rPr lang="zh-CN" altLang="en-US" dirty="0" smtClean="0">
                <a:solidFill>
                  <a:prstClr val="black"/>
                </a:solidFill>
              </a:rPr>
              <a:t>可以在任意时刻以任意次序从数据段的堆区分配和释放数据对象的运行时存储空间。</a:t>
            </a:r>
            <a:endParaRPr lang="zh-CN" altLang="en-US" dirty="0">
              <a:solidFill>
                <a:prstClr val="black"/>
              </a:solidFill>
            </a:endParaRPr>
          </a:p>
        </p:txBody>
      </p:sp>
      <p:sp>
        <p:nvSpPr>
          <p:cNvPr id="14" name="TextBox 13"/>
          <p:cNvSpPr txBox="1"/>
          <p:nvPr/>
        </p:nvSpPr>
        <p:spPr>
          <a:xfrm>
            <a:off x="550233" y="5157192"/>
            <a:ext cx="7550496" cy="830997"/>
          </a:xfrm>
          <a:prstGeom prst="rect">
            <a:avLst/>
          </a:prstGeom>
          <a:noFill/>
        </p:spPr>
        <p:txBody>
          <a:bodyPr wrap="square" rtlCol="0">
            <a:spAutoFit/>
          </a:bodyPr>
          <a:lstStyle/>
          <a:p>
            <a:pPr eaLnBrk="1" hangingPunct="1"/>
            <a:r>
              <a:rPr lang="zh-CN" altLang="en-US" dirty="0" smtClean="0">
                <a:solidFill>
                  <a:prstClr val="black"/>
                </a:solidFill>
              </a:rPr>
              <a:t>释放堆式存储空间的语句可以是显式的（有专门的语句），也可以是隐式的。</a:t>
            </a:r>
            <a:endParaRPr lang="zh-CN" altLang="en-US" dirty="0">
              <a:solidFill>
                <a:prstClr val="black"/>
              </a:solidFill>
            </a:endParaRPr>
          </a:p>
        </p:txBody>
      </p:sp>
    </p:spTree>
    <p:extLst>
      <p:ext uri="{BB962C8B-B14F-4D97-AF65-F5344CB8AC3E}">
        <p14:creationId xmlns="" xmlns:p14="http://schemas.microsoft.com/office/powerpoint/2010/main" val="10647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3" grpId="0"/>
      <p:bldP spid="9"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lgn="just"/>
            <a:r>
              <a:rPr lang="zh-CN" altLang="en-US" b="1" smtClean="0">
                <a:solidFill>
                  <a:srgbClr val="FFC000"/>
                </a:solidFill>
                <a:latin typeface="宋体" pitchFamily="2" charset="-122"/>
                <a:ea typeface="黑体" pitchFamily="49" charset="-122"/>
              </a:rPr>
              <a:t>活动记录</a:t>
            </a:r>
            <a:endParaRPr lang="zh-CN" altLang="en-US" b="1">
              <a:solidFill>
                <a:srgbClr val="FFC000"/>
              </a:solidFill>
              <a:latin typeface="宋体" pitchFamily="2" charset="-122"/>
              <a:ea typeface="黑体" pitchFamily="49" charset="-122"/>
            </a:endParaRPr>
          </a:p>
        </p:txBody>
      </p:sp>
      <p:sp>
        <p:nvSpPr>
          <p:cNvPr id="16" name="灯片编号占位符 5"/>
          <p:cNvSpPr>
            <a:spLocks noGrp="1"/>
          </p:cNvSpPr>
          <p:nvPr>
            <p:ph type="sldNum" sz="quarter" idx="12"/>
          </p:nvPr>
        </p:nvSpPr>
        <p:spPr/>
        <p:txBody>
          <a:bodyPr/>
          <a:lstStyle/>
          <a:p>
            <a:fld id="{94A9E43B-05FD-4BFD-8057-DCBEED2EEDEC}" type="slidenum">
              <a:rPr lang="en-US" altLang="zh-CN"/>
              <a:pPr/>
              <a:t>9</a:t>
            </a:fld>
            <a:endParaRPr lang="en-US" altLang="zh-CN"/>
          </a:p>
        </p:txBody>
      </p:sp>
      <p:sp>
        <p:nvSpPr>
          <p:cNvPr id="163843" name="Rectangle 3"/>
          <p:cNvSpPr>
            <a:spLocks noGrp="1" noChangeArrowheads="1"/>
          </p:cNvSpPr>
          <p:nvPr>
            <p:ph type="body" idx="4294967295"/>
          </p:nvPr>
        </p:nvSpPr>
        <p:spPr>
          <a:xfrm>
            <a:off x="0" y="1600200"/>
            <a:ext cx="5029200" cy="4495800"/>
          </a:xfrm>
          <a:prstGeom prst="rect">
            <a:avLst/>
          </a:prstGeom>
        </p:spPr>
        <p:txBody>
          <a:bodyPr/>
          <a:lstStyle/>
          <a:p>
            <a:pPr marL="0" indent="0">
              <a:spcBef>
                <a:spcPts val="200"/>
              </a:spcBef>
              <a:spcAft>
                <a:spcPts val="200"/>
              </a:spcAft>
            </a:pPr>
            <a:r>
              <a:rPr lang="zh-CN" altLang="en-US" b="1">
                <a:solidFill>
                  <a:srgbClr val="000000"/>
                </a:solidFill>
                <a:effectLst>
                  <a:outerShdw blurRad="38100" dist="38100" dir="2700000" algn="tl">
                    <a:srgbClr val="C0C0C0"/>
                  </a:outerShdw>
                </a:effectLst>
                <a:ea typeface="黑体" pitchFamily="49" charset="-122"/>
              </a:rPr>
              <a:t>把程序看作由多个</a:t>
            </a:r>
            <a:r>
              <a:rPr lang="zh-CN" altLang="en-US" b="1">
                <a:solidFill>
                  <a:srgbClr val="006600"/>
                </a:solidFill>
                <a:effectLst>
                  <a:outerShdw blurRad="38100" dist="38100" dir="2700000" algn="tl">
                    <a:srgbClr val="C0C0C0"/>
                  </a:outerShdw>
                </a:effectLst>
                <a:ea typeface="黑体" pitchFamily="49" charset="-122"/>
              </a:rPr>
              <a:t>过程</a:t>
            </a:r>
            <a:r>
              <a:rPr lang="zh-CN" altLang="en-US" b="1">
                <a:solidFill>
                  <a:srgbClr val="000000"/>
                </a:solidFill>
                <a:effectLst>
                  <a:outerShdw blurRad="38100" dist="38100" dir="2700000" algn="tl">
                    <a:srgbClr val="C0C0C0"/>
                  </a:outerShdw>
                </a:effectLst>
                <a:ea typeface="黑体" pitchFamily="49" charset="-122"/>
              </a:rPr>
              <a:t>（子程序、函数等）组成</a:t>
            </a:r>
          </a:p>
          <a:p>
            <a:pPr marL="0" indent="0">
              <a:spcBef>
                <a:spcPts val="200"/>
              </a:spcBef>
              <a:spcAft>
                <a:spcPts val="200"/>
              </a:spcAft>
              <a:buFontTx/>
              <a:buNone/>
            </a:pPr>
            <a:endParaRPr lang="zh-CN" altLang="en-US" b="1">
              <a:solidFill>
                <a:srgbClr val="000000"/>
              </a:solidFill>
              <a:effectLst>
                <a:outerShdw blurRad="38100" dist="38100" dir="2700000" algn="tl">
                  <a:srgbClr val="C0C0C0"/>
                </a:outerShdw>
              </a:effectLst>
              <a:ea typeface="黑体" pitchFamily="49" charset="-122"/>
            </a:endParaRPr>
          </a:p>
          <a:p>
            <a:pPr marL="0" indent="0">
              <a:spcBef>
                <a:spcPts val="200"/>
              </a:spcBef>
              <a:spcAft>
                <a:spcPts val="200"/>
              </a:spcAft>
            </a:pPr>
            <a:r>
              <a:rPr lang="zh-CN" altLang="en-US" b="1">
                <a:solidFill>
                  <a:srgbClr val="000000"/>
                </a:solidFill>
                <a:effectLst>
                  <a:outerShdw blurRad="38100" dist="38100" dir="2700000" algn="tl">
                    <a:srgbClr val="C0C0C0"/>
                  </a:outerShdw>
                </a:effectLst>
                <a:ea typeface="黑体" pitchFamily="49" charset="-122"/>
              </a:rPr>
              <a:t>每进入一个</a:t>
            </a:r>
            <a:r>
              <a:rPr lang="zh-CN" altLang="en-US" b="1">
                <a:solidFill>
                  <a:srgbClr val="006600"/>
                </a:solidFill>
                <a:effectLst>
                  <a:outerShdw blurRad="38100" dist="38100" dir="2700000" algn="tl">
                    <a:srgbClr val="C0C0C0"/>
                  </a:outerShdw>
                </a:effectLst>
                <a:ea typeface="黑体" pitchFamily="49" charset="-122"/>
              </a:rPr>
              <a:t>过程</a:t>
            </a:r>
            <a:r>
              <a:rPr lang="zh-CN" altLang="en-US" b="1">
                <a:solidFill>
                  <a:srgbClr val="000000"/>
                </a:solidFill>
                <a:effectLst>
                  <a:outerShdw blurRad="38100" dist="38100" dir="2700000" algn="tl">
                    <a:srgbClr val="C0C0C0"/>
                  </a:outerShdw>
                </a:effectLst>
                <a:ea typeface="黑体" pitchFamily="49" charset="-122"/>
              </a:rPr>
              <a:t>，在栈顶为它分配所需的数据空间；</a:t>
            </a:r>
          </a:p>
          <a:p>
            <a:pPr marL="0" indent="0">
              <a:spcBef>
                <a:spcPts val="200"/>
              </a:spcBef>
              <a:spcAft>
                <a:spcPts val="200"/>
              </a:spcAft>
              <a:buFontTx/>
              <a:buNone/>
            </a:pPr>
            <a:endParaRPr lang="zh-CN" altLang="en-US" b="1">
              <a:solidFill>
                <a:srgbClr val="000000"/>
              </a:solidFill>
              <a:effectLst>
                <a:outerShdw blurRad="38100" dist="38100" dir="2700000" algn="tl">
                  <a:srgbClr val="C0C0C0"/>
                </a:outerShdw>
              </a:effectLst>
              <a:ea typeface="黑体" pitchFamily="49" charset="-122"/>
            </a:endParaRPr>
          </a:p>
          <a:p>
            <a:pPr marL="0" indent="0">
              <a:spcBef>
                <a:spcPts val="200"/>
              </a:spcBef>
              <a:spcAft>
                <a:spcPts val="200"/>
              </a:spcAft>
            </a:pPr>
            <a:r>
              <a:rPr lang="zh-CN" altLang="en-US" b="1">
                <a:solidFill>
                  <a:srgbClr val="000000"/>
                </a:solidFill>
                <a:effectLst>
                  <a:outerShdw blurRad="38100" dist="38100" dir="2700000" algn="tl">
                    <a:srgbClr val="C0C0C0"/>
                  </a:outerShdw>
                </a:effectLst>
                <a:ea typeface="黑体" pitchFamily="49" charset="-122"/>
              </a:rPr>
              <a:t>当一个</a:t>
            </a:r>
            <a:r>
              <a:rPr lang="zh-CN" altLang="en-US" b="1">
                <a:solidFill>
                  <a:srgbClr val="006600"/>
                </a:solidFill>
                <a:effectLst>
                  <a:outerShdw blurRad="38100" dist="38100" dir="2700000" algn="tl">
                    <a:srgbClr val="C0C0C0"/>
                  </a:outerShdw>
                </a:effectLst>
                <a:ea typeface="黑体" pitchFamily="49" charset="-122"/>
              </a:rPr>
              <a:t>过程</a:t>
            </a:r>
            <a:r>
              <a:rPr lang="zh-CN" altLang="en-US" b="1">
                <a:solidFill>
                  <a:srgbClr val="000000"/>
                </a:solidFill>
                <a:effectLst>
                  <a:outerShdw blurRad="38100" dist="38100" dir="2700000" algn="tl">
                    <a:srgbClr val="C0C0C0"/>
                  </a:outerShdw>
                </a:effectLst>
                <a:ea typeface="黑体" pitchFamily="49" charset="-122"/>
              </a:rPr>
              <a:t>工作完毕之后，相应的数据空间将被释放。</a:t>
            </a:r>
          </a:p>
        </p:txBody>
      </p:sp>
      <p:sp>
        <p:nvSpPr>
          <p:cNvPr id="163844" name="Rectangle 4"/>
          <p:cNvSpPr>
            <a:spLocks noChangeArrowheads="1"/>
          </p:cNvSpPr>
          <p:nvPr/>
        </p:nvSpPr>
        <p:spPr bwMode="auto">
          <a:xfrm>
            <a:off x="6705600" y="4876800"/>
            <a:ext cx="2057400" cy="1066800"/>
          </a:xfrm>
          <a:prstGeom prst="rect">
            <a:avLst/>
          </a:prstGeom>
          <a:solidFill>
            <a:srgbClr val="993366"/>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3366"/>
            </a:extrusionClr>
          </a:sp3d>
        </p:spPr>
        <p:txBody>
          <a:bodyPr wrap="none" anchor="ctr">
            <a:flatTx/>
          </a:bodyPr>
          <a:lstStyle/>
          <a:p>
            <a:pPr eaLnBrk="0" hangingPunct="0"/>
            <a:r>
              <a:rPr lang="zh-CN" altLang="en-US" sz="3200">
                <a:solidFill>
                  <a:srgbClr val="FF9900"/>
                </a:solidFill>
                <a:effectLst>
                  <a:outerShdw blurRad="38100" dist="38100" dir="2700000" algn="tl">
                    <a:srgbClr val="000000"/>
                  </a:outerShdw>
                </a:effectLst>
                <a:sym typeface="Symbol" pitchFamily="18" charset="2"/>
              </a:rPr>
              <a:t>主程序</a:t>
            </a:r>
            <a:r>
              <a:rPr lang="en-US" altLang="zh-CN" sz="3200">
                <a:solidFill>
                  <a:srgbClr val="FF9900"/>
                </a:solidFill>
                <a:effectLst>
                  <a:outerShdw blurRad="38100" dist="38100" dir="2700000" algn="tl">
                    <a:srgbClr val="000000"/>
                  </a:outerShdw>
                </a:effectLst>
                <a:sym typeface="Symbol" pitchFamily="18" charset="2"/>
              </a:rPr>
              <a:t>AR</a:t>
            </a:r>
            <a:endParaRPr lang="en-US" altLang="zh-CN" sz="3200">
              <a:solidFill>
                <a:srgbClr val="FF9900"/>
              </a:solidFill>
              <a:effectLst>
                <a:outerShdw blurRad="38100" dist="38100" dir="2700000" algn="tl">
                  <a:srgbClr val="000000"/>
                </a:outerShdw>
              </a:effectLst>
            </a:endParaRPr>
          </a:p>
        </p:txBody>
      </p:sp>
      <p:sp>
        <p:nvSpPr>
          <p:cNvPr id="163845" name="Rectangle 5"/>
          <p:cNvSpPr>
            <a:spLocks noChangeArrowheads="1"/>
          </p:cNvSpPr>
          <p:nvPr/>
        </p:nvSpPr>
        <p:spPr bwMode="auto">
          <a:xfrm>
            <a:off x="6705600" y="4038600"/>
            <a:ext cx="2057400" cy="762000"/>
          </a:xfrm>
          <a:prstGeom prst="rect">
            <a:avLst/>
          </a:prstGeom>
          <a:solidFill>
            <a:srgbClr val="00CC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00CC00"/>
            </a:extrusionClr>
          </a:sp3d>
        </p:spPr>
        <p:txBody>
          <a:bodyPr wrap="none" anchor="ctr">
            <a:flatTx/>
          </a:bodyPr>
          <a:lstStyle/>
          <a:p>
            <a:pPr eaLnBrk="0" hangingPunct="0"/>
            <a:r>
              <a:rPr lang="zh-CN" altLang="en-US" sz="3600" i="1">
                <a:solidFill>
                  <a:srgbClr val="FF9900"/>
                </a:solidFill>
                <a:effectLst>
                  <a:outerShdw blurRad="38100" dist="38100" dir="2700000" algn="tl">
                    <a:srgbClr val="000000"/>
                  </a:outerShdw>
                </a:effectLst>
              </a:rPr>
              <a:t>活动记录</a:t>
            </a:r>
          </a:p>
        </p:txBody>
      </p:sp>
      <p:sp>
        <p:nvSpPr>
          <p:cNvPr id="163846" name="Rectangle 6"/>
          <p:cNvSpPr>
            <a:spLocks noChangeArrowheads="1"/>
          </p:cNvSpPr>
          <p:nvPr/>
        </p:nvSpPr>
        <p:spPr bwMode="auto">
          <a:xfrm>
            <a:off x="6705600" y="3276600"/>
            <a:ext cx="2057400" cy="685800"/>
          </a:xfrm>
          <a:prstGeom prst="rect">
            <a:avLst/>
          </a:prstGeom>
          <a:solidFill>
            <a:srgbClr val="669900"/>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669900"/>
            </a:extrusionClr>
          </a:sp3d>
        </p:spPr>
        <p:txBody>
          <a:bodyPr wrap="none" anchor="ctr">
            <a:flatTx/>
          </a:bodyPr>
          <a:lstStyle/>
          <a:p>
            <a:pPr eaLnBrk="0" hangingPunct="0"/>
            <a:r>
              <a:rPr lang="zh-CN" altLang="en-US" sz="3600" i="1">
                <a:solidFill>
                  <a:srgbClr val="FF9900"/>
                </a:solidFill>
                <a:effectLst>
                  <a:outerShdw blurRad="38100" dist="38100" dir="2700000" algn="tl">
                    <a:srgbClr val="000000"/>
                  </a:outerShdw>
                </a:effectLst>
              </a:rPr>
              <a:t>活动记录</a:t>
            </a:r>
          </a:p>
        </p:txBody>
      </p:sp>
      <p:sp>
        <p:nvSpPr>
          <p:cNvPr id="163847" name="Rectangle 7"/>
          <p:cNvSpPr>
            <a:spLocks noChangeArrowheads="1"/>
          </p:cNvSpPr>
          <p:nvPr/>
        </p:nvSpPr>
        <p:spPr bwMode="auto">
          <a:xfrm>
            <a:off x="6705600" y="2514600"/>
            <a:ext cx="2057400" cy="685800"/>
          </a:xfrm>
          <a:prstGeom prst="rect">
            <a:avLst/>
          </a:prstGeom>
          <a:solidFill>
            <a:schemeClr val="accent1"/>
          </a:soli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eaLnBrk="0" hangingPunct="0"/>
            <a:r>
              <a:rPr lang="zh-CN" altLang="en-US" sz="3600" i="1">
                <a:solidFill>
                  <a:srgbClr val="FF9900"/>
                </a:solidFill>
                <a:effectLst>
                  <a:outerShdw blurRad="38100" dist="38100" dir="2700000" algn="tl">
                    <a:srgbClr val="000000"/>
                  </a:outerShdw>
                </a:effectLst>
              </a:rPr>
              <a:t>活动记录</a:t>
            </a:r>
          </a:p>
        </p:txBody>
      </p:sp>
      <p:sp>
        <p:nvSpPr>
          <p:cNvPr id="163850" name="Text Box 10"/>
          <p:cNvSpPr txBox="1">
            <a:spLocks noChangeArrowheads="1"/>
          </p:cNvSpPr>
          <p:nvPr/>
        </p:nvSpPr>
        <p:spPr bwMode="auto">
          <a:xfrm>
            <a:off x="5334000" y="4191000"/>
            <a:ext cx="1219200" cy="579438"/>
          </a:xfrm>
          <a:prstGeom prst="rect">
            <a:avLst/>
          </a:prstGeom>
          <a:noFill/>
          <a:ln w="9525">
            <a:noFill/>
            <a:miter lim="800000"/>
            <a:headEnd/>
            <a:tailEnd/>
          </a:ln>
          <a:effectLst/>
        </p:spPr>
        <p:txBody>
          <a:bodyPr>
            <a:spAutoFit/>
          </a:bodyPr>
          <a:lstStyle/>
          <a:p>
            <a:pPr algn="r">
              <a:spcBef>
                <a:spcPct val="50000"/>
              </a:spcBef>
            </a:pPr>
            <a:r>
              <a:rPr lang="zh-CN" altLang="en-US" sz="3200" i="1">
                <a:effectLst>
                  <a:outerShdw blurRad="38100" dist="38100" dir="2700000" algn="tl">
                    <a:srgbClr val="C0C0C0"/>
                  </a:outerShdw>
                </a:effectLst>
                <a:latin typeface="宋体" pitchFamily="2" charset="-122"/>
                <a:ea typeface="宋体" pitchFamily="2" charset="-122"/>
              </a:rPr>
              <a:t>过程</a:t>
            </a:r>
            <a:r>
              <a:rPr lang="en-US" altLang="zh-CN" sz="3200" i="1">
                <a:effectLst>
                  <a:outerShdw blurRad="38100" dist="38100" dir="2700000" algn="tl">
                    <a:srgbClr val="C0C0C0"/>
                  </a:outerShdw>
                </a:effectLst>
                <a:latin typeface="宋体" pitchFamily="2" charset="-122"/>
                <a:ea typeface="宋体" pitchFamily="2" charset="-122"/>
              </a:rPr>
              <a:t>1</a:t>
            </a:r>
          </a:p>
        </p:txBody>
      </p:sp>
      <p:sp>
        <p:nvSpPr>
          <p:cNvPr id="163851" name="Text Box 11"/>
          <p:cNvSpPr txBox="1">
            <a:spLocks noChangeArrowheads="1"/>
          </p:cNvSpPr>
          <p:nvPr/>
        </p:nvSpPr>
        <p:spPr bwMode="auto">
          <a:xfrm>
            <a:off x="5181600" y="3352800"/>
            <a:ext cx="1371600" cy="579438"/>
          </a:xfrm>
          <a:prstGeom prst="rect">
            <a:avLst/>
          </a:prstGeom>
          <a:noFill/>
          <a:ln w="9525">
            <a:noFill/>
            <a:miter lim="800000"/>
            <a:headEnd/>
            <a:tailEnd/>
          </a:ln>
          <a:effectLst/>
        </p:spPr>
        <p:txBody>
          <a:bodyPr>
            <a:spAutoFit/>
          </a:bodyPr>
          <a:lstStyle/>
          <a:p>
            <a:pPr algn="r">
              <a:spcBef>
                <a:spcPct val="50000"/>
              </a:spcBef>
            </a:pPr>
            <a:r>
              <a:rPr lang="zh-CN" altLang="en-US" sz="3200" i="1">
                <a:effectLst>
                  <a:outerShdw blurRad="38100" dist="38100" dir="2700000" algn="tl">
                    <a:srgbClr val="C0C0C0"/>
                  </a:outerShdw>
                </a:effectLst>
                <a:latin typeface="宋体" pitchFamily="2" charset="-122"/>
                <a:ea typeface="宋体" pitchFamily="2" charset="-122"/>
              </a:rPr>
              <a:t>过程</a:t>
            </a:r>
            <a:r>
              <a:rPr lang="en-US" altLang="zh-CN" sz="3200" i="1">
                <a:effectLst>
                  <a:outerShdw blurRad="38100" dist="38100" dir="2700000" algn="tl">
                    <a:srgbClr val="C0C0C0"/>
                  </a:outerShdw>
                </a:effectLst>
                <a:latin typeface="宋体" pitchFamily="2" charset="-122"/>
                <a:ea typeface="宋体" pitchFamily="2" charset="-122"/>
              </a:rPr>
              <a:t>2</a:t>
            </a:r>
          </a:p>
        </p:txBody>
      </p:sp>
      <p:sp>
        <p:nvSpPr>
          <p:cNvPr id="163852" name="Text Box 12"/>
          <p:cNvSpPr txBox="1">
            <a:spLocks noChangeArrowheads="1"/>
          </p:cNvSpPr>
          <p:nvPr/>
        </p:nvSpPr>
        <p:spPr bwMode="auto">
          <a:xfrm>
            <a:off x="5181600" y="2590800"/>
            <a:ext cx="1371600" cy="579438"/>
          </a:xfrm>
          <a:prstGeom prst="rect">
            <a:avLst/>
          </a:prstGeom>
          <a:noFill/>
          <a:ln w="9525">
            <a:noFill/>
            <a:miter lim="800000"/>
            <a:headEnd/>
            <a:tailEnd/>
          </a:ln>
          <a:effectLst/>
        </p:spPr>
        <p:txBody>
          <a:bodyPr>
            <a:spAutoFit/>
          </a:bodyPr>
          <a:lstStyle/>
          <a:p>
            <a:pPr algn="r">
              <a:spcBef>
                <a:spcPct val="50000"/>
              </a:spcBef>
            </a:pPr>
            <a:r>
              <a:rPr lang="zh-CN" altLang="en-US" sz="3200" i="1">
                <a:effectLst>
                  <a:outerShdw blurRad="38100" dist="38100" dir="2700000" algn="tl">
                    <a:srgbClr val="C0C0C0"/>
                  </a:outerShdw>
                </a:effectLst>
                <a:latin typeface="宋体" pitchFamily="2" charset="-122"/>
                <a:ea typeface="宋体" pitchFamily="2" charset="-122"/>
              </a:rPr>
              <a:t>过程</a:t>
            </a:r>
            <a:r>
              <a:rPr lang="en-US" altLang="zh-CN" sz="3200" i="1">
                <a:effectLst>
                  <a:outerShdw blurRad="38100" dist="38100" dir="2700000" algn="tl">
                    <a:srgbClr val="C0C0C0"/>
                  </a:outerShdw>
                </a:effectLst>
                <a:latin typeface="宋体" pitchFamily="2" charset="-122"/>
                <a:ea typeface="宋体" pitchFamily="2" charset="-122"/>
              </a:rPr>
              <a:t>3</a:t>
            </a:r>
          </a:p>
        </p:txBody>
      </p:sp>
      <p:sp>
        <p:nvSpPr>
          <p:cNvPr id="163853" name="Text Box 13"/>
          <p:cNvSpPr txBox="1">
            <a:spLocks noChangeArrowheads="1"/>
          </p:cNvSpPr>
          <p:nvPr/>
        </p:nvSpPr>
        <p:spPr bwMode="auto">
          <a:xfrm>
            <a:off x="5257800" y="5105400"/>
            <a:ext cx="1295400" cy="579438"/>
          </a:xfrm>
          <a:prstGeom prst="rect">
            <a:avLst/>
          </a:prstGeom>
          <a:noFill/>
          <a:ln w="9525">
            <a:noFill/>
            <a:miter lim="800000"/>
            <a:headEnd/>
            <a:tailEnd/>
          </a:ln>
          <a:effectLst/>
        </p:spPr>
        <p:txBody>
          <a:bodyPr>
            <a:spAutoFit/>
          </a:bodyPr>
          <a:lstStyle/>
          <a:p>
            <a:pPr algn="r">
              <a:spcBef>
                <a:spcPct val="50000"/>
              </a:spcBef>
            </a:pPr>
            <a:r>
              <a:rPr lang="zh-CN" altLang="en-US" sz="3200" i="1">
                <a:effectLst>
                  <a:outerShdw blurRad="38100" dist="38100" dir="2700000" algn="tl">
                    <a:srgbClr val="C0C0C0"/>
                  </a:outerShdw>
                </a:effectLst>
                <a:latin typeface="宋体" pitchFamily="2" charset="-122"/>
                <a:ea typeface="宋体" pitchFamily="2" charset="-122"/>
              </a:rPr>
              <a:t>过程</a:t>
            </a:r>
            <a:r>
              <a:rPr lang="en-US" altLang="zh-CN" sz="3200" i="1">
                <a:effectLst>
                  <a:outerShdw blurRad="38100" dist="38100" dir="2700000" algn="tl">
                    <a:srgbClr val="C0C0C0"/>
                  </a:outerShdw>
                </a:effectLst>
                <a:latin typeface="宋体" pitchFamily="2" charset="-122"/>
                <a:ea typeface="宋体" pitchFamily="2" charset="-122"/>
              </a:rPr>
              <a:t>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极目远眺">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1737</TotalTime>
  <Words>1368</Words>
  <Application>Microsoft Office PowerPoint</Application>
  <PresentationFormat>全屏显示(4:3)</PresentationFormat>
  <Paragraphs>164</Paragraphs>
  <Slides>15</Slides>
  <Notes>0</Notes>
  <HiddenSlides>0</HiddenSlides>
  <MMClips>0</MMClips>
  <ScaleCrop>false</ScaleCrop>
  <HeadingPairs>
    <vt:vector size="4" baseType="variant">
      <vt:variant>
        <vt:lpstr>主题</vt:lpstr>
      </vt:variant>
      <vt:variant>
        <vt:i4>2</vt:i4>
      </vt:variant>
      <vt:variant>
        <vt:lpstr>幻灯片标题</vt:lpstr>
      </vt:variant>
      <vt:variant>
        <vt:i4>15</vt:i4>
      </vt:variant>
    </vt:vector>
  </HeadingPairs>
  <TitlesOfParts>
    <vt:vector size="17" baseType="lpstr">
      <vt:lpstr>2_模块</vt:lpstr>
      <vt:lpstr>1_极目远眺</vt:lpstr>
      <vt:lpstr>第9章 运行时存储组织</vt:lpstr>
      <vt:lpstr>本章提要</vt:lpstr>
      <vt:lpstr>一、程序运行时，存储空间的安排</vt:lpstr>
      <vt:lpstr>幻灯片 4</vt:lpstr>
      <vt:lpstr>二、常用数据对象的存储空间的安排</vt:lpstr>
      <vt:lpstr>幻灯片 6</vt:lpstr>
      <vt:lpstr>三、栈式存储和堆式存储的异同点</vt:lpstr>
      <vt:lpstr>幻灯片 8</vt:lpstr>
      <vt:lpstr>活动记录</vt:lpstr>
      <vt:lpstr>幻灯片 10</vt:lpstr>
      <vt:lpstr>幻灯片 11</vt:lpstr>
      <vt:lpstr>幻灯片 12</vt:lpstr>
      <vt:lpstr>10.3  参数传递方式及其实现</vt:lpstr>
      <vt:lpstr>参数传递方式—传值</vt:lpstr>
      <vt:lpstr>参数传递方式—传地址</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第9章运行时存储空间的组织和管理</dc:title>
  <dc:creator>SKYLZY</dc:creator>
  <cp:lastModifiedBy>lenovo</cp:lastModifiedBy>
  <cp:revision>139</cp:revision>
  <dcterms:created xsi:type="dcterms:W3CDTF">2005-06-21T00:41:40Z</dcterms:created>
  <dcterms:modified xsi:type="dcterms:W3CDTF">2018-06-12T10:34:34Z</dcterms:modified>
</cp:coreProperties>
</file>