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75" r:id="rId2"/>
    <p:sldMasterId id="2147483689" r:id="rId3"/>
  </p:sldMasterIdLst>
  <p:notesMasterIdLst>
    <p:notesMasterId r:id="rId25"/>
  </p:notesMasterIdLst>
  <p:handoutMasterIdLst>
    <p:handoutMasterId r:id="rId26"/>
  </p:handoutMasterIdLst>
  <p:sldIdLst>
    <p:sldId id="291" r:id="rId4"/>
    <p:sldId id="389" r:id="rId5"/>
    <p:sldId id="390" r:id="rId6"/>
    <p:sldId id="391" r:id="rId7"/>
    <p:sldId id="403" r:id="rId8"/>
    <p:sldId id="392" r:id="rId9"/>
    <p:sldId id="394" r:id="rId10"/>
    <p:sldId id="395" r:id="rId11"/>
    <p:sldId id="396" r:id="rId12"/>
    <p:sldId id="397" r:id="rId13"/>
    <p:sldId id="393" r:id="rId14"/>
    <p:sldId id="401" r:id="rId15"/>
    <p:sldId id="402" r:id="rId16"/>
    <p:sldId id="353" r:id="rId17"/>
    <p:sldId id="374" r:id="rId18"/>
    <p:sldId id="377" r:id="rId19"/>
    <p:sldId id="343" r:id="rId20"/>
    <p:sldId id="379" r:id="rId21"/>
    <p:sldId id="384" r:id="rId22"/>
    <p:sldId id="386" r:id="rId23"/>
    <p:sldId id="399" r:id="rId24"/>
  </p:sldIdLst>
  <p:sldSz cx="9144000" cy="6858000" type="screen4x3"/>
  <p:notesSz cx="6858000" cy="9144000"/>
  <p:defaultTextStyle>
    <a:defPPr>
      <a:defRPr lang="zh-CN"/>
    </a:defPPr>
    <a:lvl1pPr algn="l" rtl="0" eaLnBrk="0" fontAlgn="base" hangingPunct="0">
      <a:spcBef>
        <a:spcPct val="0"/>
      </a:spcBef>
      <a:spcAft>
        <a:spcPct val="0"/>
      </a:spcAft>
      <a:defRPr sz="2400" b="1" kern="1200">
        <a:solidFill>
          <a:schemeClr val="tx1"/>
        </a:solidFill>
        <a:latin typeface="Arial Narrow" pitchFamily="34" charset="0"/>
        <a:ea typeface="宋体" pitchFamily="2" charset="-122"/>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宋体" pitchFamily="2" charset="-122"/>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宋体" pitchFamily="2" charset="-122"/>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宋体" pitchFamily="2" charset="-122"/>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宋体" pitchFamily="2" charset="-122"/>
        <a:cs typeface="+mn-cs"/>
      </a:defRPr>
    </a:lvl5pPr>
    <a:lvl6pPr marL="2286000" algn="l" defTabSz="914400" rtl="0" eaLnBrk="1" latinLnBrk="0" hangingPunct="1">
      <a:defRPr sz="2400" b="1" kern="1200">
        <a:solidFill>
          <a:schemeClr val="tx1"/>
        </a:solidFill>
        <a:latin typeface="Arial Narrow" pitchFamily="34" charset="0"/>
        <a:ea typeface="宋体" pitchFamily="2" charset="-122"/>
        <a:cs typeface="+mn-cs"/>
      </a:defRPr>
    </a:lvl6pPr>
    <a:lvl7pPr marL="2743200" algn="l" defTabSz="914400" rtl="0" eaLnBrk="1" latinLnBrk="0" hangingPunct="1">
      <a:defRPr sz="2400" b="1" kern="1200">
        <a:solidFill>
          <a:schemeClr val="tx1"/>
        </a:solidFill>
        <a:latin typeface="Arial Narrow" pitchFamily="34" charset="0"/>
        <a:ea typeface="宋体" pitchFamily="2" charset="-122"/>
        <a:cs typeface="+mn-cs"/>
      </a:defRPr>
    </a:lvl7pPr>
    <a:lvl8pPr marL="3200400" algn="l" defTabSz="914400" rtl="0" eaLnBrk="1" latinLnBrk="0" hangingPunct="1">
      <a:defRPr sz="2400" b="1" kern="1200">
        <a:solidFill>
          <a:schemeClr val="tx1"/>
        </a:solidFill>
        <a:latin typeface="Arial Narrow" pitchFamily="34" charset="0"/>
        <a:ea typeface="宋体" pitchFamily="2" charset="-122"/>
        <a:cs typeface="+mn-cs"/>
      </a:defRPr>
    </a:lvl8pPr>
    <a:lvl9pPr marL="3657600" algn="l" defTabSz="914400" rtl="0" eaLnBrk="1" latinLnBrk="0" hangingPunct="1">
      <a:defRPr sz="2400" b="1" kern="1200">
        <a:solidFill>
          <a:schemeClr val="tx1"/>
        </a:solidFill>
        <a:latin typeface="Arial Narrow"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0066"/>
    <a:srgbClr val="FF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82" autoAdjust="0"/>
  </p:normalViewPr>
  <p:slideViewPr>
    <p:cSldViewPr>
      <p:cViewPr varScale="1">
        <p:scale>
          <a:sx n="63" d="100"/>
          <a:sy n="63" d="100"/>
        </p:scale>
        <p:origin x="-95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1236"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6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1986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ltLang="zh-CN"/>
          </a:p>
        </p:txBody>
      </p:sp>
      <p:sp>
        <p:nvSpPr>
          <p:cNvPr id="1986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1986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defRPr>
            </a:lvl1pPr>
          </a:lstStyle>
          <a:p>
            <a:pPr>
              <a:defRPr/>
            </a:pPr>
            <a:fld id="{AD1FF4D8-001E-4365-9730-2937758D06F3}" type="slidenum">
              <a:rPr lang="en-US" altLang="zh-CN"/>
              <a:pPr>
                <a:defRPr/>
              </a:pPr>
              <a:t>‹#›</a:t>
            </a:fld>
            <a:endParaRPr lang="en-US" altLang="zh-CN"/>
          </a:p>
        </p:txBody>
      </p:sp>
    </p:spTree>
    <p:extLst>
      <p:ext uri="{BB962C8B-B14F-4D97-AF65-F5344CB8AC3E}">
        <p14:creationId xmlns:p14="http://schemas.microsoft.com/office/powerpoint/2010/main" xmlns="" val="31259169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07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2007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ltLang="zh-CN"/>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007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07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2007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defRPr>
            </a:lvl1pPr>
          </a:lstStyle>
          <a:p>
            <a:pPr>
              <a:defRPr/>
            </a:pPr>
            <a:fld id="{C7F48FBE-2626-4BE5-AD34-15C686B845D7}" type="slidenum">
              <a:rPr lang="en-US" altLang="zh-CN"/>
              <a:pPr>
                <a:defRPr/>
              </a:pPr>
              <a:t>‹#›</a:t>
            </a:fld>
            <a:endParaRPr lang="en-US" altLang="zh-CN"/>
          </a:p>
        </p:txBody>
      </p:sp>
    </p:spTree>
    <p:extLst>
      <p:ext uri="{BB962C8B-B14F-4D97-AF65-F5344CB8AC3E}">
        <p14:creationId xmlns:p14="http://schemas.microsoft.com/office/powerpoint/2010/main" xmlns="" val="39130191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2C9F7B-4CD8-4C8C-A00B-16F03DF701F2}" type="slidenum">
              <a:rPr lang="en-US" altLang="zh-CN"/>
              <a:pPr/>
              <a:t>19</a:t>
            </a:fld>
            <a:endParaRPr lang="en-US" altLang="zh-CN"/>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zh-CN" altLang="en-US" smtClean="0"/>
              <a:t>单击此处编辑母版标题样式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pPr/>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pPr/>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矩形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
        <p:nvSpPr>
          <p:cNvPr id="2" name="标题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128922F0-3A5D-4B23-9DDA-8B87FC1A5865}" type="datetime1">
              <a:rPr lang="en-US" altLang="zh-CN" smtClean="0">
                <a:solidFill>
                  <a:prstClr val="white">
                    <a:tint val="95000"/>
                  </a:prstClr>
                </a:solidFill>
              </a:rPr>
              <a:pPr/>
              <a:t>6/12/2018</a:t>
            </a:fld>
            <a:endParaRPr lang="en-US">
              <a:solidFill>
                <a:prstClr val="white">
                  <a:tint val="95000"/>
                </a:prstClr>
              </a:solidFill>
            </a:endParaRPr>
          </a:p>
        </p:txBody>
      </p:sp>
      <p:sp>
        <p:nvSpPr>
          <p:cNvPr id="5" name="页脚占位符 4"/>
          <p:cNvSpPr>
            <a:spLocks noGrp="1"/>
          </p:cNvSpPr>
          <p:nvPr>
            <p:ph type="ftr" sz="quarter" idx="11"/>
          </p:nvPr>
        </p:nvSpPr>
        <p:spPr/>
        <p:txBody>
          <a:bodyPr/>
          <a:lstStyle/>
          <a:p>
            <a:endParaRPr lang="en-US">
              <a:solidFill>
                <a:prstClr val="white">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white">
                    <a:tint val="95000"/>
                  </a:prstClr>
                </a:solidFill>
              </a:rPr>
              <a:pPr/>
              <a:t>‹#›</a:t>
            </a:fld>
            <a:endParaRPr lang="en-US">
              <a:solidFill>
                <a:prstClr val="white">
                  <a:tint val="95000"/>
                </a:prstClr>
              </a:solidFill>
            </a:endParaRPr>
          </a:p>
        </p:txBody>
      </p:sp>
      <p:sp>
        <p:nvSpPr>
          <p:cNvPr id="10" name="矩形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Tree>
    <p:extLst>
      <p:ext uri="{BB962C8B-B14F-4D97-AF65-F5344CB8AC3E}">
        <p14:creationId xmlns:p14="http://schemas.microsoft.com/office/powerpoint/2010/main" xmlns="" val="704467222"/>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448"/>
            <a:ext cx="8229600" cy="1185320"/>
          </a:xfrm>
        </p:spPr>
        <p:txBody>
          <a:bodyPr>
            <a:normAutofit/>
          </a:bodyPr>
          <a:lstStyle>
            <a:lvl1pPr>
              <a:defRPr sz="360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7544" y="1628800"/>
            <a:ext cx="8229600" cy="4625609"/>
          </a:xfrm>
        </p:spPr>
        <p:txBody>
          <a:bodyPr>
            <a:normAutofit/>
          </a:bodyPr>
          <a:lstStyle>
            <a:lvl1pPr>
              <a:defRPr sz="2800" b="1">
                <a:latin typeface="宋体" panose="02010600030101010101" pitchFamily="2" charset="-122"/>
                <a:ea typeface="宋体" panose="02010600030101010101" pitchFamily="2" charset="-122"/>
              </a:defRPr>
            </a:lvl1pPr>
            <a:lvl2pPr>
              <a:defRPr sz="2800" b="1">
                <a:latin typeface="宋体" panose="02010600030101010101" pitchFamily="2" charset="-122"/>
                <a:ea typeface="宋体" panose="02010600030101010101" pitchFamily="2" charset="-122"/>
              </a:defRPr>
            </a:lvl2pPr>
            <a:lvl3pPr>
              <a:defRPr sz="2800" b="1">
                <a:latin typeface="宋体" panose="02010600030101010101" pitchFamily="2" charset="-122"/>
                <a:ea typeface="宋体" panose="02010600030101010101" pitchFamily="2" charset="-122"/>
              </a:defRPr>
            </a:lvl3pPr>
            <a:lvl4pPr>
              <a:defRPr sz="2800" b="1">
                <a:latin typeface="宋体" panose="02010600030101010101" pitchFamily="2" charset="-122"/>
                <a:ea typeface="宋体" panose="02010600030101010101" pitchFamily="2" charset="-122"/>
              </a:defRPr>
            </a:lvl4pPr>
            <a:lvl5pPr>
              <a:defRPr sz="2800" b="1">
                <a:latin typeface="宋体" panose="02010600030101010101" pitchFamily="2" charset="-122"/>
                <a:ea typeface="宋体" panose="02010600030101010101" pitchFamily="2" charset="-122"/>
              </a:defRPr>
            </a:lvl5pPr>
            <a:extLst/>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p:txBody>
          <a:bodyPr/>
          <a:lstStyle/>
          <a:p>
            <a:fld id="{3F5537BA-76EE-425F-8BA3-F842EFE9D096}" type="datetime1">
              <a:rPr lang="en-US" altLang="zh-CN" smtClean="0">
                <a:solidFill>
                  <a:prstClr val="black">
                    <a:tint val="95000"/>
                  </a:prstClr>
                </a:solidFill>
              </a:rPr>
              <a:pPr/>
              <a:t>6/12/2018</a:t>
            </a:fld>
            <a:endParaRPr lang="en-US">
              <a:solidFill>
                <a:prstClr val="black">
                  <a:tint val="95000"/>
                </a:prstClr>
              </a:solidFill>
            </a:endParaRPr>
          </a:p>
        </p:txBody>
      </p:sp>
      <p:sp>
        <p:nvSpPr>
          <p:cNvPr id="5" name="页脚占位符 4"/>
          <p:cNvSpPr>
            <a:spLocks noGrp="1"/>
          </p:cNvSpPr>
          <p:nvPr>
            <p:ph type="ftr" sz="quarter" idx="11"/>
          </p:nvPr>
        </p:nvSpPr>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xmlns="" val="294902586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矩形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
        <p:nvSpPr>
          <p:cNvPr id="12" name="矩形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
        <p:nvSpPr>
          <p:cNvPr id="2" name="标题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3201F7E2-2E67-4FEE-A987-0EF952BE7C05}" type="datetime1">
              <a:rPr lang="en-US" altLang="zh-CN" smtClean="0">
                <a:solidFill>
                  <a:prstClr val="white">
                    <a:tint val="95000"/>
                  </a:prstClr>
                </a:solidFill>
              </a:rPr>
              <a:pPr/>
              <a:t>6/12/2018</a:t>
            </a:fld>
            <a:endParaRPr lang="en-US">
              <a:solidFill>
                <a:prstClr val="white">
                  <a:tint val="95000"/>
                </a:prstClr>
              </a:solidFill>
            </a:endParaRPr>
          </a:p>
        </p:txBody>
      </p:sp>
      <p:sp>
        <p:nvSpPr>
          <p:cNvPr id="5" name="页脚占位符 4"/>
          <p:cNvSpPr>
            <a:spLocks noGrp="1"/>
          </p:cNvSpPr>
          <p:nvPr>
            <p:ph type="ftr" sz="quarter" idx="11"/>
          </p:nvPr>
        </p:nvSpPr>
        <p:spPr/>
        <p:txBody>
          <a:bodyPr/>
          <a:lstStyle/>
          <a:p>
            <a:endParaRPr lang="en-US" dirty="0">
              <a:solidFill>
                <a:prstClr val="white">
                  <a:tint val="95000"/>
                </a:prstClr>
              </a:solidFill>
            </a:endParaRPr>
          </a:p>
        </p:txBody>
      </p:sp>
      <p:sp>
        <p:nvSpPr>
          <p:cNvPr id="6" name="灯片编号占位符 5"/>
          <p:cNvSpPr>
            <a:spLocks noGrp="1"/>
          </p:cNvSpPr>
          <p:nvPr>
            <p:ph type="sldNum" sz="quarter" idx="12"/>
          </p:nvPr>
        </p:nvSpPr>
        <p:spPr/>
        <p:txBody>
          <a:bodyPr/>
          <a:lstStyle/>
          <a:p>
            <a:fld id="{B1523C92-45F4-4C30-810D-4886C1BA6969}"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xmlns="" val="201590722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E5A2860-D7AB-42C3-B67B-8503F387798F}" type="datetime1">
              <a:rPr lang="en-US" altLang="zh-CN" smtClean="0">
                <a:solidFill>
                  <a:prstClr val="black">
                    <a:tint val="95000"/>
                  </a:prstClr>
                </a:solidFill>
              </a:rPr>
              <a:pPr/>
              <a:t>6/12/2018</a:t>
            </a:fld>
            <a:endParaRPr lang="en-US">
              <a:solidFill>
                <a:prstClr val="black">
                  <a:tint val="95000"/>
                </a:prstClr>
              </a:solidFill>
            </a:endParaRPr>
          </a:p>
        </p:txBody>
      </p:sp>
      <p:sp>
        <p:nvSpPr>
          <p:cNvPr id="6" name="页脚占位符 5"/>
          <p:cNvSpPr>
            <a:spLocks noGrp="1"/>
          </p:cNvSpPr>
          <p:nvPr>
            <p:ph type="ftr" sz="quarter" idx="11"/>
          </p:nvPr>
        </p:nvSpPr>
        <p:spPr/>
        <p:txBody>
          <a:bodyPr/>
          <a:lstStyle/>
          <a:p>
            <a:endParaRPr lang="en-US">
              <a:solidFill>
                <a:prstClr val="black">
                  <a:tint val="95000"/>
                </a:prstClr>
              </a:solidFill>
            </a:endParaRPr>
          </a:p>
        </p:txBody>
      </p:sp>
      <p:sp>
        <p:nvSpPr>
          <p:cNvPr id="7" name="灯片编号占位符 6"/>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xmlns="" val="2057273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9B78091C-C676-4A8F-A6AD-F9716101BB2D}" type="datetime1">
              <a:rPr lang="en-US" altLang="zh-CN" smtClean="0">
                <a:solidFill>
                  <a:prstClr val="black">
                    <a:tint val="95000"/>
                  </a:prstClr>
                </a:solidFill>
              </a:rPr>
              <a:pPr/>
              <a:t>6/12/2018</a:t>
            </a:fld>
            <a:endParaRPr lang="en-US">
              <a:solidFill>
                <a:prstClr val="black">
                  <a:tint val="95000"/>
                </a:prstClr>
              </a:solidFill>
            </a:endParaRPr>
          </a:p>
        </p:txBody>
      </p:sp>
      <p:sp>
        <p:nvSpPr>
          <p:cNvPr id="8" name="页脚占位符 7"/>
          <p:cNvSpPr>
            <a:spLocks noGrp="1"/>
          </p:cNvSpPr>
          <p:nvPr>
            <p:ph type="ftr" sz="quarter" idx="11"/>
          </p:nvPr>
        </p:nvSpPr>
        <p:spPr/>
        <p:txBody>
          <a:bodyPr/>
          <a:lstStyle/>
          <a:p>
            <a:endParaRPr lang="en-US">
              <a:solidFill>
                <a:prstClr val="black">
                  <a:tint val="95000"/>
                </a:prstClr>
              </a:solidFill>
            </a:endParaRPr>
          </a:p>
        </p:txBody>
      </p:sp>
      <p:sp>
        <p:nvSpPr>
          <p:cNvPr id="9" name="灯片编号占位符 8"/>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xmlns="" val="3775910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1116360"/>
          </a:xfrm>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05317DFF-E0EC-4770-AB19-BDF7830B31BC}" type="datetime1">
              <a:rPr lang="en-US" altLang="zh-CN" smtClean="0">
                <a:solidFill>
                  <a:prstClr val="black">
                    <a:tint val="95000"/>
                  </a:prstClr>
                </a:solidFill>
              </a:rPr>
              <a:pPr/>
              <a:t>6/12/2018</a:t>
            </a:fld>
            <a:endParaRPr lang="en-US">
              <a:solidFill>
                <a:prstClr val="black">
                  <a:tint val="95000"/>
                </a:prstClr>
              </a:solidFill>
            </a:endParaRPr>
          </a:p>
        </p:txBody>
      </p:sp>
      <p:sp>
        <p:nvSpPr>
          <p:cNvPr id="4" name="页脚占位符 3"/>
          <p:cNvSpPr>
            <a:spLocks noGrp="1"/>
          </p:cNvSpPr>
          <p:nvPr>
            <p:ph type="ftr" sz="quarter" idx="11"/>
          </p:nvPr>
        </p:nvSpPr>
        <p:spPr/>
        <p:txBody>
          <a:bodyPr/>
          <a:lstStyle/>
          <a:p>
            <a:endParaRPr lang="en-US">
              <a:solidFill>
                <a:prstClr val="black">
                  <a:tint val="95000"/>
                </a:prstClr>
              </a:solidFill>
            </a:endParaRPr>
          </a:p>
        </p:txBody>
      </p:sp>
      <p:sp>
        <p:nvSpPr>
          <p:cNvPr id="5" name="灯片编号占位符 4"/>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xmlns="" val="133470417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74844ED-3A7A-4102-A6A2-7D71556AAA47}" type="datetime1">
              <a:rPr lang="en-US" altLang="zh-CN" smtClean="0">
                <a:solidFill>
                  <a:prstClr val="black">
                    <a:tint val="95000"/>
                  </a:prstClr>
                </a:solidFill>
              </a:rPr>
              <a:pPr/>
              <a:t>6/12/2018</a:t>
            </a:fld>
            <a:endParaRPr lang="en-US">
              <a:solidFill>
                <a:prstClr val="black">
                  <a:tint val="95000"/>
                </a:prstClr>
              </a:solidFill>
            </a:endParaRPr>
          </a:p>
        </p:txBody>
      </p:sp>
      <p:sp>
        <p:nvSpPr>
          <p:cNvPr id="3" name="页脚占位符 2"/>
          <p:cNvSpPr>
            <a:spLocks noGrp="1"/>
          </p:cNvSpPr>
          <p:nvPr>
            <p:ph type="ftr" sz="quarter" idx="11"/>
          </p:nvPr>
        </p:nvSpPr>
        <p:spPr/>
        <p:txBody>
          <a:bodyPr/>
          <a:lstStyle/>
          <a:p>
            <a:endParaRPr lang="en-US">
              <a:solidFill>
                <a:prstClr val="black">
                  <a:tint val="95000"/>
                </a:prstClr>
              </a:solidFill>
            </a:endParaRPr>
          </a:p>
        </p:txBody>
      </p:sp>
      <p:sp>
        <p:nvSpPr>
          <p:cNvPr id="4" name="灯片编号占位符 3"/>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xmlns="" val="184308236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D360BB45-FDCF-4963-ACF7-8C11F1809493}" type="datetime1">
              <a:rPr lang="en-US" altLang="zh-CN" smtClean="0">
                <a:solidFill>
                  <a:prstClr val="black">
                    <a:tint val="95000"/>
                  </a:prstClr>
                </a:solidFill>
              </a:rPr>
              <a:pPr/>
              <a:t>6/12/2018</a:t>
            </a:fld>
            <a:endParaRPr lang="en-US">
              <a:solidFill>
                <a:prstClr val="black">
                  <a:tint val="95000"/>
                </a:prstClr>
              </a:solidFill>
            </a:endParaRPr>
          </a:p>
        </p:txBody>
      </p:sp>
      <p:sp>
        <p:nvSpPr>
          <p:cNvPr id="6" name="页脚占位符 5"/>
          <p:cNvSpPr>
            <a:spLocks noGrp="1"/>
          </p:cNvSpPr>
          <p:nvPr>
            <p:ph type="ftr" sz="quarter" idx="11"/>
          </p:nvPr>
        </p:nvSpPr>
        <p:spPr/>
        <p:txBody>
          <a:bodyPr/>
          <a:lstStyle/>
          <a:p>
            <a:endParaRPr lang="en-US" dirty="0">
              <a:solidFill>
                <a:prstClr val="black">
                  <a:tint val="95000"/>
                </a:prstClr>
              </a:solidFill>
            </a:endParaRPr>
          </a:p>
        </p:txBody>
      </p:sp>
      <p:sp>
        <p:nvSpPr>
          <p:cNvPr id="7" name="灯片编号占位符 6"/>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
        <p:nvSpPr>
          <p:cNvPr id="12" name="矩形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
        <p:nvSpPr>
          <p:cNvPr id="9" name="矩形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Tree>
    <p:extLst>
      <p:ext uri="{BB962C8B-B14F-4D97-AF65-F5344CB8AC3E}">
        <p14:creationId xmlns:p14="http://schemas.microsoft.com/office/powerpoint/2010/main" xmlns="" val="29794786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pPr/>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164592" y="1170432"/>
            <a:ext cx="2523744" cy="201168"/>
          </a:xfrm>
        </p:spPr>
        <p:txBody>
          <a:bodyPr/>
          <a:lstStyle/>
          <a:p>
            <a:fld id="{CAE3516F-E500-43D4-91E7-3A8C65E9C9B7}" type="datetime1">
              <a:rPr lang="en-US" altLang="zh-CN" smtClean="0">
                <a:solidFill>
                  <a:prstClr val="black">
                    <a:tint val="95000"/>
                  </a:prstClr>
                </a:solidFill>
              </a:rPr>
              <a:pPr/>
              <a:t>6/12/2018</a:t>
            </a:fld>
            <a:endParaRPr lang="en-US">
              <a:solidFill>
                <a:prstClr val="black">
                  <a:tint val="95000"/>
                </a:prstClr>
              </a:solidFill>
            </a:endParaRPr>
          </a:p>
        </p:txBody>
      </p:sp>
      <p:sp>
        <p:nvSpPr>
          <p:cNvPr id="11" name="矩形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
        <p:nvSpPr>
          <p:cNvPr id="9" name="矩形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
        <p:nvSpPr>
          <p:cNvPr id="6" name="页脚占位符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solidFill>
                <a:prstClr val="white">
                  <a:shade val="50000"/>
                </a:prstClr>
              </a:solidFill>
            </a:endParaRPr>
          </a:p>
        </p:txBody>
      </p:sp>
      <p:sp>
        <p:nvSpPr>
          <p:cNvPr id="7" name="灯片编号占位符 6"/>
          <p:cNvSpPr>
            <a:spLocks noGrp="1"/>
          </p:cNvSpPr>
          <p:nvPr>
            <p:ph type="sldNum" sz="quarter" idx="12"/>
          </p:nvPr>
        </p:nvSpPr>
        <p:spPr>
          <a:xfrm>
            <a:off x="8339328" y="1170432"/>
            <a:ext cx="733864" cy="201168"/>
          </a:xfrm>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xmlns="" val="1612297916"/>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DB67885-BC47-47B8-A644-C7BF088BFE10}" type="datetime1">
              <a:rPr lang="en-US" altLang="zh-CN" smtClean="0">
                <a:solidFill>
                  <a:prstClr val="black">
                    <a:tint val="95000"/>
                  </a:prstClr>
                </a:solidFill>
              </a:rPr>
              <a:pPr/>
              <a:t>6/12/2018</a:t>
            </a:fld>
            <a:endParaRPr lang="en-US">
              <a:solidFill>
                <a:prstClr val="black">
                  <a:tint val="95000"/>
                </a:prstClr>
              </a:solidFill>
            </a:endParaRPr>
          </a:p>
        </p:txBody>
      </p:sp>
      <p:sp>
        <p:nvSpPr>
          <p:cNvPr id="5" name="页脚占位符 4"/>
          <p:cNvSpPr>
            <a:spLocks noGrp="1"/>
          </p:cNvSpPr>
          <p:nvPr>
            <p:ph type="ftr" sz="quarter" idx="11"/>
          </p:nvPr>
        </p:nvSpPr>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xmlns="" val="341585030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9" name="矩形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
        <p:nvSpPr>
          <p:cNvPr id="8" name="矩形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
        <p:nvSpPr>
          <p:cNvPr id="2" name="竖排标题 1"/>
          <p:cNvSpPr>
            <a:spLocks noGrp="1"/>
          </p:cNvSpPr>
          <p:nvPr>
            <p:ph type="title" orient="vert"/>
          </p:nvPr>
        </p:nvSpPr>
        <p:spPr>
          <a:xfrm>
            <a:off x="6781800" y="274640"/>
            <a:ext cx="19050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04800"/>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BDB8878-53AD-4443-9672-284255F026A8}" type="datetime1">
              <a:rPr lang="en-US" altLang="zh-CN" smtClean="0">
                <a:solidFill>
                  <a:prstClr val="black">
                    <a:tint val="95000"/>
                  </a:prstClr>
                </a:solidFill>
              </a:rPr>
              <a:pPr/>
              <a:t>6/12/2018</a:t>
            </a:fld>
            <a:endParaRPr lang="en-US">
              <a:solidFill>
                <a:prstClr val="black">
                  <a:tint val="95000"/>
                </a:prstClr>
              </a:solidFill>
            </a:endParaRPr>
          </a:p>
        </p:txBody>
      </p:sp>
      <p:sp>
        <p:nvSpPr>
          <p:cNvPr id="5" name="页脚占位符 4"/>
          <p:cNvSpPr>
            <a:spLocks noGrp="1"/>
          </p:cNvSpPr>
          <p:nvPr>
            <p:ph type="ftr" sz="quarter" idx="11"/>
          </p:nvPr>
        </p:nvSpPr>
        <p:spPr>
          <a:xfrm>
            <a:off x="2640597" y="6377459"/>
            <a:ext cx="3836404" cy="365125"/>
          </a:xfrm>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xmlns="" val="11368982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947738"/>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539750" y="1557338"/>
            <a:ext cx="4027488"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19638" y="1557338"/>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39750" y="3973513"/>
            <a:ext cx="4027488"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719638" y="3973513"/>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1386997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9477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9750" y="1557338"/>
            <a:ext cx="4027488"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19638" y="1557338"/>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19638" y="3973513"/>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2097449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033B9C9A-5706-4A4E-B5C3-D5B7A7FB547C}" type="datetime1">
              <a:rPr lang="en-US" altLang="zh-CN" smtClean="0">
                <a:solidFill>
                  <a:srgbClr val="FFFFFF"/>
                </a:solidFill>
              </a:rPr>
              <a:pPr/>
              <a:t>6/12/2018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28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 name="Title 1"/>
          <p:cNvSpPr>
            <a:spLocks noGrp="1"/>
          </p:cNvSpPr>
          <p:nvPr>
            <p:ph type="ctrTitle"/>
          </p:nvPr>
        </p:nvSpPr>
        <p:spPr>
          <a:xfrm>
            <a:off x="685800" y="2007888"/>
            <a:ext cx="7772400" cy="1470025"/>
          </a:xfrm>
        </p:spPr>
        <p:txBody>
          <a:bodyPr/>
          <a:lstStyle>
            <a:lvl1pPr algn="ctr">
              <a:defRPr sz="4400" b="1">
                <a:solidFill>
                  <a:srgbClr val="FFC000"/>
                </a:solidFill>
                <a:latin typeface="宋体" panose="02010600030101010101" pitchFamily="2" charset="-122"/>
                <a:ea typeface="宋体" panose="02010600030101010101" pitchFamily="2" charset="-122"/>
              </a:defRPr>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xmlns="" val="33788821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7924800" cy="1143000"/>
          </a:xfrm>
        </p:spPr>
        <p:txBody>
          <a:bodyPr/>
          <a:lstStyle>
            <a:lvl1pPr>
              <a:defRPr sz="3200" b="1">
                <a:solidFill>
                  <a:srgbClr val="FFC000"/>
                </a:solidFill>
                <a:latin typeface="宋体" panose="02010600030101010101" pitchFamily="2" charset="-122"/>
                <a:ea typeface="宋体" panose="02010600030101010101" pitchFamily="2" charset="-122"/>
              </a:defRPr>
            </a:lvl1pPr>
          </a:lstStyle>
          <a:p>
            <a:r>
              <a:rPr lang="zh-CN" altLang="en-US" dirty="0" smtClean="0"/>
              <a:t>单击此处编辑母版标题样式</a:t>
            </a:r>
            <a:r>
              <a:rPr lang="en-US" altLang="zh-CN" dirty="0" smtClean="0"/>
              <a:t/>
            </a:r>
            <a:br>
              <a:rPr lang="en-US" altLang="zh-CN" dirty="0" smtClean="0"/>
            </a:br>
            <a:endParaRPr lang="en-US" dirty="0"/>
          </a:p>
        </p:txBody>
      </p:sp>
      <p:sp>
        <p:nvSpPr>
          <p:cNvPr id="4" name="Date Placeholder 3"/>
          <p:cNvSpPr>
            <a:spLocks noGrp="1"/>
          </p:cNvSpPr>
          <p:nvPr>
            <p:ph type="dt" sz="half" idx="10"/>
          </p:nvPr>
        </p:nvSpPr>
        <p:spPr/>
        <p:txBody>
          <a:bodyPr/>
          <a:lstStyle/>
          <a:p>
            <a:fld id="{F0D6EF60-249D-4A07-B478-B15680385919}" type="datetime1">
              <a:rPr lang="en-US" altLang="zh-CN" smtClean="0">
                <a:solidFill>
                  <a:srgbClr val="FFFFFF"/>
                </a:solidFill>
              </a:rPr>
              <a:pPr/>
              <a:t>6/12/2018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
        <p:nvSpPr>
          <p:cNvPr id="8" name="Content Placeholder 7"/>
          <p:cNvSpPr>
            <a:spLocks noGrp="1"/>
          </p:cNvSpPr>
          <p:nvPr>
            <p:ph sz="quarter" idx="13"/>
          </p:nvPr>
        </p:nvSpPr>
        <p:spPr>
          <a:xfrm>
            <a:off x="609600" y="1600200"/>
            <a:ext cx="7924800" cy="4114800"/>
          </a:xfrm>
        </p:spPr>
        <p:txBody>
          <a:bodyPr>
            <a:normAutofit/>
          </a:bodyPr>
          <a:lstStyle>
            <a:lvl1pPr>
              <a:defRPr sz="2800" b="1">
                <a:latin typeface="宋体" panose="02010600030101010101" pitchFamily="2" charset="-122"/>
                <a:ea typeface="宋体" panose="02010600030101010101" pitchFamily="2" charset="-122"/>
              </a:defRPr>
            </a:lvl1pPr>
            <a:lvl2pPr>
              <a:defRPr sz="2800" b="1">
                <a:latin typeface="宋体" panose="02010600030101010101" pitchFamily="2" charset="-122"/>
                <a:ea typeface="宋体" panose="02010600030101010101" pitchFamily="2" charset="-122"/>
              </a:defRPr>
            </a:lvl2pPr>
            <a:lvl3pPr>
              <a:defRPr sz="2800" b="1">
                <a:latin typeface="宋体" panose="02010600030101010101" pitchFamily="2" charset="-122"/>
                <a:ea typeface="宋体" panose="02010600030101010101" pitchFamily="2" charset="-122"/>
              </a:defRPr>
            </a:lvl3pPr>
            <a:lvl4pPr>
              <a:defRPr sz="2800" b="1">
                <a:latin typeface="宋体" panose="02010600030101010101" pitchFamily="2" charset="-122"/>
                <a:ea typeface="宋体" panose="02010600030101010101" pitchFamily="2" charset="-122"/>
              </a:defRPr>
            </a:lvl4pPr>
            <a:lvl5pPr>
              <a:defRPr sz="2800" b="1">
                <a:latin typeface="宋体" panose="02010600030101010101" pitchFamily="2" charset="-122"/>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xmlns="" val="11870877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AA144D3-FDF8-435A-8441-9A53930750A3}" type="datetime1">
              <a:rPr lang="en-US" altLang="zh-CN" smtClean="0">
                <a:solidFill>
                  <a:srgbClr val="FFFFFF"/>
                </a:solidFill>
              </a:rPr>
              <a:pPr/>
              <a:t>6/12/2018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dirty="0">
              <a:solidFill>
                <a:srgbClr val="FFFFFF"/>
              </a:solidFill>
            </a:endParaRPr>
          </a:p>
        </p:txBody>
      </p:sp>
      <p:sp>
        <p:nvSpPr>
          <p:cNvPr id="6" name="Slide Number Placeholder 5"/>
          <p:cNvSpPr>
            <a:spLocks noGrp="1"/>
          </p:cNvSpPr>
          <p:nvPr>
            <p:ph type="sldNum" sz="quarter" idx="12"/>
          </p:nvPr>
        </p:nvSpPr>
        <p:spPr/>
        <p:txBody>
          <a:bodyPr/>
          <a:lstStyle/>
          <a:p>
            <a:fld id="{B1523C92-45F4-4C30-810D-4886C1BA6969}"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xmlns="" val="28811155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hasCustomPrompt="1"/>
          </p:nvPr>
        </p:nvSpPr>
        <p:spPr>
          <a:xfrm>
            <a:off x="609600" y="274638"/>
            <a:ext cx="7924800" cy="1143000"/>
          </a:xfrm>
        </p:spPr>
        <p:txBody>
          <a:bodyPr/>
          <a:lstStyle>
            <a:lvl1pPr>
              <a:defRPr sz="3200" b="1">
                <a:solidFill>
                  <a:srgbClr val="FFC000"/>
                </a:solidFill>
                <a:latin typeface="宋体" panose="02010600030101010101" pitchFamily="2" charset="-122"/>
                <a:ea typeface="宋体" panose="02010600030101010101" pitchFamily="2" charset="-122"/>
              </a:defRPr>
            </a:lvl1pPr>
          </a:lstStyle>
          <a:p>
            <a:r>
              <a:rPr lang="zh-CN" altLang="en-US" dirty="0" smtClean="0"/>
              <a:t>单击此处编辑母版标题样式</a:t>
            </a:r>
            <a:r>
              <a:rPr lang="en-US" altLang="zh-CN" dirty="0" smtClean="0"/>
              <a:t/>
            </a:r>
            <a:br>
              <a:rPr lang="en-US" altLang="zh-CN" dirty="0" smtClean="0"/>
            </a:br>
            <a:endParaRPr lang="en-US" dirty="0"/>
          </a:p>
        </p:txBody>
      </p:sp>
      <p:sp>
        <p:nvSpPr>
          <p:cNvPr id="5" name="Date Placeholder 4"/>
          <p:cNvSpPr>
            <a:spLocks noGrp="1"/>
          </p:cNvSpPr>
          <p:nvPr>
            <p:ph type="dt" sz="half" idx="10"/>
          </p:nvPr>
        </p:nvSpPr>
        <p:spPr/>
        <p:txBody>
          <a:bodyPr/>
          <a:lstStyle/>
          <a:p>
            <a:fld id="{93EB889D-64ED-48BD-9FC0-005D5BEB52E4}" type="datetime1">
              <a:rPr lang="en-US" altLang="zh-CN" smtClean="0">
                <a:solidFill>
                  <a:srgbClr val="FFFFFF"/>
                </a:solidFill>
              </a:rPr>
              <a:pPr/>
              <a:t>6/12/2018</a:t>
            </a:fld>
            <a:endParaRPr lang="en-US">
              <a:solidFill>
                <a:srgbClr val="FFFFFF"/>
              </a:solidFill>
            </a:endParaRPr>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xmlns="" val="8948500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9639D328-DD70-4764-869C-1969E8A0AAE5}" type="datetime1">
              <a:rPr lang="en-US" altLang="zh-CN" smtClean="0">
                <a:solidFill>
                  <a:srgbClr val="FFFFFF"/>
                </a:solidFill>
              </a:rPr>
              <a:pPr/>
              <a:t>6/12/2018</a:t>
            </a:fld>
            <a:endParaRPr lang="en-US">
              <a:solidFill>
                <a:srgbClr val="FFFFFF"/>
              </a:solidFill>
            </a:endParaRPr>
          </a:p>
        </p:txBody>
      </p:sp>
      <p:sp>
        <p:nvSpPr>
          <p:cNvPr id="8" name="Footer Placeholder 7"/>
          <p:cNvSpPr>
            <a:spLocks noGrp="1"/>
          </p:cNvSpPr>
          <p:nvPr>
            <p:ph type="ftr" sz="quarter" idx="11"/>
          </p:nvPr>
        </p:nvSpPr>
        <p:spPr/>
        <p:txBody>
          <a:bodyPr/>
          <a:lstStyle/>
          <a:p>
            <a:endParaRPr lang="en-US">
              <a:solidFill>
                <a:srgbClr val="FFFFFF"/>
              </a:solidFill>
            </a:endParaRPr>
          </a:p>
        </p:txBody>
      </p:sp>
      <p:sp>
        <p:nvSpPr>
          <p:cNvPr id="9" name="Slide Number Placeholder 8"/>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xmlns="" val="2809741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9C96367-2F2B-4F6E-ACF4-15FA13738E10}" type="datetime1">
              <a:rPr lang="en-US" smtClean="0"/>
              <a:pPr/>
              <a:t>6/12/2018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4E4D4F3-FA45-4920-8787-8CD4CF9EAABA}" type="datetime1">
              <a:rPr lang="en-US" altLang="zh-CN" smtClean="0">
                <a:solidFill>
                  <a:srgbClr val="FFFFFF"/>
                </a:solidFill>
              </a:rPr>
              <a:pPr/>
              <a:t>6/12/2018</a:t>
            </a:fld>
            <a:endParaRPr lang="en-US">
              <a:solidFill>
                <a:srgbClr val="FFFFFF"/>
              </a:solidFill>
            </a:endParaRPr>
          </a:p>
        </p:txBody>
      </p:sp>
      <p:sp>
        <p:nvSpPr>
          <p:cNvPr id="4" name="Footer Placeholder 3"/>
          <p:cNvSpPr>
            <a:spLocks noGrp="1"/>
          </p:cNvSpPr>
          <p:nvPr>
            <p:ph type="ftr" sz="quarter" idx="11"/>
          </p:nvPr>
        </p:nvSpPr>
        <p:spPr/>
        <p:txBody>
          <a:bodyPr/>
          <a:lstStyle/>
          <a:p>
            <a:endParaRPr lang="en-US">
              <a:solidFill>
                <a:srgbClr val="FFFFFF"/>
              </a:solidFill>
            </a:endParaRPr>
          </a:p>
        </p:txBody>
      </p:sp>
      <p:sp>
        <p:nvSpPr>
          <p:cNvPr id="5" name="Slide Number Placeholder 4"/>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xmlns="" val="29710581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E786E-9B7B-4C61-9F69-AC91B28A705D}" type="datetime1">
              <a:rPr lang="en-US" altLang="zh-CN" smtClean="0">
                <a:solidFill>
                  <a:srgbClr val="FFFFFF"/>
                </a:solidFill>
              </a:rPr>
              <a:pPr/>
              <a:t>6/12/2018</a:t>
            </a:fld>
            <a:endParaRPr lang="en-US">
              <a:solidFill>
                <a:srgbClr val="FFFFFF"/>
              </a:solidFill>
            </a:endParaRPr>
          </a:p>
        </p:txBody>
      </p:sp>
      <p:sp>
        <p:nvSpPr>
          <p:cNvPr id="3" name="Footer Placeholder 2"/>
          <p:cNvSpPr>
            <a:spLocks noGrp="1"/>
          </p:cNvSpPr>
          <p:nvPr>
            <p:ph type="ftr" sz="quarter" idx="11"/>
          </p:nvPr>
        </p:nvSpPr>
        <p:spPr/>
        <p:txBody>
          <a:bodyPr/>
          <a:lstStyle/>
          <a:p>
            <a:endParaRPr lang="en-US">
              <a:solidFill>
                <a:srgbClr val="FFFFFF"/>
              </a:solidFill>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xmlns="" val="5485996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9009783-6658-44FE-8EFE-3F786E14DDDC}" type="datetime1">
              <a:rPr lang="en-US" altLang="zh-CN" smtClean="0">
                <a:solidFill>
                  <a:srgbClr val="FFFFFF"/>
                </a:solidFill>
              </a:rPr>
              <a:pPr/>
              <a:t>6/12/2018</a:t>
            </a:fld>
            <a:endParaRPr lang="en-US">
              <a:solidFill>
                <a:srgbClr val="FFFFFF"/>
              </a:solidFill>
            </a:endParaRPr>
          </a:p>
        </p:txBody>
      </p:sp>
      <p:sp>
        <p:nvSpPr>
          <p:cNvPr id="6" name="Footer Placeholder 5"/>
          <p:cNvSpPr>
            <a:spLocks noGrp="1"/>
          </p:cNvSpPr>
          <p:nvPr>
            <p:ph type="ftr" sz="quarter" idx="11"/>
          </p:nvPr>
        </p:nvSpPr>
        <p:spPr/>
        <p:txBody>
          <a:bodyPr/>
          <a:lstStyle/>
          <a:p>
            <a:endParaRPr lang="en-US" dirty="0">
              <a:solidFill>
                <a:srgbClr val="FFFFFF"/>
              </a:solidFill>
            </a:endParaRPr>
          </a:p>
        </p:txBody>
      </p:sp>
      <p:sp>
        <p:nvSpPr>
          <p:cNvPr id="7" name="Slide Number Placeholder 6"/>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xmlns="" val="23655875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BDE487B-70F1-4622-AAEE-C7BFF39B4DBE}" type="datetime1">
              <a:rPr lang="en-US" altLang="zh-CN" smtClean="0">
                <a:solidFill>
                  <a:srgbClr val="FFFFFF"/>
                </a:solidFill>
              </a:rPr>
              <a:pPr/>
              <a:t>6/12/2018</a:t>
            </a:fld>
            <a:endParaRPr lang="en-US">
              <a:solidFill>
                <a:srgbClr val="FFFFFF"/>
              </a:solidFill>
            </a:endParaRPr>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xmlns="" val="11746449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7DB54FFA-7E3D-4CEC-9048-8F46CADA402F}" type="datetime1">
              <a:rPr lang="en-US" altLang="zh-CN" smtClean="0">
                <a:solidFill>
                  <a:srgbClr val="FFFFFF"/>
                </a:solidFill>
              </a:rPr>
              <a:pPr/>
              <a:t>6/12/2018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xmlns="" val="35252162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FD00A8CE-868B-4B06-B064-B025F0342BFE}" type="datetime1">
              <a:rPr lang="en-US" altLang="zh-CN" smtClean="0">
                <a:solidFill>
                  <a:srgbClr val="FFFFFF"/>
                </a:solidFill>
              </a:rPr>
              <a:pPr/>
              <a:t>6/12/2018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xmlns="" val="3643559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9477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9750" y="1557338"/>
            <a:ext cx="4027488"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9638" y="1557338"/>
            <a:ext cx="4029075"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9791802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947738"/>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539750" y="1557338"/>
            <a:ext cx="4027488"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19638" y="1557338"/>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39750" y="3973513"/>
            <a:ext cx="4027488"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719638" y="3973513"/>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3649759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9477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9750" y="1557338"/>
            <a:ext cx="4027488"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19638" y="1557338"/>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19638" y="3973513"/>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5639098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94773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39750" y="1557338"/>
            <a:ext cx="8208963" cy="4679950"/>
          </a:xfrm>
        </p:spPr>
        <p:txBody>
          <a:bodyPr/>
          <a:lstStyle>
            <a:lvl1pPr>
              <a:defRPr baseline="0">
                <a:latin typeface="Times New Roman" panose="02020603050405020304" pitchFamily="18" charset="0"/>
              </a:defRPr>
            </a:lvl1pPr>
          </a:lstStyle>
          <a:p>
            <a:pPr lvl="0"/>
            <a:endParaRPr lang="zh-CN" altLang="en-US" noProof="0" dirty="0" smtClean="0"/>
          </a:p>
        </p:txBody>
      </p:sp>
    </p:spTree>
    <p:extLst>
      <p:ext uri="{BB962C8B-B14F-4D97-AF65-F5344CB8AC3E}">
        <p14:creationId xmlns:p14="http://schemas.microsoft.com/office/powerpoint/2010/main" xmlns="" val="1750207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pPr/>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84DB246E-8FD1-42FF-94A4-E4133095C37A}" type="datetime1">
              <a:rPr lang="en-US" smtClean="0"/>
              <a:pPr/>
              <a:t>6/12/2018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pPr/>
              <a:t>6/12/2018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6/12/2018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F8ADFA-7142-4015-85E6-1712F15FA709}" type="datetime1">
              <a:rPr lang="en-US" smtClean="0"/>
              <a:pPr/>
              <a:t>6/12/2018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4A581E0-D653-4D78-A48F-41D80498BC7E}" type="datetime1">
              <a:rPr lang="en-US" smtClean="0"/>
              <a:pPr/>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1.png"/><Relationship Id="rId2" Type="http://schemas.openxmlformats.org/officeDocument/2006/relationships/slideLayout" Target="../slideLayouts/slideLayout26.xml"/><Relationship Id="rId16" Type="http://schemas.openxmlformats.org/officeDocument/2006/relationships/theme" Target="../theme/theme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188640"/>
            <a:ext cx="7924800" cy="778098"/>
          </a:xfrm>
          <a:prstGeom prst="rect">
            <a:avLst/>
          </a:prstGeom>
        </p:spPr>
        <p:txBody>
          <a:bodyPr vert="horz" lIns="91440" tIns="45720" rIns="91440" bIns="45720" rtlCol="0" anchor="b"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124744"/>
            <a:ext cx="7924800" cy="5001419"/>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6/12/2018</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spcBef>
          <a:spcPct val="0"/>
        </a:spcBef>
        <a:buNone/>
        <a:defRPr sz="3200" kern="1200" cap="all" spc="50" baseline="0">
          <a:solidFill>
            <a:srgbClr val="FFC00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4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4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4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4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4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矩形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
        <p:nvSpPr>
          <p:cNvPr id="7" name="矩形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
        <p:nvSpPr>
          <p:cNvPr id="2" name="标题占位符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8C42F76F-A850-4078-AE29-924589898A25}" type="datetime1">
              <a:rPr lang="en-US" altLang="zh-CN" smtClean="0">
                <a:solidFill>
                  <a:prstClr val="black">
                    <a:tint val="95000"/>
                  </a:prstClr>
                </a:solidFill>
              </a:rPr>
              <a:pPr/>
              <a:t>6/12/2018</a:t>
            </a:fld>
            <a:endParaRPr lang="en-US" dirty="0">
              <a:solidFill>
                <a:prstClr val="black">
                  <a:tint val="95000"/>
                </a:prstClr>
              </a:solidFill>
            </a:endParaRPr>
          </a:p>
        </p:txBody>
      </p:sp>
      <p:sp>
        <p:nvSpPr>
          <p:cNvPr id="5" name="页脚占位符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dirty="0">
              <a:solidFill>
                <a:prstClr val="black">
                  <a:tint val="95000"/>
                </a:prstClr>
              </a:solidFill>
            </a:endParaRPr>
          </a:p>
        </p:txBody>
      </p:sp>
      <p:sp>
        <p:nvSpPr>
          <p:cNvPr id="6" name="灯片编号占位符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8237106-F2ED-405E-BC33-CC3CF426205F}"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xmlns="" val="116797599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7"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61B953EE-39D3-45CB-9650-D445724E0CA8}" type="datetime1">
              <a:rPr lang="en-US" altLang="zh-CN" smtClean="0">
                <a:solidFill>
                  <a:srgbClr val="FFFFFF"/>
                </a:solidFill>
                <a:latin typeface="Arial Narrow"/>
              </a:rPr>
              <a:pPr/>
              <a:t>6/12/2018</a:t>
            </a:fld>
            <a:endParaRPr lang="en-US" dirty="0">
              <a:solidFill>
                <a:srgbClr val="FFFFFF"/>
              </a:solidFill>
              <a:latin typeface="Arial Narrow"/>
            </a:endParaRPr>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solidFill>
                <a:srgbClr val="FFFFFF"/>
              </a:solidFill>
              <a:latin typeface="Arial Narrow"/>
            </a:endParaRPr>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solidFill>
                  <a:srgbClr val="FFFFFF"/>
                </a:solidFill>
                <a:latin typeface="Arial Narrow"/>
              </a:rPr>
              <a:pPr/>
              <a:t>‹#›</a:t>
            </a:fld>
            <a:endParaRPr lang="en-US" dirty="0">
              <a:solidFill>
                <a:srgbClr val="FFFFFF"/>
              </a:solidFill>
              <a:latin typeface="Arial Narrow"/>
            </a:endParaRPr>
          </a:p>
        </p:txBody>
      </p:sp>
    </p:spTree>
    <p:extLst>
      <p:ext uri="{BB962C8B-B14F-4D97-AF65-F5344CB8AC3E}">
        <p14:creationId xmlns:p14="http://schemas.microsoft.com/office/powerpoint/2010/main" xmlns="" val="190964433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Lst>
  <p:timing>
    <p:tnLst>
      <p:par>
        <p:cTn id="1" dur="indefinite" restart="never" nodeType="tmRoot"/>
      </p:par>
    </p:tnLst>
  </p:timing>
  <p:hf hdr="0" ftr="0" dt="0"/>
  <p:txStyles>
    <p:titleStyle>
      <a:lvl1pPr algn="l" defTabSz="914400" rtl="0" eaLnBrk="1" latinLnBrk="0" hangingPunct="1">
        <a:spcBef>
          <a:spcPct val="0"/>
        </a:spcBef>
        <a:buNone/>
        <a:defRPr sz="36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marL="838200" indent="-838200"/>
            <a:r>
              <a:rPr lang="zh-CN" altLang="en-US" sz="4400" dirty="0" smtClean="0"/>
              <a:t>第</a:t>
            </a:r>
            <a:r>
              <a:rPr lang="en-US" altLang="zh-CN" sz="4400" dirty="0" smtClean="0"/>
              <a:t>10</a:t>
            </a:r>
            <a:r>
              <a:rPr lang="zh-CN" altLang="en-US" sz="4400" dirty="0" smtClean="0"/>
              <a:t>章 </a:t>
            </a:r>
            <a:r>
              <a:rPr lang="en-US" altLang="zh-CN" sz="4400" dirty="0" smtClean="0"/>
              <a:t/>
            </a:r>
            <a:br>
              <a:rPr lang="en-US" altLang="zh-CN" sz="4400" dirty="0" smtClean="0"/>
            </a:br>
            <a:r>
              <a:rPr lang="zh-CN" altLang="en-US" sz="4400" dirty="0" smtClean="0"/>
              <a:t>代码优化和目标代码生成</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Box 55"/>
          <p:cNvSpPr txBox="1">
            <a:spLocks noChangeArrowheads="1"/>
          </p:cNvSpPr>
          <p:nvPr/>
        </p:nvSpPr>
        <p:spPr bwMode="auto">
          <a:xfrm>
            <a:off x="588591" y="1700808"/>
            <a:ext cx="815077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dirty="0" smtClean="0">
                <a:solidFill>
                  <a:prstClr val="black"/>
                </a:solidFill>
                <a:latin typeface="宋体" panose="02010600030101010101" pitchFamily="2" charset="-122"/>
              </a:rPr>
              <a:t>代码优化工作可以在编译的各个阶段进行。优化后的代码和原来的代码能完成相同的工作（语义相同）。</a:t>
            </a:r>
            <a:endParaRPr lang="zh-CN" altLang="en-US" dirty="0">
              <a:solidFill>
                <a:prstClr val="black"/>
              </a:solidFill>
              <a:latin typeface="宋体" panose="02010600030101010101" pitchFamily="2" charset="-122"/>
            </a:endParaRPr>
          </a:p>
        </p:txBody>
      </p:sp>
      <p:sp>
        <p:nvSpPr>
          <p:cNvPr id="51" name="Text Box 55"/>
          <p:cNvSpPr txBox="1">
            <a:spLocks noChangeArrowheads="1"/>
          </p:cNvSpPr>
          <p:nvPr/>
        </p:nvSpPr>
        <p:spPr bwMode="auto">
          <a:xfrm>
            <a:off x="597110" y="2696417"/>
            <a:ext cx="775987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dirty="0" smtClean="0">
                <a:solidFill>
                  <a:srgbClr val="CC3300"/>
                </a:solidFill>
                <a:latin typeface="宋体" panose="02010600030101010101" pitchFamily="2" charset="-122"/>
              </a:rPr>
              <a:t>代码优化的目标？</a:t>
            </a:r>
            <a:endParaRPr lang="zh-CN" altLang="en-US" dirty="0">
              <a:solidFill>
                <a:srgbClr val="CC3300"/>
              </a:solidFill>
              <a:latin typeface="宋体" panose="02010600030101010101" pitchFamily="2" charset="-122"/>
            </a:endParaRPr>
          </a:p>
        </p:txBody>
      </p:sp>
      <p:sp>
        <p:nvSpPr>
          <p:cNvPr id="6" name="标题 5"/>
          <p:cNvSpPr>
            <a:spLocks noGrp="1"/>
          </p:cNvSpPr>
          <p:nvPr>
            <p:ph type="title"/>
          </p:nvPr>
        </p:nvSpPr>
        <p:spPr/>
        <p:txBody>
          <a:bodyPr>
            <a:normAutofit/>
          </a:bodyPr>
          <a:lstStyle/>
          <a:p>
            <a:r>
              <a:rPr lang="en-US" altLang="zh-CN" sz="3200" dirty="0" smtClean="0"/>
              <a:t>10.3 </a:t>
            </a:r>
            <a:r>
              <a:rPr lang="zh-CN" altLang="en-US" sz="3200" dirty="0" smtClean="0"/>
              <a:t>代码优化技术</a:t>
            </a:r>
            <a:endParaRPr lang="zh-CN" altLang="en-US" sz="3200" dirty="0"/>
          </a:p>
        </p:txBody>
      </p:sp>
      <p:sp>
        <p:nvSpPr>
          <p:cNvPr id="7" name="Text Box 55"/>
          <p:cNvSpPr txBox="1">
            <a:spLocks noChangeArrowheads="1"/>
          </p:cNvSpPr>
          <p:nvPr/>
        </p:nvSpPr>
        <p:spPr bwMode="auto">
          <a:xfrm>
            <a:off x="631365" y="3373540"/>
            <a:ext cx="815077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dirty="0" smtClean="0">
                <a:solidFill>
                  <a:prstClr val="black"/>
                </a:solidFill>
                <a:latin typeface="宋体" panose="02010600030101010101" pitchFamily="2" charset="-122"/>
              </a:rPr>
              <a:t>代码优化的终极目标是</a:t>
            </a:r>
            <a:r>
              <a:rPr lang="zh-CN" altLang="en-US" dirty="0" smtClean="0">
                <a:solidFill>
                  <a:srgbClr val="CC3300"/>
                </a:solidFill>
                <a:latin typeface="宋体" panose="02010600030101010101" pitchFamily="2" charset="-122"/>
              </a:rPr>
              <a:t>运行速度更快和存储空间更小</a:t>
            </a:r>
            <a:r>
              <a:rPr lang="zh-CN" altLang="en-US" dirty="0" smtClean="0">
                <a:solidFill>
                  <a:prstClr val="black"/>
                </a:solidFill>
                <a:latin typeface="宋体" panose="02010600030101010101" pitchFamily="2" charset="-122"/>
              </a:rPr>
              <a:t>。尽管实际上二者往往是矛盾的，需要相对的平衡。</a:t>
            </a:r>
            <a:endParaRPr lang="zh-CN" altLang="en-US" dirty="0">
              <a:solidFill>
                <a:prstClr val="black"/>
              </a:solidFill>
              <a:latin typeface="宋体" panose="02010600030101010101" pitchFamily="2" charset="-122"/>
            </a:endParaRPr>
          </a:p>
        </p:txBody>
      </p:sp>
      <p:sp>
        <p:nvSpPr>
          <p:cNvPr id="9" name="Text Box 55"/>
          <p:cNvSpPr txBox="1">
            <a:spLocks noChangeArrowheads="1"/>
          </p:cNvSpPr>
          <p:nvPr/>
        </p:nvSpPr>
        <p:spPr bwMode="auto">
          <a:xfrm>
            <a:off x="638831" y="4437112"/>
            <a:ext cx="815077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dirty="0" smtClean="0">
                <a:solidFill>
                  <a:prstClr val="black"/>
                </a:solidFill>
                <a:latin typeface="宋体" panose="02010600030101010101" pitchFamily="2" charset="-122"/>
              </a:rPr>
              <a:t>接下来就从小到大介绍常见的几种优化方法的基本原理。</a:t>
            </a:r>
            <a:endParaRPr lang="zh-CN" altLang="en-US" dirty="0">
              <a:solidFill>
                <a:prstClr val="black"/>
              </a:solidFill>
              <a:latin typeface="宋体" panose="02010600030101010101" pitchFamily="2" charset="-122"/>
            </a:endParaRPr>
          </a:p>
        </p:txBody>
      </p:sp>
    </p:spTree>
    <p:extLst>
      <p:ext uri="{BB962C8B-B14F-4D97-AF65-F5344CB8AC3E}">
        <p14:creationId xmlns:p14="http://schemas.microsoft.com/office/powerpoint/2010/main" xmlns="" val="149632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additive="base">
                                        <p:cTn id="13" dur="500" fill="hold"/>
                                        <p:tgtEl>
                                          <p:spTgt spid="51"/>
                                        </p:tgtEl>
                                        <p:attrNameLst>
                                          <p:attrName>ppt_x</p:attrName>
                                        </p:attrNameLst>
                                      </p:cBhvr>
                                      <p:tavLst>
                                        <p:tav tm="0">
                                          <p:val>
                                            <p:strVal val="#ppt_x"/>
                                          </p:val>
                                        </p:tav>
                                        <p:tav tm="100000">
                                          <p:val>
                                            <p:strVal val="#ppt_x"/>
                                          </p:val>
                                        </p:tav>
                                      </p:tavLst>
                                    </p:anim>
                                    <p:anim calcmode="lin" valueType="num">
                                      <p:cBhvr additive="base">
                                        <p:cTn id="1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1" grpId="0"/>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5"/>
          <p:cNvSpPr txBox="1">
            <a:spLocks noChangeArrowheads="1"/>
          </p:cNvSpPr>
          <p:nvPr/>
        </p:nvSpPr>
        <p:spPr bwMode="auto">
          <a:xfrm>
            <a:off x="403980" y="277561"/>
            <a:ext cx="8222778"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dirty="0" smtClean="0">
                <a:solidFill>
                  <a:srgbClr val="CC3300"/>
                </a:solidFill>
                <a:latin typeface="宋体" panose="02010600030101010101" pitchFamily="2" charset="-122"/>
              </a:rPr>
              <a:t>一、窥孔优化 （</a:t>
            </a:r>
            <a:r>
              <a:rPr lang="en-US" altLang="zh-CN" dirty="0" smtClean="0">
                <a:solidFill>
                  <a:srgbClr val="CC3300"/>
                </a:solidFill>
                <a:latin typeface="宋体" panose="02010600030101010101" pitchFamily="2" charset="-122"/>
              </a:rPr>
              <a:t>P270-271</a:t>
            </a:r>
            <a:r>
              <a:rPr lang="zh-CN" altLang="en-US" dirty="0" smtClean="0">
                <a:solidFill>
                  <a:srgbClr val="CC3300"/>
                </a:solidFill>
                <a:latin typeface="宋体" panose="02010600030101010101" pitchFamily="2" charset="-122"/>
              </a:rPr>
              <a:t>）</a:t>
            </a:r>
            <a:endParaRPr lang="en-US" altLang="zh-CN" dirty="0" smtClean="0">
              <a:solidFill>
                <a:srgbClr val="CC3300"/>
              </a:solidFill>
              <a:latin typeface="宋体" panose="02010600030101010101" pitchFamily="2" charset="-122"/>
            </a:endParaRPr>
          </a:p>
          <a:p>
            <a:pPr eaLnBrk="1" hangingPunct="1">
              <a:spcBef>
                <a:spcPct val="50000"/>
              </a:spcBef>
            </a:pPr>
            <a:r>
              <a:rPr lang="en-US" altLang="zh-CN" dirty="0">
                <a:solidFill>
                  <a:srgbClr val="CC3300"/>
                </a:solidFill>
                <a:latin typeface="宋体" panose="02010600030101010101" pitchFamily="2" charset="-122"/>
              </a:rPr>
              <a:t> </a:t>
            </a:r>
            <a:r>
              <a:rPr lang="en-US" altLang="zh-CN" dirty="0" smtClean="0">
                <a:solidFill>
                  <a:srgbClr val="CC3300"/>
                </a:solidFill>
                <a:latin typeface="宋体" panose="02010600030101010101" pitchFamily="2" charset="-122"/>
              </a:rPr>
              <a:t>  </a:t>
            </a:r>
            <a:r>
              <a:rPr lang="zh-CN" altLang="en-US" dirty="0" smtClean="0">
                <a:latin typeface="宋体" panose="02010600030101010101" pitchFamily="2" charset="-122"/>
              </a:rPr>
              <a:t>是指针对一条或几条语句的优化。</a:t>
            </a:r>
            <a:endParaRPr lang="zh-CN" altLang="en-US" dirty="0">
              <a:latin typeface="宋体" panose="02010600030101010101" pitchFamily="2" charset="-122"/>
            </a:endParaRPr>
          </a:p>
        </p:txBody>
      </p:sp>
      <p:sp>
        <p:nvSpPr>
          <p:cNvPr id="6" name="Text Box 55"/>
          <p:cNvSpPr txBox="1">
            <a:spLocks noChangeArrowheads="1"/>
          </p:cNvSpPr>
          <p:nvPr/>
        </p:nvSpPr>
        <p:spPr bwMode="auto">
          <a:xfrm>
            <a:off x="539998" y="1524056"/>
            <a:ext cx="815077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200" dirty="0" smtClean="0">
                <a:solidFill>
                  <a:prstClr val="black"/>
                </a:solidFill>
                <a:latin typeface="宋体" panose="02010600030101010101" pitchFamily="2" charset="-122"/>
              </a:rPr>
              <a:t>1</a:t>
            </a:r>
            <a:r>
              <a:rPr lang="zh-CN" altLang="en-US" sz="2200" dirty="0" smtClean="0">
                <a:solidFill>
                  <a:prstClr val="black"/>
                </a:solidFill>
                <a:latin typeface="宋体" panose="02010600030101010101" pitchFamily="2" charset="-122"/>
              </a:rPr>
              <a:t>、删除冗余的“取”和“存”</a:t>
            </a:r>
            <a:endParaRPr lang="zh-CN" altLang="en-US" sz="2200" dirty="0">
              <a:solidFill>
                <a:prstClr val="black"/>
              </a:solidFill>
              <a:latin typeface="宋体" panose="02010600030101010101" pitchFamily="2" charset="-122"/>
            </a:endParaRPr>
          </a:p>
        </p:txBody>
      </p:sp>
      <p:sp>
        <p:nvSpPr>
          <p:cNvPr id="8" name="Text Box 55"/>
          <p:cNvSpPr txBox="1">
            <a:spLocks noChangeArrowheads="1"/>
          </p:cNvSpPr>
          <p:nvPr/>
        </p:nvSpPr>
        <p:spPr bwMode="auto">
          <a:xfrm>
            <a:off x="543433" y="2147664"/>
            <a:ext cx="815077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200" dirty="0" smtClean="0">
                <a:solidFill>
                  <a:prstClr val="black"/>
                </a:solidFill>
                <a:latin typeface="宋体" panose="02010600030101010101" pitchFamily="2" charset="-122"/>
              </a:rPr>
              <a:t>2</a:t>
            </a:r>
            <a:r>
              <a:rPr lang="zh-CN" altLang="en-US" sz="2200" dirty="0" smtClean="0">
                <a:solidFill>
                  <a:prstClr val="black"/>
                </a:solidFill>
                <a:latin typeface="宋体" panose="02010600030101010101" pitchFamily="2" charset="-122"/>
              </a:rPr>
              <a:t>、常量合并</a:t>
            </a:r>
            <a:endParaRPr lang="zh-CN" altLang="en-US" sz="2200" dirty="0">
              <a:solidFill>
                <a:prstClr val="black"/>
              </a:solidFill>
              <a:latin typeface="宋体" panose="02010600030101010101" pitchFamily="2" charset="-122"/>
            </a:endParaRPr>
          </a:p>
        </p:txBody>
      </p:sp>
      <p:sp>
        <p:nvSpPr>
          <p:cNvPr id="9" name="Text Box 55"/>
          <p:cNvSpPr txBox="1">
            <a:spLocks noChangeArrowheads="1"/>
          </p:cNvSpPr>
          <p:nvPr/>
        </p:nvSpPr>
        <p:spPr bwMode="auto">
          <a:xfrm>
            <a:off x="549163" y="2723728"/>
            <a:ext cx="815077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200" dirty="0" smtClean="0">
                <a:solidFill>
                  <a:prstClr val="black"/>
                </a:solidFill>
                <a:latin typeface="宋体" panose="02010600030101010101" pitchFamily="2" charset="-122"/>
              </a:rPr>
              <a:t>3</a:t>
            </a:r>
            <a:r>
              <a:rPr lang="zh-CN" altLang="en-US" sz="2200" dirty="0" smtClean="0">
                <a:solidFill>
                  <a:prstClr val="black"/>
                </a:solidFill>
                <a:latin typeface="宋体" panose="02010600030101010101" pitchFamily="2" charset="-122"/>
              </a:rPr>
              <a:t>、常量传播</a:t>
            </a:r>
            <a:endParaRPr lang="zh-CN" altLang="en-US" sz="2200" dirty="0">
              <a:solidFill>
                <a:prstClr val="black"/>
              </a:solidFill>
              <a:latin typeface="宋体" panose="02010600030101010101" pitchFamily="2" charset="-122"/>
            </a:endParaRPr>
          </a:p>
        </p:txBody>
      </p:sp>
      <p:sp>
        <p:nvSpPr>
          <p:cNvPr id="10" name="Text Box 55"/>
          <p:cNvSpPr txBox="1">
            <a:spLocks noChangeArrowheads="1"/>
          </p:cNvSpPr>
          <p:nvPr/>
        </p:nvSpPr>
        <p:spPr bwMode="auto">
          <a:xfrm>
            <a:off x="590229" y="3299792"/>
            <a:ext cx="815077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200" dirty="0" smtClean="0">
                <a:solidFill>
                  <a:prstClr val="black"/>
                </a:solidFill>
                <a:latin typeface="宋体" panose="02010600030101010101" pitchFamily="2" charset="-122"/>
              </a:rPr>
              <a:t>4</a:t>
            </a:r>
            <a:r>
              <a:rPr lang="zh-CN" altLang="en-US" sz="2200" dirty="0" smtClean="0">
                <a:solidFill>
                  <a:prstClr val="black"/>
                </a:solidFill>
                <a:latin typeface="宋体" panose="02010600030101010101" pitchFamily="2" charset="-122"/>
              </a:rPr>
              <a:t>、代数化简</a:t>
            </a:r>
            <a:endParaRPr lang="zh-CN" altLang="en-US" sz="2200" dirty="0">
              <a:solidFill>
                <a:prstClr val="black"/>
              </a:solidFill>
              <a:latin typeface="宋体" panose="02010600030101010101" pitchFamily="2" charset="-122"/>
            </a:endParaRPr>
          </a:p>
        </p:txBody>
      </p:sp>
      <p:sp>
        <p:nvSpPr>
          <p:cNvPr id="11" name="Text Box 55"/>
          <p:cNvSpPr txBox="1">
            <a:spLocks noChangeArrowheads="1"/>
          </p:cNvSpPr>
          <p:nvPr/>
        </p:nvSpPr>
        <p:spPr bwMode="auto">
          <a:xfrm>
            <a:off x="518221" y="3947864"/>
            <a:ext cx="815077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200" dirty="0" smtClean="0">
                <a:solidFill>
                  <a:prstClr val="black"/>
                </a:solidFill>
                <a:latin typeface="宋体" panose="02010600030101010101" pitchFamily="2" charset="-122"/>
              </a:rPr>
              <a:t>5</a:t>
            </a:r>
            <a:r>
              <a:rPr lang="zh-CN" altLang="en-US" sz="2200" dirty="0" smtClean="0">
                <a:solidFill>
                  <a:prstClr val="black"/>
                </a:solidFill>
                <a:latin typeface="宋体" panose="02010600030101010101" pitchFamily="2" charset="-122"/>
              </a:rPr>
              <a:t>、控制流优化</a:t>
            </a:r>
            <a:endParaRPr lang="zh-CN" altLang="en-US" sz="2200" dirty="0">
              <a:solidFill>
                <a:prstClr val="black"/>
              </a:solidFill>
              <a:latin typeface="宋体" panose="02010600030101010101" pitchFamily="2" charset="-122"/>
            </a:endParaRPr>
          </a:p>
        </p:txBody>
      </p:sp>
      <p:sp>
        <p:nvSpPr>
          <p:cNvPr id="12" name="Text Box 55"/>
          <p:cNvSpPr txBox="1">
            <a:spLocks noChangeArrowheads="1"/>
          </p:cNvSpPr>
          <p:nvPr/>
        </p:nvSpPr>
        <p:spPr bwMode="auto">
          <a:xfrm>
            <a:off x="518221" y="4523928"/>
            <a:ext cx="815077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200" dirty="0" smtClean="0">
                <a:solidFill>
                  <a:prstClr val="black"/>
                </a:solidFill>
                <a:latin typeface="宋体" panose="02010600030101010101" pitchFamily="2" charset="-122"/>
              </a:rPr>
              <a:t>6</a:t>
            </a:r>
            <a:r>
              <a:rPr lang="zh-CN" altLang="en-US" sz="2200" dirty="0" smtClean="0">
                <a:solidFill>
                  <a:prstClr val="black"/>
                </a:solidFill>
                <a:latin typeface="宋体" panose="02010600030101010101" pitchFamily="2" charset="-122"/>
              </a:rPr>
              <a:t>、死代码删除</a:t>
            </a:r>
            <a:endParaRPr lang="zh-CN" altLang="en-US" sz="2200" dirty="0">
              <a:solidFill>
                <a:prstClr val="black"/>
              </a:solidFill>
              <a:latin typeface="宋体" panose="02010600030101010101" pitchFamily="2" charset="-122"/>
            </a:endParaRPr>
          </a:p>
        </p:txBody>
      </p:sp>
      <p:sp>
        <p:nvSpPr>
          <p:cNvPr id="13" name="Text Box 55"/>
          <p:cNvSpPr txBox="1">
            <a:spLocks noChangeArrowheads="1"/>
          </p:cNvSpPr>
          <p:nvPr/>
        </p:nvSpPr>
        <p:spPr bwMode="auto">
          <a:xfrm>
            <a:off x="549163" y="5099992"/>
            <a:ext cx="815077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200" dirty="0" smtClean="0">
                <a:solidFill>
                  <a:prstClr val="black"/>
                </a:solidFill>
                <a:latin typeface="宋体" panose="02010600030101010101" pitchFamily="2" charset="-122"/>
              </a:rPr>
              <a:t>7</a:t>
            </a:r>
            <a:r>
              <a:rPr lang="zh-CN" altLang="en-US" sz="2200" dirty="0" smtClean="0">
                <a:solidFill>
                  <a:prstClr val="black"/>
                </a:solidFill>
                <a:latin typeface="宋体" panose="02010600030101010101" pitchFamily="2" charset="-122"/>
              </a:rPr>
              <a:t>、强度削弱</a:t>
            </a:r>
            <a:endParaRPr lang="zh-CN" altLang="en-US" sz="2200" dirty="0">
              <a:solidFill>
                <a:prstClr val="black"/>
              </a:solidFill>
              <a:latin typeface="宋体" panose="02010600030101010101" pitchFamily="2" charset="-122"/>
            </a:endParaRPr>
          </a:p>
        </p:txBody>
      </p:sp>
      <p:sp>
        <p:nvSpPr>
          <p:cNvPr id="14" name="Text Box 55"/>
          <p:cNvSpPr txBox="1">
            <a:spLocks noChangeArrowheads="1"/>
          </p:cNvSpPr>
          <p:nvPr/>
        </p:nvSpPr>
        <p:spPr bwMode="auto">
          <a:xfrm>
            <a:off x="504527" y="5748064"/>
            <a:ext cx="815077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200" dirty="0" smtClean="0">
                <a:solidFill>
                  <a:prstClr val="black"/>
                </a:solidFill>
                <a:latin typeface="宋体" panose="02010600030101010101" pitchFamily="2" charset="-122"/>
              </a:rPr>
              <a:t>8</a:t>
            </a:r>
            <a:r>
              <a:rPr lang="zh-CN" altLang="en-US" sz="2200" dirty="0" smtClean="0">
                <a:solidFill>
                  <a:prstClr val="black"/>
                </a:solidFill>
                <a:latin typeface="宋体" panose="02010600030101010101" pitchFamily="2" charset="-122"/>
              </a:rPr>
              <a:t>、使用目标机惯用指令</a:t>
            </a:r>
            <a:endParaRPr lang="zh-CN" altLang="en-US" sz="2200" dirty="0">
              <a:solidFill>
                <a:prstClr val="black"/>
              </a:solidFill>
              <a:latin typeface="宋体" panose="02010600030101010101" pitchFamily="2" charset="-122"/>
            </a:endParaRPr>
          </a:p>
        </p:txBody>
      </p:sp>
    </p:spTree>
    <p:extLst>
      <p:ext uri="{BB962C8B-B14F-4D97-AF65-F5344CB8AC3E}">
        <p14:creationId xmlns:p14="http://schemas.microsoft.com/office/powerpoint/2010/main" xmlns="" val="222445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9" grpId="0"/>
      <p:bldP spid="10" grpId="0"/>
      <p:bldP spid="11" grpId="0"/>
      <p:bldP spid="12"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5"/>
          <p:cNvSpPr txBox="1">
            <a:spLocks noChangeArrowheads="1"/>
          </p:cNvSpPr>
          <p:nvPr/>
        </p:nvSpPr>
        <p:spPr bwMode="auto">
          <a:xfrm>
            <a:off x="403980" y="277561"/>
            <a:ext cx="8222778"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dirty="0" smtClean="0">
                <a:solidFill>
                  <a:srgbClr val="CC3300"/>
                </a:solidFill>
                <a:latin typeface="宋体" panose="02010600030101010101" pitchFamily="2" charset="-122"/>
              </a:rPr>
              <a:t>二、局部优化 </a:t>
            </a:r>
            <a:endParaRPr lang="en-US" altLang="zh-CN" dirty="0" smtClean="0">
              <a:solidFill>
                <a:srgbClr val="CC3300"/>
              </a:solidFill>
              <a:latin typeface="宋体" panose="02010600030101010101" pitchFamily="2" charset="-122"/>
            </a:endParaRPr>
          </a:p>
          <a:p>
            <a:pPr eaLnBrk="1" hangingPunct="1">
              <a:spcBef>
                <a:spcPct val="50000"/>
              </a:spcBef>
            </a:pPr>
            <a:r>
              <a:rPr lang="zh-CN" altLang="en-US" dirty="0" smtClean="0">
                <a:latin typeface="宋体" panose="02010600030101010101" pitchFamily="2" charset="-122"/>
              </a:rPr>
              <a:t>是指针对一个基本块的优化。窥孔优化的措施也可用于此。</a:t>
            </a:r>
            <a:endParaRPr lang="zh-CN" altLang="en-US" dirty="0">
              <a:latin typeface="宋体" panose="02010600030101010101" pitchFamily="2" charset="-122"/>
            </a:endParaRPr>
          </a:p>
        </p:txBody>
      </p:sp>
      <p:sp>
        <p:nvSpPr>
          <p:cNvPr id="6" name="Text Box 55"/>
          <p:cNvSpPr txBox="1">
            <a:spLocks noChangeArrowheads="1"/>
          </p:cNvSpPr>
          <p:nvPr/>
        </p:nvSpPr>
        <p:spPr bwMode="auto">
          <a:xfrm>
            <a:off x="539998" y="1524056"/>
            <a:ext cx="815077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200" dirty="0" smtClean="0">
                <a:solidFill>
                  <a:prstClr val="black"/>
                </a:solidFill>
                <a:latin typeface="宋体" panose="02010600030101010101" pitchFamily="2" charset="-122"/>
              </a:rPr>
              <a:t>1</a:t>
            </a:r>
            <a:r>
              <a:rPr lang="zh-CN" altLang="en-US" sz="2200" dirty="0" smtClean="0">
                <a:solidFill>
                  <a:prstClr val="black"/>
                </a:solidFill>
                <a:latin typeface="宋体" panose="02010600030101010101" pitchFamily="2" charset="-122"/>
              </a:rPr>
              <a:t>、删除公共的子表达式</a:t>
            </a:r>
            <a:endParaRPr lang="zh-CN" altLang="en-US" sz="2200" dirty="0">
              <a:solidFill>
                <a:prstClr val="black"/>
              </a:solidFill>
              <a:latin typeface="宋体" panose="02010600030101010101" pitchFamily="2" charset="-122"/>
            </a:endParaRPr>
          </a:p>
        </p:txBody>
      </p:sp>
      <p:sp>
        <p:nvSpPr>
          <p:cNvPr id="8" name="Text Box 55"/>
          <p:cNvSpPr txBox="1">
            <a:spLocks noChangeArrowheads="1"/>
          </p:cNvSpPr>
          <p:nvPr/>
        </p:nvSpPr>
        <p:spPr bwMode="auto">
          <a:xfrm>
            <a:off x="543433" y="2147664"/>
            <a:ext cx="815077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200" dirty="0" smtClean="0">
                <a:solidFill>
                  <a:prstClr val="black"/>
                </a:solidFill>
                <a:latin typeface="宋体" panose="02010600030101010101" pitchFamily="2" charset="-122"/>
              </a:rPr>
              <a:t>2</a:t>
            </a:r>
            <a:r>
              <a:rPr lang="zh-CN" altLang="en-US" sz="2200" dirty="0" smtClean="0">
                <a:solidFill>
                  <a:prstClr val="black"/>
                </a:solidFill>
                <a:latin typeface="宋体" panose="02010600030101010101" pitchFamily="2" charset="-122"/>
              </a:rPr>
              <a:t>、常量合并</a:t>
            </a:r>
            <a:endParaRPr lang="zh-CN" altLang="en-US" sz="2200" dirty="0">
              <a:solidFill>
                <a:prstClr val="black"/>
              </a:solidFill>
              <a:latin typeface="宋体" panose="02010600030101010101" pitchFamily="2" charset="-122"/>
            </a:endParaRPr>
          </a:p>
        </p:txBody>
      </p:sp>
      <p:sp>
        <p:nvSpPr>
          <p:cNvPr id="9" name="Text Box 55"/>
          <p:cNvSpPr txBox="1">
            <a:spLocks noChangeArrowheads="1"/>
          </p:cNvSpPr>
          <p:nvPr/>
        </p:nvSpPr>
        <p:spPr bwMode="auto">
          <a:xfrm>
            <a:off x="549163" y="2723728"/>
            <a:ext cx="815077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200" dirty="0" smtClean="0">
                <a:solidFill>
                  <a:prstClr val="black"/>
                </a:solidFill>
                <a:latin typeface="宋体" panose="02010600030101010101" pitchFamily="2" charset="-122"/>
              </a:rPr>
              <a:t>3</a:t>
            </a:r>
            <a:r>
              <a:rPr lang="zh-CN" altLang="en-US" sz="2200" dirty="0" smtClean="0">
                <a:solidFill>
                  <a:prstClr val="black"/>
                </a:solidFill>
                <a:latin typeface="宋体" panose="02010600030101010101" pitchFamily="2" charset="-122"/>
              </a:rPr>
              <a:t>、常量传播</a:t>
            </a:r>
            <a:endParaRPr lang="zh-CN" altLang="en-US" sz="2200" dirty="0">
              <a:solidFill>
                <a:prstClr val="black"/>
              </a:solidFill>
              <a:latin typeface="宋体" panose="02010600030101010101" pitchFamily="2" charset="-122"/>
            </a:endParaRPr>
          </a:p>
        </p:txBody>
      </p:sp>
      <p:sp>
        <p:nvSpPr>
          <p:cNvPr id="10" name="Text Box 55"/>
          <p:cNvSpPr txBox="1">
            <a:spLocks noChangeArrowheads="1"/>
          </p:cNvSpPr>
          <p:nvPr/>
        </p:nvSpPr>
        <p:spPr bwMode="auto">
          <a:xfrm>
            <a:off x="590229" y="3299792"/>
            <a:ext cx="815077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200" dirty="0" smtClean="0">
                <a:solidFill>
                  <a:prstClr val="black"/>
                </a:solidFill>
                <a:latin typeface="宋体" panose="02010600030101010101" pitchFamily="2" charset="-122"/>
              </a:rPr>
              <a:t>4</a:t>
            </a:r>
            <a:r>
              <a:rPr lang="zh-CN" altLang="en-US" sz="2200" dirty="0" smtClean="0">
                <a:solidFill>
                  <a:prstClr val="black"/>
                </a:solidFill>
                <a:latin typeface="宋体" panose="02010600030101010101" pitchFamily="2" charset="-122"/>
              </a:rPr>
              <a:t>、代数化简</a:t>
            </a:r>
            <a:endParaRPr lang="zh-CN" altLang="en-US" sz="2200" dirty="0">
              <a:solidFill>
                <a:prstClr val="black"/>
              </a:solidFill>
              <a:latin typeface="宋体" panose="02010600030101010101" pitchFamily="2" charset="-122"/>
            </a:endParaRPr>
          </a:p>
        </p:txBody>
      </p:sp>
      <p:sp>
        <p:nvSpPr>
          <p:cNvPr id="11" name="Text Box 55"/>
          <p:cNvSpPr txBox="1">
            <a:spLocks noChangeArrowheads="1"/>
          </p:cNvSpPr>
          <p:nvPr/>
        </p:nvSpPr>
        <p:spPr bwMode="auto">
          <a:xfrm>
            <a:off x="518221" y="3947864"/>
            <a:ext cx="815077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200" dirty="0" smtClean="0">
                <a:solidFill>
                  <a:prstClr val="black"/>
                </a:solidFill>
                <a:latin typeface="宋体" panose="02010600030101010101" pitchFamily="2" charset="-122"/>
              </a:rPr>
              <a:t>5</a:t>
            </a:r>
            <a:r>
              <a:rPr lang="zh-CN" altLang="en-US" sz="2200" dirty="0" smtClean="0">
                <a:solidFill>
                  <a:prstClr val="black"/>
                </a:solidFill>
                <a:latin typeface="宋体" panose="02010600030101010101" pitchFamily="2" charset="-122"/>
              </a:rPr>
              <a:t>、控制流优化</a:t>
            </a:r>
            <a:endParaRPr lang="zh-CN" altLang="en-US" sz="2200" dirty="0">
              <a:solidFill>
                <a:prstClr val="black"/>
              </a:solidFill>
              <a:latin typeface="宋体" panose="02010600030101010101" pitchFamily="2" charset="-122"/>
            </a:endParaRPr>
          </a:p>
        </p:txBody>
      </p:sp>
      <p:sp>
        <p:nvSpPr>
          <p:cNvPr id="12" name="Text Box 55"/>
          <p:cNvSpPr txBox="1">
            <a:spLocks noChangeArrowheads="1"/>
          </p:cNvSpPr>
          <p:nvPr/>
        </p:nvSpPr>
        <p:spPr bwMode="auto">
          <a:xfrm>
            <a:off x="518221" y="4523928"/>
            <a:ext cx="815077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200" dirty="0" smtClean="0">
                <a:solidFill>
                  <a:prstClr val="black"/>
                </a:solidFill>
                <a:latin typeface="宋体" panose="02010600030101010101" pitchFamily="2" charset="-122"/>
              </a:rPr>
              <a:t>6</a:t>
            </a:r>
            <a:r>
              <a:rPr lang="zh-CN" altLang="en-US" sz="2200" dirty="0" smtClean="0">
                <a:solidFill>
                  <a:prstClr val="black"/>
                </a:solidFill>
                <a:latin typeface="宋体" panose="02010600030101010101" pitchFamily="2" charset="-122"/>
              </a:rPr>
              <a:t>、死代码删除</a:t>
            </a:r>
            <a:endParaRPr lang="zh-CN" altLang="en-US" sz="2200" dirty="0">
              <a:solidFill>
                <a:prstClr val="black"/>
              </a:solidFill>
              <a:latin typeface="宋体" panose="02010600030101010101" pitchFamily="2" charset="-122"/>
            </a:endParaRPr>
          </a:p>
        </p:txBody>
      </p:sp>
      <p:sp>
        <p:nvSpPr>
          <p:cNvPr id="13" name="Text Box 55"/>
          <p:cNvSpPr txBox="1">
            <a:spLocks noChangeArrowheads="1"/>
          </p:cNvSpPr>
          <p:nvPr/>
        </p:nvSpPr>
        <p:spPr bwMode="auto">
          <a:xfrm>
            <a:off x="549163" y="5099992"/>
            <a:ext cx="815077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200" dirty="0" smtClean="0">
                <a:solidFill>
                  <a:prstClr val="black"/>
                </a:solidFill>
                <a:latin typeface="宋体" panose="02010600030101010101" pitchFamily="2" charset="-122"/>
              </a:rPr>
              <a:t>7</a:t>
            </a:r>
            <a:r>
              <a:rPr lang="zh-CN" altLang="en-US" sz="2200" dirty="0" smtClean="0">
                <a:solidFill>
                  <a:prstClr val="black"/>
                </a:solidFill>
                <a:latin typeface="宋体" panose="02010600030101010101" pitchFamily="2" charset="-122"/>
              </a:rPr>
              <a:t>、强度削弱</a:t>
            </a:r>
            <a:endParaRPr lang="zh-CN" altLang="en-US" sz="2200" dirty="0">
              <a:solidFill>
                <a:prstClr val="black"/>
              </a:solidFill>
              <a:latin typeface="宋体" panose="02010600030101010101" pitchFamily="2" charset="-122"/>
            </a:endParaRPr>
          </a:p>
        </p:txBody>
      </p:sp>
    </p:spTree>
    <p:extLst>
      <p:ext uri="{BB962C8B-B14F-4D97-AF65-F5344CB8AC3E}">
        <p14:creationId xmlns:p14="http://schemas.microsoft.com/office/powerpoint/2010/main" xmlns="" val="220434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9" grpId="0"/>
      <p:bldP spid="10" grpId="0"/>
      <p:bldP spid="11"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5"/>
          <p:cNvSpPr txBox="1">
            <a:spLocks noChangeArrowheads="1"/>
          </p:cNvSpPr>
          <p:nvPr/>
        </p:nvSpPr>
        <p:spPr bwMode="auto">
          <a:xfrm>
            <a:off x="403980" y="277561"/>
            <a:ext cx="8222778"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dirty="0" smtClean="0">
                <a:solidFill>
                  <a:srgbClr val="CC3300"/>
                </a:solidFill>
                <a:latin typeface="宋体" panose="02010600030101010101" pitchFamily="2" charset="-122"/>
              </a:rPr>
              <a:t>三、循环优化 </a:t>
            </a:r>
            <a:endParaRPr lang="en-US" altLang="zh-CN" dirty="0" smtClean="0">
              <a:solidFill>
                <a:srgbClr val="CC3300"/>
              </a:solidFill>
              <a:latin typeface="宋体" panose="02010600030101010101" pitchFamily="2" charset="-122"/>
            </a:endParaRPr>
          </a:p>
          <a:p>
            <a:pPr eaLnBrk="1" hangingPunct="1">
              <a:spcBef>
                <a:spcPct val="50000"/>
              </a:spcBef>
            </a:pPr>
            <a:r>
              <a:rPr lang="zh-CN" altLang="en-US" dirty="0" smtClean="0">
                <a:latin typeface="宋体" panose="02010600030101010101" pitchFamily="2" charset="-122"/>
              </a:rPr>
              <a:t>循环内的指令是重复执行的，循环执行的时间在整个程序执行过程中占比很大，因此针对循环的优化是最值得关注的部分。</a:t>
            </a:r>
            <a:endParaRPr lang="zh-CN" altLang="en-US" dirty="0">
              <a:latin typeface="宋体" panose="02010600030101010101" pitchFamily="2" charset="-122"/>
            </a:endParaRPr>
          </a:p>
        </p:txBody>
      </p:sp>
      <p:sp>
        <p:nvSpPr>
          <p:cNvPr id="8" name="Text Box 55"/>
          <p:cNvSpPr txBox="1">
            <a:spLocks noChangeArrowheads="1"/>
          </p:cNvSpPr>
          <p:nvPr/>
        </p:nvSpPr>
        <p:spPr bwMode="auto">
          <a:xfrm>
            <a:off x="543433" y="2147664"/>
            <a:ext cx="8150770"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200" dirty="0" smtClean="0">
                <a:solidFill>
                  <a:prstClr val="black"/>
                </a:solidFill>
                <a:latin typeface="宋体" panose="02010600030101010101" pitchFamily="2" charset="-122"/>
              </a:rPr>
              <a:t>循环部分除了常见的代码优化措施外，还有两类特殊的方法：</a:t>
            </a:r>
            <a:r>
              <a:rPr lang="zh-CN" altLang="en-US" sz="2200" dirty="0" smtClean="0">
                <a:solidFill>
                  <a:srgbClr val="CC3300"/>
                </a:solidFill>
                <a:latin typeface="宋体" panose="02010600030101010101" pitchFamily="2" charset="-122"/>
              </a:rPr>
              <a:t>代码外提和归纳变量的删除</a:t>
            </a:r>
            <a:r>
              <a:rPr lang="zh-CN" altLang="en-US" sz="2200" dirty="0" smtClean="0">
                <a:solidFill>
                  <a:prstClr val="black"/>
                </a:solidFill>
                <a:latin typeface="宋体" panose="02010600030101010101" pitchFamily="2" charset="-122"/>
              </a:rPr>
              <a:t>。</a:t>
            </a:r>
            <a:endParaRPr lang="zh-CN" altLang="en-US" sz="2200" dirty="0">
              <a:solidFill>
                <a:prstClr val="black"/>
              </a:solidFill>
              <a:latin typeface="宋体" panose="02010600030101010101" pitchFamily="2" charset="-122"/>
            </a:endParaRPr>
          </a:p>
        </p:txBody>
      </p:sp>
      <p:sp>
        <p:nvSpPr>
          <p:cNvPr id="10" name="Text Box 55"/>
          <p:cNvSpPr txBox="1">
            <a:spLocks noChangeArrowheads="1"/>
          </p:cNvSpPr>
          <p:nvPr/>
        </p:nvSpPr>
        <p:spPr bwMode="auto">
          <a:xfrm>
            <a:off x="590229" y="3299792"/>
            <a:ext cx="8150770" cy="12772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200" dirty="0" smtClean="0">
                <a:solidFill>
                  <a:srgbClr val="CC3300"/>
                </a:solidFill>
                <a:latin typeface="宋体" panose="02010600030101010101" pitchFamily="2" charset="-122"/>
              </a:rPr>
              <a:t>1</a:t>
            </a:r>
            <a:r>
              <a:rPr lang="zh-CN" altLang="en-US" sz="2200" dirty="0" smtClean="0">
                <a:solidFill>
                  <a:srgbClr val="CC3300"/>
                </a:solidFill>
                <a:latin typeface="宋体" panose="02010600030101010101" pitchFamily="2" charset="-122"/>
              </a:rPr>
              <a:t>、代码外提</a:t>
            </a:r>
            <a:endParaRPr lang="en-US" altLang="zh-CN" sz="2200" dirty="0" smtClean="0">
              <a:solidFill>
                <a:srgbClr val="CC3300"/>
              </a:solidFill>
              <a:latin typeface="宋体" panose="02010600030101010101" pitchFamily="2" charset="-122"/>
            </a:endParaRPr>
          </a:p>
          <a:p>
            <a:pPr eaLnBrk="1" hangingPunct="1">
              <a:spcBef>
                <a:spcPct val="50000"/>
              </a:spcBef>
            </a:pPr>
            <a:r>
              <a:rPr lang="zh-CN" altLang="en-US" sz="2200" dirty="0" smtClean="0">
                <a:solidFill>
                  <a:prstClr val="black"/>
                </a:solidFill>
                <a:latin typeface="宋体" panose="02010600030101010101" pitchFamily="2" charset="-122"/>
              </a:rPr>
              <a:t>把所谓的循环不变量（产生的效果独立于循环执行的表达式计算）放到循环的前面。</a:t>
            </a:r>
            <a:endParaRPr lang="zh-CN" altLang="en-US" sz="2200" dirty="0">
              <a:solidFill>
                <a:prstClr val="black"/>
              </a:solidFill>
              <a:latin typeface="宋体" panose="02010600030101010101" pitchFamily="2" charset="-122"/>
            </a:endParaRPr>
          </a:p>
        </p:txBody>
      </p:sp>
      <p:sp>
        <p:nvSpPr>
          <p:cNvPr id="14" name="Rectangle 3"/>
          <p:cNvSpPr txBox="1">
            <a:spLocks noChangeArrowheads="1"/>
          </p:cNvSpPr>
          <p:nvPr/>
        </p:nvSpPr>
        <p:spPr>
          <a:xfrm>
            <a:off x="250825" y="4769134"/>
            <a:ext cx="8893175" cy="908087"/>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4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4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4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4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4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lvl="1" fontAlgn="auto"/>
            <a:r>
              <a:rPr lang="zh-CN" altLang="en-US" sz="2200" dirty="0" smtClean="0"/>
              <a:t>在实施代码外提时，在循环的入口结点前建立一个新的结点（基本块），称之为循环的前置结点。</a:t>
            </a:r>
            <a:endParaRPr lang="zh-CN" altLang="en-US" sz="2200" dirty="0" smtClean="0">
              <a:solidFill>
                <a:srgbClr val="FF0066"/>
              </a:solidFill>
            </a:endParaRPr>
          </a:p>
        </p:txBody>
      </p:sp>
    </p:spTree>
    <p:extLst>
      <p:ext uri="{BB962C8B-B14F-4D97-AF65-F5344CB8AC3E}">
        <p14:creationId xmlns:p14="http://schemas.microsoft.com/office/powerpoint/2010/main" xmlns="" val="188462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Effect transition="in" filter="blinds(horizontal)">
                                      <p:cBhvr>
                                        <p:cTn id="2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4294967295"/>
          </p:nvPr>
        </p:nvSpPr>
        <p:spPr>
          <a:xfrm>
            <a:off x="251520" y="296766"/>
            <a:ext cx="4103688" cy="2195513"/>
          </a:xfrm>
        </p:spPr>
        <p:txBody>
          <a:bodyPr>
            <a:normAutofit/>
          </a:bodyPr>
          <a:lstStyle/>
          <a:p>
            <a:pPr marL="0" indent="0">
              <a:buNone/>
            </a:pPr>
            <a:r>
              <a:rPr lang="zh-CN" altLang="en-US" sz="2400" dirty="0" smtClean="0"/>
              <a:t>例：代码外提</a:t>
            </a:r>
          </a:p>
          <a:p>
            <a:pPr lvl="1">
              <a:lnSpc>
                <a:spcPct val="115000"/>
              </a:lnSpc>
            </a:pPr>
            <a:r>
              <a:rPr lang="zh-CN" altLang="en-US" sz="2400" dirty="0" smtClean="0"/>
              <a:t>把</a:t>
            </a:r>
            <a:r>
              <a:rPr lang="zh-CN" altLang="en-US" sz="2400" dirty="0">
                <a:solidFill>
                  <a:srgbClr val="CC3300"/>
                </a:solidFill>
              </a:rPr>
              <a:t>循环中不变的运算提到</a:t>
            </a:r>
            <a:r>
              <a:rPr lang="zh-CN" altLang="en-US" sz="2400" dirty="0" smtClean="0">
                <a:solidFill>
                  <a:srgbClr val="CC3300"/>
                </a:solidFill>
              </a:rPr>
              <a:t>循环</a:t>
            </a:r>
            <a:r>
              <a:rPr lang="zh-CN" altLang="en-US" sz="2400" dirty="0">
                <a:solidFill>
                  <a:srgbClr val="CC3300"/>
                </a:solidFill>
              </a:rPr>
              <a:t>体</a:t>
            </a:r>
            <a:r>
              <a:rPr lang="zh-CN" altLang="en-US" sz="2400" dirty="0" smtClean="0">
                <a:solidFill>
                  <a:srgbClr val="CC3300"/>
                </a:solidFill>
              </a:rPr>
              <a:t>的</a:t>
            </a:r>
            <a:r>
              <a:rPr lang="zh-CN" altLang="en-US" sz="2400" dirty="0">
                <a:solidFill>
                  <a:srgbClr val="CC3300"/>
                </a:solidFill>
              </a:rPr>
              <a:t>外面</a:t>
            </a:r>
            <a:r>
              <a:rPr lang="zh-CN" altLang="en-US" sz="2400" dirty="0"/>
              <a:t>，使之只在循环外计算一次</a:t>
            </a:r>
            <a:r>
              <a:rPr lang="zh-CN" altLang="en-US" sz="2400" dirty="0" smtClean="0"/>
              <a:t>。</a:t>
            </a:r>
            <a:endParaRPr lang="zh-CN" altLang="en-US" sz="2400" dirty="0"/>
          </a:p>
        </p:txBody>
      </p:sp>
      <p:grpSp>
        <p:nvGrpSpPr>
          <p:cNvPr id="8200" name="Group 5"/>
          <p:cNvGrpSpPr>
            <a:grpSpLocks/>
          </p:cNvGrpSpPr>
          <p:nvPr/>
        </p:nvGrpSpPr>
        <p:grpSpPr bwMode="auto">
          <a:xfrm>
            <a:off x="5076055" y="476672"/>
            <a:ext cx="2881181" cy="4814118"/>
            <a:chOff x="5489" y="2533"/>
            <a:chExt cx="3458" cy="4710"/>
          </a:xfrm>
        </p:grpSpPr>
        <p:sp>
          <p:nvSpPr>
            <p:cNvPr id="8202" name="Text Box 6"/>
            <p:cNvSpPr txBox="1">
              <a:spLocks noChangeArrowheads="1"/>
            </p:cNvSpPr>
            <p:nvPr/>
          </p:nvSpPr>
          <p:spPr bwMode="auto">
            <a:xfrm>
              <a:off x="5748" y="2533"/>
              <a:ext cx="3199" cy="1290"/>
            </a:xfrm>
            <a:prstGeom prst="rect">
              <a:avLst/>
            </a:prstGeom>
            <a:solidFill>
              <a:srgbClr val="FFFFFF"/>
            </a:solidFill>
            <a:ln w="9525">
              <a:solidFill>
                <a:srgbClr val="CC3300"/>
              </a:solidFill>
              <a:miter lim="800000"/>
              <a:headEnd/>
              <a:tailEnd/>
            </a:ln>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en-US" altLang="zh-CN" sz="2200" dirty="0" smtClean="0">
                  <a:latin typeface="Times New Roman" pitchFamily="18" charset="0"/>
                </a:rPr>
                <a:t>(1) </a:t>
              </a:r>
              <a:r>
                <a:rPr lang="en-US" altLang="zh-CN" sz="2200" dirty="0" err="1" smtClean="0">
                  <a:latin typeface="Times New Roman" pitchFamily="18" charset="0"/>
                </a:rPr>
                <a:t>i</a:t>
              </a:r>
              <a:r>
                <a:rPr lang="en-US" altLang="zh-CN" sz="2200" dirty="0" smtClean="0">
                  <a:latin typeface="Times New Roman" pitchFamily="18" charset="0"/>
                </a:rPr>
                <a:t> :=1</a:t>
              </a:r>
              <a:endParaRPr lang="en-US" altLang="zh-CN" sz="2200" dirty="0">
                <a:latin typeface="Times New Roman" pitchFamily="18" charset="0"/>
              </a:endParaRPr>
            </a:p>
          </p:txBody>
        </p:sp>
        <p:sp>
          <p:nvSpPr>
            <p:cNvPr id="8203" name="Text Box 7"/>
            <p:cNvSpPr txBox="1">
              <a:spLocks noChangeArrowheads="1"/>
            </p:cNvSpPr>
            <p:nvPr/>
          </p:nvSpPr>
          <p:spPr bwMode="auto">
            <a:xfrm>
              <a:off x="6008" y="4137"/>
              <a:ext cx="2939" cy="2748"/>
            </a:xfrm>
            <a:prstGeom prst="rect">
              <a:avLst/>
            </a:prstGeom>
            <a:solidFill>
              <a:srgbClr val="FFFFFF"/>
            </a:solidFill>
            <a:ln w="9525">
              <a:solidFill>
                <a:srgbClr val="CC3300"/>
              </a:solidFill>
              <a:miter lim="800000"/>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en-US" altLang="zh-CN" sz="2200" dirty="0" smtClean="0">
                  <a:latin typeface="Times New Roman" pitchFamily="18" charset="0"/>
                </a:rPr>
                <a:t>(2)</a:t>
              </a:r>
              <a:r>
                <a:rPr lang="zh-CN" altLang="en-US" sz="2200" dirty="0" smtClean="0">
                  <a:latin typeface="Times New Roman" pitchFamily="18" charset="0"/>
                </a:rPr>
                <a:t>  </a:t>
              </a:r>
              <a:r>
                <a:rPr lang="en-US" altLang="zh-CN" sz="2200" dirty="0" smtClean="0">
                  <a:latin typeface="Times New Roman" pitchFamily="18" charset="0"/>
                </a:rPr>
                <a:t>t1 :=b*c</a:t>
              </a:r>
              <a:endParaRPr lang="en-US" altLang="zh-CN" sz="2200" dirty="0">
                <a:latin typeface="Times New Roman" pitchFamily="18" charset="0"/>
              </a:endParaRPr>
            </a:p>
            <a:p>
              <a:pPr algn="just" eaLnBrk="1" hangingPunct="1"/>
              <a:r>
                <a:rPr lang="en-US" altLang="zh-CN" sz="2200" dirty="0" smtClean="0">
                  <a:latin typeface="Times New Roman" pitchFamily="18" charset="0"/>
                </a:rPr>
                <a:t>(3)</a:t>
              </a:r>
              <a:r>
                <a:rPr lang="zh-CN" altLang="en-US" sz="2200" dirty="0" smtClean="0">
                  <a:latin typeface="Times New Roman" pitchFamily="18" charset="0"/>
                </a:rPr>
                <a:t>  </a:t>
              </a:r>
              <a:r>
                <a:rPr lang="en-US" altLang="zh-CN" sz="2200" dirty="0" smtClean="0">
                  <a:latin typeface="Times New Roman" pitchFamily="18" charset="0"/>
                </a:rPr>
                <a:t>t2 :=t1*</a:t>
              </a:r>
              <a:r>
                <a:rPr lang="en-US" altLang="zh-CN" sz="2200" dirty="0" err="1" smtClean="0">
                  <a:latin typeface="Times New Roman" pitchFamily="18" charset="0"/>
                </a:rPr>
                <a:t>i</a:t>
              </a:r>
              <a:endParaRPr lang="en-US" altLang="zh-CN" sz="2200" dirty="0">
                <a:latin typeface="Times New Roman" pitchFamily="18" charset="0"/>
              </a:endParaRPr>
            </a:p>
            <a:p>
              <a:pPr algn="just" eaLnBrk="1" hangingPunct="1"/>
              <a:r>
                <a:rPr lang="en-US" altLang="zh-CN" sz="2200" dirty="0" smtClean="0">
                  <a:latin typeface="Times New Roman" pitchFamily="18" charset="0"/>
                </a:rPr>
                <a:t>(4)</a:t>
              </a:r>
              <a:r>
                <a:rPr lang="zh-CN" altLang="en-US" sz="2200" dirty="0" smtClean="0">
                  <a:latin typeface="Times New Roman" pitchFamily="18" charset="0"/>
                </a:rPr>
                <a:t>  </a:t>
              </a:r>
              <a:r>
                <a:rPr lang="en-US" altLang="zh-CN" sz="2200" dirty="0" smtClean="0">
                  <a:latin typeface="Times New Roman" pitchFamily="18" charset="0"/>
                </a:rPr>
                <a:t>t3 :=t2+d</a:t>
              </a:r>
              <a:endParaRPr lang="en-US" altLang="zh-CN" sz="2200" baseline="-25000" dirty="0">
                <a:latin typeface="Times New Roman" pitchFamily="18" charset="0"/>
              </a:endParaRPr>
            </a:p>
            <a:p>
              <a:pPr algn="just" eaLnBrk="1" hangingPunct="1"/>
              <a:r>
                <a:rPr lang="en-US" altLang="zh-CN" sz="2200" dirty="0" smtClean="0">
                  <a:latin typeface="Times New Roman" pitchFamily="18" charset="0"/>
                </a:rPr>
                <a:t>(5) </a:t>
              </a:r>
              <a:r>
                <a:rPr lang="zh-CN" altLang="en-US" sz="2200" dirty="0" smtClean="0">
                  <a:latin typeface="Times New Roman" pitchFamily="18" charset="0"/>
                </a:rPr>
                <a:t> </a:t>
              </a:r>
              <a:r>
                <a:rPr lang="en-US" altLang="zh-CN" sz="2200" dirty="0" smtClean="0">
                  <a:latin typeface="Times New Roman" pitchFamily="18" charset="0"/>
                </a:rPr>
                <a:t>a[</a:t>
              </a:r>
              <a:r>
                <a:rPr lang="en-US" altLang="zh-CN" sz="2200" dirty="0" err="1" smtClean="0">
                  <a:latin typeface="Times New Roman" pitchFamily="18" charset="0"/>
                </a:rPr>
                <a:t>i</a:t>
              </a:r>
              <a:r>
                <a:rPr lang="en-US" altLang="zh-CN" sz="2200" dirty="0" smtClean="0">
                  <a:latin typeface="Times New Roman" pitchFamily="18" charset="0"/>
                </a:rPr>
                <a:t>]:=t3</a:t>
              </a:r>
              <a:endParaRPr lang="en-US" altLang="zh-CN" sz="2200" dirty="0">
                <a:latin typeface="Times New Roman" pitchFamily="18" charset="0"/>
              </a:endParaRPr>
            </a:p>
            <a:p>
              <a:pPr algn="just" eaLnBrk="1" hangingPunct="1"/>
              <a:r>
                <a:rPr lang="en-US" altLang="zh-CN" sz="2200" dirty="0" smtClean="0">
                  <a:latin typeface="Times New Roman" pitchFamily="18" charset="0"/>
                </a:rPr>
                <a:t>(6)</a:t>
              </a:r>
              <a:r>
                <a:rPr lang="zh-CN" altLang="en-US" sz="2200" dirty="0" smtClean="0">
                  <a:latin typeface="Times New Roman" pitchFamily="18" charset="0"/>
                </a:rPr>
                <a:t>  </a:t>
              </a:r>
              <a:r>
                <a:rPr lang="en-US" altLang="zh-CN" sz="2200" dirty="0" err="1" smtClean="0">
                  <a:latin typeface="Times New Roman" pitchFamily="18" charset="0"/>
                </a:rPr>
                <a:t>i</a:t>
              </a:r>
              <a:r>
                <a:rPr lang="en-US" altLang="zh-CN" sz="2200" dirty="0" smtClean="0">
                  <a:latin typeface="Times New Roman" pitchFamily="18" charset="0"/>
                </a:rPr>
                <a:t> := i+1</a:t>
              </a:r>
              <a:endParaRPr lang="en-US" altLang="zh-CN" sz="2200" dirty="0">
                <a:latin typeface="Times New Roman" pitchFamily="18" charset="0"/>
              </a:endParaRPr>
            </a:p>
            <a:p>
              <a:pPr algn="just" eaLnBrk="1" hangingPunct="1"/>
              <a:r>
                <a:rPr lang="en-US" altLang="zh-CN" sz="2200" dirty="0" smtClean="0">
                  <a:latin typeface="Times New Roman" pitchFamily="18" charset="0"/>
                </a:rPr>
                <a:t>(7) </a:t>
              </a:r>
              <a:r>
                <a:rPr lang="zh-CN" altLang="en-US" sz="2200" dirty="0" smtClean="0">
                  <a:latin typeface="Times New Roman" pitchFamily="18" charset="0"/>
                </a:rPr>
                <a:t> </a:t>
              </a:r>
              <a:r>
                <a:rPr lang="en-US" altLang="zh-CN" sz="2200" dirty="0" smtClean="0">
                  <a:latin typeface="Times New Roman" pitchFamily="18" charset="0"/>
                </a:rPr>
                <a:t>if </a:t>
              </a:r>
              <a:r>
                <a:rPr lang="en-US" altLang="zh-CN" sz="2200" dirty="0" err="1" smtClean="0">
                  <a:latin typeface="Times New Roman" pitchFamily="18" charset="0"/>
                </a:rPr>
                <a:t>i</a:t>
              </a:r>
              <a:r>
                <a:rPr lang="en-US" altLang="zh-CN" sz="2200" dirty="0" smtClean="0">
                  <a:latin typeface="Times New Roman" pitchFamily="18" charset="0"/>
                </a:rPr>
                <a:t>&lt;=100 </a:t>
              </a:r>
              <a:r>
                <a:rPr lang="en-US" altLang="zh-CN" sz="2200" dirty="0" err="1" smtClean="0">
                  <a:latin typeface="Times New Roman" pitchFamily="18" charset="0"/>
                </a:rPr>
                <a:t>goto</a:t>
              </a:r>
              <a:r>
                <a:rPr lang="en-US" altLang="zh-CN" sz="2200" dirty="0" smtClean="0">
                  <a:latin typeface="Times New Roman" pitchFamily="18" charset="0"/>
                </a:rPr>
                <a:t> </a:t>
              </a:r>
              <a:r>
                <a:rPr lang="zh-CN" altLang="en-US" sz="2200" dirty="0" smtClean="0">
                  <a:latin typeface="Times New Roman" pitchFamily="18" charset="0"/>
                </a:rPr>
                <a:t>（</a:t>
              </a:r>
              <a:r>
                <a:rPr lang="en-US" altLang="zh-CN" sz="2200" dirty="0" smtClean="0">
                  <a:latin typeface="Times New Roman" pitchFamily="18" charset="0"/>
                </a:rPr>
                <a:t>2</a:t>
              </a:r>
              <a:r>
                <a:rPr lang="zh-CN" altLang="en-US" sz="2200" dirty="0" smtClean="0">
                  <a:latin typeface="Times New Roman" pitchFamily="18" charset="0"/>
                </a:rPr>
                <a:t>）</a:t>
              </a:r>
              <a:endParaRPr lang="en-US" altLang="zh-CN" sz="2200" dirty="0">
                <a:latin typeface="Times New Roman" pitchFamily="18" charset="0"/>
              </a:endParaRPr>
            </a:p>
          </p:txBody>
        </p:sp>
        <p:sp>
          <p:nvSpPr>
            <p:cNvPr id="8204" name="Line 8"/>
            <p:cNvSpPr>
              <a:spLocks noChangeShapeType="1"/>
            </p:cNvSpPr>
            <p:nvPr/>
          </p:nvSpPr>
          <p:spPr bwMode="auto">
            <a:xfrm>
              <a:off x="7274" y="6883"/>
              <a:ext cx="0" cy="329"/>
            </a:xfrm>
            <a:prstGeom prst="line">
              <a:avLst/>
            </a:prstGeom>
            <a:noFill/>
            <a:ln w="9525">
              <a:solidFill>
                <a:srgbClr val="CC3300"/>
              </a:solidFill>
              <a:round/>
              <a:headEnd/>
              <a:tailEnd/>
            </a:ln>
            <a:extLst>
              <a:ext uri="{909E8E84-426E-40DD-AFC4-6F175D3DCCD1}">
                <a14:hiddenFill xmlns:a14="http://schemas.microsoft.com/office/drawing/2010/main" xmlns="">
                  <a:noFill/>
                </a14:hiddenFill>
              </a:ext>
            </a:extLst>
          </p:spPr>
          <p:txBody>
            <a:bodyPr/>
            <a:lstStyle/>
            <a:p>
              <a:endParaRPr lang="zh-CN" altLang="en-US" sz="2200">
                <a:solidFill>
                  <a:schemeClr val="bg1"/>
                </a:solidFill>
              </a:endParaRPr>
            </a:p>
          </p:txBody>
        </p:sp>
        <p:sp>
          <p:nvSpPr>
            <p:cNvPr id="8205" name="Line 9"/>
            <p:cNvSpPr>
              <a:spLocks noChangeShapeType="1"/>
            </p:cNvSpPr>
            <p:nvPr/>
          </p:nvSpPr>
          <p:spPr bwMode="auto">
            <a:xfrm flipH="1">
              <a:off x="5489" y="7241"/>
              <a:ext cx="1786" cy="2"/>
            </a:xfrm>
            <a:prstGeom prst="line">
              <a:avLst/>
            </a:prstGeom>
            <a:noFill/>
            <a:ln w="9525">
              <a:solidFill>
                <a:srgbClr val="CC3300"/>
              </a:solidFill>
              <a:round/>
              <a:headEnd/>
              <a:tailEnd/>
            </a:ln>
            <a:extLst>
              <a:ext uri="{909E8E84-426E-40DD-AFC4-6F175D3DCCD1}">
                <a14:hiddenFill xmlns:a14="http://schemas.microsoft.com/office/drawing/2010/main" xmlns="">
                  <a:noFill/>
                </a14:hiddenFill>
              </a:ext>
            </a:extLst>
          </p:spPr>
          <p:txBody>
            <a:bodyPr/>
            <a:lstStyle/>
            <a:p>
              <a:endParaRPr lang="zh-CN" altLang="en-US" sz="2200">
                <a:solidFill>
                  <a:schemeClr val="bg1"/>
                </a:solidFill>
              </a:endParaRPr>
            </a:p>
          </p:txBody>
        </p:sp>
        <p:sp>
          <p:nvSpPr>
            <p:cNvPr id="8206" name="Line 10"/>
            <p:cNvSpPr>
              <a:spLocks noChangeShapeType="1"/>
            </p:cNvSpPr>
            <p:nvPr/>
          </p:nvSpPr>
          <p:spPr bwMode="auto">
            <a:xfrm flipH="1">
              <a:off x="5489" y="4031"/>
              <a:ext cx="1" cy="3196"/>
            </a:xfrm>
            <a:prstGeom prst="line">
              <a:avLst/>
            </a:prstGeom>
            <a:noFill/>
            <a:ln w="9525">
              <a:solidFill>
                <a:srgbClr val="CC3300"/>
              </a:solidFill>
              <a:round/>
              <a:headEnd/>
              <a:tailEnd/>
            </a:ln>
            <a:extLst>
              <a:ext uri="{909E8E84-426E-40DD-AFC4-6F175D3DCCD1}">
                <a14:hiddenFill xmlns:a14="http://schemas.microsoft.com/office/drawing/2010/main" xmlns="">
                  <a:noFill/>
                </a14:hiddenFill>
              </a:ext>
            </a:extLst>
          </p:spPr>
          <p:txBody>
            <a:bodyPr/>
            <a:lstStyle/>
            <a:p>
              <a:endParaRPr lang="zh-CN" altLang="en-US" sz="2200">
                <a:solidFill>
                  <a:schemeClr val="bg1"/>
                </a:solidFill>
              </a:endParaRPr>
            </a:p>
          </p:txBody>
        </p:sp>
        <p:sp>
          <p:nvSpPr>
            <p:cNvPr id="8207" name="Line 11"/>
            <p:cNvSpPr>
              <a:spLocks noChangeShapeType="1"/>
            </p:cNvSpPr>
            <p:nvPr/>
          </p:nvSpPr>
          <p:spPr bwMode="auto">
            <a:xfrm>
              <a:off x="7379" y="3821"/>
              <a:ext cx="0" cy="330"/>
            </a:xfrm>
            <a:prstGeom prst="line">
              <a:avLst/>
            </a:prstGeom>
            <a:noFill/>
            <a:ln w="9525">
              <a:solidFill>
                <a:srgbClr val="CC33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2200">
                <a:solidFill>
                  <a:schemeClr val="bg1"/>
                </a:solidFill>
              </a:endParaRPr>
            </a:p>
          </p:txBody>
        </p:sp>
        <p:sp>
          <p:nvSpPr>
            <p:cNvPr id="8208" name="Line 12"/>
            <p:cNvSpPr>
              <a:spLocks noChangeShapeType="1"/>
            </p:cNvSpPr>
            <p:nvPr/>
          </p:nvSpPr>
          <p:spPr bwMode="auto">
            <a:xfrm flipV="1">
              <a:off x="5489" y="4023"/>
              <a:ext cx="1892" cy="15"/>
            </a:xfrm>
            <a:prstGeom prst="line">
              <a:avLst/>
            </a:prstGeom>
            <a:noFill/>
            <a:ln w="9525">
              <a:solidFill>
                <a:srgbClr val="CC33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2200">
                <a:solidFill>
                  <a:schemeClr val="bg1"/>
                </a:solidFill>
              </a:endParaRPr>
            </a:p>
          </p:txBody>
        </p:sp>
      </p:grpSp>
      <p:sp>
        <p:nvSpPr>
          <p:cNvPr id="4" name="矩形 3"/>
          <p:cNvSpPr/>
          <p:nvPr/>
        </p:nvSpPr>
        <p:spPr>
          <a:xfrm>
            <a:off x="0" y="2754459"/>
            <a:ext cx="4572000" cy="766044"/>
          </a:xfrm>
          <a:prstGeom prst="rect">
            <a:avLst/>
          </a:prstGeom>
        </p:spPr>
        <p:txBody>
          <a:bodyPr>
            <a:spAutoFit/>
          </a:bodyPr>
          <a:lstStyle/>
          <a:p>
            <a:pPr lvl="1">
              <a:lnSpc>
                <a:spcPct val="115000"/>
              </a:lnSpc>
            </a:pPr>
            <a:r>
              <a:rPr lang="zh-CN" altLang="en-US" sz="2000" dirty="0" smtClean="0"/>
              <a:t>代码外提可以减少循环中代码的总数。</a:t>
            </a:r>
          </a:p>
        </p:txBody>
      </p:sp>
      <p:sp>
        <p:nvSpPr>
          <p:cNvPr id="20" name="左箭头标注 19"/>
          <p:cNvSpPr/>
          <p:nvPr/>
        </p:nvSpPr>
        <p:spPr>
          <a:xfrm rot="18762818">
            <a:off x="7181509" y="968900"/>
            <a:ext cx="2098077" cy="947912"/>
          </a:xfrm>
          <a:prstGeom prst="leftArrowCallout">
            <a:avLst>
              <a:gd name="adj1" fmla="val 0"/>
              <a:gd name="adj2" fmla="val 5725"/>
              <a:gd name="adj3" fmla="val 25000"/>
              <a:gd name="adj4" fmla="val 64977"/>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FF0066"/>
                </a:solidFill>
              </a:rPr>
              <a:t>移动（</a:t>
            </a:r>
            <a:r>
              <a:rPr lang="en-US" altLang="zh-CN" sz="2000" dirty="0" smtClean="0">
                <a:solidFill>
                  <a:srgbClr val="FF0066"/>
                </a:solidFill>
              </a:rPr>
              <a:t>2</a:t>
            </a:r>
            <a:r>
              <a:rPr lang="zh-CN" altLang="en-US" sz="2000" dirty="0" smtClean="0">
                <a:solidFill>
                  <a:srgbClr val="FF0066"/>
                </a:solidFill>
              </a:rPr>
              <a:t>）</a:t>
            </a:r>
            <a:endParaRPr lang="zh-CN" altLang="en-US" sz="2000" dirty="0">
              <a:solidFill>
                <a:srgbClr val="FF0066"/>
              </a:solidFill>
            </a:endParaRPr>
          </a:p>
        </p:txBody>
      </p:sp>
      <p:sp>
        <p:nvSpPr>
          <p:cNvPr id="3" name="矩形 2"/>
          <p:cNvSpPr/>
          <p:nvPr/>
        </p:nvSpPr>
        <p:spPr>
          <a:xfrm>
            <a:off x="5336328" y="905097"/>
            <a:ext cx="1846980" cy="461665"/>
          </a:xfrm>
          <a:prstGeom prst="rect">
            <a:avLst/>
          </a:prstGeom>
        </p:spPr>
        <p:txBody>
          <a:bodyPr wrap="none">
            <a:spAutoFit/>
          </a:bodyPr>
          <a:lstStyle/>
          <a:p>
            <a:pPr algn="just" eaLnBrk="1" hangingPunct="1"/>
            <a:r>
              <a:rPr lang="en-US" altLang="zh-CN" dirty="0">
                <a:solidFill>
                  <a:srgbClr val="FF0066"/>
                </a:solidFill>
                <a:latin typeface="Times New Roman" pitchFamily="18" charset="0"/>
              </a:rPr>
              <a:t>(2)  t1 := b*c</a:t>
            </a:r>
          </a:p>
        </p:txBody>
      </p:sp>
      <p:cxnSp>
        <p:nvCxnSpPr>
          <p:cNvPr id="6" name="直接连接符 5"/>
          <p:cNvCxnSpPr/>
          <p:nvPr/>
        </p:nvCxnSpPr>
        <p:spPr>
          <a:xfrm>
            <a:off x="5557474" y="2348880"/>
            <a:ext cx="1800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8200"/>
                                        </p:tgtEl>
                                        <p:attrNameLst>
                                          <p:attrName>style.visibility</p:attrName>
                                        </p:attrNameLst>
                                      </p:cBhvr>
                                      <p:to>
                                        <p:strVal val="visible"/>
                                      </p:to>
                                    </p:set>
                                    <p:animEffect transition="in" filter="fade">
                                      <p:cBhvr>
                                        <p:cTn id="7" dur="1000"/>
                                        <p:tgtEl>
                                          <p:spTgt spid="8200"/>
                                        </p:tgtEl>
                                      </p:cBhvr>
                                    </p:animEffect>
                                    <p:anim calcmode="lin" valueType="num">
                                      <p:cBhvr>
                                        <p:cTn id="8" dur="1000" fill="hold"/>
                                        <p:tgtEl>
                                          <p:spTgt spid="8200"/>
                                        </p:tgtEl>
                                        <p:attrNameLst>
                                          <p:attrName>ppt_x</p:attrName>
                                        </p:attrNameLst>
                                      </p:cBhvr>
                                      <p:tavLst>
                                        <p:tav tm="0">
                                          <p:val>
                                            <p:strVal val="#ppt_x"/>
                                          </p:val>
                                        </p:tav>
                                        <p:tav tm="100000">
                                          <p:val>
                                            <p:strVal val="#ppt_x"/>
                                          </p:val>
                                        </p:tav>
                                      </p:tavLst>
                                    </p:anim>
                                    <p:anim calcmode="lin" valueType="num">
                                      <p:cBhvr>
                                        <p:cTn id="9" dur="1000" fill="hold"/>
                                        <p:tgtEl>
                                          <p:spTgt spid="820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195">
                                            <p:txEl>
                                              <p:pRg st="0" end="0"/>
                                            </p:txEl>
                                          </p:spTgt>
                                        </p:tgtEl>
                                        <p:attrNameLst>
                                          <p:attrName>style.visibility</p:attrName>
                                        </p:attrNameLst>
                                      </p:cBhvr>
                                      <p:to>
                                        <p:strVal val="visible"/>
                                      </p:to>
                                    </p:set>
                                    <p:anim calcmode="lin" valueType="num">
                                      <p:cBhvr additive="base">
                                        <p:cTn id="14"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8195">
                                            <p:txEl>
                                              <p:pRg st="1" end="1"/>
                                            </p:txEl>
                                          </p:spTgt>
                                        </p:tgtEl>
                                        <p:attrNameLst>
                                          <p:attrName>style.visibility</p:attrName>
                                        </p:attrNameLst>
                                      </p:cBhvr>
                                      <p:to>
                                        <p:strVal val="visible"/>
                                      </p:to>
                                    </p:set>
                                    <p:anim calcmode="lin" valueType="num">
                                      <p:cBhvr additive="base">
                                        <p:cTn id="18"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ppt_x"/>
                                          </p:val>
                                        </p:tav>
                                        <p:tav tm="100000">
                                          <p:val>
                                            <p:strVal val="#ppt_x"/>
                                          </p:val>
                                        </p:tav>
                                      </p:tavLst>
                                    </p:anim>
                                    <p:anim calcmode="lin" valueType="num">
                                      <p:cBhvr additive="base">
                                        <p:cTn id="2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anim calcmode="lin" valueType="num">
                                      <p:cBhvr>
                                        <p:cTn id="37" dur="1000" fill="hold"/>
                                        <p:tgtEl>
                                          <p:spTgt spid="3"/>
                                        </p:tgtEl>
                                        <p:attrNameLst>
                                          <p:attrName>ppt_x</p:attrName>
                                        </p:attrNameLst>
                                      </p:cBhvr>
                                      <p:tavLst>
                                        <p:tav tm="0">
                                          <p:val>
                                            <p:strVal val="#ppt_x"/>
                                          </p:val>
                                        </p:tav>
                                        <p:tav tm="100000">
                                          <p:val>
                                            <p:strVal val="#ppt_x"/>
                                          </p:val>
                                        </p:tav>
                                      </p:tavLst>
                                    </p:anim>
                                    <p:anim calcmode="lin" valueType="num">
                                      <p:cBhvr>
                                        <p:cTn id="3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4" grpId="0"/>
      <p:bldP spid="20" grpId="0" animBg="1"/>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sz="quarter" idx="4294967295"/>
          </p:nvPr>
        </p:nvSpPr>
        <p:spPr>
          <a:xfrm>
            <a:off x="0" y="403225"/>
            <a:ext cx="7704138" cy="649288"/>
          </a:xfrm>
        </p:spPr>
        <p:txBody>
          <a:bodyPr/>
          <a:lstStyle/>
          <a:p>
            <a:r>
              <a:rPr lang="zh-CN" altLang="en-US" sz="2400" dirty="0" smtClean="0"/>
              <a:t>是否在任何情况下，都可以把循环不变运算外提？</a:t>
            </a:r>
          </a:p>
        </p:txBody>
      </p:sp>
      <p:grpSp>
        <p:nvGrpSpPr>
          <p:cNvPr id="37891" name="Group 71"/>
          <p:cNvGrpSpPr>
            <a:grpSpLocks/>
          </p:cNvGrpSpPr>
          <p:nvPr/>
        </p:nvGrpSpPr>
        <p:grpSpPr bwMode="auto">
          <a:xfrm>
            <a:off x="0" y="1125538"/>
            <a:ext cx="4140200" cy="4248150"/>
            <a:chOff x="0" y="981"/>
            <a:chExt cx="2608" cy="2676"/>
          </a:xfrm>
          <a:solidFill>
            <a:schemeClr val="tx1">
              <a:lumMod val="85000"/>
            </a:schemeClr>
          </a:solidFill>
        </p:grpSpPr>
        <p:sp>
          <p:nvSpPr>
            <p:cNvPr id="37928" name="Rectangle 4"/>
            <p:cNvSpPr>
              <a:spLocks noChangeArrowheads="1"/>
            </p:cNvSpPr>
            <p:nvPr/>
          </p:nvSpPr>
          <p:spPr bwMode="auto">
            <a:xfrm>
              <a:off x="817" y="1253"/>
              <a:ext cx="499" cy="227"/>
            </a:xfrm>
            <a:prstGeom prst="rect">
              <a:avLst/>
            </a:prstGeom>
            <a:grpFill/>
            <a:ln w="12700">
              <a:solidFill>
                <a:schemeClr val="tx1"/>
              </a:solidFill>
              <a:miter lim="800000"/>
              <a:headEnd type="none" w="sm" len="sm"/>
              <a:tailEnd type="none" w="sm" len="sm"/>
            </a:ln>
          </p:spPr>
          <p:txBody>
            <a:bodyPr wrap="none" anchor="ctr"/>
            <a:lstStyle>
              <a:lvl1pPr marL="342900" indent="-3429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en-US" altLang="zh-CN" sz="1400" dirty="0">
                  <a:solidFill>
                    <a:schemeClr val="bg1"/>
                  </a:solidFill>
                </a:rPr>
                <a:t>(1) i:= 1</a:t>
              </a:r>
            </a:p>
          </p:txBody>
        </p:sp>
        <p:sp>
          <p:nvSpPr>
            <p:cNvPr id="37929" name="Rectangle 5"/>
            <p:cNvSpPr>
              <a:spLocks noChangeArrowheads="1"/>
            </p:cNvSpPr>
            <p:nvPr/>
          </p:nvSpPr>
          <p:spPr bwMode="auto">
            <a:xfrm>
              <a:off x="545" y="1798"/>
              <a:ext cx="1134" cy="272"/>
            </a:xfrm>
            <a:prstGeom prst="rect">
              <a:avLst/>
            </a:prstGeom>
            <a:grpFill/>
            <a:ln w="12700">
              <a:solidFill>
                <a:schemeClr val="tx1"/>
              </a:solidFill>
              <a:miter lim="800000"/>
              <a:headEnd type="none" w="sm" len="sm"/>
              <a:tailEnd type="none" w="sm" len="sm"/>
            </a:ln>
          </p:spPr>
          <p:txBody>
            <a:bodyPr wrap="none" anchor="ct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en-US" altLang="zh-CN" sz="1600">
                  <a:solidFill>
                    <a:schemeClr val="bg1"/>
                  </a:solidFill>
                </a:rPr>
                <a:t>(2)  if x&lt;y goto B3</a:t>
              </a:r>
            </a:p>
          </p:txBody>
        </p:sp>
        <p:sp>
          <p:nvSpPr>
            <p:cNvPr id="37930" name="Rectangle 6"/>
            <p:cNvSpPr>
              <a:spLocks noChangeArrowheads="1"/>
            </p:cNvSpPr>
            <p:nvPr/>
          </p:nvSpPr>
          <p:spPr bwMode="auto">
            <a:xfrm>
              <a:off x="0" y="2523"/>
              <a:ext cx="771" cy="363"/>
            </a:xfrm>
            <a:prstGeom prst="rect">
              <a:avLst/>
            </a:prstGeom>
            <a:grpFill/>
            <a:ln w="12700">
              <a:solidFill>
                <a:schemeClr val="tx1"/>
              </a:solidFill>
              <a:miter lim="800000"/>
              <a:headEnd type="none" w="sm" len="sm"/>
              <a:tailEnd type="none" w="sm" len="sm"/>
            </a:ln>
          </p:spPr>
          <p:txBody>
            <a:bodyPr wrap="none" anchor="ct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en-US" altLang="zh-CN" sz="1600">
                  <a:solidFill>
                    <a:schemeClr val="bg1"/>
                  </a:solidFill>
                </a:rPr>
                <a:t>(3) i:=2</a:t>
              </a:r>
            </a:p>
            <a:p>
              <a:r>
                <a:rPr lang="en-US" altLang="zh-CN" sz="1600">
                  <a:solidFill>
                    <a:schemeClr val="bg1"/>
                  </a:solidFill>
                </a:rPr>
                <a:t>(4) x:= x+1</a:t>
              </a:r>
            </a:p>
          </p:txBody>
        </p:sp>
        <p:sp>
          <p:nvSpPr>
            <p:cNvPr id="37931" name="Rectangle 7"/>
            <p:cNvSpPr>
              <a:spLocks noChangeArrowheads="1"/>
            </p:cNvSpPr>
            <p:nvPr/>
          </p:nvSpPr>
          <p:spPr bwMode="auto">
            <a:xfrm>
              <a:off x="1361" y="2523"/>
              <a:ext cx="1247" cy="363"/>
            </a:xfrm>
            <a:prstGeom prst="rect">
              <a:avLst/>
            </a:prstGeom>
            <a:grpFill/>
            <a:ln w="12700">
              <a:solidFill>
                <a:schemeClr val="tx1"/>
              </a:solidFill>
              <a:miter lim="800000"/>
              <a:headEnd type="none" w="sm" len="sm"/>
              <a:tailEnd type="none" w="sm" len="sm"/>
            </a:ln>
          </p:spPr>
          <p:txBody>
            <a:bodyPr wrap="none" anchor="ct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en-US" altLang="zh-CN" sz="1600">
                  <a:solidFill>
                    <a:schemeClr val="bg1"/>
                  </a:solidFill>
                </a:rPr>
                <a:t>(5) y:=y-1</a:t>
              </a:r>
            </a:p>
            <a:p>
              <a:r>
                <a:rPr lang="en-US" altLang="zh-CN" sz="1600">
                  <a:solidFill>
                    <a:schemeClr val="bg1"/>
                  </a:solidFill>
                </a:rPr>
                <a:t>(6) If y&lt;=20 goto B5</a:t>
              </a:r>
            </a:p>
          </p:txBody>
        </p:sp>
        <p:sp>
          <p:nvSpPr>
            <p:cNvPr id="37932" name="Rectangle 8"/>
            <p:cNvSpPr>
              <a:spLocks noChangeArrowheads="1"/>
            </p:cNvSpPr>
            <p:nvPr/>
          </p:nvSpPr>
          <p:spPr bwMode="auto">
            <a:xfrm>
              <a:off x="771" y="3204"/>
              <a:ext cx="681" cy="227"/>
            </a:xfrm>
            <a:prstGeom prst="rect">
              <a:avLst/>
            </a:prstGeom>
            <a:grpFill/>
            <a:ln w="12700">
              <a:solidFill>
                <a:schemeClr val="tx1"/>
              </a:solidFill>
              <a:miter lim="800000"/>
              <a:headEnd type="none" w="sm" len="sm"/>
              <a:tailEnd type="none" w="sm" len="sm"/>
            </a:ln>
          </p:spPr>
          <p:txBody>
            <a:bodyPr wrap="none" anchor="ct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en-US" altLang="zh-CN" sz="1800">
                  <a:solidFill>
                    <a:schemeClr val="bg1"/>
                  </a:solidFill>
                </a:rPr>
                <a:t>(7) j:=i</a:t>
              </a:r>
            </a:p>
          </p:txBody>
        </p:sp>
        <p:sp>
          <p:nvSpPr>
            <p:cNvPr id="37933" name="Line 9"/>
            <p:cNvSpPr>
              <a:spLocks noChangeShapeType="1"/>
            </p:cNvSpPr>
            <p:nvPr/>
          </p:nvSpPr>
          <p:spPr bwMode="auto">
            <a:xfrm>
              <a:off x="1089" y="981"/>
              <a:ext cx="0" cy="272"/>
            </a:xfrm>
            <a:prstGeom prst="line">
              <a:avLst/>
            </a:prstGeom>
            <a:grpFill/>
            <a:ln w="12700">
              <a:solidFill>
                <a:schemeClr val="tx1"/>
              </a:solidFill>
              <a:round/>
              <a:headEnd type="none" w="sm" len="sm"/>
              <a:tailEnd type="triangle" w="sm" len="sm"/>
            </a:ln>
            <a:extLst/>
          </p:spPr>
          <p:txBody>
            <a:bodyPr/>
            <a:lstStyle/>
            <a:p>
              <a:endParaRPr lang="zh-CN" altLang="en-US">
                <a:solidFill>
                  <a:schemeClr val="bg1"/>
                </a:solidFill>
              </a:endParaRPr>
            </a:p>
          </p:txBody>
        </p:sp>
        <p:sp>
          <p:nvSpPr>
            <p:cNvPr id="37934" name="Line 10"/>
            <p:cNvSpPr>
              <a:spLocks noChangeShapeType="1"/>
            </p:cNvSpPr>
            <p:nvPr/>
          </p:nvSpPr>
          <p:spPr bwMode="auto">
            <a:xfrm>
              <a:off x="1089" y="1480"/>
              <a:ext cx="0" cy="318"/>
            </a:xfrm>
            <a:prstGeom prst="line">
              <a:avLst/>
            </a:prstGeom>
            <a:grpFill/>
            <a:ln w="12700">
              <a:solidFill>
                <a:schemeClr val="tx1"/>
              </a:solidFill>
              <a:round/>
              <a:headEnd type="none" w="sm" len="sm"/>
              <a:tailEnd type="triangle" w="sm" len="sm"/>
            </a:ln>
            <a:extLst/>
          </p:spPr>
          <p:txBody>
            <a:bodyPr/>
            <a:lstStyle/>
            <a:p>
              <a:endParaRPr lang="zh-CN" altLang="en-US">
                <a:solidFill>
                  <a:schemeClr val="bg1"/>
                </a:solidFill>
              </a:endParaRPr>
            </a:p>
          </p:txBody>
        </p:sp>
        <p:sp>
          <p:nvSpPr>
            <p:cNvPr id="37935" name="Line 11"/>
            <p:cNvSpPr>
              <a:spLocks noChangeShapeType="1"/>
            </p:cNvSpPr>
            <p:nvPr/>
          </p:nvSpPr>
          <p:spPr bwMode="auto">
            <a:xfrm flipH="1">
              <a:off x="409" y="1934"/>
              <a:ext cx="136" cy="0"/>
            </a:xfrm>
            <a:prstGeom prst="line">
              <a:avLst/>
            </a:prstGeom>
            <a:grpFill/>
            <a:ln w="12700">
              <a:solidFill>
                <a:schemeClr val="tx1"/>
              </a:solidFill>
              <a:round/>
              <a:headEnd type="none" w="sm" len="sm"/>
              <a:tailEnd type="none" w="sm" len="sm"/>
            </a:ln>
            <a:extLst/>
          </p:spPr>
          <p:txBody>
            <a:bodyPr/>
            <a:lstStyle/>
            <a:p>
              <a:endParaRPr lang="zh-CN" altLang="en-US">
                <a:solidFill>
                  <a:schemeClr val="bg1"/>
                </a:solidFill>
              </a:endParaRPr>
            </a:p>
          </p:txBody>
        </p:sp>
        <p:sp>
          <p:nvSpPr>
            <p:cNvPr id="37936" name="Line 12"/>
            <p:cNvSpPr>
              <a:spLocks noChangeShapeType="1"/>
            </p:cNvSpPr>
            <p:nvPr/>
          </p:nvSpPr>
          <p:spPr bwMode="auto">
            <a:xfrm>
              <a:off x="409" y="1934"/>
              <a:ext cx="0" cy="589"/>
            </a:xfrm>
            <a:prstGeom prst="line">
              <a:avLst/>
            </a:prstGeom>
            <a:grpFill/>
            <a:ln w="12700">
              <a:solidFill>
                <a:schemeClr val="tx1"/>
              </a:solidFill>
              <a:round/>
              <a:headEnd type="none" w="sm" len="sm"/>
              <a:tailEnd type="triangle" w="sm" len="sm"/>
            </a:ln>
            <a:extLst/>
          </p:spPr>
          <p:txBody>
            <a:bodyPr/>
            <a:lstStyle/>
            <a:p>
              <a:endParaRPr lang="zh-CN" altLang="en-US">
                <a:solidFill>
                  <a:schemeClr val="bg1"/>
                </a:solidFill>
              </a:endParaRPr>
            </a:p>
          </p:txBody>
        </p:sp>
        <p:sp>
          <p:nvSpPr>
            <p:cNvPr id="37937" name="Line 13"/>
            <p:cNvSpPr>
              <a:spLocks noChangeShapeType="1"/>
            </p:cNvSpPr>
            <p:nvPr/>
          </p:nvSpPr>
          <p:spPr bwMode="auto">
            <a:xfrm>
              <a:off x="363" y="2886"/>
              <a:ext cx="0" cy="136"/>
            </a:xfrm>
            <a:prstGeom prst="line">
              <a:avLst/>
            </a:prstGeom>
            <a:grpFill/>
            <a:ln w="12700">
              <a:solidFill>
                <a:schemeClr val="tx1"/>
              </a:solidFill>
              <a:round/>
              <a:headEnd type="none" w="sm" len="sm"/>
              <a:tailEnd type="none" w="sm" len="sm"/>
            </a:ln>
            <a:extLst/>
          </p:spPr>
          <p:txBody>
            <a:bodyPr/>
            <a:lstStyle/>
            <a:p>
              <a:endParaRPr lang="zh-CN" altLang="en-US">
                <a:solidFill>
                  <a:schemeClr val="bg1"/>
                </a:solidFill>
              </a:endParaRPr>
            </a:p>
          </p:txBody>
        </p:sp>
        <p:sp>
          <p:nvSpPr>
            <p:cNvPr id="37938" name="Line 14"/>
            <p:cNvSpPr>
              <a:spLocks noChangeShapeType="1"/>
            </p:cNvSpPr>
            <p:nvPr/>
          </p:nvSpPr>
          <p:spPr bwMode="auto">
            <a:xfrm>
              <a:off x="363" y="3022"/>
              <a:ext cx="545" cy="0"/>
            </a:xfrm>
            <a:prstGeom prst="line">
              <a:avLst/>
            </a:prstGeom>
            <a:grpFill/>
            <a:ln w="12700">
              <a:solidFill>
                <a:schemeClr val="tx1"/>
              </a:solidFill>
              <a:round/>
              <a:headEnd type="none" w="sm" len="sm"/>
              <a:tailEnd type="none" w="sm" len="sm"/>
            </a:ln>
            <a:extLst/>
          </p:spPr>
          <p:txBody>
            <a:bodyPr/>
            <a:lstStyle/>
            <a:p>
              <a:endParaRPr lang="zh-CN" altLang="en-US">
                <a:solidFill>
                  <a:schemeClr val="bg1"/>
                </a:solidFill>
              </a:endParaRPr>
            </a:p>
          </p:txBody>
        </p:sp>
        <p:sp>
          <p:nvSpPr>
            <p:cNvPr id="37939" name="Line 15"/>
            <p:cNvSpPr>
              <a:spLocks noChangeShapeType="1"/>
            </p:cNvSpPr>
            <p:nvPr/>
          </p:nvSpPr>
          <p:spPr bwMode="auto">
            <a:xfrm flipV="1">
              <a:off x="908" y="2251"/>
              <a:ext cx="0" cy="771"/>
            </a:xfrm>
            <a:prstGeom prst="line">
              <a:avLst/>
            </a:prstGeom>
            <a:grpFill/>
            <a:ln w="12700">
              <a:solidFill>
                <a:schemeClr val="tx1"/>
              </a:solidFill>
              <a:round/>
              <a:headEnd type="none" w="sm" len="sm"/>
              <a:tailEnd type="none" w="sm" len="sm"/>
            </a:ln>
            <a:extLst/>
          </p:spPr>
          <p:txBody>
            <a:bodyPr/>
            <a:lstStyle/>
            <a:p>
              <a:endParaRPr lang="zh-CN" altLang="en-US">
                <a:solidFill>
                  <a:schemeClr val="bg1"/>
                </a:solidFill>
              </a:endParaRPr>
            </a:p>
          </p:txBody>
        </p:sp>
        <p:sp>
          <p:nvSpPr>
            <p:cNvPr id="37940" name="Line 16"/>
            <p:cNvSpPr>
              <a:spLocks noChangeShapeType="1"/>
            </p:cNvSpPr>
            <p:nvPr/>
          </p:nvSpPr>
          <p:spPr bwMode="auto">
            <a:xfrm>
              <a:off x="908" y="2251"/>
              <a:ext cx="725" cy="0"/>
            </a:xfrm>
            <a:prstGeom prst="line">
              <a:avLst/>
            </a:prstGeom>
            <a:grpFill/>
            <a:ln w="12700">
              <a:solidFill>
                <a:schemeClr val="tx1"/>
              </a:solidFill>
              <a:round/>
              <a:headEnd type="none" w="sm" len="sm"/>
              <a:tailEnd type="none" w="sm" len="sm"/>
            </a:ln>
            <a:extLst/>
          </p:spPr>
          <p:txBody>
            <a:bodyPr/>
            <a:lstStyle/>
            <a:p>
              <a:endParaRPr lang="zh-CN" altLang="en-US">
                <a:solidFill>
                  <a:schemeClr val="bg1"/>
                </a:solidFill>
              </a:endParaRPr>
            </a:p>
          </p:txBody>
        </p:sp>
        <p:sp>
          <p:nvSpPr>
            <p:cNvPr id="37941" name="Line 17"/>
            <p:cNvSpPr>
              <a:spLocks noChangeShapeType="1"/>
            </p:cNvSpPr>
            <p:nvPr/>
          </p:nvSpPr>
          <p:spPr bwMode="auto">
            <a:xfrm>
              <a:off x="1633" y="2251"/>
              <a:ext cx="0" cy="227"/>
            </a:xfrm>
            <a:prstGeom prst="line">
              <a:avLst/>
            </a:prstGeom>
            <a:grpFill/>
            <a:ln w="12700">
              <a:solidFill>
                <a:schemeClr val="tx1"/>
              </a:solidFill>
              <a:round/>
              <a:headEnd type="none" w="sm" len="sm"/>
              <a:tailEnd type="triangle" w="sm" len="sm"/>
            </a:ln>
            <a:extLst/>
          </p:spPr>
          <p:txBody>
            <a:bodyPr/>
            <a:lstStyle/>
            <a:p>
              <a:endParaRPr lang="zh-CN" altLang="en-US">
                <a:solidFill>
                  <a:schemeClr val="bg1"/>
                </a:solidFill>
              </a:endParaRPr>
            </a:p>
          </p:txBody>
        </p:sp>
        <p:sp>
          <p:nvSpPr>
            <p:cNvPr id="37942" name="Line 18"/>
            <p:cNvSpPr>
              <a:spLocks noChangeShapeType="1"/>
            </p:cNvSpPr>
            <p:nvPr/>
          </p:nvSpPr>
          <p:spPr bwMode="auto">
            <a:xfrm>
              <a:off x="1679" y="1979"/>
              <a:ext cx="362" cy="0"/>
            </a:xfrm>
            <a:prstGeom prst="line">
              <a:avLst/>
            </a:prstGeom>
            <a:grpFill/>
            <a:ln w="12700">
              <a:solidFill>
                <a:schemeClr val="tx1"/>
              </a:solidFill>
              <a:round/>
              <a:headEnd type="none" w="sm" len="sm"/>
              <a:tailEnd type="none" w="sm" len="sm"/>
            </a:ln>
            <a:extLst/>
          </p:spPr>
          <p:txBody>
            <a:bodyPr/>
            <a:lstStyle/>
            <a:p>
              <a:endParaRPr lang="zh-CN" altLang="en-US">
                <a:solidFill>
                  <a:schemeClr val="bg1"/>
                </a:solidFill>
              </a:endParaRPr>
            </a:p>
          </p:txBody>
        </p:sp>
        <p:sp>
          <p:nvSpPr>
            <p:cNvPr id="37943" name="Line 19"/>
            <p:cNvSpPr>
              <a:spLocks noChangeShapeType="1"/>
            </p:cNvSpPr>
            <p:nvPr/>
          </p:nvSpPr>
          <p:spPr bwMode="auto">
            <a:xfrm>
              <a:off x="2041" y="1979"/>
              <a:ext cx="0" cy="499"/>
            </a:xfrm>
            <a:prstGeom prst="line">
              <a:avLst/>
            </a:prstGeom>
            <a:grpFill/>
            <a:ln w="12700">
              <a:solidFill>
                <a:schemeClr val="tx1"/>
              </a:solidFill>
              <a:round/>
              <a:headEnd type="none" w="sm" len="sm"/>
              <a:tailEnd type="triangle" w="sm" len="sm"/>
            </a:ln>
            <a:extLst/>
          </p:spPr>
          <p:txBody>
            <a:bodyPr/>
            <a:lstStyle/>
            <a:p>
              <a:endParaRPr lang="zh-CN" altLang="en-US">
                <a:solidFill>
                  <a:schemeClr val="bg1"/>
                </a:solidFill>
              </a:endParaRPr>
            </a:p>
          </p:txBody>
        </p:sp>
        <p:sp>
          <p:nvSpPr>
            <p:cNvPr id="37944" name="Line 20"/>
            <p:cNvSpPr>
              <a:spLocks noChangeShapeType="1"/>
            </p:cNvSpPr>
            <p:nvPr/>
          </p:nvSpPr>
          <p:spPr bwMode="auto">
            <a:xfrm>
              <a:off x="2087" y="2886"/>
              <a:ext cx="0" cy="182"/>
            </a:xfrm>
            <a:prstGeom prst="line">
              <a:avLst/>
            </a:prstGeom>
            <a:grpFill/>
            <a:ln w="12700">
              <a:solidFill>
                <a:schemeClr val="tx1"/>
              </a:solidFill>
              <a:round/>
              <a:headEnd type="none" w="sm" len="sm"/>
              <a:tailEnd type="none" w="sm" len="sm"/>
            </a:ln>
            <a:extLst/>
          </p:spPr>
          <p:txBody>
            <a:bodyPr/>
            <a:lstStyle/>
            <a:p>
              <a:endParaRPr lang="zh-CN" altLang="en-US">
                <a:solidFill>
                  <a:schemeClr val="bg1"/>
                </a:solidFill>
              </a:endParaRPr>
            </a:p>
          </p:txBody>
        </p:sp>
        <p:sp>
          <p:nvSpPr>
            <p:cNvPr id="37945" name="Line 21"/>
            <p:cNvSpPr>
              <a:spLocks noChangeShapeType="1"/>
            </p:cNvSpPr>
            <p:nvPr/>
          </p:nvSpPr>
          <p:spPr bwMode="auto">
            <a:xfrm>
              <a:off x="2087" y="3068"/>
              <a:ext cx="499" cy="0"/>
            </a:xfrm>
            <a:prstGeom prst="line">
              <a:avLst/>
            </a:prstGeom>
            <a:grpFill/>
            <a:ln w="12700">
              <a:solidFill>
                <a:schemeClr val="tx1"/>
              </a:solidFill>
              <a:round/>
              <a:headEnd type="none" w="sm" len="sm"/>
              <a:tailEnd type="none" w="sm" len="sm"/>
            </a:ln>
            <a:extLst/>
          </p:spPr>
          <p:txBody>
            <a:bodyPr/>
            <a:lstStyle/>
            <a:p>
              <a:endParaRPr lang="zh-CN" altLang="en-US">
                <a:solidFill>
                  <a:schemeClr val="bg1"/>
                </a:solidFill>
              </a:endParaRPr>
            </a:p>
          </p:txBody>
        </p:sp>
        <p:sp>
          <p:nvSpPr>
            <p:cNvPr id="37946" name="Line 22"/>
            <p:cNvSpPr>
              <a:spLocks noChangeShapeType="1"/>
            </p:cNvSpPr>
            <p:nvPr/>
          </p:nvSpPr>
          <p:spPr bwMode="auto">
            <a:xfrm flipV="1">
              <a:off x="2586" y="1571"/>
              <a:ext cx="0" cy="1497"/>
            </a:xfrm>
            <a:prstGeom prst="line">
              <a:avLst/>
            </a:prstGeom>
            <a:grpFill/>
            <a:ln w="12700">
              <a:solidFill>
                <a:schemeClr val="tx1"/>
              </a:solidFill>
              <a:round/>
              <a:headEnd type="none" w="sm" len="sm"/>
              <a:tailEnd type="none" w="sm" len="sm"/>
            </a:ln>
            <a:extLst/>
          </p:spPr>
          <p:txBody>
            <a:bodyPr/>
            <a:lstStyle/>
            <a:p>
              <a:endParaRPr lang="zh-CN" altLang="en-US">
                <a:solidFill>
                  <a:schemeClr val="bg1"/>
                </a:solidFill>
              </a:endParaRPr>
            </a:p>
          </p:txBody>
        </p:sp>
        <p:sp>
          <p:nvSpPr>
            <p:cNvPr id="37947" name="Line 23"/>
            <p:cNvSpPr>
              <a:spLocks noChangeShapeType="1"/>
            </p:cNvSpPr>
            <p:nvPr/>
          </p:nvSpPr>
          <p:spPr bwMode="auto">
            <a:xfrm flipH="1">
              <a:off x="1452" y="1571"/>
              <a:ext cx="1134" cy="0"/>
            </a:xfrm>
            <a:prstGeom prst="line">
              <a:avLst/>
            </a:prstGeom>
            <a:grpFill/>
            <a:ln w="12700">
              <a:solidFill>
                <a:schemeClr val="tx1"/>
              </a:solidFill>
              <a:round/>
              <a:headEnd type="none" w="sm" len="sm"/>
              <a:tailEnd type="none" w="sm" len="sm"/>
            </a:ln>
            <a:extLst/>
          </p:spPr>
          <p:txBody>
            <a:bodyPr/>
            <a:lstStyle/>
            <a:p>
              <a:endParaRPr lang="zh-CN" altLang="en-US">
                <a:solidFill>
                  <a:schemeClr val="bg1"/>
                </a:solidFill>
              </a:endParaRPr>
            </a:p>
          </p:txBody>
        </p:sp>
        <p:sp>
          <p:nvSpPr>
            <p:cNvPr id="37948" name="Line 24"/>
            <p:cNvSpPr>
              <a:spLocks noChangeShapeType="1"/>
            </p:cNvSpPr>
            <p:nvPr/>
          </p:nvSpPr>
          <p:spPr bwMode="auto">
            <a:xfrm>
              <a:off x="1452" y="1571"/>
              <a:ext cx="0" cy="227"/>
            </a:xfrm>
            <a:prstGeom prst="line">
              <a:avLst/>
            </a:prstGeom>
            <a:grpFill/>
            <a:ln w="12700">
              <a:solidFill>
                <a:schemeClr val="tx1"/>
              </a:solidFill>
              <a:round/>
              <a:headEnd type="none" w="sm" len="sm"/>
              <a:tailEnd type="triangle" w="sm" len="sm"/>
            </a:ln>
            <a:extLst/>
          </p:spPr>
          <p:txBody>
            <a:bodyPr/>
            <a:lstStyle/>
            <a:p>
              <a:endParaRPr lang="zh-CN" altLang="en-US">
                <a:solidFill>
                  <a:schemeClr val="bg1"/>
                </a:solidFill>
              </a:endParaRPr>
            </a:p>
          </p:txBody>
        </p:sp>
        <p:sp>
          <p:nvSpPr>
            <p:cNvPr id="37949" name="Line 25"/>
            <p:cNvSpPr>
              <a:spLocks noChangeShapeType="1"/>
            </p:cNvSpPr>
            <p:nvPr/>
          </p:nvSpPr>
          <p:spPr bwMode="auto">
            <a:xfrm>
              <a:off x="1633" y="2886"/>
              <a:ext cx="0" cy="136"/>
            </a:xfrm>
            <a:prstGeom prst="line">
              <a:avLst/>
            </a:prstGeom>
            <a:grpFill/>
            <a:ln w="12700">
              <a:solidFill>
                <a:schemeClr val="tx1"/>
              </a:solidFill>
              <a:round/>
              <a:headEnd type="none" w="sm" len="sm"/>
              <a:tailEnd type="none" w="sm" len="sm"/>
            </a:ln>
            <a:extLst/>
          </p:spPr>
          <p:txBody>
            <a:bodyPr/>
            <a:lstStyle/>
            <a:p>
              <a:endParaRPr lang="zh-CN" altLang="en-US">
                <a:solidFill>
                  <a:schemeClr val="bg1"/>
                </a:solidFill>
              </a:endParaRPr>
            </a:p>
          </p:txBody>
        </p:sp>
        <p:sp>
          <p:nvSpPr>
            <p:cNvPr id="37950" name="Line 26"/>
            <p:cNvSpPr>
              <a:spLocks noChangeShapeType="1"/>
            </p:cNvSpPr>
            <p:nvPr/>
          </p:nvSpPr>
          <p:spPr bwMode="auto">
            <a:xfrm flipH="1">
              <a:off x="1134" y="3022"/>
              <a:ext cx="499" cy="0"/>
            </a:xfrm>
            <a:prstGeom prst="line">
              <a:avLst/>
            </a:prstGeom>
            <a:grpFill/>
            <a:ln w="12700">
              <a:solidFill>
                <a:schemeClr val="tx1"/>
              </a:solidFill>
              <a:round/>
              <a:headEnd type="none" w="sm" len="sm"/>
              <a:tailEnd type="none" w="sm" len="sm"/>
            </a:ln>
            <a:extLst/>
          </p:spPr>
          <p:txBody>
            <a:bodyPr/>
            <a:lstStyle/>
            <a:p>
              <a:endParaRPr lang="zh-CN" altLang="en-US">
                <a:solidFill>
                  <a:schemeClr val="bg1"/>
                </a:solidFill>
              </a:endParaRPr>
            </a:p>
          </p:txBody>
        </p:sp>
        <p:sp>
          <p:nvSpPr>
            <p:cNvPr id="37951" name="Line 27"/>
            <p:cNvSpPr>
              <a:spLocks noChangeShapeType="1"/>
            </p:cNvSpPr>
            <p:nvPr/>
          </p:nvSpPr>
          <p:spPr bwMode="auto">
            <a:xfrm>
              <a:off x="1134" y="3022"/>
              <a:ext cx="0" cy="182"/>
            </a:xfrm>
            <a:prstGeom prst="line">
              <a:avLst/>
            </a:prstGeom>
            <a:grpFill/>
            <a:ln w="12700">
              <a:solidFill>
                <a:schemeClr val="tx1"/>
              </a:solidFill>
              <a:round/>
              <a:headEnd type="none" w="sm" len="sm"/>
              <a:tailEnd type="triangle" w="sm" len="sm"/>
            </a:ln>
            <a:extLst/>
          </p:spPr>
          <p:txBody>
            <a:bodyPr/>
            <a:lstStyle/>
            <a:p>
              <a:endParaRPr lang="zh-CN" altLang="en-US">
                <a:solidFill>
                  <a:schemeClr val="bg1"/>
                </a:solidFill>
              </a:endParaRPr>
            </a:p>
          </p:txBody>
        </p:sp>
        <p:sp>
          <p:nvSpPr>
            <p:cNvPr id="37952" name="Line 28"/>
            <p:cNvSpPr>
              <a:spLocks noChangeShapeType="1"/>
            </p:cNvSpPr>
            <p:nvPr/>
          </p:nvSpPr>
          <p:spPr bwMode="auto">
            <a:xfrm>
              <a:off x="1134" y="3431"/>
              <a:ext cx="0" cy="226"/>
            </a:xfrm>
            <a:prstGeom prst="line">
              <a:avLst/>
            </a:prstGeom>
            <a:grpFill/>
            <a:ln w="12700">
              <a:solidFill>
                <a:schemeClr val="tx1"/>
              </a:solidFill>
              <a:round/>
              <a:headEnd type="none" w="sm" len="sm"/>
              <a:tailEnd type="triangle" w="sm" len="sm"/>
            </a:ln>
            <a:extLst/>
          </p:spPr>
          <p:txBody>
            <a:bodyPr/>
            <a:lstStyle/>
            <a:p>
              <a:endParaRPr lang="zh-CN" altLang="en-US">
                <a:solidFill>
                  <a:schemeClr val="bg1"/>
                </a:solidFill>
              </a:endParaRPr>
            </a:p>
          </p:txBody>
        </p:sp>
        <p:sp>
          <p:nvSpPr>
            <p:cNvPr id="37953" name="Text Box 29"/>
            <p:cNvSpPr txBox="1">
              <a:spLocks noChangeArrowheads="1"/>
            </p:cNvSpPr>
            <p:nvPr/>
          </p:nvSpPr>
          <p:spPr bwMode="auto">
            <a:xfrm>
              <a:off x="1361" y="1163"/>
              <a:ext cx="363" cy="231"/>
            </a:xfrm>
            <a:prstGeom prst="rect">
              <a:avLst/>
            </a:prstGeom>
            <a:grp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spcBef>
                  <a:spcPct val="50000"/>
                </a:spcBef>
              </a:pPr>
              <a:r>
                <a:rPr lang="en-US" altLang="zh-CN" sz="1800">
                  <a:solidFill>
                    <a:schemeClr val="bg1"/>
                  </a:solidFill>
                </a:rPr>
                <a:t>B1</a:t>
              </a:r>
            </a:p>
          </p:txBody>
        </p:sp>
        <p:sp>
          <p:nvSpPr>
            <p:cNvPr id="37954" name="Rectangle 30"/>
            <p:cNvSpPr>
              <a:spLocks noChangeArrowheads="1"/>
            </p:cNvSpPr>
            <p:nvPr/>
          </p:nvSpPr>
          <p:spPr bwMode="auto">
            <a:xfrm>
              <a:off x="1724" y="1754"/>
              <a:ext cx="267" cy="231"/>
            </a:xfrm>
            <a:prstGeom prst="rect">
              <a:avLst/>
            </a:prstGeom>
            <a:grp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spcBef>
                  <a:spcPct val="50000"/>
                </a:spcBef>
              </a:pPr>
              <a:r>
                <a:rPr lang="en-US" altLang="zh-CN" sz="1800">
                  <a:solidFill>
                    <a:schemeClr val="bg1"/>
                  </a:solidFill>
                </a:rPr>
                <a:t>B2</a:t>
              </a:r>
            </a:p>
          </p:txBody>
        </p:sp>
        <p:sp>
          <p:nvSpPr>
            <p:cNvPr id="37955" name="Rectangle 31"/>
            <p:cNvSpPr>
              <a:spLocks noChangeArrowheads="1"/>
            </p:cNvSpPr>
            <p:nvPr/>
          </p:nvSpPr>
          <p:spPr bwMode="auto">
            <a:xfrm>
              <a:off x="771" y="2629"/>
              <a:ext cx="267" cy="231"/>
            </a:xfrm>
            <a:prstGeom prst="rect">
              <a:avLst/>
            </a:prstGeom>
            <a:grp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spcBef>
                  <a:spcPct val="50000"/>
                </a:spcBef>
              </a:pPr>
              <a:r>
                <a:rPr lang="en-US" altLang="zh-CN" sz="1800">
                  <a:solidFill>
                    <a:schemeClr val="bg1"/>
                  </a:solidFill>
                </a:rPr>
                <a:t>B3</a:t>
              </a:r>
            </a:p>
          </p:txBody>
        </p:sp>
        <p:sp>
          <p:nvSpPr>
            <p:cNvPr id="37956" name="Rectangle 32"/>
            <p:cNvSpPr>
              <a:spLocks noChangeArrowheads="1"/>
            </p:cNvSpPr>
            <p:nvPr/>
          </p:nvSpPr>
          <p:spPr bwMode="auto">
            <a:xfrm>
              <a:off x="2154" y="2296"/>
              <a:ext cx="267" cy="231"/>
            </a:xfrm>
            <a:prstGeom prst="rect">
              <a:avLst/>
            </a:prstGeom>
            <a:grp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spcBef>
                  <a:spcPct val="50000"/>
                </a:spcBef>
              </a:pPr>
              <a:r>
                <a:rPr lang="en-US" altLang="zh-CN" sz="1800">
                  <a:solidFill>
                    <a:schemeClr val="bg1"/>
                  </a:solidFill>
                </a:rPr>
                <a:t>B4</a:t>
              </a:r>
            </a:p>
          </p:txBody>
        </p:sp>
        <p:sp>
          <p:nvSpPr>
            <p:cNvPr id="37957" name="Rectangle 33"/>
            <p:cNvSpPr>
              <a:spLocks noChangeArrowheads="1"/>
            </p:cNvSpPr>
            <p:nvPr/>
          </p:nvSpPr>
          <p:spPr bwMode="auto">
            <a:xfrm>
              <a:off x="1588" y="3219"/>
              <a:ext cx="267" cy="231"/>
            </a:xfrm>
            <a:prstGeom prst="rect">
              <a:avLst/>
            </a:prstGeom>
            <a:grp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spcBef>
                  <a:spcPct val="50000"/>
                </a:spcBef>
              </a:pPr>
              <a:r>
                <a:rPr lang="en-US" altLang="zh-CN" sz="1800">
                  <a:solidFill>
                    <a:schemeClr val="bg1"/>
                  </a:solidFill>
                </a:rPr>
                <a:t>B5</a:t>
              </a:r>
            </a:p>
          </p:txBody>
        </p:sp>
      </p:grpSp>
      <p:grpSp>
        <p:nvGrpSpPr>
          <p:cNvPr id="3" name="Group 70"/>
          <p:cNvGrpSpPr>
            <a:grpSpLocks/>
          </p:cNvGrpSpPr>
          <p:nvPr/>
        </p:nvGrpSpPr>
        <p:grpSpPr bwMode="auto">
          <a:xfrm>
            <a:off x="4830763" y="836613"/>
            <a:ext cx="4313237" cy="4679950"/>
            <a:chOff x="3043" y="799"/>
            <a:chExt cx="2717" cy="2948"/>
          </a:xfrm>
          <a:solidFill>
            <a:schemeClr val="tx1">
              <a:lumMod val="85000"/>
            </a:schemeClr>
          </a:solidFill>
        </p:grpSpPr>
        <p:sp>
          <p:nvSpPr>
            <p:cNvPr id="37894" name="Rectangle 38"/>
            <p:cNvSpPr>
              <a:spLocks noChangeArrowheads="1"/>
            </p:cNvSpPr>
            <p:nvPr/>
          </p:nvSpPr>
          <p:spPr bwMode="auto">
            <a:xfrm>
              <a:off x="3043" y="2613"/>
              <a:ext cx="771" cy="363"/>
            </a:xfrm>
            <a:prstGeom prst="rect">
              <a:avLst/>
            </a:prstGeom>
            <a:grpFill/>
            <a:ln w="12700">
              <a:solidFill>
                <a:schemeClr val="tx1"/>
              </a:solidFill>
              <a:miter lim="800000"/>
              <a:headEnd type="none" w="sm" len="sm"/>
              <a:tailEnd type="none" w="sm" len="sm"/>
            </a:ln>
          </p:spPr>
          <p:txBody>
            <a:bodyPr wrap="none" anchor="ct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en-US" altLang="zh-CN" sz="1600">
                  <a:solidFill>
                    <a:schemeClr val="bg1"/>
                  </a:solidFill>
                </a:rPr>
                <a:t>x:= x+1</a:t>
              </a:r>
            </a:p>
          </p:txBody>
        </p:sp>
        <p:grpSp>
          <p:nvGrpSpPr>
            <p:cNvPr id="37895" name="Group 69"/>
            <p:cNvGrpSpPr>
              <a:grpSpLocks/>
            </p:cNvGrpSpPr>
            <p:nvPr/>
          </p:nvGrpSpPr>
          <p:grpSpPr bwMode="auto">
            <a:xfrm>
              <a:off x="3406" y="799"/>
              <a:ext cx="2354" cy="2948"/>
              <a:chOff x="3406" y="799"/>
              <a:chExt cx="2354" cy="2948"/>
            </a:xfrm>
            <a:grpFill/>
          </p:grpSpPr>
          <p:sp>
            <p:nvSpPr>
              <p:cNvPr id="37896" name="Rectangle 36"/>
              <p:cNvSpPr>
                <a:spLocks noChangeArrowheads="1"/>
              </p:cNvSpPr>
              <p:nvPr/>
            </p:nvSpPr>
            <p:spPr bwMode="auto">
              <a:xfrm>
                <a:off x="3878" y="1071"/>
                <a:ext cx="499" cy="227"/>
              </a:xfrm>
              <a:prstGeom prst="rect">
                <a:avLst/>
              </a:prstGeom>
              <a:grpFill/>
              <a:ln w="12700">
                <a:solidFill>
                  <a:schemeClr val="tx1"/>
                </a:solidFill>
                <a:miter lim="800000"/>
                <a:headEnd type="none" w="sm" len="sm"/>
                <a:tailEnd type="none" w="sm" len="sm"/>
              </a:ln>
            </p:spPr>
            <p:txBody>
              <a:bodyPr wrap="none" anchor="ctr"/>
              <a:lstStyle>
                <a:lvl1pPr marL="342900" indent="-3429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en-US" altLang="zh-CN" sz="1400">
                    <a:solidFill>
                      <a:schemeClr val="bg1"/>
                    </a:solidFill>
                  </a:rPr>
                  <a:t> i:= 1</a:t>
                </a:r>
              </a:p>
            </p:txBody>
          </p:sp>
          <p:sp>
            <p:nvSpPr>
              <p:cNvPr id="37897" name="Rectangle 37"/>
              <p:cNvSpPr>
                <a:spLocks noChangeArrowheads="1"/>
              </p:cNvSpPr>
              <p:nvPr/>
            </p:nvSpPr>
            <p:spPr bwMode="auto">
              <a:xfrm>
                <a:off x="3588" y="1888"/>
                <a:ext cx="1134" cy="272"/>
              </a:xfrm>
              <a:prstGeom prst="rect">
                <a:avLst/>
              </a:prstGeom>
              <a:grpFill/>
              <a:ln w="12700">
                <a:solidFill>
                  <a:schemeClr val="tx1"/>
                </a:solidFill>
                <a:miter lim="800000"/>
                <a:headEnd type="none" w="sm" len="sm"/>
                <a:tailEnd type="none" w="sm" len="sm"/>
              </a:ln>
            </p:spPr>
            <p:txBody>
              <a:bodyPr wrap="none" anchor="ct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en-US" altLang="zh-CN" sz="1600">
                    <a:solidFill>
                      <a:schemeClr val="bg1"/>
                    </a:solidFill>
                  </a:rPr>
                  <a:t> if x&lt;y goto B3</a:t>
                </a:r>
              </a:p>
            </p:txBody>
          </p:sp>
          <p:sp>
            <p:nvSpPr>
              <p:cNvPr id="37898" name="Rectangle 39"/>
              <p:cNvSpPr>
                <a:spLocks noChangeArrowheads="1"/>
              </p:cNvSpPr>
              <p:nvPr/>
            </p:nvSpPr>
            <p:spPr bwMode="auto">
              <a:xfrm>
                <a:off x="4404" y="2613"/>
                <a:ext cx="1089" cy="363"/>
              </a:xfrm>
              <a:prstGeom prst="rect">
                <a:avLst/>
              </a:prstGeom>
              <a:grpFill/>
              <a:ln w="12700">
                <a:solidFill>
                  <a:schemeClr val="tx1"/>
                </a:solidFill>
                <a:miter lim="800000"/>
                <a:headEnd type="none" w="sm" len="sm"/>
                <a:tailEnd type="none" w="sm" len="sm"/>
              </a:ln>
            </p:spPr>
            <p:txBody>
              <a:bodyPr wrap="none" anchor="ct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r>
                  <a:rPr lang="en-US" altLang="zh-CN" sz="1600">
                    <a:solidFill>
                      <a:schemeClr val="bg1"/>
                    </a:solidFill>
                  </a:rPr>
                  <a:t>y:=y-1</a:t>
                </a:r>
              </a:p>
              <a:p>
                <a:r>
                  <a:rPr lang="en-US" altLang="zh-CN" sz="1600">
                    <a:solidFill>
                      <a:schemeClr val="bg1"/>
                    </a:solidFill>
                  </a:rPr>
                  <a:t> If y&lt;=20 goto B5</a:t>
                </a:r>
              </a:p>
            </p:txBody>
          </p:sp>
          <p:sp>
            <p:nvSpPr>
              <p:cNvPr id="37899" name="Rectangle 40"/>
              <p:cNvSpPr>
                <a:spLocks noChangeArrowheads="1"/>
              </p:cNvSpPr>
              <p:nvPr/>
            </p:nvSpPr>
            <p:spPr bwMode="auto">
              <a:xfrm>
                <a:off x="3814" y="3294"/>
                <a:ext cx="681" cy="227"/>
              </a:xfrm>
              <a:prstGeom prst="rect">
                <a:avLst/>
              </a:prstGeom>
              <a:grpFill/>
              <a:ln w="12700">
                <a:solidFill>
                  <a:schemeClr val="tx1"/>
                </a:solidFill>
                <a:miter lim="800000"/>
                <a:headEnd type="none" w="sm" len="sm"/>
                <a:tailEnd type="none" w="sm" len="sm"/>
              </a:ln>
            </p:spPr>
            <p:txBody>
              <a:bodyPr wrap="none" anchor="ct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en-US" altLang="zh-CN" sz="1800">
                    <a:solidFill>
                      <a:schemeClr val="bg1"/>
                    </a:solidFill>
                  </a:rPr>
                  <a:t> j:=i</a:t>
                </a:r>
              </a:p>
            </p:txBody>
          </p:sp>
          <p:sp>
            <p:nvSpPr>
              <p:cNvPr id="37900" name="Line 41"/>
              <p:cNvSpPr>
                <a:spLocks noChangeShapeType="1"/>
              </p:cNvSpPr>
              <p:nvPr/>
            </p:nvSpPr>
            <p:spPr bwMode="auto">
              <a:xfrm>
                <a:off x="4132" y="799"/>
                <a:ext cx="0" cy="272"/>
              </a:xfrm>
              <a:prstGeom prst="line">
                <a:avLst/>
              </a:prstGeom>
              <a:grpFill/>
              <a:ln w="12700">
                <a:solidFill>
                  <a:schemeClr val="tx1"/>
                </a:solidFill>
                <a:round/>
                <a:headEnd type="none" w="sm" len="sm"/>
                <a:tailEnd type="triangle" w="sm" len="sm"/>
              </a:ln>
              <a:extLst/>
            </p:spPr>
            <p:txBody>
              <a:bodyPr/>
              <a:lstStyle/>
              <a:p>
                <a:endParaRPr lang="zh-CN" altLang="en-US">
                  <a:solidFill>
                    <a:schemeClr val="bg1"/>
                  </a:solidFill>
                </a:endParaRPr>
              </a:p>
            </p:txBody>
          </p:sp>
          <p:sp>
            <p:nvSpPr>
              <p:cNvPr id="37901" name="Line 42"/>
              <p:cNvSpPr>
                <a:spLocks noChangeShapeType="1"/>
              </p:cNvSpPr>
              <p:nvPr/>
            </p:nvSpPr>
            <p:spPr bwMode="auto">
              <a:xfrm>
                <a:off x="4132" y="1570"/>
                <a:ext cx="0" cy="318"/>
              </a:xfrm>
              <a:prstGeom prst="line">
                <a:avLst/>
              </a:prstGeom>
              <a:grpFill/>
              <a:ln w="12700">
                <a:solidFill>
                  <a:schemeClr val="tx1"/>
                </a:solidFill>
                <a:round/>
                <a:headEnd type="none" w="sm" len="sm"/>
                <a:tailEnd type="triangle" w="sm" len="sm"/>
              </a:ln>
              <a:extLst/>
            </p:spPr>
            <p:txBody>
              <a:bodyPr/>
              <a:lstStyle/>
              <a:p>
                <a:endParaRPr lang="zh-CN" altLang="en-US">
                  <a:solidFill>
                    <a:schemeClr val="bg1"/>
                  </a:solidFill>
                </a:endParaRPr>
              </a:p>
            </p:txBody>
          </p:sp>
          <p:sp>
            <p:nvSpPr>
              <p:cNvPr id="37902" name="Line 43"/>
              <p:cNvSpPr>
                <a:spLocks noChangeShapeType="1"/>
              </p:cNvSpPr>
              <p:nvPr/>
            </p:nvSpPr>
            <p:spPr bwMode="auto">
              <a:xfrm flipH="1">
                <a:off x="3452" y="2024"/>
                <a:ext cx="136" cy="0"/>
              </a:xfrm>
              <a:prstGeom prst="line">
                <a:avLst/>
              </a:prstGeom>
              <a:grpFill/>
              <a:ln w="12700">
                <a:solidFill>
                  <a:schemeClr val="tx1"/>
                </a:solidFill>
                <a:round/>
                <a:headEnd type="none" w="sm" len="sm"/>
                <a:tailEnd type="none" w="sm" len="sm"/>
              </a:ln>
              <a:extLst/>
            </p:spPr>
            <p:txBody>
              <a:bodyPr/>
              <a:lstStyle/>
              <a:p>
                <a:endParaRPr lang="zh-CN" altLang="en-US">
                  <a:solidFill>
                    <a:schemeClr val="bg1"/>
                  </a:solidFill>
                </a:endParaRPr>
              </a:p>
            </p:txBody>
          </p:sp>
          <p:sp>
            <p:nvSpPr>
              <p:cNvPr id="37903" name="Line 44"/>
              <p:cNvSpPr>
                <a:spLocks noChangeShapeType="1"/>
              </p:cNvSpPr>
              <p:nvPr/>
            </p:nvSpPr>
            <p:spPr bwMode="auto">
              <a:xfrm>
                <a:off x="3452" y="2024"/>
                <a:ext cx="0" cy="589"/>
              </a:xfrm>
              <a:prstGeom prst="line">
                <a:avLst/>
              </a:prstGeom>
              <a:grpFill/>
              <a:ln w="12700">
                <a:solidFill>
                  <a:schemeClr val="tx1"/>
                </a:solidFill>
                <a:round/>
                <a:headEnd type="none" w="sm" len="sm"/>
                <a:tailEnd type="triangle" w="sm" len="sm"/>
              </a:ln>
              <a:extLst/>
            </p:spPr>
            <p:txBody>
              <a:bodyPr/>
              <a:lstStyle/>
              <a:p>
                <a:endParaRPr lang="zh-CN" altLang="en-US">
                  <a:solidFill>
                    <a:schemeClr val="bg1"/>
                  </a:solidFill>
                </a:endParaRPr>
              </a:p>
            </p:txBody>
          </p:sp>
          <p:sp>
            <p:nvSpPr>
              <p:cNvPr id="37904" name="Line 45"/>
              <p:cNvSpPr>
                <a:spLocks noChangeShapeType="1"/>
              </p:cNvSpPr>
              <p:nvPr/>
            </p:nvSpPr>
            <p:spPr bwMode="auto">
              <a:xfrm>
                <a:off x="3406" y="2976"/>
                <a:ext cx="0" cy="136"/>
              </a:xfrm>
              <a:prstGeom prst="line">
                <a:avLst/>
              </a:prstGeom>
              <a:grpFill/>
              <a:ln w="12700">
                <a:solidFill>
                  <a:schemeClr val="tx1"/>
                </a:solidFill>
                <a:round/>
                <a:headEnd type="none" w="sm" len="sm"/>
                <a:tailEnd type="none" w="sm" len="sm"/>
              </a:ln>
              <a:extLst/>
            </p:spPr>
            <p:txBody>
              <a:bodyPr/>
              <a:lstStyle/>
              <a:p>
                <a:endParaRPr lang="zh-CN" altLang="en-US">
                  <a:solidFill>
                    <a:schemeClr val="bg1"/>
                  </a:solidFill>
                </a:endParaRPr>
              </a:p>
            </p:txBody>
          </p:sp>
          <p:sp>
            <p:nvSpPr>
              <p:cNvPr id="37905" name="Line 46"/>
              <p:cNvSpPr>
                <a:spLocks noChangeShapeType="1"/>
              </p:cNvSpPr>
              <p:nvPr/>
            </p:nvSpPr>
            <p:spPr bwMode="auto">
              <a:xfrm>
                <a:off x="3406" y="3112"/>
                <a:ext cx="545" cy="0"/>
              </a:xfrm>
              <a:prstGeom prst="line">
                <a:avLst/>
              </a:prstGeom>
              <a:grpFill/>
              <a:ln w="12700">
                <a:solidFill>
                  <a:schemeClr val="tx1"/>
                </a:solidFill>
                <a:round/>
                <a:headEnd type="none" w="sm" len="sm"/>
                <a:tailEnd type="none" w="sm" len="sm"/>
              </a:ln>
              <a:extLst/>
            </p:spPr>
            <p:txBody>
              <a:bodyPr/>
              <a:lstStyle/>
              <a:p>
                <a:endParaRPr lang="zh-CN" altLang="en-US">
                  <a:solidFill>
                    <a:schemeClr val="bg1"/>
                  </a:solidFill>
                </a:endParaRPr>
              </a:p>
            </p:txBody>
          </p:sp>
          <p:sp>
            <p:nvSpPr>
              <p:cNvPr id="37906" name="Line 47"/>
              <p:cNvSpPr>
                <a:spLocks noChangeShapeType="1"/>
              </p:cNvSpPr>
              <p:nvPr/>
            </p:nvSpPr>
            <p:spPr bwMode="auto">
              <a:xfrm flipV="1">
                <a:off x="3951" y="2341"/>
                <a:ext cx="0" cy="771"/>
              </a:xfrm>
              <a:prstGeom prst="line">
                <a:avLst/>
              </a:prstGeom>
              <a:grpFill/>
              <a:ln w="12700">
                <a:solidFill>
                  <a:schemeClr val="tx1"/>
                </a:solidFill>
                <a:round/>
                <a:headEnd type="none" w="sm" len="sm"/>
                <a:tailEnd type="none" w="sm" len="sm"/>
              </a:ln>
              <a:extLst/>
            </p:spPr>
            <p:txBody>
              <a:bodyPr/>
              <a:lstStyle/>
              <a:p>
                <a:endParaRPr lang="zh-CN" altLang="en-US">
                  <a:solidFill>
                    <a:schemeClr val="bg1"/>
                  </a:solidFill>
                </a:endParaRPr>
              </a:p>
            </p:txBody>
          </p:sp>
          <p:sp>
            <p:nvSpPr>
              <p:cNvPr id="37907" name="Line 48"/>
              <p:cNvSpPr>
                <a:spLocks noChangeShapeType="1"/>
              </p:cNvSpPr>
              <p:nvPr/>
            </p:nvSpPr>
            <p:spPr bwMode="auto">
              <a:xfrm>
                <a:off x="3951" y="2341"/>
                <a:ext cx="725" cy="0"/>
              </a:xfrm>
              <a:prstGeom prst="line">
                <a:avLst/>
              </a:prstGeom>
              <a:grpFill/>
              <a:ln w="12700">
                <a:solidFill>
                  <a:schemeClr val="tx1"/>
                </a:solidFill>
                <a:round/>
                <a:headEnd type="none" w="sm" len="sm"/>
                <a:tailEnd type="none" w="sm" len="sm"/>
              </a:ln>
              <a:extLst/>
            </p:spPr>
            <p:txBody>
              <a:bodyPr/>
              <a:lstStyle/>
              <a:p>
                <a:endParaRPr lang="zh-CN" altLang="en-US">
                  <a:solidFill>
                    <a:schemeClr val="bg1"/>
                  </a:solidFill>
                </a:endParaRPr>
              </a:p>
            </p:txBody>
          </p:sp>
          <p:sp>
            <p:nvSpPr>
              <p:cNvPr id="37908" name="Line 49"/>
              <p:cNvSpPr>
                <a:spLocks noChangeShapeType="1"/>
              </p:cNvSpPr>
              <p:nvPr/>
            </p:nvSpPr>
            <p:spPr bwMode="auto">
              <a:xfrm>
                <a:off x="4676" y="2341"/>
                <a:ext cx="0" cy="227"/>
              </a:xfrm>
              <a:prstGeom prst="line">
                <a:avLst/>
              </a:prstGeom>
              <a:grpFill/>
              <a:ln w="12700">
                <a:solidFill>
                  <a:schemeClr val="tx1"/>
                </a:solidFill>
                <a:round/>
                <a:headEnd type="none" w="sm" len="sm"/>
                <a:tailEnd type="triangle" w="sm" len="sm"/>
              </a:ln>
              <a:extLst/>
            </p:spPr>
            <p:txBody>
              <a:bodyPr/>
              <a:lstStyle/>
              <a:p>
                <a:endParaRPr lang="zh-CN" altLang="en-US">
                  <a:solidFill>
                    <a:schemeClr val="bg1"/>
                  </a:solidFill>
                </a:endParaRPr>
              </a:p>
            </p:txBody>
          </p:sp>
          <p:sp>
            <p:nvSpPr>
              <p:cNvPr id="37909" name="Line 50"/>
              <p:cNvSpPr>
                <a:spLocks noChangeShapeType="1"/>
              </p:cNvSpPr>
              <p:nvPr/>
            </p:nvSpPr>
            <p:spPr bwMode="auto">
              <a:xfrm>
                <a:off x="4722" y="2069"/>
                <a:ext cx="362" cy="0"/>
              </a:xfrm>
              <a:prstGeom prst="line">
                <a:avLst/>
              </a:prstGeom>
              <a:grpFill/>
              <a:ln w="12700">
                <a:solidFill>
                  <a:schemeClr val="tx1"/>
                </a:solidFill>
                <a:round/>
                <a:headEnd type="none" w="sm" len="sm"/>
                <a:tailEnd type="none" w="sm" len="sm"/>
              </a:ln>
              <a:extLst/>
            </p:spPr>
            <p:txBody>
              <a:bodyPr/>
              <a:lstStyle/>
              <a:p>
                <a:endParaRPr lang="zh-CN" altLang="en-US">
                  <a:solidFill>
                    <a:schemeClr val="bg1"/>
                  </a:solidFill>
                </a:endParaRPr>
              </a:p>
            </p:txBody>
          </p:sp>
          <p:sp>
            <p:nvSpPr>
              <p:cNvPr id="37910" name="Line 51"/>
              <p:cNvSpPr>
                <a:spLocks noChangeShapeType="1"/>
              </p:cNvSpPr>
              <p:nvPr/>
            </p:nvSpPr>
            <p:spPr bwMode="auto">
              <a:xfrm>
                <a:off x="5084" y="2069"/>
                <a:ext cx="0" cy="499"/>
              </a:xfrm>
              <a:prstGeom prst="line">
                <a:avLst/>
              </a:prstGeom>
              <a:grpFill/>
              <a:ln w="12700">
                <a:solidFill>
                  <a:schemeClr val="tx1"/>
                </a:solidFill>
                <a:round/>
                <a:headEnd type="none" w="sm" len="sm"/>
                <a:tailEnd type="triangle" w="sm" len="sm"/>
              </a:ln>
              <a:extLst/>
            </p:spPr>
            <p:txBody>
              <a:bodyPr/>
              <a:lstStyle/>
              <a:p>
                <a:endParaRPr lang="zh-CN" altLang="en-US">
                  <a:solidFill>
                    <a:schemeClr val="bg1"/>
                  </a:solidFill>
                </a:endParaRPr>
              </a:p>
            </p:txBody>
          </p:sp>
          <p:sp>
            <p:nvSpPr>
              <p:cNvPr id="37911" name="Line 52"/>
              <p:cNvSpPr>
                <a:spLocks noChangeShapeType="1"/>
              </p:cNvSpPr>
              <p:nvPr/>
            </p:nvSpPr>
            <p:spPr bwMode="auto">
              <a:xfrm>
                <a:off x="5130" y="2976"/>
                <a:ext cx="0" cy="182"/>
              </a:xfrm>
              <a:prstGeom prst="line">
                <a:avLst/>
              </a:prstGeom>
              <a:grpFill/>
              <a:ln w="12700">
                <a:solidFill>
                  <a:schemeClr val="tx1"/>
                </a:solidFill>
                <a:round/>
                <a:headEnd type="none" w="sm" len="sm"/>
                <a:tailEnd type="none" w="sm" len="sm"/>
              </a:ln>
              <a:extLst/>
            </p:spPr>
            <p:txBody>
              <a:bodyPr/>
              <a:lstStyle/>
              <a:p>
                <a:endParaRPr lang="zh-CN" altLang="en-US">
                  <a:solidFill>
                    <a:schemeClr val="bg1"/>
                  </a:solidFill>
                </a:endParaRPr>
              </a:p>
            </p:txBody>
          </p:sp>
          <p:sp>
            <p:nvSpPr>
              <p:cNvPr id="37912" name="Line 53"/>
              <p:cNvSpPr>
                <a:spLocks noChangeShapeType="1"/>
              </p:cNvSpPr>
              <p:nvPr/>
            </p:nvSpPr>
            <p:spPr bwMode="auto">
              <a:xfrm>
                <a:off x="5130" y="3158"/>
                <a:ext cx="499" cy="0"/>
              </a:xfrm>
              <a:prstGeom prst="line">
                <a:avLst/>
              </a:prstGeom>
              <a:grpFill/>
              <a:ln w="12700">
                <a:solidFill>
                  <a:schemeClr val="tx1"/>
                </a:solidFill>
                <a:round/>
                <a:headEnd type="none" w="sm" len="sm"/>
                <a:tailEnd type="none" w="sm" len="sm"/>
              </a:ln>
              <a:extLst/>
            </p:spPr>
            <p:txBody>
              <a:bodyPr/>
              <a:lstStyle/>
              <a:p>
                <a:endParaRPr lang="zh-CN" altLang="en-US">
                  <a:solidFill>
                    <a:schemeClr val="bg1"/>
                  </a:solidFill>
                </a:endParaRPr>
              </a:p>
            </p:txBody>
          </p:sp>
          <p:sp>
            <p:nvSpPr>
              <p:cNvPr id="37913" name="Line 54"/>
              <p:cNvSpPr>
                <a:spLocks noChangeShapeType="1"/>
              </p:cNvSpPr>
              <p:nvPr/>
            </p:nvSpPr>
            <p:spPr bwMode="auto">
              <a:xfrm flipV="1">
                <a:off x="5629" y="1661"/>
                <a:ext cx="0" cy="1497"/>
              </a:xfrm>
              <a:prstGeom prst="line">
                <a:avLst/>
              </a:prstGeom>
              <a:grpFill/>
              <a:ln w="12700">
                <a:solidFill>
                  <a:schemeClr val="tx1"/>
                </a:solidFill>
                <a:round/>
                <a:headEnd type="none" w="sm" len="sm"/>
                <a:tailEnd type="none" w="sm" len="sm"/>
              </a:ln>
              <a:extLst/>
            </p:spPr>
            <p:txBody>
              <a:bodyPr/>
              <a:lstStyle/>
              <a:p>
                <a:endParaRPr lang="zh-CN" altLang="en-US">
                  <a:solidFill>
                    <a:schemeClr val="bg1"/>
                  </a:solidFill>
                </a:endParaRPr>
              </a:p>
            </p:txBody>
          </p:sp>
          <p:sp>
            <p:nvSpPr>
              <p:cNvPr id="37914" name="Line 55"/>
              <p:cNvSpPr>
                <a:spLocks noChangeShapeType="1"/>
              </p:cNvSpPr>
              <p:nvPr/>
            </p:nvSpPr>
            <p:spPr bwMode="auto">
              <a:xfrm flipH="1">
                <a:off x="4495" y="1661"/>
                <a:ext cx="1134" cy="0"/>
              </a:xfrm>
              <a:prstGeom prst="line">
                <a:avLst/>
              </a:prstGeom>
              <a:grpFill/>
              <a:ln w="12700">
                <a:solidFill>
                  <a:schemeClr val="tx1"/>
                </a:solidFill>
                <a:round/>
                <a:headEnd type="none" w="sm" len="sm"/>
                <a:tailEnd type="none" w="sm" len="sm"/>
              </a:ln>
              <a:extLst/>
            </p:spPr>
            <p:txBody>
              <a:bodyPr/>
              <a:lstStyle/>
              <a:p>
                <a:endParaRPr lang="zh-CN" altLang="en-US">
                  <a:solidFill>
                    <a:schemeClr val="bg1"/>
                  </a:solidFill>
                </a:endParaRPr>
              </a:p>
            </p:txBody>
          </p:sp>
          <p:sp>
            <p:nvSpPr>
              <p:cNvPr id="37915" name="Line 56"/>
              <p:cNvSpPr>
                <a:spLocks noChangeShapeType="1"/>
              </p:cNvSpPr>
              <p:nvPr/>
            </p:nvSpPr>
            <p:spPr bwMode="auto">
              <a:xfrm>
                <a:off x="4495" y="1661"/>
                <a:ext cx="0" cy="227"/>
              </a:xfrm>
              <a:prstGeom prst="line">
                <a:avLst/>
              </a:prstGeom>
              <a:grpFill/>
              <a:ln w="12700">
                <a:solidFill>
                  <a:schemeClr val="tx1"/>
                </a:solidFill>
                <a:round/>
                <a:headEnd type="none" w="sm" len="sm"/>
                <a:tailEnd type="triangle" w="sm" len="sm"/>
              </a:ln>
              <a:extLst/>
            </p:spPr>
            <p:txBody>
              <a:bodyPr/>
              <a:lstStyle/>
              <a:p>
                <a:endParaRPr lang="zh-CN" altLang="en-US">
                  <a:solidFill>
                    <a:schemeClr val="bg1"/>
                  </a:solidFill>
                </a:endParaRPr>
              </a:p>
            </p:txBody>
          </p:sp>
          <p:sp>
            <p:nvSpPr>
              <p:cNvPr id="37916" name="Line 57"/>
              <p:cNvSpPr>
                <a:spLocks noChangeShapeType="1"/>
              </p:cNvSpPr>
              <p:nvPr/>
            </p:nvSpPr>
            <p:spPr bwMode="auto">
              <a:xfrm>
                <a:off x="4676" y="2976"/>
                <a:ext cx="0" cy="136"/>
              </a:xfrm>
              <a:prstGeom prst="line">
                <a:avLst/>
              </a:prstGeom>
              <a:grpFill/>
              <a:ln w="12700">
                <a:solidFill>
                  <a:schemeClr val="tx1"/>
                </a:solidFill>
                <a:round/>
                <a:headEnd type="none" w="sm" len="sm"/>
                <a:tailEnd type="none" w="sm" len="sm"/>
              </a:ln>
              <a:extLst/>
            </p:spPr>
            <p:txBody>
              <a:bodyPr/>
              <a:lstStyle/>
              <a:p>
                <a:endParaRPr lang="zh-CN" altLang="en-US">
                  <a:solidFill>
                    <a:schemeClr val="bg1"/>
                  </a:solidFill>
                </a:endParaRPr>
              </a:p>
            </p:txBody>
          </p:sp>
          <p:sp>
            <p:nvSpPr>
              <p:cNvPr id="37917" name="Line 58"/>
              <p:cNvSpPr>
                <a:spLocks noChangeShapeType="1"/>
              </p:cNvSpPr>
              <p:nvPr/>
            </p:nvSpPr>
            <p:spPr bwMode="auto">
              <a:xfrm flipH="1">
                <a:off x="4177" y="3112"/>
                <a:ext cx="499" cy="0"/>
              </a:xfrm>
              <a:prstGeom prst="line">
                <a:avLst/>
              </a:prstGeom>
              <a:grpFill/>
              <a:ln w="12700">
                <a:solidFill>
                  <a:schemeClr val="tx1"/>
                </a:solidFill>
                <a:round/>
                <a:headEnd type="none" w="sm" len="sm"/>
                <a:tailEnd type="none" w="sm" len="sm"/>
              </a:ln>
              <a:extLst/>
            </p:spPr>
            <p:txBody>
              <a:bodyPr/>
              <a:lstStyle/>
              <a:p>
                <a:endParaRPr lang="zh-CN" altLang="en-US">
                  <a:solidFill>
                    <a:schemeClr val="bg1"/>
                  </a:solidFill>
                </a:endParaRPr>
              </a:p>
            </p:txBody>
          </p:sp>
          <p:sp>
            <p:nvSpPr>
              <p:cNvPr id="37918" name="Line 59"/>
              <p:cNvSpPr>
                <a:spLocks noChangeShapeType="1"/>
              </p:cNvSpPr>
              <p:nvPr/>
            </p:nvSpPr>
            <p:spPr bwMode="auto">
              <a:xfrm>
                <a:off x="4177" y="3112"/>
                <a:ext cx="0" cy="182"/>
              </a:xfrm>
              <a:prstGeom prst="line">
                <a:avLst/>
              </a:prstGeom>
              <a:grpFill/>
              <a:ln w="12700">
                <a:solidFill>
                  <a:schemeClr val="tx1"/>
                </a:solidFill>
                <a:round/>
                <a:headEnd type="none" w="sm" len="sm"/>
                <a:tailEnd type="triangle" w="sm" len="sm"/>
              </a:ln>
              <a:extLst/>
            </p:spPr>
            <p:txBody>
              <a:bodyPr/>
              <a:lstStyle/>
              <a:p>
                <a:endParaRPr lang="zh-CN" altLang="en-US">
                  <a:solidFill>
                    <a:schemeClr val="bg1"/>
                  </a:solidFill>
                </a:endParaRPr>
              </a:p>
            </p:txBody>
          </p:sp>
          <p:sp>
            <p:nvSpPr>
              <p:cNvPr id="37919" name="Line 60"/>
              <p:cNvSpPr>
                <a:spLocks noChangeShapeType="1"/>
              </p:cNvSpPr>
              <p:nvPr/>
            </p:nvSpPr>
            <p:spPr bwMode="auto">
              <a:xfrm>
                <a:off x="4177" y="3521"/>
                <a:ext cx="0" cy="226"/>
              </a:xfrm>
              <a:prstGeom prst="line">
                <a:avLst/>
              </a:prstGeom>
              <a:grpFill/>
              <a:ln w="12700">
                <a:solidFill>
                  <a:schemeClr val="tx1"/>
                </a:solidFill>
                <a:round/>
                <a:headEnd type="none" w="sm" len="sm"/>
                <a:tailEnd type="triangle" w="sm" len="sm"/>
              </a:ln>
              <a:extLst/>
            </p:spPr>
            <p:txBody>
              <a:bodyPr/>
              <a:lstStyle/>
              <a:p>
                <a:endParaRPr lang="zh-CN" altLang="en-US">
                  <a:solidFill>
                    <a:schemeClr val="bg1"/>
                  </a:solidFill>
                </a:endParaRPr>
              </a:p>
            </p:txBody>
          </p:sp>
          <p:sp>
            <p:nvSpPr>
              <p:cNvPr id="37920" name="Text Box 61"/>
              <p:cNvSpPr txBox="1">
                <a:spLocks noChangeArrowheads="1"/>
              </p:cNvSpPr>
              <p:nvPr/>
            </p:nvSpPr>
            <p:spPr bwMode="auto">
              <a:xfrm>
                <a:off x="4422" y="1053"/>
                <a:ext cx="363" cy="231"/>
              </a:xfrm>
              <a:prstGeom prst="rect">
                <a:avLst/>
              </a:prstGeom>
              <a:grp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spcBef>
                    <a:spcPct val="50000"/>
                  </a:spcBef>
                </a:pPr>
                <a:r>
                  <a:rPr lang="en-US" altLang="zh-CN" sz="1800">
                    <a:solidFill>
                      <a:schemeClr val="bg1"/>
                    </a:solidFill>
                  </a:rPr>
                  <a:t>B1</a:t>
                </a:r>
              </a:p>
            </p:txBody>
          </p:sp>
          <p:sp>
            <p:nvSpPr>
              <p:cNvPr id="37921" name="Rectangle 62"/>
              <p:cNvSpPr>
                <a:spLocks noChangeArrowheads="1"/>
              </p:cNvSpPr>
              <p:nvPr/>
            </p:nvSpPr>
            <p:spPr bwMode="auto">
              <a:xfrm>
                <a:off x="4767" y="1844"/>
                <a:ext cx="267" cy="231"/>
              </a:xfrm>
              <a:prstGeom prst="rect">
                <a:avLst/>
              </a:prstGeom>
              <a:grp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spcBef>
                    <a:spcPct val="50000"/>
                  </a:spcBef>
                </a:pPr>
                <a:r>
                  <a:rPr lang="en-US" altLang="zh-CN" sz="1800">
                    <a:solidFill>
                      <a:schemeClr val="bg1"/>
                    </a:solidFill>
                  </a:rPr>
                  <a:t>B2</a:t>
                </a:r>
              </a:p>
            </p:txBody>
          </p:sp>
          <p:sp>
            <p:nvSpPr>
              <p:cNvPr id="37922" name="Rectangle 63"/>
              <p:cNvSpPr>
                <a:spLocks noChangeArrowheads="1"/>
              </p:cNvSpPr>
              <p:nvPr/>
            </p:nvSpPr>
            <p:spPr bwMode="auto">
              <a:xfrm>
                <a:off x="3814" y="2719"/>
                <a:ext cx="267" cy="231"/>
              </a:xfrm>
              <a:prstGeom prst="rect">
                <a:avLst/>
              </a:prstGeom>
              <a:grp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spcBef>
                    <a:spcPct val="50000"/>
                  </a:spcBef>
                </a:pPr>
                <a:r>
                  <a:rPr lang="en-US" altLang="zh-CN" sz="1800">
                    <a:solidFill>
                      <a:schemeClr val="bg1"/>
                    </a:solidFill>
                  </a:rPr>
                  <a:t>B3</a:t>
                </a:r>
              </a:p>
            </p:txBody>
          </p:sp>
          <p:sp>
            <p:nvSpPr>
              <p:cNvPr id="37923" name="Rectangle 64"/>
              <p:cNvSpPr>
                <a:spLocks noChangeArrowheads="1"/>
              </p:cNvSpPr>
              <p:nvPr/>
            </p:nvSpPr>
            <p:spPr bwMode="auto">
              <a:xfrm>
                <a:off x="5493" y="2719"/>
                <a:ext cx="267" cy="231"/>
              </a:xfrm>
              <a:prstGeom prst="rect">
                <a:avLst/>
              </a:prstGeom>
              <a:grp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spcBef>
                    <a:spcPct val="50000"/>
                  </a:spcBef>
                </a:pPr>
                <a:r>
                  <a:rPr lang="en-US" altLang="zh-CN" sz="1800">
                    <a:solidFill>
                      <a:schemeClr val="bg1"/>
                    </a:solidFill>
                  </a:rPr>
                  <a:t>B4</a:t>
                </a:r>
              </a:p>
            </p:txBody>
          </p:sp>
          <p:sp>
            <p:nvSpPr>
              <p:cNvPr id="37924" name="Rectangle 65"/>
              <p:cNvSpPr>
                <a:spLocks noChangeArrowheads="1"/>
              </p:cNvSpPr>
              <p:nvPr/>
            </p:nvSpPr>
            <p:spPr bwMode="auto">
              <a:xfrm>
                <a:off x="4631" y="3309"/>
                <a:ext cx="267" cy="231"/>
              </a:xfrm>
              <a:prstGeom prst="rect">
                <a:avLst/>
              </a:prstGeom>
              <a:grp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spcBef>
                    <a:spcPct val="50000"/>
                  </a:spcBef>
                </a:pPr>
                <a:r>
                  <a:rPr lang="en-US" altLang="zh-CN" sz="1800">
                    <a:solidFill>
                      <a:schemeClr val="bg1"/>
                    </a:solidFill>
                  </a:rPr>
                  <a:t>B5</a:t>
                </a:r>
              </a:p>
            </p:txBody>
          </p:sp>
          <p:sp>
            <p:nvSpPr>
              <p:cNvPr id="37925" name="Rectangle 66"/>
              <p:cNvSpPr>
                <a:spLocks noChangeArrowheads="1"/>
              </p:cNvSpPr>
              <p:nvPr/>
            </p:nvSpPr>
            <p:spPr bwMode="auto">
              <a:xfrm>
                <a:off x="3878" y="1525"/>
                <a:ext cx="499" cy="227"/>
              </a:xfrm>
              <a:prstGeom prst="rect">
                <a:avLst/>
              </a:prstGeom>
              <a:grpFill/>
              <a:ln w="12700">
                <a:solidFill>
                  <a:schemeClr val="tx1"/>
                </a:solidFill>
                <a:miter lim="800000"/>
                <a:headEnd type="none" w="sm" len="sm"/>
                <a:tailEnd type="none" w="sm" len="sm"/>
              </a:ln>
            </p:spPr>
            <p:txBody>
              <a:bodyPr wrap="none" anchor="ctr"/>
              <a:lstStyle>
                <a:lvl1pPr marL="342900" indent="-342900">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en-US" altLang="zh-CN" sz="1400" dirty="0">
                    <a:solidFill>
                      <a:srgbClr val="FF0066"/>
                    </a:solidFill>
                  </a:rPr>
                  <a:t> i:= 2</a:t>
                </a:r>
              </a:p>
            </p:txBody>
          </p:sp>
          <p:sp>
            <p:nvSpPr>
              <p:cNvPr id="37926" name="Line 67"/>
              <p:cNvSpPr>
                <a:spLocks noChangeShapeType="1"/>
              </p:cNvSpPr>
              <p:nvPr/>
            </p:nvSpPr>
            <p:spPr bwMode="auto">
              <a:xfrm>
                <a:off x="4141" y="1298"/>
                <a:ext cx="0" cy="227"/>
              </a:xfrm>
              <a:prstGeom prst="line">
                <a:avLst/>
              </a:prstGeom>
              <a:grpFill/>
              <a:ln w="12700">
                <a:solidFill>
                  <a:schemeClr val="tx1"/>
                </a:solidFill>
                <a:round/>
                <a:headEnd type="none" w="sm" len="sm"/>
                <a:tailEnd type="triangle" w="sm" len="sm"/>
              </a:ln>
              <a:extLst/>
            </p:spPr>
            <p:txBody>
              <a:bodyPr/>
              <a:lstStyle/>
              <a:p>
                <a:endParaRPr lang="zh-CN" altLang="en-US">
                  <a:solidFill>
                    <a:schemeClr val="bg1"/>
                  </a:solidFill>
                </a:endParaRPr>
              </a:p>
            </p:txBody>
          </p:sp>
          <p:sp>
            <p:nvSpPr>
              <p:cNvPr id="37927" name="Text Box 68"/>
              <p:cNvSpPr txBox="1">
                <a:spLocks noChangeArrowheads="1"/>
              </p:cNvSpPr>
              <p:nvPr/>
            </p:nvSpPr>
            <p:spPr bwMode="auto">
              <a:xfrm>
                <a:off x="4422" y="1480"/>
                <a:ext cx="363" cy="231"/>
              </a:xfrm>
              <a:prstGeom prst="rect">
                <a:avLst/>
              </a:prstGeom>
              <a:grp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spcBef>
                    <a:spcPct val="50000"/>
                  </a:spcBef>
                </a:pPr>
                <a:r>
                  <a:rPr lang="en-US" altLang="zh-CN" sz="1800">
                    <a:solidFill>
                      <a:schemeClr val="bg1"/>
                    </a:solidFill>
                  </a:rPr>
                  <a:t>B</a:t>
                </a:r>
                <a:r>
                  <a:rPr lang="en-US" altLang="zh-CN" sz="1800">
                    <a:solidFill>
                      <a:schemeClr val="bg1"/>
                    </a:solidFill>
                    <a:latin typeface="宋体" pitchFamily="2" charset="-122"/>
                  </a:rPr>
                  <a:t>’</a:t>
                </a:r>
                <a:endParaRPr lang="en-US" altLang="zh-CN" sz="1800">
                  <a:solidFill>
                    <a:schemeClr val="bg1"/>
                  </a:solidFill>
                </a:endParaRPr>
              </a:p>
            </p:txBody>
          </p:sp>
        </p:grpSp>
      </p:grpSp>
      <p:sp>
        <p:nvSpPr>
          <p:cNvPr id="190536" name="Text Box 72"/>
          <p:cNvSpPr txBox="1">
            <a:spLocks noChangeArrowheads="1"/>
          </p:cNvSpPr>
          <p:nvPr/>
        </p:nvSpPr>
        <p:spPr bwMode="auto">
          <a:xfrm>
            <a:off x="541691" y="5705725"/>
            <a:ext cx="8239126"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spcBef>
                <a:spcPct val="50000"/>
              </a:spcBef>
            </a:pPr>
            <a:r>
              <a:rPr lang="en-US" altLang="zh-CN" sz="2200" dirty="0">
                <a:solidFill>
                  <a:srgbClr val="CC3300"/>
                </a:solidFill>
              </a:rPr>
              <a:t> </a:t>
            </a:r>
            <a:r>
              <a:rPr lang="zh-CN" altLang="en-US" sz="2200" dirty="0">
                <a:solidFill>
                  <a:srgbClr val="CC3300"/>
                </a:solidFill>
              </a:rPr>
              <a:t>不变运算所在的结点</a:t>
            </a:r>
            <a:r>
              <a:rPr lang="zh-CN" altLang="en-US" sz="2200" dirty="0" smtClean="0">
                <a:solidFill>
                  <a:srgbClr val="CC3300"/>
                </a:solidFill>
              </a:rPr>
              <a:t>是要求是循环</a:t>
            </a:r>
            <a:r>
              <a:rPr lang="zh-CN" altLang="en-US" sz="2200" dirty="0">
                <a:solidFill>
                  <a:srgbClr val="CC3300"/>
                </a:solidFill>
              </a:rPr>
              <a:t>所有出口结点的必经结点！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0536">
                                            <p:txEl>
                                              <p:pRg st="0" end="0"/>
                                            </p:txEl>
                                          </p:spTgt>
                                        </p:tgtEl>
                                        <p:attrNameLst>
                                          <p:attrName>style.visibility</p:attrName>
                                        </p:attrNameLst>
                                      </p:cBhvr>
                                      <p:to>
                                        <p:strVal val="visible"/>
                                      </p:to>
                                    </p:set>
                                    <p:animEffect transition="in" filter="blinds(horizontal)">
                                      <p:cBhvr>
                                        <p:cTn id="12" dur="500"/>
                                        <p:tgtEl>
                                          <p:spTgt spid="1905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Rectangle 3"/>
          <p:cNvSpPr>
            <a:spLocks noGrp="1" noChangeArrowheads="1"/>
          </p:cNvSpPr>
          <p:nvPr>
            <p:ph sz="quarter" idx="4294967295"/>
          </p:nvPr>
        </p:nvSpPr>
        <p:spPr>
          <a:xfrm>
            <a:off x="335029" y="331738"/>
            <a:ext cx="8064500" cy="1513086"/>
          </a:xfrm>
        </p:spPr>
        <p:txBody>
          <a:bodyPr>
            <a:normAutofit/>
          </a:bodyPr>
          <a:lstStyle/>
          <a:p>
            <a:pPr>
              <a:lnSpc>
                <a:spcPct val="110000"/>
              </a:lnSpc>
            </a:pPr>
            <a:r>
              <a:rPr lang="en-US" altLang="zh-CN" sz="2400" dirty="0" smtClean="0"/>
              <a:t>2</a:t>
            </a:r>
            <a:r>
              <a:rPr lang="zh-CN" altLang="en-US" sz="2400" dirty="0"/>
              <a:t>．删除归纳</a:t>
            </a:r>
            <a:r>
              <a:rPr lang="zh-CN" altLang="en-US" sz="2400" dirty="0" smtClean="0"/>
              <a:t>变量</a:t>
            </a:r>
            <a:r>
              <a:rPr lang="en-US" altLang="zh-CN" sz="2400" dirty="0" smtClean="0"/>
              <a:t>——</a:t>
            </a:r>
            <a:r>
              <a:rPr lang="zh-CN" altLang="en-US" sz="2400" dirty="0"/>
              <a:t>强度削弱</a:t>
            </a:r>
          </a:p>
          <a:p>
            <a:pPr>
              <a:lnSpc>
                <a:spcPct val="110000"/>
              </a:lnSpc>
            </a:pPr>
            <a:r>
              <a:rPr lang="zh-CN" altLang="en-US" sz="2400" dirty="0" smtClean="0">
                <a:solidFill>
                  <a:srgbClr val="CC3300"/>
                </a:solidFill>
              </a:rPr>
              <a:t>强度削弱的</a:t>
            </a:r>
            <a:r>
              <a:rPr lang="zh-CN" altLang="en-US" sz="2400" dirty="0" smtClean="0"/>
              <a:t>方法有不少，包括：改变运算关系（如：用“加”代替“乘”），改变循环变量（减少嵌套循环）。</a:t>
            </a:r>
          </a:p>
        </p:txBody>
      </p:sp>
      <p:sp>
        <p:nvSpPr>
          <p:cNvPr id="6" name="Rectangle 3"/>
          <p:cNvSpPr txBox="1">
            <a:spLocks noChangeArrowheads="1"/>
          </p:cNvSpPr>
          <p:nvPr/>
        </p:nvSpPr>
        <p:spPr>
          <a:xfrm>
            <a:off x="323528" y="1844824"/>
            <a:ext cx="8208912" cy="1008112"/>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lvl="1" fontAlgn="auto"/>
            <a:r>
              <a:rPr lang="zh-CN" altLang="en-US" sz="2400" dirty="0" smtClean="0"/>
              <a:t>把强度大的运算换算成强度小的运算</a:t>
            </a:r>
            <a:r>
              <a:rPr lang="en-US" altLang="zh-CN" sz="2400" dirty="0" smtClean="0"/>
              <a:t>.</a:t>
            </a:r>
            <a:r>
              <a:rPr lang="zh-CN" altLang="en-US" sz="2400" dirty="0" smtClean="0"/>
              <a:t>如把乘法运算换算成加法运算等。</a:t>
            </a:r>
          </a:p>
          <a:p>
            <a:pPr fontAlgn="auto"/>
            <a:endParaRPr lang="en-US" altLang="zh-CN" sz="2400" dirty="0" smtClean="0"/>
          </a:p>
        </p:txBody>
      </p:sp>
      <p:sp>
        <p:nvSpPr>
          <p:cNvPr id="7" name="Rectangle 3"/>
          <p:cNvSpPr txBox="1">
            <a:spLocks noChangeArrowheads="1"/>
          </p:cNvSpPr>
          <p:nvPr/>
        </p:nvSpPr>
        <p:spPr>
          <a:xfrm>
            <a:off x="341288" y="2821509"/>
            <a:ext cx="8208912" cy="1008112"/>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lvl="1" fontAlgn="auto"/>
            <a:r>
              <a:rPr lang="zh-CN" altLang="en-US" sz="2400" dirty="0" smtClean="0"/>
              <a:t>巧妙更换循环变量，将归纳变量一并删除。</a:t>
            </a:r>
          </a:p>
          <a:p>
            <a:pPr fontAlgn="auto"/>
            <a:endParaRPr lang="en-US" altLang="zh-CN" sz="2400" dirty="0" smtClean="0"/>
          </a:p>
        </p:txBody>
      </p:sp>
      <p:sp>
        <p:nvSpPr>
          <p:cNvPr id="8" name="矩形 7"/>
          <p:cNvSpPr/>
          <p:nvPr/>
        </p:nvSpPr>
        <p:spPr>
          <a:xfrm>
            <a:off x="376188" y="3325565"/>
            <a:ext cx="8568952" cy="3237809"/>
          </a:xfrm>
          <a:prstGeom prst="rect">
            <a:avLst/>
          </a:prstGeom>
        </p:spPr>
        <p:txBody>
          <a:bodyPr wrap="square">
            <a:spAutoFit/>
          </a:bodyPr>
          <a:lstStyle/>
          <a:p>
            <a:pPr marL="742950" lvl="1" indent="-285750" eaLnBrk="1" fontAlgn="auto" hangingPunct="1">
              <a:lnSpc>
                <a:spcPct val="110000"/>
              </a:lnSpc>
              <a:spcBef>
                <a:spcPct val="20000"/>
              </a:spcBef>
              <a:spcAft>
                <a:spcPts val="600"/>
              </a:spcAft>
              <a:buClr>
                <a:srgbClr val="DC9E1F"/>
              </a:buClr>
              <a:buFont typeface="Arial" pitchFamily="34" charset="0"/>
              <a:buChar char="•"/>
            </a:pPr>
            <a:r>
              <a:rPr lang="zh-CN" altLang="en-US" spc="30" dirty="0" smtClean="0">
                <a:latin typeface="宋体" panose="02010600030101010101" pitchFamily="2" charset="-122"/>
              </a:rPr>
              <a:t>利用基本</a:t>
            </a:r>
            <a:r>
              <a:rPr lang="zh-CN" altLang="en-US" spc="30" dirty="0">
                <a:latin typeface="宋体" panose="02010600030101010101" pitchFamily="2" charset="-122"/>
              </a:rPr>
              <a:t>归纳变量和归纳</a:t>
            </a:r>
            <a:r>
              <a:rPr lang="zh-CN" altLang="en-US" spc="30" dirty="0" smtClean="0">
                <a:latin typeface="宋体" panose="02010600030101010101" pitchFamily="2" charset="-122"/>
              </a:rPr>
              <a:t>变量</a:t>
            </a:r>
            <a:endParaRPr lang="en-US" altLang="zh-CN" spc="30" dirty="0" smtClean="0">
              <a:latin typeface="宋体" panose="02010600030101010101" pitchFamily="2" charset="-122"/>
            </a:endParaRPr>
          </a:p>
          <a:p>
            <a:pPr marL="742950" lvl="1" indent="-285750" eaLnBrk="1" fontAlgn="auto" hangingPunct="1">
              <a:lnSpc>
                <a:spcPct val="110000"/>
              </a:lnSpc>
              <a:spcBef>
                <a:spcPct val="20000"/>
              </a:spcBef>
              <a:spcAft>
                <a:spcPts val="600"/>
              </a:spcAft>
              <a:buClr>
                <a:srgbClr val="DC9E1F"/>
              </a:buClr>
              <a:buFont typeface="Arial" pitchFamily="34" charset="0"/>
              <a:buChar char="•"/>
            </a:pPr>
            <a:r>
              <a:rPr lang="zh-CN" altLang="en-US" spc="30" dirty="0" smtClean="0">
                <a:latin typeface="宋体" panose="02010600030101010101" pitchFamily="2" charset="-122"/>
              </a:rPr>
              <a:t>如果</a:t>
            </a:r>
            <a:r>
              <a:rPr lang="zh-CN" altLang="en-US" spc="30" dirty="0">
                <a:latin typeface="宋体" panose="02010600030101010101" pitchFamily="2" charset="-122"/>
              </a:rPr>
              <a:t>循环中</a:t>
            </a:r>
            <a:r>
              <a:rPr lang="zh-CN" altLang="en-US" spc="30" dirty="0" smtClean="0">
                <a:latin typeface="宋体" panose="02010600030101010101" pitchFamily="2" charset="-122"/>
              </a:rPr>
              <a:t>对</a:t>
            </a:r>
            <a:r>
              <a:rPr lang="en-US" altLang="zh-CN" spc="30" dirty="0" smtClean="0">
                <a:latin typeface="宋体" panose="02010600030101010101" pitchFamily="2" charset="-122"/>
              </a:rPr>
              <a:t>I</a:t>
            </a:r>
            <a:r>
              <a:rPr lang="zh-CN" altLang="en-US" spc="30" dirty="0">
                <a:latin typeface="宋体" panose="02010600030101010101" pitchFamily="2" charset="-122"/>
              </a:rPr>
              <a:t>只有惟一的形如</a:t>
            </a:r>
            <a:r>
              <a:rPr lang="en-US" altLang="zh-CN" spc="30" dirty="0" smtClean="0">
                <a:latin typeface="宋体" panose="02010600030101010101" pitchFamily="2" charset="-122"/>
              </a:rPr>
              <a:t>I=I±C</a:t>
            </a:r>
            <a:r>
              <a:rPr lang="zh-CN" altLang="en-US" spc="30" dirty="0">
                <a:latin typeface="宋体" panose="02010600030101010101" pitchFamily="2" charset="-122"/>
              </a:rPr>
              <a:t>的赋值，且其中</a:t>
            </a:r>
            <a:r>
              <a:rPr lang="en-US" altLang="zh-CN" spc="30" dirty="0">
                <a:latin typeface="宋体" panose="02010600030101010101" pitchFamily="2" charset="-122"/>
              </a:rPr>
              <a:t>C</a:t>
            </a:r>
            <a:r>
              <a:rPr lang="zh-CN" altLang="en-US" spc="30" dirty="0">
                <a:latin typeface="宋体" panose="02010600030101010101" pitchFamily="2" charset="-122"/>
              </a:rPr>
              <a:t>为循环不变量，</a:t>
            </a:r>
            <a:r>
              <a:rPr lang="zh-CN" altLang="en-US" spc="30" dirty="0" smtClean="0">
                <a:latin typeface="宋体" panose="02010600030101010101" pitchFamily="2" charset="-122"/>
              </a:rPr>
              <a:t>称</a:t>
            </a:r>
            <a:r>
              <a:rPr lang="en-US" altLang="zh-CN" spc="30" dirty="0" smtClean="0">
                <a:latin typeface="宋体" panose="02010600030101010101" pitchFamily="2" charset="-122"/>
              </a:rPr>
              <a:t>I</a:t>
            </a:r>
            <a:r>
              <a:rPr lang="zh-CN" altLang="en-US" spc="30" dirty="0">
                <a:latin typeface="宋体" panose="02010600030101010101" pitchFamily="2" charset="-122"/>
              </a:rPr>
              <a:t>为</a:t>
            </a:r>
            <a:r>
              <a:rPr lang="zh-CN" altLang="en-US" spc="30" dirty="0" smtClean="0">
                <a:latin typeface="宋体" panose="02010600030101010101" pitchFamily="2" charset="-122"/>
              </a:rPr>
              <a:t>循环</a:t>
            </a:r>
            <a:r>
              <a:rPr lang="zh-CN" altLang="en-US" spc="30" dirty="0">
                <a:latin typeface="宋体" panose="02010600030101010101" pitchFamily="2" charset="-122"/>
              </a:rPr>
              <a:t>中的基本归纳变量。</a:t>
            </a:r>
          </a:p>
          <a:p>
            <a:pPr marL="742950" lvl="1" indent="-285750" eaLnBrk="1" fontAlgn="auto" hangingPunct="1">
              <a:lnSpc>
                <a:spcPct val="110000"/>
              </a:lnSpc>
              <a:spcBef>
                <a:spcPct val="20000"/>
              </a:spcBef>
              <a:spcAft>
                <a:spcPts val="600"/>
              </a:spcAft>
              <a:buClr>
                <a:srgbClr val="DC9E1F"/>
              </a:buClr>
              <a:buFont typeface="Arial" pitchFamily="34" charset="0"/>
              <a:buChar char="•"/>
            </a:pPr>
            <a:r>
              <a:rPr lang="zh-CN" altLang="en-US" spc="30" dirty="0" smtClean="0">
                <a:latin typeface="宋体" panose="02010600030101010101" pitchFamily="2" charset="-122"/>
              </a:rPr>
              <a:t>则如果</a:t>
            </a:r>
            <a:r>
              <a:rPr lang="en-US" altLang="zh-CN" spc="30" dirty="0">
                <a:latin typeface="宋体" panose="02010600030101010101" pitchFamily="2" charset="-122"/>
              </a:rPr>
              <a:t>I</a:t>
            </a:r>
            <a:r>
              <a:rPr lang="zh-CN" altLang="en-US" spc="30" dirty="0">
                <a:latin typeface="宋体" panose="02010600030101010101" pitchFamily="2" charset="-122"/>
              </a:rPr>
              <a:t>是循环中一基本归纳变量，</a:t>
            </a:r>
            <a:r>
              <a:rPr lang="en-US" altLang="zh-CN" spc="30" dirty="0">
                <a:latin typeface="宋体" panose="02010600030101010101" pitchFamily="2" charset="-122"/>
              </a:rPr>
              <a:t>J</a:t>
            </a:r>
            <a:r>
              <a:rPr lang="zh-CN" altLang="en-US" spc="30" dirty="0">
                <a:latin typeface="宋体" panose="02010600030101010101" pitchFamily="2" charset="-122"/>
              </a:rPr>
              <a:t>在循环中</a:t>
            </a:r>
            <a:r>
              <a:rPr lang="zh-CN" altLang="en-US" spc="30" dirty="0" smtClean="0">
                <a:latin typeface="宋体" panose="02010600030101010101" pitchFamily="2" charset="-122"/>
              </a:rPr>
              <a:t>的值总是</a:t>
            </a:r>
            <a:r>
              <a:rPr lang="en-US" altLang="zh-CN" spc="30" dirty="0" smtClean="0">
                <a:latin typeface="宋体" panose="02010600030101010101" pitchFamily="2" charset="-122"/>
              </a:rPr>
              <a:t>I</a:t>
            </a:r>
            <a:r>
              <a:rPr lang="zh-CN" altLang="en-US" spc="30" dirty="0" smtClean="0">
                <a:latin typeface="宋体" panose="02010600030101010101" pitchFamily="2" charset="-122"/>
              </a:rPr>
              <a:t>的某一</a:t>
            </a:r>
            <a:r>
              <a:rPr lang="zh-CN" altLang="en-US" spc="30" dirty="0">
                <a:latin typeface="宋体" panose="02010600030101010101" pitchFamily="2" charset="-122"/>
              </a:rPr>
              <a:t>线性函数，也即</a:t>
            </a:r>
            <a:r>
              <a:rPr lang="en-US" altLang="zh-CN" spc="30" dirty="0">
                <a:latin typeface="宋体" panose="02010600030101010101" pitchFamily="2" charset="-122"/>
              </a:rPr>
              <a:t>J=C1*I± C2</a:t>
            </a:r>
            <a:r>
              <a:rPr lang="zh-CN" altLang="en-US" spc="30" dirty="0">
                <a:latin typeface="宋体" panose="02010600030101010101" pitchFamily="2" charset="-122"/>
              </a:rPr>
              <a:t>，其中</a:t>
            </a:r>
            <a:r>
              <a:rPr lang="en-US" altLang="zh-CN" spc="30" dirty="0">
                <a:latin typeface="宋体" panose="02010600030101010101" pitchFamily="2" charset="-122"/>
              </a:rPr>
              <a:t>C1 </a:t>
            </a:r>
            <a:r>
              <a:rPr lang="zh-CN" altLang="en-US" spc="30" dirty="0">
                <a:latin typeface="宋体" panose="02010600030101010101" pitchFamily="2" charset="-122"/>
              </a:rPr>
              <a:t>和</a:t>
            </a:r>
            <a:r>
              <a:rPr lang="en-US" altLang="zh-CN" spc="30" dirty="0">
                <a:latin typeface="宋体" panose="02010600030101010101" pitchFamily="2" charset="-122"/>
              </a:rPr>
              <a:t>C2</a:t>
            </a:r>
            <a:r>
              <a:rPr lang="zh-CN" altLang="en-US" spc="30" dirty="0">
                <a:latin typeface="宋体" panose="02010600030101010101" pitchFamily="2" charset="-122"/>
              </a:rPr>
              <a:t>都是循环不变量，则称</a:t>
            </a:r>
            <a:r>
              <a:rPr lang="en-US" altLang="zh-CN" spc="30" dirty="0">
                <a:latin typeface="宋体" panose="02010600030101010101" pitchFamily="2" charset="-122"/>
              </a:rPr>
              <a:t>J</a:t>
            </a:r>
            <a:r>
              <a:rPr lang="zh-CN" altLang="en-US" spc="30" dirty="0">
                <a:latin typeface="宋体" panose="02010600030101010101" pitchFamily="2" charset="-122"/>
              </a:rPr>
              <a:t>为归纳变量，并称它与</a:t>
            </a:r>
            <a:r>
              <a:rPr lang="en-US" altLang="zh-CN" spc="30" dirty="0">
                <a:latin typeface="宋体" panose="02010600030101010101" pitchFamily="2" charset="-122"/>
              </a:rPr>
              <a:t>I</a:t>
            </a:r>
            <a:r>
              <a:rPr lang="zh-CN" altLang="en-US" spc="30" dirty="0">
                <a:latin typeface="宋体" panose="02010600030101010101" pitchFamily="2" charset="-122"/>
              </a:rPr>
              <a:t>同族。一个基本归纳变量也是一个归纳变量。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28" name="Group 33"/>
          <p:cNvGrpSpPr>
            <a:grpSpLocks/>
          </p:cNvGrpSpPr>
          <p:nvPr/>
        </p:nvGrpSpPr>
        <p:grpSpPr bwMode="auto">
          <a:xfrm>
            <a:off x="611560" y="625450"/>
            <a:ext cx="2808288" cy="5257800"/>
            <a:chOff x="476" y="436"/>
            <a:chExt cx="1769" cy="3312"/>
          </a:xfrm>
        </p:grpSpPr>
        <p:sp>
          <p:nvSpPr>
            <p:cNvPr id="43029" name="Text Box 22"/>
            <p:cNvSpPr txBox="1">
              <a:spLocks noChangeArrowheads="1"/>
            </p:cNvSpPr>
            <p:nvPr/>
          </p:nvSpPr>
          <p:spPr bwMode="auto">
            <a:xfrm>
              <a:off x="1156" y="663"/>
              <a:ext cx="741" cy="409"/>
            </a:xfrm>
            <a:prstGeom prst="rect">
              <a:avLst/>
            </a:prstGeom>
            <a:solidFill>
              <a:srgbClr val="FFFFFF"/>
            </a:solidFill>
            <a:ln w="9525">
              <a:solidFill>
                <a:srgbClr val="000000"/>
              </a:solidFill>
              <a:miter lim="800000"/>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en-US" altLang="zh-CN" sz="1800" dirty="0" smtClean="0">
                  <a:latin typeface="Times New Roman" pitchFamily="18" charset="0"/>
                </a:rPr>
                <a:t>(1) </a:t>
              </a:r>
              <a:r>
                <a:rPr lang="en-US" altLang="zh-CN" sz="1800" dirty="0" err="1" smtClean="0">
                  <a:latin typeface="Times New Roman" pitchFamily="18" charset="0"/>
                </a:rPr>
                <a:t>i</a:t>
              </a:r>
              <a:r>
                <a:rPr lang="en-US" altLang="zh-CN" sz="1800" dirty="0" smtClean="0">
                  <a:latin typeface="Times New Roman" pitchFamily="18" charset="0"/>
                </a:rPr>
                <a:t> := 0</a:t>
              </a:r>
              <a:endParaRPr lang="en-US" altLang="zh-CN" sz="1800" dirty="0">
                <a:latin typeface="Times New Roman" pitchFamily="18" charset="0"/>
              </a:endParaRPr>
            </a:p>
            <a:p>
              <a:pPr algn="just" eaLnBrk="1" hangingPunct="1"/>
              <a:r>
                <a:rPr lang="en-US" altLang="zh-CN" sz="1800" dirty="0" smtClean="0">
                  <a:latin typeface="Times New Roman" pitchFamily="18" charset="0"/>
                </a:rPr>
                <a:t>(2) x := 0</a:t>
              </a:r>
              <a:endParaRPr lang="en-US" altLang="zh-CN" sz="1800" dirty="0">
                <a:latin typeface="Arial" charset="0"/>
              </a:endParaRPr>
            </a:p>
          </p:txBody>
        </p:sp>
        <p:sp>
          <p:nvSpPr>
            <p:cNvPr id="43030" name="Text Box 23"/>
            <p:cNvSpPr txBox="1">
              <a:spLocks noChangeArrowheads="1"/>
            </p:cNvSpPr>
            <p:nvPr/>
          </p:nvSpPr>
          <p:spPr bwMode="auto">
            <a:xfrm>
              <a:off x="975" y="1933"/>
              <a:ext cx="1091" cy="681"/>
            </a:xfrm>
            <a:prstGeom prst="rect">
              <a:avLst/>
            </a:prstGeom>
            <a:solidFill>
              <a:srgbClr val="FFFFFF"/>
            </a:solidFill>
            <a:ln w="9525">
              <a:solidFill>
                <a:srgbClr val="000000"/>
              </a:solidFill>
              <a:miter lim="800000"/>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en-US" altLang="zh-CN" sz="1800" dirty="0" smtClean="0">
                  <a:latin typeface="Times New Roman" pitchFamily="18" charset="0"/>
                </a:rPr>
                <a:t>(4) x := x+2</a:t>
              </a:r>
              <a:endParaRPr lang="en-US" altLang="zh-CN" sz="1800" dirty="0">
                <a:latin typeface="Times New Roman" pitchFamily="18" charset="0"/>
              </a:endParaRPr>
            </a:p>
            <a:p>
              <a:pPr algn="just" eaLnBrk="1" hangingPunct="1"/>
              <a:r>
                <a:rPr lang="en-US" altLang="zh-CN" sz="1800" dirty="0" smtClean="0">
                  <a:latin typeface="Times New Roman" pitchFamily="18" charset="0"/>
                </a:rPr>
                <a:t>(5)  </a:t>
              </a:r>
              <a:r>
                <a:rPr lang="en-US" altLang="zh-CN" sz="1800" dirty="0" err="1" smtClean="0">
                  <a:latin typeface="Times New Roman" pitchFamily="18" charset="0"/>
                </a:rPr>
                <a:t>i</a:t>
              </a:r>
              <a:r>
                <a:rPr lang="en-US" altLang="zh-CN" sz="1800" dirty="0" smtClean="0">
                  <a:latin typeface="Times New Roman" pitchFamily="18" charset="0"/>
                </a:rPr>
                <a:t> := 3*x</a:t>
              </a:r>
              <a:endParaRPr lang="en-US" altLang="zh-CN" sz="1800" dirty="0">
                <a:latin typeface="Times New Roman" pitchFamily="18" charset="0"/>
              </a:endParaRPr>
            </a:p>
            <a:p>
              <a:pPr algn="just" eaLnBrk="1" hangingPunct="1"/>
              <a:r>
                <a:rPr lang="en-US" altLang="zh-CN" sz="1800" dirty="0" smtClean="0">
                  <a:latin typeface="Times New Roman" pitchFamily="18" charset="0"/>
                </a:rPr>
                <a:t>(6) </a:t>
              </a:r>
              <a:r>
                <a:rPr lang="en-US" altLang="zh-CN" sz="1800" dirty="0" err="1" smtClean="0">
                  <a:latin typeface="Times New Roman" pitchFamily="18" charset="0"/>
                </a:rPr>
                <a:t>goto</a:t>
              </a:r>
              <a:r>
                <a:rPr lang="en-US" altLang="zh-CN" sz="1800" dirty="0" smtClean="0">
                  <a:latin typeface="Times New Roman" pitchFamily="18" charset="0"/>
                </a:rPr>
                <a:t> (3)</a:t>
              </a:r>
              <a:endParaRPr lang="en-US" altLang="zh-CN" sz="1800" dirty="0">
                <a:latin typeface="Arial" charset="0"/>
              </a:endParaRPr>
            </a:p>
          </p:txBody>
        </p:sp>
        <p:sp>
          <p:nvSpPr>
            <p:cNvPr id="43031" name="Rectangle 24"/>
            <p:cNvSpPr>
              <a:spLocks noChangeArrowheads="1"/>
            </p:cNvSpPr>
            <p:nvPr/>
          </p:nvSpPr>
          <p:spPr bwMode="auto">
            <a:xfrm>
              <a:off x="657" y="3430"/>
              <a:ext cx="1588" cy="31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en-US" altLang="zh-CN" sz="1800" dirty="0" smtClean="0"/>
                <a:t>(7) j := 1</a:t>
              </a:r>
              <a:endParaRPr lang="en-US" altLang="zh-CN" sz="1800" dirty="0"/>
            </a:p>
          </p:txBody>
        </p:sp>
        <p:sp>
          <p:nvSpPr>
            <p:cNvPr id="43032" name="Line 25"/>
            <p:cNvSpPr>
              <a:spLocks noChangeShapeType="1"/>
            </p:cNvSpPr>
            <p:nvPr/>
          </p:nvSpPr>
          <p:spPr bwMode="auto">
            <a:xfrm>
              <a:off x="1474" y="436"/>
              <a:ext cx="0" cy="227"/>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zh-CN" altLang="en-US" sz="1800"/>
            </a:p>
          </p:txBody>
        </p:sp>
        <p:sp>
          <p:nvSpPr>
            <p:cNvPr id="43033" name="Line 26"/>
            <p:cNvSpPr>
              <a:spLocks noChangeShapeType="1"/>
            </p:cNvSpPr>
            <p:nvPr/>
          </p:nvSpPr>
          <p:spPr bwMode="auto">
            <a:xfrm>
              <a:off x="1565" y="1480"/>
              <a:ext cx="0" cy="453"/>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zh-CN" altLang="en-US" sz="1800"/>
            </a:p>
          </p:txBody>
        </p:sp>
        <p:sp>
          <p:nvSpPr>
            <p:cNvPr id="43034" name="Line 27"/>
            <p:cNvSpPr>
              <a:spLocks noChangeShapeType="1"/>
            </p:cNvSpPr>
            <p:nvPr/>
          </p:nvSpPr>
          <p:spPr bwMode="auto">
            <a:xfrm>
              <a:off x="1344" y="2967"/>
              <a:ext cx="0" cy="454"/>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zh-CN" altLang="en-US" sz="1800"/>
            </a:p>
          </p:txBody>
        </p:sp>
        <p:sp>
          <p:nvSpPr>
            <p:cNvPr id="43036" name="Line 29"/>
            <p:cNvSpPr>
              <a:spLocks noChangeShapeType="1"/>
            </p:cNvSpPr>
            <p:nvPr/>
          </p:nvSpPr>
          <p:spPr bwMode="auto">
            <a:xfrm flipH="1">
              <a:off x="482" y="2967"/>
              <a:ext cx="8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zh-CN" altLang="en-US" sz="1800"/>
            </a:p>
          </p:txBody>
        </p:sp>
        <p:sp>
          <p:nvSpPr>
            <p:cNvPr id="43037" name="Line 30"/>
            <p:cNvSpPr>
              <a:spLocks noChangeShapeType="1"/>
            </p:cNvSpPr>
            <p:nvPr/>
          </p:nvSpPr>
          <p:spPr bwMode="auto">
            <a:xfrm flipH="1" flipV="1">
              <a:off x="476" y="1706"/>
              <a:ext cx="6" cy="12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zh-CN" altLang="en-US" sz="1800"/>
            </a:p>
          </p:txBody>
        </p:sp>
        <p:sp>
          <p:nvSpPr>
            <p:cNvPr id="43038" name="Line 31"/>
            <p:cNvSpPr>
              <a:spLocks noChangeShapeType="1"/>
            </p:cNvSpPr>
            <p:nvPr/>
          </p:nvSpPr>
          <p:spPr bwMode="auto">
            <a:xfrm>
              <a:off x="476" y="1706"/>
              <a:ext cx="6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zh-CN" altLang="en-US" sz="1800"/>
            </a:p>
          </p:txBody>
        </p:sp>
        <p:sp>
          <p:nvSpPr>
            <p:cNvPr id="43039" name="Line 32"/>
            <p:cNvSpPr>
              <a:spLocks noChangeShapeType="1"/>
            </p:cNvSpPr>
            <p:nvPr/>
          </p:nvSpPr>
          <p:spPr bwMode="auto">
            <a:xfrm>
              <a:off x="1156" y="1706"/>
              <a:ext cx="0" cy="227"/>
            </a:xfrm>
            <a:prstGeom prst="line">
              <a:avLst/>
            </a:prstGeom>
            <a:noFill/>
            <a:ln w="12700">
              <a:solidFill>
                <a:schemeClr val="tx1"/>
              </a:solidFill>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zh-CN" altLang="en-US" sz="1800"/>
            </a:p>
          </p:txBody>
        </p:sp>
        <p:sp>
          <p:nvSpPr>
            <p:cNvPr id="35" name="Text Box 22"/>
            <p:cNvSpPr txBox="1">
              <a:spLocks noChangeArrowheads="1"/>
            </p:cNvSpPr>
            <p:nvPr/>
          </p:nvSpPr>
          <p:spPr bwMode="auto">
            <a:xfrm>
              <a:off x="816" y="1222"/>
              <a:ext cx="1429" cy="409"/>
            </a:xfrm>
            <a:prstGeom prst="rect">
              <a:avLst/>
            </a:prstGeom>
            <a:solidFill>
              <a:srgbClr val="FFFFFF"/>
            </a:solidFill>
            <a:ln w="9525">
              <a:solidFill>
                <a:srgbClr val="000000"/>
              </a:solidFill>
              <a:miter lim="800000"/>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en-US" altLang="zh-CN" sz="1800" dirty="0" smtClean="0">
                  <a:latin typeface="Times New Roman" pitchFamily="18" charset="0"/>
                </a:rPr>
                <a:t>(3) If x &lt; 100 </a:t>
              </a:r>
              <a:r>
                <a:rPr lang="en-US" altLang="zh-CN" sz="1800" dirty="0" err="1" smtClean="0">
                  <a:latin typeface="Times New Roman" pitchFamily="18" charset="0"/>
                </a:rPr>
                <a:t>goto</a:t>
              </a:r>
              <a:r>
                <a:rPr lang="en-US" altLang="zh-CN" sz="1800" dirty="0" smtClean="0">
                  <a:latin typeface="Times New Roman" pitchFamily="18" charset="0"/>
                </a:rPr>
                <a:t> </a:t>
              </a:r>
              <a:r>
                <a:rPr lang="en-US" altLang="zh-CN" sz="1800" dirty="0">
                  <a:latin typeface="Times New Roman" pitchFamily="18" charset="0"/>
                </a:rPr>
                <a:t>(</a:t>
              </a:r>
              <a:r>
                <a:rPr lang="en-US" altLang="zh-CN" sz="1800" dirty="0" smtClean="0">
                  <a:latin typeface="Times New Roman" pitchFamily="18" charset="0"/>
                </a:rPr>
                <a:t>4)</a:t>
              </a:r>
              <a:endParaRPr lang="en-US" altLang="zh-CN" sz="1800" dirty="0">
                <a:latin typeface="Arial" charset="0"/>
              </a:endParaRPr>
            </a:p>
          </p:txBody>
        </p:sp>
      </p:grpSp>
      <p:sp>
        <p:nvSpPr>
          <p:cNvPr id="32" name="Rectangle 3"/>
          <p:cNvSpPr txBox="1">
            <a:spLocks noChangeArrowheads="1"/>
          </p:cNvSpPr>
          <p:nvPr/>
        </p:nvSpPr>
        <p:spPr>
          <a:xfrm>
            <a:off x="335029" y="331738"/>
            <a:ext cx="8064500" cy="587425"/>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fontAlgn="auto">
              <a:lnSpc>
                <a:spcPct val="110000"/>
              </a:lnSpc>
              <a:buNone/>
            </a:pPr>
            <a:r>
              <a:rPr lang="zh-CN" altLang="en-US" sz="2400" dirty="0" smtClean="0"/>
              <a:t>例图</a:t>
            </a:r>
            <a:r>
              <a:rPr lang="en-US" altLang="zh-CN" sz="2400" dirty="0" smtClean="0"/>
              <a:t>10.15</a:t>
            </a:r>
            <a:endParaRPr lang="zh-CN" altLang="en-US" sz="2400" dirty="0" smtClean="0"/>
          </a:p>
        </p:txBody>
      </p:sp>
      <p:cxnSp>
        <p:nvCxnSpPr>
          <p:cNvPr id="3" name="直接箭头连接符 2"/>
          <p:cNvCxnSpPr>
            <a:stCxn id="43029" idx="2"/>
          </p:cNvCxnSpPr>
          <p:nvPr/>
        </p:nvCxnSpPr>
        <p:spPr>
          <a:xfrm>
            <a:off x="2279229" y="1635101"/>
            <a:ext cx="0" cy="2666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连接符 4"/>
          <p:cNvCxnSpPr>
            <a:stCxn id="43030" idx="3"/>
          </p:cNvCxnSpPr>
          <p:nvPr/>
        </p:nvCxnSpPr>
        <p:spPr>
          <a:xfrm>
            <a:off x="3135686" y="3542482"/>
            <a:ext cx="7881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3923854" y="2197869"/>
            <a:ext cx="0" cy="1344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endCxn id="35" idx="3"/>
          </p:cNvCxnSpPr>
          <p:nvPr/>
        </p:nvCxnSpPr>
        <p:spPr>
          <a:xfrm flipH="1">
            <a:off x="3419848" y="2197869"/>
            <a:ext cx="50400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2" name="Group 33"/>
          <p:cNvGrpSpPr>
            <a:grpSpLocks/>
          </p:cNvGrpSpPr>
          <p:nvPr/>
        </p:nvGrpSpPr>
        <p:grpSpPr bwMode="auto">
          <a:xfrm>
            <a:off x="4932040" y="625450"/>
            <a:ext cx="2808288" cy="5257800"/>
            <a:chOff x="476" y="436"/>
            <a:chExt cx="1769" cy="3312"/>
          </a:xfrm>
        </p:grpSpPr>
        <p:sp>
          <p:nvSpPr>
            <p:cNvPr id="43" name="Text Box 22"/>
            <p:cNvSpPr txBox="1">
              <a:spLocks noChangeArrowheads="1"/>
            </p:cNvSpPr>
            <p:nvPr/>
          </p:nvSpPr>
          <p:spPr bwMode="auto">
            <a:xfrm>
              <a:off x="1156" y="663"/>
              <a:ext cx="741" cy="409"/>
            </a:xfrm>
            <a:prstGeom prst="rect">
              <a:avLst/>
            </a:prstGeom>
            <a:solidFill>
              <a:srgbClr val="FFFFFF"/>
            </a:solidFill>
            <a:ln w="9525">
              <a:solidFill>
                <a:srgbClr val="000000"/>
              </a:solidFill>
              <a:miter lim="800000"/>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en-US" altLang="zh-CN" sz="1800" dirty="0" smtClean="0">
                  <a:latin typeface="Times New Roman" pitchFamily="18" charset="0"/>
                </a:rPr>
                <a:t>(1) </a:t>
              </a:r>
              <a:r>
                <a:rPr lang="en-US" altLang="zh-CN" sz="1800" dirty="0" err="1" smtClean="0">
                  <a:latin typeface="Times New Roman" pitchFamily="18" charset="0"/>
                </a:rPr>
                <a:t>i</a:t>
              </a:r>
              <a:r>
                <a:rPr lang="en-US" altLang="zh-CN" sz="1800" dirty="0" smtClean="0">
                  <a:latin typeface="Times New Roman" pitchFamily="18" charset="0"/>
                </a:rPr>
                <a:t> := 0</a:t>
              </a:r>
              <a:endParaRPr lang="en-US" altLang="zh-CN" sz="1800" dirty="0">
                <a:latin typeface="Times New Roman" pitchFamily="18" charset="0"/>
              </a:endParaRPr>
            </a:p>
            <a:p>
              <a:pPr algn="just" eaLnBrk="1" hangingPunct="1"/>
              <a:r>
                <a:rPr lang="en-US" altLang="zh-CN" sz="1800" strike="sngStrike" dirty="0" smtClean="0">
                  <a:latin typeface="Times New Roman" pitchFamily="18" charset="0"/>
                </a:rPr>
                <a:t>(2) x := 0</a:t>
              </a:r>
              <a:endParaRPr lang="en-US" altLang="zh-CN" sz="1800" strike="sngStrike" dirty="0">
                <a:latin typeface="Arial" charset="0"/>
              </a:endParaRPr>
            </a:p>
          </p:txBody>
        </p:sp>
        <p:sp>
          <p:nvSpPr>
            <p:cNvPr id="44" name="Text Box 23"/>
            <p:cNvSpPr txBox="1">
              <a:spLocks noChangeArrowheads="1"/>
            </p:cNvSpPr>
            <p:nvPr/>
          </p:nvSpPr>
          <p:spPr bwMode="auto">
            <a:xfrm>
              <a:off x="975" y="1933"/>
              <a:ext cx="1091" cy="681"/>
            </a:xfrm>
            <a:prstGeom prst="rect">
              <a:avLst/>
            </a:prstGeom>
            <a:solidFill>
              <a:srgbClr val="FFFFFF"/>
            </a:solidFill>
            <a:ln w="9525">
              <a:solidFill>
                <a:srgbClr val="000000"/>
              </a:solidFill>
              <a:miter lim="800000"/>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en-US" altLang="zh-CN" sz="1800" strike="sngStrike" dirty="0" smtClean="0">
                  <a:latin typeface="Times New Roman" pitchFamily="18" charset="0"/>
                </a:rPr>
                <a:t>(4) x := x+2</a:t>
              </a:r>
              <a:endParaRPr lang="en-US" altLang="zh-CN" sz="1800" strike="sngStrike" dirty="0">
                <a:latin typeface="Times New Roman" pitchFamily="18" charset="0"/>
              </a:endParaRPr>
            </a:p>
            <a:p>
              <a:pPr algn="just" eaLnBrk="1" hangingPunct="1"/>
              <a:r>
                <a:rPr lang="en-US" altLang="zh-CN" sz="1800" dirty="0" smtClean="0">
                  <a:solidFill>
                    <a:srgbClr val="CC3300"/>
                  </a:solidFill>
                  <a:latin typeface="Times New Roman" pitchFamily="18" charset="0"/>
                </a:rPr>
                <a:t>(5)  </a:t>
              </a:r>
              <a:r>
                <a:rPr lang="en-US" altLang="zh-CN" sz="1800" dirty="0" err="1" smtClean="0">
                  <a:solidFill>
                    <a:srgbClr val="CC3300"/>
                  </a:solidFill>
                  <a:latin typeface="Times New Roman" pitchFamily="18" charset="0"/>
                </a:rPr>
                <a:t>i</a:t>
              </a:r>
              <a:r>
                <a:rPr lang="en-US" altLang="zh-CN" sz="1800" dirty="0" smtClean="0">
                  <a:solidFill>
                    <a:srgbClr val="CC3300"/>
                  </a:solidFill>
                  <a:latin typeface="Times New Roman" pitchFamily="18" charset="0"/>
                </a:rPr>
                <a:t> := i+6</a:t>
              </a:r>
              <a:endParaRPr lang="en-US" altLang="zh-CN" sz="1800" dirty="0">
                <a:solidFill>
                  <a:srgbClr val="CC3300"/>
                </a:solidFill>
                <a:latin typeface="Times New Roman" pitchFamily="18" charset="0"/>
              </a:endParaRPr>
            </a:p>
            <a:p>
              <a:pPr algn="just" eaLnBrk="1" hangingPunct="1"/>
              <a:r>
                <a:rPr lang="en-US" altLang="zh-CN" sz="1800" dirty="0" smtClean="0">
                  <a:latin typeface="Times New Roman" pitchFamily="18" charset="0"/>
                </a:rPr>
                <a:t>(6) </a:t>
              </a:r>
              <a:r>
                <a:rPr lang="en-US" altLang="zh-CN" sz="1800" dirty="0" err="1" smtClean="0">
                  <a:latin typeface="Times New Roman" pitchFamily="18" charset="0"/>
                </a:rPr>
                <a:t>goto</a:t>
              </a:r>
              <a:r>
                <a:rPr lang="en-US" altLang="zh-CN" sz="1800" dirty="0" smtClean="0">
                  <a:latin typeface="Times New Roman" pitchFamily="18" charset="0"/>
                </a:rPr>
                <a:t> (3)</a:t>
              </a:r>
              <a:endParaRPr lang="en-US" altLang="zh-CN" sz="1800" dirty="0">
                <a:latin typeface="Arial" charset="0"/>
              </a:endParaRPr>
            </a:p>
          </p:txBody>
        </p:sp>
        <p:sp>
          <p:nvSpPr>
            <p:cNvPr id="45" name="Rectangle 24"/>
            <p:cNvSpPr>
              <a:spLocks noChangeArrowheads="1"/>
            </p:cNvSpPr>
            <p:nvPr/>
          </p:nvSpPr>
          <p:spPr bwMode="auto">
            <a:xfrm>
              <a:off x="657" y="3430"/>
              <a:ext cx="1588" cy="31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a:r>
                <a:rPr lang="en-US" altLang="zh-CN" sz="1800" dirty="0" smtClean="0"/>
                <a:t>(7) j := 1</a:t>
              </a:r>
              <a:endParaRPr lang="en-US" altLang="zh-CN" sz="1800" dirty="0"/>
            </a:p>
          </p:txBody>
        </p:sp>
        <p:sp>
          <p:nvSpPr>
            <p:cNvPr id="46" name="Line 25"/>
            <p:cNvSpPr>
              <a:spLocks noChangeShapeType="1"/>
            </p:cNvSpPr>
            <p:nvPr/>
          </p:nvSpPr>
          <p:spPr bwMode="auto">
            <a:xfrm>
              <a:off x="1474" y="436"/>
              <a:ext cx="0" cy="227"/>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zh-CN" altLang="en-US" sz="1800"/>
            </a:p>
          </p:txBody>
        </p:sp>
        <p:sp>
          <p:nvSpPr>
            <p:cNvPr id="47" name="Line 26"/>
            <p:cNvSpPr>
              <a:spLocks noChangeShapeType="1"/>
            </p:cNvSpPr>
            <p:nvPr/>
          </p:nvSpPr>
          <p:spPr bwMode="auto">
            <a:xfrm>
              <a:off x="1565" y="1480"/>
              <a:ext cx="0" cy="453"/>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zh-CN" altLang="en-US" sz="1800"/>
            </a:p>
          </p:txBody>
        </p:sp>
        <p:sp>
          <p:nvSpPr>
            <p:cNvPr id="48" name="Line 27"/>
            <p:cNvSpPr>
              <a:spLocks noChangeShapeType="1"/>
            </p:cNvSpPr>
            <p:nvPr/>
          </p:nvSpPr>
          <p:spPr bwMode="auto">
            <a:xfrm>
              <a:off x="1344" y="2967"/>
              <a:ext cx="0" cy="454"/>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zh-CN" altLang="en-US" sz="1800"/>
            </a:p>
          </p:txBody>
        </p:sp>
        <p:sp>
          <p:nvSpPr>
            <p:cNvPr id="49" name="Line 29"/>
            <p:cNvSpPr>
              <a:spLocks noChangeShapeType="1"/>
            </p:cNvSpPr>
            <p:nvPr/>
          </p:nvSpPr>
          <p:spPr bwMode="auto">
            <a:xfrm flipH="1">
              <a:off x="482" y="2967"/>
              <a:ext cx="8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zh-CN" altLang="en-US" sz="1800"/>
            </a:p>
          </p:txBody>
        </p:sp>
        <p:sp>
          <p:nvSpPr>
            <p:cNvPr id="50" name="Line 30"/>
            <p:cNvSpPr>
              <a:spLocks noChangeShapeType="1"/>
            </p:cNvSpPr>
            <p:nvPr/>
          </p:nvSpPr>
          <p:spPr bwMode="auto">
            <a:xfrm flipH="1" flipV="1">
              <a:off x="476" y="1706"/>
              <a:ext cx="6" cy="126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zh-CN" altLang="en-US" sz="1800"/>
            </a:p>
          </p:txBody>
        </p:sp>
        <p:sp>
          <p:nvSpPr>
            <p:cNvPr id="51" name="Line 31"/>
            <p:cNvSpPr>
              <a:spLocks noChangeShapeType="1"/>
            </p:cNvSpPr>
            <p:nvPr/>
          </p:nvSpPr>
          <p:spPr bwMode="auto">
            <a:xfrm>
              <a:off x="476" y="1706"/>
              <a:ext cx="6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zh-CN" altLang="en-US" sz="1800"/>
            </a:p>
          </p:txBody>
        </p:sp>
        <p:sp>
          <p:nvSpPr>
            <p:cNvPr id="52" name="Line 32"/>
            <p:cNvSpPr>
              <a:spLocks noChangeShapeType="1"/>
            </p:cNvSpPr>
            <p:nvPr/>
          </p:nvSpPr>
          <p:spPr bwMode="auto">
            <a:xfrm>
              <a:off x="1156" y="1706"/>
              <a:ext cx="0" cy="227"/>
            </a:xfrm>
            <a:prstGeom prst="line">
              <a:avLst/>
            </a:prstGeom>
            <a:noFill/>
            <a:ln w="12700">
              <a:solidFill>
                <a:schemeClr val="tx1"/>
              </a:solidFill>
              <a:round/>
              <a:headEnd type="none" w="med" len="med"/>
              <a:tailEnd type="none" w="med" len="med"/>
            </a:ln>
            <a:extLst>
              <a:ext uri="{909E8E84-426E-40DD-AFC4-6F175D3DCCD1}">
                <a14:hiddenFill xmlns:a14="http://schemas.microsoft.com/office/drawing/2010/main" xmlns="">
                  <a:noFill/>
                </a14:hiddenFill>
              </a:ext>
            </a:extLst>
          </p:spPr>
          <p:txBody>
            <a:bodyPr/>
            <a:lstStyle/>
            <a:p>
              <a:endParaRPr lang="zh-CN" altLang="en-US" sz="1800"/>
            </a:p>
          </p:txBody>
        </p:sp>
        <p:sp>
          <p:nvSpPr>
            <p:cNvPr id="53" name="Text Box 22"/>
            <p:cNvSpPr txBox="1">
              <a:spLocks noChangeArrowheads="1"/>
            </p:cNvSpPr>
            <p:nvPr/>
          </p:nvSpPr>
          <p:spPr bwMode="auto">
            <a:xfrm>
              <a:off x="816" y="1222"/>
              <a:ext cx="1429" cy="409"/>
            </a:xfrm>
            <a:prstGeom prst="rect">
              <a:avLst/>
            </a:prstGeom>
            <a:solidFill>
              <a:srgbClr val="FFFFFF"/>
            </a:solidFill>
            <a:ln w="9525">
              <a:solidFill>
                <a:srgbClr val="000000"/>
              </a:solidFill>
              <a:miter lim="800000"/>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en-US" altLang="zh-CN" sz="1800" dirty="0" smtClean="0">
                  <a:latin typeface="Times New Roman" pitchFamily="18" charset="0"/>
                </a:rPr>
                <a:t>(3) If </a:t>
              </a:r>
              <a:r>
                <a:rPr lang="en-US" altLang="zh-CN" sz="1800" dirty="0" err="1" smtClean="0">
                  <a:solidFill>
                    <a:srgbClr val="CC3300"/>
                  </a:solidFill>
                  <a:latin typeface="Times New Roman" pitchFamily="18" charset="0"/>
                </a:rPr>
                <a:t>i</a:t>
              </a:r>
              <a:r>
                <a:rPr lang="en-US" altLang="zh-CN" sz="1800" dirty="0" smtClean="0">
                  <a:solidFill>
                    <a:srgbClr val="CC3300"/>
                  </a:solidFill>
                  <a:latin typeface="Times New Roman" pitchFamily="18" charset="0"/>
                </a:rPr>
                <a:t>&lt; 300 </a:t>
              </a:r>
              <a:r>
                <a:rPr lang="en-US" altLang="zh-CN" sz="1800" dirty="0" err="1" smtClean="0">
                  <a:latin typeface="Times New Roman" pitchFamily="18" charset="0"/>
                </a:rPr>
                <a:t>goto</a:t>
              </a:r>
              <a:r>
                <a:rPr lang="en-US" altLang="zh-CN" sz="1800" dirty="0" smtClean="0">
                  <a:latin typeface="Times New Roman" pitchFamily="18" charset="0"/>
                </a:rPr>
                <a:t> </a:t>
              </a:r>
              <a:r>
                <a:rPr lang="en-US" altLang="zh-CN" sz="1800" dirty="0">
                  <a:latin typeface="Times New Roman" pitchFamily="18" charset="0"/>
                </a:rPr>
                <a:t>(</a:t>
              </a:r>
              <a:r>
                <a:rPr lang="en-US" altLang="zh-CN" sz="1800" dirty="0" smtClean="0">
                  <a:latin typeface="Times New Roman" pitchFamily="18" charset="0"/>
                </a:rPr>
                <a:t>4)</a:t>
              </a:r>
              <a:endParaRPr lang="en-US" altLang="zh-CN" sz="1800" dirty="0">
                <a:latin typeface="Arial" charset="0"/>
              </a:endParaRPr>
            </a:p>
          </p:txBody>
        </p:sp>
      </p:grpSp>
      <p:sp>
        <p:nvSpPr>
          <p:cNvPr id="10" name="TextBox 9"/>
          <p:cNvSpPr txBox="1"/>
          <p:nvPr/>
        </p:nvSpPr>
        <p:spPr>
          <a:xfrm>
            <a:off x="3891856" y="195485"/>
            <a:ext cx="1440234" cy="461665"/>
          </a:xfrm>
          <a:prstGeom prst="rect">
            <a:avLst/>
          </a:prstGeom>
          <a:noFill/>
        </p:spPr>
        <p:txBody>
          <a:bodyPr wrap="square" rtlCol="0">
            <a:spAutoFit/>
          </a:bodyPr>
          <a:lstStyle/>
          <a:p>
            <a:r>
              <a:rPr lang="en-US" altLang="zh-CN" dirty="0" err="1" smtClean="0">
                <a:solidFill>
                  <a:srgbClr val="CC3300"/>
                </a:solidFill>
              </a:rPr>
              <a:t>i</a:t>
            </a:r>
            <a:r>
              <a:rPr lang="en-US" altLang="zh-CN" dirty="0" smtClean="0">
                <a:solidFill>
                  <a:srgbClr val="CC3300"/>
                </a:solidFill>
              </a:rPr>
              <a:t> := 0; x:=0</a:t>
            </a:r>
            <a:endParaRPr lang="zh-CN" altLang="en-US" dirty="0">
              <a:solidFill>
                <a:srgbClr val="CC3300"/>
              </a:solidFill>
            </a:endParaRPr>
          </a:p>
        </p:txBody>
      </p:sp>
      <p:sp>
        <p:nvSpPr>
          <p:cNvPr id="55" name="TextBox 54"/>
          <p:cNvSpPr txBox="1"/>
          <p:nvPr/>
        </p:nvSpPr>
        <p:spPr>
          <a:xfrm>
            <a:off x="3891855" y="805631"/>
            <a:ext cx="1832347" cy="461665"/>
          </a:xfrm>
          <a:prstGeom prst="rect">
            <a:avLst/>
          </a:prstGeom>
          <a:noFill/>
        </p:spPr>
        <p:txBody>
          <a:bodyPr wrap="square" rtlCol="0">
            <a:spAutoFit/>
          </a:bodyPr>
          <a:lstStyle/>
          <a:p>
            <a:r>
              <a:rPr lang="en-US" altLang="zh-CN" dirty="0" smtClean="0"/>
              <a:t>x := 2; i:=6</a:t>
            </a:r>
            <a:endParaRPr lang="zh-CN" altLang="en-US" dirty="0"/>
          </a:p>
        </p:txBody>
      </p:sp>
      <p:sp>
        <p:nvSpPr>
          <p:cNvPr id="56" name="TextBox 55"/>
          <p:cNvSpPr txBox="1"/>
          <p:nvPr/>
        </p:nvSpPr>
        <p:spPr>
          <a:xfrm>
            <a:off x="3928294" y="1404268"/>
            <a:ext cx="1832347" cy="461665"/>
          </a:xfrm>
          <a:prstGeom prst="rect">
            <a:avLst/>
          </a:prstGeom>
          <a:noFill/>
        </p:spPr>
        <p:txBody>
          <a:bodyPr wrap="square" rtlCol="0">
            <a:spAutoFit/>
          </a:bodyPr>
          <a:lstStyle/>
          <a:p>
            <a:r>
              <a:rPr lang="en-US" altLang="zh-CN" dirty="0" smtClean="0"/>
              <a:t>x := 4; i:=12</a:t>
            </a:r>
            <a:endParaRPr lang="zh-CN" altLang="en-US" dirty="0"/>
          </a:p>
        </p:txBody>
      </p:sp>
      <p:sp>
        <p:nvSpPr>
          <p:cNvPr id="57" name="TextBox 56"/>
          <p:cNvSpPr txBox="1"/>
          <p:nvPr/>
        </p:nvSpPr>
        <p:spPr>
          <a:xfrm>
            <a:off x="6804248" y="100905"/>
            <a:ext cx="1976363" cy="461665"/>
          </a:xfrm>
          <a:prstGeom prst="rect">
            <a:avLst/>
          </a:prstGeom>
          <a:noFill/>
        </p:spPr>
        <p:txBody>
          <a:bodyPr wrap="square" rtlCol="0">
            <a:spAutoFit/>
          </a:bodyPr>
          <a:lstStyle/>
          <a:p>
            <a:r>
              <a:rPr lang="en-US" altLang="zh-CN" dirty="0" smtClean="0">
                <a:solidFill>
                  <a:srgbClr val="CC3300"/>
                </a:solidFill>
              </a:rPr>
              <a:t>x := 98; i:=300</a:t>
            </a:r>
            <a:endParaRPr lang="zh-CN" altLang="en-US" dirty="0">
              <a:solidFill>
                <a:srgbClr val="CC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
                                        </p:tgtEl>
                                        <p:attrNameLst>
                                          <p:attrName>style.visibility</p:attrName>
                                        </p:attrNameLst>
                                      </p:cBhvr>
                                      <p:to>
                                        <p:strVal val="visible"/>
                                      </p:to>
                                    </p:set>
                                    <p:anim calcmode="lin" valueType="num">
                                      <p:cBhvr additive="base">
                                        <p:cTn id="13" dur="500" fill="hold"/>
                                        <p:tgtEl>
                                          <p:spTgt spid="55"/>
                                        </p:tgtEl>
                                        <p:attrNameLst>
                                          <p:attrName>ppt_x</p:attrName>
                                        </p:attrNameLst>
                                      </p:cBhvr>
                                      <p:tavLst>
                                        <p:tav tm="0">
                                          <p:val>
                                            <p:strVal val="#ppt_x"/>
                                          </p:val>
                                        </p:tav>
                                        <p:tav tm="100000">
                                          <p:val>
                                            <p:strVal val="#ppt_x"/>
                                          </p:val>
                                        </p:tav>
                                      </p:tavLst>
                                    </p:anim>
                                    <p:anim calcmode="lin" valueType="num">
                                      <p:cBhvr additive="base">
                                        <p:cTn id="14"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fill="hold"/>
                                        <p:tgtEl>
                                          <p:spTgt spid="56"/>
                                        </p:tgtEl>
                                        <p:attrNameLst>
                                          <p:attrName>ppt_x</p:attrName>
                                        </p:attrNameLst>
                                      </p:cBhvr>
                                      <p:tavLst>
                                        <p:tav tm="0">
                                          <p:val>
                                            <p:strVal val="#ppt_x"/>
                                          </p:val>
                                        </p:tav>
                                        <p:tav tm="100000">
                                          <p:val>
                                            <p:strVal val="#ppt_x"/>
                                          </p:val>
                                        </p:tav>
                                      </p:tavLst>
                                    </p:anim>
                                    <p:anim calcmode="lin" valueType="num">
                                      <p:cBhvr additive="base">
                                        <p:cTn id="2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anim calcmode="lin" valueType="num">
                                      <p:cBhvr additive="base">
                                        <p:cTn id="25" dur="500" fill="hold"/>
                                        <p:tgtEl>
                                          <p:spTgt spid="57"/>
                                        </p:tgtEl>
                                        <p:attrNameLst>
                                          <p:attrName>ppt_x</p:attrName>
                                        </p:attrNameLst>
                                      </p:cBhvr>
                                      <p:tavLst>
                                        <p:tav tm="0">
                                          <p:val>
                                            <p:strVal val="#ppt_x"/>
                                          </p:val>
                                        </p:tav>
                                        <p:tav tm="100000">
                                          <p:val>
                                            <p:strVal val="#ppt_x"/>
                                          </p:val>
                                        </p:tav>
                                      </p:tavLst>
                                    </p:anim>
                                    <p:anim calcmode="lin" valueType="num">
                                      <p:cBhvr additive="base">
                                        <p:cTn id="26"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5" grpId="0"/>
      <p:bldP spid="56" grpId="0"/>
      <p:bldP spid="5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sz="quarter" idx="4294967295"/>
          </p:nvPr>
        </p:nvSpPr>
        <p:spPr>
          <a:xfrm>
            <a:off x="827584" y="1628800"/>
            <a:ext cx="7704137" cy="4679950"/>
          </a:xfrm>
        </p:spPr>
        <p:txBody>
          <a:bodyPr/>
          <a:lstStyle/>
          <a:p>
            <a:r>
              <a:rPr lang="zh-CN" altLang="en-US" sz="2400" dirty="0" smtClean="0"/>
              <a:t>为了代码优化和高效的代码生成，编译程序需要把程序作为一个整体来收集信息并把这些信息分配给流图的各个基本块。</a:t>
            </a:r>
          </a:p>
        </p:txBody>
      </p:sp>
      <p:sp>
        <p:nvSpPr>
          <p:cNvPr id="2" name="矩形 1"/>
          <p:cNvSpPr/>
          <p:nvPr/>
        </p:nvSpPr>
        <p:spPr>
          <a:xfrm>
            <a:off x="755576" y="548680"/>
            <a:ext cx="2196435" cy="461665"/>
          </a:xfrm>
          <a:prstGeom prst="rect">
            <a:avLst/>
          </a:prstGeom>
        </p:spPr>
        <p:txBody>
          <a:bodyPr wrap="none">
            <a:spAutoFit/>
          </a:bodyPr>
          <a:lstStyle/>
          <a:p>
            <a:pPr eaLnBrk="1" hangingPunct="1">
              <a:spcBef>
                <a:spcPct val="50000"/>
              </a:spcBef>
            </a:pPr>
            <a:r>
              <a:rPr lang="zh-CN" altLang="en-US" dirty="0" smtClean="0">
                <a:solidFill>
                  <a:srgbClr val="CC3300"/>
                </a:solidFill>
                <a:latin typeface="宋体" panose="02010600030101010101" pitchFamily="2" charset="-122"/>
              </a:rPr>
              <a:t>四、全局优化 </a:t>
            </a:r>
            <a:endParaRPr lang="en-US" altLang="zh-CN" dirty="0">
              <a:solidFill>
                <a:srgbClr val="CC3300"/>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8702" y="1700808"/>
            <a:ext cx="8136904" cy="1200329"/>
          </a:xfrm>
          <a:prstGeom prst="rect">
            <a:avLst/>
          </a:prstGeom>
          <a:noFill/>
        </p:spPr>
        <p:txBody>
          <a:bodyPr wrap="square" rtlCol="0">
            <a:spAutoFit/>
          </a:bodyPr>
          <a:lstStyle/>
          <a:p>
            <a:r>
              <a:rPr lang="zh-CN" altLang="en-US" dirty="0" smtClean="0">
                <a:solidFill>
                  <a:srgbClr val="CC3300"/>
                </a:solidFill>
              </a:rPr>
              <a:t>目标代码生成</a:t>
            </a:r>
            <a:r>
              <a:rPr lang="zh-CN" altLang="en-US" dirty="0" smtClean="0"/>
              <a:t>：把经过分析或优化后的中间代码转换成特定目标机的机器语言或汇编语言。</a:t>
            </a:r>
            <a:r>
              <a:rPr lang="zh-CN" altLang="en-US" dirty="0" smtClean="0">
                <a:solidFill>
                  <a:srgbClr val="CC3300"/>
                </a:solidFill>
              </a:rPr>
              <a:t>目前有专门的代码生成程序。</a:t>
            </a:r>
            <a:endParaRPr lang="zh-CN" altLang="en-US" dirty="0">
              <a:solidFill>
                <a:srgbClr val="CC3300"/>
              </a:solidFill>
            </a:endParaRPr>
          </a:p>
        </p:txBody>
      </p:sp>
      <p:sp>
        <p:nvSpPr>
          <p:cNvPr id="8" name="TextBox 7"/>
          <p:cNvSpPr txBox="1"/>
          <p:nvPr/>
        </p:nvSpPr>
        <p:spPr>
          <a:xfrm>
            <a:off x="503585" y="3212976"/>
            <a:ext cx="8136904" cy="830997"/>
          </a:xfrm>
          <a:prstGeom prst="rect">
            <a:avLst/>
          </a:prstGeom>
          <a:noFill/>
        </p:spPr>
        <p:txBody>
          <a:bodyPr wrap="square" rtlCol="0">
            <a:spAutoFit/>
          </a:bodyPr>
          <a:lstStyle/>
          <a:p>
            <a:r>
              <a:rPr lang="zh-CN" altLang="en-US" dirty="0" smtClean="0">
                <a:solidFill>
                  <a:srgbClr val="CC3300"/>
                </a:solidFill>
              </a:rPr>
              <a:t>目标代码生成技术有三大核心问题：指令选择、寄存器分配、指令调度。</a:t>
            </a:r>
            <a:endParaRPr lang="zh-CN" altLang="en-US" dirty="0">
              <a:solidFill>
                <a:srgbClr val="CC3300"/>
              </a:solidFill>
            </a:endParaRPr>
          </a:p>
        </p:txBody>
      </p:sp>
      <p:sp>
        <p:nvSpPr>
          <p:cNvPr id="2" name="标题 1"/>
          <p:cNvSpPr>
            <a:spLocks noGrp="1"/>
          </p:cNvSpPr>
          <p:nvPr>
            <p:ph type="title"/>
          </p:nvPr>
        </p:nvSpPr>
        <p:spPr>
          <a:xfrm>
            <a:off x="374848" y="116632"/>
            <a:ext cx="8229600" cy="1116360"/>
          </a:xfrm>
        </p:spPr>
        <p:txBody>
          <a:bodyPr>
            <a:normAutofit/>
          </a:bodyPr>
          <a:lstStyle/>
          <a:p>
            <a:r>
              <a:rPr lang="en-US" altLang="zh-CN" sz="4000" dirty="0" smtClean="0"/>
              <a:t>10.4 </a:t>
            </a:r>
            <a:r>
              <a:rPr lang="zh-CN" altLang="en-US" sz="4000" dirty="0" smtClean="0"/>
              <a:t>目标代码生成技术</a:t>
            </a:r>
            <a:r>
              <a:rPr lang="en-US" altLang="zh-CN" sz="4000" dirty="0" smtClean="0"/>
              <a:t> </a:t>
            </a:r>
            <a:endParaRPr lang="zh-CN" altLang="en-US" sz="4000" dirty="0"/>
          </a:p>
        </p:txBody>
      </p:sp>
      <p:sp>
        <p:nvSpPr>
          <p:cNvPr id="9" name="矩形 8"/>
          <p:cNvSpPr/>
          <p:nvPr/>
        </p:nvSpPr>
        <p:spPr>
          <a:xfrm>
            <a:off x="576138" y="4293096"/>
            <a:ext cx="7560840" cy="1938992"/>
          </a:xfrm>
          <a:prstGeom prst="rect">
            <a:avLst/>
          </a:prstGeom>
        </p:spPr>
        <p:txBody>
          <a:bodyPr wrap="square">
            <a:spAutoFit/>
          </a:bodyPr>
          <a:lstStyle/>
          <a:p>
            <a:pPr algn="just"/>
            <a:r>
              <a:rPr lang="en-US" altLang="zh-CN" dirty="0" smtClean="0">
                <a:solidFill>
                  <a:srgbClr val="CC3300"/>
                </a:solidFill>
              </a:rPr>
              <a:t>1. </a:t>
            </a:r>
            <a:r>
              <a:rPr lang="zh-CN" altLang="en-US" dirty="0" smtClean="0">
                <a:solidFill>
                  <a:srgbClr val="CC3300"/>
                </a:solidFill>
              </a:rPr>
              <a:t>指令的选择</a:t>
            </a:r>
            <a:endParaRPr lang="zh-CN" altLang="en-US" dirty="0">
              <a:solidFill>
                <a:srgbClr val="CC3300"/>
              </a:solidFill>
              <a:latin typeface="宋体" charset="-122"/>
            </a:endParaRPr>
          </a:p>
          <a:p>
            <a:pPr indent="457200" algn="just"/>
            <a:r>
              <a:rPr lang="zh-CN" altLang="en-US" dirty="0">
                <a:latin typeface="宋体" charset="-122"/>
              </a:rPr>
              <a:t> </a:t>
            </a:r>
            <a:r>
              <a:rPr lang="zh-CN" altLang="en-US" dirty="0" smtClean="0">
                <a:latin typeface="宋体" charset="-122"/>
              </a:rPr>
              <a:t>是指为每条中间语言选择合适的目标机指令或指令序列。</a:t>
            </a:r>
            <a:endParaRPr lang="en-US" altLang="zh-CN" dirty="0" smtClean="0">
              <a:latin typeface="宋体" charset="-122"/>
            </a:endParaRPr>
          </a:p>
          <a:p>
            <a:pPr indent="457200" algn="just"/>
            <a:r>
              <a:rPr lang="zh-CN" altLang="en-US" dirty="0" smtClean="0"/>
              <a:t>选择指令时，既要保证语义的一致性；又要考虑生成代码的效率。</a:t>
            </a:r>
            <a:endParaRPr lang="zh-CN" altLang="en-US" dirty="0"/>
          </a:p>
        </p:txBody>
      </p:sp>
    </p:spTree>
    <p:extLst>
      <p:ext uri="{BB962C8B-B14F-4D97-AF65-F5344CB8AC3E}">
        <p14:creationId xmlns:p14="http://schemas.microsoft.com/office/powerpoint/2010/main" xmlns="" val="141291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7544" y="341784"/>
            <a:ext cx="7924800" cy="1143000"/>
          </a:xfrm>
        </p:spPr>
        <p:txBody>
          <a:bodyPr/>
          <a:lstStyle/>
          <a:p>
            <a:pPr algn="ctr"/>
            <a:r>
              <a:rPr lang="zh-CN" altLang="en-US" sz="3200" b="1" dirty="0" smtClean="0"/>
              <a:t>本章提要</a:t>
            </a:r>
          </a:p>
        </p:txBody>
      </p:sp>
      <p:sp>
        <p:nvSpPr>
          <p:cNvPr id="4" name="灯片编号占位符 3"/>
          <p:cNvSpPr>
            <a:spLocks noGrp="1"/>
          </p:cNvSpPr>
          <p:nvPr>
            <p:ph type="sldNum" sz="quarter" idx="12"/>
          </p:nvPr>
        </p:nvSpPr>
        <p:spPr/>
        <p:txBody>
          <a:bodyPr/>
          <a:lstStyle/>
          <a:p>
            <a:fld id="{38237106-F2ED-405E-BC33-CC3CF426205F}" type="slidenum">
              <a:rPr lang="en-US" smtClean="0">
                <a:solidFill>
                  <a:prstClr val="black">
                    <a:tint val="95000"/>
                  </a:prstClr>
                </a:solidFill>
              </a:rPr>
              <a:pPr/>
              <a:t>2</a:t>
            </a:fld>
            <a:endParaRPr lang="en-US">
              <a:solidFill>
                <a:prstClr val="black">
                  <a:tint val="95000"/>
                </a:prstClr>
              </a:solidFill>
            </a:endParaRPr>
          </a:p>
        </p:txBody>
      </p:sp>
      <p:sp>
        <p:nvSpPr>
          <p:cNvPr id="2" name="矩形 1"/>
          <p:cNvSpPr/>
          <p:nvPr/>
        </p:nvSpPr>
        <p:spPr>
          <a:xfrm>
            <a:off x="539552" y="1628800"/>
            <a:ext cx="7920880" cy="535531"/>
          </a:xfrm>
          <a:prstGeom prst="rect">
            <a:avLst/>
          </a:prstGeom>
        </p:spPr>
        <p:txBody>
          <a:bodyPr wrap="square">
            <a:spAutoFit/>
          </a:bodyPr>
          <a:lstStyle/>
          <a:p>
            <a:pPr marL="342900" indent="-342900" eaLnBrk="1" fontAlgn="auto" hangingPunct="1">
              <a:lnSpc>
                <a:spcPct val="120000"/>
              </a:lnSpc>
              <a:spcBef>
                <a:spcPct val="20000"/>
              </a:spcBef>
              <a:spcAft>
                <a:spcPts val="600"/>
              </a:spcAft>
              <a:buClr>
                <a:srgbClr val="DC9E1F"/>
              </a:buClr>
              <a:buFont typeface="Arial" pitchFamily="34" charset="0"/>
              <a:buChar char="•"/>
            </a:pPr>
            <a:r>
              <a:rPr lang="zh-CN" altLang="en-US" spc="30" dirty="0" smtClean="0">
                <a:solidFill>
                  <a:prstClr val="black"/>
                </a:solidFill>
                <a:latin typeface="宋体" panose="02010600030101010101" pitchFamily="2" charset="-122"/>
                <a:ea typeface="宋体"/>
              </a:rPr>
              <a:t>本章不讲第二节的内容。</a:t>
            </a:r>
            <a:endParaRPr lang="zh-CN" altLang="en-US" spc="30" dirty="0">
              <a:solidFill>
                <a:prstClr val="black"/>
              </a:solidFill>
              <a:latin typeface="宋体" panose="02010600030101010101" pitchFamily="2" charset="-122"/>
              <a:ea typeface="宋体"/>
            </a:endParaRPr>
          </a:p>
        </p:txBody>
      </p:sp>
      <p:sp>
        <p:nvSpPr>
          <p:cNvPr id="5" name="矩形 4"/>
          <p:cNvSpPr/>
          <p:nvPr/>
        </p:nvSpPr>
        <p:spPr>
          <a:xfrm>
            <a:off x="558843" y="2564904"/>
            <a:ext cx="7920880" cy="2317558"/>
          </a:xfrm>
          <a:prstGeom prst="rect">
            <a:avLst/>
          </a:prstGeom>
        </p:spPr>
        <p:txBody>
          <a:bodyPr wrap="square">
            <a:spAutoFit/>
          </a:bodyPr>
          <a:lstStyle/>
          <a:p>
            <a:pPr marL="342900" indent="-342900" eaLnBrk="1" fontAlgn="auto" hangingPunct="1">
              <a:lnSpc>
                <a:spcPct val="120000"/>
              </a:lnSpc>
              <a:spcBef>
                <a:spcPct val="20000"/>
              </a:spcBef>
              <a:spcAft>
                <a:spcPts val="600"/>
              </a:spcAft>
              <a:buClr>
                <a:srgbClr val="DC9E1F"/>
              </a:buClr>
              <a:buFont typeface="Arial" pitchFamily="34" charset="0"/>
              <a:buChar char="•"/>
            </a:pPr>
            <a:r>
              <a:rPr lang="zh-CN" altLang="en-US" spc="30" dirty="0" smtClean="0">
                <a:solidFill>
                  <a:prstClr val="black"/>
                </a:solidFill>
                <a:latin typeface="宋体" panose="02010600030101010101" pitchFamily="2" charset="-122"/>
                <a:ea typeface="宋体"/>
              </a:rPr>
              <a:t>本章的</a:t>
            </a:r>
            <a:r>
              <a:rPr lang="zh-CN" altLang="en-US" spc="30" dirty="0">
                <a:solidFill>
                  <a:prstClr val="black"/>
                </a:solidFill>
                <a:latin typeface="宋体" panose="02010600030101010101" pitchFamily="2" charset="-122"/>
                <a:ea typeface="宋体"/>
              </a:rPr>
              <a:t>内容安排如下</a:t>
            </a:r>
            <a:r>
              <a:rPr lang="zh-CN" altLang="en-US" spc="30" dirty="0" smtClean="0">
                <a:solidFill>
                  <a:prstClr val="black"/>
                </a:solidFill>
                <a:latin typeface="宋体" panose="02010600030101010101" pitchFamily="2" charset="-122"/>
                <a:ea typeface="宋体"/>
              </a:rPr>
              <a:t>：</a:t>
            </a:r>
            <a:endParaRPr lang="en-US" altLang="zh-CN" spc="30" dirty="0" smtClean="0">
              <a:solidFill>
                <a:prstClr val="black"/>
              </a:solidFill>
              <a:latin typeface="宋体" panose="02010600030101010101" pitchFamily="2" charset="-122"/>
              <a:ea typeface="宋体"/>
            </a:endParaRPr>
          </a:p>
          <a:p>
            <a:pPr marL="342900" indent="-342900" eaLnBrk="1" fontAlgn="auto" hangingPunct="1">
              <a:lnSpc>
                <a:spcPct val="120000"/>
              </a:lnSpc>
              <a:spcBef>
                <a:spcPct val="20000"/>
              </a:spcBef>
              <a:spcAft>
                <a:spcPts val="600"/>
              </a:spcAft>
              <a:buClr>
                <a:srgbClr val="DC9E1F"/>
              </a:buClr>
              <a:buFont typeface="Arial" pitchFamily="34" charset="0"/>
              <a:buChar char="•"/>
            </a:pPr>
            <a:r>
              <a:rPr lang="en-US" altLang="zh-CN" spc="30" dirty="0" smtClean="0">
                <a:solidFill>
                  <a:prstClr val="black"/>
                </a:solidFill>
                <a:latin typeface="宋体" panose="02010600030101010101" pitchFamily="2" charset="-122"/>
                <a:ea typeface="宋体"/>
              </a:rPr>
              <a:t>10.1 </a:t>
            </a:r>
            <a:r>
              <a:rPr lang="zh-CN" altLang="en-US" spc="30" dirty="0" smtClean="0">
                <a:solidFill>
                  <a:prstClr val="black"/>
                </a:solidFill>
                <a:latin typeface="宋体" panose="02010600030101010101" pitchFamily="2" charset="-122"/>
                <a:ea typeface="宋体"/>
              </a:rPr>
              <a:t>基本块，流图和循环；</a:t>
            </a:r>
            <a:endParaRPr lang="en-US" altLang="zh-CN" spc="30" dirty="0" smtClean="0">
              <a:solidFill>
                <a:prstClr val="black"/>
              </a:solidFill>
              <a:latin typeface="宋体" panose="02010600030101010101" pitchFamily="2" charset="-122"/>
              <a:ea typeface="宋体"/>
            </a:endParaRPr>
          </a:p>
          <a:p>
            <a:pPr marL="342900" indent="-342900" eaLnBrk="1" fontAlgn="auto" hangingPunct="1">
              <a:lnSpc>
                <a:spcPct val="120000"/>
              </a:lnSpc>
              <a:spcBef>
                <a:spcPct val="20000"/>
              </a:spcBef>
              <a:spcAft>
                <a:spcPts val="600"/>
              </a:spcAft>
              <a:buClr>
                <a:srgbClr val="DC9E1F"/>
              </a:buClr>
              <a:buFont typeface="Arial" pitchFamily="34" charset="0"/>
              <a:buChar char="•"/>
            </a:pPr>
            <a:r>
              <a:rPr lang="en-US" altLang="zh-CN" spc="30" dirty="0" smtClean="0">
                <a:solidFill>
                  <a:prstClr val="black"/>
                </a:solidFill>
                <a:latin typeface="宋体" panose="02010600030101010101" pitchFamily="2" charset="-122"/>
                <a:ea typeface="宋体"/>
              </a:rPr>
              <a:t>10.3 </a:t>
            </a:r>
            <a:r>
              <a:rPr lang="zh-CN" altLang="en-US" spc="30" dirty="0" smtClean="0">
                <a:solidFill>
                  <a:prstClr val="black"/>
                </a:solidFill>
                <a:latin typeface="宋体" panose="02010600030101010101" pitchFamily="2" charset="-122"/>
                <a:ea typeface="宋体"/>
              </a:rPr>
              <a:t>代码优化技术；</a:t>
            </a:r>
            <a:endParaRPr lang="en-US" altLang="zh-CN" spc="30" dirty="0" smtClean="0">
              <a:solidFill>
                <a:prstClr val="black"/>
              </a:solidFill>
              <a:latin typeface="宋体" panose="02010600030101010101" pitchFamily="2" charset="-122"/>
              <a:ea typeface="宋体"/>
            </a:endParaRPr>
          </a:p>
          <a:p>
            <a:pPr marL="342900" indent="-342900" eaLnBrk="1" fontAlgn="auto" hangingPunct="1">
              <a:lnSpc>
                <a:spcPct val="120000"/>
              </a:lnSpc>
              <a:spcBef>
                <a:spcPct val="20000"/>
              </a:spcBef>
              <a:spcAft>
                <a:spcPts val="600"/>
              </a:spcAft>
              <a:buClr>
                <a:srgbClr val="DC9E1F"/>
              </a:buClr>
              <a:buFont typeface="Arial" pitchFamily="34" charset="0"/>
              <a:buChar char="•"/>
            </a:pPr>
            <a:r>
              <a:rPr lang="en-US" altLang="zh-CN" spc="30" dirty="0" smtClean="0">
                <a:solidFill>
                  <a:prstClr val="black"/>
                </a:solidFill>
                <a:latin typeface="宋体" panose="02010600030101010101" pitchFamily="2" charset="-122"/>
                <a:ea typeface="宋体"/>
              </a:rPr>
              <a:t>10.4 </a:t>
            </a:r>
            <a:r>
              <a:rPr lang="zh-CN" altLang="en-US" spc="30" dirty="0" smtClean="0">
                <a:solidFill>
                  <a:prstClr val="black"/>
                </a:solidFill>
                <a:latin typeface="宋体" panose="02010600030101010101" pitchFamily="2" charset="-122"/>
                <a:ea typeface="宋体"/>
              </a:rPr>
              <a:t>目标代码生成技术；</a:t>
            </a:r>
            <a:endParaRPr lang="zh-CN" altLang="en-US" spc="30" dirty="0">
              <a:solidFill>
                <a:prstClr val="black"/>
              </a:solidFill>
              <a:latin typeface="宋体" panose="02010600030101010101" pitchFamily="2" charset="-122"/>
              <a:ea typeface="宋体"/>
            </a:endParaRPr>
          </a:p>
        </p:txBody>
      </p:sp>
    </p:spTree>
    <p:extLst>
      <p:ext uri="{BB962C8B-B14F-4D97-AF65-F5344CB8AC3E}">
        <p14:creationId xmlns:p14="http://schemas.microsoft.com/office/powerpoint/2010/main" xmlns="" val="133597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63" name="Rectangle 23"/>
          <p:cNvSpPr>
            <a:spLocks noGrp="1" noChangeArrowheads="1"/>
          </p:cNvSpPr>
          <p:nvPr>
            <p:ph type="title" idx="4294967295"/>
          </p:nvPr>
        </p:nvSpPr>
        <p:spPr>
          <a:xfrm>
            <a:off x="5292080" y="0"/>
            <a:ext cx="3700983" cy="720080"/>
          </a:xfrm>
        </p:spPr>
        <p:txBody>
          <a:bodyPr/>
          <a:lstStyle/>
          <a:p>
            <a:r>
              <a:rPr lang="zh-CN" altLang="en-US" sz="2000" dirty="0">
                <a:solidFill>
                  <a:srgbClr val="CC3300"/>
                </a:solidFill>
                <a:latin typeface="+mj-ea"/>
              </a:rPr>
              <a:t>代码生成需要考虑的主要问题</a:t>
            </a:r>
          </a:p>
        </p:txBody>
      </p:sp>
      <p:sp>
        <p:nvSpPr>
          <p:cNvPr id="7" name="矩形 6"/>
          <p:cNvSpPr/>
          <p:nvPr/>
        </p:nvSpPr>
        <p:spPr>
          <a:xfrm>
            <a:off x="755576" y="908720"/>
            <a:ext cx="7560840" cy="2677656"/>
          </a:xfrm>
          <a:prstGeom prst="rect">
            <a:avLst/>
          </a:prstGeom>
        </p:spPr>
        <p:txBody>
          <a:bodyPr wrap="square">
            <a:spAutoFit/>
          </a:bodyPr>
          <a:lstStyle/>
          <a:p>
            <a:pPr algn="just"/>
            <a:r>
              <a:rPr lang="en-US" altLang="zh-CN" dirty="0" smtClean="0">
                <a:solidFill>
                  <a:srgbClr val="CC3300"/>
                </a:solidFill>
              </a:rPr>
              <a:t>2. </a:t>
            </a:r>
            <a:r>
              <a:rPr lang="zh-CN" altLang="en-US" dirty="0" smtClean="0">
                <a:solidFill>
                  <a:srgbClr val="CC3300"/>
                </a:solidFill>
              </a:rPr>
              <a:t>寄存器分配</a:t>
            </a:r>
            <a:endParaRPr lang="en-US" altLang="zh-CN" dirty="0" smtClean="0">
              <a:solidFill>
                <a:srgbClr val="CC3300"/>
              </a:solidFill>
            </a:endParaRPr>
          </a:p>
          <a:p>
            <a:pPr indent="457200" algn="just"/>
            <a:r>
              <a:rPr lang="zh-CN" altLang="en-US" dirty="0" smtClean="0">
                <a:latin typeface="宋体" charset="-122"/>
              </a:rPr>
              <a:t> 指令在寄存器中访问操作数的开销要比在内存中访问小的多，因此尽可能有效的，多的利用寄存器非常重要。</a:t>
            </a:r>
            <a:endParaRPr lang="en-US" altLang="zh-CN" dirty="0" smtClean="0">
              <a:latin typeface="宋体" charset="-122"/>
            </a:endParaRPr>
          </a:p>
          <a:p>
            <a:pPr indent="457200" algn="just"/>
            <a:r>
              <a:rPr lang="zh-CN" altLang="en-US" dirty="0">
                <a:latin typeface="宋体" charset="-122"/>
              </a:rPr>
              <a:t> 寄存器</a:t>
            </a:r>
            <a:r>
              <a:rPr lang="zh-CN" altLang="en-US" dirty="0" smtClean="0">
                <a:latin typeface="宋体" charset="-122"/>
              </a:rPr>
              <a:t>分配时，不能</a:t>
            </a:r>
            <a:r>
              <a:rPr lang="zh-CN" altLang="en-US" dirty="0">
                <a:latin typeface="宋体" charset="-122"/>
              </a:rPr>
              <a:t>把寄存器平均分配给各个变量，而是从可用的寄存器中分出几个，固定分配给几</a:t>
            </a:r>
            <a:r>
              <a:rPr lang="zh-CN" altLang="en-US" dirty="0" smtClean="0">
                <a:latin typeface="宋体" charset="-122"/>
              </a:rPr>
              <a:t>个常用的变量</a:t>
            </a:r>
            <a:r>
              <a:rPr lang="zh-CN" altLang="en-US" dirty="0">
                <a:latin typeface="宋体" charset="-122"/>
              </a:rPr>
              <a:t>单独使用。</a:t>
            </a:r>
            <a:endParaRPr lang="zh-CN" altLang="en-US" dirty="0"/>
          </a:p>
        </p:txBody>
      </p:sp>
      <p:sp>
        <p:nvSpPr>
          <p:cNvPr id="8" name="矩形 7"/>
          <p:cNvSpPr/>
          <p:nvPr/>
        </p:nvSpPr>
        <p:spPr>
          <a:xfrm>
            <a:off x="755576" y="3717032"/>
            <a:ext cx="7560840" cy="1200329"/>
          </a:xfrm>
          <a:prstGeom prst="rect">
            <a:avLst/>
          </a:prstGeom>
        </p:spPr>
        <p:txBody>
          <a:bodyPr wrap="square">
            <a:spAutoFit/>
          </a:bodyPr>
          <a:lstStyle/>
          <a:p>
            <a:pPr algn="just"/>
            <a:r>
              <a:rPr lang="en-US" altLang="zh-CN" dirty="0" smtClean="0">
                <a:solidFill>
                  <a:srgbClr val="CC3300"/>
                </a:solidFill>
              </a:rPr>
              <a:t>3. </a:t>
            </a:r>
            <a:r>
              <a:rPr lang="zh-CN" altLang="en-US" dirty="0" smtClean="0">
                <a:solidFill>
                  <a:srgbClr val="CC3300"/>
                </a:solidFill>
              </a:rPr>
              <a:t>指令的调度</a:t>
            </a:r>
            <a:r>
              <a:rPr lang="zh-CN" altLang="en-US" dirty="0" smtClean="0">
                <a:latin typeface="宋体" charset="-122"/>
              </a:rPr>
              <a:t> </a:t>
            </a:r>
            <a:endParaRPr lang="en-US" altLang="zh-CN" dirty="0" smtClean="0">
              <a:latin typeface="宋体" charset="-122"/>
            </a:endParaRPr>
          </a:p>
          <a:p>
            <a:pPr indent="457200" algn="just"/>
            <a:r>
              <a:rPr lang="zh-CN" altLang="en-US" dirty="0" smtClean="0">
                <a:latin typeface="宋体" charset="-122"/>
              </a:rPr>
              <a:t>对指令</a:t>
            </a:r>
            <a:r>
              <a:rPr lang="zh-CN" altLang="en-US" dirty="0">
                <a:latin typeface="宋体" charset="-122"/>
              </a:rPr>
              <a:t>的</a:t>
            </a:r>
            <a:r>
              <a:rPr lang="zh-CN" altLang="en-US" dirty="0" smtClean="0">
                <a:latin typeface="宋体" charset="-122"/>
              </a:rPr>
              <a:t>执行顺序进行适当的调整，可以</a:t>
            </a:r>
            <a:r>
              <a:rPr lang="zh-CN" altLang="en-US" dirty="0">
                <a:latin typeface="宋体" charset="-122"/>
              </a:rPr>
              <a:t>影响代码</a:t>
            </a:r>
            <a:r>
              <a:rPr lang="zh-CN" altLang="en-US">
                <a:latin typeface="宋体" charset="-122"/>
              </a:rPr>
              <a:t>的</a:t>
            </a:r>
            <a:r>
              <a:rPr lang="zh-CN" altLang="en-US" smtClean="0">
                <a:latin typeface="宋体" charset="-122"/>
              </a:rPr>
              <a:t>执行效果。</a:t>
            </a:r>
            <a:endParaRPr lang="zh-CN" altLang="en-US" dirty="0"/>
          </a:p>
        </p:txBody>
      </p:sp>
    </p:spTree>
    <p:extLst>
      <p:ext uri="{BB962C8B-B14F-4D97-AF65-F5344CB8AC3E}">
        <p14:creationId xmlns:p14="http://schemas.microsoft.com/office/powerpoint/2010/main" xmlns="" val="142469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a:r>
              <a:rPr lang="zh-CN" altLang="en-US" sz="3600" dirty="0" smtClean="0"/>
              <a:t>本章重点</a:t>
            </a:r>
            <a:r>
              <a:rPr lang="en-US" altLang="zh-CN" sz="3600" dirty="0" smtClean="0"/>
              <a:t>-</a:t>
            </a:r>
            <a:r>
              <a:rPr lang="zh-CN" altLang="en-US" sz="3600" dirty="0" smtClean="0"/>
              <a:t>仅限概念类</a:t>
            </a:r>
          </a:p>
        </p:txBody>
      </p:sp>
      <p:sp>
        <p:nvSpPr>
          <p:cNvPr id="165891" name="Rectangle 3"/>
          <p:cNvSpPr>
            <a:spLocks noGrp="1" noChangeArrowheads="1"/>
          </p:cNvSpPr>
          <p:nvPr>
            <p:ph sz="quarter" idx="4294967295"/>
          </p:nvPr>
        </p:nvSpPr>
        <p:spPr>
          <a:xfrm>
            <a:off x="467544" y="1772816"/>
            <a:ext cx="7924800" cy="792088"/>
          </a:xfrm>
        </p:spPr>
        <p:txBody>
          <a:bodyPr>
            <a:noAutofit/>
          </a:bodyPr>
          <a:lstStyle/>
          <a:p>
            <a:r>
              <a:rPr lang="zh-CN" altLang="en-US" sz="2400" b="1" dirty="0" smtClean="0"/>
              <a:t>什么是基本块？它有几个入口语句、几个出口语句？</a:t>
            </a:r>
            <a:endParaRPr lang="en-US" altLang="zh-CN" sz="2400" b="1" dirty="0" smtClean="0"/>
          </a:p>
        </p:txBody>
      </p:sp>
      <p:sp>
        <p:nvSpPr>
          <p:cNvPr id="4" name="Rectangle 3"/>
          <p:cNvSpPr txBox="1">
            <a:spLocks noChangeArrowheads="1"/>
          </p:cNvSpPr>
          <p:nvPr/>
        </p:nvSpPr>
        <p:spPr>
          <a:xfrm>
            <a:off x="479004" y="2636912"/>
            <a:ext cx="7924800" cy="792088"/>
          </a:xfrm>
          <a:prstGeom prst="rect">
            <a:avLst/>
          </a:prstGeom>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spcAft>
                <a:spcPts val="0"/>
              </a:spcAft>
            </a:pPr>
            <a:r>
              <a:rPr lang="zh-CN" altLang="en-US" sz="2400" b="1" dirty="0" smtClean="0"/>
              <a:t>代码的优化按照优化范围可以分为几种？分别是哪几种？</a:t>
            </a:r>
            <a:endParaRPr lang="en-US" altLang="zh-CN" sz="2400" b="1" dirty="0" smtClean="0"/>
          </a:p>
        </p:txBody>
      </p:sp>
      <p:sp>
        <p:nvSpPr>
          <p:cNvPr id="5" name="Rectangle 3"/>
          <p:cNvSpPr txBox="1">
            <a:spLocks noChangeArrowheads="1"/>
          </p:cNvSpPr>
          <p:nvPr/>
        </p:nvSpPr>
        <p:spPr>
          <a:xfrm>
            <a:off x="479004" y="3645024"/>
            <a:ext cx="7924800" cy="792088"/>
          </a:xfrm>
          <a:prstGeom prst="rect">
            <a:avLst/>
          </a:prstGeom>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spcAft>
                <a:spcPts val="0"/>
              </a:spcAft>
            </a:pPr>
            <a:r>
              <a:rPr lang="zh-CN" altLang="en-US" sz="2400" b="1" dirty="0" smtClean="0"/>
              <a:t>循环代码的优化为什么比较重要？除了常用的优化措施，循环优化还有哪两个特殊的优化措施？</a:t>
            </a:r>
            <a:endParaRPr lang="en-US" altLang="zh-CN" sz="2400" b="1" dirty="0" smtClean="0"/>
          </a:p>
        </p:txBody>
      </p:sp>
      <p:sp>
        <p:nvSpPr>
          <p:cNvPr id="6" name="Rectangle 3"/>
          <p:cNvSpPr txBox="1">
            <a:spLocks noChangeArrowheads="1"/>
          </p:cNvSpPr>
          <p:nvPr/>
        </p:nvSpPr>
        <p:spPr>
          <a:xfrm>
            <a:off x="479004" y="4653136"/>
            <a:ext cx="7924800" cy="792088"/>
          </a:xfrm>
          <a:prstGeom prst="rect">
            <a:avLst/>
          </a:prstGeom>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spcAft>
                <a:spcPts val="0"/>
              </a:spcAft>
            </a:pPr>
            <a:r>
              <a:rPr lang="zh-CN" altLang="en-US" sz="2400" b="1" dirty="0" smtClean="0"/>
              <a:t>代码生成阶段的核心三大问题是？</a:t>
            </a:r>
            <a:endParaRPr lang="en-US" altLang="zh-CN" sz="2400" b="1" dirty="0" smtClean="0"/>
          </a:p>
        </p:txBody>
      </p:sp>
    </p:spTree>
    <p:extLst>
      <p:ext uri="{BB962C8B-B14F-4D97-AF65-F5344CB8AC3E}">
        <p14:creationId xmlns:p14="http://schemas.microsoft.com/office/powerpoint/2010/main" xmlns="" val="1216952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1" name="Text Box 55"/>
          <p:cNvSpPr txBox="1">
            <a:spLocks noChangeArrowheads="1"/>
          </p:cNvSpPr>
          <p:nvPr/>
        </p:nvSpPr>
        <p:spPr bwMode="auto">
          <a:xfrm>
            <a:off x="631365" y="1628800"/>
            <a:ext cx="822277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dirty="0" smtClean="0">
                <a:solidFill>
                  <a:srgbClr val="CC3300"/>
                </a:solidFill>
                <a:latin typeface="宋体" panose="02010600030101010101" pitchFamily="2" charset="-122"/>
              </a:rPr>
              <a:t>一、基本块</a:t>
            </a:r>
            <a:endParaRPr lang="zh-CN" altLang="en-US" dirty="0">
              <a:solidFill>
                <a:srgbClr val="CC3300"/>
              </a:solidFill>
              <a:latin typeface="宋体" panose="02010600030101010101" pitchFamily="2" charset="-122"/>
            </a:endParaRPr>
          </a:p>
        </p:txBody>
      </p:sp>
      <p:sp>
        <p:nvSpPr>
          <p:cNvPr id="49" name="Text Box 55"/>
          <p:cNvSpPr txBox="1">
            <a:spLocks noChangeArrowheads="1"/>
          </p:cNvSpPr>
          <p:nvPr/>
        </p:nvSpPr>
        <p:spPr bwMode="auto">
          <a:xfrm>
            <a:off x="597694" y="2451655"/>
            <a:ext cx="815077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dirty="0" smtClean="0">
                <a:solidFill>
                  <a:prstClr val="black"/>
                </a:solidFill>
                <a:latin typeface="宋体" panose="02010600030101010101" pitchFamily="2" charset="-122"/>
              </a:rPr>
              <a:t>基本块是指程序中一个顺序执行的语句序列，其中只有一个入口语句和一个出口语句。程序只能从其入口语句进入，从其出口语句退出。</a:t>
            </a:r>
            <a:endParaRPr lang="zh-CN" altLang="en-US" dirty="0">
              <a:solidFill>
                <a:prstClr val="black"/>
              </a:solidFill>
              <a:latin typeface="宋体" panose="02010600030101010101" pitchFamily="2" charset="-122"/>
            </a:endParaRPr>
          </a:p>
        </p:txBody>
      </p:sp>
      <p:sp>
        <p:nvSpPr>
          <p:cNvPr id="51" name="Text Box 55"/>
          <p:cNvSpPr txBox="1">
            <a:spLocks noChangeArrowheads="1"/>
          </p:cNvSpPr>
          <p:nvPr/>
        </p:nvSpPr>
        <p:spPr bwMode="auto">
          <a:xfrm>
            <a:off x="618243" y="4005064"/>
            <a:ext cx="775987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dirty="0" smtClean="0">
                <a:solidFill>
                  <a:srgbClr val="CC3300"/>
                </a:solidFill>
                <a:latin typeface="宋体" panose="02010600030101010101" pitchFamily="2" charset="-122"/>
              </a:rPr>
              <a:t>如何划分基本块？</a:t>
            </a:r>
            <a:endParaRPr lang="zh-CN" altLang="en-US" dirty="0">
              <a:solidFill>
                <a:srgbClr val="CC3300"/>
              </a:solidFill>
              <a:latin typeface="宋体" panose="02010600030101010101" pitchFamily="2" charset="-122"/>
            </a:endParaRPr>
          </a:p>
        </p:txBody>
      </p:sp>
      <p:sp>
        <p:nvSpPr>
          <p:cNvPr id="6" name="标题 5"/>
          <p:cNvSpPr>
            <a:spLocks noGrp="1"/>
          </p:cNvSpPr>
          <p:nvPr>
            <p:ph type="title"/>
          </p:nvPr>
        </p:nvSpPr>
        <p:spPr/>
        <p:txBody>
          <a:bodyPr>
            <a:normAutofit/>
          </a:bodyPr>
          <a:lstStyle/>
          <a:p>
            <a:r>
              <a:rPr lang="en-US" altLang="zh-CN" sz="3200" dirty="0" smtClean="0"/>
              <a:t>10.1 </a:t>
            </a:r>
            <a:r>
              <a:rPr lang="zh-CN" altLang="en-US" sz="3200" dirty="0" smtClean="0"/>
              <a:t>基本块、流图和循环</a:t>
            </a:r>
            <a:endParaRPr lang="zh-CN" altLang="en-US" sz="3200" dirty="0"/>
          </a:p>
        </p:txBody>
      </p:sp>
      <p:sp>
        <p:nvSpPr>
          <p:cNvPr id="7" name="Text Box 55"/>
          <p:cNvSpPr txBox="1">
            <a:spLocks noChangeArrowheads="1"/>
          </p:cNvSpPr>
          <p:nvPr/>
        </p:nvSpPr>
        <p:spPr bwMode="auto">
          <a:xfrm>
            <a:off x="631365" y="4725144"/>
            <a:ext cx="815077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dirty="0" smtClean="0">
                <a:solidFill>
                  <a:prstClr val="black"/>
                </a:solidFill>
                <a:latin typeface="宋体" panose="02010600030101010101" pitchFamily="2" charset="-122"/>
              </a:rPr>
              <a:t>关键是寻找入口语句（</a:t>
            </a:r>
            <a:r>
              <a:rPr lang="en-US" altLang="zh-CN" dirty="0" smtClean="0">
                <a:solidFill>
                  <a:prstClr val="black"/>
                </a:solidFill>
                <a:latin typeface="宋体" panose="02010600030101010101" pitchFamily="2" charset="-122"/>
              </a:rPr>
              <a:t>P255</a:t>
            </a:r>
            <a:r>
              <a:rPr lang="zh-CN" altLang="en-US" dirty="0" smtClean="0">
                <a:solidFill>
                  <a:prstClr val="black"/>
                </a:solidFill>
                <a:latin typeface="宋体" panose="02010600030101010101" pitchFamily="2" charset="-122"/>
              </a:rPr>
              <a:t>）。</a:t>
            </a:r>
            <a:endParaRPr lang="zh-CN" altLang="en-US" dirty="0">
              <a:solidFill>
                <a:prstClr val="black"/>
              </a:solidFill>
              <a:latin typeface="宋体" panose="02010600030101010101" pitchFamily="2" charset="-122"/>
            </a:endParaRPr>
          </a:p>
        </p:txBody>
      </p:sp>
    </p:spTree>
    <p:extLst>
      <p:ext uri="{BB962C8B-B14F-4D97-AF65-F5344CB8AC3E}">
        <p14:creationId xmlns:p14="http://schemas.microsoft.com/office/powerpoint/2010/main" xmlns="" val="299380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41"/>
                                        </p:tgtEl>
                                        <p:attrNameLst>
                                          <p:attrName>style.visibility</p:attrName>
                                        </p:attrNameLst>
                                      </p:cBhvr>
                                      <p:to>
                                        <p:strVal val="visible"/>
                                      </p:to>
                                    </p:set>
                                    <p:anim calcmode="lin" valueType="num">
                                      <p:cBhvr additive="base">
                                        <p:cTn id="7" dur="500" fill="hold"/>
                                        <p:tgtEl>
                                          <p:spTgt spid="13341"/>
                                        </p:tgtEl>
                                        <p:attrNameLst>
                                          <p:attrName>ppt_x</p:attrName>
                                        </p:attrNameLst>
                                      </p:cBhvr>
                                      <p:tavLst>
                                        <p:tav tm="0">
                                          <p:val>
                                            <p:strVal val="#ppt_x"/>
                                          </p:val>
                                        </p:tav>
                                        <p:tav tm="100000">
                                          <p:val>
                                            <p:strVal val="#ppt_x"/>
                                          </p:val>
                                        </p:tav>
                                      </p:tavLst>
                                    </p:anim>
                                    <p:anim calcmode="lin" valueType="num">
                                      <p:cBhvr additive="base">
                                        <p:cTn id="8" dur="500" fill="hold"/>
                                        <p:tgtEl>
                                          <p:spTgt spid="133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additive="base">
                                        <p:cTn id="13" dur="500" fill="hold"/>
                                        <p:tgtEl>
                                          <p:spTgt spid="49"/>
                                        </p:tgtEl>
                                        <p:attrNameLst>
                                          <p:attrName>ppt_x</p:attrName>
                                        </p:attrNameLst>
                                      </p:cBhvr>
                                      <p:tavLst>
                                        <p:tav tm="0">
                                          <p:val>
                                            <p:strVal val="#ppt_x"/>
                                          </p:val>
                                        </p:tav>
                                        <p:tav tm="100000">
                                          <p:val>
                                            <p:strVal val="#ppt_x"/>
                                          </p:val>
                                        </p:tav>
                                      </p:tavLst>
                                    </p:anim>
                                    <p:anim calcmode="lin" valueType="num">
                                      <p:cBhvr additive="base">
                                        <p:cTn id="14"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1" grpId="0"/>
      <p:bldP spid="49" grpId="0"/>
      <p:bldP spid="51"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sz="quarter" idx="4294967295"/>
          </p:nvPr>
        </p:nvSpPr>
        <p:spPr>
          <a:xfrm>
            <a:off x="344711" y="188640"/>
            <a:ext cx="8540750" cy="2304256"/>
          </a:xfrm>
        </p:spPr>
        <p:txBody>
          <a:bodyPr>
            <a:noAutofit/>
          </a:bodyPr>
          <a:lstStyle/>
          <a:p>
            <a:pPr>
              <a:lnSpc>
                <a:spcPct val="115000"/>
              </a:lnSpc>
            </a:pPr>
            <a:r>
              <a:rPr lang="zh-CN" altLang="en-US" sz="2400" dirty="0" smtClean="0"/>
              <a:t>入口语句的判断（四元式和程序都类似）</a:t>
            </a:r>
            <a:r>
              <a:rPr lang="en-US" altLang="zh-CN" sz="2400" dirty="0" smtClean="0"/>
              <a:t>P256</a:t>
            </a:r>
            <a:r>
              <a:rPr lang="zh-CN" altLang="en-US" sz="2400" dirty="0" smtClean="0"/>
              <a:t>图</a:t>
            </a:r>
            <a:r>
              <a:rPr lang="en-US" altLang="zh-CN" sz="2400" dirty="0" smtClean="0"/>
              <a:t>10.1</a:t>
            </a:r>
            <a:r>
              <a:rPr lang="zh-CN" altLang="en-US" sz="2400" dirty="0" smtClean="0"/>
              <a:t>：</a:t>
            </a:r>
            <a:endParaRPr lang="en-US" altLang="zh-CN" sz="2400" dirty="0" smtClean="0"/>
          </a:p>
          <a:p>
            <a:pPr lvl="2">
              <a:lnSpc>
                <a:spcPct val="115000"/>
              </a:lnSpc>
            </a:pPr>
            <a:r>
              <a:rPr lang="en-US" altLang="zh-CN" sz="2400" dirty="0" smtClean="0"/>
              <a:t>1</a:t>
            </a:r>
            <a:r>
              <a:rPr lang="zh-CN" altLang="en-US" sz="2400" dirty="0" smtClean="0"/>
              <a:t>）程序的第一条语句</a:t>
            </a:r>
          </a:p>
          <a:p>
            <a:pPr lvl="2">
              <a:lnSpc>
                <a:spcPct val="115000"/>
              </a:lnSpc>
            </a:pPr>
            <a:r>
              <a:rPr lang="en-US" altLang="zh-CN" sz="2400" dirty="0" smtClean="0"/>
              <a:t>2</a:t>
            </a:r>
            <a:r>
              <a:rPr lang="zh-CN" altLang="en-US" sz="2400" dirty="0" smtClean="0"/>
              <a:t>）由条件转移语句或无条件转移语句转移到的语句。</a:t>
            </a:r>
          </a:p>
          <a:p>
            <a:pPr lvl="2">
              <a:lnSpc>
                <a:spcPct val="115000"/>
              </a:lnSpc>
            </a:pPr>
            <a:r>
              <a:rPr lang="en-US" altLang="zh-CN" sz="2400" dirty="0" smtClean="0"/>
              <a:t>3</a:t>
            </a:r>
            <a:r>
              <a:rPr lang="zh-CN" altLang="en-US" sz="2400" dirty="0" smtClean="0"/>
              <a:t>）紧跟在条件转移语句后面的语句。</a:t>
            </a:r>
          </a:p>
        </p:txBody>
      </p:sp>
      <p:sp>
        <p:nvSpPr>
          <p:cNvPr id="5" name="Rectangle 2"/>
          <p:cNvSpPr txBox="1">
            <a:spLocks noChangeArrowheads="1"/>
          </p:cNvSpPr>
          <p:nvPr/>
        </p:nvSpPr>
        <p:spPr>
          <a:xfrm>
            <a:off x="467544" y="2636912"/>
            <a:ext cx="8540750" cy="3717032"/>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4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4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4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4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4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lnSpc>
                <a:spcPct val="115000"/>
              </a:lnSpc>
            </a:pPr>
            <a:r>
              <a:rPr lang="zh-CN" altLang="en-US" sz="2200" dirty="0" smtClean="0"/>
              <a:t>划分基本</a:t>
            </a:r>
            <a:r>
              <a:rPr lang="zh-CN" altLang="en-US" sz="2200" dirty="0"/>
              <a:t>块的算法</a:t>
            </a:r>
          </a:p>
          <a:p>
            <a:pPr lvl="1">
              <a:lnSpc>
                <a:spcPct val="115000"/>
              </a:lnSpc>
            </a:pPr>
            <a:r>
              <a:rPr lang="en-US" altLang="zh-CN" sz="2200" dirty="0"/>
              <a:t>1</a:t>
            </a:r>
            <a:r>
              <a:rPr lang="zh-CN" altLang="en-US" sz="2200" dirty="0"/>
              <a:t>）</a:t>
            </a:r>
            <a:r>
              <a:rPr lang="zh-CN" altLang="en-US" sz="2200" dirty="0" smtClean="0"/>
              <a:t>求入口</a:t>
            </a:r>
            <a:r>
              <a:rPr lang="zh-CN" altLang="en-US" sz="2200" dirty="0"/>
              <a:t>语句</a:t>
            </a:r>
          </a:p>
          <a:p>
            <a:pPr lvl="1">
              <a:lnSpc>
                <a:spcPct val="115000"/>
              </a:lnSpc>
            </a:pPr>
            <a:r>
              <a:rPr lang="en-US" altLang="zh-CN" sz="2200" dirty="0"/>
              <a:t>2</a:t>
            </a:r>
            <a:r>
              <a:rPr lang="zh-CN" altLang="en-US" sz="2200" dirty="0"/>
              <a:t>）对每一个入口语句，构造其所属的基本块，结束语句为：</a:t>
            </a:r>
          </a:p>
          <a:p>
            <a:pPr lvl="2">
              <a:lnSpc>
                <a:spcPct val="115000"/>
              </a:lnSpc>
            </a:pPr>
            <a:r>
              <a:rPr lang="zh-CN" altLang="en-US" sz="2200" dirty="0"/>
              <a:t>下一个入口语句的前导</a:t>
            </a:r>
            <a:r>
              <a:rPr lang="zh-CN" altLang="en-US" sz="2200" dirty="0" smtClean="0"/>
              <a:t>语句</a:t>
            </a:r>
            <a:r>
              <a:rPr lang="zh-CN" altLang="en-US" sz="2200" dirty="0"/>
              <a:t>。</a:t>
            </a:r>
          </a:p>
          <a:p>
            <a:pPr lvl="2">
              <a:lnSpc>
                <a:spcPct val="115000"/>
              </a:lnSpc>
            </a:pPr>
            <a:r>
              <a:rPr lang="zh-CN" altLang="en-US" sz="2200" dirty="0" smtClean="0"/>
              <a:t>转移语句（</a:t>
            </a:r>
            <a:r>
              <a:rPr lang="zh-CN" altLang="en-US" sz="2200" dirty="0"/>
              <a:t>包括转移语句自身）。</a:t>
            </a:r>
          </a:p>
          <a:p>
            <a:pPr lvl="2">
              <a:lnSpc>
                <a:spcPct val="115000"/>
              </a:lnSpc>
            </a:pPr>
            <a:r>
              <a:rPr lang="zh-CN" altLang="en-US" sz="2200" dirty="0"/>
              <a:t>停语句（包括停语句自身。）</a:t>
            </a:r>
          </a:p>
          <a:p>
            <a:pPr lvl="1">
              <a:lnSpc>
                <a:spcPct val="115000"/>
              </a:lnSpc>
            </a:pPr>
            <a:r>
              <a:rPr lang="en-US" altLang="zh-CN" sz="2200" dirty="0"/>
              <a:t>3</a:t>
            </a:r>
            <a:r>
              <a:rPr lang="zh-CN" altLang="en-US" sz="2200" dirty="0"/>
              <a:t>）凡未被</a:t>
            </a:r>
            <a:r>
              <a:rPr lang="zh-CN" altLang="en-US" sz="2200" dirty="0" smtClean="0"/>
              <a:t>纳入基本</a:t>
            </a:r>
            <a:r>
              <a:rPr lang="zh-CN" altLang="en-US" sz="2200" dirty="0"/>
              <a:t>块的语句</a:t>
            </a:r>
            <a:r>
              <a:rPr lang="zh-CN" altLang="en-US" sz="2200" dirty="0" smtClean="0"/>
              <a:t>，都可以删除</a:t>
            </a:r>
            <a:r>
              <a:rPr lang="zh-CN" altLang="en-US" sz="2200" dirty="0"/>
              <a:t>。</a:t>
            </a:r>
          </a:p>
        </p:txBody>
      </p:sp>
    </p:spTree>
    <p:extLst>
      <p:ext uri="{BB962C8B-B14F-4D97-AF65-F5344CB8AC3E}">
        <p14:creationId xmlns:p14="http://schemas.microsoft.com/office/powerpoint/2010/main" xmlns="" val="32859332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4930">
                                            <p:txEl>
                                              <p:pRg st="0" end="0"/>
                                            </p:txEl>
                                          </p:spTgt>
                                        </p:tgtEl>
                                        <p:attrNameLst>
                                          <p:attrName>style.visibility</p:attrName>
                                        </p:attrNameLst>
                                      </p:cBhvr>
                                      <p:to>
                                        <p:strVal val="visible"/>
                                      </p:to>
                                    </p:set>
                                    <p:animEffect transition="in" filter="blinds(horizontal)">
                                      <p:cBhvr>
                                        <p:cTn id="7" dur="500"/>
                                        <p:tgtEl>
                                          <p:spTgt spid="1249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4930">
                                            <p:txEl>
                                              <p:pRg st="1" end="1"/>
                                            </p:txEl>
                                          </p:spTgt>
                                        </p:tgtEl>
                                        <p:attrNameLst>
                                          <p:attrName>style.visibility</p:attrName>
                                        </p:attrNameLst>
                                      </p:cBhvr>
                                      <p:to>
                                        <p:strVal val="visible"/>
                                      </p:to>
                                    </p:set>
                                    <p:animEffect transition="in" filter="blinds(horizontal)">
                                      <p:cBhvr>
                                        <p:cTn id="12" dur="500"/>
                                        <p:tgtEl>
                                          <p:spTgt spid="124930">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24930">
                                            <p:txEl>
                                              <p:pRg st="2" end="2"/>
                                            </p:txEl>
                                          </p:spTgt>
                                        </p:tgtEl>
                                        <p:attrNameLst>
                                          <p:attrName>style.visibility</p:attrName>
                                        </p:attrNameLst>
                                      </p:cBhvr>
                                      <p:to>
                                        <p:strVal val="visible"/>
                                      </p:to>
                                    </p:set>
                                    <p:animEffect transition="in" filter="blinds(horizontal)">
                                      <p:cBhvr>
                                        <p:cTn id="15" dur="500"/>
                                        <p:tgtEl>
                                          <p:spTgt spid="124930">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24930">
                                            <p:txEl>
                                              <p:pRg st="3" end="3"/>
                                            </p:txEl>
                                          </p:spTgt>
                                        </p:tgtEl>
                                        <p:attrNameLst>
                                          <p:attrName>style.visibility</p:attrName>
                                        </p:attrNameLst>
                                      </p:cBhvr>
                                      <p:to>
                                        <p:strVal val="visible"/>
                                      </p:to>
                                    </p:set>
                                    <p:animEffect transition="in" filter="blinds(horizontal)">
                                      <p:cBhvr>
                                        <p:cTn id="18" dur="500"/>
                                        <p:tgtEl>
                                          <p:spTgt spid="124930">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blinds(horizontal)">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blinds(horizontal)">
                                      <p:cBhvr>
                                        <p:cTn id="28" dur="500"/>
                                        <p:tgtEl>
                                          <p:spTgt spid="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blinds(horizontal)">
                                      <p:cBhvr>
                                        <p:cTn id="33" dur="500"/>
                                        <p:tgtEl>
                                          <p:spTgt spid="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blinds(horizontal)">
                                      <p:cBhvr>
                                        <p:cTn id="38" dur="500"/>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Effect transition="in" filter="blinds(horizontal)">
                                      <p:cBhvr>
                                        <p:cTn id="43" dur="500"/>
                                        <p:tgtEl>
                                          <p:spTgt spid="5">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5">
                                            <p:txEl>
                                              <p:pRg st="5" end="5"/>
                                            </p:txEl>
                                          </p:spTgt>
                                        </p:tgtEl>
                                        <p:attrNameLst>
                                          <p:attrName>style.visibility</p:attrName>
                                        </p:attrNameLst>
                                      </p:cBhvr>
                                      <p:to>
                                        <p:strVal val="visible"/>
                                      </p:to>
                                    </p:set>
                                    <p:animEffect transition="in" filter="blinds(horizontal)">
                                      <p:cBhvr>
                                        <p:cTn id="48" dur="500"/>
                                        <p:tgtEl>
                                          <p:spTgt spid="5">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5">
                                            <p:txEl>
                                              <p:pRg st="6" end="6"/>
                                            </p:txEl>
                                          </p:spTgt>
                                        </p:tgtEl>
                                        <p:attrNameLst>
                                          <p:attrName>style.visibility</p:attrName>
                                        </p:attrNameLst>
                                      </p:cBhvr>
                                      <p:to>
                                        <p:strVal val="visible"/>
                                      </p:to>
                                    </p:set>
                                    <p:animEffect transition="in" filter="blinds(horizontal)">
                                      <p:cBhvr>
                                        <p:cTn id="5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8237106-F2ED-405E-BC33-CC3CF426205F}" type="slidenum">
              <a:rPr lang="en-US" smtClean="0">
                <a:solidFill>
                  <a:srgbClr val="FFFFFF"/>
                </a:solidFill>
              </a:rPr>
              <a:pPr/>
              <a:t>5</a:t>
            </a:fld>
            <a:endParaRPr lang="en-US">
              <a:solidFill>
                <a:srgbClr val="FFFFFF"/>
              </a:solidFill>
            </a:endParaRPr>
          </a:p>
        </p:txBody>
      </p:sp>
      <p:sp>
        <p:nvSpPr>
          <p:cNvPr id="3" name="TextBox 2"/>
          <p:cNvSpPr txBox="1"/>
          <p:nvPr/>
        </p:nvSpPr>
        <p:spPr>
          <a:xfrm>
            <a:off x="500034" y="642918"/>
            <a:ext cx="2643206" cy="4154984"/>
          </a:xfrm>
          <a:prstGeom prst="rect">
            <a:avLst/>
          </a:prstGeom>
          <a:noFill/>
        </p:spPr>
        <p:txBody>
          <a:bodyPr wrap="square" rtlCol="0">
            <a:spAutoFit/>
          </a:bodyPr>
          <a:lstStyle/>
          <a:p>
            <a:pPr marL="457200" indent="-457200">
              <a:buAutoNum type="arabicParenBoth"/>
            </a:pPr>
            <a:r>
              <a:rPr lang="en-US" altLang="zh-CN" smtClean="0"/>
              <a:t>pi:=3.14</a:t>
            </a:r>
          </a:p>
          <a:p>
            <a:pPr marL="457200" indent="-457200">
              <a:buAutoNum type="arabicParenBoth"/>
            </a:pPr>
            <a:r>
              <a:rPr lang="en-US" altLang="zh-CN" smtClean="0"/>
              <a:t>ar:=0.0</a:t>
            </a:r>
          </a:p>
          <a:p>
            <a:pPr marL="457200" indent="-457200">
              <a:buAutoNum type="arabicParenBoth"/>
            </a:pPr>
            <a:r>
              <a:rPr lang="en-US" altLang="zh-CN" smtClean="0"/>
              <a:t>n:=16</a:t>
            </a:r>
          </a:p>
          <a:p>
            <a:pPr marL="457200" indent="-457200">
              <a:buAutoNum type="arabicParenBoth"/>
            </a:pPr>
            <a:r>
              <a:rPr lang="en-US" altLang="zh-CN" smtClean="0"/>
              <a:t>r:=1</a:t>
            </a:r>
          </a:p>
          <a:p>
            <a:pPr marL="457200" indent="-457200">
              <a:buAutoNum type="arabicParenBoth"/>
            </a:pPr>
            <a:r>
              <a:rPr lang="en-US" altLang="zh-CN" smtClean="0"/>
              <a:t>if n&lt;=1 goto (9)</a:t>
            </a:r>
          </a:p>
          <a:p>
            <a:pPr marL="457200" indent="-457200">
              <a:buAutoNum type="arabicParenBoth"/>
            </a:pPr>
            <a:r>
              <a:rPr lang="en-US" altLang="zh-CN" smtClean="0"/>
              <a:t>r:=r*n</a:t>
            </a:r>
          </a:p>
          <a:p>
            <a:pPr marL="457200" indent="-457200">
              <a:buAutoNum type="arabicParenBoth"/>
            </a:pPr>
            <a:r>
              <a:rPr lang="en-US" altLang="zh-CN" smtClean="0"/>
              <a:t>n:=n-1</a:t>
            </a:r>
          </a:p>
          <a:p>
            <a:pPr marL="457200" indent="-457200">
              <a:buAutoNum type="arabicParenBoth"/>
            </a:pPr>
            <a:r>
              <a:rPr lang="en-US" altLang="zh-CN" smtClean="0"/>
              <a:t>goto (5)</a:t>
            </a:r>
          </a:p>
          <a:p>
            <a:pPr marL="457200" indent="-457200">
              <a:buAutoNum type="arabicParenBoth"/>
            </a:pPr>
            <a:r>
              <a:rPr lang="en-US" altLang="zh-CN" smtClean="0"/>
              <a:t>ar:=2*pi</a:t>
            </a:r>
          </a:p>
          <a:p>
            <a:pPr marL="457200" indent="-457200">
              <a:buAutoNum type="arabicParenBoth"/>
            </a:pPr>
            <a:r>
              <a:rPr lang="en-US" altLang="zh-CN" smtClean="0"/>
              <a:t>ar:=ar*r</a:t>
            </a:r>
          </a:p>
          <a:p>
            <a:pPr marL="457200" indent="-457200">
              <a:buAutoNum type="arabicParenBoth"/>
            </a:pPr>
            <a:r>
              <a:rPr lang="en-US" altLang="zh-CN" smtClean="0"/>
              <a:t>print ar</a:t>
            </a:r>
            <a:endParaRPr lang="zh-CN" altLang="en-US"/>
          </a:p>
        </p:txBody>
      </p:sp>
      <p:sp>
        <p:nvSpPr>
          <p:cNvPr id="4" name="TextBox 3"/>
          <p:cNvSpPr txBox="1"/>
          <p:nvPr/>
        </p:nvSpPr>
        <p:spPr>
          <a:xfrm>
            <a:off x="3857620" y="857232"/>
            <a:ext cx="2643206" cy="1569660"/>
          </a:xfrm>
          <a:prstGeom prst="rect">
            <a:avLst/>
          </a:prstGeom>
          <a:noFill/>
          <a:ln w="28575">
            <a:solidFill>
              <a:schemeClr val="tx1"/>
            </a:solidFill>
          </a:ln>
        </p:spPr>
        <p:txBody>
          <a:bodyPr wrap="square" rtlCol="0">
            <a:spAutoFit/>
          </a:bodyPr>
          <a:lstStyle/>
          <a:p>
            <a:pPr marL="457200" indent="-457200">
              <a:buAutoNum type="arabicParenBoth"/>
            </a:pPr>
            <a:r>
              <a:rPr lang="en-US" altLang="zh-CN" smtClean="0"/>
              <a:t>pi:=3.14</a:t>
            </a:r>
          </a:p>
          <a:p>
            <a:pPr marL="457200" indent="-457200">
              <a:buAutoNum type="arabicParenBoth"/>
            </a:pPr>
            <a:r>
              <a:rPr lang="en-US" altLang="zh-CN" smtClean="0"/>
              <a:t>ar:=0.0</a:t>
            </a:r>
          </a:p>
          <a:p>
            <a:pPr marL="457200" indent="-457200">
              <a:buAutoNum type="arabicParenBoth"/>
            </a:pPr>
            <a:r>
              <a:rPr lang="en-US" altLang="zh-CN" smtClean="0"/>
              <a:t>n:=16</a:t>
            </a:r>
          </a:p>
          <a:p>
            <a:pPr marL="457200" indent="-457200">
              <a:buAutoNum type="arabicParenBoth"/>
            </a:pPr>
            <a:r>
              <a:rPr lang="en-US" altLang="zh-CN" smtClean="0"/>
              <a:t>r:=1</a:t>
            </a:r>
            <a:endParaRPr lang="zh-CN" altLang="en-US"/>
          </a:p>
        </p:txBody>
      </p:sp>
      <p:sp>
        <p:nvSpPr>
          <p:cNvPr id="6" name="TextBox 5"/>
          <p:cNvSpPr txBox="1"/>
          <p:nvPr/>
        </p:nvSpPr>
        <p:spPr>
          <a:xfrm>
            <a:off x="3857620" y="2564120"/>
            <a:ext cx="2643206" cy="461665"/>
          </a:xfrm>
          <a:prstGeom prst="rect">
            <a:avLst/>
          </a:prstGeom>
          <a:noFill/>
          <a:ln w="28575">
            <a:solidFill>
              <a:schemeClr val="tx1"/>
            </a:solidFill>
          </a:ln>
        </p:spPr>
        <p:txBody>
          <a:bodyPr wrap="square" rtlCol="0">
            <a:spAutoFit/>
          </a:bodyPr>
          <a:lstStyle/>
          <a:p>
            <a:pPr marL="457200" indent="-457200">
              <a:buFont typeface="Wingdings" pitchFamily="2" charset="2"/>
              <a:buAutoNum type="arabicParenBoth" startAt="5"/>
            </a:pPr>
            <a:r>
              <a:rPr lang="en-US" altLang="zh-CN" smtClean="0"/>
              <a:t>if n&lt;=1 goto (9)</a:t>
            </a:r>
          </a:p>
        </p:txBody>
      </p:sp>
      <p:sp>
        <p:nvSpPr>
          <p:cNvPr id="7" name="TextBox 6"/>
          <p:cNvSpPr txBox="1"/>
          <p:nvPr/>
        </p:nvSpPr>
        <p:spPr>
          <a:xfrm>
            <a:off x="3857620" y="3163013"/>
            <a:ext cx="2643206" cy="1200329"/>
          </a:xfrm>
          <a:prstGeom prst="rect">
            <a:avLst/>
          </a:prstGeom>
          <a:noFill/>
          <a:ln w="28575">
            <a:solidFill>
              <a:schemeClr val="tx1"/>
            </a:solidFill>
          </a:ln>
        </p:spPr>
        <p:txBody>
          <a:bodyPr wrap="square" rtlCol="0">
            <a:spAutoFit/>
          </a:bodyPr>
          <a:lstStyle/>
          <a:p>
            <a:pPr marL="457200" indent="-457200">
              <a:buFont typeface="Wingdings" pitchFamily="2" charset="2"/>
              <a:buAutoNum type="arabicParenBoth" startAt="6"/>
            </a:pPr>
            <a:r>
              <a:rPr lang="en-US" altLang="zh-CN" smtClean="0"/>
              <a:t>r:=r*n</a:t>
            </a:r>
          </a:p>
          <a:p>
            <a:pPr marL="457200" indent="-457200">
              <a:buAutoNum type="arabicParenBoth" startAt="6"/>
            </a:pPr>
            <a:r>
              <a:rPr lang="en-US" altLang="zh-CN" smtClean="0"/>
              <a:t>n:=n-1</a:t>
            </a:r>
          </a:p>
          <a:p>
            <a:pPr marL="457200" indent="-457200">
              <a:buAutoNum type="arabicParenBoth" startAt="6"/>
            </a:pPr>
            <a:r>
              <a:rPr lang="en-US" altLang="zh-CN" smtClean="0"/>
              <a:t>goto (5)</a:t>
            </a:r>
          </a:p>
        </p:txBody>
      </p:sp>
      <p:sp>
        <p:nvSpPr>
          <p:cNvPr id="8" name="TextBox 7"/>
          <p:cNvSpPr txBox="1"/>
          <p:nvPr/>
        </p:nvSpPr>
        <p:spPr>
          <a:xfrm>
            <a:off x="3857620" y="4500570"/>
            <a:ext cx="2643206" cy="1200329"/>
          </a:xfrm>
          <a:prstGeom prst="rect">
            <a:avLst/>
          </a:prstGeom>
          <a:noFill/>
          <a:ln w="28575">
            <a:solidFill>
              <a:schemeClr val="tx1"/>
            </a:solidFill>
          </a:ln>
        </p:spPr>
        <p:txBody>
          <a:bodyPr wrap="square" rtlCol="0">
            <a:spAutoFit/>
          </a:bodyPr>
          <a:lstStyle/>
          <a:p>
            <a:pPr marL="457200" indent="-457200">
              <a:buFont typeface="Wingdings" pitchFamily="2" charset="2"/>
              <a:buAutoNum type="arabicParenBoth" startAt="9"/>
            </a:pPr>
            <a:r>
              <a:rPr lang="en-US" altLang="zh-CN" smtClean="0"/>
              <a:t>ar:=2*pi</a:t>
            </a:r>
          </a:p>
          <a:p>
            <a:pPr marL="457200" indent="-457200">
              <a:buAutoNum type="arabicParenBoth" startAt="9"/>
            </a:pPr>
            <a:r>
              <a:rPr lang="en-US" altLang="zh-CN" smtClean="0"/>
              <a:t>ar:=ar*r</a:t>
            </a:r>
          </a:p>
          <a:p>
            <a:pPr marL="457200" indent="-457200">
              <a:buAutoNum type="arabicParenBoth" startAt="9"/>
            </a:pPr>
            <a:r>
              <a:rPr lang="en-US" altLang="zh-CN" smtClean="0"/>
              <a:t>print ar</a:t>
            </a:r>
            <a:endParaRPr lang="zh-CN" altLang="en-US"/>
          </a:p>
        </p:txBody>
      </p:sp>
      <p:sp>
        <p:nvSpPr>
          <p:cNvPr id="9" name="TextBox 8"/>
          <p:cNvSpPr txBox="1"/>
          <p:nvPr/>
        </p:nvSpPr>
        <p:spPr>
          <a:xfrm>
            <a:off x="6643702" y="762640"/>
            <a:ext cx="1143008" cy="523220"/>
          </a:xfrm>
          <a:prstGeom prst="rect">
            <a:avLst/>
          </a:prstGeom>
          <a:noFill/>
        </p:spPr>
        <p:txBody>
          <a:bodyPr wrap="square" rtlCol="0">
            <a:spAutoFit/>
          </a:bodyPr>
          <a:lstStyle/>
          <a:p>
            <a:r>
              <a:rPr lang="en-US" altLang="zh-CN" sz="2800" smtClean="0"/>
              <a:t>BB1</a:t>
            </a:r>
            <a:endParaRPr lang="zh-CN" altLang="en-US" sz="2800"/>
          </a:p>
        </p:txBody>
      </p:sp>
      <p:sp>
        <p:nvSpPr>
          <p:cNvPr id="10" name="TextBox 9"/>
          <p:cNvSpPr txBox="1"/>
          <p:nvPr/>
        </p:nvSpPr>
        <p:spPr>
          <a:xfrm>
            <a:off x="6643702" y="2428868"/>
            <a:ext cx="1143008" cy="523220"/>
          </a:xfrm>
          <a:prstGeom prst="rect">
            <a:avLst/>
          </a:prstGeom>
          <a:noFill/>
        </p:spPr>
        <p:txBody>
          <a:bodyPr wrap="square" rtlCol="0">
            <a:spAutoFit/>
          </a:bodyPr>
          <a:lstStyle/>
          <a:p>
            <a:r>
              <a:rPr lang="en-US" altLang="zh-CN" sz="2800" smtClean="0"/>
              <a:t>BB2</a:t>
            </a:r>
            <a:endParaRPr lang="zh-CN" altLang="en-US" sz="2800"/>
          </a:p>
        </p:txBody>
      </p:sp>
      <p:sp>
        <p:nvSpPr>
          <p:cNvPr id="11" name="TextBox 10"/>
          <p:cNvSpPr txBox="1"/>
          <p:nvPr/>
        </p:nvSpPr>
        <p:spPr>
          <a:xfrm>
            <a:off x="6643702" y="3048656"/>
            <a:ext cx="1143008" cy="523220"/>
          </a:xfrm>
          <a:prstGeom prst="rect">
            <a:avLst/>
          </a:prstGeom>
          <a:noFill/>
        </p:spPr>
        <p:txBody>
          <a:bodyPr wrap="square" rtlCol="0">
            <a:spAutoFit/>
          </a:bodyPr>
          <a:lstStyle/>
          <a:p>
            <a:r>
              <a:rPr lang="en-US" altLang="zh-CN" sz="2800" smtClean="0"/>
              <a:t>BB3</a:t>
            </a:r>
            <a:endParaRPr lang="zh-CN" altLang="en-US" sz="2800"/>
          </a:p>
        </p:txBody>
      </p:sp>
      <p:sp>
        <p:nvSpPr>
          <p:cNvPr id="12" name="TextBox 11"/>
          <p:cNvSpPr txBox="1"/>
          <p:nvPr/>
        </p:nvSpPr>
        <p:spPr>
          <a:xfrm>
            <a:off x="6643702" y="4405978"/>
            <a:ext cx="1143008" cy="523220"/>
          </a:xfrm>
          <a:prstGeom prst="rect">
            <a:avLst/>
          </a:prstGeom>
          <a:noFill/>
        </p:spPr>
        <p:txBody>
          <a:bodyPr wrap="square" rtlCol="0">
            <a:spAutoFit/>
          </a:bodyPr>
          <a:lstStyle/>
          <a:p>
            <a:r>
              <a:rPr lang="en-US" altLang="zh-CN" sz="2800" smtClean="0"/>
              <a:t>BB4</a:t>
            </a:r>
            <a:endParaRPr lang="zh-CN" altLang="en-US" sz="28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1" name="Text Box 55"/>
          <p:cNvSpPr txBox="1">
            <a:spLocks noChangeArrowheads="1"/>
          </p:cNvSpPr>
          <p:nvPr/>
        </p:nvSpPr>
        <p:spPr bwMode="auto">
          <a:xfrm>
            <a:off x="386790" y="476672"/>
            <a:ext cx="822277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dirty="0" smtClean="0">
                <a:solidFill>
                  <a:srgbClr val="CC3300"/>
                </a:solidFill>
                <a:latin typeface="宋体" panose="02010600030101010101" pitchFamily="2" charset="-122"/>
              </a:rPr>
              <a:t>二、流图</a:t>
            </a:r>
            <a:endParaRPr lang="zh-CN" altLang="en-US" dirty="0">
              <a:solidFill>
                <a:srgbClr val="CC3300"/>
              </a:solidFill>
              <a:latin typeface="宋体" panose="02010600030101010101" pitchFamily="2" charset="-122"/>
            </a:endParaRPr>
          </a:p>
        </p:txBody>
      </p:sp>
      <p:sp>
        <p:nvSpPr>
          <p:cNvPr id="49" name="Text Box 55"/>
          <p:cNvSpPr txBox="1">
            <a:spLocks noChangeArrowheads="1"/>
          </p:cNvSpPr>
          <p:nvPr/>
        </p:nvSpPr>
        <p:spPr bwMode="auto">
          <a:xfrm>
            <a:off x="618243" y="1251326"/>
            <a:ext cx="815077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dirty="0" smtClean="0">
                <a:solidFill>
                  <a:prstClr val="black"/>
                </a:solidFill>
                <a:latin typeface="宋体" panose="02010600030101010101" pitchFamily="2" charset="-122"/>
              </a:rPr>
              <a:t>把基本块当作有向图的一个结点，基本块和基本块之间用有向弧连接表示基本块之间的控制流程关系的有向图就是流图。如图</a:t>
            </a:r>
            <a:r>
              <a:rPr lang="en-US" altLang="zh-CN" dirty="0" smtClean="0">
                <a:solidFill>
                  <a:prstClr val="black"/>
                </a:solidFill>
                <a:latin typeface="宋体" panose="02010600030101010101" pitchFamily="2" charset="-122"/>
              </a:rPr>
              <a:t>10.2.</a:t>
            </a:r>
            <a:endParaRPr lang="zh-CN" altLang="en-US" dirty="0">
              <a:solidFill>
                <a:prstClr val="black"/>
              </a:solidFill>
              <a:latin typeface="宋体" panose="02010600030101010101" pitchFamily="2" charset="-122"/>
            </a:endParaRPr>
          </a:p>
        </p:txBody>
      </p:sp>
      <p:grpSp>
        <p:nvGrpSpPr>
          <p:cNvPr id="10" name="Group 4"/>
          <p:cNvGrpSpPr>
            <a:grpSpLocks/>
          </p:cNvGrpSpPr>
          <p:nvPr/>
        </p:nvGrpSpPr>
        <p:grpSpPr bwMode="auto">
          <a:xfrm>
            <a:off x="1340940" y="2214078"/>
            <a:ext cx="6831322" cy="4001003"/>
            <a:chOff x="3341" y="5179"/>
            <a:chExt cx="4030" cy="3837"/>
          </a:xfrm>
        </p:grpSpPr>
        <p:sp>
          <p:nvSpPr>
            <p:cNvPr id="11" name="Text Box 5"/>
            <p:cNvSpPr txBox="1">
              <a:spLocks noChangeArrowheads="1"/>
            </p:cNvSpPr>
            <p:nvPr/>
          </p:nvSpPr>
          <p:spPr bwMode="auto">
            <a:xfrm>
              <a:off x="4973" y="5179"/>
              <a:ext cx="1218" cy="1198"/>
            </a:xfrm>
            <a:prstGeom prst="rect">
              <a:avLst/>
            </a:prstGeom>
            <a:noFill/>
            <a:ln w="28575">
              <a:solidFill>
                <a:srgbClr val="C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zh-CN" altLang="en-US" sz="2000" dirty="0">
                  <a:latin typeface="Times New Roman" pitchFamily="18" charset="0"/>
                </a:rPr>
                <a:t>（</a:t>
              </a:r>
              <a:r>
                <a:rPr lang="en-US" altLang="zh-CN" sz="2000" dirty="0">
                  <a:latin typeface="Times New Roman" pitchFamily="18" charset="0"/>
                </a:rPr>
                <a:t>1</a:t>
              </a:r>
              <a:r>
                <a:rPr lang="zh-CN" altLang="en-US" sz="2000" dirty="0" smtClean="0">
                  <a:latin typeface="Times New Roman" pitchFamily="18" charset="0"/>
                </a:rPr>
                <a:t>）</a:t>
              </a:r>
              <a:r>
                <a:rPr lang="en-US" altLang="zh-CN" sz="2000" dirty="0" smtClean="0">
                  <a:latin typeface="Times New Roman" pitchFamily="18" charset="0"/>
                </a:rPr>
                <a:t>pi := 3.14</a:t>
              </a:r>
            </a:p>
            <a:p>
              <a:pPr marL="457200" indent="-457200"/>
              <a:r>
                <a:rPr lang="zh-CN" altLang="en-US" sz="2000" smtClean="0"/>
                <a:t>（</a:t>
              </a:r>
              <a:r>
                <a:rPr lang="en-US" altLang="zh-CN" sz="2000" smtClean="0"/>
                <a:t>2</a:t>
              </a:r>
              <a:r>
                <a:rPr lang="zh-CN" altLang="en-US" sz="2000" smtClean="0"/>
                <a:t>）</a:t>
              </a:r>
              <a:r>
                <a:rPr lang="en-US" altLang="zh-CN" sz="2000" smtClean="0"/>
                <a:t>ar</a:t>
              </a:r>
              <a:r>
                <a:rPr lang="en-US" altLang="zh-CN" sz="2000" smtClean="0"/>
                <a:t>:=0.0</a:t>
              </a:r>
            </a:p>
            <a:p>
              <a:pPr marL="457200" indent="-457200"/>
              <a:r>
                <a:rPr lang="zh-CN" altLang="en-US" sz="2000" smtClean="0"/>
                <a:t>（</a:t>
              </a:r>
              <a:r>
                <a:rPr lang="en-US" altLang="zh-CN" sz="2000" smtClean="0"/>
                <a:t>3</a:t>
              </a:r>
              <a:r>
                <a:rPr lang="zh-CN" altLang="en-US" sz="2000" smtClean="0"/>
                <a:t>）</a:t>
              </a:r>
              <a:r>
                <a:rPr lang="en-US" altLang="zh-CN" sz="2000" smtClean="0"/>
                <a:t>n</a:t>
              </a:r>
              <a:r>
                <a:rPr lang="en-US" altLang="zh-CN" sz="2000" smtClean="0"/>
                <a:t>:=16</a:t>
              </a:r>
            </a:p>
            <a:p>
              <a:pPr algn="just" eaLnBrk="1" hangingPunct="1"/>
              <a:r>
                <a:rPr lang="zh-CN" altLang="en-US" sz="2000" smtClean="0">
                  <a:latin typeface="Times New Roman" pitchFamily="18" charset="0"/>
                </a:rPr>
                <a:t>（</a:t>
              </a:r>
              <a:r>
                <a:rPr lang="en-US" altLang="zh-CN" sz="2000" dirty="0" smtClean="0">
                  <a:latin typeface="Times New Roman" pitchFamily="18" charset="0"/>
                </a:rPr>
                <a:t>4</a:t>
              </a:r>
              <a:r>
                <a:rPr lang="zh-CN" altLang="en-US" sz="2000" dirty="0" smtClean="0">
                  <a:latin typeface="Times New Roman" pitchFamily="18" charset="0"/>
                </a:rPr>
                <a:t>）</a:t>
              </a:r>
              <a:r>
                <a:rPr lang="en-US" altLang="zh-CN" sz="2000" dirty="0" smtClean="0">
                  <a:latin typeface="Times New Roman" pitchFamily="18" charset="0"/>
                </a:rPr>
                <a:t>r :=1</a:t>
              </a:r>
              <a:endParaRPr lang="en-US" altLang="zh-CN" sz="2000" dirty="0">
                <a:latin typeface="Times New Roman" pitchFamily="18" charset="0"/>
              </a:endParaRPr>
            </a:p>
            <a:p>
              <a:pPr eaLnBrk="1" hangingPunct="1"/>
              <a:endParaRPr lang="en-US" altLang="zh-CN" sz="2000" dirty="0">
                <a:latin typeface="Arial" charset="0"/>
              </a:endParaRPr>
            </a:p>
          </p:txBody>
        </p:sp>
        <p:sp>
          <p:nvSpPr>
            <p:cNvPr id="12" name="Text Box 6"/>
            <p:cNvSpPr txBox="1">
              <a:spLocks noChangeArrowheads="1"/>
            </p:cNvSpPr>
            <p:nvPr/>
          </p:nvSpPr>
          <p:spPr bwMode="auto">
            <a:xfrm>
              <a:off x="4935" y="6746"/>
              <a:ext cx="1529" cy="617"/>
            </a:xfrm>
            <a:prstGeom prst="rect">
              <a:avLst/>
            </a:prstGeom>
            <a:noFill/>
            <a:ln w="28575">
              <a:solidFill>
                <a:srgbClr val="C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en-US" altLang="zh-CN" sz="2000" dirty="0" smtClean="0">
                  <a:latin typeface="Times New Roman" pitchFamily="18" charset="0"/>
                </a:rPr>
                <a:t>(5) If n &lt;=1 </a:t>
              </a:r>
              <a:r>
                <a:rPr lang="en-US" altLang="zh-CN" sz="2000" dirty="0" err="1" smtClean="0">
                  <a:latin typeface="Times New Roman" pitchFamily="18" charset="0"/>
                </a:rPr>
                <a:t>goto</a:t>
              </a:r>
              <a:r>
                <a:rPr lang="en-US" altLang="zh-CN" sz="2000" dirty="0" smtClean="0">
                  <a:latin typeface="Times New Roman" pitchFamily="18" charset="0"/>
                </a:rPr>
                <a:t> (9)</a:t>
              </a:r>
              <a:endParaRPr lang="en-US" altLang="zh-CN" sz="2000" dirty="0">
                <a:latin typeface="Times New Roman" pitchFamily="18" charset="0"/>
              </a:endParaRPr>
            </a:p>
            <a:p>
              <a:pPr eaLnBrk="1" hangingPunct="1"/>
              <a:endParaRPr lang="en-US" altLang="zh-CN" sz="2000" dirty="0">
                <a:latin typeface="Arial" charset="0"/>
              </a:endParaRPr>
            </a:p>
          </p:txBody>
        </p:sp>
        <p:sp>
          <p:nvSpPr>
            <p:cNvPr id="13" name="Text Box 7"/>
            <p:cNvSpPr txBox="1">
              <a:spLocks noChangeArrowheads="1"/>
            </p:cNvSpPr>
            <p:nvPr/>
          </p:nvSpPr>
          <p:spPr bwMode="auto">
            <a:xfrm>
              <a:off x="3891" y="7824"/>
              <a:ext cx="1019" cy="877"/>
            </a:xfrm>
            <a:prstGeom prst="rect">
              <a:avLst/>
            </a:prstGeom>
            <a:noFill/>
            <a:ln w="28575">
              <a:solidFill>
                <a:srgbClr val="C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zh-CN" altLang="en-US" sz="2000" dirty="0" smtClean="0">
                  <a:latin typeface="Times New Roman" pitchFamily="18" charset="0"/>
                </a:rPr>
                <a:t>（</a:t>
              </a:r>
              <a:r>
                <a:rPr lang="en-US" altLang="zh-CN" sz="2000" dirty="0" smtClean="0">
                  <a:latin typeface="Times New Roman" pitchFamily="18" charset="0"/>
                </a:rPr>
                <a:t>6</a:t>
              </a:r>
              <a:r>
                <a:rPr lang="zh-CN" altLang="en-US" sz="2000" dirty="0" smtClean="0">
                  <a:latin typeface="Times New Roman" pitchFamily="18" charset="0"/>
                </a:rPr>
                <a:t>）</a:t>
              </a:r>
              <a:r>
                <a:rPr lang="en-US" altLang="zh-CN" sz="2000" dirty="0" smtClean="0">
                  <a:latin typeface="Times New Roman" pitchFamily="18" charset="0"/>
                </a:rPr>
                <a:t>r :=r*n</a:t>
              </a:r>
              <a:endParaRPr lang="en-US" altLang="zh-CN" sz="2000" dirty="0">
                <a:latin typeface="Times New Roman" pitchFamily="18" charset="0"/>
              </a:endParaRPr>
            </a:p>
            <a:p>
              <a:pPr algn="just" eaLnBrk="1" hangingPunct="1"/>
              <a:r>
                <a:rPr lang="zh-CN" altLang="en-US" sz="2000" dirty="0" smtClean="0">
                  <a:latin typeface="Times New Roman" pitchFamily="18" charset="0"/>
                </a:rPr>
                <a:t>（</a:t>
              </a:r>
              <a:r>
                <a:rPr lang="en-US" altLang="zh-CN" sz="2000" smtClean="0">
                  <a:latin typeface="Times New Roman" pitchFamily="18" charset="0"/>
                </a:rPr>
                <a:t>7</a:t>
              </a:r>
              <a:r>
                <a:rPr lang="zh-CN" altLang="en-US" sz="2000" smtClean="0">
                  <a:latin typeface="Times New Roman" pitchFamily="18" charset="0"/>
                </a:rPr>
                <a:t>）</a:t>
              </a:r>
              <a:r>
                <a:rPr lang="en-US" altLang="zh-CN" sz="2000" smtClean="0">
                  <a:latin typeface="Times New Roman" pitchFamily="18" charset="0"/>
                </a:rPr>
                <a:t>n:=n-1</a:t>
              </a:r>
              <a:endParaRPr lang="en-US" altLang="zh-CN" sz="2000" dirty="0">
                <a:latin typeface="Times New Roman" pitchFamily="18" charset="0"/>
              </a:endParaRPr>
            </a:p>
            <a:p>
              <a:pPr algn="just" eaLnBrk="1" hangingPunct="1"/>
              <a:r>
                <a:rPr lang="zh-CN" altLang="en-US" sz="2000" dirty="0" smtClean="0">
                  <a:latin typeface="Times New Roman" pitchFamily="18" charset="0"/>
                </a:rPr>
                <a:t>（</a:t>
              </a:r>
              <a:r>
                <a:rPr lang="en-US" altLang="zh-CN" sz="2000" dirty="0" smtClean="0">
                  <a:latin typeface="Times New Roman" pitchFamily="18" charset="0"/>
                </a:rPr>
                <a:t>8</a:t>
              </a:r>
              <a:r>
                <a:rPr lang="zh-CN" altLang="en-US" sz="2000" dirty="0" smtClean="0">
                  <a:latin typeface="Times New Roman" pitchFamily="18" charset="0"/>
                </a:rPr>
                <a:t>）</a:t>
              </a:r>
              <a:r>
                <a:rPr lang="en-US" altLang="zh-CN" sz="2000" dirty="0" err="1">
                  <a:latin typeface="Times New Roman" pitchFamily="18" charset="0"/>
                </a:rPr>
                <a:t>goto</a:t>
              </a:r>
              <a:r>
                <a:rPr lang="en-US" altLang="zh-CN" sz="2000" dirty="0">
                  <a:latin typeface="Times New Roman" pitchFamily="18" charset="0"/>
                </a:rPr>
                <a:t> </a:t>
              </a:r>
              <a:r>
                <a:rPr lang="en-US" altLang="zh-CN" sz="2000" dirty="0" smtClean="0">
                  <a:latin typeface="Times New Roman" pitchFamily="18" charset="0"/>
                </a:rPr>
                <a:t>(5)</a:t>
              </a:r>
              <a:endParaRPr lang="en-US" altLang="zh-CN" sz="2000" dirty="0">
                <a:latin typeface="Times New Roman" pitchFamily="18" charset="0"/>
              </a:endParaRPr>
            </a:p>
            <a:p>
              <a:pPr algn="just" eaLnBrk="1" hangingPunct="1"/>
              <a:endParaRPr lang="en-US" altLang="zh-CN" sz="2000" dirty="0">
                <a:latin typeface="Times New Roman" pitchFamily="18" charset="0"/>
              </a:endParaRPr>
            </a:p>
            <a:p>
              <a:pPr eaLnBrk="1" hangingPunct="1"/>
              <a:endParaRPr lang="en-US" altLang="zh-CN" sz="2000" dirty="0">
                <a:latin typeface="Arial" charset="0"/>
              </a:endParaRPr>
            </a:p>
          </p:txBody>
        </p:sp>
        <p:sp>
          <p:nvSpPr>
            <p:cNvPr id="14" name="Text Box 8"/>
            <p:cNvSpPr txBox="1">
              <a:spLocks noChangeArrowheads="1"/>
            </p:cNvSpPr>
            <p:nvPr/>
          </p:nvSpPr>
          <p:spPr bwMode="auto">
            <a:xfrm>
              <a:off x="6210" y="7925"/>
              <a:ext cx="1161" cy="932"/>
            </a:xfrm>
            <a:prstGeom prst="rect">
              <a:avLst/>
            </a:prstGeom>
            <a:noFill/>
            <a:ln w="28575">
              <a:solidFill>
                <a:srgbClr val="C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zh-CN" altLang="en-US" sz="2000" dirty="0" smtClean="0">
                  <a:latin typeface="Times New Roman" pitchFamily="18" charset="0"/>
                </a:rPr>
                <a:t>（</a:t>
              </a:r>
              <a:r>
                <a:rPr lang="en-US" altLang="zh-CN" sz="2000" dirty="0" smtClean="0">
                  <a:latin typeface="Times New Roman" pitchFamily="18" charset="0"/>
                </a:rPr>
                <a:t>9</a:t>
              </a:r>
              <a:r>
                <a:rPr lang="zh-CN" altLang="en-US" sz="2000" dirty="0" smtClean="0">
                  <a:latin typeface="Times New Roman" pitchFamily="18" charset="0"/>
                </a:rPr>
                <a:t>）</a:t>
              </a:r>
              <a:r>
                <a:rPr lang="en-US" altLang="zh-CN" sz="2000" dirty="0" err="1" smtClean="0">
                  <a:latin typeface="Times New Roman" pitchFamily="18" charset="0"/>
                </a:rPr>
                <a:t>ar</a:t>
              </a:r>
              <a:r>
                <a:rPr lang="en-US" altLang="zh-CN" sz="2000" dirty="0" smtClean="0">
                  <a:latin typeface="Times New Roman" pitchFamily="18" charset="0"/>
                </a:rPr>
                <a:t> := 2*pi</a:t>
              </a:r>
            </a:p>
            <a:p>
              <a:pPr algn="just" eaLnBrk="1" hangingPunct="1"/>
              <a:r>
                <a:rPr lang="zh-CN" altLang="en-US" sz="2000" smtClean="0">
                  <a:latin typeface="Times New Roman" pitchFamily="18" charset="0"/>
                </a:rPr>
                <a:t>（</a:t>
              </a:r>
              <a:r>
                <a:rPr lang="en-US" altLang="zh-CN" sz="2000" smtClean="0">
                  <a:latin typeface="Times New Roman" pitchFamily="18" charset="0"/>
                </a:rPr>
                <a:t>10</a:t>
              </a:r>
              <a:r>
                <a:rPr lang="zh-CN" altLang="en-US" sz="2000" smtClean="0">
                  <a:latin typeface="Times New Roman" pitchFamily="18" charset="0"/>
                </a:rPr>
                <a:t>）</a:t>
              </a:r>
              <a:r>
                <a:rPr lang="en-US" altLang="zh-CN" sz="2000" smtClean="0">
                  <a:latin typeface="Times New Roman" pitchFamily="18" charset="0"/>
                </a:rPr>
                <a:t>ar:=ar*r</a:t>
              </a:r>
              <a:endParaRPr lang="en-US" altLang="zh-CN" sz="2000" dirty="0">
                <a:latin typeface="Times New Roman" pitchFamily="18" charset="0"/>
              </a:endParaRPr>
            </a:p>
            <a:p>
              <a:pPr algn="just" eaLnBrk="1" hangingPunct="1"/>
              <a:r>
                <a:rPr lang="zh-CN" altLang="en-US" sz="2000" dirty="0" smtClean="0">
                  <a:latin typeface="Times New Roman" pitchFamily="18" charset="0"/>
                </a:rPr>
                <a:t>（</a:t>
              </a:r>
              <a:r>
                <a:rPr lang="en-US" altLang="zh-CN" sz="2000" dirty="0" smtClean="0">
                  <a:latin typeface="Times New Roman" pitchFamily="18" charset="0"/>
                </a:rPr>
                <a:t>11</a:t>
              </a:r>
              <a:r>
                <a:rPr lang="zh-CN" altLang="en-US" sz="2000" dirty="0" smtClean="0">
                  <a:latin typeface="Times New Roman" pitchFamily="18" charset="0"/>
                </a:rPr>
                <a:t>）</a:t>
              </a:r>
              <a:r>
                <a:rPr lang="en-US" altLang="zh-CN" sz="2000" dirty="0" smtClean="0">
                  <a:latin typeface="Times New Roman" pitchFamily="18" charset="0"/>
                </a:rPr>
                <a:t>print r</a:t>
              </a:r>
              <a:endParaRPr lang="en-US" altLang="zh-CN" sz="2000" dirty="0">
                <a:latin typeface="Times New Roman" pitchFamily="18" charset="0"/>
              </a:endParaRPr>
            </a:p>
            <a:p>
              <a:pPr eaLnBrk="1" hangingPunct="1"/>
              <a:endParaRPr lang="en-US" altLang="zh-CN" sz="2000" dirty="0">
                <a:latin typeface="Arial" charset="0"/>
              </a:endParaRPr>
            </a:p>
          </p:txBody>
        </p:sp>
        <p:sp>
          <p:nvSpPr>
            <p:cNvPr id="16" name="Line 10"/>
            <p:cNvSpPr>
              <a:spLocks noChangeShapeType="1"/>
            </p:cNvSpPr>
            <p:nvPr/>
          </p:nvSpPr>
          <p:spPr bwMode="auto">
            <a:xfrm flipH="1">
              <a:off x="5571" y="6361"/>
              <a:ext cx="1" cy="373"/>
            </a:xfrm>
            <a:prstGeom prst="line">
              <a:avLst/>
            </a:prstGeom>
            <a:noFill/>
            <a:ln w="28575">
              <a:solidFill>
                <a:srgbClr val="C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2000"/>
            </a:p>
          </p:txBody>
        </p:sp>
        <p:sp>
          <p:nvSpPr>
            <p:cNvPr id="17" name="Line 11"/>
            <p:cNvSpPr>
              <a:spLocks noChangeShapeType="1"/>
            </p:cNvSpPr>
            <p:nvPr/>
          </p:nvSpPr>
          <p:spPr bwMode="auto">
            <a:xfrm>
              <a:off x="4437" y="7059"/>
              <a:ext cx="508" cy="0"/>
            </a:xfrm>
            <a:prstGeom prst="line">
              <a:avLst/>
            </a:prstGeom>
            <a:noFill/>
            <a:ln w="28575">
              <a:solidFill>
                <a:srgbClr val="C00000"/>
              </a:solidFill>
              <a:round/>
              <a:headEnd/>
              <a:tailEnd/>
            </a:ln>
            <a:extLst>
              <a:ext uri="{909E8E84-426E-40DD-AFC4-6F175D3DCCD1}">
                <a14:hiddenFill xmlns:a14="http://schemas.microsoft.com/office/drawing/2010/main" xmlns="">
                  <a:noFill/>
                </a14:hiddenFill>
              </a:ext>
            </a:extLst>
          </p:spPr>
          <p:txBody>
            <a:bodyPr/>
            <a:lstStyle/>
            <a:p>
              <a:endParaRPr lang="zh-CN" altLang="en-US" sz="2000"/>
            </a:p>
          </p:txBody>
        </p:sp>
        <p:sp>
          <p:nvSpPr>
            <p:cNvPr id="18" name="Line 12"/>
            <p:cNvSpPr>
              <a:spLocks noChangeShapeType="1"/>
            </p:cNvSpPr>
            <p:nvPr/>
          </p:nvSpPr>
          <p:spPr bwMode="auto">
            <a:xfrm>
              <a:off x="4437" y="7059"/>
              <a:ext cx="0" cy="772"/>
            </a:xfrm>
            <a:prstGeom prst="line">
              <a:avLst/>
            </a:prstGeom>
            <a:noFill/>
            <a:ln w="28575">
              <a:solidFill>
                <a:srgbClr val="C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2000"/>
            </a:p>
          </p:txBody>
        </p:sp>
        <p:sp>
          <p:nvSpPr>
            <p:cNvPr id="19" name="Line 13"/>
            <p:cNvSpPr>
              <a:spLocks noChangeShapeType="1"/>
            </p:cNvSpPr>
            <p:nvPr/>
          </p:nvSpPr>
          <p:spPr bwMode="auto">
            <a:xfrm>
              <a:off x="6473" y="6991"/>
              <a:ext cx="377" cy="0"/>
            </a:xfrm>
            <a:prstGeom prst="line">
              <a:avLst/>
            </a:prstGeom>
            <a:noFill/>
            <a:ln w="28575">
              <a:solidFill>
                <a:srgbClr val="C00000"/>
              </a:solidFill>
              <a:round/>
              <a:headEnd/>
              <a:tailEnd/>
            </a:ln>
            <a:extLst>
              <a:ext uri="{909E8E84-426E-40DD-AFC4-6F175D3DCCD1}">
                <a14:hiddenFill xmlns:a14="http://schemas.microsoft.com/office/drawing/2010/main" xmlns="">
                  <a:noFill/>
                </a14:hiddenFill>
              </a:ext>
            </a:extLst>
          </p:spPr>
          <p:txBody>
            <a:bodyPr/>
            <a:lstStyle/>
            <a:p>
              <a:endParaRPr lang="zh-CN" altLang="en-US" sz="2000"/>
            </a:p>
          </p:txBody>
        </p:sp>
        <p:sp>
          <p:nvSpPr>
            <p:cNvPr id="20" name="Line 14"/>
            <p:cNvSpPr>
              <a:spLocks noChangeShapeType="1"/>
            </p:cNvSpPr>
            <p:nvPr/>
          </p:nvSpPr>
          <p:spPr bwMode="auto">
            <a:xfrm>
              <a:off x="6850" y="6991"/>
              <a:ext cx="0" cy="933"/>
            </a:xfrm>
            <a:prstGeom prst="line">
              <a:avLst/>
            </a:prstGeom>
            <a:noFill/>
            <a:ln w="28575">
              <a:solidFill>
                <a:srgbClr val="C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2000"/>
            </a:p>
          </p:txBody>
        </p:sp>
        <p:sp>
          <p:nvSpPr>
            <p:cNvPr id="21" name="Line 15"/>
            <p:cNvSpPr>
              <a:spLocks noChangeShapeType="1"/>
            </p:cNvSpPr>
            <p:nvPr/>
          </p:nvSpPr>
          <p:spPr bwMode="auto">
            <a:xfrm>
              <a:off x="4281" y="8710"/>
              <a:ext cx="0" cy="293"/>
            </a:xfrm>
            <a:prstGeom prst="line">
              <a:avLst/>
            </a:prstGeom>
            <a:noFill/>
            <a:ln w="28575">
              <a:solidFill>
                <a:srgbClr val="C00000"/>
              </a:solidFill>
              <a:round/>
              <a:headEnd/>
              <a:tailEnd/>
            </a:ln>
            <a:extLst>
              <a:ext uri="{909E8E84-426E-40DD-AFC4-6F175D3DCCD1}">
                <a14:hiddenFill xmlns:a14="http://schemas.microsoft.com/office/drawing/2010/main" xmlns="">
                  <a:noFill/>
                </a14:hiddenFill>
              </a:ext>
            </a:extLst>
          </p:spPr>
          <p:txBody>
            <a:bodyPr/>
            <a:lstStyle/>
            <a:p>
              <a:endParaRPr lang="zh-CN" altLang="en-US" sz="2000"/>
            </a:p>
          </p:txBody>
        </p:sp>
        <p:sp>
          <p:nvSpPr>
            <p:cNvPr id="22" name="Line 16"/>
            <p:cNvSpPr>
              <a:spLocks noChangeShapeType="1"/>
            </p:cNvSpPr>
            <p:nvPr/>
          </p:nvSpPr>
          <p:spPr bwMode="auto">
            <a:xfrm flipH="1">
              <a:off x="3341" y="9016"/>
              <a:ext cx="940" cy="0"/>
            </a:xfrm>
            <a:prstGeom prst="line">
              <a:avLst/>
            </a:prstGeom>
            <a:noFill/>
            <a:ln w="28575">
              <a:solidFill>
                <a:srgbClr val="C00000"/>
              </a:solidFill>
              <a:round/>
              <a:headEnd/>
              <a:tailEnd/>
            </a:ln>
            <a:extLst>
              <a:ext uri="{909E8E84-426E-40DD-AFC4-6F175D3DCCD1}">
                <a14:hiddenFill xmlns:a14="http://schemas.microsoft.com/office/drawing/2010/main" xmlns="">
                  <a:noFill/>
                </a14:hiddenFill>
              </a:ext>
            </a:extLst>
          </p:spPr>
          <p:txBody>
            <a:bodyPr/>
            <a:lstStyle/>
            <a:p>
              <a:endParaRPr lang="zh-CN" altLang="en-US" sz="2000"/>
            </a:p>
          </p:txBody>
        </p:sp>
        <p:sp>
          <p:nvSpPr>
            <p:cNvPr id="23" name="Line 17"/>
            <p:cNvSpPr>
              <a:spLocks noChangeShapeType="1"/>
            </p:cNvSpPr>
            <p:nvPr/>
          </p:nvSpPr>
          <p:spPr bwMode="auto">
            <a:xfrm>
              <a:off x="3352" y="6512"/>
              <a:ext cx="1" cy="2477"/>
            </a:xfrm>
            <a:prstGeom prst="line">
              <a:avLst/>
            </a:prstGeom>
            <a:noFill/>
            <a:ln w="28575">
              <a:solidFill>
                <a:srgbClr val="C00000"/>
              </a:solidFill>
              <a:round/>
              <a:headEnd/>
              <a:tailEnd/>
            </a:ln>
            <a:extLst>
              <a:ext uri="{909E8E84-426E-40DD-AFC4-6F175D3DCCD1}">
                <a14:hiddenFill xmlns:a14="http://schemas.microsoft.com/office/drawing/2010/main" xmlns="">
                  <a:noFill/>
                </a14:hiddenFill>
              </a:ext>
            </a:extLst>
          </p:spPr>
          <p:txBody>
            <a:bodyPr/>
            <a:lstStyle/>
            <a:p>
              <a:endParaRPr lang="zh-CN" altLang="en-US" sz="2000"/>
            </a:p>
          </p:txBody>
        </p:sp>
        <p:sp>
          <p:nvSpPr>
            <p:cNvPr id="24" name="Line 18"/>
            <p:cNvSpPr>
              <a:spLocks noChangeShapeType="1"/>
            </p:cNvSpPr>
            <p:nvPr/>
          </p:nvSpPr>
          <p:spPr bwMode="auto">
            <a:xfrm>
              <a:off x="3341" y="6512"/>
              <a:ext cx="2205" cy="1"/>
            </a:xfrm>
            <a:prstGeom prst="line">
              <a:avLst/>
            </a:prstGeom>
            <a:noFill/>
            <a:ln w="28575">
              <a:solidFill>
                <a:srgbClr val="C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2000"/>
            </a:p>
          </p:txBody>
        </p:sp>
      </p:grpSp>
      <p:sp>
        <p:nvSpPr>
          <p:cNvPr id="25" name="TextBox 24"/>
          <p:cNvSpPr txBox="1"/>
          <p:nvPr/>
        </p:nvSpPr>
        <p:spPr>
          <a:xfrm>
            <a:off x="6143636" y="2500306"/>
            <a:ext cx="928694" cy="461665"/>
          </a:xfrm>
          <a:prstGeom prst="rect">
            <a:avLst/>
          </a:prstGeom>
          <a:noFill/>
        </p:spPr>
        <p:txBody>
          <a:bodyPr wrap="square" rtlCol="0">
            <a:spAutoFit/>
          </a:bodyPr>
          <a:lstStyle/>
          <a:p>
            <a:r>
              <a:rPr lang="en-US" altLang="zh-CN" smtClean="0"/>
              <a:t>BB1</a:t>
            </a:r>
            <a:endParaRPr lang="zh-CN" altLang="en-US"/>
          </a:p>
        </p:txBody>
      </p:sp>
      <p:sp>
        <p:nvSpPr>
          <p:cNvPr id="26" name="TextBox 25"/>
          <p:cNvSpPr txBox="1"/>
          <p:nvPr/>
        </p:nvSpPr>
        <p:spPr>
          <a:xfrm>
            <a:off x="4929190" y="4500570"/>
            <a:ext cx="1143008" cy="461665"/>
          </a:xfrm>
          <a:prstGeom prst="rect">
            <a:avLst/>
          </a:prstGeom>
          <a:noFill/>
        </p:spPr>
        <p:txBody>
          <a:bodyPr wrap="square" rtlCol="0">
            <a:spAutoFit/>
          </a:bodyPr>
          <a:lstStyle/>
          <a:p>
            <a:r>
              <a:rPr lang="en-US" altLang="zh-CN" smtClean="0"/>
              <a:t>BB2</a:t>
            </a:r>
            <a:endParaRPr lang="zh-CN" altLang="en-US"/>
          </a:p>
        </p:txBody>
      </p:sp>
      <p:sp>
        <p:nvSpPr>
          <p:cNvPr id="27" name="TextBox 26"/>
          <p:cNvSpPr txBox="1"/>
          <p:nvPr/>
        </p:nvSpPr>
        <p:spPr>
          <a:xfrm>
            <a:off x="4000496" y="5214950"/>
            <a:ext cx="1143008" cy="461665"/>
          </a:xfrm>
          <a:prstGeom prst="rect">
            <a:avLst/>
          </a:prstGeom>
          <a:noFill/>
        </p:spPr>
        <p:txBody>
          <a:bodyPr wrap="square" rtlCol="0">
            <a:spAutoFit/>
          </a:bodyPr>
          <a:lstStyle/>
          <a:p>
            <a:r>
              <a:rPr lang="en-US" altLang="zh-CN" smtClean="0"/>
              <a:t>BB3</a:t>
            </a:r>
            <a:endParaRPr lang="zh-CN" altLang="en-US"/>
          </a:p>
        </p:txBody>
      </p:sp>
      <p:sp>
        <p:nvSpPr>
          <p:cNvPr id="28" name="TextBox 27"/>
          <p:cNvSpPr txBox="1"/>
          <p:nvPr/>
        </p:nvSpPr>
        <p:spPr>
          <a:xfrm>
            <a:off x="8143900" y="5286388"/>
            <a:ext cx="785818" cy="461665"/>
          </a:xfrm>
          <a:prstGeom prst="rect">
            <a:avLst/>
          </a:prstGeom>
          <a:noFill/>
        </p:spPr>
        <p:txBody>
          <a:bodyPr wrap="square" rtlCol="0">
            <a:spAutoFit/>
          </a:bodyPr>
          <a:lstStyle/>
          <a:p>
            <a:r>
              <a:rPr lang="en-US" altLang="zh-CN" smtClean="0"/>
              <a:t>BB4</a:t>
            </a:r>
            <a:endParaRPr lang="zh-CN" altLang="en-US"/>
          </a:p>
        </p:txBody>
      </p:sp>
    </p:spTree>
    <p:extLst>
      <p:ext uri="{BB962C8B-B14F-4D97-AF65-F5344CB8AC3E}">
        <p14:creationId xmlns:p14="http://schemas.microsoft.com/office/powerpoint/2010/main" xmlns="" val="1750217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41"/>
                                        </p:tgtEl>
                                        <p:attrNameLst>
                                          <p:attrName>style.visibility</p:attrName>
                                        </p:attrNameLst>
                                      </p:cBhvr>
                                      <p:to>
                                        <p:strVal val="visible"/>
                                      </p:to>
                                    </p:set>
                                    <p:anim calcmode="lin" valueType="num">
                                      <p:cBhvr additive="base">
                                        <p:cTn id="7" dur="500" fill="hold"/>
                                        <p:tgtEl>
                                          <p:spTgt spid="13341"/>
                                        </p:tgtEl>
                                        <p:attrNameLst>
                                          <p:attrName>ppt_x</p:attrName>
                                        </p:attrNameLst>
                                      </p:cBhvr>
                                      <p:tavLst>
                                        <p:tav tm="0">
                                          <p:val>
                                            <p:strVal val="#ppt_x"/>
                                          </p:val>
                                        </p:tav>
                                        <p:tav tm="100000">
                                          <p:val>
                                            <p:strVal val="#ppt_x"/>
                                          </p:val>
                                        </p:tav>
                                      </p:tavLst>
                                    </p:anim>
                                    <p:anim calcmode="lin" valueType="num">
                                      <p:cBhvr additive="base">
                                        <p:cTn id="8" dur="500" fill="hold"/>
                                        <p:tgtEl>
                                          <p:spTgt spid="133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additive="base">
                                        <p:cTn id="13" dur="500" fill="hold"/>
                                        <p:tgtEl>
                                          <p:spTgt spid="49"/>
                                        </p:tgtEl>
                                        <p:attrNameLst>
                                          <p:attrName>ppt_x</p:attrName>
                                        </p:attrNameLst>
                                      </p:cBhvr>
                                      <p:tavLst>
                                        <p:tav tm="0">
                                          <p:val>
                                            <p:strVal val="#ppt_x"/>
                                          </p:val>
                                        </p:tav>
                                        <p:tav tm="100000">
                                          <p:val>
                                            <p:strVal val="#ppt_x"/>
                                          </p:val>
                                        </p:tav>
                                      </p:tavLst>
                                    </p:anim>
                                    <p:anim calcmode="lin" valueType="num">
                                      <p:cBhvr additive="base">
                                        <p:cTn id="14"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1" grpId="0"/>
      <p:bldP spid="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sz="quarter" idx="4294967295"/>
          </p:nvPr>
        </p:nvSpPr>
        <p:spPr>
          <a:xfrm>
            <a:off x="264541" y="958055"/>
            <a:ext cx="4392613" cy="1884363"/>
          </a:xfrm>
        </p:spPr>
        <p:txBody>
          <a:bodyPr>
            <a:normAutofit/>
          </a:bodyPr>
          <a:lstStyle/>
          <a:p>
            <a:pPr>
              <a:lnSpc>
                <a:spcPct val="115000"/>
              </a:lnSpc>
            </a:pPr>
            <a:r>
              <a:rPr lang="zh-CN" altLang="en-US" sz="2400" dirty="0" smtClean="0"/>
              <a:t>为了找出流图中的循环，需要分析流图中结点间关系，为此引入</a:t>
            </a:r>
            <a:r>
              <a:rPr lang="zh-CN" altLang="en-US" sz="2400" dirty="0" smtClean="0">
                <a:solidFill>
                  <a:srgbClr val="CC3300"/>
                </a:solidFill>
              </a:rPr>
              <a:t>支配结点</a:t>
            </a:r>
            <a:r>
              <a:rPr lang="zh-CN" altLang="en-US" sz="2400" dirty="0" smtClean="0"/>
              <a:t>和</a:t>
            </a:r>
            <a:r>
              <a:rPr lang="zh-CN" altLang="en-US" sz="2400" dirty="0" smtClean="0">
                <a:solidFill>
                  <a:srgbClr val="CC3300"/>
                </a:solidFill>
              </a:rPr>
              <a:t>支配结点集</a:t>
            </a:r>
            <a:r>
              <a:rPr lang="zh-CN" altLang="en-US" sz="2400" dirty="0" smtClean="0"/>
              <a:t>的概念。</a:t>
            </a:r>
          </a:p>
        </p:txBody>
      </p:sp>
      <p:grpSp>
        <p:nvGrpSpPr>
          <p:cNvPr id="32772" name="Group 4"/>
          <p:cNvGrpSpPr>
            <a:grpSpLocks/>
          </p:cNvGrpSpPr>
          <p:nvPr/>
        </p:nvGrpSpPr>
        <p:grpSpPr bwMode="auto">
          <a:xfrm>
            <a:off x="5364162" y="1340768"/>
            <a:ext cx="3096269" cy="3750345"/>
            <a:chOff x="3414" y="7864"/>
            <a:chExt cx="1776" cy="2977"/>
          </a:xfrm>
        </p:grpSpPr>
        <p:grpSp>
          <p:nvGrpSpPr>
            <p:cNvPr id="32773" name="Group 5"/>
            <p:cNvGrpSpPr>
              <a:grpSpLocks/>
            </p:cNvGrpSpPr>
            <p:nvPr/>
          </p:nvGrpSpPr>
          <p:grpSpPr bwMode="auto">
            <a:xfrm>
              <a:off x="3414" y="7864"/>
              <a:ext cx="1776" cy="2534"/>
              <a:chOff x="3414" y="7864"/>
              <a:chExt cx="1776" cy="2534"/>
            </a:xfrm>
          </p:grpSpPr>
          <p:grpSp>
            <p:nvGrpSpPr>
              <p:cNvPr id="32775" name="Group 6"/>
              <p:cNvGrpSpPr>
                <a:grpSpLocks/>
              </p:cNvGrpSpPr>
              <p:nvPr/>
            </p:nvGrpSpPr>
            <p:grpSpPr bwMode="auto">
              <a:xfrm>
                <a:off x="4145" y="7864"/>
                <a:ext cx="275" cy="314"/>
                <a:chOff x="4145" y="7864"/>
                <a:chExt cx="275" cy="314"/>
              </a:xfrm>
            </p:grpSpPr>
            <p:sp>
              <p:nvSpPr>
                <p:cNvPr id="32805" name="Oval 7"/>
                <p:cNvSpPr>
                  <a:spLocks noChangeArrowheads="1"/>
                </p:cNvSpPr>
                <p:nvPr/>
              </p:nvSpPr>
              <p:spPr bwMode="auto">
                <a:xfrm>
                  <a:off x="4145" y="7864"/>
                  <a:ext cx="275" cy="314"/>
                </a:xfrm>
                <a:prstGeom prst="ellipse">
                  <a:avLst/>
                </a:prstGeom>
                <a:solidFill>
                  <a:srgbClr val="FFFFFF"/>
                </a:solidFill>
                <a:ln w="19050">
                  <a:solidFill>
                    <a:srgbClr val="CC3300"/>
                  </a:solidFill>
                  <a:round/>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zh-CN" altLang="en-US" sz="1800">
                    <a:solidFill>
                      <a:srgbClr val="002060"/>
                    </a:solidFill>
                  </a:endParaRPr>
                </a:p>
              </p:txBody>
            </p:sp>
            <p:sp>
              <p:nvSpPr>
                <p:cNvPr id="32806" name="Text Box 8"/>
                <p:cNvSpPr txBox="1">
                  <a:spLocks noChangeArrowheads="1"/>
                </p:cNvSpPr>
                <p:nvPr/>
              </p:nvSpPr>
              <p:spPr bwMode="auto">
                <a:xfrm>
                  <a:off x="4225" y="7864"/>
                  <a:ext cx="128" cy="273"/>
                </a:xfrm>
                <a:prstGeom prst="rect">
                  <a:avLst/>
                </a:prstGeom>
                <a:noFill/>
                <a:ln w="19050">
                  <a:no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en-US" altLang="zh-CN" sz="1800">
                      <a:solidFill>
                        <a:srgbClr val="002060"/>
                      </a:solidFill>
                      <a:latin typeface="Times New Roman" pitchFamily="18" charset="0"/>
                    </a:rPr>
                    <a:t>1</a:t>
                  </a:r>
                  <a:endParaRPr lang="en-US" altLang="zh-CN" sz="1800">
                    <a:solidFill>
                      <a:srgbClr val="002060"/>
                    </a:solidFill>
                    <a:latin typeface="Arial" charset="0"/>
                  </a:endParaRPr>
                </a:p>
              </p:txBody>
            </p:sp>
          </p:grpSp>
          <p:sp>
            <p:nvSpPr>
              <p:cNvPr id="32776" name="Line 9"/>
              <p:cNvSpPr>
                <a:spLocks noChangeShapeType="1"/>
              </p:cNvSpPr>
              <p:nvPr/>
            </p:nvSpPr>
            <p:spPr bwMode="auto">
              <a:xfrm>
                <a:off x="4263" y="8178"/>
                <a:ext cx="0" cy="247"/>
              </a:xfrm>
              <a:prstGeom prst="line">
                <a:avLst/>
              </a:prstGeom>
              <a:noFill/>
              <a:ln w="19050">
                <a:solidFill>
                  <a:srgbClr val="CC33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800">
                  <a:solidFill>
                    <a:srgbClr val="002060"/>
                  </a:solidFill>
                </a:endParaRPr>
              </a:p>
            </p:txBody>
          </p:sp>
          <p:grpSp>
            <p:nvGrpSpPr>
              <p:cNvPr id="32777" name="Group 10"/>
              <p:cNvGrpSpPr>
                <a:grpSpLocks/>
              </p:cNvGrpSpPr>
              <p:nvPr/>
            </p:nvGrpSpPr>
            <p:grpSpPr bwMode="auto">
              <a:xfrm>
                <a:off x="4131" y="8400"/>
                <a:ext cx="275" cy="314"/>
                <a:chOff x="4145" y="7864"/>
                <a:chExt cx="275" cy="314"/>
              </a:xfrm>
            </p:grpSpPr>
            <p:sp>
              <p:nvSpPr>
                <p:cNvPr id="32803" name="Oval 11"/>
                <p:cNvSpPr>
                  <a:spLocks noChangeArrowheads="1"/>
                </p:cNvSpPr>
                <p:nvPr/>
              </p:nvSpPr>
              <p:spPr bwMode="auto">
                <a:xfrm>
                  <a:off x="4145" y="7864"/>
                  <a:ext cx="275" cy="314"/>
                </a:xfrm>
                <a:prstGeom prst="ellipse">
                  <a:avLst/>
                </a:prstGeom>
                <a:solidFill>
                  <a:srgbClr val="FFFFFF"/>
                </a:solidFill>
                <a:ln w="19050">
                  <a:solidFill>
                    <a:srgbClr val="CC3300"/>
                  </a:solidFill>
                  <a:round/>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zh-CN" altLang="en-US" sz="1800">
                    <a:solidFill>
                      <a:srgbClr val="002060"/>
                    </a:solidFill>
                  </a:endParaRPr>
                </a:p>
              </p:txBody>
            </p:sp>
            <p:sp>
              <p:nvSpPr>
                <p:cNvPr id="32804" name="Text Box 12"/>
                <p:cNvSpPr txBox="1">
                  <a:spLocks noChangeArrowheads="1"/>
                </p:cNvSpPr>
                <p:nvPr/>
              </p:nvSpPr>
              <p:spPr bwMode="auto">
                <a:xfrm>
                  <a:off x="4225" y="7864"/>
                  <a:ext cx="128" cy="273"/>
                </a:xfrm>
                <a:prstGeom prst="rect">
                  <a:avLst/>
                </a:prstGeom>
                <a:noFill/>
                <a:ln w="19050">
                  <a:no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en-US" altLang="zh-CN" sz="1800">
                      <a:solidFill>
                        <a:srgbClr val="002060"/>
                      </a:solidFill>
                      <a:latin typeface="Times New Roman" pitchFamily="18" charset="0"/>
                    </a:rPr>
                    <a:t>2</a:t>
                  </a:r>
                  <a:endParaRPr lang="en-US" altLang="zh-CN" sz="1800">
                    <a:solidFill>
                      <a:srgbClr val="002060"/>
                    </a:solidFill>
                    <a:latin typeface="Arial" charset="0"/>
                  </a:endParaRPr>
                </a:p>
              </p:txBody>
            </p:sp>
          </p:grpSp>
          <p:sp>
            <p:nvSpPr>
              <p:cNvPr id="32778" name="Line 13"/>
              <p:cNvSpPr>
                <a:spLocks noChangeShapeType="1"/>
              </p:cNvSpPr>
              <p:nvPr/>
            </p:nvSpPr>
            <p:spPr bwMode="auto">
              <a:xfrm>
                <a:off x="4394" y="8581"/>
                <a:ext cx="469" cy="131"/>
              </a:xfrm>
              <a:prstGeom prst="line">
                <a:avLst/>
              </a:prstGeom>
              <a:noFill/>
              <a:ln w="19050">
                <a:solidFill>
                  <a:srgbClr val="CC33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800">
                  <a:solidFill>
                    <a:srgbClr val="002060"/>
                  </a:solidFill>
                </a:endParaRPr>
              </a:p>
            </p:txBody>
          </p:sp>
          <p:grpSp>
            <p:nvGrpSpPr>
              <p:cNvPr id="32779" name="Group 14"/>
              <p:cNvGrpSpPr>
                <a:grpSpLocks/>
              </p:cNvGrpSpPr>
              <p:nvPr/>
            </p:nvGrpSpPr>
            <p:grpSpPr bwMode="auto">
              <a:xfrm>
                <a:off x="4823" y="8635"/>
                <a:ext cx="275" cy="314"/>
                <a:chOff x="4145" y="7864"/>
                <a:chExt cx="275" cy="314"/>
              </a:xfrm>
            </p:grpSpPr>
            <p:sp>
              <p:nvSpPr>
                <p:cNvPr id="32801" name="Oval 15"/>
                <p:cNvSpPr>
                  <a:spLocks noChangeArrowheads="1"/>
                </p:cNvSpPr>
                <p:nvPr/>
              </p:nvSpPr>
              <p:spPr bwMode="auto">
                <a:xfrm>
                  <a:off x="4145" y="7864"/>
                  <a:ext cx="275" cy="314"/>
                </a:xfrm>
                <a:prstGeom prst="ellipse">
                  <a:avLst/>
                </a:prstGeom>
                <a:solidFill>
                  <a:srgbClr val="FFFFFF"/>
                </a:solidFill>
                <a:ln w="19050">
                  <a:solidFill>
                    <a:srgbClr val="CC3300"/>
                  </a:solidFill>
                  <a:round/>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zh-CN" altLang="en-US" sz="1800">
                    <a:solidFill>
                      <a:srgbClr val="002060"/>
                    </a:solidFill>
                  </a:endParaRPr>
                </a:p>
              </p:txBody>
            </p:sp>
            <p:sp>
              <p:nvSpPr>
                <p:cNvPr id="32802" name="Text Box 16"/>
                <p:cNvSpPr txBox="1">
                  <a:spLocks noChangeArrowheads="1"/>
                </p:cNvSpPr>
                <p:nvPr/>
              </p:nvSpPr>
              <p:spPr bwMode="auto">
                <a:xfrm>
                  <a:off x="4225" y="7864"/>
                  <a:ext cx="128" cy="273"/>
                </a:xfrm>
                <a:prstGeom prst="rect">
                  <a:avLst/>
                </a:prstGeom>
                <a:noFill/>
                <a:ln w="19050">
                  <a:no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en-US" altLang="zh-CN" sz="1800">
                      <a:solidFill>
                        <a:srgbClr val="002060"/>
                      </a:solidFill>
                      <a:latin typeface="Times New Roman" pitchFamily="18" charset="0"/>
                    </a:rPr>
                    <a:t>3</a:t>
                  </a:r>
                  <a:endParaRPr lang="en-US" altLang="zh-CN" sz="1800">
                    <a:solidFill>
                      <a:srgbClr val="002060"/>
                    </a:solidFill>
                    <a:latin typeface="Arial" charset="0"/>
                  </a:endParaRPr>
                </a:p>
              </p:txBody>
            </p:sp>
          </p:grpSp>
          <p:grpSp>
            <p:nvGrpSpPr>
              <p:cNvPr id="32780" name="Group 17"/>
              <p:cNvGrpSpPr>
                <a:grpSpLocks/>
              </p:cNvGrpSpPr>
              <p:nvPr/>
            </p:nvGrpSpPr>
            <p:grpSpPr bwMode="auto">
              <a:xfrm>
                <a:off x="4157" y="8948"/>
                <a:ext cx="276" cy="314"/>
                <a:chOff x="4145" y="7864"/>
                <a:chExt cx="275" cy="314"/>
              </a:xfrm>
            </p:grpSpPr>
            <p:sp>
              <p:nvSpPr>
                <p:cNvPr id="32799" name="Oval 18"/>
                <p:cNvSpPr>
                  <a:spLocks noChangeArrowheads="1"/>
                </p:cNvSpPr>
                <p:nvPr/>
              </p:nvSpPr>
              <p:spPr bwMode="auto">
                <a:xfrm>
                  <a:off x="4145" y="7864"/>
                  <a:ext cx="275" cy="314"/>
                </a:xfrm>
                <a:prstGeom prst="ellipse">
                  <a:avLst/>
                </a:prstGeom>
                <a:solidFill>
                  <a:srgbClr val="FFFFFF"/>
                </a:solidFill>
                <a:ln w="19050">
                  <a:solidFill>
                    <a:srgbClr val="CC3300"/>
                  </a:solidFill>
                  <a:round/>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zh-CN" altLang="en-US" sz="1800">
                    <a:solidFill>
                      <a:srgbClr val="002060"/>
                    </a:solidFill>
                  </a:endParaRPr>
                </a:p>
              </p:txBody>
            </p:sp>
            <p:sp>
              <p:nvSpPr>
                <p:cNvPr id="32800" name="Text Box 19"/>
                <p:cNvSpPr txBox="1">
                  <a:spLocks noChangeArrowheads="1"/>
                </p:cNvSpPr>
                <p:nvPr/>
              </p:nvSpPr>
              <p:spPr bwMode="auto">
                <a:xfrm>
                  <a:off x="4225" y="7864"/>
                  <a:ext cx="128" cy="273"/>
                </a:xfrm>
                <a:prstGeom prst="rect">
                  <a:avLst/>
                </a:prstGeom>
                <a:noFill/>
                <a:ln w="19050">
                  <a:no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en-US" altLang="zh-CN" sz="1800">
                      <a:solidFill>
                        <a:srgbClr val="002060"/>
                      </a:solidFill>
                      <a:latin typeface="Times New Roman" pitchFamily="18" charset="0"/>
                    </a:rPr>
                    <a:t>4</a:t>
                  </a:r>
                  <a:endParaRPr lang="en-US" altLang="zh-CN" sz="1800">
                    <a:solidFill>
                      <a:srgbClr val="002060"/>
                    </a:solidFill>
                    <a:latin typeface="Arial" charset="0"/>
                  </a:endParaRPr>
                </a:p>
              </p:txBody>
            </p:sp>
          </p:grpSp>
          <p:sp>
            <p:nvSpPr>
              <p:cNvPr id="32781" name="Line 20"/>
              <p:cNvSpPr>
                <a:spLocks noChangeShapeType="1"/>
              </p:cNvSpPr>
              <p:nvPr/>
            </p:nvSpPr>
            <p:spPr bwMode="auto">
              <a:xfrm>
                <a:off x="4276" y="8712"/>
                <a:ext cx="0" cy="235"/>
              </a:xfrm>
              <a:prstGeom prst="line">
                <a:avLst/>
              </a:prstGeom>
              <a:noFill/>
              <a:ln w="19050">
                <a:solidFill>
                  <a:srgbClr val="CC33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800">
                  <a:solidFill>
                    <a:srgbClr val="002060"/>
                  </a:solidFill>
                </a:endParaRPr>
              </a:p>
            </p:txBody>
          </p:sp>
          <p:sp>
            <p:nvSpPr>
              <p:cNvPr id="32782" name="Arc 21"/>
              <p:cNvSpPr>
                <a:spLocks/>
              </p:cNvSpPr>
              <p:nvPr/>
            </p:nvSpPr>
            <p:spPr bwMode="auto">
              <a:xfrm flipH="1" flipV="1">
                <a:off x="3846" y="8503"/>
                <a:ext cx="313" cy="627"/>
              </a:xfrm>
              <a:custGeom>
                <a:avLst/>
                <a:gdLst>
                  <a:gd name="T0" fmla="*/ 0 w 21600"/>
                  <a:gd name="T1" fmla="*/ 0 h 43135"/>
                  <a:gd name="T2" fmla="*/ 0 w 21600"/>
                  <a:gd name="T3" fmla="*/ 9 h 43135"/>
                  <a:gd name="T4" fmla="*/ 0 w 21600"/>
                  <a:gd name="T5" fmla="*/ 5 h 43135"/>
                  <a:gd name="T6" fmla="*/ 0 60000 65536"/>
                  <a:gd name="T7" fmla="*/ 0 60000 65536"/>
                  <a:gd name="T8" fmla="*/ 0 60000 65536"/>
                  <a:gd name="T9" fmla="*/ 0 w 21600"/>
                  <a:gd name="T10" fmla="*/ 0 h 43135"/>
                  <a:gd name="T11" fmla="*/ 21600 w 21600"/>
                  <a:gd name="T12" fmla="*/ 43135 h 43135"/>
                </a:gdLst>
                <a:ahLst/>
                <a:cxnLst>
                  <a:cxn ang="T6">
                    <a:pos x="T0" y="T1"/>
                  </a:cxn>
                  <a:cxn ang="T7">
                    <a:pos x="T2" y="T3"/>
                  </a:cxn>
                  <a:cxn ang="T8">
                    <a:pos x="T4" y="T5"/>
                  </a:cxn>
                </a:cxnLst>
                <a:rect l="T9" t="T10" r="T11" b="T12"/>
                <a:pathLst>
                  <a:path w="21600" h="43135" fill="none" extrusionOk="0">
                    <a:moveTo>
                      <a:pt x="-1" y="0"/>
                    </a:moveTo>
                    <a:cubicBezTo>
                      <a:pt x="11929" y="0"/>
                      <a:pt x="21600" y="9670"/>
                      <a:pt x="21600" y="21600"/>
                    </a:cubicBezTo>
                    <a:cubicBezTo>
                      <a:pt x="21600" y="32879"/>
                      <a:pt x="12921" y="42259"/>
                      <a:pt x="1675" y="43134"/>
                    </a:cubicBezTo>
                  </a:path>
                  <a:path w="21600" h="43135" stroke="0" extrusionOk="0">
                    <a:moveTo>
                      <a:pt x="-1" y="0"/>
                    </a:moveTo>
                    <a:cubicBezTo>
                      <a:pt x="11929" y="0"/>
                      <a:pt x="21600" y="9670"/>
                      <a:pt x="21600" y="21600"/>
                    </a:cubicBezTo>
                    <a:cubicBezTo>
                      <a:pt x="21600" y="32879"/>
                      <a:pt x="12921" y="42259"/>
                      <a:pt x="1675" y="43134"/>
                    </a:cubicBezTo>
                    <a:lnTo>
                      <a:pt x="0" y="21600"/>
                    </a:lnTo>
                    <a:close/>
                  </a:path>
                </a:pathLst>
              </a:custGeom>
              <a:noFill/>
              <a:ln w="19050">
                <a:solidFill>
                  <a:srgbClr val="CC33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zh-CN" altLang="en-US" sz="1800">
                  <a:solidFill>
                    <a:srgbClr val="002060"/>
                  </a:solidFill>
                </a:endParaRPr>
              </a:p>
            </p:txBody>
          </p:sp>
          <p:sp>
            <p:nvSpPr>
              <p:cNvPr id="32783" name="Line 22"/>
              <p:cNvSpPr>
                <a:spLocks noChangeShapeType="1"/>
              </p:cNvSpPr>
              <p:nvPr/>
            </p:nvSpPr>
            <p:spPr bwMode="auto">
              <a:xfrm flipH="1">
                <a:off x="4420" y="8882"/>
                <a:ext cx="417" cy="195"/>
              </a:xfrm>
              <a:prstGeom prst="line">
                <a:avLst/>
              </a:prstGeom>
              <a:noFill/>
              <a:ln w="19050">
                <a:solidFill>
                  <a:srgbClr val="CC33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800">
                  <a:solidFill>
                    <a:srgbClr val="002060"/>
                  </a:solidFill>
                </a:endParaRPr>
              </a:p>
            </p:txBody>
          </p:sp>
          <p:grpSp>
            <p:nvGrpSpPr>
              <p:cNvPr id="32784" name="Group 23"/>
              <p:cNvGrpSpPr>
                <a:grpSpLocks/>
              </p:cNvGrpSpPr>
              <p:nvPr/>
            </p:nvGrpSpPr>
            <p:grpSpPr bwMode="auto">
              <a:xfrm>
                <a:off x="4914" y="9536"/>
                <a:ext cx="276" cy="314"/>
                <a:chOff x="4145" y="7864"/>
                <a:chExt cx="275" cy="314"/>
              </a:xfrm>
            </p:grpSpPr>
            <p:sp>
              <p:nvSpPr>
                <p:cNvPr id="32797" name="Oval 24"/>
                <p:cNvSpPr>
                  <a:spLocks noChangeArrowheads="1"/>
                </p:cNvSpPr>
                <p:nvPr/>
              </p:nvSpPr>
              <p:spPr bwMode="auto">
                <a:xfrm>
                  <a:off x="4145" y="7864"/>
                  <a:ext cx="275" cy="314"/>
                </a:xfrm>
                <a:prstGeom prst="ellipse">
                  <a:avLst/>
                </a:prstGeom>
                <a:solidFill>
                  <a:srgbClr val="FFFFFF"/>
                </a:solidFill>
                <a:ln w="19050">
                  <a:solidFill>
                    <a:srgbClr val="CC3300"/>
                  </a:solidFill>
                  <a:round/>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zh-CN" altLang="en-US" sz="1800">
                    <a:solidFill>
                      <a:srgbClr val="002060"/>
                    </a:solidFill>
                  </a:endParaRPr>
                </a:p>
              </p:txBody>
            </p:sp>
            <p:sp>
              <p:nvSpPr>
                <p:cNvPr id="32798" name="Text Box 25"/>
                <p:cNvSpPr txBox="1">
                  <a:spLocks noChangeArrowheads="1"/>
                </p:cNvSpPr>
                <p:nvPr/>
              </p:nvSpPr>
              <p:spPr bwMode="auto">
                <a:xfrm>
                  <a:off x="4225" y="7864"/>
                  <a:ext cx="128" cy="273"/>
                </a:xfrm>
                <a:prstGeom prst="rect">
                  <a:avLst/>
                </a:prstGeom>
                <a:noFill/>
                <a:ln w="19050">
                  <a:no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en-US" altLang="zh-CN" sz="1800">
                      <a:solidFill>
                        <a:srgbClr val="002060"/>
                      </a:solidFill>
                      <a:latin typeface="Times New Roman" pitchFamily="18" charset="0"/>
                    </a:rPr>
                    <a:t>5</a:t>
                  </a:r>
                  <a:endParaRPr lang="en-US" altLang="zh-CN" sz="1800">
                    <a:solidFill>
                      <a:srgbClr val="002060"/>
                    </a:solidFill>
                    <a:latin typeface="Arial" charset="0"/>
                  </a:endParaRPr>
                </a:p>
              </p:txBody>
            </p:sp>
          </p:grpSp>
          <p:grpSp>
            <p:nvGrpSpPr>
              <p:cNvPr id="32785" name="Group 26"/>
              <p:cNvGrpSpPr>
                <a:grpSpLocks/>
              </p:cNvGrpSpPr>
              <p:nvPr/>
            </p:nvGrpSpPr>
            <p:grpSpPr bwMode="auto">
              <a:xfrm>
                <a:off x="3714" y="9627"/>
                <a:ext cx="275" cy="314"/>
                <a:chOff x="4145" y="7864"/>
                <a:chExt cx="275" cy="314"/>
              </a:xfrm>
            </p:grpSpPr>
            <p:sp>
              <p:nvSpPr>
                <p:cNvPr id="32795" name="Oval 27"/>
                <p:cNvSpPr>
                  <a:spLocks noChangeArrowheads="1"/>
                </p:cNvSpPr>
                <p:nvPr/>
              </p:nvSpPr>
              <p:spPr bwMode="auto">
                <a:xfrm>
                  <a:off x="4145" y="7864"/>
                  <a:ext cx="275" cy="314"/>
                </a:xfrm>
                <a:prstGeom prst="ellipse">
                  <a:avLst/>
                </a:prstGeom>
                <a:solidFill>
                  <a:srgbClr val="FFFFFF"/>
                </a:solidFill>
                <a:ln w="19050">
                  <a:solidFill>
                    <a:srgbClr val="CC3300"/>
                  </a:solidFill>
                  <a:round/>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zh-CN" altLang="en-US" sz="1800">
                    <a:solidFill>
                      <a:srgbClr val="002060"/>
                    </a:solidFill>
                  </a:endParaRPr>
                </a:p>
              </p:txBody>
            </p:sp>
            <p:sp>
              <p:nvSpPr>
                <p:cNvPr id="32796" name="Text Box 28"/>
                <p:cNvSpPr txBox="1">
                  <a:spLocks noChangeArrowheads="1"/>
                </p:cNvSpPr>
                <p:nvPr/>
              </p:nvSpPr>
              <p:spPr bwMode="auto">
                <a:xfrm>
                  <a:off x="4225" y="7864"/>
                  <a:ext cx="128" cy="273"/>
                </a:xfrm>
                <a:prstGeom prst="rect">
                  <a:avLst/>
                </a:prstGeom>
                <a:noFill/>
                <a:ln w="19050">
                  <a:no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en-US" altLang="zh-CN" sz="1800">
                      <a:solidFill>
                        <a:srgbClr val="002060"/>
                      </a:solidFill>
                      <a:latin typeface="Times New Roman" pitchFamily="18" charset="0"/>
                    </a:rPr>
                    <a:t>6</a:t>
                  </a:r>
                  <a:endParaRPr lang="en-US" altLang="zh-CN" sz="1800">
                    <a:solidFill>
                      <a:srgbClr val="002060"/>
                    </a:solidFill>
                    <a:latin typeface="Arial" charset="0"/>
                  </a:endParaRPr>
                </a:p>
              </p:txBody>
            </p:sp>
          </p:grpSp>
          <p:grpSp>
            <p:nvGrpSpPr>
              <p:cNvPr id="32786" name="Group 29"/>
              <p:cNvGrpSpPr>
                <a:grpSpLocks/>
              </p:cNvGrpSpPr>
              <p:nvPr/>
            </p:nvGrpSpPr>
            <p:grpSpPr bwMode="auto">
              <a:xfrm>
                <a:off x="4352" y="10084"/>
                <a:ext cx="276" cy="314"/>
                <a:chOff x="4145" y="7864"/>
                <a:chExt cx="275" cy="314"/>
              </a:xfrm>
            </p:grpSpPr>
            <p:sp>
              <p:nvSpPr>
                <p:cNvPr id="32793" name="Oval 30"/>
                <p:cNvSpPr>
                  <a:spLocks noChangeArrowheads="1"/>
                </p:cNvSpPr>
                <p:nvPr/>
              </p:nvSpPr>
              <p:spPr bwMode="auto">
                <a:xfrm>
                  <a:off x="4145" y="7864"/>
                  <a:ext cx="275" cy="314"/>
                </a:xfrm>
                <a:prstGeom prst="ellipse">
                  <a:avLst/>
                </a:prstGeom>
                <a:solidFill>
                  <a:srgbClr val="FFFFFF"/>
                </a:solidFill>
                <a:ln w="19050">
                  <a:solidFill>
                    <a:srgbClr val="CC3300"/>
                  </a:solidFill>
                  <a:round/>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zh-CN" altLang="en-US" sz="1800">
                    <a:solidFill>
                      <a:srgbClr val="002060"/>
                    </a:solidFill>
                  </a:endParaRPr>
                </a:p>
              </p:txBody>
            </p:sp>
            <p:sp>
              <p:nvSpPr>
                <p:cNvPr id="32794" name="Text Box 31"/>
                <p:cNvSpPr txBox="1">
                  <a:spLocks noChangeArrowheads="1"/>
                </p:cNvSpPr>
                <p:nvPr/>
              </p:nvSpPr>
              <p:spPr bwMode="auto">
                <a:xfrm>
                  <a:off x="4225" y="7864"/>
                  <a:ext cx="128" cy="273"/>
                </a:xfrm>
                <a:prstGeom prst="rect">
                  <a:avLst/>
                </a:prstGeom>
                <a:noFill/>
                <a:ln w="19050">
                  <a:no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en-US" altLang="zh-CN" sz="1800">
                      <a:solidFill>
                        <a:srgbClr val="002060"/>
                      </a:solidFill>
                      <a:latin typeface="Times New Roman" pitchFamily="18" charset="0"/>
                    </a:rPr>
                    <a:t>7</a:t>
                  </a:r>
                  <a:endParaRPr lang="en-US" altLang="zh-CN" sz="1800">
                    <a:solidFill>
                      <a:srgbClr val="002060"/>
                    </a:solidFill>
                    <a:latin typeface="Arial" charset="0"/>
                  </a:endParaRPr>
                </a:p>
              </p:txBody>
            </p:sp>
          </p:grpSp>
          <p:sp>
            <p:nvSpPr>
              <p:cNvPr id="32787" name="Line 32"/>
              <p:cNvSpPr>
                <a:spLocks noChangeShapeType="1"/>
              </p:cNvSpPr>
              <p:nvPr/>
            </p:nvSpPr>
            <p:spPr bwMode="auto">
              <a:xfrm flipH="1">
                <a:off x="3976" y="9260"/>
                <a:ext cx="261" cy="431"/>
              </a:xfrm>
              <a:prstGeom prst="line">
                <a:avLst/>
              </a:prstGeom>
              <a:noFill/>
              <a:ln w="19050">
                <a:solidFill>
                  <a:srgbClr val="CC33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800">
                  <a:solidFill>
                    <a:srgbClr val="002060"/>
                  </a:solidFill>
                </a:endParaRPr>
              </a:p>
            </p:txBody>
          </p:sp>
          <p:sp>
            <p:nvSpPr>
              <p:cNvPr id="32788" name="Line 33"/>
              <p:cNvSpPr>
                <a:spLocks noChangeShapeType="1"/>
              </p:cNvSpPr>
              <p:nvPr/>
            </p:nvSpPr>
            <p:spPr bwMode="auto">
              <a:xfrm>
                <a:off x="4406" y="9195"/>
                <a:ext cx="548" cy="378"/>
              </a:xfrm>
              <a:prstGeom prst="line">
                <a:avLst/>
              </a:prstGeom>
              <a:noFill/>
              <a:ln w="19050">
                <a:solidFill>
                  <a:srgbClr val="CC33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800">
                  <a:solidFill>
                    <a:srgbClr val="002060"/>
                  </a:solidFill>
                </a:endParaRPr>
              </a:p>
            </p:txBody>
          </p:sp>
          <p:sp>
            <p:nvSpPr>
              <p:cNvPr id="32789" name="Line 34"/>
              <p:cNvSpPr>
                <a:spLocks noChangeShapeType="1"/>
              </p:cNvSpPr>
              <p:nvPr/>
            </p:nvSpPr>
            <p:spPr bwMode="auto">
              <a:xfrm flipH="1">
                <a:off x="4615" y="9822"/>
                <a:ext cx="339" cy="351"/>
              </a:xfrm>
              <a:prstGeom prst="line">
                <a:avLst/>
              </a:prstGeom>
              <a:noFill/>
              <a:ln w="19050">
                <a:solidFill>
                  <a:srgbClr val="CC33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800">
                  <a:solidFill>
                    <a:srgbClr val="002060"/>
                  </a:solidFill>
                </a:endParaRPr>
              </a:p>
            </p:txBody>
          </p:sp>
          <p:sp>
            <p:nvSpPr>
              <p:cNvPr id="32790" name="Line 35"/>
              <p:cNvSpPr>
                <a:spLocks noChangeShapeType="1"/>
              </p:cNvSpPr>
              <p:nvPr/>
            </p:nvSpPr>
            <p:spPr bwMode="auto">
              <a:xfrm>
                <a:off x="3950" y="9900"/>
                <a:ext cx="404" cy="261"/>
              </a:xfrm>
              <a:prstGeom prst="line">
                <a:avLst/>
              </a:prstGeom>
              <a:noFill/>
              <a:ln w="19050">
                <a:solidFill>
                  <a:srgbClr val="CC33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800">
                  <a:solidFill>
                    <a:srgbClr val="002060"/>
                  </a:solidFill>
                </a:endParaRPr>
              </a:p>
            </p:txBody>
          </p:sp>
          <p:sp>
            <p:nvSpPr>
              <p:cNvPr id="32791" name="Arc 36"/>
              <p:cNvSpPr>
                <a:spLocks/>
              </p:cNvSpPr>
              <p:nvPr/>
            </p:nvSpPr>
            <p:spPr bwMode="auto">
              <a:xfrm rot="1157251" flipH="1">
                <a:off x="3928" y="9618"/>
                <a:ext cx="272" cy="298"/>
              </a:xfrm>
              <a:custGeom>
                <a:avLst/>
                <a:gdLst>
                  <a:gd name="T0" fmla="*/ 1 w 42657"/>
                  <a:gd name="T1" fmla="*/ 2 h 43200"/>
                  <a:gd name="T2" fmla="*/ 2 w 42657"/>
                  <a:gd name="T3" fmla="*/ 1 h 43200"/>
                  <a:gd name="T4" fmla="*/ 1 w 42657"/>
                  <a:gd name="T5" fmla="*/ 1 h 43200"/>
                  <a:gd name="T6" fmla="*/ 0 60000 65536"/>
                  <a:gd name="T7" fmla="*/ 0 60000 65536"/>
                  <a:gd name="T8" fmla="*/ 0 60000 65536"/>
                  <a:gd name="T9" fmla="*/ 0 w 42657"/>
                  <a:gd name="T10" fmla="*/ 0 h 43200"/>
                  <a:gd name="T11" fmla="*/ 42657 w 42657"/>
                  <a:gd name="T12" fmla="*/ 43200 h 43200"/>
                </a:gdLst>
                <a:ahLst/>
                <a:cxnLst>
                  <a:cxn ang="T6">
                    <a:pos x="T0" y="T1"/>
                  </a:cxn>
                  <a:cxn ang="T7">
                    <a:pos x="T2" y="T3"/>
                  </a:cxn>
                  <a:cxn ang="T8">
                    <a:pos x="T4" y="T5"/>
                  </a:cxn>
                </a:cxnLst>
                <a:rect l="T9" t="T10" r="T11" b="T12"/>
                <a:pathLst>
                  <a:path w="42657" h="43200" fill="none" extrusionOk="0">
                    <a:moveTo>
                      <a:pt x="29138" y="41841"/>
                    </a:moveTo>
                    <a:cubicBezTo>
                      <a:pt x="26726" y="42739"/>
                      <a:pt x="24173" y="43199"/>
                      <a:pt x="21600" y="43200"/>
                    </a:cubicBezTo>
                    <a:cubicBezTo>
                      <a:pt x="9670" y="43200"/>
                      <a:pt x="0" y="33529"/>
                      <a:pt x="0" y="21600"/>
                    </a:cubicBezTo>
                    <a:cubicBezTo>
                      <a:pt x="0" y="9670"/>
                      <a:pt x="9670" y="0"/>
                      <a:pt x="21600" y="0"/>
                    </a:cubicBezTo>
                    <a:cubicBezTo>
                      <a:pt x="31674" y="-1"/>
                      <a:pt x="40410" y="6964"/>
                      <a:pt x="42656" y="16785"/>
                    </a:cubicBezTo>
                  </a:path>
                  <a:path w="42657" h="43200" stroke="0" extrusionOk="0">
                    <a:moveTo>
                      <a:pt x="29138" y="41841"/>
                    </a:moveTo>
                    <a:cubicBezTo>
                      <a:pt x="26726" y="42739"/>
                      <a:pt x="24173" y="43199"/>
                      <a:pt x="21600" y="43200"/>
                    </a:cubicBezTo>
                    <a:cubicBezTo>
                      <a:pt x="9670" y="43200"/>
                      <a:pt x="0" y="33529"/>
                      <a:pt x="0" y="21600"/>
                    </a:cubicBezTo>
                    <a:cubicBezTo>
                      <a:pt x="0" y="9670"/>
                      <a:pt x="9670" y="0"/>
                      <a:pt x="21600" y="0"/>
                    </a:cubicBezTo>
                    <a:cubicBezTo>
                      <a:pt x="31674" y="-1"/>
                      <a:pt x="40410" y="6964"/>
                      <a:pt x="42656" y="16785"/>
                    </a:cubicBezTo>
                    <a:lnTo>
                      <a:pt x="21600" y="21600"/>
                    </a:lnTo>
                    <a:close/>
                  </a:path>
                </a:pathLst>
              </a:custGeom>
              <a:noFill/>
              <a:ln w="19050">
                <a:solidFill>
                  <a:srgbClr val="CC33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zh-CN" altLang="en-US" sz="1800">
                  <a:solidFill>
                    <a:srgbClr val="002060"/>
                  </a:solidFill>
                </a:endParaRPr>
              </a:p>
            </p:txBody>
          </p:sp>
          <p:sp>
            <p:nvSpPr>
              <p:cNvPr id="32792" name="Arc 37"/>
              <p:cNvSpPr>
                <a:spLocks/>
              </p:cNvSpPr>
              <p:nvPr/>
            </p:nvSpPr>
            <p:spPr bwMode="auto">
              <a:xfrm flipH="1" flipV="1">
                <a:off x="3414" y="9056"/>
                <a:ext cx="952" cy="1288"/>
              </a:xfrm>
              <a:custGeom>
                <a:avLst/>
                <a:gdLst>
                  <a:gd name="T0" fmla="*/ 0 w 21600"/>
                  <a:gd name="T1" fmla="*/ 0 h 42615"/>
                  <a:gd name="T2" fmla="*/ 10 w 21600"/>
                  <a:gd name="T3" fmla="*/ 39 h 42615"/>
                  <a:gd name="T4" fmla="*/ 0 w 21600"/>
                  <a:gd name="T5" fmla="*/ 20 h 42615"/>
                  <a:gd name="T6" fmla="*/ 0 60000 65536"/>
                  <a:gd name="T7" fmla="*/ 0 60000 65536"/>
                  <a:gd name="T8" fmla="*/ 0 60000 65536"/>
                  <a:gd name="T9" fmla="*/ 0 w 21600"/>
                  <a:gd name="T10" fmla="*/ 0 h 42615"/>
                  <a:gd name="T11" fmla="*/ 21600 w 21600"/>
                  <a:gd name="T12" fmla="*/ 42615 h 42615"/>
                </a:gdLst>
                <a:ahLst/>
                <a:cxnLst>
                  <a:cxn ang="T6">
                    <a:pos x="T0" y="T1"/>
                  </a:cxn>
                  <a:cxn ang="T7">
                    <a:pos x="T2" y="T3"/>
                  </a:cxn>
                  <a:cxn ang="T8">
                    <a:pos x="T4" y="T5"/>
                  </a:cxn>
                </a:cxnLst>
                <a:rect l="T9" t="T10" r="T11" b="T12"/>
                <a:pathLst>
                  <a:path w="21600" h="42615" fill="none" extrusionOk="0">
                    <a:moveTo>
                      <a:pt x="-1" y="0"/>
                    </a:moveTo>
                    <a:cubicBezTo>
                      <a:pt x="11929" y="0"/>
                      <a:pt x="21600" y="9670"/>
                      <a:pt x="21600" y="21600"/>
                    </a:cubicBezTo>
                    <a:cubicBezTo>
                      <a:pt x="21600" y="31605"/>
                      <a:pt x="14728" y="40301"/>
                      <a:pt x="4993" y="42614"/>
                    </a:cubicBezTo>
                  </a:path>
                  <a:path w="21600" h="42615" stroke="0" extrusionOk="0">
                    <a:moveTo>
                      <a:pt x="-1" y="0"/>
                    </a:moveTo>
                    <a:cubicBezTo>
                      <a:pt x="11929" y="0"/>
                      <a:pt x="21600" y="9670"/>
                      <a:pt x="21600" y="21600"/>
                    </a:cubicBezTo>
                    <a:cubicBezTo>
                      <a:pt x="21600" y="31605"/>
                      <a:pt x="14728" y="40301"/>
                      <a:pt x="4993" y="42614"/>
                    </a:cubicBezTo>
                    <a:lnTo>
                      <a:pt x="0" y="21600"/>
                    </a:lnTo>
                    <a:close/>
                  </a:path>
                </a:pathLst>
              </a:custGeom>
              <a:noFill/>
              <a:ln w="19050">
                <a:solidFill>
                  <a:srgbClr val="CC33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zh-CN" altLang="en-US" sz="1800">
                  <a:solidFill>
                    <a:srgbClr val="002060"/>
                  </a:solidFill>
                </a:endParaRPr>
              </a:p>
            </p:txBody>
          </p:sp>
        </p:grpSp>
        <p:sp>
          <p:nvSpPr>
            <p:cNvPr id="32774" name="Text Box 38"/>
            <p:cNvSpPr txBox="1">
              <a:spLocks noChangeArrowheads="1"/>
            </p:cNvSpPr>
            <p:nvPr/>
          </p:nvSpPr>
          <p:spPr bwMode="auto">
            <a:xfrm>
              <a:off x="3623" y="10579"/>
              <a:ext cx="1383" cy="262"/>
            </a:xfrm>
            <a:prstGeom prst="rect">
              <a:avLst/>
            </a:prstGeom>
            <a:solidFill>
              <a:srgbClr val="FFFFFF"/>
            </a:solidFill>
            <a:ln w="19050">
              <a:noFill/>
              <a:miter lim="800000"/>
              <a:headEnd/>
              <a:tailEnd/>
            </a:ln>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eaLnBrk="1" hangingPunct="1"/>
              <a:r>
                <a:rPr lang="zh-CN" altLang="en-US" sz="1800" dirty="0">
                  <a:solidFill>
                    <a:srgbClr val="002060"/>
                  </a:solidFill>
                  <a:latin typeface="Times New Roman" pitchFamily="18" charset="0"/>
                </a:rPr>
                <a:t>程序</a:t>
              </a:r>
              <a:r>
                <a:rPr lang="zh-CN" altLang="en-US" sz="1800" dirty="0" smtClean="0">
                  <a:solidFill>
                    <a:srgbClr val="002060"/>
                  </a:solidFill>
                  <a:latin typeface="Times New Roman" pitchFamily="18" charset="0"/>
                </a:rPr>
                <a:t>流图</a:t>
              </a:r>
              <a:endParaRPr lang="zh-CN" altLang="en-US" sz="1800" dirty="0">
                <a:solidFill>
                  <a:srgbClr val="002060"/>
                </a:solidFill>
                <a:latin typeface="Arial" charset="0"/>
              </a:endParaRPr>
            </a:p>
          </p:txBody>
        </p:sp>
      </p:grpSp>
      <p:sp>
        <p:nvSpPr>
          <p:cNvPr id="2" name="矩形 1"/>
          <p:cNvSpPr/>
          <p:nvPr/>
        </p:nvSpPr>
        <p:spPr>
          <a:xfrm>
            <a:off x="611560" y="2904146"/>
            <a:ext cx="4572000" cy="3102388"/>
          </a:xfrm>
          <a:prstGeom prst="rect">
            <a:avLst/>
          </a:prstGeom>
        </p:spPr>
        <p:txBody>
          <a:bodyPr>
            <a:spAutoFit/>
          </a:bodyPr>
          <a:lstStyle/>
          <a:p>
            <a:pPr>
              <a:lnSpc>
                <a:spcPct val="115000"/>
              </a:lnSpc>
            </a:pPr>
            <a:r>
              <a:rPr lang="en-US" altLang="zh-CN" dirty="0"/>
              <a:t>1</a:t>
            </a:r>
            <a:r>
              <a:rPr lang="zh-CN" altLang="en-US" dirty="0" smtClean="0"/>
              <a:t>．</a:t>
            </a:r>
            <a:r>
              <a:rPr lang="zh-CN" altLang="en-US" dirty="0" smtClean="0">
                <a:solidFill>
                  <a:srgbClr val="CC3300"/>
                </a:solidFill>
              </a:rPr>
              <a:t>支配结点</a:t>
            </a:r>
            <a:r>
              <a:rPr lang="zh-CN" altLang="en-US" dirty="0" smtClean="0"/>
              <a:t>（必经结点）</a:t>
            </a:r>
            <a:endParaRPr lang="zh-CN" altLang="en-US" dirty="0"/>
          </a:p>
          <a:p>
            <a:pPr lvl="1"/>
            <a:r>
              <a:rPr lang="zh-CN" altLang="en-US" dirty="0"/>
              <a:t>在程序</a:t>
            </a:r>
            <a:r>
              <a:rPr lang="zh-CN" altLang="en-US" dirty="0" smtClean="0"/>
              <a:t>流图</a:t>
            </a:r>
            <a:r>
              <a:rPr lang="zh-CN" altLang="en-US" dirty="0"/>
              <a:t>中</a:t>
            </a:r>
            <a:r>
              <a:rPr lang="zh-CN" altLang="en-US" dirty="0" smtClean="0"/>
              <a:t>，如果</a:t>
            </a:r>
            <a:r>
              <a:rPr lang="zh-CN" altLang="en-US" dirty="0"/>
              <a:t>从流图的首结点出发，到达 </a:t>
            </a:r>
            <a:r>
              <a:rPr lang="en-US" altLang="zh-CN" dirty="0"/>
              <a:t>n</a:t>
            </a:r>
            <a:r>
              <a:rPr lang="zh-CN" altLang="en-US" dirty="0"/>
              <a:t>的任一通路都要经过</a:t>
            </a:r>
            <a:r>
              <a:rPr lang="en-US" altLang="zh-CN" dirty="0"/>
              <a:t>m </a:t>
            </a:r>
            <a:r>
              <a:rPr lang="zh-CN" altLang="en-US" dirty="0"/>
              <a:t>，则称</a:t>
            </a:r>
            <a:r>
              <a:rPr lang="en-US" altLang="zh-CN" dirty="0"/>
              <a:t>m</a:t>
            </a:r>
            <a:r>
              <a:rPr lang="zh-CN" altLang="en-US" dirty="0"/>
              <a:t>是</a:t>
            </a:r>
            <a:r>
              <a:rPr lang="en-US" altLang="zh-CN" dirty="0"/>
              <a:t>n</a:t>
            </a:r>
            <a:r>
              <a:rPr lang="zh-CN" altLang="en-US" dirty="0" smtClean="0"/>
              <a:t>的</a:t>
            </a:r>
            <a:r>
              <a:rPr lang="zh-CN" altLang="en-US" dirty="0" smtClean="0">
                <a:solidFill>
                  <a:srgbClr val="CC3300"/>
                </a:solidFill>
              </a:rPr>
              <a:t>支配结点</a:t>
            </a:r>
            <a:r>
              <a:rPr lang="zh-CN" altLang="en-US" dirty="0"/>
              <a:t>，记为</a:t>
            </a:r>
            <a:r>
              <a:rPr lang="en-US" altLang="zh-CN" dirty="0">
                <a:solidFill>
                  <a:srgbClr val="CC3300"/>
                </a:solidFill>
              </a:rPr>
              <a:t>m DOM n</a:t>
            </a:r>
            <a:r>
              <a:rPr lang="zh-CN" altLang="en-US" dirty="0"/>
              <a:t>。</a:t>
            </a:r>
          </a:p>
          <a:p>
            <a:pPr lvl="1"/>
            <a:r>
              <a:rPr lang="zh-CN" altLang="en-US" dirty="0"/>
              <a:t>流程图中结点</a:t>
            </a:r>
            <a:r>
              <a:rPr lang="en-US" altLang="zh-CN" dirty="0"/>
              <a:t>n</a:t>
            </a:r>
            <a:r>
              <a:rPr lang="zh-CN" altLang="en-US" dirty="0"/>
              <a:t>的所有必经结点的集合，称为结点</a:t>
            </a:r>
            <a:r>
              <a:rPr lang="en-US" altLang="zh-CN" dirty="0"/>
              <a:t>n</a:t>
            </a:r>
            <a:r>
              <a:rPr lang="zh-CN" altLang="en-US" dirty="0"/>
              <a:t>的必经结点的集合，记为</a:t>
            </a:r>
            <a:r>
              <a:rPr lang="en-US" altLang="zh-CN" dirty="0"/>
              <a:t>D(n)</a:t>
            </a:r>
            <a:r>
              <a:rPr lang="zh-CN" altLang="en-US" dirty="0"/>
              <a:t>。</a:t>
            </a:r>
          </a:p>
        </p:txBody>
      </p:sp>
      <p:sp>
        <p:nvSpPr>
          <p:cNvPr id="40" name="Text Box 55"/>
          <p:cNvSpPr txBox="1">
            <a:spLocks noChangeArrowheads="1"/>
          </p:cNvSpPr>
          <p:nvPr/>
        </p:nvSpPr>
        <p:spPr bwMode="auto">
          <a:xfrm>
            <a:off x="237653" y="265311"/>
            <a:ext cx="822277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dirty="0">
                <a:solidFill>
                  <a:srgbClr val="CC3300"/>
                </a:solidFill>
                <a:latin typeface="宋体" panose="02010600030101010101" pitchFamily="2" charset="-122"/>
              </a:rPr>
              <a:t>三</a:t>
            </a:r>
            <a:r>
              <a:rPr lang="zh-CN" altLang="en-US" dirty="0" smtClean="0">
                <a:solidFill>
                  <a:srgbClr val="CC3300"/>
                </a:solidFill>
                <a:latin typeface="宋体" panose="02010600030101010101" pitchFamily="2" charset="-122"/>
              </a:rPr>
              <a:t>、循环</a:t>
            </a:r>
            <a:endParaRPr lang="zh-CN" altLang="en-US" dirty="0">
              <a:solidFill>
                <a:srgbClr val="CC3300"/>
              </a:solidFill>
              <a:latin typeface="宋体" panose="02010600030101010101" pitchFamily="2" charset="-122"/>
            </a:endParaRPr>
          </a:p>
        </p:txBody>
      </p:sp>
    </p:spTree>
    <p:extLst>
      <p:ext uri="{BB962C8B-B14F-4D97-AF65-F5344CB8AC3E}">
        <p14:creationId xmlns:p14="http://schemas.microsoft.com/office/powerpoint/2010/main" xmlns="" val="122907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sz="quarter" idx="4294967295"/>
          </p:nvPr>
        </p:nvSpPr>
        <p:spPr>
          <a:xfrm>
            <a:off x="65826" y="281470"/>
            <a:ext cx="6300788" cy="5472112"/>
          </a:xfrm>
        </p:spPr>
        <p:txBody>
          <a:bodyPr>
            <a:noAutofit/>
          </a:bodyPr>
          <a:lstStyle/>
          <a:p>
            <a:r>
              <a:rPr lang="zh-CN" altLang="en-US" sz="2200" dirty="0" smtClean="0"/>
              <a:t>考察图的流图并由支配结点的定义容易看出</a:t>
            </a:r>
            <a:r>
              <a:rPr lang="en-US" altLang="zh-CN" sz="2200" dirty="0" smtClean="0"/>
              <a:t>:</a:t>
            </a:r>
          </a:p>
          <a:p>
            <a:pPr lvl="1"/>
            <a:r>
              <a:rPr lang="zh-CN" altLang="en-US" sz="2200" dirty="0" smtClean="0"/>
              <a:t>首结点</a:t>
            </a:r>
            <a:r>
              <a:rPr lang="en-US" altLang="zh-CN" sz="2200" dirty="0" smtClean="0"/>
              <a:t>1</a:t>
            </a:r>
            <a:r>
              <a:rPr lang="zh-CN" altLang="en-US" sz="2200" dirty="0" smtClean="0"/>
              <a:t>是所有结点的必经结点；</a:t>
            </a:r>
          </a:p>
          <a:p>
            <a:pPr lvl="1"/>
            <a:r>
              <a:rPr lang="zh-CN" altLang="en-US" sz="2200" dirty="0" smtClean="0"/>
              <a:t>结点</a:t>
            </a:r>
            <a:r>
              <a:rPr lang="en-US" altLang="zh-CN" sz="2200" dirty="0" smtClean="0"/>
              <a:t>2</a:t>
            </a:r>
            <a:r>
              <a:rPr lang="zh-CN" altLang="en-US" sz="2200" dirty="0" smtClean="0"/>
              <a:t>是除去结点</a:t>
            </a:r>
            <a:r>
              <a:rPr lang="en-US" altLang="zh-CN" sz="2200" dirty="0" smtClean="0"/>
              <a:t>1</a:t>
            </a:r>
            <a:r>
              <a:rPr lang="zh-CN" altLang="en-US" sz="2200" dirty="0" smtClean="0"/>
              <a:t>之外所有结点的必经结点；</a:t>
            </a:r>
          </a:p>
          <a:p>
            <a:pPr lvl="1"/>
            <a:r>
              <a:rPr lang="zh-CN" altLang="en-US" sz="2200" dirty="0" smtClean="0"/>
              <a:t>结点</a:t>
            </a:r>
            <a:r>
              <a:rPr lang="en-US" altLang="zh-CN" sz="2200" dirty="0" smtClean="0"/>
              <a:t>4</a:t>
            </a:r>
            <a:r>
              <a:rPr lang="zh-CN" altLang="en-US" sz="2200" dirty="0" smtClean="0"/>
              <a:t>是结点</a:t>
            </a:r>
            <a:r>
              <a:rPr lang="en-US" altLang="zh-CN" sz="2200" dirty="0" smtClean="0"/>
              <a:t>4</a:t>
            </a:r>
            <a:r>
              <a:rPr lang="zh-CN" altLang="en-US" sz="2200" dirty="0" smtClean="0"/>
              <a:t>、</a:t>
            </a:r>
            <a:r>
              <a:rPr lang="en-US" altLang="zh-CN" sz="2200" dirty="0" smtClean="0"/>
              <a:t>5</a:t>
            </a:r>
            <a:r>
              <a:rPr lang="zh-CN" altLang="en-US" sz="2200" dirty="0" smtClean="0"/>
              <a:t>、</a:t>
            </a:r>
            <a:r>
              <a:rPr lang="en-US" altLang="zh-CN" sz="2200" dirty="0" smtClean="0"/>
              <a:t>6</a:t>
            </a:r>
            <a:r>
              <a:rPr lang="zh-CN" altLang="en-US" sz="2200" dirty="0" smtClean="0"/>
              <a:t>、</a:t>
            </a:r>
            <a:r>
              <a:rPr lang="en-US" altLang="zh-CN" sz="2200" dirty="0" smtClean="0"/>
              <a:t>7</a:t>
            </a:r>
            <a:r>
              <a:rPr lang="zh-CN" altLang="en-US" sz="2200" dirty="0" smtClean="0"/>
              <a:t>的必经结点；</a:t>
            </a:r>
          </a:p>
          <a:p>
            <a:pPr lvl="1"/>
            <a:r>
              <a:rPr lang="zh-CN" altLang="en-US" sz="2200" dirty="0" smtClean="0"/>
              <a:t>而结点</a:t>
            </a:r>
            <a:r>
              <a:rPr lang="en-US" altLang="zh-CN" sz="2200" dirty="0" smtClean="0"/>
              <a:t>3</a:t>
            </a:r>
            <a:r>
              <a:rPr lang="zh-CN" altLang="en-US" sz="2200" dirty="0" smtClean="0"/>
              <a:t>、</a:t>
            </a:r>
            <a:r>
              <a:rPr lang="en-US" altLang="zh-CN" sz="2200" dirty="0" smtClean="0"/>
              <a:t>5</a:t>
            </a:r>
            <a:r>
              <a:rPr lang="zh-CN" altLang="en-US" sz="2200" dirty="0" smtClean="0"/>
              <a:t>、</a:t>
            </a:r>
            <a:r>
              <a:rPr lang="en-US" altLang="zh-CN" sz="2200" dirty="0" smtClean="0"/>
              <a:t>6</a:t>
            </a:r>
            <a:r>
              <a:rPr lang="zh-CN" altLang="en-US" sz="2200" dirty="0" smtClean="0"/>
              <a:t>、</a:t>
            </a:r>
            <a:r>
              <a:rPr lang="en-US" altLang="zh-CN" sz="2200" dirty="0" smtClean="0"/>
              <a:t>7</a:t>
            </a:r>
            <a:r>
              <a:rPr lang="zh-CN" altLang="en-US" sz="2200" dirty="0" smtClean="0"/>
              <a:t>都是其自身的必经结点；</a:t>
            </a:r>
          </a:p>
          <a:p>
            <a:pPr lvl="1"/>
            <a:r>
              <a:rPr lang="zh-CN" altLang="en-US" sz="2200" dirty="0" smtClean="0"/>
              <a:t>因此，直接由定义和</a:t>
            </a:r>
            <a:r>
              <a:rPr lang="en-US" altLang="zh-CN" sz="2200" dirty="0" smtClean="0"/>
              <a:t>DOM</a:t>
            </a:r>
            <a:r>
              <a:rPr lang="zh-CN" altLang="en-US" sz="2200" dirty="0" smtClean="0"/>
              <a:t>的性质可以求得：</a:t>
            </a:r>
          </a:p>
          <a:p>
            <a:pPr lvl="2"/>
            <a:r>
              <a:rPr lang="en-US" altLang="zh-CN" sz="2200" dirty="0" smtClean="0"/>
              <a:t>D(1)={1}</a:t>
            </a:r>
          </a:p>
          <a:p>
            <a:pPr lvl="2"/>
            <a:r>
              <a:rPr lang="en-US" altLang="zh-CN" sz="2200" dirty="0" smtClean="0"/>
              <a:t>D(2)={1,2}</a:t>
            </a:r>
          </a:p>
          <a:p>
            <a:pPr lvl="2"/>
            <a:r>
              <a:rPr lang="en-US" altLang="zh-CN" sz="2200" dirty="0" smtClean="0"/>
              <a:t>D(3)={1,2,3}</a:t>
            </a:r>
          </a:p>
          <a:p>
            <a:pPr lvl="2"/>
            <a:r>
              <a:rPr lang="en-US" altLang="zh-CN" sz="2200" dirty="0" smtClean="0"/>
              <a:t>D(4)={1,2,4}</a:t>
            </a:r>
          </a:p>
          <a:p>
            <a:pPr lvl="2"/>
            <a:r>
              <a:rPr lang="en-US" altLang="zh-CN" sz="2200" dirty="0" smtClean="0"/>
              <a:t>D(5)={1,2,4,5}</a:t>
            </a:r>
          </a:p>
          <a:p>
            <a:pPr lvl="2"/>
            <a:r>
              <a:rPr lang="en-US" altLang="zh-CN" sz="2200" dirty="0" smtClean="0"/>
              <a:t>D(6)={1,2,4,6}</a:t>
            </a:r>
          </a:p>
          <a:p>
            <a:pPr lvl="2"/>
            <a:r>
              <a:rPr lang="en-US" altLang="zh-CN" sz="2200" dirty="0" smtClean="0"/>
              <a:t>D(7)={1,2,4,7}</a:t>
            </a:r>
          </a:p>
          <a:p>
            <a:pPr lvl="1"/>
            <a:endParaRPr lang="en-US" altLang="zh-CN" sz="2200" dirty="0" smtClean="0"/>
          </a:p>
        </p:txBody>
      </p:sp>
      <p:grpSp>
        <p:nvGrpSpPr>
          <p:cNvPr id="73" name="Group 4"/>
          <p:cNvGrpSpPr>
            <a:grpSpLocks/>
          </p:cNvGrpSpPr>
          <p:nvPr/>
        </p:nvGrpSpPr>
        <p:grpSpPr bwMode="auto">
          <a:xfrm>
            <a:off x="5364162" y="1340768"/>
            <a:ext cx="3096269" cy="3750345"/>
            <a:chOff x="3414" y="7864"/>
            <a:chExt cx="1776" cy="2977"/>
          </a:xfrm>
        </p:grpSpPr>
        <p:grpSp>
          <p:nvGrpSpPr>
            <p:cNvPr id="74" name="Group 5"/>
            <p:cNvGrpSpPr>
              <a:grpSpLocks/>
            </p:cNvGrpSpPr>
            <p:nvPr/>
          </p:nvGrpSpPr>
          <p:grpSpPr bwMode="auto">
            <a:xfrm>
              <a:off x="3414" y="7864"/>
              <a:ext cx="1776" cy="2534"/>
              <a:chOff x="3414" y="7864"/>
              <a:chExt cx="1776" cy="2534"/>
            </a:xfrm>
          </p:grpSpPr>
          <p:grpSp>
            <p:nvGrpSpPr>
              <p:cNvPr id="76" name="Group 6"/>
              <p:cNvGrpSpPr>
                <a:grpSpLocks/>
              </p:cNvGrpSpPr>
              <p:nvPr/>
            </p:nvGrpSpPr>
            <p:grpSpPr bwMode="auto">
              <a:xfrm>
                <a:off x="4145" y="7864"/>
                <a:ext cx="275" cy="314"/>
                <a:chOff x="4145" y="7864"/>
                <a:chExt cx="275" cy="314"/>
              </a:xfrm>
            </p:grpSpPr>
            <p:sp>
              <p:nvSpPr>
                <p:cNvPr id="106" name="Oval 7"/>
                <p:cNvSpPr>
                  <a:spLocks noChangeArrowheads="1"/>
                </p:cNvSpPr>
                <p:nvPr/>
              </p:nvSpPr>
              <p:spPr bwMode="auto">
                <a:xfrm>
                  <a:off x="4145" y="7864"/>
                  <a:ext cx="275" cy="314"/>
                </a:xfrm>
                <a:prstGeom prst="ellipse">
                  <a:avLst/>
                </a:prstGeom>
                <a:solidFill>
                  <a:srgbClr val="FFFFFF"/>
                </a:solidFill>
                <a:ln w="19050">
                  <a:solidFill>
                    <a:srgbClr val="CC3300"/>
                  </a:solidFill>
                  <a:round/>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zh-CN" altLang="en-US" sz="1800">
                    <a:solidFill>
                      <a:srgbClr val="002060"/>
                    </a:solidFill>
                  </a:endParaRPr>
                </a:p>
              </p:txBody>
            </p:sp>
            <p:sp>
              <p:nvSpPr>
                <p:cNvPr id="107" name="Text Box 8"/>
                <p:cNvSpPr txBox="1">
                  <a:spLocks noChangeArrowheads="1"/>
                </p:cNvSpPr>
                <p:nvPr/>
              </p:nvSpPr>
              <p:spPr bwMode="auto">
                <a:xfrm>
                  <a:off x="4225" y="7864"/>
                  <a:ext cx="128" cy="273"/>
                </a:xfrm>
                <a:prstGeom prst="rect">
                  <a:avLst/>
                </a:prstGeom>
                <a:noFill/>
                <a:ln w="19050">
                  <a:no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en-US" altLang="zh-CN" sz="1800">
                      <a:solidFill>
                        <a:srgbClr val="002060"/>
                      </a:solidFill>
                      <a:latin typeface="Times New Roman" pitchFamily="18" charset="0"/>
                    </a:rPr>
                    <a:t>1</a:t>
                  </a:r>
                  <a:endParaRPr lang="en-US" altLang="zh-CN" sz="1800">
                    <a:solidFill>
                      <a:srgbClr val="002060"/>
                    </a:solidFill>
                    <a:latin typeface="Arial" charset="0"/>
                  </a:endParaRPr>
                </a:p>
              </p:txBody>
            </p:sp>
          </p:grpSp>
          <p:sp>
            <p:nvSpPr>
              <p:cNvPr id="77" name="Line 9"/>
              <p:cNvSpPr>
                <a:spLocks noChangeShapeType="1"/>
              </p:cNvSpPr>
              <p:nvPr/>
            </p:nvSpPr>
            <p:spPr bwMode="auto">
              <a:xfrm>
                <a:off x="4263" y="8178"/>
                <a:ext cx="0" cy="247"/>
              </a:xfrm>
              <a:prstGeom prst="line">
                <a:avLst/>
              </a:prstGeom>
              <a:noFill/>
              <a:ln w="19050">
                <a:solidFill>
                  <a:srgbClr val="CC33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800">
                  <a:solidFill>
                    <a:srgbClr val="002060"/>
                  </a:solidFill>
                </a:endParaRPr>
              </a:p>
            </p:txBody>
          </p:sp>
          <p:grpSp>
            <p:nvGrpSpPr>
              <p:cNvPr id="78" name="Group 10"/>
              <p:cNvGrpSpPr>
                <a:grpSpLocks/>
              </p:cNvGrpSpPr>
              <p:nvPr/>
            </p:nvGrpSpPr>
            <p:grpSpPr bwMode="auto">
              <a:xfrm>
                <a:off x="4131" y="8400"/>
                <a:ext cx="275" cy="314"/>
                <a:chOff x="4145" y="7864"/>
                <a:chExt cx="275" cy="314"/>
              </a:xfrm>
            </p:grpSpPr>
            <p:sp>
              <p:nvSpPr>
                <p:cNvPr id="104" name="Oval 11"/>
                <p:cNvSpPr>
                  <a:spLocks noChangeArrowheads="1"/>
                </p:cNvSpPr>
                <p:nvPr/>
              </p:nvSpPr>
              <p:spPr bwMode="auto">
                <a:xfrm>
                  <a:off x="4145" y="7864"/>
                  <a:ext cx="275" cy="314"/>
                </a:xfrm>
                <a:prstGeom prst="ellipse">
                  <a:avLst/>
                </a:prstGeom>
                <a:solidFill>
                  <a:srgbClr val="FFFFFF"/>
                </a:solidFill>
                <a:ln w="19050">
                  <a:solidFill>
                    <a:srgbClr val="CC3300"/>
                  </a:solidFill>
                  <a:round/>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zh-CN" altLang="en-US" sz="1800">
                    <a:solidFill>
                      <a:srgbClr val="002060"/>
                    </a:solidFill>
                  </a:endParaRPr>
                </a:p>
              </p:txBody>
            </p:sp>
            <p:sp>
              <p:nvSpPr>
                <p:cNvPr id="105" name="Text Box 12"/>
                <p:cNvSpPr txBox="1">
                  <a:spLocks noChangeArrowheads="1"/>
                </p:cNvSpPr>
                <p:nvPr/>
              </p:nvSpPr>
              <p:spPr bwMode="auto">
                <a:xfrm>
                  <a:off x="4225" y="7864"/>
                  <a:ext cx="128" cy="273"/>
                </a:xfrm>
                <a:prstGeom prst="rect">
                  <a:avLst/>
                </a:prstGeom>
                <a:noFill/>
                <a:ln w="19050">
                  <a:no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en-US" altLang="zh-CN" sz="1800">
                      <a:solidFill>
                        <a:srgbClr val="002060"/>
                      </a:solidFill>
                      <a:latin typeface="Times New Roman" pitchFamily="18" charset="0"/>
                    </a:rPr>
                    <a:t>2</a:t>
                  </a:r>
                  <a:endParaRPr lang="en-US" altLang="zh-CN" sz="1800">
                    <a:solidFill>
                      <a:srgbClr val="002060"/>
                    </a:solidFill>
                    <a:latin typeface="Arial" charset="0"/>
                  </a:endParaRPr>
                </a:p>
              </p:txBody>
            </p:sp>
          </p:grpSp>
          <p:sp>
            <p:nvSpPr>
              <p:cNvPr id="79" name="Line 13"/>
              <p:cNvSpPr>
                <a:spLocks noChangeShapeType="1"/>
              </p:cNvSpPr>
              <p:nvPr/>
            </p:nvSpPr>
            <p:spPr bwMode="auto">
              <a:xfrm>
                <a:off x="4394" y="8581"/>
                <a:ext cx="469" cy="131"/>
              </a:xfrm>
              <a:prstGeom prst="line">
                <a:avLst/>
              </a:prstGeom>
              <a:noFill/>
              <a:ln w="19050">
                <a:solidFill>
                  <a:srgbClr val="CC33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800">
                  <a:solidFill>
                    <a:srgbClr val="002060"/>
                  </a:solidFill>
                </a:endParaRPr>
              </a:p>
            </p:txBody>
          </p:sp>
          <p:grpSp>
            <p:nvGrpSpPr>
              <p:cNvPr id="80" name="Group 14"/>
              <p:cNvGrpSpPr>
                <a:grpSpLocks/>
              </p:cNvGrpSpPr>
              <p:nvPr/>
            </p:nvGrpSpPr>
            <p:grpSpPr bwMode="auto">
              <a:xfrm>
                <a:off x="4823" y="8635"/>
                <a:ext cx="275" cy="314"/>
                <a:chOff x="4145" y="7864"/>
                <a:chExt cx="275" cy="314"/>
              </a:xfrm>
            </p:grpSpPr>
            <p:sp>
              <p:nvSpPr>
                <p:cNvPr id="102" name="Oval 15"/>
                <p:cNvSpPr>
                  <a:spLocks noChangeArrowheads="1"/>
                </p:cNvSpPr>
                <p:nvPr/>
              </p:nvSpPr>
              <p:spPr bwMode="auto">
                <a:xfrm>
                  <a:off x="4145" y="7864"/>
                  <a:ext cx="275" cy="314"/>
                </a:xfrm>
                <a:prstGeom prst="ellipse">
                  <a:avLst/>
                </a:prstGeom>
                <a:solidFill>
                  <a:srgbClr val="FFFFFF"/>
                </a:solidFill>
                <a:ln w="19050">
                  <a:solidFill>
                    <a:srgbClr val="CC3300"/>
                  </a:solidFill>
                  <a:round/>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zh-CN" altLang="en-US" sz="1800">
                    <a:solidFill>
                      <a:srgbClr val="002060"/>
                    </a:solidFill>
                  </a:endParaRPr>
                </a:p>
              </p:txBody>
            </p:sp>
            <p:sp>
              <p:nvSpPr>
                <p:cNvPr id="103" name="Text Box 16"/>
                <p:cNvSpPr txBox="1">
                  <a:spLocks noChangeArrowheads="1"/>
                </p:cNvSpPr>
                <p:nvPr/>
              </p:nvSpPr>
              <p:spPr bwMode="auto">
                <a:xfrm>
                  <a:off x="4225" y="7864"/>
                  <a:ext cx="128" cy="273"/>
                </a:xfrm>
                <a:prstGeom prst="rect">
                  <a:avLst/>
                </a:prstGeom>
                <a:noFill/>
                <a:ln w="19050">
                  <a:no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en-US" altLang="zh-CN" sz="1800">
                      <a:solidFill>
                        <a:srgbClr val="002060"/>
                      </a:solidFill>
                      <a:latin typeface="Times New Roman" pitchFamily="18" charset="0"/>
                    </a:rPr>
                    <a:t>3</a:t>
                  </a:r>
                  <a:endParaRPr lang="en-US" altLang="zh-CN" sz="1800">
                    <a:solidFill>
                      <a:srgbClr val="002060"/>
                    </a:solidFill>
                    <a:latin typeface="Arial" charset="0"/>
                  </a:endParaRPr>
                </a:p>
              </p:txBody>
            </p:sp>
          </p:grpSp>
          <p:grpSp>
            <p:nvGrpSpPr>
              <p:cNvPr id="81" name="Group 17"/>
              <p:cNvGrpSpPr>
                <a:grpSpLocks/>
              </p:cNvGrpSpPr>
              <p:nvPr/>
            </p:nvGrpSpPr>
            <p:grpSpPr bwMode="auto">
              <a:xfrm>
                <a:off x="4157" y="8948"/>
                <a:ext cx="276" cy="314"/>
                <a:chOff x="4145" y="7864"/>
                <a:chExt cx="275" cy="314"/>
              </a:xfrm>
            </p:grpSpPr>
            <p:sp>
              <p:nvSpPr>
                <p:cNvPr id="100" name="Oval 18"/>
                <p:cNvSpPr>
                  <a:spLocks noChangeArrowheads="1"/>
                </p:cNvSpPr>
                <p:nvPr/>
              </p:nvSpPr>
              <p:spPr bwMode="auto">
                <a:xfrm>
                  <a:off x="4145" y="7864"/>
                  <a:ext cx="275" cy="314"/>
                </a:xfrm>
                <a:prstGeom prst="ellipse">
                  <a:avLst/>
                </a:prstGeom>
                <a:solidFill>
                  <a:srgbClr val="FFFFFF"/>
                </a:solidFill>
                <a:ln w="19050">
                  <a:solidFill>
                    <a:srgbClr val="CC3300"/>
                  </a:solidFill>
                  <a:round/>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zh-CN" altLang="en-US" sz="1800">
                    <a:solidFill>
                      <a:srgbClr val="002060"/>
                    </a:solidFill>
                  </a:endParaRPr>
                </a:p>
              </p:txBody>
            </p:sp>
            <p:sp>
              <p:nvSpPr>
                <p:cNvPr id="101" name="Text Box 19"/>
                <p:cNvSpPr txBox="1">
                  <a:spLocks noChangeArrowheads="1"/>
                </p:cNvSpPr>
                <p:nvPr/>
              </p:nvSpPr>
              <p:spPr bwMode="auto">
                <a:xfrm>
                  <a:off x="4225" y="7864"/>
                  <a:ext cx="128" cy="273"/>
                </a:xfrm>
                <a:prstGeom prst="rect">
                  <a:avLst/>
                </a:prstGeom>
                <a:noFill/>
                <a:ln w="19050">
                  <a:no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en-US" altLang="zh-CN" sz="1800">
                      <a:solidFill>
                        <a:srgbClr val="002060"/>
                      </a:solidFill>
                      <a:latin typeface="Times New Roman" pitchFamily="18" charset="0"/>
                    </a:rPr>
                    <a:t>4</a:t>
                  </a:r>
                  <a:endParaRPr lang="en-US" altLang="zh-CN" sz="1800">
                    <a:solidFill>
                      <a:srgbClr val="002060"/>
                    </a:solidFill>
                    <a:latin typeface="Arial" charset="0"/>
                  </a:endParaRPr>
                </a:p>
              </p:txBody>
            </p:sp>
          </p:grpSp>
          <p:sp>
            <p:nvSpPr>
              <p:cNvPr id="82" name="Line 20"/>
              <p:cNvSpPr>
                <a:spLocks noChangeShapeType="1"/>
              </p:cNvSpPr>
              <p:nvPr/>
            </p:nvSpPr>
            <p:spPr bwMode="auto">
              <a:xfrm>
                <a:off x="4276" y="8712"/>
                <a:ext cx="0" cy="235"/>
              </a:xfrm>
              <a:prstGeom prst="line">
                <a:avLst/>
              </a:prstGeom>
              <a:noFill/>
              <a:ln w="19050">
                <a:solidFill>
                  <a:srgbClr val="CC33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800">
                  <a:solidFill>
                    <a:srgbClr val="002060"/>
                  </a:solidFill>
                </a:endParaRPr>
              </a:p>
            </p:txBody>
          </p:sp>
          <p:sp>
            <p:nvSpPr>
              <p:cNvPr id="83" name="Arc 21"/>
              <p:cNvSpPr>
                <a:spLocks/>
              </p:cNvSpPr>
              <p:nvPr/>
            </p:nvSpPr>
            <p:spPr bwMode="auto">
              <a:xfrm flipH="1" flipV="1">
                <a:off x="3846" y="8503"/>
                <a:ext cx="313" cy="627"/>
              </a:xfrm>
              <a:custGeom>
                <a:avLst/>
                <a:gdLst>
                  <a:gd name="T0" fmla="*/ 0 w 21600"/>
                  <a:gd name="T1" fmla="*/ 0 h 43135"/>
                  <a:gd name="T2" fmla="*/ 0 w 21600"/>
                  <a:gd name="T3" fmla="*/ 9 h 43135"/>
                  <a:gd name="T4" fmla="*/ 0 w 21600"/>
                  <a:gd name="T5" fmla="*/ 5 h 43135"/>
                  <a:gd name="T6" fmla="*/ 0 60000 65536"/>
                  <a:gd name="T7" fmla="*/ 0 60000 65536"/>
                  <a:gd name="T8" fmla="*/ 0 60000 65536"/>
                  <a:gd name="T9" fmla="*/ 0 w 21600"/>
                  <a:gd name="T10" fmla="*/ 0 h 43135"/>
                  <a:gd name="T11" fmla="*/ 21600 w 21600"/>
                  <a:gd name="T12" fmla="*/ 43135 h 43135"/>
                </a:gdLst>
                <a:ahLst/>
                <a:cxnLst>
                  <a:cxn ang="T6">
                    <a:pos x="T0" y="T1"/>
                  </a:cxn>
                  <a:cxn ang="T7">
                    <a:pos x="T2" y="T3"/>
                  </a:cxn>
                  <a:cxn ang="T8">
                    <a:pos x="T4" y="T5"/>
                  </a:cxn>
                </a:cxnLst>
                <a:rect l="T9" t="T10" r="T11" b="T12"/>
                <a:pathLst>
                  <a:path w="21600" h="43135" fill="none" extrusionOk="0">
                    <a:moveTo>
                      <a:pt x="-1" y="0"/>
                    </a:moveTo>
                    <a:cubicBezTo>
                      <a:pt x="11929" y="0"/>
                      <a:pt x="21600" y="9670"/>
                      <a:pt x="21600" y="21600"/>
                    </a:cubicBezTo>
                    <a:cubicBezTo>
                      <a:pt x="21600" y="32879"/>
                      <a:pt x="12921" y="42259"/>
                      <a:pt x="1675" y="43134"/>
                    </a:cubicBezTo>
                  </a:path>
                  <a:path w="21600" h="43135" stroke="0" extrusionOk="0">
                    <a:moveTo>
                      <a:pt x="-1" y="0"/>
                    </a:moveTo>
                    <a:cubicBezTo>
                      <a:pt x="11929" y="0"/>
                      <a:pt x="21600" y="9670"/>
                      <a:pt x="21600" y="21600"/>
                    </a:cubicBezTo>
                    <a:cubicBezTo>
                      <a:pt x="21600" y="32879"/>
                      <a:pt x="12921" y="42259"/>
                      <a:pt x="1675" y="43134"/>
                    </a:cubicBezTo>
                    <a:lnTo>
                      <a:pt x="0" y="21600"/>
                    </a:lnTo>
                    <a:close/>
                  </a:path>
                </a:pathLst>
              </a:custGeom>
              <a:noFill/>
              <a:ln w="19050">
                <a:solidFill>
                  <a:srgbClr val="CC33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zh-CN" altLang="en-US" sz="1800">
                  <a:solidFill>
                    <a:srgbClr val="002060"/>
                  </a:solidFill>
                </a:endParaRPr>
              </a:p>
            </p:txBody>
          </p:sp>
          <p:sp>
            <p:nvSpPr>
              <p:cNvPr id="84" name="Line 22"/>
              <p:cNvSpPr>
                <a:spLocks noChangeShapeType="1"/>
              </p:cNvSpPr>
              <p:nvPr/>
            </p:nvSpPr>
            <p:spPr bwMode="auto">
              <a:xfrm flipH="1">
                <a:off x="4420" y="8882"/>
                <a:ext cx="417" cy="195"/>
              </a:xfrm>
              <a:prstGeom prst="line">
                <a:avLst/>
              </a:prstGeom>
              <a:noFill/>
              <a:ln w="19050">
                <a:solidFill>
                  <a:srgbClr val="CC33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800">
                  <a:solidFill>
                    <a:srgbClr val="002060"/>
                  </a:solidFill>
                </a:endParaRPr>
              </a:p>
            </p:txBody>
          </p:sp>
          <p:grpSp>
            <p:nvGrpSpPr>
              <p:cNvPr id="85" name="Group 23"/>
              <p:cNvGrpSpPr>
                <a:grpSpLocks/>
              </p:cNvGrpSpPr>
              <p:nvPr/>
            </p:nvGrpSpPr>
            <p:grpSpPr bwMode="auto">
              <a:xfrm>
                <a:off x="4914" y="9536"/>
                <a:ext cx="276" cy="314"/>
                <a:chOff x="4145" y="7864"/>
                <a:chExt cx="275" cy="314"/>
              </a:xfrm>
            </p:grpSpPr>
            <p:sp>
              <p:nvSpPr>
                <p:cNvPr id="98" name="Oval 24"/>
                <p:cNvSpPr>
                  <a:spLocks noChangeArrowheads="1"/>
                </p:cNvSpPr>
                <p:nvPr/>
              </p:nvSpPr>
              <p:spPr bwMode="auto">
                <a:xfrm>
                  <a:off x="4145" y="7864"/>
                  <a:ext cx="275" cy="314"/>
                </a:xfrm>
                <a:prstGeom prst="ellipse">
                  <a:avLst/>
                </a:prstGeom>
                <a:solidFill>
                  <a:srgbClr val="FFFFFF"/>
                </a:solidFill>
                <a:ln w="19050">
                  <a:solidFill>
                    <a:srgbClr val="CC3300"/>
                  </a:solidFill>
                  <a:round/>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zh-CN" altLang="en-US" sz="1800">
                    <a:solidFill>
                      <a:srgbClr val="002060"/>
                    </a:solidFill>
                  </a:endParaRPr>
                </a:p>
              </p:txBody>
            </p:sp>
            <p:sp>
              <p:nvSpPr>
                <p:cNvPr id="99" name="Text Box 25"/>
                <p:cNvSpPr txBox="1">
                  <a:spLocks noChangeArrowheads="1"/>
                </p:cNvSpPr>
                <p:nvPr/>
              </p:nvSpPr>
              <p:spPr bwMode="auto">
                <a:xfrm>
                  <a:off x="4225" y="7864"/>
                  <a:ext cx="128" cy="273"/>
                </a:xfrm>
                <a:prstGeom prst="rect">
                  <a:avLst/>
                </a:prstGeom>
                <a:noFill/>
                <a:ln w="19050">
                  <a:no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en-US" altLang="zh-CN" sz="1800">
                      <a:solidFill>
                        <a:srgbClr val="002060"/>
                      </a:solidFill>
                      <a:latin typeface="Times New Roman" pitchFamily="18" charset="0"/>
                    </a:rPr>
                    <a:t>5</a:t>
                  </a:r>
                  <a:endParaRPr lang="en-US" altLang="zh-CN" sz="1800">
                    <a:solidFill>
                      <a:srgbClr val="002060"/>
                    </a:solidFill>
                    <a:latin typeface="Arial" charset="0"/>
                  </a:endParaRPr>
                </a:p>
              </p:txBody>
            </p:sp>
          </p:grpSp>
          <p:grpSp>
            <p:nvGrpSpPr>
              <p:cNvPr id="86" name="Group 26"/>
              <p:cNvGrpSpPr>
                <a:grpSpLocks/>
              </p:cNvGrpSpPr>
              <p:nvPr/>
            </p:nvGrpSpPr>
            <p:grpSpPr bwMode="auto">
              <a:xfrm>
                <a:off x="3714" y="9627"/>
                <a:ext cx="275" cy="314"/>
                <a:chOff x="4145" y="7864"/>
                <a:chExt cx="275" cy="314"/>
              </a:xfrm>
            </p:grpSpPr>
            <p:sp>
              <p:nvSpPr>
                <p:cNvPr id="96" name="Oval 27"/>
                <p:cNvSpPr>
                  <a:spLocks noChangeArrowheads="1"/>
                </p:cNvSpPr>
                <p:nvPr/>
              </p:nvSpPr>
              <p:spPr bwMode="auto">
                <a:xfrm>
                  <a:off x="4145" y="7864"/>
                  <a:ext cx="275" cy="314"/>
                </a:xfrm>
                <a:prstGeom prst="ellipse">
                  <a:avLst/>
                </a:prstGeom>
                <a:solidFill>
                  <a:srgbClr val="FFFFFF"/>
                </a:solidFill>
                <a:ln w="19050">
                  <a:solidFill>
                    <a:srgbClr val="CC3300"/>
                  </a:solidFill>
                  <a:round/>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zh-CN" altLang="en-US" sz="1800">
                    <a:solidFill>
                      <a:srgbClr val="002060"/>
                    </a:solidFill>
                  </a:endParaRPr>
                </a:p>
              </p:txBody>
            </p:sp>
            <p:sp>
              <p:nvSpPr>
                <p:cNvPr id="97" name="Text Box 28"/>
                <p:cNvSpPr txBox="1">
                  <a:spLocks noChangeArrowheads="1"/>
                </p:cNvSpPr>
                <p:nvPr/>
              </p:nvSpPr>
              <p:spPr bwMode="auto">
                <a:xfrm>
                  <a:off x="4225" y="7864"/>
                  <a:ext cx="128" cy="273"/>
                </a:xfrm>
                <a:prstGeom prst="rect">
                  <a:avLst/>
                </a:prstGeom>
                <a:noFill/>
                <a:ln w="19050">
                  <a:no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en-US" altLang="zh-CN" sz="1800">
                      <a:solidFill>
                        <a:srgbClr val="002060"/>
                      </a:solidFill>
                      <a:latin typeface="Times New Roman" pitchFamily="18" charset="0"/>
                    </a:rPr>
                    <a:t>6</a:t>
                  </a:r>
                  <a:endParaRPr lang="en-US" altLang="zh-CN" sz="1800">
                    <a:solidFill>
                      <a:srgbClr val="002060"/>
                    </a:solidFill>
                    <a:latin typeface="Arial" charset="0"/>
                  </a:endParaRPr>
                </a:p>
              </p:txBody>
            </p:sp>
          </p:grpSp>
          <p:grpSp>
            <p:nvGrpSpPr>
              <p:cNvPr id="87" name="Group 29"/>
              <p:cNvGrpSpPr>
                <a:grpSpLocks/>
              </p:cNvGrpSpPr>
              <p:nvPr/>
            </p:nvGrpSpPr>
            <p:grpSpPr bwMode="auto">
              <a:xfrm>
                <a:off x="4352" y="10084"/>
                <a:ext cx="276" cy="314"/>
                <a:chOff x="4145" y="7864"/>
                <a:chExt cx="275" cy="314"/>
              </a:xfrm>
            </p:grpSpPr>
            <p:sp>
              <p:nvSpPr>
                <p:cNvPr id="94" name="Oval 30"/>
                <p:cNvSpPr>
                  <a:spLocks noChangeArrowheads="1"/>
                </p:cNvSpPr>
                <p:nvPr/>
              </p:nvSpPr>
              <p:spPr bwMode="auto">
                <a:xfrm>
                  <a:off x="4145" y="7864"/>
                  <a:ext cx="275" cy="314"/>
                </a:xfrm>
                <a:prstGeom prst="ellipse">
                  <a:avLst/>
                </a:prstGeom>
                <a:solidFill>
                  <a:srgbClr val="FFFFFF"/>
                </a:solidFill>
                <a:ln w="19050">
                  <a:solidFill>
                    <a:srgbClr val="CC3300"/>
                  </a:solidFill>
                  <a:round/>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zh-CN" altLang="en-US" sz="1800">
                    <a:solidFill>
                      <a:srgbClr val="002060"/>
                    </a:solidFill>
                  </a:endParaRPr>
                </a:p>
              </p:txBody>
            </p:sp>
            <p:sp>
              <p:nvSpPr>
                <p:cNvPr id="95" name="Text Box 31"/>
                <p:cNvSpPr txBox="1">
                  <a:spLocks noChangeArrowheads="1"/>
                </p:cNvSpPr>
                <p:nvPr/>
              </p:nvSpPr>
              <p:spPr bwMode="auto">
                <a:xfrm>
                  <a:off x="4225" y="7864"/>
                  <a:ext cx="128" cy="273"/>
                </a:xfrm>
                <a:prstGeom prst="rect">
                  <a:avLst/>
                </a:prstGeom>
                <a:noFill/>
                <a:ln w="19050">
                  <a:no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en-US" altLang="zh-CN" sz="1800">
                      <a:solidFill>
                        <a:srgbClr val="002060"/>
                      </a:solidFill>
                      <a:latin typeface="Times New Roman" pitchFamily="18" charset="0"/>
                    </a:rPr>
                    <a:t>7</a:t>
                  </a:r>
                  <a:endParaRPr lang="en-US" altLang="zh-CN" sz="1800">
                    <a:solidFill>
                      <a:srgbClr val="002060"/>
                    </a:solidFill>
                    <a:latin typeface="Arial" charset="0"/>
                  </a:endParaRPr>
                </a:p>
              </p:txBody>
            </p:sp>
          </p:grpSp>
          <p:sp>
            <p:nvSpPr>
              <p:cNvPr id="88" name="Line 32"/>
              <p:cNvSpPr>
                <a:spLocks noChangeShapeType="1"/>
              </p:cNvSpPr>
              <p:nvPr/>
            </p:nvSpPr>
            <p:spPr bwMode="auto">
              <a:xfrm flipH="1">
                <a:off x="3976" y="9260"/>
                <a:ext cx="261" cy="431"/>
              </a:xfrm>
              <a:prstGeom prst="line">
                <a:avLst/>
              </a:prstGeom>
              <a:noFill/>
              <a:ln w="19050">
                <a:solidFill>
                  <a:srgbClr val="CC33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800">
                  <a:solidFill>
                    <a:srgbClr val="002060"/>
                  </a:solidFill>
                </a:endParaRPr>
              </a:p>
            </p:txBody>
          </p:sp>
          <p:sp>
            <p:nvSpPr>
              <p:cNvPr id="89" name="Line 33"/>
              <p:cNvSpPr>
                <a:spLocks noChangeShapeType="1"/>
              </p:cNvSpPr>
              <p:nvPr/>
            </p:nvSpPr>
            <p:spPr bwMode="auto">
              <a:xfrm>
                <a:off x="4406" y="9195"/>
                <a:ext cx="548" cy="378"/>
              </a:xfrm>
              <a:prstGeom prst="line">
                <a:avLst/>
              </a:prstGeom>
              <a:noFill/>
              <a:ln w="19050">
                <a:solidFill>
                  <a:srgbClr val="CC33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800">
                  <a:solidFill>
                    <a:srgbClr val="002060"/>
                  </a:solidFill>
                </a:endParaRPr>
              </a:p>
            </p:txBody>
          </p:sp>
          <p:sp>
            <p:nvSpPr>
              <p:cNvPr id="90" name="Line 34"/>
              <p:cNvSpPr>
                <a:spLocks noChangeShapeType="1"/>
              </p:cNvSpPr>
              <p:nvPr/>
            </p:nvSpPr>
            <p:spPr bwMode="auto">
              <a:xfrm flipH="1">
                <a:off x="4615" y="9822"/>
                <a:ext cx="339" cy="351"/>
              </a:xfrm>
              <a:prstGeom prst="line">
                <a:avLst/>
              </a:prstGeom>
              <a:noFill/>
              <a:ln w="19050">
                <a:solidFill>
                  <a:srgbClr val="CC33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800">
                  <a:solidFill>
                    <a:srgbClr val="002060"/>
                  </a:solidFill>
                </a:endParaRPr>
              </a:p>
            </p:txBody>
          </p:sp>
          <p:sp>
            <p:nvSpPr>
              <p:cNvPr id="91" name="Line 35"/>
              <p:cNvSpPr>
                <a:spLocks noChangeShapeType="1"/>
              </p:cNvSpPr>
              <p:nvPr/>
            </p:nvSpPr>
            <p:spPr bwMode="auto">
              <a:xfrm>
                <a:off x="3950" y="9900"/>
                <a:ext cx="404" cy="261"/>
              </a:xfrm>
              <a:prstGeom prst="line">
                <a:avLst/>
              </a:prstGeom>
              <a:noFill/>
              <a:ln w="19050">
                <a:solidFill>
                  <a:srgbClr val="CC33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800">
                  <a:solidFill>
                    <a:srgbClr val="002060"/>
                  </a:solidFill>
                </a:endParaRPr>
              </a:p>
            </p:txBody>
          </p:sp>
          <p:sp>
            <p:nvSpPr>
              <p:cNvPr id="92" name="Arc 36"/>
              <p:cNvSpPr>
                <a:spLocks/>
              </p:cNvSpPr>
              <p:nvPr/>
            </p:nvSpPr>
            <p:spPr bwMode="auto">
              <a:xfrm rot="1157251" flipH="1">
                <a:off x="3928" y="9618"/>
                <a:ext cx="272" cy="298"/>
              </a:xfrm>
              <a:custGeom>
                <a:avLst/>
                <a:gdLst>
                  <a:gd name="T0" fmla="*/ 1 w 42657"/>
                  <a:gd name="T1" fmla="*/ 2 h 43200"/>
                  <a:gd name="T2" fmla="*/ 2 w 42657"/>
                  <a:gd name="T3" fmla="*/ 1 h 43200"/>
                  <a:gd name="T4" fmla="*/ 1 w 42657"/>
                  <a:gd name="T5" fmla="*/ 1 h 43200"/>
                  <a:gd name="T6" fmla="*/ 0 60000 65536"/>
                  <a:gd name="T7" fmla="*/ 0 60000 65536"/>
                  <a:gd name="T8" fmla="*/ 0 60000 65536"/>
                  <a:gd name="T9" fmla="*/ 0 w 42657"/>
                  <a:gd name="T10" fmla="*/ 0 h 43200"/>
                  <a:gd name="T11" fmla="*/ 42657 w 42657"/>
                  <a:gd name="T12" fmla="*/ 43200 h 43200"/>
                </a:gdLst>
                <a:ahLst/>
                <a:cxnLst>
                  <a:cxn ang="T6">
                    <a:pos x="T0" y="T1"/>
                  </a:cxn>
                  <a:cxn ang="T7">
                    <a:pos x="T2" y="T3"/>
                  </a:cxn>
                  <a:cxn ang="T8">
                    <a:pos x="T4" y="T5"/>
                  </a:cxn>
                </a:cxnLst>
                <a:rect l="T9" t="T10" r="T11" b="T12"/>
                <a:pathLst>
                  <a:path w="42657" h="43200" fill="none" extrusionOk="0">
                    <a:moveTo>
                      <a:pt x="29138" y="41841"/>
                    </a:moveTo>
                    <a:cubicBezTo>
                      <a:pt x="26726" y="42739"/>
                      <a:pt x="24173" y="43199"/>
                      <a:pt x="21600" y="43200"/>
                    </a:cubicBezTo>
                    <a:cubicBezTo>
                      <a:pt x="9670" y="43200"/>
                      <a:pt x="0" y="33529"/>
                      <a:pt x="0" y="21600"/>
                    </a:cubicBezTo>
                    <a:cubicBezTo>
                      <a:pt x="0" y="9670"/>
                      <a:pt x="9670" y="0"/>
                      <a:pt x="21600" y="0"/>
                    </a:cubicBezTo>
                    <a:cubicBezTo>
                      <a:pt x="31674" y="-1"/>
                      <a:pt x="40410" y="6964"/>
                      <a:pt x="42656" y="16785"/>
                    </a:cubicBezTo>
                  </a:path>
                  <a:path w="42657" h="43200" stroke="0" extrusionOk="0">
                    <a:moveTo>
                      <a:pt x="29138" y="41841"/>
                    </a:moveTo>
                    <a:cubicBezTo>
                      <a:pt x="26726" y="42739"/>
                      <a:pt x="24173" y="43199"/>
                      <a:pt x="21600" y="43200"/>
                    </a:cubicBezTo>
                    <a:cubicBezTo>
                      <a:pt x="9670" y="43200"/>
                      <a:pt x="0" y="33529"/>
                      <a:pt x="0" y="21600"/>
                    </a:cubicBezTo>
                    <a:cubicBezTo>
                      <a:pt x="0" y="9670"/>
                      <a:pt x="9670" y="0"/>
                      <a:pt x="21600" y="0"/>
                    </a:cubicBezTo>
                    <a:cubicBezTo>
                      <a:pt x="31674" y="-1"/>
                      <a:pt x="40410" y="6964"/>
                      <a:pt x="42656" y="16785"/>
                    </a:cubicBezTo>
                    <a:lnTo>
                      <a:pt x="21600" y="21600"/>
                    </a:lnTo>
                    <a:close/>
                  </a:path>
                </a:pathLst>
              </a:custGeom>
              <a:noFill/>
              <a:ln w="19050">
                <a:solidFill>
                  <a:srgbClr val="CC33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zh-CN" altLang="en-US" sz="1800">
                  <a:solidFill>
                    <a:srgbClr val="002060"/>
                  </a:solidFill>
                </a:endParaRPr>
              </a:p>
            </p:txBody>
          </p:sp>
          <p:sp>
            <p:nvSpPr>
              <p:cNvPr id="93" name="Arc 37"/>
              <p:cNvSpPr>
                <a:spLocks/>
              </p:cNvSpPr>
              <p:nvPr/>
            </p:nvSpPr>
            <p:spPr bwMode="auto">
              <a:xfrm flipH="1" flipV="1">
                <a:off x="3414" y="9056"/>
                <a:ext cx="952" cy="1288"/>
              </a:xfrm>
              <a:custGeom>
                <a:avLst/>
                <a:gdLst>
                  <a:gd name="T0" fmla="*/ 0 w 21600"/>
                  <a:gd name="T1" fmla="*/ 0 h 42615"/>
                  <a:gd name="T2" fmla="*/ 10 w 21600"/>
                  <a:gd name="T3" fmla="*/ 39 h 42615"/>
                  <a:gd name="T4" fmla="*/ 0 w 21600"/>
                  <a:gd name="T5" fmla="*/ 20 h 42615"/>
                  <a:gd name="T6" fmla="*/ 0 60000 65536"/>
                  <a:gd name="T7" fmla="*/ 0 60000 65536"/>
                  <a:gd name="T8" fmla="*/ 0 60000 65536"/>
                  <a:gd name="T9" fmla="*/ 0 w 21600"/>
                  <a:gd name="T10" fmla="*/ 0 h 42615"/>
                  <a:gd name="T11" fmla="*/ 21600 w 21600"/>
                  <a:gd name="T12" fmla="*/ 42615 h 42615"/>
                </a:gdLst>
                <a:ahLst/>
                <a:cxnLst>
                  <a:cxn ang="T6">
                    <a:pos x="T0" y="T1"/>
                  </a:cxn>
                  <a:cxn ang="T7">
                    <a:pos x="T2" y="T3"/>
                  </a:cxn>
                  <a:cxn ang="T8">
                    <a:pos x="T4" y="T5"/>
                  </a:cxn>
                </a:cxnLst>
                <a:rect l="T9" t="T10" r="T11" b="T12"/>
                <a:pathLst>
                  <a:path w="21600" h="42615" fill="none" extrusionOk="0">
                    <a:moveTo>
                      <a:pt x="-1" y="0"/>
                    </a:moveTo>
                    <a:cubicBezTo>
                      <a:pt x="11929" y="0"/>
                      <a:pt x="21600" y="9670"/>
                      <a:pt x="21600" y="21600"/>
                    </a:cubicBezTo>
                    <a:cubicBezTo>
                      <a:pt x="21600" y="31605"/>
                      <a:pt x="14728" y="40301"/>
                      <a:pt x="4993" y="42614"/>
                    </a:cubicBezTo>
                  </a:path>
                  <a:path w="21600" h="42615" stroke="0" extrusionOk="0">
                    <a:moveTo>
                      <a:pt x="-1" y="0"/>
                    </a:moveTo>
                    <a:cubicBezTo>
                      <a:pt x="11929" y="0"/>
                      <a:pt x="21600" y="9670"/>
                      <a:pt x="21600" y="21600"/>
                    </a:cubicBezTo>
                    <a:cubicBezTo>
                      <a:pt x="21600" y="31605"/>
                      <a:pt x="14728" y="40301"/>
                      <a:pt x="4993" y="42614"/>
                    </a:cubicBezTo>
                    <a:lnTo>
                      <a:pt x="0" y="21600"/>
                    </a:lnTo>
                    <a:close/>
                  </a:path>
                </a:pathLst>
              </a:custGeom>
              <a:noFill/>
              <a:ln w="19050">
                <a:solidFill>
                  <a:srgbClr val="CC33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zh-CN" altLang="en-US" sz="1800">
                  <a:solidFill>
                    <a:srgbClr val="002060"/>
                  </a:solidFill>
                </a:endParaRPr>
              </a:p>
            </p:txBody>
          </p:sp>
        </p:grpSp>
        <p:sp>
          <p:nvSpPr>
            <p:cNvPr id="75" name="Text Box 38"/>
            <p:cNvSpPr txBox="1">
              <a:spLocks noChangeArrowheads="1"/>
            </p:cNvSpPr>
            <p:nvPr/>
          </p:nvSpPr>
          <p:spPr bwMode="auto">
            <a:xfrm>
              <a:off x="3623" y="10579"/>
              <a:ext cx="1383" cy="262"/>
            </a:xfrm>
            <a:prstGeom prst="rect">
              <a:avLst/>
            </a:prstGeom>
            <a:solidFill>
              <a:srgbClr val="FFFFFF"/>
            </a:solidFill>
            <a:ln w="19050">
              <a:noFill/>
              <a:miter lim="800000"/>
              <a:headEnd/>
              <a:tailEnd/>
            </a:ln>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eaLnBrk="1" hangingPunct="1"/>
              <a:r>
                <a:rPr lang="zh-CN" altLang="en-US" sz="1800" dirty="0">
                  <a:solidFill>
                    <a:srgbClr val="002060"/>
                  </a:solidFill>
                  <a:latin typeface="Times New Roman" pitchFamily="18" charset="0"/>
                </a:rPr>
                <a:t>程序</a:t>
              </a:r>
              <a:r>
                <a:rPr lang="zh-CN" altLang="en-US" sz="1800" dirty="0" smtClean="0">
                  <a:solidFill>
                    <a:srgbClr val="002060"/>
                  </a:solidFill>
                  <a:latin typeface="Times New Roman" pitchFamily="18" charset="0"/>
                </a:rPr>
                <a:t>流图</a:t>
              </a:r>
              <a:endParaRPr lang="zh-CN" altLang="en-US" sz="1800" dirty="0">
                <a:solidFill>
                  <a:srgbClr val="002060"/>
                </a:solidFill>
                <a:latin typeface="Arial" charset="0"/>
              </a:endParaRPr>
            </a:p>
          </p:txBody>
        </p:sp>
      </p:grpSp>
    </p:spTree>
    <p:extLst>
      <p:ext uri="{BB962C8B-B14F-4D97-AF65-F5344CB8AC3E}">
        <p14:creationId xmlns:p14="http://schemas.microsoft.com/office/powerpoint/2010/main" xmlns="" val="2238252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7458">
                                            <p:txEl>
                                              <p:pRg st="2" end="2"/>
                                            </p:txEl>
                                          </p:spTgt>
                                        </p:tgtEl>
                                        <p:attrNameLst>
                                          <p:attrName>style.visibility</p:attrName>
                                        </p:attrNameLst>
                                      </p:cBhvr>
                                      <p:to>
                                        <p:strVal val="visible"/>
                                      </p:to>
                                    </p:set>
                                    <p:animEffect transition="in" filter="blinds(horizontal)">
                                      <p:cBhvr>
                                        <p:cTn id="7" dur="500"/>
                                        <p:tgtEl>
                                          <p:spTgt spid="14745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7458">
                                            <p:txEl>
                                              <p:pRg st="3" end="3"/>
                                            </p:txEl>
                                          </p:spTgt>
                                        </p:tgtEl>
                                        <p:attrNameLst>
                                          <p:attrName>style.visibility</p:attrName>
                                        </p:attrNameLst>
                                      </p:cBhvr>
                                      <p:to>
                                        <p:strVal val="visible"/>
                                      </p:to>
                                    </p:set>
                                    <p:animEffect transition="in" filter="blinds(horizontal)">
                                      <p:cBhvr>
                                        <p:cTn id="12" dur="500"/>
                                        <p:tgtEl>
                                          <p:spTgt spid="147458">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7458">
                                            <p:txEl>
                                              <p:pRg st="4" end="4"/>
                                            </p:txEl>
                                          </p:spTgt>
                                        </p:tgtEl>
                                        <p:attrNameLst>
                                          <p:attrName>style.visibility</p:attrName>
                                        </p:attrNameLst>
                                      </p:cBhvr>
                                      <p:to>
                                        <p:strVal val="visible"/>
                                      </p:to>
                                    </p:set>
                                    <p:animEffect transition="in" filter="blinds(horizontal)">
                                      <p:cBhvr>
                                        <p:cTn id="17" dur="500"/>
                                        <p:tgtEl>
                                          <p:spTgt spid="147458">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47458">
                                            <p:txEl>
                                              <p:pRg st="5" end="5"/>
                                            </p:txEl>
                                          </p:spTgt>
                                        </p:tgtEl>
                                        <p:attrNameLst>
                                          <p:attrName>style.visibility</p:attrName>
                                        </p:attrNameLst>
                                      </p:cBhvr>
                                      <p:to>
                                        <p:strVal val="visible"/>
                                      </p:to>
                                    </p:set>
                                    <p:animEffect transition="in" filter="blinds(horizontal)">
                                      <p:cBhvr>
                                        <p:cTn id="22" dur="500"/>
                                        <p:tgtEl>
                                          <p:spTgt spid="147458">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47458">
                                            <p:txEl>
                                              <p:pRg st="6" end="6"/>
                                            </p:txEl>
                                          </p:spTgt>
                                        </p:tgtEl>
                                        <p:attrNameLst>
                                          <p:attrName>style.visibility</p:attrName>
                                        </p:attrNameLst>
                                      </p:cBhvr>
                                      <p:to>
                                        <p:strVal val="visible"/>
                                      </p:to>
                                    </p:set>
                                    <p:animEffect transition="in" filter="blinds(horizontal)">
                                      <p:cBhvr>
                                        <p:cTn id="25" dur="500"/>
                                        <p:tgtEl>
                                          <p:spTgt spid="147458">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47458">
                                            <p:txEl>
                                              <p:pRg st="7" end="7"/>
                                            </p:txEl>
                                          </p:spTgt>
                                        </p:tgtEl>
                                        <p:attrNameLst>
                                          <p:attrName>style.visibility</p:attrName>
                                        </p:attrNameLst>
                                      </p:cBhvr>
                                      <p:to>
                                        <p:strVal val="visible"/>
                                      </p:to>
                                    </p:set>
                                    <p:animEffect transition="in" filter="blinds(horizontal)">
                                      <p:cBhvr>
                                        <p:cTn id="28" dur="500"/>
                                        <p:tgtEl>
                                          <p:spTgt spid="147458">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47458">
                                            <p:txEl>
                                              <p:pRg st="8" end="8"/>
                                            </p:txEl>
                                          </p:spTgt>
                                        </p:tgtEl>
                                        <p:attrNameLst>
                                          <p:attrName>style.visibility</p:attrName>
                                        </p:attrNameLst>
                                      </p:cBhvr>
                                      <p:to>
                                        <p:strVal val="visible"/>
                                      </p:to>
                                    </p:set>
                                    <p:animEffect transition="in" filter="blinds(horizontal)">
                                      <p:cBhvr>
                                        <p:cTn id="31" dur="500"/>
                                        <p:tgtEl>
                                          <p:spTgt spid="147458">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47458">
                                            <p:txEl>
                                              <p:pRg st="9" end="9"/>
                                            </p:txEl>
                                          </p:spTgt>
                                        </p:tgtEl>
                                        <p:attrNameLst>
                                          <p:attrName>style.visibility</p:attrName>
                                        </p:attrNameLst>
                                      </p:cBhvr>
                                      <p:to>
                                        <p:strVal val="visible"/>
                                      </p:to>
                                    </p:set>
                                    <p:animEffect transition="in" filter="blinds(horizontal)">
                                      <p:cBhvr>
                                        <p:cTn id="34" dur="500"/>
                                        <p:tgtEl>
                                          <p:spTgt spid="147458">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47458">
                                            <p:txEl>
                                              <p:pRg st="10" end="10"/>
                                            </p:txEl>
                                          </p:spTgt>
                                        </p:tgtEl>
                                        <p:attrNameLst>
                                          <p:attrName>style.visibility</p:attrName>
                                        </p:attrNameLst>
                                      </p:cBhvr>
                                      <p:to>
                                        <p:strVal val="visible"/>
                                      </p:to>
                                    </p:set>
                                    <p:animEffect transition="in" filter="blinds(horizontal)">
                                      <p:cBhvr>
                                        <p:cTn id="37" dur="500"/>
                                        <p:tgtEl>
                                          <p:spTgt spid="147458">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47458">
                                            <p:txEl>
                                              <p:pRg st="11" end="11"/>
                                            </p:txEl>
                                          </p:spTgt>
                                        </p:tgtEl>
                                        <p:attrNameLst>
                                          <p:attrName>style.visibility</p:attrName>
                                        </p:attrNameLst>
                                      </p:cBhvr>
                                      <p:to>
                                        <p:strVal val="visible"/>
                                      </p:to>
                                    </p:set>
                                    <p:animEffect transition="in" filter="blinds(horizontal)">
                                      <p:cBhvr>
                                        <p:cTn id="40" dur="500"/>
                                        <p:tgtEl>
                                          <p:spTgt spid="147458">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147458">
                                            <p:txEl>
                                              <p:pRg st="12" end="12"/>
                                            </p:txEl>
                                          </p:spTgt>
                                        </p:tgtEl>
                                        <p:attrNameLst>
                                          <p:attrName>style.visibility</p:attrName>
                                        </p:attrNameLst>
                                      </p:cBhvr>
                                      <p:to>
                                        <p:strVal val="visible"/>
                                      </p:to>
                                    </p:set>
                                    <p:animEffect transition="in" filter="blinds(horizontal)">
                                      <p:cBhvr>
                                        <p:cTn id="43" dur="500"/>
                                        <p:tgtEl>
                                          <p:spTgt spid="14745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p:cNvSpPr>
            <a:spLocks noGrp="1" noChangeArrowheads="1"/>
          </p:cNvSpPr>
          <p:nvPr>
            <p:ph sz="quarter" idx="4294967295"/>
          </p:nvPr>
        </p:nvSpPr>
        <p:spPr>
          <a:xfrm>
            <a:off x="-32" y="1743101"/>
            <a:ext cx="7704137" cy="5043485"/>
          </a:xfrm>
        </p:spPr>
        <p:txBody>
          <a:bodyPr>
            <a:noAutofit/>
          </a:bodyPr>
          <a:lstStyle/>
          <a:p>
            <a:pPr>
              <a:lnSpc>
                <a:spcPct val="105000"/>
              </a:lnSpc>
            </a:pPr>
            <a:r>
              <a:rPr lang="en-US" altLang="zh-CN" sz="2400" dirty="0" smtClean="0"/>
              <a:t>2</a:t>
            </a:r>
            <a:r>
              <a:rPr lang="zh-CN" altLang="en-US" sz="2400" dirty="0" smtClean="0"/>
              <a:t>．根据</a:t>
            </a:r>
            <a:r>
              <a:rPr lang="zh-CN" altLang="en-US" sz="2400" dirty="0" smtClean="0">
                <a:solidFill>
                  <a:srgbClr val="CC3300"/>
                </a:solidFill>
              </a:rPr>
              <a:t>回边</a:t>
            </a:r>
            <a:r>
              <a:rPr lang="zh-CN" altLang="en-US" sz="2400" dirty="0" smtClean="0"/>
              <a:t>找循环</a:t>
            </a:r>
          </a:p>
          <a:p>
            <a:pPr lvl="1">
              <a:lnSpc>
                <a:spcPct val="105000"/>
              </a:lnSpc>
            </a:pPr>
            <a:r>
              <a:rPr lang="zh-CN" altLang="en-US" sz="2400" dirty="0" smtClean="0"/>
              <a:t>从结点到支配结点的有向边是</a:t>
            </a:r>
            <a:r>
              <a:rPr lang="zh-CN" altLang="en-US" sz="2400" dirty="0" smtClean="0">
                <a:solidFill>
                  <a:srgbClr val="CC3300"/>
                </a:solidFill>
              </a:rPr>
              <a:t>回边</a:t>
            </a:r>
            <a:r>
              <a:rPr lang="zh-CN" altLang="en-US" sz="2400" dirty="0" smtClean="0"/>
              <a:t>。</a:t>
            </a:r>
          </a:p>
          <a:p>
            <a:pPr lvl="2">
              <a:lnSpc>
                <a:spcPct val="105000"/>
              </a:lnSpc>
            </a:pPr>
            <a:r>
              <a:rPr lang="zh-CN" altLang="en-US" sz="2400" dirty="0" smtClean="0">
                <a:solidFill>
                  <a:srgbClr val="CC3300"/>
                </a:solidFill>
              </a:rPr>
              <a:t>假设</a:t>
            </a:r>
            <a:r>
              <a:rPr lang="en-US" altLang="zh-CN" sz="2400" dirty="0" smtClean="0">
                <a:solidFill>
                  <a:srgbClr val="CC3300"/>
                </a:solidFill>
              </a:rPr>
              <a:t>b</a:t>
            </a:r>
            <a:r>
              <a:rPr lang="zh-CN" altLang="en-US" sz="2400" dirty="0" smtClean="0">
                <a:solidFill>
                  <a:srgbClr val="CC3300"/>
                </a:solidFill>
              </a:rPr>
              <a:t>是</a:t>
            </a:r>
            <a:r>
              <a:rPr lang="en-US" altLang="zh-CN" sz="2400" dirty="0" smtClean="0">
                <a:solidFill>
                  <a:srgbClr val="CC3300"/>
                </a:solidFill>
              </a:rPr>
              <a:t>a</a:t>
            </a:r>
            <a:r>
              <a:rPr lang="zh-CN" altLang="en-US" sz="2400" dirty="0" smtClean="0">
                <a:solidFill>
                  <a:srgbClr val="CC3300"/>
                </a:solidFill>
              </a:rPr>
              <a:t>的</a:t>
            </a:r>
            <a:r>
              <a:rPr lang="zh-CN" altLang="en-US" sz="2400" dirty="0"/>
              <a:t>支配结点</a:t>
            </a:r>
            <a:r>
              <a:rPr lang="zh-CN" altLang="en-US" sz="2400" dirty="0" smtClean="0">
                <a:solidFill>
                  <a:srgbClr val="CC3300"/>
                </a:solidFill>
              </a:rPr>
              <a:t>，</a:t>
            </a:r>
            <a:r>
              <a:rPr lang="en-US" altLang="zh-CN" sz="2400" dirty="0" err="1" smtClean="0">
                <a:solidFill>
                  <a:srgbClr val="CC3300"/>
                </a:solidFill>
              </a:rPr>
              <a:t>a</a:t>
            </a:r>
            <a:r>
              <a:rPr lang="en-US" altLang="zh-CN" sz="2400" dirty="0" err="1" smtClean="0">
                <a:solidFill>
                  <a:srgbClr val="CC3300"/>
                </a:solidFill>
                <a:sym typeface="Symbol" pitchFamily="18" charset="2"/>
              </a:rPr>
              <a:t></a:t>
            </a:r>
            <a:r>
              <a:rPr lang="en-US" altLang="zh-CN" sz="2400" dirty="0" err="1" smtClean="0">
                <a:solidFill>
                  <a:srgbClr val="CC3300"/>
                </a:solidFill>
              </a:rPr>
              <a:t>b</a:t>
            </a:r>
            <a:r>
              <a:rPr lang="en-US" altLang="zh-CN" sz="2400" dirty="0" smtClean="0">
                <a:solidFill>
                  <a:srgbClr val="CC3300"/>
                </a:solidFill>
              </a:rPr>
              <a:t> </a:t>
            </a:r>
            <a:r>
              <a:rPr lang="zh-CN" altLang="en-US" sz="2400" dirty="0" smtClean="0">
                <a:solidFill>
                  <a:srgbClr val="CC3300"/>
                </a:solidFill>
              </a:rPr>
              <a:t>是流程图的一条有向边，称 </a:t>
            </a:r>
            <a:r>
              <a:rPr lang="en-US" altLang="zh-CN" sz="2400" dirty="0" err="1" smtClean="0">
                <a:solidFill>
                  <a:srgbClr val="CC3300"/>
                </a:solidFill>
              </a:rPr>
              <a:t>a</a:t>
            </a:r>
            <a:r>
              <a:rPr lang="en-US" altLang="zh-CN" sz="2400" dirty="0" err="1" smtClean="0">
                <a:solidFill>
                  <a:srgbClr val="CC3300"/>
                </a:solidFill>
                <a:sym typeface="Symbol" pitchFamily="18" charset="2"/>
              </a:rPr>
              <a:t></a:t>
            </a:r>
            <a:r>
              <a:rPr lang="en-US" altLang="zh-CN" sz="2400" dirty="0" err="1" smtClean="0">
                <a:solidFill>
                  <a:srgbClr val="CC3300"/>
                </a:solidFill>
              </a:rPr>
              <a:t>b</a:t>
            </a:r>
            <a:r>
              <a:rPr lang="zh-CN" altLang="en-US" sz="2400" dirty="0" smtClean="0">
                <a:solidFill>
                  <a:srgbClr val="CC3300"/>
                </a:solidFill>
              </a:rPr>
              <a:t>是流图的一条回边。</a:t>
            </a:r>
          </a:p>
          <a:p>
            <a:pPr lvl="1">
              <a:lnSpc>
                <a:spcPct val="105000"/>
              </a:lnSpc>
            </a:pPr>
            <a:r>
              <a:rPr lang="zh-CN" altLang="en-US" sz="2400" dirty="0" smtClean="0"/>
              <a:t>如果已知有向边</a:t>
            </a:r>
            <a:r>
              <a:rPr lang="en-US" altLang="zh-CN" sz="2400" dirty="0" err="1" smtClean="0"/>
              <a:t>a</a:t>
            </a:r>
            <a:r>
              <a:rPr lang="en-US" altLang="zh-CN" sz="2400" dirty="0" err="1" smtClean="0">
                <a:sym typeface="Symbol" pitchFamily="18" charset="2"/>
              </a:rPr>
              <a:t></a:t>
            </a:r>
            <a:r>
              <a:rPr lang="en-US" altLang="zh-CN" sz="2400" dirty="0" err="1" smtClean="0"/>
              <a:t>b</a:t>
            </a:r>
            <a:r>
              <a:rPr lang="zh-CN" altLang="en-US" sz="2400" dirty="0" smtClean="0"/>
              <a:t>是回边，那么就可以求出由它组成的循环。</a:t>
            </a:r>
            <a:r>
              <a:rPr lang="zh-CN" altLang="en-US" sz="2400" dirty="0" smtClean="0">
                <a:solidFill>
                  <a:srgbClr val="CC3300"/>
                </a:solidFill>
              </a:rPr>
              <a:t>该循环就是由结点</a:t>
            </a:r>
            <a:r>
              <a:rPr lang="en-US" altLang="zh-CN" sz="2400" dirty="0" smtClean="0">
                <a:solidFill>
                  <a:srgbClr val="CC3300"/>
                </a:solidFill>
              </a:rPr>
              <a:t>b</a:t>
            </a:r>
            <a:r>
              <a:rPr lang="zh-CN" altLang="en-US" sz="2400" dirty="0" smtClean="0">
                <a:solidFill>
                  <a:srgbClr val="CC3300"/>
                </a:solidFill>
              </a:rPr>
              <a:t>、结点</a:t>
            </a:r>
            <a:r>
              <a:rPr lang="en-US" altLang="zh-CN" sz="2400" dirty="0" smtClean="0">
                <a:solidFill>
                  <a:srgbClr val="CC3300"/>
                </a:solidFill>
              </a:rPr>
              <a:t>a</a:t>
            </a:r>
            <a:r>
              <a:rPr lang="zh-CN" altLang="en-US" sz="2400" dirty="0" smtClean="0">
                <a:solidFill>
                  <a:srgbClr val="CC3300"/>
                </a:solidFill>
              </a:rPr>
              <a:t>以及</a:t>
            </a:r>
            <a:r>
              <a:rPr lang="en-US" altLang="zh-CN" sz="2400" dirty="0" smtClean="0">
                <a:solidFill>
                  <a:srgbClr val="CC3300"/>
                </a:solidFill>
              </a:rPr>
              <a:t>b</a:t>
            </a:r>
            <a:r>
              <a:rPr lang="zh-CN" altLang="en-US" sz="2400" dirty="0" smtClean="0">
                <a:solidFill>
                  <a:srgbClr val="CC3300"/>
                </a:solidFill>
              </a:rPr>
              <a:t>到</a:t>
            </a:r>
            <a:r>
              <a:rPr lang="en-US" altLang="zh-CN" sz="2400" dirty="0" smtClean="0">
                <a:solidFill>
                  <a:srgbClr val="CC3300"/>
                </a:solidFill>
              </a:rPr>
              <a:t>a</a:t>
            </a:r>
            <a:r>
              <a:rPr lang="zh-CN" altLang="en-US" sz="2400" dirty="0" smtClean="0">
                <a:solidFill>
                  <a:srgbClr val="CC3300"/>
                </a:solidFill>
              </a:rPr>
              <a:t>的（不经过</a:t>
            </a:r>
            <a:r>
              <a:rPr lang="en-US" altLang="zh-CN" sz="2400" dirty="0" smtClean="0">
                <a:solidFill>
                  <a:srgbClr val="CC3300"/>
                </a:solidFill>
              </a:rPr>
              <a:t>b</a:t>
            </a:r>
            <a:r>
              <a:rPr lang="zh-CN" altLang="en-US" sz="2400" dirty="0" smtClean="0">
                <a:solidFill>
                  <a:srgbClr val="CC3300"/>
                </a:solidFill>
              </a:rPr>
              <a:t>）的所有中间结点组成，并且</a:t>
            </a:r>
            <a:r>
              <a:rPr lang="en-US" altLang="zh-CN" sz="2400" dirty="0" smtClean="0">
                <a:solidFill>
                  <a:srgbClr val="CC3300"/>
                </a:solidFill>
              </a:rPr>
              <a:t>b</a:t>
            </a:r>
            <a:r>
              <a:rPr lang="zh-CN" altLang="en-US" sz="2400" dirty="0" smtClean="0">
                <a:solidFill>
                  <a:srgbClr val="CC3300"/>
                </a:solidFill>
              </a:rPr>
              <a:t>是该循环的唯一的入口结点。</a:t>
            </a:r>
            <a:endParaRPr lang="zh-CN" altLang="en-US" sz="2400" b="1" dirty="0" smtClean="0">
              <a:solidFill>
                <a:srgbClr val="CC3300"/>
              </a:solidFill>
            </a:endParaRPr>
          </a:p>
          <a:p>
            <a:pPr lvl="2">
              <a:lnSpc>
                <a:spcPct val="105000"/>
              </a:lnSpc>
            </a:pPr>
            <a:r>
              <a:rPr lang="zh-CN" altLang="en-US" sz="2400" b="1" dirty="0" smtClean="0"/>
              <a:t>例</a:t>
            </a:r>
            <a:r>
              <a:rPr lang="en-US" altLang="zh-CN" sz="2400" b="1" dirty="0" smtClean="0"/>
              <a:t>: </a:t>
            </a:r>
            <a:r>
              <a:rPr lang="zh-CN" altLang="en-US" sz="2400" dirty="0" smtClean="0"/>
              <a:t>由回边</a:t>
            </a:r>
            <a:r>
              <a:rPr lang="en-US" altLang="zh-CN" sz="2400" dirty="0" smtClean="0"/>
              <a:t>6</a:t>
            </a:r>
            <a:r>
              <a:rPr lang="en-US" altLang="zh-CN" sz="2400" dirty="0" smtClean="0">
                <a:sym typeface="Symbol" pitchFamily="18" charset="2"/>
              </a:rPr>
              <a:t></a:t>
            </a:r>
            <a:r>
              <a:rPr lang="en-US" altLang="zh-CN" sz="2400" dirty="0" smtClean="0"/>
              <a:t>6</a:t>
            </a:r>
            <a:r>
              <a:rPr lang="zh-CN" altLang="en-US" sz="2400" dirty="0" smtClean="0"/>
              <a:t>组成的循环是</a:t>
            </a:r>
            <a:r>
              <a:rPr lang="en-US" altLang="zh-CN" sz="2400" dirty="0" smtClean="0"/>
              <a:t>{6}</a:t>
            </a:r>
            <a:r>
              <a:rPr lang="zh-CN" altLang="en-US" sz="2400" dirty="0" smtClean="0"/>
              <a:t>，由回边</a:t>
            </a:r>
            <a:r>
              <a:rPr lang="en-US" altLang="zh-CN" sz="2400" dirty="0" smtClean="0"/>
              <a:t>7</a:t>
            </a:r>
            <a:r>
              <a:rPr lang="en-US" altLang="zh-CN" sz="2400" dirty="0" smtClean="0">
                <a:sym typeface="Symbol" pitchFamily="18" charset="2"/>
              </a:rPr>
              <a:t></a:t>
            </a:r>
            <a:r>
              <a:rPr lang="en-US" altLang="zh-CN" sz="2400" dirty="0" smtClean="0"/>
              <a:t>4</a:t>
            </a:r>
            <a:r>
              <a:rPr lang="zh-CN" altLang="en-US" sz="2400" dirty="0" smtClean="0"/>
              <a:t>组成的回边的循环是</a:t>
            </a:r>
            <a:r>
              <a:rPr lang="en-US" altLang="zh-CN" sz="2400" dirty="0" smtClean="0"/>
              <a:t>{4</a:t>
            </a:r>
            <a:r>
              <a:rPr lang="zh-CN" altLang="en-US" sz="2400" dirty="0" smtClean="0"/>
              <a:t>，</a:t>
            </a:r>
            <a:r>
              <a:rPr lang="en-US" altLang="zh-CN" sz="2400" dirty="0" smtClean="0"/>
              <a:t>5</a:t>
            </a:r>
            <a:r>
              <a:rPr lang="zh-CN" altLang="en-US" sz="2400" dirty="0" smtClean="0"/>
              <a:t>，</a:t>
            </a:r>
            <a:r>
              <a:rPr lang="en-US" altLang="zh-CN" sz="2400" dirty="0" smtClean="0"/>
              <a:t>6</a:t>
            </a:r>
            <a:r>
              <a:rPr lang="zh-CN" altLang="en-US" sz="2400" dirty="0" smtClean="0"/>
              <a:t>，</a:t>
            </a:r>
            <a:r>
              <a:rPr lang="en-US" altLang="zh-CN" sz="2400" dirty="0" smtClean="0"/>
              <a:t>7}</a:t>
            </a:r>
            <a:r>
              <a:rPr lang="zh-CN" altLang="en-US" sz="2400" dirty="0" smtClean="0"/>
              <a:t>；由回边</a:t>
            </a:r>
            <a:r>
              <a:rPr lang="en-US" altLang="zh-CN" sz="2400" dirty="0" smtClean="0"/>
              <a:t>4</a:t>
            </a:r>
            <a:r>
              <a:rPr lang="en-US" altLang="zh-CN" sz="2400" dirty="0" smtClean="0">
                <a:sym typeface="Symbol" pitchFamily="18" charset="2"/>
              </a:rPr>
              <a:t></a:t>
            </a:r>
            <a:r>
              <a:rPr lang="en-US" altLang="zh-CN" sz="2400" dirty="0" smtClean="0"/>
              <a:t>2</a:t>
            </a:r>
            <a:r>
              <a:rPr lang="zh-CN" altLang="en-US" sz="2400" dirty="0" smtClean="0"/>
              <a:t>组成的循环是</a:t>
            </a:r>
            <a:r>
              <a:rPr lang="en-US" altLang="zh-CN" sz="2400" dirty="0" smtClean="0"/>
              <a:t>{2</a:t>
            </a:r>
            <a:r>
              <a:rPr lang="zh-CN" altLang="en-US" sz="2400" dirty="0" smtClean="0"/>
              <a:t>，</a:t>
            </a:r>
            <a:r>
              <a:rPr lang="en-US" altLang="zh-CN" sz="2400" dirty="0" smtClean="0"/>
              <a:t>3</a:t>
            </a:r>
            <a:r>
              <a:rPr lang="zh-CN" altLang="en-US" sz="2400" dirty="0" smtClean="0"/>
              <a:t>，</a:t>
            </a:r>
            <a:r>
              <a:rPr lang="en-US" altLang="zh-CN" sz="2400" dirty="0" smtClean="0"/>
              <a:t>4</a:t>
            </a:r>
            <a:r>
              <a:rPr lang="zh-CN" altLang="en-US" sz="2400" dirty="0" smtClean="0"/>
              <a:t>，</a:t>
            </a:r>
            <a:r>
              <a:rPr lang="en-US" altLang="zh-CN" sz="2400" dirty="0" smtClean="0"/>
              <a:t>5</a:t>
            </a:r>
            <a:r>
              <a:rPr lang="zh-CN" altLang="en-US" sz="2400" dirty="0" smtClean="0"/>
              <a:t>，</a:t>
            </a:r>
            <a:r>
              <a:rPr lang="en-US" altLang="zh-CN" sz="2400" dirty="0" smtClean="0"/>
              <a:t>6</a:t>
            </a:r>
            <a:r>
              <a:rPr lang="zh-CN" altLang="en-US" sz="2400" dirty="0" smtClean="0"/>
              <a:t>，</a:t>
            </a:r>
            <a:r>
              <a:rPr lang="en-US" altLang="zh-CN" sz="2400" smtClean="0"/>
              <a:t>7</a:t>
            </a:r>
            <a:r>
              <a:rPr lang="en-US" altLang="zh-CN" sz="2400" smtClean="0"/>
              <a:t>}</a:t>
            </a:r>
            <a:endParaRPr lang="zh-CN" altLang="en-US" sz="2400" dirty="0" smtClean="0"/>
          </a:p>
        </p:txBody>
      </p:sp>
      <p:grpSp>
        <p:nvGrpSpPr>
          <p:cNvPr id="3" name="Group 4"/>
          <p:cNvGrpSpPr>
            <a:grpSpLocks/>
          </p:cNvGrpSpPr>
          <p:nvPr/>
        </p:nvGrpSpPr>
        <p:grpSpPr bwMode="auto">
          <a:xfrm>
            <a:off x="5929322" y="142852"/>
            <a:ext cx="3096269" cy="3750345"/>
            <a:chOff x="3414" y="7864"/>
            <a:chExt cx="1776" cy="2977"/>
          </a:xfrm>
        </p:grpSpPr>
        <p:grpSp>
          <p:nvGrpSpPr>
            <p:cNvPr id="4" name="Group 5"/>
            <p:cNvGrpSpPr>
              <a:grpSpLocks/>
            </p:cNvGrpSpPr>
            <p:nvPr/>
          </p:nvGrpSpPr>
          <p:grpSpPr bwMode="auto">
            <a:xfrm>
              <a:off x="3414" y="7864"/>
              <a:ext cx="1776" cy="2534"/>
              <a:chOff x="3414" y="7864"/>
              <a:chExt cx="1776" cy="2534"/>
            </a:xfrm>
          </p:grpSpPr>
          <p:grpSp>
            <p:nvGrpSpPr>
              <p:cNvPr id="6" name="Group 6"/>
              <p:cNvGrpSpPr>
                <a:grpSpLocks/>
              </p:cNvGrpSpPr>
              <p:nvPr/>
            </p:nvGrpSpPr>
            <p:grpSpPr bwMode="auto">
              <a:xfrm>
                <a:off x="4145" y="7864"/>
                <a:ext cx="275" cy="314"/>
                <a:chOff x="4145" y="7864"/>
                <a:chExt cx="275" cy="314"/>
              </a:xfrm>
            </p:grpSpPr>
            <p:sp>
              <p:nvSpPr>
                <p:cNvPr id="36" name="Oval 7"/>
                <p:cNvSpPr>
                  <a:spLocks noChangeArrowheads="1"/>
                </p:cNvSpPr>
                <p:nvPr/>
              </p:nvSpPr>
              <p:spPr bwMode="auto">
                <a:xfrm>
                  <a:off x="4145" y="7864"/>
                  <a:ext cx="275" cy="314"/>
                </a:xfrm>
                <a:prstGeom prst="ellipse">
                  <a:avLst/>
                </a:prstGeom>
                <a:solidFill>
                  <a:srgbClr val="FFFFFF"/>
                </a:solidFill>
                <a:ln w="19050">
                  <a:solidFill>
                    <a:srgbClr val="CC3300"/>
                  </a:solidFill>
                  <a:round/>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zh-CN" altLang="en-US" sz="1800">
                    <a:solidFill>
                      <a:srgbClr val="002060"/>
                    </a:solidFill>
                  </a:endParaRPr>
                </a:p>
              </p:txBody>
            </p:sp>
            <p:sp>
              <p:nvSpPr>
                <p:cNvPr id="37" name="Text Box 8"/>
                <p:cNvSpPr txBox="1">
                  <a:spLocks noChangeArrowheads="1"/>
                </p:cNvSpPr>
                <p:nvPr/>
              </p:nvSpPr>
              <p:spPr bwMode="auto">
                <a:xfrm>
                  <a:off x="4225" y="7864"/>
                  <a:ext cx="128" cy="273"/>
                </a:xfrm>
                <a:prstGeom prst="rect">
                  <a:avLst/>
                </a:prstGeom>
                <a:noFill/>
                <a:ln w="19050">
                  <a:no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en-US" altLang="zh-CN" sz="1800">
                      <a:solidFill>
                        <a:srgbClr val="002060"/>
                      </a:solidFill>
                      <a:latin typeface="Times New Roman" pitchFamily="18" charset="0"/>
                    </a:rPr>
                    <a:t>1</a:t>
                  </a:r>
                  <a:endParaRPr lang="en-US" altLang="zh-CN" sz="1800">
                    <a:solidFill>
                      <a:srgbClr val="002060"/>
                    </a:solidFill>
                    <a:latin typeface="Arial" charset="0"/>
                  </a:endParaRPr>
                </a:p>
              </p:txBody>
            </p:sp>
          </p:grpSp>
          <p:sp>
            <p:nvSpPr>
              <p:cNvPr id="7" name="Line 9"/>
              <p:cNvSpPr>
                <a:spLocks noChangeShapeType="1"/>
              </p:cNvSpPr>
              <p:nvPr/>
            </p:nvSpPr>
            <p:spPr bwMode="auto">
              <a:xfrm>
                <a:off x="4263" y="8178"/>
                <a:ext cx="0" cy="247"/>
              </a:xfrm>
              <a:prstGeom prst="line">
                <a:avLst/>
              </a:prstGeom>
              <a:noFill/>
              <a:ln w="19050">
                <a:solidFill>
                  <a:srgbClr val="CC33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800">
                  <a:solidFill>
                    <a:srgbClr val="002060"/>
                  </a:solidFill>
                </a:endParaRPr>
              </a:p>
            </p:txBody>
          </p:sp>
          <p:grpSp>
            <p:nvGrpSpPr>
              <p:cNvPr id="8" name="Group 10"/>
              <p:cNvGrpSpPr>
                <a:grpSpLocks/>
              </p:cNvGrpSpPr>
              <p:nvPr/>
            </p:nvGrpSpPr>
            <p:grpSpPr bwMode="auto">
              <a:xfrm>
                <a:off x="4131" y="8400"/>
                <a:ext cx="275" cy="314"/>
                <a:chOff x="4145" y="7864"/>
                <a:chExt cx="275" cy="314"/>
              </a:xfrm>
            </p:grpSpPr>
            <p:sp>
              <p:nvSpPr>
                <p:cNvPr id="34" name="Oval 11"/>
                <p:cNvSpPr>
                  <a:spLocks noChangeArrowheads="1"/>
                </p:cNvSpPr>
                <p:nvPr/>
              </p:nvSpPr>
              <p:spPr bwMode="auto">
                <a:xfrm>
                  <a:off x="4145" y="7864"/>
                  <a:ext cx="275" cy="314"/>
                </a:xfrm>
                <a:prstGeom prst="ellipse">
                  <a:avLst/>
                </a:prstGeom>
                <a:solidFill>
                  <a:srgbClr val="FFFFFF"/>
                </a:solidFill>
                <a:ln w="19050">
                  <a:solidFill>
                    <a:srgbClr val="CC3300"/>
                  </a:solidFill>
                  <a:round/>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zh-CN" altLang="en-US" sz="1800">
                    <a:solidFill>
                      <a:srgbClr val="002060"/>
                    </a:solidFill>
                  </a:endParaRPr>
                </a:p>
              </p:txBody>
            </p:sp>
            <p:sp>
              <p:nvSpPr>
                <p:cNvPr id="35" name="Text Box 12"/>
                <p:cNvSpPr txBox="1">
                  <a:spLocks noChangeArrowheads="1"/>
                </p:cNvSpPr>
                <p:nvPr/>
              </p:nvSpPr>
              <p:spPr bwMode="auto">
                <a:xfrm>
                  <a:off x="4225" y="7864"/>
                  <a:ext cx="128" cy="273"/>
                </a:xfrm>
                <a:prstGeom prst="rect">
                  <a:avLst/>
                </a:prstGeom>
                <a:noFill/>
                <a:ln w="19050">
                  <a:no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en-US" altLang="zh-CN" sz="1800">
                      <a:solidFill>
                        <a:srgbClr val="002060"/>
                      </a:solidFill>
                      <a:latin typeface="Times New Roman" pitchFamily="18" charset="0"/>
                    </a:rPr>
                    <a:t>2</a:t>
                  </a:r>
                  <a:endParaRPr lang="en-US" altLang="zh-CN" sz="1800">
                    <a:solidFill>
                      <a:srgbClr val="002060"/>
                    </a:solidFill>
                    <a:latin typeface="Arial" charset="0"/>
                  </a:endParaRPr>
                </a:p>
              </p:txBody>
            </p:sp>
          </p:grpSp>
          <p:sp>
            <p:nvSpPr>
              <p:cNvPr id="9" name="Line 13"/>
              <p:cNvSpPr>
                <a:spLocks noChangeShapeType="1"/>
              </p:cNvSpPr>
              <p:nvPr/>
            </p:nvSpPr>
            <p:spPr bwMode="auto">
              <a:xfrm>
                <a:off x="4394" y="8581"/>
                <a:ext cx="469" cy="131"/>
              </a:xfrm>
              <a:prstGeom prst="line">
                <a:avLst/>
              </a:prstGeom>
              <a:noFill/>
              <a:ln w="19050">
                <a:solidFill>
                  <a:srgbClr val="CC33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800">
                  <a:solidFill>
                    <a:srgbClr val="002060"/>
                  </a:solidFill>
                </a:endParaRPr>
              </a:p>
            </p:txBody>
          </p:sp>
          <p:grpSp>
            <p:nvGrpSpPr>
              <p:cNvPr id="10" name="Group 14"/>
              <p:cNvGrpSpPr>
                <a:grpSpLocks/>
              </p:cNvGrpSpPr>
              <p:nvPr/>
            </p:nvGrpSpPr>
            <p:grpSpPr bwMode="auto">
              <a:xfrm>
                <a:off x="4823" y="8635"/>
                <a:ext cx="275" cy="314"/>
                <a:chOff x="4145" y="7864"/>
                <a:chExt cx="275" cy="314"/>
              </a:xfrm>
            </p:grpSpPr>
            <p:sp>
              <p:nvSpPr>
                <p:cNvPr id="32" name="Oval 15"/>
                <p:cNvSpPr>
                  <a:spLocks noChangeArrowheads="1"/>
                </p:cNvSpPr>
                <p:nvPr/>
              </p:nvSpPr>
              <p:spPr bwMode="auto">
                <a:xfrm>
                  <a:off x="4145" y="7864"/>
                  <a:ext cx="275" cy="314"/>
                </a:xfrm>
                <a:prstGeom prst="ellipse">
                  <a:avLst/>
                </a:prstGeom>
                <a:solidFill>
                  <a:srgbClr val="FFFFFF"/>
                </a:solidFill>
                <a:ln w="19050">
                  <a:solidFill>
                    <a:srgbClr val="CC3300"/>
                  </a:solidFill>
                  <a:round/>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zh-CN" altLang="en-US" sz="1800">
                    <a:solidFill>
                      <a:srgbClr val="002060"/>
                    </a:solidFill>
                  </a:endParaRPr>
                </a:p>
              </p:txBody>
            </p:sp>
            <p:sp>
              <p:nvSpPr>
                <p:cNvPr id="33" name="Text Box 16"/>
                <p:cNvSpPr txBox="1">
                  <a:spLocks noChangeArrowheads="1"/>
                </p:cNvSpPr>
                <p:nvPr/>
              </p:nvSpPr>
              <p:spPr bwMode="auto">
                <a:xfrm>
                  <a:off x="4225" y="7864"/>
                  <a:ext cx="128" cy="273"/>
                </a:xfrm>
                <a:prstGeom prst="rect">
                  <a:avLst/>
                </a:prstGeom>
                <a:noFill/>
                <a:ln w="19050">
                  <a:no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en-US" altLang="zh-CN" sz="1800">
                      <a:solidFill>
                        <a:srgbClr val="002060"/>
                      </a:solidFill>
                      <a:latin typeface="Times New Roman" pitchFamily="18" charset="0"/>
                    </a:rPr>
                    <a:t>3</a:t>
                  </a:r>
                  <a:endParaRPr lang="en-US" altLang="zh-CN" sz="1800">
                    <a:solidFill>
                      <a:srgbClr val="002060"/>
                    </a:solidFill>
                    <a:latin typeface="Arial" charset="0"/>
                  </a:endParaRPr>
                </a:p>
              </p:txBody>
            </p:sp>
          </p:grpSp>
          <p:grpSp>
            <p:nvGrpSpPr>
              <p:cNvPr id="11" name="Group 17"/>
              <p:cNvGrpSpPr>
                <a:grpSpLocks/>
              </p:cNvGrpSpPr>
              <p:nvPr/>
            </p:nvGrpSpPr>
            <p:grpSpPr bwMode="auto">
              <a:xfrm>
                <a:off x="4157" y="8948"/>
                <a:ext cx="276" cy="314"/>
                <a:chOff x="4145" y="7864"/>
                <a:chExt cx="275" cy="314"/>
              </a:xfrm>
            </p:grpSpPr>
            <p:sp>
              <p:nvSpPr>
                <p:cNvPr id="30" name="Oval 18"/>
                <p:cNvSpPr>
                  <a:spLocks noChangeArrowheads="1"/>
                </p:cNvSpPr>
                <p:nvPr/>
              </p:nvSpPr>
              <p:spPr bwMode="auto">
                <a:xfrm>
                  <a:off x="4145" y="7864"/>
                  <a:ext cx="275" cy="314"/>
                </a:xfrm>
                <a:prstGeom prst="ellipse">
                  <a:avLst/>
                </a:prstGeom>
                <a:solidFill>
                  <a:srgbClr val="FFFFFF"/>
                </a:solidFill>
                <a:ln w="19050">
                  <a:solidFill>
                    <a:srgbClr val="CC3300"/>
                  </a:solidFill>
                  <a:round/>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zh-CN" altLang="en-US" sz="1800">
                    <a:solidFill>
                      <a:srgbClr val="002060"/>
                    </a:solidFill>
                  </a:endParaRPr>
                </a:p>
              </p:txBody>
            </p:sp>
            <p:sp>
              <p:nvSpPr>
                <p:cNvPr id="31" name="Text Box 19"/>
                <p:cNvSpPr txBox="1">
                  <a:spLocks noChangeArrowheads="1"/>
                </p:cNvSpPr>
                <p:nvPr/>
              </p:nvSpPr>
              <p:spPr bwMode="auto">
                <a:xfrm>
                  <a:off x="4225" y="7864"/>
                  <a:ext cx="128" cy="273"/>
                </a:xfrm>
                <a:prstGeom prst="rect">
                  <a:avLst/>
                </a:prstGeom>
                <a:noFill/>
                <a:ln w="19050">
                  <a:no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en-US" altLang="zh-CN" sz="1800">
                      <a:solidFill>
                        <a:srgbClr val="002060"/>
                      </a:solidFill>
                      <a:latin typeface="Times New Roman" pitchFamily="18" charset="0"/>
                    </a:rPr>
                    <a:t>4</a:t>
                  </a:r>
                  <a:endParaRPr lang="en-US" altLang="zh-CN" sz="1800">
                    <a:solidFill>
                      <a:srgbClr val="002060"/>
                    </a:solidFill>
                    <a:latin typeface="Arial" charset="0"/>
                  </a:endParaRPr>
                </a:p>
              </p:txBody>
            </p:sp>
          </p:grpSp>
          <p:sp>
            <p:nvSpPr>
              <p:cNvPr id="12" name="Line 20"/>
              <p:cNvSpPr>
                <a:spLocks noChangeShapeType="1"/>
              </p:cNvSpPr>
              <p:nvPr/>
            </p:nvSpPr>
            <p:spPr bwMode="auto">
              <a:xfrm>
                <a:off x="4276" y="8712"/>
                <a:ext cx="0" cy="235"/>
              </a:xfrm>
              <a:prstGeom prst="line">
                <a:avLst/>
              </a:prstGeom>
              <a:noFill/>
              <a:ln w="19050">
                <a:solidFill>
                  <a:srgbClr val="CC33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800">
                  <a:solidFill>
                    <a:srgbClr val="002060"/>
                  </a:solidFill>
                </a:endParaRPr>
              </a:p>
            </p:txBody>
          </p:sp>
          <p:sp>
            <p:nvSpPr>
              <p:cNvPr id="13" name="Arc 21"/>
              <p:cNvSpPr>
                <a:spLocks/>
              </p:cNvSpPr>
              <p:nvPr/>
            </p:nvSpPr>
            <p:spPr bwMode="auto">
              <a:xfrm flipH="1" flipV="1">
                <a:off x="3846" y="8503"/>
                <a:ext cx="313" cy="627"/>
              </a:xfrm>
              <a:custGeom>
                <a:avLst/>
                <a:gdLst>
                  <a:gd name="T0" fmla="*/ 0 w 21600"/>
                  <a:gd name="T1" fmla="*/ 0 h 43135"/>
                  <a:gd name="T2" fmla="*/ 0 w 21600"/>
                  <a:gd name="T3" fmla="*/ 9 h 43135"/>
                  <a:gd name="T4" fmla="*/ 0 w 21600"/>
                  <a:gd name="T5" fmla="*/ 5 h 43135"/>
                  <a:gd name="T6" fmla="*/ 0 60000 65536"/>
                  <a:gd name="T7" fmla="*/ 0 60000 65536"/>
                  <a:gd name="T8" fmla="*/ 0 60000 65536"/>
                  <a:gd name="T9" fmla="*/ 0 w 21600"/>
                  <a:gd name="T10" fmla="*/ 0 h 43135"/>
                  <a:gd name="T11" fmla="*/ 21600 w 21600"/>
                  <a:gd name="T12" fmla="*/ 43135 h 43135"/>
                </a:gdLst>
                <a:ahLst/>
                <a:cxnLst>
                  <a:cxn ang="T6">
                    <a:pos x="T0" y="T1"/>
                  </a:cxn>
                  <a:cxn ang="T7">
                    <a:pos x="T2" y="T3"/>
                  </a:cxn>
                  <a:cxn ang="T8">
                    <a:pos x="T4" y="T5"/>
                  </a:cxn>
                </a:cxnLst>
                <a:rect l="T9" t="T10" r="T11" b="T12"/>
                <a:pathLst>
                  <a:path w="21600" h="43135" fill="none" extrusionOk="0">
                    <a:moveTo>
                      <a:pt x="-1" y="0"/>
                    </a:moveTo>
                    <a:cubicBezTo>
                      <a:pt x="11929" y="0"/>
                      <a:pt x="21600" y="9670"/>
                      <a:pt x="21600" y="21600"/>
                    </a:cubicBezTo>
                    <a:cubicBezTo>
                      <a:pt x="21600" y="32879"/>
                      <a:pt x="12921" y="42259"/>
                      <a:pt x="1675" y="43134"/>
                    </a:cubicBezTo>
                  </a:path>
                  <a:path w="21600" h="43135" stroke="0" extrusionOk="0">
                    <a:moveTo>
                      <a:pt x="-1" y="0"/>
                    </a:moveTo>
                    <a:cubicBezTo>
                      <a:pt x="11929" y="0"/>
                      <a:pt x="21600" y="9670"/>
                      <a:pt x="21600" y="21600"/>
                    </a:cubicBezTo>
                    <a:cubicBezTo>
                      <a:pt x="21600" y="32879"/>
                      <a:pt x="12921" y="42259"/>
                      <a:pt x="1675" y="43134"/>
                    </a:cubicBezTo>
                    <a:lnTo>
                      <a:pt x="0" y="21600"/>
                    </a:lnTo>
                    <a:close/>
                  </a:path>
                </a:pathLst>
              </a:custGeom>
              <a:noFill/>
              <a:ln w="19050">
                <a:solidFill>
                  <a:srgbClr val="CC33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zh-CN" altLang="en-US" sz="1800">
                  <a:solidFill>
                    <a:srgbClr val="002060"/>
                  </a:solidFill>
                </a:endParaRPr>
              </a:p>
            </p:txBody>
          </p:sp>
          <p:sp>
            <p:nvSpPr>
              <p:cNvPr id="14" name="Line 22"/>
              <p:cNvSpPr>
                <a:spLocks noChangeShapeType="1"/>
              </p:cNvSpPr>
              <p:nvPr/>
            </p:nvSpPr>
            <p:spPr bwMode="auto">
              <a:xfrm flipH="1">
                <a:off x="4420" y="8882"/>
                <a:ext cx="417" cy="195"/>
              </a:xfrm>
              <a:prstGeom prst="line">
                <a:avLst/>
              </a:prstGeom>
              <a:noFill/>
              <a:ln w="19050">
                <a:solidFill>
                  <a:srgbClr val="CC33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800">
                  <a:solidFill>
                    <a:srgbClr val="002060"/>
                  </a:solidFill>
                </a:endParaRPr>
              </a:p>
            </p:txBody>
          </p:sp>
          <p:grpSp>
            <p:nvGrpSpPr>
              <p:cNvPr id="15" name="Group 23"/>
              <p:cNvGrpSpPr>
                <a:grpSpLocks/>
              </p:cNvGrpSpPr>
              <p:nvPr/>
            </p:nvGrpSpPr>
            <p:grpSpPr bwMode="auto">
              <a:xfrm>
                <a:off x="4914" y="9536"/>
                <a:ext cx="276" cy="314"/>
                <a:chOff x="4145" y="7864"/>
                <a:chExt cx="275" cy="314"/>
              </a:xfrm>
            </p:grpSpPr>
            <p:sp>
              <p:nvSpPr>
                <p:cNvPr id="28" name="Oval 24"/>
                <p:cNvSpPr>
                  <a:spLocks noChangeArrowheads="1"/>
                </p:cNvSpPr>
                <p:nvPr/>
              </p:nvSpPr>
              <p:spPr bwMode="auto">
                <a:xfrm>
                  <a:off x="4145" y="7864"/>
                  <a:ext cx="275" cy="314"/>
                </a:xfrm>
                <a:prstGeom prst="ellipse">
                  <a:avLst/>
                </a:prstGeom>
                <a:solidFill>
                  <a:srgbClr val="FFFFFF"/>
                </a:solidFill>
                <a:ln w="19050">
                  <a:solidFill>
                    <a:srgbClr val="CC3300"/>
                  </a:solidFill>
                  <a:round/>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zh-CN" altLang="en-US" sz="1800">
                    <a:solidFill>
                      <a:srgbClr val="002060"/>
                    </a:solidFill>
                  </a:endParaRPr>
                </a:p>
              </p:txBody>
            </p:sp>
            <p:sp>
              <p:nvSpPr>
                <p:cNvPr id="29" name="Text Box 25"/>
                <p:cNvSpPr txBox="1">
                  <a:spLocks noChangeArrowheads="1"/>
                </p:cNvSpPr>
                <p:nvPr/>
              </p:nvSpPr>
              <p:spPr bwMode="auto">
                <a:xfrm>
                  <a:off x="4225" y="7864"/>
                  <a:ext cx="128" cy="273"/>
                </a:xfrm>
                <a:prstGeom prst="rect">
                  <a:avLst/>
                </a:prstGeom>
                <a:noFill/>
                <a:ln w="19050">
                  <a:no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en-US" altLang="zh-CN" sz="1800">
                      <a:solidFill>
                        <a:srgbClr val="002060"/>
                      </a:solidFill>
                      <a:latin typeface="Times New Roman" pitchFamily="18" charset="0"/>
                    </a:rPr>
                    <a:t>5</a:t>
                  </a:r>
                  <a:endParaRPr lang="en-US" altLang="zh-CN" sz="1800">
                    <a:solidFill>
                      <a:srgbClr val="002060"/>
                    </a:solidFill>
                    <a:latin typeface="Arial" charset="0"/>
                  </a:endParaRPr>
                </a:p>
              </p:txBody>
            </p:sp>
          </p:grpSp>
          <p:grpSp>
            <p:nvGrpSpPr>
              <p:cNvPr id="16" name="Group 26"/>
              <p:cNvGrpSpPr>
                <a:grpSpLocks/>
              </p:cNvGrpSpPr>
              <p:nvPr/>
            </p:nvGrpSpPr>
            <p:grpSpPr bwMode="auto">
              <a:xfrm>
                <a:off x="3714" y="9627"/>
                <a:ext cx="275" cy="314"/>
                <a:chOff x="4145" y="7864"/>
                <a:chExt cx="275" cy="314"/>
              </a:xfrm>
            </p:grpSpPr>
            <p:sp>
              <p:nvSpPr>
                <p:cNvPr id="26" name="Oval 27"/>
                <p:cNvSpPr>
                  <a:spLocks noChangeArrowheads="1"/>
                </p:cNvSpPr>
                <p:nvPr/>
              </p:nvSpPr>
              <p:spPr bwMode="auto">
                <a:xfrm>
                  <a:off x="4145" y="7864"/>
                  <a:ext cx="275" cy="314"/>
                </a:xfrm>
                <a:prstGeom prst="ellipse">
                  <a:avLst/>
                </a:prstGeom>
                <a:solidFill>
                  <a:srgbClr val="FFFFFF"/>
                </a:solidFill>
                <a:ln w="19050">
                  <a:solidFill>
                    <a:srgbClr val="CC3300"/>
                  </a:solidFill>
                  <a:round/>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zh-CN" altLang="en-US" sz="1800">
                    <a:solidFill>
                      <a:srgbClr val="002060"/>
                    </a:solidFill>
                  </a:endParaRPr>
                </a:p>
              </p:txBody>
            </p:sp>
            <p:sp>
              <p:nvSpPr>
                <p:cNvPr id="27" name="Text Box 28"/>
                <p:cNvSpPr txBox="1">
                  <a:spLocks noChangeArrowheads="1"/>
                </p:cNvSpPr>
                <p:nvPr/>
              </p:nvSpPr>
              <p:spPr bwMode="auto">
                <a:xfrm>
                  <a:off x="4225" y="7864"/>
                  <a:ext cx="128" cy="273"/>
                </a:xfrm>
                <a:prstGeom prst="rect">
                  <a:avLst/>
                </a:prstGeom>
                <a:noFill/>
                <a:ln w="19050">
                  <a:no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en-US" altLang="zh-CN" sz="1800">
                      <a:solidFill>
                        <a:srgbClr val="002060"/>
                      </a:solidFill>
                      <a:latin typeface="Times New Roman" pitchFamily="18" charset="0"/>
                    </a:rPr>
                    <a:t>6</a:t>
                  </a:r>
                  <a:endParaRPr lang="en-US" altLang="zh-CN" sz="1800">
                    <a:solidFill>
                      <a:srgbClr val="002060"/>
                    </a:solidFill>
                    <a:latin typeface="Arial" charset="0"/>
                  </a:endParaRPr>
                </a:p>
              </p:txBody>
            </p:sp>
          </p:grpSp>
          <p:grpSp>
            <p:nvGrpSpPr>
              <p:cNvPr id="17" name="Group 29"/>
              <p:cNvGrpSpPr>
                <a:grpSpLocks/>
              </p:cNvGrpSpPr>
              <p:nvPr/>
            </p:nvGrpSpPr>
            <p:grpSpPr bwMode="auto">
              <a:xfrm>
                <a:off x="4352" y="10084"/>
                <a:ext cx="276" cy="314"/>
                <a:chOff x="4145" y="7864"/>
                <a:chExt cx="275" cy="314"/>
              </a:xfrm>
            </p:grpSpPr>
            <p:sp>
              <p:nvSpPr>
                <p:cNvPr id="24" name="Oval 30"/>
                <p:cNvSpPr>
                  <a:spLocks noChangeArrowheads="1"/>
                </p:cNvSpPr>
                <p:nvPr/>
              </p:nvSpPr>
              <p:spPr bwMode="auto">
                <a:xfrm>
                  <a:off x="4145" y="7864"/>
                  <a:ext cx="275" cy="314"/>
                </a:xfrm>
                <a:prstGeom prst="ellipse">
                  <a:avLst/>
                </a:prstGeom>
                <a:solidFill>
                  <a:srgbClr val="FFFFFF"/>
                </a:solidFill>
                <a:ln w="19050">
                  <a:solidFill>
                    <a:srgbClr val="CC3300"/>
                  </a:solidFill>
                  <a:round/>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zh-CN" altLang="en-US" sz="1800">
                    <a:solidFill>
                      <a:srgbClr val="002060"/>
                    </a:solidFill>
                  </a:endParaRPr>
                </a:p>
              </p:txBody>
            </p:sp>
            <p:sp>
              <p:nvSpPr>
                <p:cNvPr id="25" name="Text Box 31"/>
                <p:cNvSpPr txBox="1">
                  <a:spLocks noChangeArrowheads="1"/>
                </p:cNvSpPr>
                <p:nvPr/>
              </p:nvSpPr>
              <p:spPr bwMode="auto">
                <a:xfrm>
                  <a:off x="4225" y="7864"/>
                  <a:ext cx="128" cy="273"/>
                </a:xfrm>
                <a:prstGeom prst="rect">
                  <a:avLst/>
                </a:prstGeom>
                <a:noFill/>
                <a:ln w="19050">
                  <a:no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hangingPunct="1"/>
                  <a:r>
                    <a:rPr lang="en-US" altLang="zh-CN" sz="1800">
                      <a:solidFill>
                        <a:srgbClr val="002060"/>
                      </a:solidFill>
                      <a:latin typeface="Times New Roman" pitchFamily="18" charset="0"/>
                    </a:rPr>
                    <a:t>7</a:t>
                  </a:r>
                  <a:endParaRPr lang="en-US" altLang="zh-CN" sz="1800">
                    <a:solidFill>
                      <a:srgbClr val="002060"/>
                    </a:solidFill>
                    <a:latin typeface="Arial" charset="0"/>
                  </a:endParaRPr>
                </a:p>
              </p:txBody>
            </p:sp>
          </p:grpSp>
          <p:sp>
            <p:nvSpPr>
              <p:cNvPr id="18" name="Line 32"/>
              <p:cNvSpPr>
                <a:spLocks noChangeShapeType="1"/>
              </p:cNvSpPr>
              <p:nvPr/>
            </p:nvSpPr>
            <p:spPr bwMode="auto">
              <a:xfrm flipH="1">
                <a:off x="3976" y="9260"/>
                <a:ext cx="261" cy="431"/>
              </a:xfrm>
              <a:prstGeom prst="line">
                <a:avLst/>
              </a:prstGeom>
              <a:noFill/>
              <a:ln w="19050">
                <a:solidFill>
                  <a:srgbClr val="CC33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800">
                  <a:solidFill>
                    <a:srgbClr val="002060"/>
                  </a:solidFill>
                </a:endParaRPr>
              </a:p>
            </p:txBody>
          </p:sp>
          <p:sp>
            <p:nvSpPr>
              <p:cNvPr id="19" name="Line 33"/>
              <p:cNvSpPr>
                <a:spLocks noChangeShapeType="1"/>
              </p:cNvSpPr>
              <p:nvPr/>
            </p:nvSpPr>
            <p:spPr bwMode="auto">
              <a:xfrm>
                <a:off x="4406" y="9195"/>
                <a:ext cx="548" cy="378"/>
              </a:xfrm>
              <a:prstGeom prst="line">
                <a:avLst/>
              </a:prstGeom>
              <a:noFill/>
              <a:ln w="19050">
                <a:solidFill>
                  <a:srgbClr val="CC33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800">
                  <a:solidFill>
                    <a:srgbClr val="002060"/>
                  </a:solidFill>
                </a:endParaRPr>
              </a:p>
            </p:txBody>
          </p:sp>
          <p:sp>
            <p:nvSpPr>
              <p:cNvPr id="20" name="Line 34"/>
              <p:cNvSpPr>
                <a:spLocks noChangeShapeType="1"/>
              </p:cNvSpPr>
              <p:nvPr/>
            </p:nvSpPr>
            <p:spPr bwMode="auto">
              <a:xfrm flipH="1">
                <a:off x="4615" y="9822"/>
                <a:ext cx="339" cy="351"/>
              </a:xfrm>
              <a:prstGeom prst="line">
                <a:avLst/>
              </a:prstGeom>
              <a:noFill/>
              <a:ln w="19050">
                <a:solidFill>
                  <a:srgbClr val="CC33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800">
                  <a:solidFill>
                    <a:srgbClr val="002060"/>
                  </a:solidFill>
                </a:endParaRPr>
              </a:p>
            </p:txBody>
          </p:sp>
          <p:sp>
            <p:nvSpPr>
              <p:cNvPr id="21" name="Line 35"/>
              <p:cNvSpPr>
                <a:spLocks noChangeShapeType="1"/>
              </p:cNvSpPr>
              <p:nvPr/>
            </p:nvSpPr>
            <p:spPr bwMode="auto">
              <a:xfrm>
                <a:off x="3950" y="9900"/>
                <a:ext cx="404" cy="261"/>
              </a:xfrm>
              <a:prstGeom prst="line">
                <a:avLst/>
              </a:prstGeom>
              <a:noFill/>
              <a:ln w="19050">
                <a:solidFill>
                  <a:srgbClr val="CC33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800">
                  <a:solidFill>
                    <a:srgbClr val="002060"/>
                  </a:solidFill>
                </a:endParaRPr>
              </a:p>
            </p:txBody>
          </p:sp>
          <p:sp>
            <p:nvSpPr>
              <p:cNvPr id="22" name="Arc 36"/>
              <p:cNvSpPr>
                <a:spLocks/>
              </p:cNvSpPr>
              <p:nvPr/>
            </p:nvSpPr>
            <p:spPr bwMode="auto">
              <a:xfrm rot="1157251" flipH="1">
                <a:off x="3928" y="9618"/>
                <a:ext cx="272" cy="298"/>
              </a:xfrm>
              <a:custGeom>
                <a:avLst/>
                <a:gdLst>
                  <a:gd name="T0" fmla="*/ 1 w 42657"/>
                  <a:gd name="T1" fmla="*/ 2 h 43200"/>
                  <a:gd name="T2" fmla="*/ 2 w 42657"/>
                  <a:gd name="T3" fmla="*/ 1 h 43200"/>
                  <a:gd name="T4" fmla="*/ 1 w 42657"/>
                  <a:gd name="T5" fmla="*/ 1 h 43200"/>
                  <a:gd name="T6" fmla="*/ 0 60000 65536"/>
                  <a:gd name="T7" fmla="*/ 0 60000 65536"/>
                  <a:gd name="T8" fmla="*/ 0 60000 65536"/>
                  <a:gd name="T9" fmla="*/ 0 w 42657"/>
                  <a:gd name="T10" fmla="*/ 0 h 43200"/>
                  <a:gd name="T11" fmla="*/ 42657 w 42657"/>
                  <a:gd name="T12" fmla="*/ 43200 h 43200"/>
                </a:gdLst>
                <a:ahLst/>
                <a:cxnLst>
                  <a:cxn ang="T6">
                    <a:pos x="T0" y="T1"/>
                  </a:cxn>
                  <a:cxn ang="T7">
                    <a:pos x="T2" y="T3"/>
                  </a:cxn>
                  <a:cxn ang="T8">
                    <a:pos x="T4" y="T5"/>
                  </a:cxn>
                </a:cxnLst>
                <a:rect l="T9" t="T10" r="T11" b="T12"/>
                <a:pathLst>
                  <a:path w="42657" h="43200" fill="none" extrusionOk="0">
                    <a:moveTo>
                      <a:pt x="29138" y="41841"/>
                    </a:moveTo>
                    <a:cubicBezTo>
                      <a:pt x="26726" y="42739"/>
                      <a:pt x="24173" y="43199"/>
                      <a:pt x="21600" y="43200"/>
                    </a:cubicBezTo>
                    <a:cubicBezTo>
                      <a:pt x="9670" y="43200"/>
                      <a:pt x="0" y="33529"/>
                      <a:pt x="0" y="21600"/>
                    </a:cubicBezTo>
                    <a:cubicBezTo>
                      <a:pt x="0" y="9670"/>
                      <a:pt x="9670" y="0"/>
                      <a:pt x="21600" y="0"/>
                    </a:cubicBezTo>
                    <a:cubicBezTo>
                      <a:pt x="31674" y="-1"/>
                      <a:pt x="40410" y="6964"/>
                      <a:pt x="42656" y="16785"/>
                    </a:cubicBezTo>
                  </a:path>
                  <a:path w="42657" h="43200" stroke="0" extrusionOk="0">
                    <a:moveTo>
                      <a:pt x="29138" y="41841"/>
                    </a:moveTo>
                    <a:cubicBezTo>
                      <a:pt x="26726" y="42739"/>
                      <a:pt x="24173" y="43199"/>
                      <a:pt x="21600" y="43200"/>
                    </a:cubicBezTo>
                    <a:cubicBezTo>
                      <a:pt x="9670" y="43200"/>
                      <a:pt x="0" y="33529"/>
                      <a:pt x="0" y="21600"/>
                    </a:cubicBezTo>
                    <a:cubicBezTo>
                      <a:pt x="0" y="9670"/>
                      <a:pt x="9670" y="0"/>
                      <a:pt x="21600" y="0"/>
                    </a:cubicBezTo>
                    <a:cubicBezTo>
                      <a:pt x="31674" y="-1"/>
                      <a:pt x="40410" y="6964"/>
                      <a:pt x="42656" y="16785"/>
                    </a:cubicBezTo>
                    <a:lnTo>
                      <a:pt x="21600" y="21600"/>
                    </a:lnTo>
                    <a:close/>
                  </a:path>
                </a:pathLst>
              </a:custGeom>
              <a:noFill/>
              <a:ln w="19050">
                <a:solidFill>
                  <a:srgbClr val="CC33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zh-CN" altLang="en-US" sz="1800">
                  <a:solidFill>
                    <a:srgbClr val="002060"/>
                  </a:solidFill>
                </a:endParaRPr>
              </a:p>
            </p:txBody>
          </p:sp>
          <p:sp>
            <p:nvSpPr>
              <p:cNvPr id="23" name="Arc 37"/>
              <p:cNvSpPr>
                <a:spLocks/>
              </p:cNvSpPr>
              <p:nvPr/>
            </p:nvSpPr>
            <p:spPr bwMode="auto">
              <a:xfrm flipH="1" flipV="1">
                <a:off x="3414" y="9056"/>
                <a:ext cx="952" cy="1288"/>
              </a:xfrm>
              <a:custGeom>
                <a:avLst/>
                <a:gdLst>
                  <a:gd name="T0" fmla="*/ 0 w 21600"/>
                  <a:gd name="T1" fmla="*/ 0 h 42615"/>
                  <a:gd name="T2" fmla="*/ 10 w 21600"/>
                  <a:gd name="T3" fmla="*/ 39 h 42615"/>
                  <a:gd name="T4" fmla="*/ 0 w 21600"/>
                  <a:gd name="T5" fmla="*/ 20 h 42615"/>
                  <a:gd name="T6" fmla="*/ 0 60000 65536"/>
                  <a:gd name="T7" fmla="*/ 0 60000 65536"/>
                  <a:gd name="T8" fmla="*/ 0 60000 65536"/>
                  <a:gd name="T9" fmla="*/ 0 w 21600"/>
                  <a:gd name="T10" fmla="*/ 0 h 42615"/>
                  <a:gd name="T11" fmla="*/ 21600 w 21600"/>
                  <a:gd name="T12" fmla="*/ 42615 h 42615"/>
                </a:gdLst>
                <a:ahLst/>
                <a:cxnLst>
                  <a:cxn ang="T6">
                    <a:pos x="T0" y="T1"/>
                  </a:cxn>
                  <a:cxn ang="T7">
                    <a:pos x="T2" y="T3"/>
                  </a:cxn>
                  <a:cxn ang="T8">
                    <a:pos x="T4" y="T5"/>
                  </a:cxn>
                </a:cxnLst>
                <a:rect l="T9" t="T10" r="T11" b="T12"/>
                <a:pathLst>
                  <a:path w="21600" h="42615" fill="none" extrusionOk="0">
                    <a:moveTo>
                      <a:pt x="-1" y="0"/>
                    </a:moveTo>
                    <a:cubicBezTo>
                      <a:pt x="11929" y="0"/>
                      <a:pt x="21600" y="9670"/>
                      <a:pt x="21600" y="21600"/>
                    </a:cubicBezTo>
                    <a:cubicBezTo>
                      <a:pt x="21600" y="31605"/>
                      <a:pt x="14728" y="40301"/>
                      <a:pt x="4993" y="42614"/>
                    </a:cubicBezTo>
                  </a:path>
                  <a:path w="21600" h="42615" stroke="0" extrusionOk="0">
                    <a:moveTo>
                      <a:pt x="-1" y="0"/>
                    </a:moveTo>
                    <a:cubicBezTo>
                      <a:pt x="11929" y="0"/>
                      <a:pt x="21600" y="9670"/>
                      <a:pt x="21600" y="21600"/>
                    </a:cubicBezTo>
                    <a:cubicBezTo>
                      <a:pt x="21600" y="31605"/>
                      <a:pt x="14728" y="40301"/>
                      <a:pt x="4993" y="42614"/>
                    </a:cubicBezTo>
                    <a:lnTo>
                      <a:pt x="0" y="21600"/>
                    </a:lnTo>
                    <a:close/>
                  </a:path>
                </a:pathLst>
              </a:custGeom>
              <a:noFill/>
              <a:ln w="19050">
                <a:solidFill>
                  <a:srgbClr val="CC33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endParaRPr lang="zh-CN" altLang="en-US" sz="1800">
                  <a:solidFill>
                    <a:srgbClr val="002060"/>
                  </a:solidFill>
                </a:endParaRPr>
              </a:p>
            </p:txBody>
          </p:sp>
        </p:grpSp>
        <p:sp>
          <p:nvSpPr>
            <p:cNvPr id="5" name="Text Box 38"/>
            <p:cNvSpPr txBox="1">
              <a:spLocks noChangeArrowheads="1"/>
            </p:cNvSpPr>
            <p:nvPr/>
          </p:nvSpPr>
          <p:spPr bwMode="auto">
            <a:xfrm>
              <a:off x="3623" y="10579"/>
              <a:ext cx="1383" cy="262"/>
            </a:xfrm>
            <a:prstGeom prst="rect">
              <a:avLst/>
            </a:prstGeom>
            <a:solidFill>
              <a:srgbClr val="FFFFFF"/>
            </a:solidFill>
            <a:ln w="19050">
              <a:noFill/>
              <a:miter lim="800000"/>
              <a:headEnd/>
              <a:tailEnd/>
            </a:ln>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eaLnBrk="1" hangingPunct="1"/>
              <a:r>
                <a:rPr lang="zh-CN" altLang="en-US" sz="1800" dirty="0">
                  <a:solidFill>
                    <a:srgbClr val="002060"/>
                  </a:solidFill>
                  <a:latin typeface="Times New Roman" pitchFamily="18" charset="0"/>
                </a:rPr>
                <a:t>程序</a:t>
              </a:r>
              <a:r>
                <a:rPr lang="zh-CN" altLang="en-US" sz="1800" dirty="0" smtClean="0">
                  <a:solidFill>
                    <a:srgbClr val="002060"/>
                  </a:solidFill>
                  <a:latin typeface="Times New Roman" pitchFamily="18" charset="0"/>
                </a:rPr>
                <a:t>流图</a:t>
              </a:r>
              <a:endParaRPr lang="zh-CN" altLang="en-US" sz="1800" dirty="0">
                <a:solidFill>
                  <a:srgbClr val="002060"/>
                </a:solidFill>
                <a:latin typeface="Arial" charset="0"/>
              </a:endParaRPr>
            </a:p>
          </p:txBody>
        </p:sp>
      </p:grpSp>
    </p:spTree>
    <p:extLst>
      <p:ext uri="{BB962C8B-B14F-4D97-AF65-F5344CB8AC3E}">
        <p14:creationId xmlns:p14="http://schemas.microsoft.com/office/powerpoint/2010/main" xmlns="" val="18485618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8483">
                                            <p:txEl>
                                              <p:pRg st="3" end="3"/>
                                            </p:txEl>
                                          </p:spTgt>
                                        </p:tgtEl>
                                        <p:attrNameLst>
                                          <p:attrName>style.visibility</p:attrName>
                                        </p:attrNameLst>
                                      </p:cBhvr>
                                      <p:to>
                                        <p:strVal val="visible"/>
                                      </p:to>
                                    </p:set>
                                    <p:animEffect transition="in" filter="blinds(horizontal)">
                                      <p:cBhvr>
                                        <p:cTn id="7" dur="500"/>
                                        <p:tgtEl>
                                          <p:spTgt spid="14848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8483">
                                            <p:txEl>
                                              <p:pRg st="4" end="4"/>
                                            </p:txEl>
                                          </p:spTgt>
                                        </p:tgtEl>
                                        <p:attrNameLst>
                                          <p:attrName>style.visibility</p:attrName>
                                        </p:attrNameLst>
                                      </p:cBhvr>
                                      <p:to>
                                        <p:strVal val="visible"/>
                                      </p:to>
                                    </p:set>
                                    <p:animEffect transition="in" filter="blinds(horizontal)">
                                      <p:cBhvr>
                                        <p:cTn id="12" dur="500"/>
                                        <p:tgtEl>
                                          <p:spTgt spid="14848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极目远眺">
  <a:themeElements>
    <a:clrScheme name="极目远眺">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极目远眺">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2_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3.xml><?xml version="1.0" encoding="utf-8"?>
<a:theme xmlns:a="http://schemas.openxmlformats.org/drawingml/2006/main" name="1_极目远眺">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极目远眺">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3081</TotalTime>
  <Words>1953</Words>
  <Application>Microsoft Office PowerPoint</Application>
  <PresentationFormat>全屏显示(4:3)</PresentationFormat>
  <Paragraphs>230</Paragraphs>
  <Slides>21</Slides>
  <Notes>1</Notes>
  <HiddenSlides>0</HiddenSlides>
  <MMClips>0</MMClips>
  <ScaleCrop>false</ScaleCrop>
  <HeadingPairs>
    <vt:vector size="4" baseType="variant">
      <vt:variant>
        <vt:lpstr>主题</vt:lpstr>
      </vt:variant>
      <vt:variant>
        <vt:i4>3</vt:i4>
      </vt:variant>
      <vt:variant>
        <vt:lpstr>幻灯片标题</vt:lpstr>
      </vt:variant>
      <vt:variant>
        <vt:i4>21</vt:i4>
      </vt:variant>
    </vt:vector>
  </HeadingPairs>
  <TitlesOfParts>
    <vt:vector size="24" baseType="lpstr">
      <vt:lpstr>极目远眺</vt:lpstr>
      <vt:lpstr>2_模块</vt:lpstr>
      <vt:lpstr>1_极目远眺</vt:lpstr>
      <vt:lpstr>第10章  代码优化和目标代码生成</vt:lpstr>
      <vt:lpstr>本章提要</vt:lpstr>
      <vt:lpstr>10.1 基本块、流图和循环</vt:lpstr>
      <vt:lpstr>幻灯片 4</vt:lpstr>
      <vt:lpstr>幻灯片 5</vt:lpstr>
      <vt:lpstr>幻灯片 6</vt:lpstr>
      <vt:lpstr>幻灯片 7</vt:lpstr>
      <vt:lpstr>幻灯片 8</vt:lpstr>
      <vt:lpstr>幻灯片 9</vt:lpstr>
      <vt:lpstr>10.3 代码优化技术</vt:lpstr>
      <vt:lpstr>幻灯片 11</vt:lpstr>
      <vt:lpstr>幻灯片 12</vt:lpstr>
      <vt:lpstr>幻灯片 13</vt:lpstr>
      <vt:lpstr>幻灯片 14</vt:lpstr>
      <vt:lpstr>幻灯片 15</vt:lpstr>
      <vt:lpstr>幻灯片 16</vt:lpstr>
      <vt:lpstr>幻灯片 17</vt:lpstr>
      <vt:lpstr>幻灯片 18</vt:lpstr>
      <vt:lpstr>10.4 目标代码生成技术 </vt:lpstr>
      <vt:lpstr>代码生成需要考虑的主要问题</vt:lpstr>
      <vt:lpstr>本章重点-仅限概念类</vt:lpstr>
    </vt:vector>
  </TitlesOfParts>
  <Company>番茄花园</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编译程序概论</dc:title>
  <dc:creator>SKYLZY</dc:creator>
  <cp:lastModifiedBy>lenovo</cp:lastModifiedBy>
  <cp:revision>361</cp:revision>
  <dcterms:created xsi:type="dcterms:W3CDTF">2070-06-01T11:54:41Z</dcterms:created>
  <dcterms:modified xsi:type="dcterms:W3CDTF">2018-06-12T12:41:18Z</dcterms:modified>
</cp:coreProperties>
</file>