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2"/>
  </p:handoutMasterIdLst>
  <p:sldIdLst>
    <p:sldId id="256" r:id="rId3"/>
    <p:sldId id="257" r:id="rId4"/>
    <p:sldId id="258" r:id="rId5"/>
    <p:sldId id="259" r:id="rId6"/>
    <p:sldId id="280" r:id="rId7"/>
    <p:sldId id="304" r:id="rId8"/>
    <p:sldId id="281" r:id="rId9"/>
    <p:sldId id="260" r:id="rId10"/>
    <p:sldId id="305" r:id="rId11"/>
    <p:sldId id="283" r:id="rId12"/>
    <p:sldId id="284" r:id="rId13"/>
    <p:sldId id="310" r:id="rId14"/>
    <p:sldId id="309" r:id="rId15"/>
    <p:sldId id="306" r:id="rId16"/>
    <p:sldId id="285" r:id="rId17"/>
    <p:sldId id="307" r:id="rId18"/>
    <p:sldId id="262" r:id="rId19"/>
    <p:sldId id="311" r:id="rId20"/>
    <p:sldId id="312" r:id="rId21"/>
    <p:sldId id="288" r:id="rId22"/>
    <p:sldId id="290" r:id="rId23"/>
    <p:sldId id="291" r:id="rId24"/>
    <p:sldId id="293" r:id="rId25"/>
    <p:sldId id="292" r:id="rId26"/>
    <p:sldId id="270" r:id="rId27"/>
    <p:sldId id="314" r:id="rId28"/>
    <p:sldId id="315" r:id="rId29"/>
    <p:sldId id="295" r:id="rId30"/>
    <p:sldId id="272" r:id="rId31"/>
    <p:sldId id="296" r:id="rId32"/>
    <p:sldId id="316" r:id="rId33"/>
    <p:sldId id="264" r:id="rId34"/>
    <p:sldId id="297" r:id="rId35"/>
    <p:sldId id="298" r:id="rId36"/>
    <p:sldId id="299" r:id="rId37"/>
    <p:sldId id="317" r:id="rId38"/>
    <p:sldId id="302" r:id="rId39"/>
    <p:sldId id="303" r:id="rId40"/>
    <p:sldId id="301" r:id="rId41"/>
  </p:sldIdLst>
  <p:sldSz cx="9144000" cy="6858000" type="screen4x3"/>
  <p:notesSz cx="9872663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 autoAdjust="0"/>
    <p:restoredTop sz="94565" autoAdjust="0"/>
  </p:normalViewPr>
  <p:slideViewPr>
    <p:cSldViewPr>
      <p:cViewPr varScale="1">
        <p:scale>
          <a:sx n="63" d="100"/>
          <a:sy n="63" d="100"/>
        </p:scale>
        <p:origin x="62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7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15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E48C9-F626-4FCC-8416-F9FD8AA440CE}" type="datetimeFigureOut">
              <a:rPr lang="zh-CN" altLang="en-US" smtClean="0">
                <a:ea typeface="华文楷体" pitchFamily="2" charset="-122"/>
              </a:rPr>
              <a:t>2019/6/19 Wednesday</a:t>
            </a:fld>
            <a:endParaRPr lang="zh-CN" altLang="en-US" dirty="0">
              <a:ea typeface="华文楷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4CD8-65C9-4663-95BF-3131368DBDB3}" type="slidenum">
              <a:rPr lang="zh-CN" altLang="en-US" smtClean="0">
                <a:ea typeface="华文楷体" pitchFamily="2" charset="-122"/>
              </a:rPr>
              <a:t>‹#›</a:t>
            </a:fld>
            <a:endParaRPr lang="zh-CN" altLang="en-US" dirty="0"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00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1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华文楷体" pitchFamily="2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70834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57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2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25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8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7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03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2019/6/19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4.wmf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2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</a:rPr>
              <a:t>线性</a:t>
            </a:r>
            <a:r>
              <a:rPr lang="zh-CN" altLang="en-US" b="1" dirty="0" smtClean="0">
                <a:solidFill>
                  <a:srgbClr val="C00000"/>
                </a:solidFill>
              </a:rPr>
              <a:t>判别分析 </a:t>
            </a:r>
            <a:r>
              <a:rPr lang="en-US" altLang="zh-CN" b="1" smtClean="0">
                <a:solidFill>
                  <a:srgbClr val="C00000"/>
                </a:solidFill>
              </a:rPr>
              <a:t>LDA</a:t>
            </a:r>
            <a:r>
              <a:rPr lang="zh-CN" altLang="en-US" b="1" smtClean="0"/>
              <a:t>：经典的、求解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</a:rPr>
              <a:t>二分类</a:t>
            </a:r>
            <a:r>
              <a:rPr lang="zh-CN" altLang="en-US" sz="2400" b="1" smtClean="0"/>
              <a:t>任务的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线性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回归</a:t>
            </a:r>
            <a:r>
              <a:rPr lang="zh-CN" altLang="en-US" b="1" smtClean="0"/>
              <a:t>方法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884238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给定</a:t>
            </a:r>
            <a:r>
              <a:rPr lang="zh-CN" altLang="en-US" b="1" dirty="0"/>
              <a:t>训练样例</a:t>
            </a:r>
            <a:r>
              <a:rPr lang="zh-CN" altLang="en-US" b="1" dirty="0" smtClean="0"/>
              <a:t>集，设法</a:t>
            </a:r>
            <a:r>
              <a:rPr lang="zh-CN" altLang="en-US" b="1" dirty="0"/>
              <a:t>将样例</a:t>
            </a:r>
            <a:r>
              <a:rPr lang="zh-CN" altLang="en-US" b="1"/>
              <a:t>投影</a:t>
            </a:r>
            <a:r>
              <a:rPr lang="zh-CN" altLang="en-US" b="1" smtClean="0"/>
              <a:t>到</a:t>
            </a:r>
            <a:r>
              <a:rPr lang="zh-CN" altLang="en-US" b="1"/>
              <a:t>一</a:t>
            </a:r>
            <a:r>
              <a:rPr lang="zh-CN" altLang="en-US" b="1" smtClean="0"/>
              <a:t>条</a:t>
            </a:r>
            <a:r>
              <a:rPr lang="zh-CN" altLang="en-US" b="1" dirty="0"/>
              <a:t>直线</a:t>
            </a:r>
            <a:r>
              <a:rPr lang="zh-CN" altLang="en-US" b="1" dirty="0" smtClean="0"/>
              <a:t>上，使得：</a:t>
            </a:r>
            <a:endParaRPr lang="en-US" altLang="zh-CN" b="1" dirty="0" smtClean="0"/>
          </a:p>
          <a:p>
            <a:pPr marL="11620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</a:pPr>
            <a:r>
              <a:rPr lang="zh-CN" altLang="en-US" sz="2200" b="1" dirty="0" smtClean="0"/>
              <a:t>同类</a:t>
            </a:r>
            <a:r>
              <a:rPr lang="zh-CN" altLang="en-US" sz="2200" b="1" dirty="0"/>
              <a:t>样例的投影点尽可能</a:t>
            </a:r>
            <a:r>
              <a:rPr lang="zh-CN" altLang="en-US" sz="2200" b="1" dirty="0" smtClean="0"/>
              <a:t>接近，即</a:t>
            </a:r>
            <a:r>
              <a:rPr lang="zh-CN" altLang="en-US" sz="2200" b="1" dirty="0"/>
              <a:t>协方差矩阵 </a:t>
            </a:r>
            <a:r>
              <a:rPr lang="en-US" altLang="zh-CN" sz="2200" b="1" dirty="0"/>
              <a:t>∑</a:t>
            </a:r>
            <a:r>
              <a:rPr lang="en-US" altLang="zh-CN" sz="2200" b="1" i="1" baseline="-25000" dirty="0" err="1">
                <a:ea typeface="等线" panose="02010600030101010101" pitchFamily="2" charset="-122"/>
              </a:rPr>
              <a:t>i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200" b="1" dirty="0" smtClean="0"/>
              <a:t>尽可能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小。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51130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/>
              <a:t>最小化  类内散度</a:t>
            </a:r>
            <a:r>
              <a:rPr lang="zh-CN" altLang="en-US" sz="2200" b="1" dirty="0" smtClean="0"/>
              <a:t>矩阵：</a:t>
            </a:r>
            <a:endParaRPr lang="zh-CN" altLang="en-US" sz="2200" b="1" dirty="0"/>
          </a:p>
          <a:p>
            <a:pPr marL="81915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endParaRPr lang="en-US" altLang="zh-CN" sz="2200" b="1" dirty="0" smtClean="0"/>
          </a:p>
          <a:p>
            <a:pPr marL="81915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endParaRPr lang="en-US" altLang="zh-CN" sz="2200" b="1" dirty="0" smtClean="0"/>
          </a:p>
          <a:p>
            <a:pPr marL="116205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b="1" dirty="0" smtClean="0"/>
              <a:t>异类样例的投影点尽可能远离，即异类</a:t>
            </a:r>
            <a:r>
              <a:rPr lang="zh-CN" altLang="en-US" b="1" dirty="0"/>
              <a:t>样本的均值向量 </a:t>
            </a:r>
            <a:r>
              <a:rPr lang="en-US" altLang="zh-CN" b="1" i="1" dirty="0" err="1"/>
              <a:t>μ</a:t>
            </a:r>
            <a:r>
              <a:rPr lang="en-US" altLang="zh-CN" b="1" i="1" baseline="-25000" dirty="0" err="1"/>
              <a:t>i</a:t>
            </a:r>
            <a:r>
              <a:rPr lang="zh-CN" altLang="en-US" b="1" dirty="0"/>
              <a:t>之间的</a:t>
            </a:r>
            <a:r>
              <a:rPr lang="zh-CN" altLang="en-US" b="1" dirty="0" smtClean="0"/>
              <a:t>距离，尽可能大</a:t>
            </a:r>
            <a:endParaRPr lang="en-US" altLang="zh-CN" b="1" dirty="0" smtClean="0"/>
          </a:p>
          <a:p>
            <a:pPr marL="15113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/>
              <a:t>最大化  类间</a:t>
            </a:r>
            <a:r>
              <a:rPr lang="zh-CN" altLang="en-US" b="1"/>
              <a:t>散度</a:t>
            </a:r>
            <a:r>
              <a:rPr lang="zh-CN" altLang="en-US" b="1" smtClean="0"/>
              <a:t>矩阵</a:t>
            </a:r>
            <a:endParaRPr lang="en-US" altLang="zh-CN" b="1" smtClean="0"/>
          </a:p>
          <a:p>
            <a:pPr marL="1168400" indent="0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b="1" dirty="0"/>
          </a:p>
          <a:p>
            <a:pPr marL="884238" indent="-3429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在</a:t>
            </a:r>
            <a:r>
              <a:rPr lang="zh-CN" altLang="en-US" b="1" dirty="0"/>
              <a:t>对新样本进行分类</a:t>
            </a:r>
            <a:r>
              <a:rPr lang="zh-CN" altLang="en-US" b="1" dirty="0" smtClean="0"/>
              <a:t>时，将</a:t>
            </a:r>
            <a:r>
              <a:rPr lang="zh-CN" altLang="en-US" b="1" dirty="0"/>
              <a:t>其投影到同样的这条直线</a:t>
            </a:r>
            <a:r>
              <a:rPr lang="zh-CN" altLang="en-US" b="1" dirty="0" smtClean="0"/>
              <a:t>上，再</a:t>
            </a:r>
            <a:r>
              <a:rPr lang="zh-CN" altLang="en-US" b="1" dirty="0"/>
              <a:t>根据投影点的位置来确定新样本的</a:t>
            </a:r>
            <a:r>
              <a:rPr lang="zh-CN" altLang="en-US" b="1" dirty="0" smtClean="0"/>
              <a:t>类别。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3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线性模型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2686479"/>
            <a:ext cx="7548670" cy="620945"/>
            <a:chOff x="723338" y="4079234"/>
            <a:chExt cx="7548670" cy="6209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r="74319" b="74449"/>
            <a:stretch/>
          </p:blipFill>
          <p:spPr>
            <a:xfrm>
              <a:off x="723338" y="4185918"/>
              <a:ext cx="2071985" cy="35250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5878" t="36966"/>
            <a:stretch/>
          </p:blipFill>
          <p:spPr>
            <a:xfrm>
              <a:off x="2849659" y="4079234"/>
              <a:ext cx="5422349" cy="62094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81589"/>
              </p:ext>
            </p:extLst>
          </p:nvPr>
        </p:nvGraphicFramePr>
        <p:xfrm>
          <a:off x="3059832" y="4561884"/>
          <a:ext cx="344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Formula" r:id="rId4" imgW="1724660" imgH="205740" progId="Equation.Ribbit">
                  <p:embed/>
                </p:oleObj>
              </mc:Choice>
              <mc:Fallback>
                <p:oleObj name="Formula" r:id="rId4" imgW="1724660" imgH="2057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61884"/>
                        <a:ext cx="3448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9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61119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基本流程，连续</a:t>
            </a:r>
            <a:r>
              <a:rPr lang="zh-CN" altLang="en-US" sz="2800" b="1" dirty="0"/>
              <a:t>与缺失</a:t>
            </a:r>
            <a:r>
              <a:rPr lang="zh-CN" altLang="en-US" sz="2800" b="1" dirty="0" smtClean="0"/>
              <a:t>值，多</a:t>
            </a:r>
            <a:r>
              <a:rPr lang="zh-CN" altLang="en-US" sz="2800" b="1" dirty="0"/>
              <a:t>变量</a:t>
            </a:r>
            <a:r>
              <a:rPr lang="zh-CN" altLang="en-US" sz="2800" b="1" dirty="0" smtClean="0"/>
              <a:t>决策树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1412777"/>
            <a:ext cx="8791376" cy="208823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决策树</a:t>
            </a:r>
            <a:r>
              <a:rPr lang="zh-CN" altLang="en-US" sz="2200" b="1" dirty="0" smtClean="0">
                <a:latin typeface="华文楷体" pitchFamily="2" charset="-122"/>
              </a:rPr>
              <a:t>，基于树结构来</a:t>
            </a:r>
            <a:r>
              <a:rPr lang="zh-CN" altLang="en-US" sz="2200" b="1" smtClean="0">
                <a:latin typeface="华文楷体" pitchFamily="2" charset="-122"/>
              </a:rPr>
              <a:t>进行预测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决策树</a:t>
            </a:r>
            <a:endParaRPr lang="en-US" altLang="zh-CN" sz="2200" b="1"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包含：根</a:t>
            </a:r>
            <a:r>
              <a:rPr lang="zh-CN" altLang="en-US" sz="2200" b="1">
                <a:latin typeface="华文楷体" pitchFamily="2" charset="-122"/>
              </a:rPr>
              <a:t>结点（包含样本全集</a:t>
            </a:r>
            <a:r>
              <a:rPr lang="zh-CN" altLang="en-US" sz="2200" b="1" smtClean="0">
                <a:latin typeface="华文楷体" pitchFamily="2" charset="-122"/>
              </a:rPr>
              <a:t>）、内部</a:t>
            </a:r>
            <a:r>
              <a:rPr lang="zh-CN" altLang="en-US" sz="2200" b="1">
                <a:latin typeface="华文楷体" pitchFamily="2" charset="-122"/>
              </a:rPr>
              <a:t>结点（每个内部节点对应一个属性测试）、叶结点（每个叶节点对应一个决策结果</a:t>
            </a:r>
            <a:r>
              <a:rPr lang="zh-CN" altLang="en-US" sz="2200" b="1" smtClean="0">
                <a:latin typeface="华文楷体" pitchFamily="2" charset="-122"/>
              </a:rPr>
              <a:t>）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决策树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学习</a:t>
            </a: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的</a:t>
            </a:r>
            <a:r>
              <a:rPr lang="zh-CN" altLang="en-US" sz="22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目的</a:t>
            </a:r>
            <a:endParaRPr lang="en-US" altLang="zh-CN" sz="2200" b="1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产生</a:t>
            </a:r>
            <a:r>
              <a:rPr lang="zh-CN" altLang="en-US" sz="2200" b="1" dirty="0" smtClean="0">
                <a:latin typeface="华文楷体" pitchFamily="2" charset="-122"/>
              </a:rPr>
              <a:t>一棵泛化能力强，即处理未见示例能力强</a:t>
            </a:r>
            <a:r>
              <a:rPr lang="zh-CN" altLang="en-US" sz="2200" b="1" smtClean="0">
                <a:latin typeface="华文楷体" pitchFamily="2" charset="-122"/>
              </a:rPr>
              <a:t>的决策树</a:t>
            </a:r>
            <a:endParaRPr lang="en-US" altLang="zh-CN" sz="2200" b="1" smtClean="0">
              <a:latin typeface="华文楷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57117"/>
            <a:ext cx="624069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1259269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最优划分属性</a:t>
            </a:r>
            <a:r>
              <a:rPr lang="zh-CN" altLang="en-US" sz="2200" b="1" dirty="0" smtClean="0"/>
              <a:t>。</a:t>
            </a: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一般而言，随着划分过程不断</a:t>
            </a:r>
            <a:r>
              <a:rPr lang="zh-CN" altLang="en-US" b="1" smtClean="0"/>
              <a:t>进行，希望</a:t>
            </a:r>
            <a:r>
              <a:rPr lang="zh-CN" altLang="en-US" b="1" dirty="0" smtClean="0"/>
              <a:t>决策树的分支结点所包含的样本</a:t>
            </a:r>
            <a:r>
              <a:rPr lang="zh-CN" altLang="en-US" b="1" dirty="0" smtClean="0">
                <a:solidFill>
                  <a:srgbClr val="C00000"/>
                </a:solidFill>
              </a:rPr>
              <a:t>尽可能属于同一类别，即结点的“纯度” </a:t>
            </a:r>
            <a:r>
              <a:rPr lang="zh-CN" altLang="en-US" b="1" smtClean="0">
                <a:solidFill>
                  <a:srgbClr val="C00000"/>
                </a:solidFill>
              </a:rPr>
              <a:t>越来越高</a:t>
            </a:r>
            <a:endParaRPr lang="en-US" altLang="zh-CN" b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467181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最优划分</a:t>
            </a:r>
            <a:r>
              <a:rPr lang="zh-CN" altLang="en-US" sz="2200" b="1" smtClean="0">
                <a:solidFill>
                  <a:srgbClr val="C00000"/>
                </a:solidFill>
              </a:rPr>
              <a:t>属性</a:t>
            </a:r>
            <a:r>
              <a:rPr lang="zh-CN" altLang="en-US" sz="2200" b="1" smtClean="0"/>
              <a:t>。</a:t>
            </a:r>
            <a:endParaRPr lang="zh-CN" altLang="en-US" sz="2200" b="1" dirty="0" smtClean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71160" y="4112205"/>
            <a:ext cx="3845049" cy="2645859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8596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6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信息熵</a:t>
            </a:r>
            <a:r>
              <a:rPr lang="zh-CN" altLang="en-US" b="1" dirty="0" smtClean="0"/>
              <a:t>：度量</a:t>
            </a:r>
            <a:r>
              <a:rPr lang="zh-CN" altLang="en-US" b="1" dirty="0"/>
              <a:t>样本集合纯度最常用的一种</a:t>
            </a:r>
            <a:r>
              <a:rPr lang="zh-CN" altLang="en-US" b="1" dirty="0" smtClean="0"/>
              <a:t>指标，假定</a:t>
            </a:r>
            <a:r>
              <a:rPr lang="zh-CN" altLang="en-US" b="1" dirty="0"/>
              <a:t>当前样本集合 </a:t>
            </a:r>
            <a:r>
              <a:rPr lang="en-US" altLang="zh-CN" b="1" dirty="0"/>
              <a:t>D </a:t>
            </a:r>
            <a:r>
              <a:rPr lang="zh-CN" altLang="en-US" b="1" dirty="0"/>
              <a:t>中第 </a:t>
            </a:r>
            <a:r>
              <a:rPr lang="en-US" altLang="zh-CN" b="1" dirty="0"/>
              <a:t>k </a:t>
            </a:r>
            <a:r>
              <a:rPr lang="zh-CN" altLang="en-US" b="1" dirty="0"/>
              <a:t>类样本所占的比例</a:t>
            </a:r>
            <a:r>
              <a:rPr lang="zh-CN" altLang="en-US" b="1" dirty="0" smtClean="0"/>
              <a:t>为 </a:t>
            </a:r>
            <a:r>
              <a:rPr lang="en-US" altLang="zh-CN" b="1" i="1" dirty="0" err="1" smtClean="0"/>
              <a:t>p</a:t>
            </a:r>
            <a:r>
              <a:rPr lang="en-US" altLang="zh-CN" b="1" i="1" baseline="-25000" dirty="0" err="1" smtClean="0"/>
              <a:t>k</a:t>
            </a:r>
            <a:r>
              <a:rPr lang="zh-CN" altLang="en-US" b="1" i="1" baseline="-25000" dirty="0" smtClean="0"/>
              <a:t> </a:t>
            </a:r>
            <a:r>
              <a:rPr lang="zh-CN" altLang="en-US" b="1" i="1" dirty="0" smtClean="0"/>
              <a:t>  ，</a:t>
            </a:r>
            <a:r>
              <a:rPr lang="zh-CN" altLang="en-US" b="1" dirty="0" smtClean="0"/>
              <a:t>则 </a:t>
            </a:r>
            <a:r>
              <a:rPr lang="en-US" altLang="zh-CN" b="1" dirty="0"/>
              <a:t>D </a:t>
            </a:r>
            <a:r>
              <a:rPr lang="zh-CN" altLang="en-US" b="1" dirty="0"/>
              <a:t>的</a:t>
            </a:r>
            <a:r>
              <a:rPr lang="zh-CN" altLang="en-US" b="1" dirty="0" smtClean="0"/>
              <a:t>信息熵为</a:t>
            </a:r>
            <a:endParaRPr lang="en-US" altLang="zh-CN" b="1" dirty="0"/>
          </a:p>
          <a:p>
            <a:pPr marL="0" indent="0">
              <a:lnSpc>
                <a:spcPct val="110000"/>
              </a:lnSpc>
              <a:spcBef>
                <a:spcPts val="6000"/>
              </a:spcBef>
              <a:buNone/>
            </a:pPr>
            <a:r>
              <a:rPr lang="zh-CN" altLang="zh-CN" b="1" dirty="0"/>
              <a:t>以属性</a:t>
            </a:r>
            <a:r>
              <a:rPr lang="en-US" altLang="zh-CN" b="1" dirty="0"/>
              <a:t>“</a:t>
            </a:r>
            <a:r>
              <a:rPr lang="zh-CN" altLang="zh-CN" b="1" dirty="0"/>
              <a:t>根蒂</a:t>
            </a:r>
            <a:r>
              <a:rPr lang="en-US" altLang="zh-CN" b="1" dirty="0"/>
              <a:t>”</a:t>
            </a:r>
            <a:r>
              <a:rPr lang="zh-CN" altLang="zh-CN" b="1" dirty="0"/>
              <a:t>为</a:t>
            </a:r>
            <a:r>
              <a:rPr lang="zh-CN" altLang="zh-CN" b="1" dirty="0" smtClean="0"/>
              <a:t>例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其</a:t>
            </a:r>
            <a:r>
              <a:rPr lang="zh-CN" altLang="zh-CN" b="1" dirty="0"/>
              <a:t>对应的</a:t>
            </a:r>
            <a:r>
              <a:rPr lang="en-US" altLang="zh-CN" b="1" dirty="0"/>
              <a:t>3</a:t>
            </a:r>
            <a:r>
              <a:rPr lang="zh-CN" altLang="zh-CN" b="1" dirty="0"/>
              <a:t>个数据</a:t>
            </a:r>
            <a:r>
              <a:rPr lang="zh-CN" altLang="zh-CN" b="1" dirty="0" smtClean="0"/>
              <a:t>子集分别</a:t>
            </a:r>
            <a:r>
              <a:rPr lang="zh-CN" altLang="zh-CN" b="1" dirty="0"/>
              <a:t>为</a:t>
            </a:r>
            <a:r>
              <a:rPr lang="en-US" altLang="zh-CN" b="1" dirty="0"/>
              <a:t> D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蜷缩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2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稍蜷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3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硬挺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计算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(D</a:t>
            </a:r>
            <a:r>
              <a:rPr lang="en-US" altLang="zh-CN" b="1" baseline="30000" dirty="0" smtClean="0"/>
              <a:t>1</a:t>
            </a:r>
            <a:r>
              <a:rPr lang="en-US" altLang="zh-CN" b="1" dirty="0"/>
              <a:t>)</a:t>
            </a:r>
            <a:r>
              <a:rPr lang="zh-CN" altLang="zh-CN" b="1" dirty="0"/>
              <a:t>、</a:t>
            </a:r>
            <a:r>
              <a:rPr lang="en-US" altLang="zh-CN" b="1" dirty="0"/>
              <a:t>Ent(D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</a:t>
            </a:r>
            <a:r>
              <a:rPr lang="zh-CN" altLang="zh-CN" b="1" dirty="0"/>
              <a:t>和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(D</a:t>
            </a:r>
            <a:r>
              <a:rPr lang="en-US" altLang="zh-CN" b="1" baseline="30000" dirty="0" smtClean="0"/>
              <a:t>3</a:t>
            </a:r>
            <a:r>
              <a:rPr lang="en-US" altLang="zh-CN" b="1" dirty="0" smtClean="0"/>
              <a:t>)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1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蜷缩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8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5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3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2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稍蜷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7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3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4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3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硬挺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2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0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2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zh-CN" altLang="zh-CN" b="1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1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-(</a:t>
            </a:r>
            <a:r>
              <a:rPr lang="en-US" altLang="zh-CN" b="1" dirty="0" smtClean="0"/>
              <a:t>(5/8)*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(5/8)+(</a:t>
            </a:r>
            <a:r>
              <a:rPr lang="en-US" altLang="zh-CN" b="1" dirty="0" smtClean="0"/>
              <a:t>3/8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(3/8)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2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(</a:t>
            </a:r>
            <a:r>
              <a:rPr lang="en-US" altLang="zh-CN" b="1" dirty="0" smtClean="0"/>
              <a:t>3/7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(3/7)+(</a:t>
            </a:r>
            <a:r>
              <a:rPr lang="en-US" altLang="zh-CN" b="1" dirty="0" smtClean="0"/>
              <a:t>4/7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(4/7)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3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(</a:t>
            </a:r>
            <a:r>
              <a:rPr lang="en-US" altLang="zh-CN" b="1" dirty="0" smtClean="0"/>
              <a:t>0/2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(0/2)+(</a:t>
            </a:r>
            <a:r>
              <a:rPr lang="en-US" altLang="zh-CN" b="1" dirty="0" smtClean="0"/>
              <a:t>2/2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(2/2)</a:t>
            </a:r>
            <a:r>
              <a:rPr lang="zh-CN" altLang="zh-CN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23"/>
              <p:cNvSpPr txBox="1"/>
              <p:nvPr/>
            </p:nvSpPr>
            <p:spPr>
              <a:xfrm>
                <a:off x="2876793" y="2560299"/>
                <a:ext cx="3312006" cy="796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3" y="2560299"/>
                <a:ext cx="3312006" cy="796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2051357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如何选择最优划分属性</a:t>
            </a:r>
            <a:r>
              <a:rPr lang="zh-CN" altLang="en-US" sz="2200" b="1" dirty="0" smtClean="0"/>
              <a:t>。</a:t>
            </a: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一般而言，随着划分过程不断</a:t>
            </a:r>
            <a:r>
              <a:rPr lang="zh-CN" altLang="en-US" b="1" smtClean="0"/>
              <a:t>进行，希望</a:t>
            </a:r>
            <a:r>
              <a:rPr lang="zh-CN" altLang="en-US" b="1" dirty="0" smtClean="0"/>
              <a:t>决策树的分支结点所包含的样本</a:t>
            </a:r>
            <a:r>
              <a:rPr lang="zh-CN" altLang="en-US" b="1" dirty="0" smtClean="0">
                <a:solidFill>
                  <a:srgbClr val="C00000"/>
                </a:solidFill>
              </a:rPr>
              <a:t>尽可能属于同一类别，即结点的“纯度” </a:t>
            </a:r>
            <a:r>
              <a:rPr lang="zh-CN" altLang="en-US" b="1" smtClean="0">
                <a:solidFill>
                  <a:srgbClr val="C00000"/>
                </a:solidFill>
              </a:rPr>
              <a:t>越来越高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由于</a:t>
            </a:r>
            <a:r>
              <a:rPr lang="zh-CN" altLang="en-US" b="1" dirty="0" smtClean="0">
                <a:solidFill>
                  <a:srgbClr val="FF0000"/>
                </a:solidFill>
              </a:rPr>
              <a:t>连续属性</a:t>
            </a:r>
            <a:r>
              <a:rPr lang="zh-CN" altLang="en-US" b="1" dirty="0" smtClean="0"/>
              <a:t>的可取值数目不再有限，因此，不能直接根据连续属性的可取值来对结点进行划分。此时，可</a:t>
            </a:r>
            <a:r>
              <a:rPr lang="zh-CN" altLang="en-US" b="1" dirty="0" smtClean="0">
                <a:solidFill>
                  <a:srgbClr val="C00000"/>
                </a:solidFill>
              </a:rPr>
              <a:t>使用 连续属性离散化</a:t>
            </a:r>
            <a:r>
              <a:rPr lang="zh-CN" altLang="en-US" b="1" dirty="0" smtClean="0"/>
              <a:t>技术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9096" y="3501009"/>
            <a:ext cx="9144000" cy="23762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/>
              <a:t>经典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属性划分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：信息增益、增益率、基</a:t>
            </a:r>
            <a:r>
              <a:rPr lang="zh-CN" altLang="en-US" b="1" dirty="0"/>
              <a:t>尼</a:t>
            </a:r>
            <a:r>
              <a:rPr lang="zh-CN" altLang="en-US" b="1" dirty="0" smtClean="0"/>
              <a:t>指</a:t>
            </a:r>
            <a:endParaRPr lang="en-US" altLang="zh-CN" b="1" dirty="0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信息增益</a:t>
            </a:r>
            <a:r>
              <a:rPr lang="zh-CN" altLang="en-US" b="1" dirty="0" smtClean="0"/>
              <a:t>：</a:t>
            </a:r>
            <a:r>
              <a:rPr lang="zh-CN" altLang="en-US" b="1" dirty="0"/>
              <a:t>信息增益越</a:t>
            </a:r>
            <a:r>
              <a:rPr lang="zh-CN" altLang="en-US" b="1" dirty="0" smtClean="0"/>
              <a:t>大，则</a:t>
            </a:r>
            <a:r>
              <a:rPr lang="zh-CN" altLang="en-US" b="1" dirty="0"/>
              <a:t>意味着使用属性 </a:t>
            </a:r>
            <a:r>
              <a:rPr lang="en-US" altLang="zh-CN" b="1" dirty="0"/>
              <a:t>a  </a:t>
            </a:r>
            <a:r>
              <a:rPr lang="zh-CN" altLang="en-US" b="1" dirty="0"/>
              <a:t>来进行划分所获得的“纯度提升”越大</a:t>
            </a:r>
          </a:p>
          <a:p>
            <a:pPr marL="984250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 </a:t>
            </a:r>
            <a:r>
              <a:rPr lang="en-US" altLang="zh-CN" b="1" dirty="0"/>
              <a:t>ID3</a:t>
            </a:r>
            <a:r>
              <a:rPr lang="zh-CN" altLang="en-US" b="1" dirty="0" smtClean="0"/>
              <a:t>决策树 学习算法 以 信息增益 为</a:t>
            </a:r>
            <a:r>
              <a:rPr lang="zh-CN" altLang="en-US" b="1" dirty="0"/>
              <a:t>准则来选择划分</a:t>
            </a:r>
            <a:r>
              <a:rPr lang="zh-CN" altLang="en-US" b="1" dirty="0" smtClean="0"/>
              <a:t>属性</a:t>
            </a:r>
            <a:endParaRPr lang="en-US" altLang="zh-CN" b="1" dirty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基</a:t>
            </a:r>
            <a:r>
              <a:rPr lang="zh-CN" altLang="en-US" b="1">
                <a:solidFill>
                  <a:srgbClr val="FF0000"/>
                </a:solidFill>
              </a:rPr>
              <a:t>尼</a:t>
            </a:r>
            <a:r>
              <a:rPr lang="zh-CN" altLang="en-US" b="1" smtClean="0">
                <a:solidFill>
                  <a:srgbClr val="FF0000"/>
                </a:solidFill>
              </a:rPr>
              <a:t>指数</a:t>
            </a:r>
            <a:r>
              <a:rPr lang="zh-CN" altLang="en-US" b="1">
                <a:solidFill>
                  <a:prstClr val="black"/>
                </a:solidFill>
              </a:rPr>
              <a:t>：</a:t>
            </a:r>
            <a:r>
              <a:rPr lang="zh-CN" altLang="en-US" b="1" smtClean="0">
                <a:solidFill>
                  <a:prstClr val="black"/>
                </a:solidFill>
              </a:rPr>
              <a:t>反映了</a:t>
            </a:r>
            <a:r>
              <a:rPr lang="en-US" altLang="zh-CN" b="1" smtClean="0">
                <a:solidFill>
                  <a:prstClr val="black"/>
                </a:solidFill>
              </a:rPr>
              <a:t>D</a:t>
            </a:r>
            <a:r>
              <a:rPr lang="zh-CN" altLang="en-US" b="1" dirty="0">
                <a:solidFill>
                  <a:prstClr val="black"/>
                </a:solidFill>
              </a:rPr>
              <a:t>中随机抽取两个</a:t>
            </a:r>
            <a:r>
              <a:rPr lang="zh-CN" altLang="en-US" b="1" dirty="0" smtClean="0">
                <a:solidFill>
                  <a:prstClr val="black"/>
                </a:solidFill>
              </a:rPr>
              <a:t>样本，类别</a:t>
            </a:r>
            <a:r>
              <a:rPr lang="zh-CN" altLang="en-US" b="1" dirty="0">
                <a:solidFill>
                  <a:prstClr val="black"/>
                </a:solidFill>
              </a:rPr>
              <a:t>标记不一致</a:t>
            </a:r>
            <a:r>
              <a:rPr lang="zh-CN" altLang="en-US" b="1">
                <a:solidFill>
                  <a:prstClr val="black"/>
                </a:solidFill>
              </a:rPr>
              <a:t>的</a:t>
            </a:r>
            <a:r>
              <a:rPr lang="zh-CN" altLang="en-US" b="1" smtClean="0">
                <a:solidFill>
                  <a:prstClr val="black"/>
                </a:solidFill>
              </a:rPr>
              <a:t>概率</a:t>
            </a:r>
            <a:endParaRPr lang="zh-CN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5635"/>
            <a:ext cx="9144000" cy="21953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一定程度：避免</a:t>
            </a:r>
            <a:r>
              <a:rPr lang="zh-CN" altLang="en-US" b="1"/>
              <a:t>因决策分支</a:t>
            </a:r>
            <a:r>
              <a:rPr lang="zh-CN" altLang="en-US" b="1" smtClean="0"/>
              <a:t>过多导致</a:t>
            </a:r>
            <a:r>
              <a:rPr lang="zh-CN" altLang="en-US" b="1"/>
              <a:t>的过拟合，降低过拟合的</a:t>
            </a:r>
            <a:r>
              <a:rPr lang="zh-CN" altLang="en-US" b="1" smtClean="0"/>
              <a:t>风险。即</a:t>
            </a:r>
            <a:r>
              <a:rPr lang="zh-CN" altLang="en-US" b="1">
                <a:solidFill>
                  <a:prstClr val="black"/>
                </a:solidFill>
              </a:rPr>
              <a:t>主动去掉一些</a:t>
            </a:r>
            <a:r>
              <a:rPr lang="zh-CN" altLang="en-US" b="1" smtClean="0">
                <a:solidFill>
                  <a:prstClr val="black"/>
                </a:solidFill>
              </a:rPr>
              <a:t>分支，来</a:t>
            </a:r>
            <a:r>
              <a:rPr lang="zh-CN" altLang="en-US" b="1">
                <a:solidFill>
                  <a:prstClr val="black"/>
                </a:solidFill>
              </a:rPr>
              <a:t>降低过拟合的风险</a:t>
            </a:r>
            <a:r>
              <a:rPr lang="zh-CN" altLang="en-US" b="1" smtClean="0">
                <a:solidFill>
                  <a:prstClr val="black"/>
                </a:solidFill>
              </a:rPr>
              <a:t>。</a:t>
            </a:r>
            <a:endParaRPr lang="en-US" altLang="zh-CN" b="1"/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prstClr val="black"/>
                </a:solidFill>
              </a:rPr>
              <a:t>对付</a:t>
            </a:r>
            <a:r>
              <a:rPr lang="zh-CN" altLang="en-US" b="1">
                <a:solidFill>
                  <a:prstClr val="black"/>
                </a:solidFill>
              </a:rPr>
              <a:t>“过拟合”的主要手段。</a:t>
            </a:r>
            <a:endParaRPr lang="en-US" altLang="zh-CN" b="1" smtClean="0">
              <a:solidFill>
                <a:prstClr val="black"/>
              </a:solidFill>
            </a:endParaRPr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prstClr val="black"/>
                </a:solidFill>
              </a:rPr>
              <a:t>剪枝</a:t>
            </a:r>
            <a:r>
              <a:rPr lang="zh-CN" altLang="en-US" b="1" dirty="0">
                <a:solidFill>
                  <a:prstClr val="black"/>
                </a:solidFill>
              </a:rPr>
              <a:t>的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基本策略</a:t>
            </a:r>
            <a:r>
              <a:rPr lang="zh-CN" altLang="en-US" b="1" dirty="0">
                <a:solidFill>
                  <a:prstClr val="black"/>
                </a:solidFill>
              </a:rPr>
              <a:t>：预剪枝；</a:t>
            </a:r>
            <a:r>
              <a:rPr lang="zh-CN" altLang="en-US" b="1">
                <a:solidFill>
                  <a:prstClr val="black"/>
                </a:solidFill>
              </a:rPr>
              <a:t>后</a:t>
            </a:r>
            <a:r>
              <a:rPr lang="zh-CN" altLang="en-US" b="1" smtClean="0">
                <a:solidFill>
                  <a:prstClr val="black"/>
                </a:solidFill>
              </a:rPr>
              <a:t>剪枝</a:t>
            </a:r>
            <a:endParaRPr lang="zh-CN" altLang="en-US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：划分选择、</a:t>
            </a:r>
            <a:r>
              <a:rPr lang="zh-CN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剪枝处理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57931"/>
            <a:ext cx="38740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372262" y="6228020"/>
            <a:ext cx="1569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ea typeface="华文楷体" pitchFamily="2" charset="-122"/>
              </a:rPr>
              <a:t>未剪枝决策树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2" y="6108939"/>
            <a:ext cx="8771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华文楷体" pitchFamily="2" charset="-122"/>
              </a:rPr>
              <a:t>预剪枝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1"/>
          <a:stretch/>
        </p:blipFill>
        <p:spPr bwMode="auto">
          <a:xfrm>
            <a:off x="0" y="3429000"/>
            <a:ext cx="5220072" cy="26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5635"/>
            <a:ext cx="9144000" cy="241139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预剪枝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优点</a:t>
            </a:r>
            <a:r>
              <a:rPr lang="zh-CN" altLang="en-US" b="1" dirty="0"/>
              <a:t>：可以降低过拟合</a:t>
            </a:r>
            <a:r>
              <a:rPr lang="zh-CN" altLang="en-US" b="1" dirty="0" smtClean="0"/>
              <a:t>风险，显著</a:t>
            </a:r>
            <a:r>
              <a:rPr lang="zh-CN" altLang="en-US" b="1" dirty="0"/>
              <a:t>减少训练时间和测试时间</a:t>
            </a:r>
            <a:r>
              <a:rPr lang="zh-CN" altLang="en-US" b="1"/>
              <a:t>开销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缺点：</a:t>
            </a:r>
            <a:r>
              <a:rPr lang="zh-CN" altLang="en-US" b="1" dirty="0"/>
              <a:t>有欠拟合风险。</a:t>
            </a: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后</a:t>
            </a: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优点</a:t>
            </a:r>
            <a:r>
              <a:rPr lang="zh-CN" altLang="en-US" b="1" dirty="0"/>
              <a:t>： 欠拟合风险</a:t>
            </a:r>
            <a:r>
              <a:rPr lang="zh-CN" altLang="en-US" b="1" dirty="0" smtClean="0"/>
              <a:t>小，泛化</a:t>
            </a:r>
            <a:r>
              <a:rPr lang="zh-CN" altLang="en-US" b="1" dirty="0"/>
              <a:t>性能往往优于预剪枝</a:t>
            </a:r>
            <a:r>
              <a:rPr lang="zh-CN" altLang="en-US" b="1"/>
              <a:t>决策树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缺点：</a:t>
            </a:r>
            <a:r>
              <a:rPr lang="zh-CN" altLang="en-US" b="1" dirty="0"/>
              <a:t>训练时间开销大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：划分选择、</a:t>
            </a:r>
            <a:r>
              <a:rPr lang="zh-CN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剪枝处理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39235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/>
              <a:t>神经元模型、感知机与多层网络、误差逆传播算法、全局最小与局部</a:t>
            </a:r>
            <a:r>
              <a:rPr lang="zh-CN" altLang="en-US" sz="2800" b="1" dirty="0" smtClean="0"/>
              <a:t>最小</a:t>
            </a:r>
            <a:endParaRPr lang="en-US" altLang="zh-CN" sz="2800" b="1" dirty="0" smtClean="0"/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神经网络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：</a:t>
            </a:r>
            <a:r>
              <a:rPr lang="zh-CN" altLang="en-US" b="1" dirty="0" smtClean="0">
                <a:cs typeface="Times New Roman" pitchFamily="18" charset="0"/>
              </a:rPr>
              <a:t>是</a:t>
            </a:r>
            <a:r>
              <a:rPr lang="zh-CN" altLang="en-US" b="1" dirty="0">
                <a:cs typeface="Times New Roman" pitchFamily="18" charset="0"/>
              </a:rPr>
              <a:t>由具有适应性的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简单单元</a:t>
            </a:r>
            <a:r>
              <a:rPr lang="zh-CN" altLang="en-US" b="1" dirty="0">
                <a:cs typeface="Times New Roman" pitchFamily="18" charset="0"/>
              </a:rPr>
              <a:t>组成的广泛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并行互联</a:t>
            </a:r>
            <a:r>
              <a:rPr lang="zh-CN" altLang="en-US" b="1" dirty="0">
                <a:cs typeface="Times New Roman" pitchFamily="18" charset="0"/>
              </a:rPr>
              <a:t>的</a:t>
            </a:r>
            <a:r>
              <a:rPr lang="zh-CN" altLang="en-US" b="1" dirty="0" smtClean="0">
                <a:cs typeface="Times New Roman" pitchFamily="18" charset="0"/>
              </a:rPr>
              <a:t>网络，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zh-CN" altLang="en-US" b="1" dirty="0">
                <a:cs typeface="Times New Roman" pitchFamily="18" charset="0"/>
              </a:rPr>
              <a:t>它的组织能够模拟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生物神经系统</a:t>
            </a:r>
            <a:r>
              <a:rPr lang="zh-CN" altLang="en-US" b="1" dirty="0">
                <a:cs typeface="Times New Roman" pitchFamily="18" charset="0"/>
              </a:rPr>
              <a:t>对真实世界物体所作出的反应</a:t>
            </a:r>
            <a:endParaRPr lang="en-US" altLang="zh-CN" b="1" dirty="0">
              <a:cs typeface="Times New Roman" pitchFamily="18" charset="0"/>
            </a:endParaRPr>
          </a:p>
          <a:p>
            <a:pPr marL="365125" indent="-36512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b="1" dirty="0"/>
              <a:t>M-P </a:t>
            </a:r>
            <a:r>
              <a:rPr lang="zh-CN" altLang="en-US" b="1" dirty="0"/>
              <a:t>神经元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输入</a:t>
            </a:r>
            <a:r>
              <a:rPr lang="zh-CN" altLang="en-US" b="1" dirty="0">
                <a:cs typeface="Times New Roman" pitchFamily="18" charset="0"/>
              </a:rPr>
              <a:t>：来自其他</a:t>
            </a:r>
            <a:r>
              <a:rPr lang="en-US" altLang="zh-CN" b="1" i="1" dirty="0">
                <a:cs typeface="Times New Roman" pitchFamily="18" charset="0"/>
              </a:rPr>
              <a:t>n</a:t>
            </a:r>
            <a:r>
              <a:rPr lang="zh-CN" altLang="en-US" b="1" dirty="0">
                <a:cs typeface="Times New Roman" pitchFamily="18" charset="0"/>
              </a:rPr>
              <a:t>个神经元传递过来的</a:t>
            </a:r>
            <a:r>
              <a:rPr lang="zh-CN" altLang="en-US" b="1" dirty="0" smtClean="0">
                <a:cs typeface="Times New Roman" pitchFamily="18" charset="0"/>
              </a:rPr>
              <a:t>输入信号</a:t>
            </a:r>
            <a:endParaRPr lang="en-US" altLang="zh-CN" b="1" dirty="0" smtClean="0">
              <a:cs typeface="Times New Roman" pitchFamily="18" charset="0"/>
            </a:endParaRPr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zh-CN" b="1" dirty="0">
                <a:solidFill>
                  <a:srgbClr val="FF0000"/>
                </a:solidFill>
              </a:rPr>
              <a:t>处理</a:t>
            </a:r>
            <a:r>
              <a:rPr lang="zh-CN" altLang="zh-CN" b="1" dirty="0"/>
              <a:t>：输入信号通过带权重的连接进行</a:t>
            </a:r>
            <a:r>
              <a:rPr lang="zh-CN" altLang="zh-CN" b="1" dirty="0" smtClean="0"/>
              <a:t>传递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 </a:t>
            </a:r>
            <a:r>
              <a:rPr lang="zh-CN" altLang="zh-CN" b="1" dirty="0"/>
              <a:t>神经元接受到总输入值将与神经元的阈值进行</a:t>
            </a:r>
            <a:r>
              <a:rPr lang="zh-CN" altLang="zh-CN" b="1" dirty="0" smtClean="0"/>
              <a:t>比较</a:t>
            </a:r>
            <a:endParaRPr lang="zh-CN" altLang="en-US" b="1" dirty="0">
              <a:cs typeface="Times New Roman" pitchFamily="18" charset="0"/>
            </a:endParaRPr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输出</a:t>
            </a:r>
            <a:r>
              <a:rPr lang="zh-CN" altLang="en-US" b="1" dirty="0">
                <a:cs typeface="Times New Roman" pitchFamily="18" charset="0"/>
              </a:rPr>
              <a:t>：通过激活函数的处理以得到</a:t>
            </a:r>
            <a:r>
              <a:rPr lang="zh-CN" altLang="en-US" b="1" dirty="0" smtClean="0">
                <a:cs typeface="Times New Roman" pitchFamily="18" charset="0"/>
              </a:rPr>
              <a:t>输出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pic>
        <p:nvPicPr>
          <p:cNvPr id="4" name="内容占位符 6" descr="屏幕剪辑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" t="4209" r="29699" b="19514"/>
          <a:stretch/>
        </p:blipFill>
        <p:spPr>
          <a:xfrm>
            <a:off x="5508104" y="4144132"/>
            <a:ext cx="3519776" cy="2304256"/>
          </a:xfrm>
          <a:prstGeom prst="rect">
            <a:avLst/>
          </a:prstGeom>
        </p:spPr>
      </p:pic>
      <p:pic>
        <p:nvPicPr>
          <p:cNvPr id="6" name="内容占位符 6" descr="屏幕剪辑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9" t="12208" b="60851"/>
          <a:stretch/>
        </p:blipFill>
        <p:spPr>
          <a:xfrm>
            <a:off x="1214385" y="4749570"/>
            <a:ext cx="3079334" cy="10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7603"/>
            <a:ext cx="9144000" cy="2123365"/>
          </a:xfrm>
        </p:spPr>
        <p:txBody>
          <a:bodyPr>
            <a:noAutofit/>
          </a:bodyPr>
          <a:lstStyle/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感知机</a:t>
            </a:r>
            <a:r>
              <a:rPr lang="zh-CN" altLang="en-US" b="1" dirty="0">
                <a:cs typeface="Times New Roman" pitchFamily="18" charset="0"/>
              </a:rPr>
              <a:t>由两层结构组成：</a:t>
            </a:r>
          </a:p>
          <a:p>
            <a:pPr marL="625475" indent="-358775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cs typeface="Times New Roman" pitchFamily="18" charset="0"/>
              </a:rPr>
              <a:t>输入层：接受外界输入信号传递给输出层</a:t>
            </a:r>
          </a:p>
          <a:p>
            <a:pPr marL="625475" indent="-358775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cs typeface="Times New Roman" pitchFamily="18" charset="0"/>
              </a:rPr>
              <a:t>输出层：</a:t>
            </a:r>
            <a:r>
              <a:rPr lang="en-US" altLang="zh-CN" b="1" dirty="0">
                <a:cs typeface="Times New Roman" pitchFamily="18" charset="0"/>
              </a:rPr>
              <a:t>M-P</a:t>
            </a:r>
            <a:r>
              <a:rPr lang="zh-CN" altLang="en-US" b="1" dirty="0">
                <a:cs typeface="Times New Roman" pitchFamily="18" charset="0"/>
              </a:rPr>
              <a:t>神经元（阈值逻辑单元） </a:t>
            </a:r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感知机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模型</a:t>
            </a:r>
            <a:r>
              <a:rPr lang="zh-CN" altLang="en-US" b="1" dirty="0" smtClean="0">
                <a:cs typeface="Times New Roman" pitchFamily="18" charset="0"/>
              </a:rPr>
              <a:t>：</a:t>
            </a:r>
            <a:r>
              <a:rPr lang="en-US" altLang="zh-CN" b="1" i="1" dirty="0" smtClean="0"/>
              <a:t>y </a:t>
            </a:r>
            <a:r>
              <a:rPr lang="en-US" altLang="zh-CN" b="1" dirty="0"/>
              <a:t>= </a:t>
            </a:r>
            <a:r>
              <a:rPr lang="en-US" altLang="zh-CN" b="1" i="1" dirty="0"/>
              <a:t> f </a:t>
            </a:r>
            <a:r>
              <a:rPr lang="en-US" altLang="zh-CN" b="1" dirty="0"/>
              <a:t>( ∑</a:t>
            </a:r>
            <a:r>
              <a:rPr lang="en-US" altLang="zh-CN" b="1" i="1" dirty="0"/>
              <a:t>w</a:t>
            </a:r>
            <a:r>
              <a:rPr lang="en-US" altLang="zh-CN" b="1" i="1" baseline="-25000" dirty="0"/>
              <a:t>i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 </a:t>
            </a:r>
            <a:r>
              <a:rPr lang="en-US" altLang="zh-CN" b="1" i="1" dirty="0"/>
              <a:t>- </a:t>
            </a:r>
            <a:r>
              <a:rPr lang="el-GR" altLang="zh-CN" b="1" i="1"/>
              <a:t>θ </a:t>
            </a:r>
            <a:r>
              <a:rPr lang="en-US" altLang="zh-CN" b="1" smtClean="0"/>
              <a:t>)</a:t>
            </a:r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cs typeface="Times New Roman" pitchFamily="18" charset="0"/>
              </a:rPr>
              <a:t>感知机：能够</a:t>
            </a:r>
            <a:r>
              <a:rPr lang="zh-CN" altLang="en-US" b="1" dirty="0">
                <a:cs typeface="Times New Roman" pitchFamily="18" charset="0"/>
              </a:rPr>
              <a:t>容易地实现逻辑与、或</a:t>
            </a:r>
            <a:r>
              <a:rPr lang="zh-CN" altLang="en-US" b="1">
                <a:cs typeface="Times New Roman" pitchFamily="18" charset="0"/>
              </a:rPr>
              <a:t>、</a:t>
            </a:r>
            <a:r>
              <a:rPr lang="zh-CN" altLang="en-US" b="1" smtClean="0">
                <a:cs typeface="Times New Roman" pitchFamily="18" charset="0"/>
              </a:rPr>
              <a:t>非运算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36512" y="3321860"/>
            <a:ext cx="9144000" cy="262742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卷积神经网络</a:t>
            </a:r>
            <a:r>
              <a:rPr lang="zh-CN" altLang="en-US" b="1" smtClean="0">
                <a:cs typeface="Times New Roman" pitchFamily="18" charset="0"/>
              </a:rPr>
              <a:t>：</a:t>
            </a:r>
            <a:r>
              <a:rPr lang="en-US" altLang="zh-CN" b="1" smtClean="0">
                <a:cs typeface="Times New Roman" pitchFamily="18" charset="0"/>
              </a:rPr>
              <a:t>CNN</a:t>
            </a:r>
            <a:r>
              <a:rPr lang="zh-CN" altLang="en-US" b="1" smtClean="0">
                <a:cs typeface="Times New Roman" pitchFamily="18" charset="0"/>
              </a:rPr>
              <a:t>复合多个卷积层和采样层对输入信号进行加工， 然后在连接层实现与输出目标之间的映射。</a:t>
            </a: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卷积神经网络</a:t>
            </a:r>
            <a:r>
              <a:rPr lang="zh-CN" altLang="en-US" b="1" smtClean="0">
                <a:cs typeface="Times New Roman" pitchFamily="18" charset="0"/>
              </a:rPr>
              <a:t>包含：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卷基层</a:t>
            </a:r>
            <a:r>
              <a:rPr lang="zh-CN" altLang="en-US" b="1" smtClean="0">
                <a:cs typeface="Times New Roman" pitchFamily="18" charset="0"/>
              </a:rPr>
              <a:t>：通过 卷积滤波器 提取 特征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采样层</a:t>
            </a:r>
            <a:r>
              <a:rPr lang="zh-CN" altLang="en-US" b="1" smtClean="0">
                <a:cs typeface="Times New Roman" pitchFamily="18" charset="0"/>
              </a:rPr>
              <a:t>：基于局部相关性原理进行亚采样，减少数据量的同时，保留有用信息 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连接层</a:t>
            </a:r>
            <a:r>
              <a:rPr lang="zh-CN" altLang="en-US" b="1" smtClean="0">
                <a:cs typeface="Times New Roman" pitchFamily="18" charset="0"/>
              </a:rPr>
              <a:t>：通过连接层和输出层的连接完成识别任务</a:t>
            </a:r>
            <a:endParaRPr lang="zh-CN" altLang="en-US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6512" y="2132856"/>
            <a:ext cx="9036496" cy="252028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误差逆传播算法（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BP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）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：</a:t>
            </a:r>
            <a:r>
              <a:rPr lang="zh-CN" altLang="en-US" b="1" dirty="0" smtClean="0">
                <a:cs typeface="Times New Roman" pitchFamily="18" charset="0"/>
              </a:rPr>
              <a:t>最成功的训练多层前馈神经网络的学习算法。 </a:t>
            </a:r>
          </a:p>
          <a:p>
            <a:pPr marL="6096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cs typeface="Times New Roman" pitchFamily="18" charset="0"/>
              </a:rPr>
              <a:t>BP</a:t>
            </a:r>
            <a:r>
              <a:rPr lang="zh-CN" altLang="en-US" b="1" dirty="0" smtClean="0">
                <a:cs typeface="Times New Roman" pitchFamily="18" charset="0"/>
              </a:rPr>
              <a:t>算法基于梯度下降策略， 以目标的负梯度方向对参数进行调整。</a:t>
            </a:r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/>
            </a:pPr>
            <a:r>
              <a:rPr lang="zh-CN" altLang="en-US" b="1" dirty="0" smtClean="0"/>
              <a:t>首先，将输入示例提供给输入层神经元，逐层将信号前传，直到产生输出层的结果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 startAt="2"/>
            </a:pPr>
            <a:r>
              <a:rPr lang="zh-CN" altLang="en-US" b="1" dirty="0" smtClean="0"/>
              <a:t>然后，计算输出层的误差，再将误差逆向传播至隐层神经元</a:t>
            </a:r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 startAt="2"/>
            </a:pPr>
            <a:r>
              <a:rPr lang="zh-CN" altLang="en-US" b="1" dirty="0" smtClean="0"/>
              <a:t>最后，根据隐层神经元</a:t>
            </a:r>
            <a:r>
              <a:rPr lang="zh-CN" altLang="en-US" b="1" smtClean="0"/>
              <a:t>的误差，来</a:t>
            </a:r>
            <a:r>
              <a:rPr lang="zh-CN" altLang="en-US" b="1" dirty="0" smtClean="0"/>
              <a:t>对连接权和阈值进行调整</a:t>
            </a:r>
            <a:endParaRPr lang="zh-CN" altLang="en-US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1259268"/>
          </a:xfrm>
        </p:spPr>
        <p:txBody>
          <a:bodyPr>
            <a:noAutofit/>
          </a:bodyPr>
          <a:lstStyle/>
          <a:p>
            <a:pPr marL="342900" lvl="0" indent="-342900" fontAlgn="ctr">
              <a:buFont typeface="Wingdings" panose="05000000000000000000" pitchFamily="2" charset="2"/>
              <a:buChar char="n"/>
            </a:pPr>
            <a:r>
              <a:rPr lang="zh-CN" altLang="zh-CN" b="1" smtClean="0"/>
              <a:t>神经网络</a:t>
            </a:r>
            <a:r>
              <a:rPr lang="zh-CN" altLang="zh-CN" b="1" dirty="0" smtClean="0"/>
              <a:t>的</a:t>
            </a:r>
            <a:r>
              <a:rPr lang="zh-CN" altLang="zh-CN" b="1" smtClean="0">
                <a:solidFill>
                  <a:srgbClr val="FF0000"/>
                </a:solidFill>
              </a:rPr>
              <a:t>训练过程</a:t>
            </a:r>
            <a:endParaRPr lang="zh-CN" altLang="zh-CN" b="1" dirty="0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/>
              <a:t>参数寻优过程</a:t>
            </a:r>
            <a:r>
              <a:rPr lang="zh-CN" altLang="zh-CN" b="1" smtClean="0"/>
              <a:t>，在</a:t>
            </a:r>
            <a:r>
              <a:rPr lang="zh-CN" altLang="zh-CN" b="1"/>
              <a:t>参数空间</a:t>
            </a:r>
            <a:r>
              <a:rPr lang="zh-CN" altLang="zh-CN" b="1" smtClean="0"/>
              <a:t>中寻找</a:t>
            </a:r>
            <a:r>
              <a:rPr lang="zh-CN" altLang="zh-CN" b="1"/>
              <a:t>一组最优参数，使得误差</a:t>
            </a:r>
            <a:r>
              <a:rPr lang="en-US" altLang="zh-CN" b="1"/>
              <a:t>E </a:t>
            </a:r>
            <a:r>
              <a:rPr lang="zh-CN" altLang="zh-CN" b="1"/>
              <a:t>最小</a:t>
            </a:r>
            <a:endParaRPr lang="en-US" altLang="zh-CN" b="1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 smtClean="0"/>
              <a:t>训练集</a:t>
            </a:r>
            <a:r>
              <a:rPr lang="zh-CN" altLang="zh-CN" b="1" dirty="0" smtClean="0"/>
              <a:t>上的误差</a:t>
            </a:r>
            <a:r>
              <a:rPr lang="en-US" altLang="zh-CN" b="1" dirty="0" smtClean="0"/>
              <a:t> E </a:t>
            </a:r>
            <a:r>
              <a:rPr lang="zh-CN" altLang="zh-CN" b="1" dirty="0" smtClean="0"/>
              <a:t>，是关于连接权</a:t>
            </a:r>
            <a:r>
              <a:rPr lang="en-US" altLang="zh-CN" b="1" i="1" dirty="0" smtClean="0"/>
              <a:t>w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和阈值</a:t>
            </a:r>
            <a:r>
              <a:rPr lang="el-GR" altLang="zh-CN" b="1" i="1" dirty="0" smtClean="0"/>
              <a:t>θ</a:t>
            </a:r>
            <a:r>
              <a:rPr lang="el-GR" altLang="zh-CN" b="1" dirty="0" smtClean="0"/>
              <a:t> </a:t>
            </a:r>
            <a:r>
              <a:rPr lang="zh-CN" altLang="zh-CN" b="1" dirty="0" smtClean="0"/>
              <a:t>的函数</a:t>
            </a:r>
            <a:endParaRPr lang="en-US" altLang="zh-CN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机器学习：</a:t>
            </a:r>
            <a:r>
              <a:rPr lang="zh-CN" altLang="en-US" b="1" dirty="0" smtClean="0"/>
              <a:t>致力于研究如何</a:t>
            </a:r>
            <a:r>
              <a:rPr lang="zh-CN" altLang="en-US" b="1" dirty="0"/>
              <a:t>通过计算的</a:t>
            </a:r>
            <a:r>
              <a:rPr lang="zh-CN" altLang="en-US" b="1" dirty="0" smtClean="0"/>
              <a:t>手段，利用</a:t>
            </a:r>
            <a:r>
              <a:rPr lang="zh-CN" altLang="en-US" b="1" dirty="0"/>
              <a:t>经验来改善系统自身的</a:t>
            </a:r>
            <a:r>
              <a:rPr lang="zh-CN" altLang="en-US" b="1" dirty="0" smtClean="0"/>
              <a:t>性能，从而</a:t>
            </a:r>
            <a:r>
              <a:rPr lang="zh-CN" altLang="en-US" b="1" dirty="0"/>
              <a:t>在计算机上从数据中产生</a:t>
            </a:r>
            <a:r>
              <a:rPr lang="zh-CN" altLang="en-US" b="1" dirty="0" smtClean="0"/>
              <a:t>“模型”，并</a:t>
            </a:r>
            <a:r>
              <a:rPr lang="zh-CN" altLang="en-US" b="1" dirty="0"/>
              <a:t>使用该模型对新的情况给出判断。</a:t>
            </a: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Times New Roman" pitchFamily="18" charset="0"/>
              </a:rPr>
              <a:t>根据预测目标的</a:t>
            </a:r>
            <a:r>
              <a:rPr lang="zh-CN" altLang="en-US" b="1" dirty="0" smtClean="0">
                <a:cs typeface="Times New Roman" pitchFamily="18" charset="0"/>
              </a:rPr>
              <a:t>不同，学习</a:t>
            </a:r>
            <a:r>
              <a:rPr lang="zh-CN" altLang="en-US" b="1" dirty="0">
                <a:cs typeface="Times New Roman" pitchFamily="18" charset="0"/>
              </a:rPr>
              <a:t>任务可以</a:t>
            </a:r>
            <a:r>
              <a:rPr lang="zh-CN" altLang="en-US" b="1" dirty="0" smtClean="0">
                <a:cs typeface="Times New Roman" pitchFamily="18" charset="0"/>
              </a:rPr>
              <a:t>分为</a:t>
            </a:r>
            <a:r>
              <a:rPr lang="en-US" altLang="zh-CN" b="1" dirty="0" smtClean="0">
                <a:cs typeface="Times New Roman" pitchFamily="18" charset="0"/>
              </a:rPr>
              <a:t>3</a:t>
            </a:r>
            <a:r>
              <a:rPr lang="zh-CN" altLang="en-US" b="1" dirty="0" smtClean="0">
                <a:cs typeface="Times New Roman" pitchFamily="18" charset="0"/>
              </a:rPr>
              <a:t>类</a:t>
            </a:r>
            <a:r>
              <a:rPr lang="zh-CN" altLang="en-US" b="1" dirty="0">
                <a:cs typeface="Times New Roman" pitchFamily="18" charset="0"/>
              </a:rPr>
              <a:t>：</a:t>
            </a:r>
            <a:endParaRPr lang="en-US" altLang="zh-CN" b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分类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预测值的是离散值</a:t>
            </a:r>
            <a:endParaRPr lang="en-US" altLang="zh-CN" sz="2200" b="1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二分类</a:t>
            </a:r>
            <a:r>
              <a:rPr lang="en-US" altLang="zh-CN" sz="2200" b="1" dirty="0">
                <a:cs typeface="Times New Roman" pitchFamily="18" charset="0"/>
              </a:rPr>
              <a:t>: </a:t>
            </a:r>
            <a:r>
              <a:rPr lang="zh-CN" altLang="en-US" sz="2200" b="1" dirty="0">
                <a:cs typeface="Times New Roman" pitchFamily="18" charset="0"/>
              </a:rPr>
              <a:t>正类（好瓜）；反类（坏瓜</a:t>
            </a:r>
            <a:r>
              <a:rPr lang="zh-CN" altLang="en-US" sz="2200" b="1" dirty="0" smtClean="0">
                <a:cs typeface="Times New Roman" pitchFamily="18" charset="0"/>
              </a:rPr>
              <a:t>）；</a:t>
            </a:r>
            <a:r>
              <a:rPr lang="zh-CN" alt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多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分类</a:t>
            </a:r>
            <a:r>
              <a:rPr lang="en-US" altLang="zh-CN" sz="2200" b="1" dirty="0">
                <a:cs typeface="Times New Roman" pitchFamily="18" charset="0"/>
              </a:rPr>
              <a:t>: </a:t>
            </a:r>
            <a:r>
              <a:rPr lang="zh-CN" altLang="en-US" sz="2200" b="1" dirty="0">
                <a:cs typeface="Times New Roman" pitchFamily="18" charset="0"/>
              </a:rPr>
              <a:t>冬瓜</a:t>
            </a:r>
            <a:r>
              <a:rPr lang="en-US" altLang="zh-CN" sz="2200" b="1" dirty="0">
                <a:cs typeface="Times New Roman" pitchFamily="18" charset="0"/>
              </a:rPr>
              <a:t>;</a:t>
            </a:r>
            <a:r>
              <a:rPr lang="zh-CN" altLang="en-US" sz="2200" b="1" dirty="0">
                <a:cs typeface="Times New Roman" pitchFamily="18" charset="0"/>
              </a:rPr>
              <a:t>南瓜</a:t>
            </a:r>
            <a:r>
              <a:rPr lang="en-US" altLang="zh-CN" sz="2200" b="1" dirty="0">
                <a:cs typeface="Times New Roman" pitchFamily="18" charset="0"/>
              </a:rPr>
              <a:t>;</a:t>
            </a:r>
            <a:r>
              <a:rPr lang="zh-CN" altLang="en-US" sz="2200" b="1" dirty="0">
                <a:cs typeface="Times New Roman" pitchFamily="18" charset="0"/>
              </a:rPr>
              <a:t>西瓜 </a:t>
            </a:r>
            <a:endParaRPr lang="en-US" altLang="zh-CN" sz="2200" b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回归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预测值的是连续</a:t>
            </a:r>
            <a:r>
              <a:rPr lang="zh-CN" altLang="en-US" sz="2200" b="1" dirty="0" smtClean="0">
                <a:cs typeface="Times New Roman" pitchFamily="18" charset="0"/>
              </a:rPr>
              <a:t>值     </a:t>
            </a:r>
            <a:r>
              <a:rPr lang="en-US" altLang="zh-CN" sz="2200" b="1" dirty="0" smtClean="0">
                <a:cs typeface="Times New Roman" pitchFamily="18" charset="0"/>
              </a:rPr>
              <a:t>e.g. </a:t>
            </a:r>
            <a:r>
              <a:rPr lang="zh-CN" altLang="en-US" sz="2200" b="1" dirty="0" smtClean="0">
                <a:cs typeface="Times New Roman" pitchFamily="18" charset="0"/>
              </a:rPr>
              <a:t>西瓜</a:t>
            </a:r>
            <a:r>
              <a:rPr lang="zh-CN" altLang="en-US" sz="2200" b="1" dirty="0">
                <a:cs typeface="Times New Roman" pitchFamily="18" charset="0"/>
              </a:rPr>
              <a:t>成熟度</a:t>
            </a:r>
            <a:r>
              <a:rPr lang="en-US" altLang="zh-CN" sz="2200" b="1" dirty="0" smtClean="0">
                <a:cs typeface="Times New Roman" pitchFamily="18" charset="0"/>
              </a:rPr>
              <a:t>0.95 </a:t>
            </a:r>
            <a:r>
              <a:rPr lang="zh-CN" altLang="en-US" sz="2200" b="1" dirty="0">
                <a:cs typeface="Times New Roman" pitchFamily="18" charset="0"/>
              </a:rPr>
              <a:t>、</a:t>
            </a:r>
            <a:r>
              <a:rPr lang="en-US" altLang="zh-CN" sz="2200" b="1" dirty="0" smtClean="0">
                <a:cs typeface="Times New Roman" pitchFamily="18" charset="0"/>
              </a:rPr>
              <a:t>0.37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聚类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无预测</a:t>
            </a:r>
            <a:r>
              <a:rPr lang="zh-CN" altLang="en-US" sz="2200" b="1" dirty="0" smtClean="0">
                <a:cs typeface="Times New Roman" pitchFamily="18" charset="0"/>
              </a:rPr>
              <a:t>值，即</a:t>
            </a:r>
            <a:r>
              <a:rPr lang="zh-CN" altLang="en-US" sz="2200" b="1" dirty="0">
                <a:cs typeface="Times New Roman" pitchFamily="18" charset="0"/>
              </a:rPr>
              <a:t>没有标记</a:t>
            </a:r>
            <a:r>
              <a:rPr lang="zh-CN" altLang="en-US" sz="2200" b="1" dirty="0" smtClean="0">
                <a:cs typeface="Times New Roman" pitchFamily="18" charset="0"/>
              </a:rPr>
              <a:t>信息</a:t>
            </a:r>
            <a:endParaRPr lang="en-US" altLang="zh-CN" sz="2200" b="1" dirty="0" smtClean="0"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Times New Roman" pitchFamily="18" charset="0"/>
              </a:rPr>
              <a:t>根据</a:t>
            </a:r>
            <a:r>
              <a:rPr lang="zh-CN" altLang="en-US" b="1" dirty="0">
                <a:solidFill>
                  <a:srgbClr val="023A91"/>
                </a:solidFill>
                <a:cs typeface="Times New Roman" pitchFamily="18" charset="0"/>
              </a:rPr>
              <a:t>训练数据是否拥有标记</a:t>
            </a:r>
            <a:r>
              <a:rPr lang="zh-CN" altLang="en-US" b="1" dirty="0" smtClean="0">
                <a:solidFill>
                  <a:srgbClr val="023A91"/>
                </a:solidFill>
                <a:cs typeface="Times New Roman" pitchFamily="18" charset="0"/>
              </a:rPr>
              <a:t>信息</a:t>
            </a:r>
            <a:r>
              <a:rPr lang="zh-CN" altLang="en-US" b="1" dirty="0" smtClean="0">
                <a:cs typeface="Times New Roman" pitchFamily="18" charset="0"/>
              </a:rPr>
              <a:t>，学习</a:t>
            </a:r>
            <a:r>
              <a:rPr lang="zh-CN" altLang="en-US" b="1" dirty="0">
                <a:cs typeface="Times New Roman" pitchFamily="18" charset="0"/>
              </a:rPr>
              <a:t>任务又可以分为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类：</a:t>
            </a:r>
            <a:endParaRPr lang="en-US" altLang="zh-CN" b="1" dirty="0">
              <a:cs typeface="Times New Roman" pitchFamily="18" charset="0"/>
            </a:endParaRPr>
          </a:p>
          <a:p>
            <a:pPr marL="325800" lvl="1" inden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监督学习</a:t>
            </a:r>
            <a:r>
              <a:rPr lang="zh-CN" altLang="en-US" sz="2200" b="1" dirty="0">
                <a:cs typeface="Times New Roman" pitchFamily="18" charset="0"/>
              </a:rPr>
              <a:t>：分类、</a:t>
            </a:r>
            <a:r>
              <a:rPr lang="zh-CN" altLang="en-US" sz="2200" b="1" dirty="0" smtClean="0">
                <a:cs typeface="Times New Roman" pitchFamily="18" charset="0"/>
              </a:rPr>
              <a:t>回归；</a:t>
            </a:r>
            <a:r>
              <a:rPr lang="zh-CN" altLang="en-US" sz="2200" b="1" dirty="0" smtClean="0">
                <a:solidFill>
                  <a:schemeClr val="accent4"/>
                </a:solidFill>
                <a:cs typeface="Times New Roman" pitchFamily="18" charset="0"/>
              </a:rPr>
              <a:t>无监督学习</a:t>
            </a:r>
            <a:r>
              <a:rPr lang="zh-CN" altLang="en-US" sz="2200" b="1" dirty="0"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cs typeface="Times New Roman" pitchFamily="18" charset="0"/>
              </a:rPr>
              <a:t>聚类；</a:t>
            </a:r>
            <a:r>
              <a:rPr lang="zh-CN" altLang="en-US" sz="2200" b="1" dirty="0" smtClean="0">
                <a:solidFill>
                  <a:schemeClr val="accent4"/>
                </a:solidFill>
                <a:cs typeface="Times New Roman" pitchFamily="18" charset="0"/>
              </a:rPr>
              <a:t>半</a:t>
            </a: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监督学习</a:t>
            </a:r>
            <a:r>
              <a:rPr lang="zh-CN" altLang="en-US" sz="2200" b="1" dirty="0">
                <a:cs typeface="Times New Roman" pitchFamily="18" charset="0"/>
              </a:rPr>
              <a:t>：两者</a:t>
            </a:r>
            <a:r>
              <a:rPr lang="zh-CN" altLang="en-US" sz="2200" b="1" dirty="0" smtClean="0">
                <a:cs typeface="Times New Roman" pitchFamily="18" charset="0"/>
              </a:rPr>
              <a:t>结合</a:t>
            </a:r>
            <a:endParaRPr lang="en-US" altLang="zh-CN" sz="2200" b="1" dirty="0" smtClean="0">
              <a:cs typeface="Times New Roman" pitchFamily="18" charset="0"/>
            </a:endParaRPr>
          </a:p>
          <a:p>
            <a:pPr marL="468313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C00000"/>
                </a:solidFill>
              </a:rPr>
              <a:t>泛化：</a:t>
            </a:r>
            <a:r>
              <a:rPr lang="zh-CN" altLang="zh-CN" b="1" dirty="0"/>
              <a:t>机器学习的目标是使学得的</a:t>
            </a:r>
            <a:r>
              <a:rPr lang="zh-CN" altLang="zh-CN" b="1" dirty="0" smtClean="0"/>
              <a:t>模型</a:t>
            </a:r>
            <a:r>
              <a:rPr lang="zh-CN" altLang="en-US" b="1" dirty="0"/>
              <a:t>，</a:t>
            </a:r>
            <a:r>
              <a:rPr lang="zh-CN" altLang="zh-CN" b="1" dirty="0" smtClean="0"/>
              <a:t>能</a:t>
            </a:r>
            <a:r>
              <a:rPr lang="zh-CN" altLang="zh-CN" b="1" dirty="0"/>
              <a:t>很好地适用于</a:t>
            </a:r>
            <a:r>
              <a:rPr lang="en-US" altLang="zh-CN" b="1" dirty="0"/>
              <a:t>“</a:t>
            </a:r>
            <a:r>
              <a:rPr lang="zh-CN" altLang="zh-CN" b="1" dirty="0"/>
              <a:t>新样本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该</a:t>
            </a:r>
            <a:r>
              <a:rPr lang="zh-CN" altLang="zh-CN" b="1" dirty="0"/>
              <a:t>模型适用于新样本的</a:t>
            </a:r>
            <a:r>
              <a:rPr lang="zh-CN" altLang="zh-CN" b="1" dirty="0" smtClean="0"/>
              <a:t>能力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称为</a:t>
            </a:r>
            <a:r>
              <a:rPr lang="zh-CN" altLang="zh-CN" b="1" dirty="0"/>
              <a:t>泛化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698500" lvl="6" indent="-34290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ea typeface="华文楷体" pitchFamily="2" charset="-122"/>
              </a:rPr>
              <a:t>泛化</a:t>
            </a:r>
            <a:r>
              <a:rPr lang="en-US" altLang="zh-CN" sz="2200" b="1" dirty="0">
                <a:ea typeface="华文楷体" pitchFamily="2" charset="-122"/>
              </a:rPr>
              <a:t> </a:t>
            </a:r>
            <a:r>
              <a:rPr lang="zh-CN" altLang="en-US" sz="2200" b="1" dirty="0" smtClean="0">
                <a:ea typeface="华文楷体" pitchFamily="2" charset="-122"/>
              </a:rPr>
              <a:t>能力，指</a:t>
            </a:r>
            <a:r>
              <a:rPr lang="zh-CN" altLang="en-US" sz="2200" b="1" dirty="0" smtClean="0">
                <a:ea typeface="华文楷体" pitchFamily="2" charset="-122"/>
              </a:rPr>
              <a:t>模型</a:t>
            </a:r>
            <a:r>
              <a:rPr lang="zh-CN" altLang="en-US" sz="2200" b="1" dirty="0" smtClean="0">
                <a:ea typeface="华文楷体" pitchFamily="2" charset="-122"/>
              </a:rPr>
              <a:t>适用于新样本的能力</a:t>
            </a:r>
            <a:r>
              <a:rPr lang="zh-CN" altLang="en-US" sz="2200" b="1" dirty="0" smtClean="0">
                <a:ea typeface="华文楷体" pitchFamily="2" charset="-122"/>
              </a:rPr>
              <a:t>。</a:t>
            </a:r>
            <a:endParaRPr lang="en-US" altLang="zh-CN" sz="2200" b="1" dirty="0">
              <a:ea typeface="华文楷体" pitchFamily="2" charset="-122"/>
            </a:endParaRPr>
          </a:p>
          <a:p>
            <a:pPr marL="698500" lvl="6" indent="-34290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训练样本</a:t>
            </a:r>
            <a:r>
              <a:rPr lang="zh-CN" altLang="en-US" sz="2200" b="1" dirty="0">
                <a:latin typeface="Times New Roman" pitchFamily="18" charset="0"/>
                <a:ea typeface="华文楷体" pitchFamily="2" charset="-122"/>
              </a:rPr>
              <a:t>越</a:t>
            </a: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多，越</a:t>
            </a:r>
            <a:r>
              <a:rPr lang="zh-CN" altLang="en-US" sz="2200" b="1" dirty="0">
                <a:latin typeface="Times New Roman" pitchFamily="18" charset="0"/>
                <a:ea typeface="华文楷体" pitchFamily="2" charset="-122"/>
              </a:rPr>
              <a:t>有可能通过学习获得强泛化能力的</a:t>
            </a: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模型</a:t>
            </a:r>
            <a:endParaRPr lang="zh-CN" altLang="en-US" sz="2200" b="1" dirty="0">
              <a:ea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611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827220"/>
          </a:xfrm>
        </p:spPr>
        <p:txBody>
          <a:bodyPr>
            <a:noAutofit/>
          </a:bodyPr>
          <a:lstStyle/>
          <a:p>
            <a:pPr marL="342900" lvl="0" indent="-342900" fontAlgn="ctr">
              <a:buFont typeface="Wingdings" panose="05000000000000000000" pitchFamily="2" charset="2"/>
              <a:buChar char="n"/>
            </a:pPr>
            <a:r>
              <a:rPr lang="zh-CN" altLang="zh-CN" b="1" smtClean="0"/>
              <a:t>神经网络</a:t>
            </a:r>
            <a:r>
              <a:rPr lang="zh-CN" altLang="zh-CN" b="1" dirty="0" smtClean="0"/>
              <a:t>的</a:t>
            </a:r>
            <a:r>
              <a:rPr lang="zh-CN" altLang="zh-CN" b="1" smtClean="0">
                <a:solidFill>
                  <a:srgbClr val="FF0000"/>
                </a:solidFill>
              </a:rPr>
              <a:t>训练过程</a:t>
            </a:r>
            <a:endParaRPr lang="zh-CN" altLang="zh-CN" b="1" dirty="0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/>
              <a:t>参数寻优过程</a:t>
            </a:r>
            <a:r>
              <a:rPr lang="zh-CN" altLang="zh-CN" b="1" smtClean="0"/>
              <a:t>，在</a:t>
            </a:r>
            <a:r>
              <a:rPr lang="zh-CN" altLang="zh-CN" b="1"/>
              <a:t>参数空间</a:t>
            </a:r>
            <a:r>
              <a:rPr lang="zh-CN" altLang="zh-CN" b="1" smtClean="0"/>
              <a:t>中寻找</a:t>
            </a:r>
            <a:r>
              <a:rPr lang="zh-CN" altLang="zh-CN" b="1"/>
              <a:t>一组最优参数，使得误差</a:t>
            </a:r>
            <a:r>
              <a:rPr lang="en-US" altLang="zh-CN" b="1"/>
              <a:t>E </a:t>
            </a:r>
            <a:r>
              <a:rPr lang="zh-CN" altLang="zh-CN" b="1" smtClean="0"/>
              <a:t>最小</a:t>
            </a:r>
            <a:endParaRPr lang="en-US" altLang="zh-CN" b="1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1700808"/>
            <a:ext cx="9144000" cy="2843444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局部极小解</a:t>
            </a:r>
            <a:r>
              <a:rPr lang="zh-CN" altLang="en-US" b="1" smtClean="0">
                <a:cs typeface="Times New Roman" pitchFamily="18" charset="0"/>
              </a:rPr>
              <a:t>：数空间中的某个点， 其邻域点的误差函数值，均不小于该点的函数值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全局最小解</a:t>
            </a:r>
            <a:r>
              <a:rPr lang="zh-CN" altLang="en-US" b="1" smtClean="0">
                <a:cs typeface="Times New Roman" pitchFamily="18" charset="0"/>
              </a:rPr>
              <a:t>：参数空间中所有点的误差函数值，均不小于该点的误差函数值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latin typeface="华文楷体" pitchFamily="2" charset="-122"/>
              </a:rPr>
              <a:t>可能存在多个局部极小值， 但却只会有一个</a:t>
            </a: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全局极最小值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cs typeface="Times New Roman" pitchFamily="18" charset="0"/>
              </a:rPr>
              <a:t>对单隐层神经网络而言，足够多的训练轮数，也不能保证找到的解是全局最小。</a:t>
            </a:r>
            <a:endParaRPr lang="zh-CN" altLang="en-US" b="1"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4509120"/>
            <a:ext cx="9144000" cy="190734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缓解过拟合</a:t>
            </a:r>
            <a:r>
              <a:rPr lang="zh-CN" altLang="en-US" b="1" smtClean="0"/>
              <a:t>的策略</a:t>
            </a:r>
          </a:p>
          <a:p>
            <a:pPr marL="727075" indent="-358775" fontAlgn="ctr"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早停</a:t>
            </a:r>
            <a:r>
              <a:rPr lang="zh-CN" altLang="en-US" b="1" smtClean="0"/>
              <a:t>：训练过程中， 若训练误差降低， 但验证误差升高， 则停止训练 </a:t>
            </a:r>
          </a:p>
          <a:p>
            <a:pPr marL="727075" indent="-358775" fontAlgn="ctr"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正则化</a:t>
            </a:r>
            <a:r>
              <a:rPr lang="zh-CN" altLang="en-US" b="1" smtClean="0"/>
              <a:t>：在误差目标函数中，增加一项描述网络复杂程度的部分， 例如，连接权值与阈值的平方和</a:t>
            </a:r>
            <a:endParaRPr lang="zh-CN" altLang="en-US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5219708"/>
          </a:xfrm>
        </p:spPr>
        <p:txBody>
          <a:bodyPr>
            <a:noAutofit/>
          </a:bodyPr>
          <a:lstStyle/>
          <a:p>
            <a:pPr lvl="0" fontAlgn="ctr"/>
            <a:r>
              <a:rPr lang="zh-CN" altLang="zh-CN" b="1" smtClean="0">
                <a:solidFill>
                  <a:srgbClr val="FF0000"/>
                </a:solidFill>
              </a:rPr>
              <a:t>特征</a:t>
            </a:r>
            <a:r>
              <a:rPr lang="zh-CN" altLang="zh-CN" b="1" dirty="0">
                <a:solidFill>
                  <a:srgbClr val="FF0000"/>
                </a:solidFill>
              </a:rPr>
              <a:t>工程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/>
              <a:t>VS  </a:t>
            </a:r>
            <a:r>
              <a:rPr lang="zh-CN" altLang="zh-CN" b="1" dirty="0">
                <a:solidFill>
                  <a:srgbClr val="FF0000"/>
                </a:solidFill>
              </a:rPr>
              <a:t>特征学习 </a:t>
            </a:r>
          </a:p>
          <a:p>
            <a:pPr marL="625475" indent="-358775" fontAlgn="ctr">
              <a:buFont typeface="Wingdings" pitchFamily="2" charset="2"/>
              <a:buChar char="ü"/>
            </a:pPr>
            <a:r>
              <a:rPr lang="zh-CN" altLang="zh-CN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特征工程</a:t>
            </a:r>
            <a:r>
              <a:rPr lang="zh-CN" altLang="zh-CN" b="1" dirty="0"/>
              <a:t>：人类专家，根据现实任务设计特征， 特征提取与识别，是单独的两个阶段。</a:t>
            </a:r>
          </a:p>
          <a:p>
            <a:pPr marL="625475" indent="-358775" fontAlgn="ctr">
              <a:buFont typeface="Wingdings" pitchFamily="2" charset="2"/>
              <a:buChar char="ü"/>
            </a:pPr>
            <a:r>
              <a:rPr lang="zh-CN" altLang="zh-CN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特征学习</a:t>
            </a:r>
            <a:r>
              <a:rPr lang="zh-CN" altLang="zh-CN" b="1" dirty="0"/>
              <a:t>：通过深度学习技术，自动产生有益于分类的特征， 是一个</a:t>
            </a:r>
            <a:r>
              <a:rPr lang="en-US" altLang="zh-CN" b="1" dirty="0"/>
              <a:t>  </a:t>
            </a:r>
            <a:r>
              <a:rPr lang="zh-CN" altLang="zh-CN" b="1" dirty="0"/>
              <a:t>端到端的学习框架</a:t>
            </a:r>
            <a:r>
              <a:rPr lang="zh-CN" altLang="zh-CN" b="1" dirty="0" smtClean="0"/>
              <a:t>。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063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6" y="980728"/>
            <a:ext cx="8833632" cy="45113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线性模型：</a:t>
            </a: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latin typeface="华文楷体" pitchFamily="2" charset="-122"/>
              </a:rPr>
              <a:t>样本空间</a:t>
            </a:r>
            <a:r>
              <a:rPr lang="zh-CN" altLang="en-US" b="1" dirty="0" smtClean="0">
                <a:latin typeface="华文楷体" pitchFamily="2" charset="-122"/>
              </a:rPr>
              <a:t>中</a:t>
            </a:r>
            <a:r>
              <a:rPr lang="zh-CN" altLang="en-US" b="1" dirty="0">
                <a:latin typeface="华文楷体" pitchFamily="2" charset="-122"/>
              </a:rPr>
              <a:t>寻找</a:t>
            </a:r>
            <a:r>
              <a:rPr lang="zh-CN" altLang="en-US" b="1" dirty="0" smtClean="0">
                <a:latin typeface="华文楷体" pitchFamily="2" charset="-122"/>
              </a:rPr>
              <a:t>一个超平面，</a:t>
            </a:r>
            <a:r>
              <a:rPr lang="en-US" altLang="zh-CN" b="1" dirty="0" smtClean="0">
                <a:latin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</a:rPr>
              <a:t>将不同</a:t>
            </a:r>
            <a:r>
              <a:rPr lang="zh-CN" altLang="en-US" b="1" dirty="0">
                <a:latin typeface="华文楷体" pitchFamily="2" charset="-122"/>
              </a:rPr>
              <a:t>类别的样本</a:t>
            </a:r>
            <a:r>
              <a:rPr lang="zh-CN" altLang="en-US" b="1" dirty="0" smtClean="0">
                <a:latin typeface="华文楷体" pitchFamily="2" charset="-122"/>
              </a:rPr>
              <a:t>分开。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5496" y="1412776"/>
            <a:ext cx="8820472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：距离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超平面最近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的几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训练样本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间隔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：两个异类支持向量到超平面的距离之和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向量</a:t>
            </a:r>
            <a:r>
              <a:rPr kumimoji="1"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机</a:t>
            </a:r>
            <a:endParaRPr lang="en-US" altLang="zh-CN" sz="2200" dirty="0">
              <a:latin typeface="Times New Roman"/>
              <a:ea typeface="黑体"/>
              <a:cs typeface="Times New Roman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基于训练集在样本空间中找到一个划分超平面 </a:t>
            </a:r>
            <a:r>
              <a:rPr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200" b="1" i="1" smtClean="0">
                <a:latin typeface="Times New Roman"/>
                <a:ea typeface="黑体"/>
              </a:rPr>
              <a:t>f </a:t>
            </a:r>
            <a:r>
              <a:rPr lang="en-US" altLang="zh-CN" sz="2200" b="1" smtClean="0">
                <a:latin typeface="Times New Roman"/>
                <a:ea typeface="黑体"/>
              </a:rPr>
              <a:t>(</a:t>
            </a:r>
            <a:r>
              <a:rPr lang="en-US" altLang="zh-CN" sz="2200" b="1" i="1">
                <a:latin typeface="Times New Roman"/>
                <a:ea typeface="黑体"/>
              </a:rPr>
              <a:t>x</a:t>
            </a:r>
            <a:r>
              <a:rPr lang="en-US" altLang="zh-CN" sz="2200" b="1">
                <a:latin typeface="Times New Roman"/>
                <a:ea typeface="黑体"/>
              </a:rPr>
              <a:t>)</a:t>
            </a:r>
            <a:r>
              <a:rPr lang="en-US" altLang="zh-CN" sz="2200">
                <a:latin typeface="Times New Roman"/>
                <a:ea typeface="黑体"/>
              </a:rPr>
              <a:t> = </a:t>
            </a:r>
            <a:r>
              <a:rPr lang="en-US" altLang="zh-CN" sz="2200" b="1" i="1" spc="300">
                <a:latin typeface="Times New Roman"/>
                <a:ea typeface="黑体"/>
              </a:rPr>
              <a:t>ω</a:t>
            </a:r>
            <a:r>
              <a:rPr lang="en-US" altLang="zh-CN" sz="2200" b="1" i="1" spc="300" baseline="30000">
                <a:latin typeface="Times New Roman"/>
                <a:ea typeface="黑体"/>
              </a:rPr>
              <a:t>T</a:t>
            </a:r>
            <a:r>
              <a:rPr lang="en-US" altLang="zh-CN" sz="2200" b="1" i="1" spc="300">
                <a:latin typeface="Times New Roman"/>
                <a:ea typeface="黑体"/>
              </a:rPr>
              <a:t>x+b</a:t>
            </a:r>
            <a:r>
              <a:rPr lang="en-US" altLang="zh-CN" sz="2200">
                <a:latin typeface="Times New Roman"/>
                <a:ea typeface="黑体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，使得两类样本中距离超平面最近的样本之间的间隔最大</a:t>
            </a:r>
            <a:endParaRPr lang="en-US" altLang="zh-CN" sz="2200" b="1" i="1" smtClean="0">
              <a:latin typeface="Times New Roman"/>
              <a:ea typeface="黑体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200" b="1" i="1" smtClean="0">
                <a:latin typeface="Times New Roman"/>
                <a:ea typeface="黑体"/>
              </a:rPr>
              <a:t>ω</a:t>
            </a:r>
            <a:r>
              <a:rPr lang="zh-CN" altLang="zh-CN" sz="2200" b="1" dirty="0">
                <a:latin typeface="华文楷体" pitchFamily="2" charset="-122"/>
                <a:ea typeface="华文楷体" pitchFamily="2" charset="-122"/>
                <a:cs typeface="Times New Roman"/>
              </a:rPr>
              <a:t>为法向量，决定了超平面的方向；</a:t>
            </a:r>
            <a:endParaRPr lang="en-US" altLang="zh-CN" sz="2200" b="1" dirty="0">
              <a:latin typeface="华文楷体" pitchFamily="2" charset="-122"/>
              <a:ea typeface="华文楷体" pitchFamily="2" charset="-122"/>
              <a:cs typeface="Times New Roman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200" b="1" i="1" dirty="0">
                <a:latin typeface="Times New Roman"/>
                <a:ea typeface="黑体"/>
              </a:rPr>
              <a:t>b</a:t>
            </a:r>
            <a:r>
              <a:rPr lang="zh-CN" altLang="zh-CN" sz="2200" b="1" dirty="0">
                <a:latin typeface="华文楷体" pitchFamily="2" charset="-122"/>
                <a:ea typeface="华文楷体" pitchFamily="2" charset="-122"/>
                <a:cs typeface="Times New Roman"/>
              </a:rPr>
              <a:t>为位移项，决定了超平面与原点之间的距离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314976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5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28" y="4365103"/>
            <a:ext cx="3778968" cy="243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07504" y="980728"/>
            <a:ext cx="3668331" cy="4420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向量机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(SVM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基本型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53848"/>
              </p:ext>
            </p:extLst>
          </p:nvPr>
        </p:nvGraphicFramePr>
        <p:xfrm>
          <a:off x="3851920" y="858882"/>
          <a:ext cx="3668497" cy="68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4" imgW="2717640" imgH="507960" progId="Equation.DSMT4">
                  <p:embed/>
                </p:oleObj>
              </mc:Choice>
              <mc:Fallback>
                <p:oleObj name="Equation" r:id="rId4" imgW="2717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858882"/>
                        <a:ext cx="3668497" cy="685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7800" y="1556792"/>
            <a:ext cx="8825994" cy="8133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3225" marR="0" lvl="0" indent="-403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使用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lumMod val="75000"/>
                    <a:lumOff val="25000"/>
                  </a:srgbClr>
                </a:solidFill>
                <a:effectLst/>
                <a:uLnTx/>
                <a:uFillTx/>
                <a:cs typeface="Times New Roman" pitchFamily="18" charset="0"/>
              </a:rPr>
              <a:t>拉格朗日乘子法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可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得到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其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对偶问题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”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，即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itchFamily="18" charset="0"/>
            </a:endParaRPr>
          </a:p>
          <a:p>
            <a:pPr marL="533400" marR="0" lvl="1" indent="-533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对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上式的每条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约束，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添加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拉格朗日乘子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α</a:t>
            </a:r>
            <a:r>
              <a:rPr kumimoji="0" lang="en-US" altLang="zh-CN" sz="2200" b="1" i="1" u="none" strike="noStrike" kern="0" cap="none" spc="30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≥0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，得到  拉格朗日函数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43628"/>
              </p:ext>
            </p:extLst>
          </p:nvPr>
        </p:nvGraphicFramePr>
        <p:xfrm>
          <a:off x="1706263" y="2348880"/>
          <a:ext cx="600317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6" imgW="4228920" imgH="507960" progId="Equation.DSMT4">
                  <p:embed/>
                </p:oleObj>
              </mc:Choice>
              <mc:Fallback>
                <p:oleObj name="Equation" r:id="rId6" imgW="4228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6263" y="2348880"/>
                        <a:ext cx="6003179" cy="64807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35496" y="3140968"/>
            <a:ext cx="5086511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+mj-ea"/>
              <a:buAutoNum type="circleNumDbPlain" startAt="2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ω</a:t>
            </a:r>
            <a:r>
              <a:rPr kumimoji="0" lang="en-US" altLang="zh-CN" sz="2200" b="1" i="0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n-US" altLang="zh-CN" sz="2200" b="1" i="1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α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 </a:t>
            </a:r>
            <a:r>
              <a:rPr kumimoji="0" lang="en-US" altLang="zh-CN" sz="2200" b="1" i="1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ω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的偏导为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零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88833"/>
              </p:ext>
            </p:extLst>
          </p:nvPr>
        </p:nvGraphicFramePr>
        <p:xfrm>
          <a:off x="4788024" y="3087456"/>
          <a:ext cx="400939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8" imgW="3086100" imgH="368300" progId="Equation.DSMT4">
                  <p:embed/>
                </p:oleObj>
              </mc:Choice>
              <mc:Fallback>
                <p:oleObj name="Equation" r:id="rId8" imgW="3086100" imgH="368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087456"/>
                        <a:ext cx="4009391" cy="504056"/>
                      </a:xfrm>
                      <a:prstGeom prst="rect">
                        <a:avLst/>
                      </a:prstGeom>
                      <a:solidFill>
                        <a:srgbClr val="D1F0E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48692" y="4581128"/>
            <a:ext cx="1498972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最终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59168"/>
              </p:ext>
            </p:extLst>
          </p:nvPr>
        </p:nvGraphicFramePr>
        <p:xfrm>
          <a:off x="1387694" y="4556561"/>
          <a:ext cx="3976394" cy="52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10" imgW="2958840" imgH="368280" progId="Equation.DSMT4">
                  <p:embed/>
                </p:oleObj>
              </mc:Choice>
              <mc:Fallback>
                <p:oleObj name="Equation" r:id="rId10" imgW="2958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7694" y="4556561"/>
                        <a:ext cx="3976394" cy="52862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107504" y="5622794"/>
            <a:ext cx="1375698" cy="39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en-US" altLang="zh-CN" sz="2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KKT</a:t>
            </a: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条件</a:t>
            </a:r>
            <a:endParaRPr lang="en-US" altLang="zh-CN" sz="22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1576" y="3861048"/>
            <a:ext cx="1498972" cy="39703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对偶问题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37972"/>
              </p:ext>
            </p:extLst>
          </p:nvPr>
        </p:nvGraphicFramePr>
        <p:xfrm>
          <a:off x="1606650" y="3778576"/>
          <a:ext cx="6575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12" imgW="5740200" imgH="507960" progId="Equation.DSMT4">
                  <p:embed/>
                </p:oleObj>
              </mc:Choice>
              <mc:Fallback>
                <p:oleObj name="Equation" r:id="rId12" imgW="5740200" imgH="50796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50" y="3778576"/>
                        <a:ext cx="6575425" cy="561975"/>
                      </a:xfrm>
                      <a:prstGeom prst="rect">
                        <a:avLst/>
                      </a:prstGeom>
                      <a:solidFill>
                        <a:srgbClr val="D1F0E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51807"/>
              </p:ext>
            </p:extLst>
          </p:nvPr>
        </p:nvGraphicFramePr>
        <p:xfrm>
          <a:off x="1595438" y="5214938"/>
          <a:ext cx="244633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14" imgW="1714320" imgH="965160" progId="Equation.DSMT4">
                  <p:embed/>
                </p:oleObj>
              </mc:Choice>
              <mc:Fallback>
                <p:oleObj name="Equation" r:id="rId14" imgW="1714320" imgH="96516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214938"/>
                        <a:ext cx="2446337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8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980728"/>
            <a:ext cx="8616950" cy="4511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线性模型：</a:t>
            </a: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latin typeface="华文楷体" pitchFamily="2" charset="-122"/>
              </a:rPr>
              <a:t>样本空间</a:t>
            </a:r>
            <a:r>
              <a:rPr lang="zh-CN" altLang="en-US" b="1" dirty="0" smtClean="0">
                <a:latin typeface="华文楷体" pitchFamily="2" charset="-122"/>
              </a:rPr>
              <a:t>中</a:t>
            </a:r>
            <a:r>
              <a:rPr lang="zh-CN" altLang="en-US" b="1" dirty="0">
                <a:latin typeface="华文楷体" pitchFamily="2" charset="-122"/>
              </a:rPr>
              <a:t>寻找</a:t>
            </a:r>
            <a:r>
              <a:rPr lang="zh-CN" altLang="en-US" b="1" dirty="0" smtClean="0">
                <a:latin typeface="华文楷体" pitchFamily="2" charset="-122"/>
              </a:rPr>
              <a:t>一个超平面，</a:t>
            </a:r>
            <a:r>
              <a:rPr lang="en-US" altLang="zh-CN" b="1" dirty="0" smtClean="0">
                <a:latin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</a:rPr>
              <a:t>将不同</a:t>
            </a:r>
            <a:r>
              <a:rPr lang="zh-CN" altLang="en-US" b="1" dirty="0">
                <a:latin typeface="华文楷体" pitchFamily="2" charset="-122"/>
              </a:rPr>
              <a:t>类别的样本</a:t>
            </a:r>
            <a:r>
              <a:rPr lang="zh-CN" altLang="en-US" b="1" dirty="0" smtClean="0">
                <a:latin typeface="华文楷体" pitchFamily="2" charset="-122"/>
              </a:rPr>
              <a:t>分开。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5496" y="1412776"/>
            <a:ext cx="8964275" cy="293003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支持向量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机解的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稀疏性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训练完成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后，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大部分的训练样本都不需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保留，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最终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模型仅与支持向量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有关。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b="1" dirty="0">
                <a:solidFill>
                  <a:srgbClr val="16754D"/>
                </a:solidFill>
                <a:latin typeface="华文楷体" pitchFamily="2" charset="-122"/>
                <a:ea typeface="华文楷体" pitchFamily="2" charset="-122"/>
              </a:rPr>
              <a:t>软间隔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基本想法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：最大化间隔的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同时，</a:t>
            </a:r>
            <a:r>
              <a:rPr lang="en-US" altLang="zh-CN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让不满足约束的样本应尽可能少</a:t>
            </a:r>
            <a:endParaRPr lang="en-US" altLang="zh-CN" sz="22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支持向量机</a:t>
            </a:r>
            <a:r>
              <a:rPr lang="en-US" altLang="zh-CN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SVM</a:t>
            </a:r>
            <a:r>
              <a:rPr lang="en-US" altLang="zh-CN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在解决小样本、非线性问题上具有一定的</a:t>
            </a:r>
            <a:r>
              <a:rPr lang="zh-CN" altLang="en-US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优势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zh-CN" sz="2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支持向量回归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特点： 允许模型输出和实际输出间存在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2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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的偏差。 落入中间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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间隔带的样本不计算损失， 从而使得模型获得稀疏性</a:t>
            </a:r>
            <a:r>
              <a:rPr lang="zh-CN" altLang="zh-CN" sz="2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2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56456" y="4470562"/>
            <a:ext cx="5307632" cy="1368153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支持向量机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学习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模型的一般包含两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部分：</a:t>
            </a:r>
            <a:endParaRPr kumimoji="1" lang="zh-CN" altLang="en-US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结构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风险：描述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模型的某些性质。如，划分超平面的</a:t>
            </a:r>
            <a:r>
              <a:rPr kumimoji="1"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间隔</a:t>
            </a:r>
            <a:r>
              <a:rPr kumimoji="1"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大小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经验风险：描述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模型与训练数据的契合程度。如，训练集上的误差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40" y="4342809"/>
            <a:ext cx="3346920" cy="215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908720"/>
            <a:ext cx="9001000" cy="453650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latin typeface="华文楷体" pitchFamily="2" charset="-122"/>
                <a:cs typeface="宋体"/>
              </a:rPr>
              <a:t>贝叶斯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决策论，极</a:t>
            </a:r>
            <a:r>
              <a:rPr lang="zh-CN" altLang="en-US" sz="2800" b="1" dirty="0">
                <a:latin typeface="华文楷体" pitchFamily="2" charset="-122"/>
                <a:cs typeface="宋体"/>
              </a:rPr>
              <a:t>大似然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估计，朴素贝叶斯分类器，贝</a:t>
            </a:r>
            <a:r>
              <a:rPr lang="zh-CN" altLang="en-US" sz="2800" b="1" dirty="0">
                <a:latin typeface="华文楷体" pitchFamily="2" charset="-122"/>
                <a:cs typeface="宋体"/>
              </a:rPr>
              <a:t>叶斯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网</a:t>
            </a:r>
            <a:endParaRPr lang="en-US" altLang="zh-CN" sz="2400" b="1" dirty="0" smtClean="0">
              <a:solidFill>
                <a:schemeClr val="tx2"/>
              </a:solidFill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决策</a:t>
            </a:r>
            <a:r>
              <a:rPr lang="zh-CN" altLang="en-US" b="1" dirty="0" smtClean="0">
                <a:latin typeface="华文楷体" pitchFamily="2" charset="-122"/>
              </a:rPr>
              <a:t>，是</a:t>
            </a:r>
            <a:r>
              <a:rPr lang="zh-CN" altLang="en-US" b="1" dirty="0">
                <a:latin typeface="华文楷体" pitchFamily="2" charset="-122"/>
              </a:rPr>
              <a:t>在概率框架下实施决策的基本方法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分类</a:t>
            </a:r>
            <a:r>
              <a:rPr lang="zh-CN" altLang="en-US" b="1" dirty="0">
                <a:latin typeface="华文楷体" pitchFamily="2" charset="-122"/>
              </a:rPr>
              <a:t>问题情况下，在所有相关概率都已知的理想情形下，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决策</a:t>
            </a:r>
            <a:r>
              <a:rPr lang="zh-CN" altLang="en-US" b="1" dirty="0" smtClean="0">
                <a:latin typeface="华文楷体" pitchFamily="2" charset="-122"/>
              </a:rPr>
              <a:t>，考虑</a:t>
            </a:r>
            <a:r>
              <a:rPr lang="zh-CN" altLang="en-US" b="1" dirty="0">
                <a:latin typeface="华文楷体" pitchFamily="2" charset="-122"/>
              </a:rPr>
              <a:t>如何基于这些概率和误判</a:t>
            </a:r>
            <a:r>
              <a:rPr lang="zh-CN" altLang="en-US" b="1" dirty="0" smtClean="0">
                <a:latin typeface="华文楷体" pitchFamily="2" charset="-122"/>
              </a:rPr>
              <a:t>损失，来</a:t>
            </a:r>
            <a:r>
              <a:rPr lang="zh-CN" altLang="en-US" b="1" dirty="0">
                <a:latin typeface="华文楷体" pitchFamily="2" charset="-122"/>
              </a:rPr>
              <a:t>选择最优的类别</a:t>
            </a:r>
            <a:r>
              <a:rPr lang="zh-CN" altLang="en-US" b="1" dirty="0" smtClean="0">
                <a:latin typeface="华文楷体" pitchFamily="2" charset="-122"/>
              </a:rPr>
              <a:t>标记。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贝叶斯判定准则</a:t>
            </a:r>
            <a:r>
              <a:rPr lang="zh-CN" altLang="en-US" b="1" dirty="0" smtClean="0">
                <a:latin typeface="华文楷体" pitchFamily="2" charset="-122"/>
              </a:rPr>
              <a:t>： 为了最小</a:t>
            </a:r>
            <a:r>
              <a:rPr lang="zh-CN" altLang="en-US" b="1" dirty="0">
                <a:latin typeface="华文楷体" pitchFamily="2" charset="-122"/>
              </a:rPr>
              <a:t>化总体</a:t>
            </a:r>
            <a:r>
              <a:rPr lang="zh-CN" altLang="en-US" b="1" dirty="0" smtClean="0">
                <a:latin typeface="华文楷体" pitchFamily="2" charset="-122"/>
              </a:rPr>
              <a:t>风险，只需</a:t>
            </a:r>
            <a:r>
              <a:rPr lang="zh-CN" altLang="en-US" b="1" dirty="0">
                <a:latin typeface="华文楷体" pitchFamily="2" charset="-122"/>
              </a:rPr>
              <a:t>在每个样本上选择那个能使条件</a:t>
            </a:r>
            <a:r>
              <a:rPr lang="zh-CN" altLang="en-US" b="1" dirty="0" smtClean="0">
                <a:latin typeface="华文楷体" pitchFamily="2" charset="-122"/>
              </a:rPr>
              <a:t>风险最小</a:t>
            </a:r>
            <a:r>
              <a:rPr lang="zh-CN" altLang="en-US" b="1" dirty="0">
                <a:latin typeface="华文楷体" pitchFamily="2" charset="-122"/>
              </a:rPr>
              <a:t>的类别</a:t>
            </a:r>
            <a:r>
              <a:rPr lang="zh-CN" altLang="en-US" b="1" dirty="0" smtClean="0">
                <a:latin typeface="华文楷体" pitchFamily="2" charset="-122"/>
              </a:rPr>
              <a:t>标记</a:t>
            </a:r>
            <a:endParaRPr lang="en-US" altLang="zh-CN" b="1" dirty="0" smtClean="0">
              <a:latin typeface="华文楷体" pitchFamily="2" charset="-122"/>
            </a:endParaRP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i="1" dirty="0">
                <a:solidFill>
                  <a:srgbClr val="002060">
                    <a:lumMod val="75000"/>
                    <a:lumOff val="25000"/>
                  </a:srgbClr>
                </a:solidFill>
                <a:ea typeface="华文楷体"/>
                <a:cs typeface="Times New Roman" panose="02020603050405020304" pitchFamily="18" charset="0"/>
              </a:rPr>
              <a:t>h*</a:t>
            </a:r>
            <a:r>
              <a:rPr lang="en-US" altLang="zh-CN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arg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min</a:t>
            </a:r>
            <a:r>
              <a:rPr lang="en-US" altLang="zh-CN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dirty="0" err="1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b="1" i="1" dirty="0" err="1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贝叶斯分类  目的</a:t>
            </a:r>
            <a:r>
              <a:rPr lang="zh-CN" altLang="en-US" b="1" dirty="0" smtClean="0">
                <a:latin typeface="华文楷体" pitchFamily="2" charset="-122"/>
              </a:rPr>
              <a:t>：基于</a:t>
            </a:r>
            <a:r>
              <a:rPr lang="zh-CN" altLang="en-US" b="1" dirty="0">
                <a:latin typeface="华文楷体" pitchFamily="2" charset="-122"/>
              </a:rPr>
              <a:t>有限的</a:t>
            </a:r>
            <a:r>
              <a:rPr lang="zh-CN" altLang="en-US" b="1" dirty="0" smtClean="0">
                <a:latin typeface="华文楷体" pitchFamily="2" charset="-122"/>
              </a:rPr>
              <a:t>训练样本，尽可能</a:t>
            </a:r>
            <a:r>
              <a:rPr lang="zh-CN" altLang="en-US" b="1" dirty="0">
                <a:latin typeface="华文楷体" pitchFamily="2" charset="-122"/>
              </a:rPr>
              <a:t>准确地估计出</a:t>
            </a:r>
            <a:r>
              <a:rPr lang="zh-CN" altLang="en-US" b="1" dirty="0" smtClean="0">
                <a:latin typeface="华文楷体" pitchFamily="2" charset="-122"/>
              </a:rPr>
              <a:t>后验概率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估计类条件概率</a:t>
            </a:r>
            <a:r>
              <a:rPr lang="zh-CN" altLang="en-US" b="1" dirty="0">
                <a:latin typeface="华文楷体" pitchFamily="2" charset="-122"/>
              </a:rPr>
              <a:t>的常用策略：先假定其具有某种确定的概率分布</a:t>
            </a:r>
            <a:r>
              <a:rPr lang="zh-CN" altLang="en-US" b="1" dirty="0" smtClean="0">
                <a:latin typeface="华文楷体" pitchFamily="2" charset="-122"/>
              </a:rPr>
              <a:t>形式，再</a:t>
            </a:r>
            <a:r>
              <a:rPr lang="zh-CN" altLang="en-US" b="1" dirty="0">
                <a:latin typeface="华文楷体" pitchFamily="2" charset="-122"/>
              </a:rPr>
              <a:t>基于训练样本对概率分布参数估计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zh-CN" altLang="en-US" b="1" dirty="0">
              <a:latin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2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35496" y="908720"/>
            <a:ext cx="8928992" cy="180020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估计类条件概率</a:t>
            </a:r>
            <a:r>
              <a:rPr lang="zh-CN" altLang="en-US" b="1">
                <a:latin typeface="华文楷体" pitchFamily="2" charset="-122"/>
              </a:rPr>
              <a:t>的常用策略：先假定其具有某种确定的概率分布形式，再基于训练样本对概率分布参数估计</a:t>
            </a:r>
            <a:r>
              <a:rPr lang="zh-CN" altLang="en-US" b="1" smtClean="0">
                <a:latin typeface="华文楷体" pitchFamily="2" charset="-122"/>
              </a:rPr>
              <a:t>。</a:t>
            </a:r>
            <a:endParaRPr lang="en-US" altLang="zh-CN" b="1" smtClean="0"/>
          </a:p>
          <a:p>
            <a:pPr marL="358775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smtClean="0"/>
              <a:t>为了降低贝叶斯公式中估计后验概率的困难，</a:t>
            </a:r>
            <a:r>
              <a:rPr lang="zh-CN" altLang="en-US" b="1" smtClean="0">
                <a:solidFill>
                  <a:srgbClr val="FF0000"/>
                </a:solidFill>
              </a:rPr>
              <a:t>朴素贝叶斯分类器</a:t>
            </a:r>
            <a:r>
              <a:rPr lang="zh-CN" altLang="en-US" b="1" smtClean="0"/>
              <a:t>采用的属性条件独立性假设；</a:t>
            </a:r>
            <a:endParaRPr lang="en-US" altLang="zh-CN" b="1" smtClean="0"/>
          </a:p>
          <a:p>
            <a:pPr marL="717550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>
                <a:latin typeface="华文楷体" pitchFamily="2" charset="-122"/>
              </a:rPr>
              <a:t>对已知类别，假设所有属性相互独立，换言之，假设每个属性独立地对分类结果发生影响。 </a:t>
            </a: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35496" y="3330593"/>
            <a:ext cx="8856984" cy="2304256"/>
          </a:xfrm>
        </p:spPr>
        <p:txBody>
          <a:bodyPr>
            <a:normAutofit/>
          </a:bodyPr>
          <a:lstStyle/>
          <a:p>
            <a:pPr marL="358775" lvl="0" indent="-358775">
              <a:lnSpc>
                <a:spcPct val="110000"/>
              </a:lnSpc>
              <a:spcBef>
                <a:spcPts val="1200"/>
              </a:spcBef>
              <a:buClr>
                <a:srgbClr val="16754D"/>
              </a:buClr>
              <a:buSzPct val="120000"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基于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属性条件独立性假设</a:t>
            </a: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Verdana" charset="0"/>
              </a:rPr>
              <a:t>贝叶斯分类器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目标函数</a:t>
            </a:r>
            <a:r>
              <a:rPr lang="zh-CN" altLang="en-US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latin typeface="华文楷体" pitchFamily="2" charset="-122"/>
              </a:rPr>
              <a:t>：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CN" b="1" dirty="0" smtClean="0">
              <a:latin typeface="华文楷体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r>
              <a:rPr kumimoji="1" lang="zh-CN" altLang="en-US" sz="2200" b="1" dirty="0" smtClean="0">
                <a:latin typeface="华文楷体" pitchFamily="2" charset="-122"/>
              </a:rPr>
              <a:t> </a:t>
            </a:r>
            <a:endParaRPr kumimoji="1" lang="en-US" altLang="zh-CN" sz="2200" b="1" dirty="0" smtClean="0">
              <a:latin typeface="华文楷体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r>
              <a:rPr kumimoji="1" lang="zh-CN" altLang="en-US" sz="2200" b="1" dirty="0" smtClean="0">
                <a:latin typeface="华文楷体" pitchFamily="2" charset="-122"/>
              </a:rPr>
              <a:t>     </a:t>
            </a:r>
            <a:r>
              <a:rPr kumimoji="1" lang="zh-CN" altLang="en-US" sz="2200" b="1" dirty="0" smtClean="0">
                <a:cs typeface="Times New Roman" pitchFamily="18" charset="0"/>
              </a:rPr>
              <a:t>其中，</a:t>
            </a:r>
            <a:r>
              <a:rPr kumimoji="1" lang="en-US" altLang="zh-CN" sz="2200" b="1" dirty="0" smtClean="0">
                <a:cs typeface="Times New Roman" pitchFamily="18" charset="0"/>
              </a:rPr>
              <a:t> </a:t>
            </a:r>
            <a:r>
              <a:rPr kumimoji="1" lang="en-US" altLang="zh-CN" sz="2200" b="1" i="1" dirty="0" smtClean="0">
                <a:cs typeface="Times New Roman" pitchFamily="18" charset="0"/>
              </a:rPr>
              <a:t>d</a:t>
            </a:r>
            <a:r>
              <a:rPr kumimoji="1" lang="zh-CN" altLang="en-US" sz="2200" b="1" dirty="0" smtClean="0">
                <a:cs typeface="Times New Roman" pitchFamily="18" charset="0"/>
              </a:rPr>
              <a:t>  </a:t>
            </a:r>
            <a:r>
              <a:rPr lang="zh-CN" altLang="en-US" sz="2200" b="1" dirty="0">
                <a:cs typeface="Times New Roman" pitchFamily="18" charset="0"/>
              </a:rPr>
              <a:t>为属性</a:t>
            </a:r>
            <a:r>
              <a:rPr lang="zh-CN" altLang="en-US" sz="2200" b="1" dirty="0" smtClean="0">
                <a:cs typeface="Times New Roman" pitchFamily="18" charset="0"/>
              </a:rPr>
              <a:t>数目，</a:t>
            </a:r>
            <a:r>
              <a:rPr lang="en-US" altLang="zh-CN" sz="2200" b="1" i="1" dirty="0" smtClean="0">
                <a:cs typeface="Times New Roman" pitchFamily="18" charset="0"/>
              </a:rPr>
              <a:t>x</a:t>
            </a:r>
            <a:r>
              <a:rPr lang="en-US" altLang="zh-CN" sz="2200" b="1" i="1" baseline="-25000" dirty="0" smtClean="0">
                <a:cs typeface="Times New Roman" pitchFamily="18" charset="0"/>
              </a:rPr>
              <a:t>i</a:t>
            </a:r>
            <a:r>
              <a:rPr lang="zh-CN" altLang="en-US" sz="2200" b="1" dirty="0" smtClean="0">
                <a:cs typeface="Times New Roman" pitchFamily="18" charset="0"/>
              </a:rPr>
              <a:t>  为 </a:t>
            </a:r>
            <a:r>
              <a:rPr lang="en-US" altLang="zh-CN" sz="2200" b="1" i="1" dirty="0" smtClean="0">
                <a:cs typeface="Times New Roman" pitchFamily="18" charset="0"/>
              </a:rPr>
              <a:t>x</a:t>
            </a:r>
            <a:r>
              <a:rPr lang="zh-CN" altLang="en-US" sz="2200" b="1" dirty="0" smtClean="0">
                <a:cs typeface="Times New Roman" pitchFamily="18" charset="0"/>
              </a:rPr>
              <a:t> </a:t>
            </a:r>
            <a:r>
              <a:rPr lang="zh-CN" altLang="en-US" sz="2200" b="1" dirty="0">
                <a:cs typeface="Times New Roman" pitchFamily="18" charset="0"/>
              </a:rPr>
              <a:t>在第 </a:t>
            </a:r>
            <a:r>
              <a:rPr lang="en-US" altLang="zh-CN" sz="2200" b="1" i="1" dirty="0" smtClean="0">
                <a:cs typeface="Times New Roman" pitchFamily="18" charset="0"/>
              </a:rPr>
              <a:t>i</a:t>
            </a:r>
            <a:r>
              <a:rPr lang="zh-CN" altLang="en-US" sz="2200" b="1" dirty="0" smtClean="0">
                <a:cs typeface="Times New Roman" pitchFamily="18" charset="0"/>
              </a:rPr>
              <a:t> </a:t>
            </a:r>
            <a:r>
              <a:rPr lang="zh-CN" altLang="en-US" sz="2200" b="1" dirty="0">
                <a:cs typeface="Times New Roman" pitchFamily="18" charset="0"/>
              </a:rPr>
              <a:t>个属性上的取值。</a:t>
            </a:r>
            <a:endParaRPr kumimoji="1" lang="zh-CN" altLang="en-US" sz="2200" b="1" dirty="0">
              <a:cs typeface="Times New Roman" pitchFamily="18" charset="0"/>
            </a:endParaRPr>
          </a:p>
          <a:p>
            <a:pPr marL="6985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华文楷体" pitchFamily="2" charset="-122"/>
              </a:rPr>
              <a:t>由于</a:t>
            </a:r>
            <a:r>
              <a:rPr lang="zh-CN" altLang="en-US" b="1" dirty="0">
                <a:latin typeface="华文楷体" pitchFamily="2" charset="-122"/>
              </a:rPr>
              <a:t>对所有类别</a:t>
            </a:r>
            <a:r>
              <a:rPr lang="zh-CN" altLang="en-US" b="1" dirty="0" smtClean="0">
                <a:latin typeface="华文楷体" pitchFamily="2" charset="-122"/>
              </a:rPr>
              <a:t>来说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) </a:t>
            </a:r>
            <a:r>
              <a:rPr lang="zh-CN" altLang="en-US" b="1" dirty="0" smtClean="0">
                <a:latin typeface="华文楷体" pitchFamily="2" charset="-122"/>
              </a:rPr>
              <a:t>相同，因此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基于贝叶斯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判定准则</a:t>
            </a:r>
            <a:r>
              <a:rPr lang="zh-CN" altLang="en-US" b="1" dirty="0" smtClean="0">
                <a:latin typeface="华文楷体" pitchFamily="2" charset="-122"/>
              </a:rPr>
              <a:t>有</a:t>
            </a:r>
            <a:endParaRPr lang="zh-CN" altLang="en-US" b="1" dirty="0">
              <a:latin typeface="华文楷体" pitchFamily="2" charset="-122"/>
            </a:endParaRPr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25758"/>
              </p:ext>
            </p:extLst>
          </p:nvPr>
        </p:nvGraphicFramePr>
        <p:xfrm>
          <a:off x="1729265" y="3690540"/>
          <a:ext cx="5130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2527200" imgH="482400" progId="Equation.DSMT4">
                  <p:embed/>
                </p:oleObj>
              </mc:Choice>
              <mc:Fallback>
                <p:oleObj name="Equation" r:id="rId3" imgW="2527200" imgH="482400" progId="Equation.DSMT4">
                  <p:embed/>
                  <p:pic>
                    <p:nvPicPr>
                      <p:cNvPr id="1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65" y="3690540"/>
                        <a:ext cx="5130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94419"/>
              </p:ext>
            </p:extLst>
          </p:nvPr>
        </p:nvGraphicFramePr>
        <p:xfrm>
          <a:off x="2150746" y="5435996"/>
          <a:ext cx="4287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5" imgW="2247840" imgH="291960" progId="Equation.DSMT4">
                  <p:embed/>
                </p:oleObj>
              </mc:Choice>
              <mc:Fallback>
                <p:oleObj name="Equation" r:id="rId5" imgW="2247840" imgH="2919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746" y="5435996"/>
                        <a:ext cx="4287837" cy="558800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41764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b="1" kern="0" dirty="0" smtClean="0">
                <a:latin typeface="Times New Roman"/>
                <a:cs typeface="Times New Roman"/>
              </a:rPr>
              <a:t>设</a:t>
            </a:r>
            <a:r>
              <a:rPr lang="zh-CN" altLang="zh-CN" b="1" kern="0" dirty="0">
                <a:latin typeface="Times New Roman"/>
                <a:cs typeface="Times New Roman"/>
              </a:rPr>
              <a:t>在某个班级男女生识别中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男生</a:t>
            </a:r>
            <a:r>
              <a:rPr lang="en-US" altLang="zh-CN" b="1" i="1" kern="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和女生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两</a:t>
            </a:r>
            <a:r>
              <a:rPr lang="zh-CN" altLang="zh-CN" b="1" kern="0" dirty="0">
                <a:latin typeface="Times New Roman"/>
                <a:cs typeface="Times New Roman"/>
              </a:rPr>
              <a:t>类的先验概率分别为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：男生：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 smtClean="0">
                <a:latin typeface="Calibri"/>
                <a:cs typeface="Times New Roman"/>
              </a:rPr>
              <a:t>=0.05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；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女生：</a:t>
            </a:r>
            <a:r>
              <a:rPr lang="en-US" altLang="zh-CN" b="1" kern="0" dirty="0">
                <a:latin typeface="Times New Roman"/>
                <a:cs typeface="Times New Roman"/>
              </a:rPr>
              <a:t>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>
                <a:latin typeface="Calibri"/>
                <a:cs typeface="Times New Roman"/>
              </a:rPr>
              <a:t>=</a:t>
            </a:r>
            <a:r>
              <a:rPr lang="en-US" altLang="zh-CN" b="1" kern="100" smtClean="0">
                <a:latin typeface="Calibri"/>
                <a:cs typeface="Times New Roman"/>
              </a:rPr>
              <a:t>0.95</a:t>
            </a:r>
            <a:endParaRPr lang="en-US" altLang="zh-CN" b="1" kern="100" dirty="0">
              <a:latin typeface="Calibri"/>
              <a:cs typeface="Times New Roman"/>
            </a:endParaRPr>
          </a:p>
          <a:p>
            <a:pPr marL="358775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zh-CN" b="1" kern="0" smtClean="0">
                <a:latin typeface="Times New Roman"/>
                <a:cs typeface="Times New Roman"/>
              </a:rPr>
              <a:t>现有</a:t>
            </a:r>
            <a:r>
              <a:rPr lang="zh-CN" altLang="zh-CN" b="1" kern="0" dirty="0">
                <a:latin typeface="Times New Roman"/>
                <a:cs typeface="Times New Roman"/>
              </a:rPr>
              <a:t>一待识别的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学生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其</a:t>
            </a:r>
            <a:r>
              <a:rPr lang="zh-CN" altLang="zh-CN" b="1" kern="0" dirty="0">
                <a:latin typeface="Times New Roman"/>
                <a:cs typeface="Times New Roman"/>
              </a:rPr>
              <a:t>观察值为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从</a:t>
            </a:r>
            <a:r>
              <a:rPr lang="zh-CN" altLang="zh-CN" b="1" kern="0" dirty="0">
                <a:latin typeface="Times New Roman"/>
                <a:cs typeface="Times New Roman"/>
              </a:rPr>
              <a:t>类条件概率密度分布曲线上查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得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 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kern="0" dirty="0" smtClean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0.2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；</a:t>
            </a:r>
            <a:r>
              <a:rPr lang="zh-CN" altLang="zh-CN" b="1" kern="0" dirty="0">
                <a:latin typeface="Times New Roman"/>
                <a:cs typeface="Times New Roman"/>
              </a:rPr>
              <a:t>女生：</a:t>
            </a:r>
            <a:r>
              <a:rPr lang="en-US" altLang="zh-CN" b="1" kern="0" dirty="0">
                <a:latin typeface="Times New Roman"/>
                <a:cs typeface="Times New Roman"/>
              </a:rPr>
              <a:t>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 smtClean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0.8</a:t>
            </a: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kern="0" dirty="0" smtClean="0">
                <a:latin typeface="Times New Roman"/>
                <a:cs typeface="Times New Roman"/>
              </a:rPr>
              <a:t>试</a:t>
            </a:r>
            <a:r>
              <a:rPr lang="zh-CN" altLang="zh-CN" b="1" kern="0" dirty="0">
                <a:latin typeface="Times New Roman"/>
                <a:cs typeface="Times New Roman"/>
              </a:rPr>
              <a:t>使用</a:t>
            </a:r>
            <a:r>
              <a:rPr lang="zh-CN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贝叶斯决策</a:t>
            </a:r>
            <a:r>
              <a:rPr lang="zh-CN" altLang="zh-CN" b="1" kern="0" dirty="0">
                <a:latin typeface="Times New Roman"/>
                <a:cs typeface="Times New Roman"/>
              </a:rPr>
              <a:t>对该学生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zh-CN" altLang="zh-CN" b="1" kern="0" dirty="0">
                <a:latin typeface="Times New Roman"/>
                <a:cs typeface="Times New Roman"/>
              </a:rPr>
              <a:t>进行男女性别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分类</a:t>
            </a:r>
            <a:endParaRPr lang="en-US" altLang="zh-CN" b="1" kern="0" dirty="0" smtClean="0">
              <a:latin typeface="Times New Roman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>
                <a:solidFill>
                  <a:srgbClr val="FF0000"/>
                </a:solidFill>
                <a:latin typeface="Calibri"/>
                <a:cs typeface="Times New Roman"/>
              </a:rPr>
              <a:t>解</a:t>
            </a:r>
            <a:r>
              <a:rPr lang="zh-CN" altLang="en-US" b="1" kern="100" dirty="0">
                <a:latin typeface="Calibri"/>
                <a:cs typeface="Times New Roman"/>
              </a:rPr>
              <a:t>：贝叶斯判定</a:t>
            </a:r>
            <a:r>
              <a:rPr lang="zh-CN" altLang="en-US" b="1" kern="100" dirty="0" smtClean="0">
                <a:latin typeface="Calibri"/>
                <a:cs typeface="Times New Roman"/>
              </a:rPr>
              <a:t>准则</a:t>
            </a:r>
            <a:endParaRPr lang="en-US" altLang="zh-CN" b="1" kern="100" dirty="0" smtClean="0">
              <a:latin typeface="Calibri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CN" b="1" kern="100" dirty="0" smtClean="0">
              <a:latin typeface="Calibri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 smtClean="0">
                <a:latin typeface="Calibri"/>
                <a:cs typeface="Times New Roman"/>
              </a:rPr>
              <a:t>若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i="1" kern="0" dirty="0" smtClean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zh-CN" altLang="zh-CN" b="1" kern="0" dirty="0">
                <a:latin typeface="Times New Roman"/>
                <a:cs typeface="Times New Roman"/>
              </a:rPr>
              <a:t>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则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100" dirty="0" smtClean="0">
                <a:latin typeface="Calibri"/>
                <a:cs typeface="Times New Roman"/>
              </a:rPr>
              <a:t> = </a:t>
            </a:r>
            <a:r>
              <a:rPr lang="en-US" altLang="zh-CN" b="1" kern="0" dirty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 </a:t>
            </a:r>
            <a:r>
              <a:rPr lang="en-US" altLang="zh-CN" b="1" kern="100" dirty="0" smtClean="0">
                <a:latin typeface="Calibri"/>
                <a:cs typeface="Times New Roman"/>
              </a:rPr>
              <a:t>×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 smtClean="0">
                <a:latin typeface="Calibri"/>
                <a:cs typeface="Times New Roman"/>
              </a:rPr>
              <a:t>=0.05 ×0.2=0.01</a:t>
            </a: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>
                <a:latin typeface="Calibri"/>
                <a:cs typeface="Times New Roman"/>
              </a:rPr>
              <a:t>若 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i="1" kern="0" dirty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 </a:t>
            </a:r>
            <a:r>
              <a:rPr lang="zh-CN" altLang="en-US" b="1" kern="0" dirty="0">
                <a:latin typeface="Times New Roman"/>
                <a:cs typeface="Times New Roman"/>
              </a:rPr>
              <a:t>则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 </a:t>
            </a:r>
            <a:r>
              <a:rPr lang="en-US" altLang="zh-CN" b="1" kern="100" dirty="0">
                <a:latin typeface="Calibri"/>
                <a:cs typeface="Times New Roman"/>
              </a:rPr>
              <a:t>×</a:t>
            </a:r>
            <a:r>
              <a:rPr lang="en-US" altLang="zh-CN" b="1" kern="0" dirty="0">
                <a:latin typeface="Times New Roman"/>
                <a:cs typeface="Times New Roman"/>
              </a:rPr>
              <a:t> 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0.95 </a:t>
            </a:r>
            <a:r>
              <a:rPr lang="en-US" altLang="zh-CN" b="1" kern="100" dirty="0">
                <a:latin typeface="Calibri"/>
                <a:cs typeface="Times New Roman"/>
              </a:rPr>
              <a:t>×</a:t>
            </a:r>
            <a:r>
              <a:rPr lang="en-US" altLang="zh-CN" b="1" kern="100" dirty="0" smtClean="0">
                <a:latin typeface="Calibri"/>
                <a:cs typeface="Times New Roman"/>
              </a:rPr>
              <a:t>0.8=0.76</a:t>
            </a: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 smtClean="0">
                <a:latin typeface="Calibri"/>
                <a:cs typeface="Times New Roman"/>
              </a:rPr>
              <a:t>因为 </a:t>
            </a:r>
            <a:r>
              <a:rPr lang="en-US" altLang="zh-CN" b="1" i="1" kern="0" dirty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 </a:t>
            </a:r>
            <a:r>
              <a:rPr lang="zh-CN" altLang="en-US" b="1" kern="100" dirty="0" smtClean="0">
                <a:latin typeface="Calibri"/>
                <a:cs typeface="Times New Roman"/>
                <a:sym typeface="Symbol"/>
              </a:rPr>
              <a:t></a:t>
            </a:r>
            <a:r>
              <a:rPr lang="en-US" altLang="zh-CN" b="1" i="1" kern="0" dirty="0">
                <a:latin typeface="Times New Roman"/>
                <a:cs typeface="Times New Roman"/>
              </a:rPr>
              <a:t>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 </a:t>
            </a:r>
            <a:r>
              <a:rPr lang="zh-CN" altLang="en-US" b="1" kern="100" dirty="0" smtClean="0">
                <a:latin typeface="Calibri"/>
                <a:cs typeface="Times New Roman"/>
              </a:rPr>
              <a:t>所以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i="1" kern="0" dirty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</a:t>
            </a:r>
            <a:r>
              <a:rPr lang="zh-CN" altLang="zh-CN" b="1" kern="0" dirty="0">
                <a:latin typeface="Times New Roman"/>
                <a:cs typeface="Times New Roman"/>
              </a:rPr>
              <a:t>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，即</a:t>
            </a:r>
            <a:r>
              <a:rPr lang="zh-CN" altLang="zh-CN" b="1" kern="0" dirty="0">
                <a:latin typeface="Times New Roman"/>
                <a:cs typeface="Times New Roman"/>
              </a:rPr>
              <a:t>该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学生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为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女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生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53838"/>
              </p:ext>
            </p:extLst>
          </p:nvPr>
        </p:nvGraphicFramePr>
        <p:xfrm>
          <a:off x="2987824" y="3068960"/>
          <a:ext cx="42878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2247840" imgH="291960" progId="Equation.DSMT4">
                  <p:embed/>
                </p:oleObj>
              </mc:Choice>
              <mc:Fallback>
                <p:oleObj name="Equation" r:id="rId3" imgW="2247840" imgH="2919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68960"/>
                        <a:ext cx="4287837" cy="558800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6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6512" y="908720"/>
            <a:ext cx="8982086" cy="208823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半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朴素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贝叶斯分类器</a:t>
            </a:r>
            <a:r>
              <a:rPr lang="zh-CN" altLang="en-US" b="1" dirty="0" smtClean="0">
                <a:latin typeface="华文楷体" pitchFamily="2" charset="-122"/>
              </a:rPr>
              <a:t>，对</a:t>
            </a:r>
            <a:r>
              <a:rPr lang="zh-CN" altLang="en-US" b="1" dirty="0">
                <a:latin typeface="华文楷体" pitchFamily="2" charset="-122"/>
              </a:rPr>
              <a:t>属性条件独立假设记性一定程度的</a:t>
            </a:r>
            <a:r>
              <a:rPr lang="zh-CN" altLang="en-US" b="1" dirty="0" smtClean="0">
                <a:latin typeface="华文楷体" pitchFamily="2" charset="-122"/>
              </a:rPr>
              <a:t>放松，适当</a:t>
            </a:r>
            <a:r>
              <a:rPr lang="zh-CN" altLang="en-US" b="1" dirty="0">
                <a:latin typeface="华文楷体" pitchFamily="2" charset="-122"/>
              </a:rPr>
              <a:t>考虑一部分属性间的相互依赖</a:t>
            </a:r>
            <a:r>
              <a:rPr lang="zh-CN" altLang="en-US" b="1" dirty="0" smtClean="0">
                <a:latin typeface="华文楷体" pitchFamily="2" charset="-122"/>
              </a:rPr>
              <a:t>信息，从而</a:t>
            </a:r>
            <a:r>
              <a:rPr lang="zh-CN" altLang="en-US" b="1" dirty="0">
                <a:latin typeface="华文楷体" pitchFamily="2" charset="-122"/>
              </a:rPr>
              <a:t>既不需进行完全联合概率</a:t>
            </a:r>
            <a:r>
              <a:rPr lang="zh-CN" altLang="en-US" b="1" dirty="0" smtClean="0">
                <a:latin typeface="华文楷体" pitchFamily="2" charset="-122"/>
              </a:rPr>
              <a:t>计算，又</a:t>
            </a:r>
            <a:r>
              <a:rPr lang="zh-CN" altLang="en-US" b="1" dirty="0">
                <a:latin typeface="华文楷体" pitchFamily="2" charset="-122"/>
              </a:rPr>
              <a:t>不至于彻底忽略了比较强的属性依赖关系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华文楷体" pitchFamily="2" charset="-122"/>
              <a:cs typeface="宋体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贝叶斯网</a:t>
            </a:r>
            <a:r>
              <a:rPr lang="zh-CN" altLang="en-US" b="1" dirty="0">
                <a:latin typeface="华文楷体" pitchFamily="2" charset="-122"/>
                <a:cs typeface="宋体"/>
              </a:rPr>
              <a:t>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亦</a:t>
            </a:r>
            <a:r>
              <a:rPr lang="zh-CN" altLang="en-US" b="1" dirty="0">
                <a:latin typeface="华文楷体" pitchFamily="2" charset="-122"/>
                <a:cs typeface="宋体"/>
              </a:rPr>
              <a:t>称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“信念网”</a:t>
            </a:r>
            <a:r>
              <a:rPr lang="en-US" altLang="zh-CN" b="1" dirty="0" smtClean="0">
                <a:latin typeface="华文楷体" pitchFamily="2" charset="-122"/>
                <a:cs typeface="宋体"/>
              </a:rPr>
              <a:t>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，它</a:t>
            </a:r>
            <a:r>
              <a:rPr lang="zh-CN" altLang="en-US" b="1" dirty="0">
                <a:latin typeface="华文楷体" pitchFamily="2" charset="-122"/>
                <a:cs typeface="宋体"/>
              </a:rPr>
              <a:t>借助有向无环图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来</a:t>
            </a:r>
            <a:r>
              <a:rPr lang="zh-CN" altLang="en-US" b="1" dirty="0">
                <a:latin typeface="华文楷体" pitchFamily="2" charset="-122"/>
                <a:cs typeface="宋体"/>
              </a:rPr>
              <a:t>刻画属性间的依赖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关系，并</a:t>
            </a:r>
            <a:r>
              <a:rPr lang="zh-CN" altLang="en-US" b="1" dirty="0">
                <a:latin typeface="华文楷体" pitchFamily="2" charset="-122"/>
                <a:cs typeface="宋体"/>
              </a:rPr>
              <a:t>使用条件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概率来</a:t>
            </a:r>
            <a:r>
              <a:rPr lang="zh-CN" altLang="en-US" b="1" dirty="0">
                <a:latin typeface="华文楷体" pitchFamily="2" charset="-122"/>
                <a:cs typeface="宋体"/>
              </a:rPr>
              <a:t>表述属性的联合概率分布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-36512" y="2780928"/>
            <a:ext cx="9180512" cy="252028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贝叶斯概率模型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训练</a:t>
            </a:r>
            <a:r>
              <a:rPr lang="zh-CN" altLang="en-US" b="1" smtClean="0"/>
              <a:t>过程就是参数估计过程，统计学界的两个学派：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频率主义学派</a:t>
            </a:r>
            <a:r>
              <a:rPr lang="zh-CN" altLang="en-US" b="1" smtClean="0"/>
              <a:t>：认为参数虽然未知，但却存在客观值，因此可通过优化似然函数等准则来确定参数值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贝叶斯学派</a:t>
            </a:r>
            <a:r>
              <a:rPr lang="zh-CN" altLang="en-US" b="1" smtClean="0"/>
              <a:t>：认为参数是未观察到的随机变量、其本身也可由分布，因此可假定参数服从一个先验分布，然后基于观测到的数据计算参数的后验分布。</a:t>
            </a:r>
            <a:endParaRPr lang="zh-CN" altLang="en-US" b="1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5496" y="5085184"/>
            <a:ext cx="8982086" cy="172819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拉普拉斯修正的优点</a:t>
            </a:r>
            <a:r>
              <a:rPr lang="zh-CN" altLang="en-US" b="1" smtClean="0"/>
              <a:t>：</a:t>
            </a:r>
          </a:p>
          <a:p>
            <a:pPr marL="531813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避免了因训练集样本不充分，而导致概率估值为零的问题</a:t>
            </a:r>
          </a:p>
          <a:p>
            <a:pPr marL="531813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在训练集变大时，修正过程所引入的先验的影响，也会逐渐变得可忽略，使得估值渐趋向于实际概率值。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003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908720"/>
            <a:ext cx="901381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集成学习：</a:t>
            </a:r>
            <a:r>
              <a:rPr lang="zh-CN" altLang="en-US" b="1" dirty="0" smtClean="0">
                <a:latin typeface="华文楷体" pitchFamily="2" charset="-122"/>
              </a:rPr>
              <a:t>通过</a:t>
            </a:r>
            <a:r>
              <a:rPr lang="zh-CN" altLang="en-US" b="1" dirty="0">
                <a:latin typeface="华文楷体" pitchFamily="2" charset="-122"/>
              </a:rPr>
              <a:t>构建并结合多个学习器来提升性能</a:t>
            </a:r>
            <a:endParaRPr lang="en-US" altLang="zh-CN" b="1" dirty="0">
              <a:latin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</a:rPr>
              <a:t>一般</a:t>
            </a:r>
            <a:r>
              <a:rPr lang="zh-CN" altLang="en-US" b="1">
                <a:solidFill>
                  <a:srgbClr val="C00000"/>
                </a:solidFill>
                <a:latin typeface="华文楷体" pitchFamily="2" charset="-122"/>
              </a:rPr>
              <a:t>结构</a:t>
            </a:r>
            <a:r>
              <a:rPr lang="zh-CN" altLang="en-US" b="1" smtClean="0">
                <a:latin typeface="华文楷体" pitchFamily="2" charset="-122"/>
              </a:rPr>
              <a:t>：先产生</a:t>
            </a:r>
            <a:r>
              <a:rPr lang="zh-CN" altLang="en-US" b="1" dirty="0">
                <a:latin typeface="华文楷体" pitchFamily="2" charset="-122"/>
              </a:rPr>
              <a:t>一组</a:t>
            </a:r>
            <a:r>
              <a:rPr lang="en-US" altLang="zh-CN" b="1" dirty="0">
                <a:latin typeface="华文楷体" pitchFamily="2" charset="-122"/>
              </a:rPr>
              <a:t>"</a:t>
            </a:r>
            <a:r>
              <a:rPr lang="zh-CN" altLang="en-US" b="1" dirty="0">
                <a:latin typeface="华文楷体" pitchFamily="2" charset="-122"/>
              </a:rPr>
              <a:t>个体学习器</a:t>
            </a:r>
            <a:r>
              <a:rPr lang="en-US" altLang="zh-CN" b="1">
                <a:latin typeface="华文楷体" pitchFamily="2" charset="-122"/>
              </a:rPr>
              <a:t>" </a:t>
            </a:r>
            <a:r>
              <a:rPr lang="zh-CN" altLang="en-US" b="1" smtClean="0">
                <a:latin typeface="华文楷体" pitchFamily="2" charset="-122"/>
              </a:rPr>
              <a:t>，再</a:t>
            </a:r>
            <a:r>
              <a:rPr lang="zh-CN" altLang="en-US" b="1" dirty="0">
                <a:latin typeface="华文楷体" pitchFamily="2" charset="-122"/>
              </a:rPr>
              <a:t>用某种策略将它们结合</a:t>
            </a:r>
            <a:r>
              <a:rPr lang="zh-CN" altLang="en-US" b="1" dirty="0" smtClean="0">
                <a:latin typeface="华文楷体" pitchFamily="2" charset="-122"/>
              </a:rPr>
              <a:t>起来。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800100" indent="-342900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</a:rPr>
              <a:t>个体学习</a:t>
            </a: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器</a:t>
            </a:r>
            <a:r>
              <a:rPr lang="zh-CN" altLang="en-US" b="1" smtClean="0">
                <a:latin typeface="华文楷体" pitchFamily="2" charset="-122"/>
              </a:rPr>
              <a:t>，现有学习算法，如</a:t>
            </a:r>
            <a:r>
              <a:rPr lang="en-US" altLang="zh-CN" b="1" smtClean="0">
                <a:latin typeface="华文楷体" pitchFamily="2" charset="-122"/>
              </a:rPr>
              <a:t>C4.5 </a:t>
            </a:r>
            <a:r>
              <a:rPr lang="zh-CN" altLang="en-US" b="1" smtClean="0">
                <a:latin typeface="华文楷体" pitchFamily="2" charset="-122"/>
              </a:rPr>
              <a:t>决策树、</a:t>
            </a:r>
            <a:r>
              <a:rPr lang="en-US" altLang="zh-CN" b="1">
                <a:latin typeface="华文楷体" pitchFamily="2" charset="-122"/>
              </a:rPr>
              <a:t>BP </a:t>
            </a:r>
            <a:r>
              <a:rPr lang="zh-CN" altLang="en-US" b="1" smtClean="0">
                <a:latin typeface="华文楷体" pitchFamily="2" charset="-122"/>
              </a:rPr>
              <a:t>神经网络等</a:t>
            </a:r>
            <a:endParaRPr lang="en-US" altLang="zh-CN" b="1" dirty="0">
              <a:latin typeface="华文楷体" pitchFamily="2" charset="-122"/>
            </a:endParaRPr>
          </a:p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/>
              <a:t>要获得好的集成，个体学习器应</a:t>
            </a:r>
            <a:r>
              <a:rPr lang="zh-CN" altLang="zh-CN" b="1">
                <a:solidFill>
                  <a:srgbClr val="FF0000"/>
                </a:solidFill>
              </a:rPr>
              <a:t>好而不同</a:t>
            </a:r>
            <a:r>
              <a:rPr lang="zh-CN" altLang="zh-CN" b="1"/>
              <a:t>：</a:t>
            </a:r>
          </a:p>
          <a:p>
            <a:pPr marL="625475" indent="-358775" fontAlgn="ctr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zh-CN" b="1"/>
              <a:t>个体学习器，要有一定的</a:t>
            </a:r>
            <a:r>
              <a:rPr lang="en-US" altLang="zh-CN" b="1"/>
              <a:t>“</a:t>
            </a:r>
            <a:r>
              <a:rPr lang="zh-CN" altLang="zh-CN" b="1"/>
              <a:t>准确性</a:t>
            </a:r>
            <a:r>
              <a:rPr lang="en-US" altLang="zh-CN" b="1"/>
              <a:t>”</a:t>
            </a:r>
            <a:r>
              <a:rPr lang="zh-CN" altLang="zh-CN" b="1"/>
              <a:t>，即学习器不能太坏</a:t>
            </a:r>
          </a:p>
          <a:p>
            <a:pPr marL="625475" indent="-358775" fontAlgn="ctr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zh-CN" b="1"/>
              <a:t>个体学习器，要有</a:t>
            </a:r>
            <a:r>
              <a:rPr lang="en-US" altLang="zh-CN" b="1"/>
              <a:t>"</a:t>
            </a:r>
            <a:r>
              <a:rPr lang="zh-CN" altLang="zh-CN" b="1"/>
              <a:t>多样性</a:t>
            </a:r>
            <a:r>
              <a:rPr lang="en-US" altLang="zh-CN" b="1"/>
              <a:t>" </a:t>
            </a:r>
            <a:r>
              <a:rPr lang="zh-CN" altLang="zh-CN" b="1"/>
              <a:t>，即学习器间具有差异</a:t>
            </a:r>
            <a:r>
              <a:rPr lang="zh-CN" altLang="zh-CN" b="1" smtClean="0"/>
              <a:t>。</a:t>
            </a:r>
            <a:endParaRPr lang="en-US" altLang="zh-CN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集成：</a:t>
            </a: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结合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策略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：平均法、投票法、学习</a:t>
            </a:r>
            <a:r>
              <a:rPr lang="zh-CN" altLang="en-US" b="1" smtClean="0">
                <a:solidFill>
                  <a:prstClr val="black"/>
                </a:solidFill>
                <a:latin typeface="华文楷体" pitchFamily="2" charset="-122"/>
              </a:rPr>
              <a:t>法</a:t>
            </a:r>
            <a:endParaRPr lang="en-US" altLang="zh-CN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集成</a:t>
            </a:r>
            <a:r>
              <a:rPr lang="zh-CN" altLang="en-US" b="1" dirty="0">
                <a:latin typeface="华文楷体" pitchFamily="2" charset="-122"/>
              </a:rPr>
              <a:t>：</a:t>
            </a:r>
            <a:endParaRPr lang="en-US" altLang="zh-CN" b="1" dirty="0">
              <a:latin typeface="华文楷体" pitchFamily="2" charset="-122"/>
            </a:endParaRPr>
          </a:p>
          <a:p>
            <a:pPr marL="625475" indent="-358775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同质集成</a:t>
            </a:r>
            <a:r>
              <a:rPr lang="zh-CN" altLang="en-US" b="1" dirty="0">
                <a:latin typeface="华文楷体" pitchFamily="2" charset="-122"/>
              </a:rPr>
              <a:t>：只包含同种类型的个体学习</a:t>
            </a:r>
            <a:r>
              <a:rPr lang="zh-CN" altLang="en-US" b="1" dirty="0" smtClean="0">
                <a:latin typeface="华文楷体" pitchFamily="2" charset="-122"/>
              </a:rPr>
              <a:t>器，个体</a:t>
            </a:r>
            <a:r>
              <a:rPr lang="zh-CN" altLang="en-US" b="1" dirty="0">
                <a:latin typeface="华文楷体" pitchFamily="2" charset="-122"/>
              </a:rPr>
              <a:t>学习器称为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基学习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器</a:t>
            </a:r>
            <a:r>
              <a:rPr lang="zh-CN" altLang="en-US" b="1" smtClean="0">
                <a:latin typeface="华文楷体" pitchFamily="2" charset="-122"/>
              </a:rPr>
              <a:t>。如</a:t>
            </a:r>
            <a:r>
              <a:rPr lang="en-US" altLang="zh-CN" b="1" dirty="0">
                <a:latin typeface="华文楷体" pitchFamily="2" charset="-122"/>
              </a:rPr>
              <a:t>“</a:t>
            </a:r>
            <a:r>
              <a:rPr lang="zh-CN" altLang="en-US" b="1" dirty="0">
                <a:latin typeface="华文楷体" pitchFamily="2" charset="-122"/>
              </a:rPr>
              <a:t>决策树</a:t>
            </a:r>
            <a:r>
              <a:rPr lang="zh-CN" altLang="en-US" b="1">
                <a:latin typeface="华文楷体" pitchFamily="2" charset="-122"/>
              </a:rPr>
              <a:t>集成</a:t>
            </a:r>
            <a:r>
              <a:rPr lang="en-US" altLang="zh-CN" b="1" smtClean="0">
                <a:latin typeface="华文楷体" pitchFamily="2" charset="-122"/>
              </a:rPr>
              <a:t>”</a:t>
            </a:r>
            <a:r>
              <a:rPr lang="zh-CN" altLang="en-US" b="1" smtClean="0">
                <a:latin typeface="华文楷体" pitchFamily="2" charset="-122"/>
              </a:rPr>
              <a:t>全</a:t>
            </a:r>
            <a:r>
              <a:rPr lang="zh-CN" altLang="en-US" b="1" dirty="0">
                <a:latin typeface="华文楷体" pitchFamily="2" charset="-122"/>
              </a:rPr>
              <a:t>是</a:t>
            </a:r>
            <a:r>
              <a:rPr lang="zh-CN" altLang="en-US" b="1" dirty="0" smtClean="0">
                <a:latin typeface="华文楷体" pitchFamily="2" charset="-122"/>
              </a:rPr>
              <a:t>决策树，</a:t>
            </a:r>
            <a:r>
              <a:rPr lang="en-US" altLang="zh-CN" b="1" dirty="0" smtClean="0">
                <a:latin typeface="华文楷体" pitchFamily="2" charset="-122"/>
              </a:rPr>
              <a:t>"</a:t>
            </a:r>
            <a:r>
              <a:rPr lang="zh-CN" altLang="en-US" b="1" dirty="0">
                <a:latin typeface="华文楷体" pitchFamily="2" charset="-122"/>
              </a:rPr>
              <a:t>神经网络</a:t>
            </a:r>
            <a:r>
              <a:rPr lang="zh-CN" altLang="en-US" b="1">
                <a:latin typeface="华文楷体" pitchFamily="2" charset="-122"/>
              </a:rPr>
              <a:t>集成</a:t>
            </a:r>
            <a:r>
              <a:rPr lang="en-US" altLang="zh-CN" b="1" smtClean="0">
                <a:latin typeface="华文楷体" pitchFamily="2" charset="-122"/>
              </a:rPr>
              <a:t>"</a:t>
            </a:r>
            <a:r>
              <a:rPr lang="zh-CN" altLang="en-US" b="1" smtClean="0">
                <a:latin typeface="华文楷体" pitchFamily="2" charset="-122"/>
              </a:rPr>
              <a:t>全</a:t>
            </a:r>
            <a:r>
              <a:rPr lang="zh-CN" altLang="en-US" b="1" dirty="0">
                <a:latin typeface="华文楷体" pitchFamily="2" charset="-122"/>
              </a:rPr>
              <a:t>是神经网络</a:t>
            </a:r>
            <a:endParaRPr lang="en-US" altLang="zh-CN" b="1" dirty="0">
              <a:latin typeface="华文楷体" pitchFamily="2" charset="-122"/>
            </a:endParaRPr>
          </a:p>
          <a:p>
            <a:pPr marL="625475" indent="-358775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异质集成</a:t>
            </a:r>
            <a:r>
              <a:rPr lang="zh-CN" altLang="en-US" b="1" dirty="0">
                <a:latin typeface="华文楷体" pitchFamily="2" charset="-122"/>
              </a:rPr>
              <a:t>：包含不同类型的个体学习</a:t>
            </a:r>
            <a:r>
              <a:rPr lang="zh-CN" altLang="en-US" b="1" dirty="0" smtClean="0">
                <a:latin typeface="华文楷体" pitchFamily="2" charset="-122"/>
              </a:rPr>
              <a:t>器，个体</a:t>
            </a:r>
            <a:r>
              <a:rPr lang="zh-CN" altLang="en-US" b="1" dirty="0">
                <a:latin typeface="华文楷体" pitchFamily="2" charset="-122"/>
              </a:rPr>
              <a:t>学习器称为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组件学习器</a:t>
            </a:r>
            <a:r>
              <a:rPr lang="zh-CN" altLang="en-US" b="1" dirty="0">
                <a:latin typeface="华文楷体" pitchFamily="2" charset="-122"/>
              </a:rPr>
              <a:t>。例如同时包含决策树和神经网络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558858"/>
            <a:ext cx="3168352" cy="11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8964488" cy="5507741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归纳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b="1" dirty="0">
                <a:latin typeface="华文楷体" pitchFamily="2" charset="-122"/>
              </a:rPr>
              <a:t>从特殊到一般的</a:t>
            </a:r>
            <a:r>
              <a:rPr lang="en-US" altLang="zh-CN" sz="2200" b="1" dirty="0">
                <a:latin typeface="华文楷体" pitchFamily="2" charset="-122"/>
              </a:rPr>
              <a:t>"</a:t>
            </a:r>
            <a:r>
              <a:rPr lang="zh-CN" altLang="en-US" sz="2200" b="1" dirty="0">
                <a:latin typeface="华文楷体" pitchFamily="2" charset="-122"/>
              </a:rPr>
              <a:t>泛化</a:t>
            </a:r>
            <a:r>
              <a:rPr lang="en-US" altLang="zh-CN" sz="2200" b="1" dirty="0">
                <a:latin typeface="华文楷体" pitchFamily="2" charset="-122"/>
              </a:rPr>
              <a:t>"</a:t>
            </a:r>
            <a:r>
              <a:rPr lang="zh-CN" altLang="en-US" sz="2200" b="1" dirty="0" smtClean="0">
                <a:latin typeface="华文楷体" pitchFamily="2" charset="-122"/>
              </a:rPr>
              <a:t>过程，即</a:t>
            </a:r>
            <a:r>
              <a:rPr lang="zh-CN" altLang="en-US" sz="2200" b="1" dirty="0">
                <a:latin typeface="华文楷体" pitchFamily="2" charset="-122"/>
              </a:rPr>
              <a:t>从具体的事实归结出</a:t>
            </a:r>
            <a:r>
              <a:rPr lang="zh-CN" altLang="en-US" sz="2200" b="1">
                <a:latin typeface="华文楷体" pitchFamily="2" charset="-122"/>
              </a:rPr>
              <a:t>一般性</a:t>
            </a:r>
            <a:r>
              <a:rPr lang="zh-CN" altLang="en-US" sz="2200" b="1" smtClean="0">
                <a:latin typeface="华文楷体" pitchFamily="2" charset="-122"/>
              </a:rPr>
              <a:t>规律</a:t>
            </a:r>
            <a:endParaRPr lang="en-US" altLang="zh-CN" sz="2200" b="1" dirty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</a:rPr>
              <a:t>演绎</a:t>
            </a:r>
            <a:r>
              <a:rPr lang="zh-CN" altLang="en-US" sz="2200" b="1" dirty="0" smtClean="0"/>
              <a:t>：从</a:t>
            </a:r>
            <a:r>
              <a:rPr lang="zh-CN" altLang="en-US" sz="2200" b="1" dirty="0"/>
              <a:t>一般到特殊的</a:t>
            </a:r>
            <a:r>
              <a:rPr lang="en-US" altLang="zh-CN" sz="2200" b="1" dirty="0"/>
              <a:t>"</a:t>
            </a:r>
            <a:r>
              <a:rPr lang="zh-CN" altLang="en-US" sz="2200" b="1" dirty="0"/>
              <a:t>特化</a:t>
            </a:r>
            <a:r>
              <a:rPr lang="en-US" altLang="zh-CN" sz="2200" b="1" dirty="0"/>
              <a:t>"</a:t>
            </a:r>
            <a:r>
              <a:rPr lang="zh-CN" altLang="en-US" sz="2200" b="1" dirty="0" smtClean="0"/>
              <a:t>过程，即</a:t>
            </a:r>
            <a:r>
              <a:rPr lang="zh-CN" altLang="en-US" sz="2200" b="1" dirty="0"/>
              <a:t>从基础原理推演出具体</a:t>
            </a:r>
            <a:r>
              <a:rPr lang="zh-CN" altLang="en-US" sz="2200" b="1" smtClean="0"/>
              <a:t>状况。</a:t>
            </a:r>
            <a:endParaRPr lang="en-US" altLang="zh-CN" sz="2200" b="1" dirty="0"/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latin typeface="华文楷体" pitchFamily="2" charset="-122"/>
              </a:rPr>
              <a:t>学习过程中对</a:t>
            </a:r>
            <a:r>
              <a:rPr lang="zh-CN" altLang="en-US" sz="2200" b="1" dirty="0">
                <a:latin typeface="华文楷体" pitchFamily="2" charset="-122"/>
              </a:rPr>
              <a:t>某种类型假设</a:t>
            </a:r>
            <a:r>
              <a:rPr lang="zh-CN" altLang="en-US" sz="2200" b="1">
                <a:latin typeface="华文楷体" pitchFamily="2" charset="-122"/>
              </a:rPr>
              <a:t>的</a:t>
            </a:r>
            <a:r>
              <a:rPr lang="zh-CN" altLang="en-US" sz="2200" b="1" smtClean="0">
                <a:latin typeface="华文楷体" pitchFamily="2" charset="-122"/>
              </a:rPr>
              <a:t>偏好，称作</a:t>
            </a:r>
            <a:r>
              <a:rPr lang="zh-CN" altLang="en-US" sz="2200" b="1" dirty="0">
                <a:solidFill>
                  <a:schemeClr val="accent4"/>
                </a:solidFill>
                <a:latin typeface="华文楷体" pitchFamily="2" charset="-122"/>
              </a:rPr>
              <a:t>归纳</a:t>
            </a:r>
            <a:r>
              <a:rPr lang="zh-CN" altLang="en-US" sz="2200" b="1" dirty="0" smtClean="0">
                <a:solidFill>
                  <a:schemeClr val="accent4"/>
                </a:solidFill>
                <a:latin typeface="华文楷体" pitchFamily="2" charset="-122"/>
              </a:rPr>
              <a:t>偏好</a:t>
            </a:r>
            <a:endParaRPr lang="en-US" altLang="zh-CN" sz="2200" b="1" dirty="0" smtClean="0">
              <a:solidFill>
                <a:schemeClr val="accent4"/>
              </a:solidFill>
              <a:latin typeface="华文楷体" pitchFamily="2" charset="-122"/>
            </a:endParaRP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“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奥卡姆剃刀</a:t>
            </a:r>
            <a:r>
              <a:rPr lang="zh-CN" altLang="en-US" sz="2200" b="1" dirty="0">
                <a:latin typeface="华文楷体" pitchFamily="2" charset="-122"/>
              </a:rPr>
              <a:t>”是一种常用的、自然科学研究中最基本的</a:t>
            </a:r>
            <a:r>
              <a:rPr lang="zh-CN" altLang="en-US" sz="2200" b="1" dirty="0" smtClean="0">
                <a:latin typeface="华文楷体" pitchFamily="2" charset="-122"/>
              </a:rPr>
              <a:t>原则，即</a:t>
            </a:r>
            <a:r>
              <a:rPr lang="zh-CN" altLang="en-US" sz="2200" b="1" dirty="0">
                <a:latin typeface="华文楷体" pitchFamily="2" charset="-122"/>
              </a:rPr>
              <a:t>“若有多个假设与观察</a:t>
            </a:r>
            <a:r>
              <a:rPr lang="zh-CN" altLang="en-US" sz="2200" b="1" dirty="0" smtClean="0">
                <a:latin typeface="华文楷体" pitchFamily="2" charset="-122"/>
              </a:rPr>
              <a:t>一致，选</a:t>
            </a:r>
            <a:r>
              <a:rPr lang="zh-CN" altLang="en-US" sz="2200" b="1" dirty="0">
                <a:latin typeface="华文楷体" pitchFamily="2" charset="-122"/>
              </a:rPr>
              <a:t>最简单的那个</a:t>
            </a:r>
            <a:r>
              <a:rPr lang="zh-CN" altLang="en-US" sz="2200" b="1" dirty="0" smtClean="0">
                <a:latin typeface="华文楷体" pitchFamily="2" charset="-122"/>
              </a:rPr>
              <a:t>”。</a:t>
            </a:r>
            <a:endParaRPr lang="en-US" altLang="zh-CN" sz="2200" b="1" dirty="0">
              <a:latin typeface="华文楷体" pitchFamily="2" charset="-122"/>
            </a:endParaRP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奥卡姆</a:t>
            </a:r>
            <a:r>
              <a:rPr lang="zh-CN" altLang="en-US" sz="2200" b="1" dirty="0" smtClean="0">
                <a:latin typeface="华文楷体" pitchFamily="2" charset="-122"/>
              </a:rPr>
              <a:t>剃刀，并非</a:t>
            </a:r>
            <a:r>
              <a:rPr lang="zh-CN" altLang="en-US" sz="2200" b="1" dirty="0">
                <a:latin typeface="华文楷体" pitchFamily="2" charset="-122"/>
              </a:rPr>
              <a:t>唯一可行的</a:t>
            </a:r>
            <a:r>
              <a:rPr lang="zh-CN" altLang="en-US" sz="2200" b="1" dirty="0" smtClean="0">
                <a:latin typeface="华文楷体" pitchFamily="2" charset="-122"/>
              </a:rPr>
              <a:t>原则</a:t>
            </a:r>
            <a:r>
              <a:rPr lang="zh-CN" altLang="en-US" sz="2200" b="1" dirty="0">
                <a:latin typeface="华文楷体" pitchFamily="2" charset="-122"/>
              </a:rPr>
              <a:t>。</a:t>
            </a: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奥卡姆</a:t>
            </a:r>
            <a:r>
              <a:rPr lang="zh-CN" altLang="en-US" sz="2200" b="1" dirty="0" smtClean="0">
                <a:latin typeface="华文楷体" pitchFamily="2" charset="-122"/>
              </a:rPr>
              <a:t>剃刀，本身</a:t>
            </a:r>
            <a:r>
              <a:rPr lang="zh-CN" altLang="en-US" sz="2200" b="1" dirty="0">
                <a:latin typeface="华文楷体" pitchFamily="2" charset="-122"/>
              </a:rPr>
              <a:t>存在不同的</a:t>
            </a:r>
            <a:r>
              <a:rPr lang="zh-CN" altLang="en-US" sz="2200" b="1" dirty="0" smtClean="0">
                <a:latin typeface="华文楷体" pitchFamily="2" charset="-122"/>
              </a:rPr>
              <a:t>诠释。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一个算法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b="1" baseline="-25000" dirty="0" smtClean="0">
                <a:solidFill>
                  <a:prstClr val="black"/>
                </a:solidFill>
                <a:cs typeface="Times New Roman" pitchFamily="18" charset="0"/>
              </a:rPr>
              <a:t>，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如果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在某些问题上比另一个算法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好，必然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存在另一些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问题，</a:t>
            </a:r>
            <a:r>
              <a:rPr lang="el-GR" altLang="zh-CN" b="1" dirty="0" smtClean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比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好，即</a:t>
            </a:r>
            <a:r>
              <a:rPr lang="zh-CN" altLang="en-US" b="1" kern="0" dirty="0">
                <a:solidFill>
                  <a:srgbClr val="C00000"/>
                </a:solidFill>
                <a:latin typeface="华文楷体" pitchFamily="2" charset="-122"/>
                <a:cs typeface="Times New Roman" pitchFamily="18" charset="0"/>
              </a:rPr>
              <a:t>没有免费的午餐定理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。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61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836712"/>
            <a:ext cx="8856984" cy="4608512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smtClean="0"/>
              <a:t>集成</a:t>
            </a:r>
            <a:r>
              <a:rPr lang="zh-CN" altLang="zh-CN" b="1" dirty="0"/>
              <a:t>学习大致可分为</a:t>
            </a:r>
            <a:r>
              <a:rPr lang="zh-CN" altLang="zh-CN" b="1" dirty="0">
                <a:solidFill>
                  <a:srgbClr val="FF0000"/>
                </a:solidFill>
              </a:rPr>
              <a:t>两大类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dirty="0"/>
              <a:t>个体学习器间存在强依赖关系、必须串行生成的序列化方法。代表是</a:t>
            </a:r>
            <a:r>
              <a:rPr lang="en-US" altLang="zh-CN" b="1"/>
              <a:t>Boosting </a:t>
            </a:r>
            <a:endParaRPr lang="en-US" altLang="zh-CN" b="1" smtClean="0"/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solidFill>
                  <a:srgbClr val="FF0000"/>
                </a:solidFill>
              </a:rPr>
              <a:t>AdaBoost </a:t>
            </a:r>
            <a:r>
              <a:rPr lang="zh-CN" altLang="zh-CN" b="1">
                <a:solidFill>
                  <a:srgbClr val="FF0000"/>
                </a:solidFill>
              </a:rPr>
              <a:t>算法</a:t>
            </a:r>
            <a:r>
              <a:rPr lang="zh-CN" altLang="zh-CN" b="1"/>
              <a:t>主要思想：通过基学习器的线性组合，来最小化指数</a:t>
            </a:r>
            <a:r>
              <a:rPr lang="zh-CN" altLang="zh-CN" b="1" smtClean="0"/>
              <a:t>损失函数</a:t>
            </a:r>
            <a:endParaRPr lang="zh-CN" altLang="zh-CN" b="1" dirty="0"/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dirty="0"/>
              <a:t>个体学习器间不存在强依赖关系、可同时生成的并行化方法。代表是</a:t>
            </a:r>
            <a:r>
              <a:rPr lang="en-US" altLang="zh-CN" b="1" dirty="0"/>
              <a:t>Bagging </a:t>
            </a:r>
            <a:r>
              <a:rPr lang="zh-CN" altLang="zh-CN" b="1" dirty="0"/>
              <a:t>和随机森林。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smtClean="0">
                <a:solidFill>
                  <a:srgbClr val="FF0000"/>
                </a:solidFill>
              </a:rPr>
              <a:t>Bagging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zh-CN" altLang="zh-CN" b="1" dirty="0"/>
              <a:t>基本流程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首先，采样出</a:t>
            </a:r>
            <a:r>
              <a:rPr lang="en-US" altLang="zh-CN" b="1" dirty="0"/>
              <a:t>T </a:t>
            </a:r>
            <a:r>
              <a:rPr lang="zh-CN" altLang="zh-CN" b="1" dirty="0"/>
              <a:t>个含</a:t>
            </a:r>
            <a:r>
              <a:rPr lang="en-US" altLang="zh-CN" b="1" dirty="0"/>
              <a:t>m </a:t>
            </a:r>
            <a:r>
              <a:rPr lang="zh-CN" altLang="zh-CN" b="1" dirty="0"/>
              <a:t>个训练样本的采样集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然后，基于每个采样集训练出一个基学习器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最后，将这些基学习器进行结合</a:t>
            </a:r>
            <a:r>
              <a:rPr lang="zh-CN" altLang="zh-CN" b="1" dirty="0" smtClean="0"/>
              <a:t>。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0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836712"/>
            <a:ext cx="9001000" cy="4032448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smtClean="0"/>
              <a:t>集成</a:t>
            </a:r>
            <a:r>
              <a:rPr lang="zh-CN" altLang="zh-CN" b="1" dirty="0"/>
              <a:t>学习大致可分为</a:t>
            </a:r>
            <a:r>
              <a:rPr lang="zh-CN" altLang="zh-CN" b="1" dirty="0">
                <a:solidFill>
                  <a:srgbClr val="FF0000"/>
                </a:solidFill>
              </a:rPr>
              <a:t>两</a:t>
            </a:r>
            <a:r>
              <a:rPr lang="zh-CN" altLang="zh-CN" b="1">
                <a:solidFill>
                  <a:srgbClr val="FF0000"/>
                </a:solidFill>
              </a:rPr>
              <a:t>大</a:t>
            </a:r>
            <a:r>
              <a:rPr lang="zh-CN" altLang="zh-CN" b="1" smtClean="0">
                <a:solidFill>
                  <a:srgbClr val="FF0000"/>
                </a:solidFill>
              </a:rPr>
              <a:t>类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zh-CN" b="1"/>
              <a:t>个体学习器间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smtClean="0"/>
              <a:t>存在</a:t>
            </a:r>
            <a:r>
              <a:rPr lang="zh-CN" altLang="zh-CN" b="1" dirty="0"/>
              <a:t>强依赖</a:t>
            </a:r>
            <a:r>
              <a:rPr lang="zh-CN" altLang="zh-CN" b="1"/>
              <a:t>关系</a:t>
            </a:r>
            <a:r>
              <a:rPr lang="zh-CN" altLang="zh-CN" b="1" smtClean="0"/>
              <a:t>、串行生成。</a:t>
            </a:r>
            <a:r>
              <a:rPr lang="zh-CN" altLang="zh-CN" b="1" dirty="0"/>
              <a:t>代表是</a:t>
            </a:r>
            <a:r>
              <a:rPr lang="en-US" altLang="zh-CN" b="1"/>
              <a:t>Boosting </a:t>
            </a:r>
            <a:endParaRPr lang="en-US" altLang="zh-CN" b="1" smtClean="0"/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smtClean="0"/>
              <a:t>不</a:t>
            </a:r>
            <a:r>
              <a:rPr lang="zh-CN" altLang="zh-CN" b="1" dirty="0"/>
              <a:t>存在强依赖</a:t>
            </a:r>
            <a:r>
              <a:rPr lang="zh-CN" altLang="zh-CN" b="1"/>
              <a:t>关系</a:t>
            </a:r>
            <a:r>
              <a:rPr lang="zh-CN" altLang="zh-CN" b="1" smtClean="0"/>
              <a:t>、并行生成。</a:t>
            </a:r>
            <a:r>
              <a:rPr lang="zh-CN" altLang="zh-CN" b="1" dirty="0"/>
              <a:t>代表是</a:t>
            </a:r>
            <a:r>
              <a:rPr lang="en-US" altLang="zh-CN" b="1" dirty="0"/>
              <a:t>Bagging </a:t>
            </a:r>
            <a:r>
              <a:rPr lang="zh-CN" altLang="zh-CN" b="1" dirty="0"/>
              <a:t>和随机森林。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smtClean="0">
                <a:solidFill>
                  <a:srgbClr val="FF0000"/>
                </a:solidFill>
              </a:rPr>
              <a:t>Bagging</a:t>
            </a:r>
            <a:r>
              <a:rPr lang="zh-CN" altLang="zh-CN" b="1" smtClean="0">
                <a:solidFill>
                  <a:srgbClr val="FF0000"/>
                </a:solidFill>
              </a:rPr>
              <a:t>算法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b="1" smtClean="0"/>
              <a:t>基</a:t>
            </a:r>
            <a:r>
              <a:rPr lang="zh-CN" altLang="en-US" b="1"/>
              <a:t>学习器的多样性，仅通过样本扰动 </a:t>
            </a:r>
            <a:r>
              <a:rPr lang="en-US" altLang="zh-CN" b="1"/>
              <a:t>( </a:t>
            </a:r>
            <a:r>
              <a:rPr lang="zh-CN" altLang="en-US" b="1"/>
              <a:t>通过对初始训练集采样 </a:t>
            </a:r>
            <a:r>
              <a:rPr lang="en-US" altLang="zh-CN" b="1"/>
              <a:t>) </a:t>
            </a:r>
            <a:r>
              <a:rPr lang="zh-CN" altLang="en-US" b="1"/>
              <a:t>而来</a:t>
            </a:r>
            <a:r>
              <a:rPr lang="zh-CN" altLang="en-US" b="1" smtClean="0"/>
              <a:t>不同</a:t>
            </a:r>
            <a:endParaRPr lang="en-US" altLang="zh-CN" b="1" smtClean="0"/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从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偏差</a:t>
            </a:r>
            <a:r>
              <a:rPr lang="en-US" altLang="zh-CN" b="1">
                <a:solidFill>
                  <a:srgbClr val="FF0000"/>
                </a:solidFill>
                <a:latin typeface="华文楷体" pitchFamily="2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方差的角度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： </a:t>
            </a:r>
            <a:r>
              <a:rPr lang="en-US" altLang="zh-CN" b="1">
                <a:solidFill>
                  <a:prstClr val="black"/>
                </a:solidFill>
                <a:latin typeface="华文楷体" pitchFamily="2" charset="-122"/>
              </a:rPr>
              <a:t>Bagging 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算法关注降低方差，在不剪枝的决策树、神经网络等易受样本影响的学习器上效果</a:t>
            </a:r>
            <a:r>
              <a:rPr lang="zh-CN" altLang="en-US" b="1" smtClean="0">
                <a:solidFill>
                  <a:prstClr val="black"/>
                </a:solidFill>
                <a:latin typeface="华文楷体" pitchFamily="2" charset="-122"/>
              </a:rPr>
              <a:t>更好</a:t>
            </a:r>
            <a:endParaRPr lang="zh-CN" altLang="en-US" b="1"/>
          </a:p>
          <a:p>
            <a:pPr marL="107632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rgbClr val="FF0000"/>
                </a:solidFill>
              </a:rPr>
              <a:t>随机森林：</a:t>
            </a:r>
            <a:r>
              <a:rPr lang="zh-CN" altLang="en-US" b="1" smtClean="0"/>
              <a:t>对</a:t>
            </a:r>
            <a:r>
              <a:rPr lang="en-US" altLang="zh-CN" b="1"/>
              <a:t>Bagging </a:t>
            </a:r>
            <a:r>
              <a:rPr lang="zh-CN" altLang="en-US" b="1"/>
              <a:t>只做了小</a:t>
            </a:r>
            <a:r>
              <a:rPr lang="zh-CN" altLang="en-US" b="1" smtClean="0"/>
              <a:t>改动，</a:t>
            </a:r>
            <a:r>
              <a:rPr lang="zh-CN" altLang="en-US" b="1"/>
              <a:t>在决策树的训练过程中引入了随机属性选择</a:t>
            </a:r>
            <a:r>
              <a:rPr lang="zh-CN" altLang="en-US" b="1" smtClean="0"/>
              <a:t>。</a:t>
            </a:r>
            <a:endParaRPr lang="zh-CN" altLang="en-US" b="1"/>
          </a:p>
          <a:p>
            <a:pPr marL="1435100" lvl="0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smtClean="0"/>
              <a:t>基</a:t>
            </a:r>
            <a:r>
              <a:rPr lang="zh-CN" altLang="en-US" b="1"/>
              <a:t>学习器的多样性，不仅来自样本扰动，还来自属性扰动</a:t>
            </a:r>
            <a:r>
              <a:rPr lang="zh-CN" altLang="en-US" b="1" smtClean="0"/>
              <a:t>，</a:t>
            </a:r>
            <a:endParaRPr lang="en-US" altLang="zh-CN" b="1" smtClean="0"/>
          </a:p>
          <a:p>
            <a:pPr marL="1435100" lvl="0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smtClean="0"/>
              <a:t>最终</a:t>
            </a:r>
            <a:r>
              <a:rPr lang="zh-CN" altLang="en-US" b="1"/>
              <a:t>集成的泛化</a:t>
            </a:r>
            <a:r>
              <a:rPr lang="zh-CN" altLang="en-US" b="1" smtClean="0"/>
              <a:t>性能，可</a:t>
            </a:r>
            <a:r>
              <a:rPr lang="zh-CN" altLang="en-US" b="1"/>
              <a:t>通过个体学习器之间差异度的</a:t>
            </a:r>
            <a:r>
              <a:rPr lang="zh-CN" altLang="en-US" b="1" smtClean="0"/>
              <a:t>增加，进一步</a:t>
            </a:r>
            <a:r>
              <a:rPr lang="zh-CN" altLang="en-US" b="1"/>
              <a:t>提升。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131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4283605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聚类</a:t>
            </a:r>
            <a:r>
              <a:rPr lang="zh-CN" altLang="en-US" b="1" dirty="0" smtClean="0"/>
              <a:t>，在</a:t>
            </a:r>
            <a:r>
              <a:rPr lang="zh-CN" altLang="en-US" b="1" dirty="0"/>
              <a:t>“无监督学习”任务中研究最多、应用最</a:t>
            </a:r>
            <a:r>
              <a:rPr lang="zh-CN" altLang="en-US" b="1" dirty="0" smtClean="0"/>
              <a:t>广。</a:t>
            </a:r>
            <a:endParaRPr lang="en-US" altLang="zh-CN" b="1" dirty="0"/>
          </a:p>
          <a:p>
            <a:pPr marL="635000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 smtClean="0"/>
              <a:t>无监督学习，即</a:t>
            </a:r>
            <a:r>
              <a:rPr lang="zh-CN" altLang="en-US" b="1" dirty="0"/>
              <a:t>训练样本的标记信息是未知的。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聚类目标</a:t>
            </a:r>
            <a:r>
              <a:rPr lang="zh-CN" altLang="en-US" b="1" dirty="0"/>
              <a:t>：将数据集中的样本划分为若干个通常不相交的</a:t>
            </a:r>
            <a:r>
              <a:rPr lang="zh-CN" altLang="en-US" b="1" dirty="0" smtClean="0"/>
              <a:t>子集</a:t>
            </a:r>
            <a:endParaRPr lang="en-US" altLang="zh-CN" b="1" dirty="0"/>
          </a:p>
          <a:p>
            <a:pPr marL="731838" indent="-287338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每一个簇的概念</a:t>
            </a:r>
            <a:r>
              <a:rPr lang="zh-CN" altLang="en-US" b="1" dirty="0" smtClean="0"/>
              <a:t>语义，对</a:t>
            </a:r>
            <a:r>
              <a:rPr lang="zh-CN" altLang="en-US" b="1" dirty="0"/>
              <a:t>聚类算法而言事先是未知的。</a:t>
            </a:r>
          </a:p>
          <a:p>
            <a:pPr marL="731838" indent="-287338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聚类</a:t>
            </a:r>
            <a:r>
              <a:rPr lang="zh-CN" altLang="en-US" b="1" dirty="0" smtClean="0"/>
              <a:t>过程，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仅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能</a:t>
            </a:r>
            <a:r>
              <a:rPr lang="zh-CN" altLang="en-US" b="1" dirty="0"/>
              <a:t>自动形成簇</a:t>
            </a:r>
            <a:r>
              <a:rPr lang="zh-CN" altLang="en-US" b="1" dirty="0" smtClean="0"/>
              <a:t>结构，簇</a:t>
            </a:r>
            <a:r>
              <a:rPr lang="zh-CN" altLang="en-US" b="1" dirty="0"/>
              <a:t>所对应的概念语义需由使用者来把握和</a:t>
            </a:r>
            <a:r>
              <a:rPr lang="zh-CN" altLang="en-US" b="1" dirty="0" smtClean="0"/>
              <a:t>命名。</a:t>
            </a:r>
            <a:endParaRPr lang="zh-CN" altLang="en-US" b="1" dirty="0"/>
          </a:p>
          <a:p>
            <a:pPr marL="3587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评估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聚类</a:t>
            </a:r>
            <a:r>
              <a:rPr lang="zh-CN" altLang="en-US" sz="2200" b="1" dirty="0" smtClean="0"/>
              <a:t>结果的</a:t>
            </a:r>
            <a:r>
              <a:rPr lang="zh-CN" altLang="en-US" sz="2200" b="1">
                <a:solidFill>
                  <a:srgbClr val="FF0000"/>
                </a:solidFill>
              </a:rPr>
              <a:t>好坏</a:t>
            </a:r>
            <a:r>
              <a:rPr lang="zh-CN" altLang="en-US" sz="2200" b="1" smtClean="0"/>
              <a:t>：</a:t>
            </a:r>
            <a:endParaRPr lang="en-US" altLang="zh-CN" sz="2200" b="1" smtClean="0"/>
          </a:p>
          <a:p>
            <a:pPr marL="6254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/>
              <a:t>同</a:t>
            </a:r>
            <a:r>
              <a:rPr lang="zh-CN" altLang="en-US" sz="2200" b="1"/>
              <a:t>一</a:t>
            </a:r>
            <a:r>
              <a:rPr lang="zh-CN" altLang="en-US" sz="2200" b="1" smtClean="0"/>
              <a:t>簇样本</a:t>
            </a:r>
            <a:r>
              <a:rPr lang="zh-CN" altLang="en-US" sz="2200" b="1" dirty="0"/>
              <a:t>，尽可能彼此相似，即“簇内相似度”高，距离</a:t>
            </a:r>
            <a:r>
              <a:rPr lang="zh-CN" altLang="en-US" sz="2200" b="1"/>
              <a:t>较</a:t>
            </a:r>
            <a:r>
              <a:rPr lang="zh-CN" altLang="en-US" sz="2200" b="1" smtClean="0"/>
              <a:t>近</a:t>
            </a:r>
            <a:endParaRPr lang="en-US" altLang="zh-CN" sz="2200" b="1" smtClean="0"/>
          </a:p>
          <a:p>
            <a:pPr marL="6254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/>
              <a:t>“簇间相似度”低，距离</a:t>
            </a:r>
            <a:r>
              <a:rPr lang="zh-CN" altLang="en-US" sz="2200" b="1" smtClean="0"/>
              <a:t>较远</a:t>
            </a:r>
            <a:endParaRPr lang="en-US" altLang="zh-CN" sz="2200" b="1" dirty="0" smtClean="0"/>
          </a:p>
          <a:p>
            <a:pPr marL="3587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相似度度量</a:t>
            </a:r>
            <a:r>
              <a:rPr lang="zh-CN" altLang="en-US" sz="2200" b="1" dirty="0" smtClean="0"/>
              <a:t>，基于</a:t>
            </a:r>
            <a:r>
              <a:rPr lang="zh-CN" altLang="en-US" sz="2200" b="1" dirty="0"/>
              <a:t>某种形式的距离来定义</a:t>
            </a:r>
            <a:r>
              <a:rPr lang="en-US" altLang="zh-CN" sz="2200" b="1" dirty="0"/>
              <a:t> </a:t>
            </a:r>
            <a:r>
              <a:rPr lang="zh-CN" altLang="en-US" sz="2200" b="1" dirty="0" smtClean="0"/>
              <a:t>。距离</a:t>
            </a:r>
            <a:r>
              <a:rPr lang="zh-CN" altLang="en-US" sz="2200" b="1" dirty="0"/>
              <a:t>越</a:t>
            </a:r>
            <a:r>
              <a:rPr lang="zh-CN" altLang="en-US" sz="2200" b="1" dirty="0" smtClean="0"/>
              <a:t>大，相似度</a:t>
            </a:r>
            <a:r>
              <a:rPr lang="zh-CN" altLang="en-US" sz="2200" b="1" dirty="0"/>
              <a:t>越</a:t>
            </a:r>
            <a:r>
              <a:rPr lang="zh-CN" altLang="en-US" sz="2200" b="1"/>
              <a:t>小</a:t>
            </a:r>
            <a:r>
              <a:rPr lang="zh-CN" altLang="en-US" sz="2200" b="1" smtClean="0"/>
              <a:t>。</a:t>
            </a:r>
            <a:endParaRPr lang="en-US" altLang="zh-CN" sz="22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12502" y="4934434"/>
            <a:ext cx="8616950" cy="1734926"/>
          </a:xfrm>
          <a:prstGeom prst="rect">
            <a:avLst/>
          </a:prstGeom>
        </p:spPr>
        <p:txBody>
          <a:bodyPr vert="horz" lIns="91440" tIns="46800" rIns="91440" bIns="45720" rtlCol="0">
            <a:normAutofit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smtClean="0"/>
              <a:t>常见的</a:t>
            </a:r>
            <a:r>
              <a:rPr lang="en-US" altLang="zh-CN" b="1" smtClean="0"/>
              <a:t>3</a:t>
            </a:r>
            <a:r>
              <a:rPr lang="zh-CN" altLang="en-US" b="1" smtClean="0"/>
              <a:t>类聚类算法</a:t>
            </a: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原型聚类：聚类簇数目，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不变</a:t>
            </a: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密度聚类：聚类簇数目，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逐渐增加</a:t>
            </a:r>
            <a:endParaRPr lang="zh-CN" altLang="en-US" b="1" smtClean="0">
              <a:solidFill>
                <a:srgbClr val="7F7F7F"/>
              </a:solidFill>
              <a:latin typeface="华文楷体" panose="02010600040101010101" pitchFamily="2" charset="-122"/>
            </a:endParaRP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层次聚类：聚类簇数目，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逐渐减少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-36512" y="1340768"/>
            <a:ext cx="879992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高斯混合聚类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，采用概率模型来表达聚类</a:t>
            </a:r>
            <a:r>
              <a:rPr lang="zh-CN" altLang="en-US" sz="2200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原型</a:t>
            </a:r>
            <a:endParaRPr lang="en-US" altLang="zh-CN" sz="2200" b="1" i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428" y="2807814"/>
            <a:ext cx="8714571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以空间中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点为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中心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，进行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聚类，对最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靠近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他们的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对象，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归类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通过迭代的方法，逐次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各聚类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中心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的值，直至得到最好的聚类结果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簇划分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,…,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1219"/>
            <a:ext cx="4650472" cy="209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8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438" y="1340768"/>
            <a:ext cx="8799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80" y="2503924"/>
            <a:ext cx="9121220" cy="409342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算法流程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（迭代优化）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随机选择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个点，作为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初始的聚类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repeat: 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→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</a:p>
          <a:p>
            <a:pPr marL="889000" lvl="2" indent="1588" defTabSz="890588">
              <a:spcBef>
                <a:spcPts val="60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对于所有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Clr>
                <a:srgbClr val="FF0000"/>
              </a:buClr>
              <a:buFont typeface="+mj-ea"/>
              <a:buAutoNum type="circleNumDbPlain"/>
            </a:pPr>
            <a:r>
              <a:rPr lang="en-US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簇中心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更新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1588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对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任意一个样本，求其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到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个中心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的距离，将该样本归到距离最短的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中心，所在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的类</a:t>
            </a:r>
          </a:p>
          <a:p>
            <a:pPr marL="987425" lvl="2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求解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均值向量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1588">
              <a:spcBef>
                <a:spcPts val="6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对每个簇，计算所有点的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新的聚类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until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聚类中心，不再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改变，即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-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en-US" altLang="zh-CN" sz="2200" b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≤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=1,…,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endParaRPr lang="zh-CN" altLang="en-US" sz="2200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3" y="2326315"/>
            <a:ext cx="3385267" cy="1606741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432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438" y="1340768"/>
            <a:ext cx="8799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80" y="2300745"/>
            <a:ext cx="9121220" cy="250837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算法流程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（迭代优化）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随机选择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个点，作为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初始的聚类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repeat: 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→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</a:p>
          <a:p>
            <a:pPr marL="889000" lvl="2" indent="-358775">
              <a:spcBef>
                <a:spcPts val="600"/>
              </a:spcBef>
              <a:buClr>
                <a:srgbClr val="FF0000"/>
              </a:buClr>
              <a:buFont typeface="+mj-ea"/>
              <a:buAutoNum type="circleNumDbPlain"/>
            </a:pPr>
            <a:r>
              <a:rPr lang="en-US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簇中心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更新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987425" lvl="2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求解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均值向量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-358775">
              <a:spcBef>
                <a:spcPts val="600"/>
              </a:spcBef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until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聚类中心，不再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改变，即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-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en-US" altLang="zh-CN" sz="2200" b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≤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=1,…,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endParaRPr lang="zh-CN" altLang="en-US" sz="2200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14" y="1844824"/>
            <a:ext cx="3385267" cy="16067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22945" y="5184891"/>
            <a:ext cx="2826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：簇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均值向量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834" y="4900991"/>
            <a:ext cx="2466723" cy="1031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目标函数</a:t>
            </a:r>
            <a:endParaRPr lang="en-US" altLang="zh-CN" sz="2200" b="1" dirty="0" smtClean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r>
              <a:rPr lang="en-US" altLang="zh-CN" sz="2200" b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</a:t>
            </a:r>
            <a:r>
              <a:rPr lang="zh-CN" altLang="en-US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最小</a:t>
            </a:r>
            <a:r>
              <a:rPr lang="zh-CN" altLang="en-US" sz="2200" b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化平方</a:t>
            </a:r>
            <a:r>
              <a:rPr lang="zh-CN" altLang="en-US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误差</a:t>
            </a:r>
            <a:endParaRPr lang="zh-CN" altLang="en-US" sz="2200" b="1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3180"/>
              </p:ext>
            </p:extLst>
          </p:nvPr>
        </p:nvGraphicFramePr>
        <p:xfrm>
          <a:off x="3006361" y="5018053"/>
          <a:ext cx="28860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1485720" imgH="406080" progId="Equation.DSMT4">
                  <p:embed/>
                </p:oleObj>
              </mc:Choice>
              <mc:Fallback>
                <p:oleObj name="Equation" r:id="rId4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361" y="5018053"/>
                        <a:ext cx="2886075" cy="796925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1650" y="5940176"/>
            <a:ext cx="895075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indent="-26511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值：一定程度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上，刻画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了簇内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  围绕  簇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均值向量的紧密程度。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1813" indent="-26511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值，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簇内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相似度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273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219709"/>
          </a:xfrm>
        </p:spPr>
        <p:txBody>
          <a:bodyPr>
            <a:noAutofit/>
          </a:bodyPr>
          <a:lstStyle/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缓解</a:t>
            </a:r>
            <a:r>
              <a:rPr lang="zh-CN" altLang="zh-CN" b="1" dirty="0">
                <a:solidFill>
                  <a:srgbClr val="FF0000"/>
                </a:solidFill>
              </a:rPr>
              <a:t>维数灾难</a:t>
            </a:r>
            <a:r>
              <a:rPr lang="zh-CN" altLang="zh-CN" b="1" dirty="0"/>
              <a:t>的一个重要途径是</a:t>
            </a:r>
            <a:r>
              <a:rPr lang="zh-CN" altLang="zh-CN" b="1" dirty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pPr marL="531813" lvl="0" indent="-265113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通过</a:t>
            </a:r>
            <a:r>
              <a:rPr lang="zh-CN" altLang="zh-CN" b="1" dirty="0"/>
              <a:t>某种数学变换，将原始高维属性空间转变为一个低维</a:t>
            </a:r>
            <a:r>
              <a:rPr lang="en-US" altLang="zh-CN" b="1" dirty="0"/>
              <a:t>“</a:t>
            </a:r>
            <a:r>
              <a:rPr lang="zh-CN" altLang="zh-CN" b="1" dirty="0"/>
              <a:t>子空间</a:t>
            </a:r>
            <a:r>
              <a:rPr lang="en-US" altLang="zh-CN" b="1" dirty="0"/>
              <a:t>”</a:t>
            </a:r>
            <a:r>
              <a:rPr lang="zh-CN" altLang="zh-CN" b="1" dirty="0"/>
              <a:t>，在这个子空间中样本密度大幅度提高，距离计算也变得更为容易。</a:t>
            </a:r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FF0000"/>
                </a:solidFill>
              </a:rPr>
              <a:t>为什么能进行降</a:t>
            </a:r>
            <a:r>
              <a:rPr lang="zh-CN" altLang="zh-CN" b="1">
                <a:solidFill>
                  <a:srgbClr val="FF0000"/>
                </a:solidFill>
              </a:rPr>
              <a:t>维</a:t>
            </a:r>
            <a:r>
              <a:rPr lang="zh-CN" altLang="zh-CN" b="1" smtClean="0"/>
              <a:t>？</a:t>
            </a:r>
            <a:endParaRPr lang="en-US" altLang="zh-CN" b="1" smtClean="0"/>
          </a:p>
          <a:p>
            <a:pPr marL="6254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数据</a:t>
            </a:r>
            <a:r>
              <a:rPr lang="zh-CN" altLang="zh-CN" b="1" dirty="0"/>
              <a:t>样本虽然是高维的，但与学习任务密切相关的也许仅是某个低维分布，即高维空间中的一个低维</a:t>
            </a:r>
            <a:r>
              <a:rPr lang="en-US" altLang="zh-CN" b="1" dirty="0"/>
              <a:t>“</a:t>
            </a:r>
            <a:r>
              <a:rPr lang="zh-CN" altLang="zh-CN" b="1" dirty="0"/>
              <a:t>嵌入</a:t>
            </a:r>
            <a:r>
              <a:rPr lang="en-US" altLang="zh-CN" b="1" dirty="0"/>
              <a:t>”</a:t>
            </a:r>
            <a:r>
              <a:rPr lang="zh-CN" altLang="zh-CN" b="1" dirty="0"/>
              <a:t>，因而可以对数据进行有效的降维。</a:t>
            </a:r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FF0000"/>
                </a:solidFill>
              </a:rPr>
              <a:t>降维原则</a:t>
            </a:r>
            <a:r>
              <a:rPr lang="zh-CN" altLang="en-US" b="1" dirty="0"/>
              <a:t>：</a:t>
            </a:r>
            <a:r>
              <a:rPr lang="zh-CN" altLang="zh-CN" b="1" dirty="0" smtClean="0"/>
              <a:t>低</a:t>
            </a:r>
            <a:r>
              <a:rPr lang="zh-CN" altLang="zh-CN" b="1" dirty="0"/>
              <a:t>维子空间，能够保持 原始高维空间 数据分布。即原始空间中样本之间的距离，在低维子空间中得以保持</a:t>
            </a:r>
            <a:r>
              <a:rPr lang="zh-CN" altLang="zh-CN" b="1"/>
              <a:t>不变</a:t>
            </a:r>
            <a:r>
              <a:rPr lang="zh-CN" altLang="zh-CN" b="1" smtClean="0"/>
              <a:t>。</a:t>
            </a:r>
            <a:endParaRPr lang="en-US" altLang="zh-CN" b="1"/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维缺点</a:t>
            </a:r>
            <a:r>
              <a:rPr lang="zh-CN" altLang="zh-CN" b="1"/>
              <a:t>：虽然会导致</a:t>
            </a:r>
            <a:r>
              <a:rPr lang="zh-CN" altLang="zh-CN" b="1" smtClean="0"/>
              <a:t>信息的损失</a:t>
            </a:r>
            <a:endParaRPr lang="en-US" altLang="zh-CN" b="1" smtClean="0"/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维优点</a:t>
            </a:r>
            <a:r>
              <a:rPr lang="zh-CN" altLang="zh-CN" b="1"/>
              <a:t>：舍弃部分信息后，能使得样本的采样密度增大；当数据受到噪声影响时，最小的特征值所对应的特征向量往往与噪声有关，舍弃可以起到去噪效果。</a:t>
            </a:r>
            <a:r>
              <a:rPr lang="en-US" altLang="zh-CN" b="1"/>
              <a:t>       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783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1835333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zh-CN" b="1" dirty="0" smtClean="0">
                <a:solidFill>
                  <a:srgbClr val="FF0000"/>
                </a:solidFill>
              </a:rPr>
              <a:t>近邻学习</a:t>
            </a:r>
            <a:r>
              <a:rPr lang="zh-CN" altLang="zh-CN" b="1" dirty="0"/>
              <a:t>是一种常用的监督学习方法：</a:t>
            </a:r>
          </a:p>
          <a:p>
            <a:pPr lvl="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zh-CN" b="1" dirty="0">
                <a:solidFill>
                  <a:srgbClr val="FF0000"/>
                </a:solidFill>
              </a:rPr>
              <a:t>近邻主要流程</a:t>
            </a:r>
          </a:p>
          <a:p>
            <a:pPr marL="698500" indent="-34290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dirty="0"/>
              <a:t>首先，确定训练样本，以及某种距离</a:t>
            </a:r>
            <a:r>
              <a:rPr lang="zh-CN" altLang="zh-CN" b="1"/>
              <a:t>度量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pPr marL="698500" indent="-34290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然后</a:t>
            </a:r>
            <a:r>
              <a:rPr lang="zh-CN" altLang="zh-CN" b="1" dirty="0"/>
              <a:t>，对于某个给定的测试样本，找到训练集中距离最近的</a:t>
            </a:r>
            <a:r>
              <a:rPr lang="en-US" altLang="zh-CN" b="1" dirty="0"/>
              <a:t>k</a:t>
            </a:r>
            <a:r>
              <a:rPr lang="zh-CN" altLang="zh-CN" b="1" dirty="0"/>
              <a:t>个</a:t>
            </a:r>
            <a:r>
              <a:rPr lang="zh-CN" altLang="zh-CN" b="1"/>
              <a:t>样本</a:t>
            </a:r>
            <a:r>
              <a:rPr lang="zh-CN" altLang="zh-CN" b="1" smtClean="0"/>
              <a:t>。</a:t>
            </a:r>
            <a:endParaRPr lang="zh-CN" altLang="zh-CN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8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" y="908720"/>
                <a:ext cx="9036496" cy="3923565"/>
              </a:xfrm>
            </p:spPr>
            <p:txBody>
              <a:bodyPr>
                <a:noAutofit/>
              </a:bodyPr>
              <a:lstStyle/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b="1"/>
                  <a:t>基于线性变换来进行降维的</a:t>
                </a:r>
                <a:r>
                  <a:rPr lang="zh-CN" altLang="en-US" b="1" smtClean="0"/>
                  <a:t>方法，称为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线性降维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方法</a:t>
                </a:r>
                <a:endParaRPr lang="en-US" altLang="zh-CN" b="1" smtClean="0"/>
              </a:p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b="1" smtClean="0"/>
                  <a:t>对</a:t>
                </a:r>
                <a:r>
                  <a:rPr lang="zh-CN" altLang="en-US" b="1"/>
                  <a:t>低维子空间性质的不同</a:t>
                </a:r>
                <a:r>
                  <a:rPr lang="zh-CN" altLang="en-US" b="1" smtClean="0"/>
                  <a:t>要求，可</a:t>
                </a:r>
                <a:r>
                  <a:rPr lang="zh-CN" altLang="en-US" b="1"/>
                  <a:t>通过对</a:t>
                </a:r>
                <a:r>
                  <a:rPr lang="en-US" altLang="zh-CN" b="1"/>
                  <a:t>W</a:t>
                </a:r>
                <a:r>
                  <a:rPr lang="zh-CN" altLang="en-US" b="1"/>
                  <a:t>施加不同的约束来实现</a:t>
                </a:r>
                <a:r>
                  <a:rPr lang="zh-CN" altLang="en-US" b="1" smtClean="0"/>
                  <a:t>。</a:t>
                </a:r>
                <a:endParaRPr lang="en-US" altLang="zh-CN" b="1" smtClean="0"/>
              </a:p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zh-CN" b="1" smtClean="0"/>
                  <a:t>主成分分析</a:t>
                </a:r>
                <a:r>
                  <a:rPr lang="en-US" altLang="zh-CN" b="1" dirty="0"/>
                  <a:t>PCA </a:t>
                </a:r>
                <a:r>
                  <a:rPr lang="zh-CN" altLang="zh-CN" b="1" dirty="0"/>
                  <a:t>寻找的超平面，应具有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最近重构性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和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最大可分性</a:t>
                </a:r>
                <a:r>
                  <a:rPr lang="en-US" altLang="zh-CN" b="1" dirty="0"/>
                  <a:t>    </a:t>
                </a:r>
                <a:r>
                  <a:rPr lang="zh-CN" altLang="zh-CN" b="1" dirty="0"/>
                  <a:t>的性质。</a:t>
                </a:r>
              </a:p>
              <a:p>
                <a:pPr marL="815975" lvl="0" indent="-4572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zh-CN" b="1" dirty="0">
                    <a:solidFill>
                      <a:srgbClr val="FF0000"/>
                    </a:solidFill>
                  </a:rPr>
                  <a:t>最近重构性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样本点到这个超平面的距离足够近。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 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与基于投影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zh-CN" altLang="zh-CN" b="1" dirty="0"/>
                  <a:t>重构的样本点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/>
                  <a:t>之间，距离应最小。</a:t>
                </a:r>
              </a:p>
              <a:p>
                <a:pPr marL="809625" lvl="0" indent="-45085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zh-CN" b="1" dirty="0">
                    <a:solidFill>
                      <a:srgbClr val="FF0000"/>
                    </a:solidFill>
                  </a:rPr>
                  <a:t>最大可分性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样本点在这个超平面上的投影，能尽可能分开</a:t>
                </a:r>
                <a:r>
                  <a:rPr lang="zh-CN" altLang="zh-CN" b="1" dirty="0" smtClean="0"/>
                  <a:t>。</a:t>
                </a:r>
                <a:endParaRPr lang="zh-CN" altLang="en-US" sz="22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" y="908720"/>
                <a:ext cx="9036496" cy="3923565"/>
              </a:xfrm>
              <a:blipFill>
                <a:blip r:embed="rId2"/>
                <a:stretch>
                  <a:fillRect l="-742" t="-311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6512" y="4869160"/>
            <a:ext cx="9144000" cy="136815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b="1" smtClean="0">
                <a:solidFill>
                  <a:srgbClr val="FF0000"/>
                </a:solidFill>
              </a:rPr>
              <a:t>PCA</a:t>
            </a:r>
            <a:r>
              <a:rPr lang="zh-CN" altLang="en-US" b="1">
                <a:solidFill>
                  <a:srgbClr val="FF0000"/>
                </a:solidFill>
              </a:rPr>
              <a:t>优化目标</a:t>
            </a:r>
            <a:r>
              <a:rPr lang="zh-CN" altLang="en-US" b="1"/>
              <a:t>：</a:t>
            </a:r>
          </a:p>
          <a:p>
            <a:pPr marL="0" indent="0" algn="ctr" fontAlgn="ctr">
              <a:buFont typeface="Wingdings" panose="05000000000000000000" pitchFamily="2" charset="2"/>
              <a:buNone/>
            </a:pPr>
            <a:r>
              <a:rPr lang="zh-CN" altLang="en-US" b="1"/>
              <a:t>计算投影矩阵</a:t>
            </a:r>
            <a:r>
              <a:rPr lang="en-US" altLang="zh-CN" b="1"/>
              <a:t>W:   min</a:t>
            </a:r>
            <a:r>
              <a:rPr lang="en-US" altLang="zh-CN" b="1" baseline="-25000"/>
              <a:t>W</a:t>
            </a:r>
            <a:r>
              <a:rPr lang="en-US" altLang="zh-CN" b="1"/>
              <a:t>  -tr ( W</a:t>
            </a:r>
            <a:r>
              <a:rPr lang="en-US" altLang="zh-CN" b="1" baseline="30000"/>
              <a:t>T </a:t>
            </a:r>
            <a:r>
              <a:rPr lang="en-US" altLang="zh-CN" b="1"/>
              <a:t>X X</a:t>
            </a:r>
            <a:r>
              <a:rPr lang="en-US" altLang="zh-CN" b="1" baseline="30000"/>
              <a:t>T </a:t>
            </a:r>
            <a:r>
              <a:rPr lang="en-US" altLang="zh-CN" b="1"/>
              <a:t>W)   s.t. W</a:t>
            </a:r>
            <a:r>
              <a:rPr lang="en-US" altLang="zh-CN" b="1" baseline="30000"/>
              <a:t>T </a:t>
            </a:r>
            <a:r>
              <a:rPr lang="en-US" altLang="zh-CN" b="1"/>
              <a:t>W = I </a:t>
            </a:r>
          </a:p>
          <a:p>
            <a:pPr fontAlgn="ctr"/>
            <a:r>
              <a:rPr lang="en-US" altLang="zh-CN" b="1" smtClean="0"/>
              <a:t>PCA</a:t>
            </a:r>
            <a:r>
              <a:rPr lang="zh-CN" altLang="en-US" b="1" smtClean="0">
                <a:solidFill>
                  <a:srgbClr val="FF0000"/>
                </a:solidFill>
              </a:rPr>
              <a:t>解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 smtClean="0"/>
              <a:t> </a:t>
            </a:r>
            <a:r>
              <a:rPr lang="en-US" altLang="zh-CN" b="1"/>
              <a:t>XX</a:t>
            </a:r>
            <a:r>
              <a:rPr lang="en-US" altLang="zh-CN" b="1" baseline="30000"/>
              <a:t>T</a:t>
            </a:r>
            <a:r>
              <a:rPr lang="en-US" altLang="zh-CN" b="1"/>
              <a:t> W = </a:t>
            </a:r>
            <a:r>
              <a:rPr lang="en-US" altLang="zh-CN" b="1" i="1">
                <a:sym typeface="Symbol"/>
              </a:rPr>
              <a:t></a:t>
            </a:r>
            <a:r>
              <a:rPr lang="en-US" altLang="zh-CN" b="1" i="1"/>
              <a:t> </a:t>
            </a:r>
            <a:r>
              <a:rPr lang="en-US" altLang="zh-CN" b="1" smtClean="0"/>
              <a:t>W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785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7603"/>
                <a:ext cx="9144000" cy="3491517"/>
              </a:xfrm>
            </p:spPr>
            <p:txBody>
              <a:bodyPr>
                <a:noAutofit/>
              </a:bodyPr>
              <a:lstStyle/>
              <a:p>
                <a:pPr lvl="0" fontAlgn="ctr">
                  <a:buFont typeface="Wingdings" panose="05000000000000000000" pitchFamily="2" charset="2"/>
                  <a:buChar char="n"/>
                </a:pPr>
                <a:r>
                  <a:rPr lang="zh-CN" altLang="zh-CN" b="1" dirty="0"/>
                  <a:t>原样本点 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，新空间中的投影是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en-US" altLang="zh-CN" b="1" dirty="0"/>
                  <a:t>=W</a:t>
                </a:r>
                <a:r>
                  <a:rPr lang="en-US" altLang="zh-CN" b="1" baseline="30000" dirty="0"/>
                  <a:t>T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  </a:t>
                </a:r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zh-CN" altLang="zh-CN" b="1" dirty="0"/>
                  <a:t>基于投影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zh-CN" altLang="zh-CN" b="1" dirty="0"/>
                  <a:t>重构的样本点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PCA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优化</a:t>
                </a:r>
                <a:r>
                  <a:rPr lang="zh-CN" altLang="zh-CN" b="1">
                    <a:solidFill>
                      <a:srgbClr val="FF0000"/>
                    </a:solidFill>
                  </a:rPr>
                  <a:t>目标</a:t>
                </a:r>
                <a:r>
                  <a:rPr lang="zh-CN" altLang="zh-CN" b="1" smtClean="0"/>
                  <a:t>：</a:t>
                </a:r>
                <a:endParaRPr lang="en-US" altLang="zh-CN" b="1" smtClean="0"/>
              </a:p>
              <a:p>
                <a:pPr marL="0" indent="0" algn="ctr" fontAlgn="ctr">
                  <a:buNone/>
                </a:pPr>
                <a:r>
                  <a:rPr lang="zh-CN" altLang="zh-CN" b="1" smtClean="0"/>
                  <a:t>计算</a:t>
                </a:r>
                <a:r>
                  <a:rPr lang="zh-CN" altLang="zh-CN" b="1" dirty="0"/>
                  <a:t>投影</a:t>
                </a:r>
                <a:r>
                  <a:rPr lang="zh-CN" altLang="zh-CN" b="1"/>
                  <a:t>矩阵</a:t>
                </a:r>
                <a:r>
                  <a:rPr lang="en-US" altLang="zh-CN" b="1" smtClean="0"/>
                  <a:t>W:   min</a:t>
                </a:r>
                <a:r>
                  <a:rPr lang="en-US" altLang="zh-CN" b="1" baseline="-25000" smtClean="0"/>
                  <a:t>W</a:t>
                </a:r>
                <a:r>
                  <a:rPr lang="en-US" altLang="zh-CN" b="1" smtClean="0"/>
                  <a:t>  </a:t>
                </a:r>
                <a:r>
                  <a:rPr lang="en-US" altLang="zh-CN" b="1" dirty="0"/>
                  <a:t>-tr ( W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X X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W</a:t>
                </a:r>
                <a:r>
                  <a:rPr lang="en-US" altLang="zh-CN" b="1"/>
                  <a:t>)   </a:t>
                </a:r>
                <a:r>
                  <a:rPr lang="en-US" altLang="zh-CN" b="1" smtClean="0"/>
                  <a:t>s.t.</a:t>
                </a:r>
                <a:r>
                  <a:rPr lang="zh-CN" altLang="zh-CN" b="1" smtClean="0"/>
                  <a:t> </a:t>
                </a:r>
                <a:r>
                  <a:rPr lang="en-US" altLang="zh-CN" b="1" dirty="0"/>
                  <a:t>W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W = I </a:t>
                </a:r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en-US" altLang="zh-CN" b="1" dirty="0"/>
                  <a:t>PCA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求解</a:t>
                </a:r>
                <a:r>
                  <a:rPr lang="zh-CN" altLang="zh-CN" b="1" dirty="0"/>
                  <a:t> </a:t>
                </a:r>
                <a:r>
                  <a:rPr lang="en-US" altLang="zh-CN" b="1" dirty="0"/>
                  <a:t>XX</a:t>
                </a:r>
                <a:r>
                  <a:rPr lang="en-US" altLang="zh-CN" b="1" baseline="30000" dirty="0"/>
                  <a:t>T</a:t>
                </a:r>
                <a:r>
                  <a:rPr lang="en-US" altLang="zh-CN" b="1" dirty="0"/>
                  <a:t> W =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i="1" dirty="0"/>
                  <a:t> </a:t>
                </a:r>
                <a:r>
                  <a:rPr lang="en-US" altLang="zh-CN" b="1" dirty="0"/>
                  <a:t>W </a:t>
                </a:r>
                <a:r>
                  <a:rPr lang="zh-CN" altLang="zh-CN" b="1" dirty="0"/>
                  <a:t>：拉格朗日乘子法</a:t>
                </a:r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只需对协方差矩阵</a:t>
                </a:r>
                <a:r>
                  <a:rPr lang="en-US" altLang="zh-CN" b="1" dirty="0"/>
                  <a:t> XX</a:t>
                </a:r>
                <a:r>
                  <a:rPr lang="en-US" altLang="zh-CN" b="1" baseline="30000" dirty="0"/>
                  <a:t>T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进行特征值分解</a:t>
                </a:r>
                <a:r>
                  <a:rPr lang="en-US" altLang="zh-CN" b="1" dirty="0"/>
                  <a:t> XX</a:t>
                </a:r>
                <a:r>
                  <a:rPr lang="en-US" altLang="zh-CN" b="1" baseline="30000" dirty="0"/>
                  <a:t>T  </a:t>
                </a:r>
                <a:r>
                  <a:rPr lang="en-US" altLang="zh-CN" b="1" dirty="0"/>
                  <a:t>= V</a:t>
                </a:r>
                <a:r>
                  <a:rPr lang="en-US" altLang="zh-CN" b="1" dirty="0">
                    <a:sym typeface="Symbol"/>
                  </a:rPr>
                  <a:t></a:t>
                </a:r>
                <a:r>
                  <a:rPr lang="en-US" altLang="zh-CN" b="1" dirty="0"/>
                  <a:t>V</a:t>
                </a:r>
                <a:r>
                  <a:rPr lang="en-US" altLang="zh-CN" b="1" i="1" baseline="30000" dirty="0"/>
                  <a:t>T</a:t>
                </a:r>
                <a:endParaRPr lang="zh-CN" altLang="zh-CN" b="1" dirty="0"/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并将求得的特征值排序：</a:t>
                </a:r>
                <a:r>
                  <a:rPr lang="zh-CN" altLang="zh-CN" b="1" i="1" dirty="0"/>
                  <a:t>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≥</a:t>
                </a:r>
                <a:r>
                  <a:rPr lang="en-US" altLang="zh-CN" b="1" i="1" dirty="0"/>
                  <a:t>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 ≥ … ≥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i="1" baseline="-25000" dirty="0"/>
                  <a:t>d</a:t>
                </a:r>
                <a:r>
                  <a:rPr lang="en-US" altLang="zh-CN" b="1" dirty="0"/>
                  <a:t> </a:t>
                </a:r>
                <a:endParaRPr lang="zh-CN" altLang="zh-CN" b="1" dirty="0"/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再取前</a:t>
                </a:r>
                <a:r>
                  <a:rPr lang="en-US" altLang="zh-CN" b="1" dirty="0"/>
                  <a:t>  </a:t>
                </a:r>
                <a:r>
                  <a:rPr lang="en-US" altLang="zh-CN" b="1" i="1" dirty="0"/>
                  <a:t>d‘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个特征值对应的特征向量构成</a:t>
                </a:r>
                <a:r>
                  <a:rPr lang="en-US" altLang="zh-CN" b="1" dirty="0"/>
                  <a:t>{</a:t>
                </a:r>
                <a:r>
                  <a:rPr lang="en-US" altLang="zh-CN" b="1" i="1" dirty="0">
                    <a:sym typeface="Symbol"/>
                  </a:rPr>
                  <a:t></a:t>
                </a:r>
                <a:r>
                  <a:rPr lang="en-US" altLang="zh-CN" b="1" baseline="-25000" dirty="0"/>
                  <a:t>1</a:t>
                </a:r>
                <a:r>
                  <a:rPr lang="zh-CN" altLang="zh-CN" b="1" dirty="0"/>
                  <a:t>，</a:t>
                </a:r>
                <a:r>
                  <a:rPr lang="en-US" altLang="zh-CN" b="1" dirty="0"/>
                  <a:t>…</a:t>
                </a:r>
                <a:r>
                  <a:rPr lang="zh-CN" altLang="zh-CN" b="1" dirty="0"/>
                  <a:t>， </a:t>
                </a:r>
                <a:r>
                  <a:rPr lang="en-US" altLang="zh-CN" b="1" i="1" dirty="0">
                    <a:sym typeface="Symbol"/>
                  </a:rPr>
                  <a:t></a:t>
                </a:r>
                <a:r>
                  <a:rPr lang="en-US" altLang="zh-CN" b="1" i="1" baseline="-25000" dirty="0"/>
                  <a:t>d’ </a:t>
                </a:r>
                <a:r>
                  <a:rPr lang="en-US" altLang="zh-CN" b="1" dirty="0"/>
                  <a:t>} </a:t>
                </a:r>
                <a:endParaRPr lang="zh-CN" altLang="zh-CN" b="1" dirty="0"/>
              </a:p>
              <a:p>
                <a:pPr marL="363538" indent="0" fontAlgn="ctr">
                  <a:buNone/>
                </a:pPr>
                <a:r>
                  <a:rPr lang="zh-CN" altLang="zh-CN" b="1" dirty="0"/>
                  <a:t>这就是主成分分析的</a:t>
                </a:r>
                <a:r>
                  <a:rPr lang="zh-CN" altLang="zh-CN" b="1"/>
                  <a:t>解</a:t>
                </a:r>
                <a:r>
                  <a:rPr lang="zh-CN" altLang="zh-CN" b="1" smtClean="0"/>
                  <a:t>。</a:t>
                </a:r>
                <a:endParaRPr lang="zh-CN" altLang="en-US" sz="22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7603"/>
                <a:ext cx="9144000" cy="3491517"/>
              </a:xfrm>
              <a:blipFill>
                <a:blip r:embed="rId2"/>
                <a:stretch>
                  <a:fillRect l="-733" t="-2094" b="-1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8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2880320"/>
          </a:xfrm>
        </p:spPr>
        <p:txBody>
          <a:bodyPr>
            <a:noAutofit/>
          </a:bodyPr>
          <a:lstStyle/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模型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评估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方法：</a:t>
            </a:r>
            <a:endParaRPr lang="zh-CN" altLang="en-US" sz="2200" b="1" dirty="0">
              <a:solidFill>
                <a:srgbClr val="C00000"/>
              </a:solidFill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留出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法</a:t>
            </a:r>
            <a:r>
              <a:rPr lang="zh-CN" altLang="en-US" sz="2200" b="1" dirty="0" smtClean="0">
                <a:latin typeface="华文楷体" pitchFamily="2" charset="-122"/>
              </a:rPr>
              <a:t>：</a:t>
            </a:r>
            <a:r>
              <a:rPr lang="zh-CN" altLang="en-US" sz="2200" b="1" dirty="0"/>
              <a:t>直接将数据集划分为两个互斥</a:t>
            </a:r>
            <a:r>
              <a:rPr lang="zh-CN" altLang="en-US" sz="2200" b="1" dirty="0" smtClean="0"/>
              <a:t>集合，作为训练集和测试</a:t>
            </a:r>
            <a:r>
              <a:rPr lang="zh-CN" altLang="en-US" sz="2200" b="1" dirty="0"/>
              <a:t>集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交叉验证</a:t>
            </a:r>
            <a:r>
              <a:rPr lang="zh-CN" altLang="en-US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法</a:t>
            </a:r>
            <a:r>
              <a:rPr lang="zh-CN" altLang="en-US" sz="2200" b="1" smtClean="0">
                <a:latin typeface="华文楷体" pitchFamily="2" charset="-122"/>
              </a:rPr>
              <a:t>：</a:t>
            </a:r>
            <a:r>
              <a:rPr lang="zh-CN" altLang="en-US" sz="2200" b="1" smtClean="0"/>
              <a:t>将</a:t>
            </a:r>
            <a:r>
              <a:rPr lang="zh-CN" altLang="en-US" sz="2200" b="1" dirty="0"/>
              <a:t>数据集分层</a:t>
            </a:r>
            <a:r>
              <a:rPr lang="zh-CN" altLang="en-US" sz="2200" b="1" dirty="0" smtClean="0"/>
              <a:t>采样，划分</a:t>
            </a:r>
            <a:r>
              <a:rPr lang="zh-CN" altLang="en-US" sz="2200" b="1" dirty="0"/>
              <a:t>为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个大小相似的</a:t>
            </a:r>
            <a:r>
              <a:rPr lang="zh-CN" altLang="en-US" sz="2200" b="1"/>
              <a:t>互斥</a:t>
            </a:r>
            <a:r>
              <a:rPr lang="zh-CN" altLang="en-US" sz="2200" b="1" smtClean="0"/>
              <a:t>子集；</a:t>
            </a:r>
            <a:r>
              <a:rPr lang="zh-CN" altLang="en-US" sz="2200" b="1" dirty="0" smtClean="0"/>
              <a:t>然后，每次</a:t>
            </a:r>
            <a:r>
              <a:rPr lang="zh-CN" altLang="en-US" sz="2200" b="1" dirty="0"/>
              <a:t>用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-1 </a:t>
            </a:r>
            <a:r>
              <a:rPr lang="zh-CN" altLang="en-US" sz="2200" b="1" dirty="0"/>
              <a:t>个子集的并集作为</a:t>
            </a:r>
            <a:r>
              <a:rPr lang="zh-CN" altLang="en-US" sz="2200" b="1" dirty="0" smtClean="0"/>
              <a:t>训练集，余下</a:t>
            </a:r>
            <a:r>
              <a:rPr lang="zh-CN" altLang="en-US" sz="2200" b="1" dirty="0"/>
              <a:t>的子集作为测试</a:t>
            </a:r>
            <a:r>
              <a:rPr lang="zh-CN" altLang="en-US" sz="2200" b="1" dirty="0" smtClean="0"/>
              <a:t>集；最后，将</a:t>
            </a:r>
            <a:r>
              <a:rPr lang="zh-CN" altLang="en-US" sz="2200" b="1" dirty="0"/>
              <a:t>第</a:t>
            </a:r>
            <a:r>
              <a:rPr lang="en-US" altLang="zh-CN" sz="2200" b="1"/>
              <a:t>2</a:t>
            </a:r>
            <a:r>
              <a:rPr lang="zh-CN" altLang="en-US" sz="2200" b="1" smtClean="0"/>
              <a:t>步重复 </a:t>
            </a:r>
            <a:r>
              <a:rPr lang="en-US" altLang="zh-CN" sz="2200" b="1" i="1" dirty="0"/>
              <a:t>p </a:t>
            </a:r>
            <a:r>
              <a:rPr lang="zh-CN" altLang="en-US" sz="2200" b="1" dirty="0" smtClean="0"/>
              <a:t>次，最终</a:t>
            </a:r>
            <a:r>
              <a:rPr lang="zh-CN" altLang="en-US" sz="2200" b="1" dirty="0"/>
              <a:t>返回 </a:t>
            </a:r>
            <a:r>
              <a:rPr lang="en-US" altLang="zh-CN" sz="2200" b="1" i="1" dirty="0"/>
              <a:t>p </a:t>
            </a:r>
            <a:r>
              <a:rPr lang="zh-CN" altLang="en-US" sz="2200" b="1" dirty="0"/>
              <a:t>个测试结果的</a:t>
            </a:r>
            <a:r>
              <a:rPr lang="zh-CN" altLang="en-US" sz="2200" b="1" dirty="0" smtClean="0"/>
              <a:t>均值。</a:t>
            </a:r>
            <a:endParaRPr lang="zh-CN" altLang="en-US" sz="2200" b="1" dirty="0"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自助法</a:t>
            </a:r>
            <a:r>
              <a:rPr lang="zh-CN" altLang="en-US" sz="2200" b="1" dirty="0" smtClean="0">
                <a:latin typeface="华文楷体" pitchFamily="2" charset="-122"/>
              </a:rPr>
              <a:t>：</a:t>
            </a:r>
            <a:r>
              <a:rPr lang="zh-CN" altLang="en-US" sz="2200" b="1" dirty="0">
                <a:latin typeface="华文楷体" pitchFamily="2" charset="-122"/>
              </a:rPr>
              <a:t>以自助采样法为</a:t>
            </a:r>
            <a:r>
              <a:rPr lang="zh-CN" altLang="en-US" sz="2200" b="1" dirty="0" smtClean="0">
                <a:latin typeface="华文楷体" pitchFamily="2" charset="-122"/>
              </a:rPr>
              <a:t>基础，对</a:t>
            </a:r>
            <a:r>
              <a:rPr lang="zh-CN" altLang="en-US" sz="2200" b="1" dirty="0">
                <a:latin typeface="华文楷体" pitchFamily="2" charset="-122"/>
              </a:rPr>
              <a:t>数据集</a:t>
            </a:r>
            <a:r>
              <a:rPr lang="en-US" altLang="zh-CN" sz="2200" b="1" dirty="0" smtClean="0">
                <a:latin typeface="华文楷体" pitchFamily="2" charset="-122"/>
              </a:rPr>
              <a:t>D</a:t>
            </a:r>
            <a:r>
              <a:rPr lang="zh-CN" altLang="en-US" sz="2200" b="1" dirty="0" smtClean="0">
                <a:latin typeface="华文楷体" pitchFamily="2" charset="-122"/>
              </a:rPr>
              <a:t>，有</a:t>
            </a:r>
            <a:r>
              <a:rPr lang="zh-CN" altLang="en-US" sz="2200" b="1" dirty="0">
                <a:latin typeface="华文楷体" pitchFamily="2" charset="-122"/>
              </a:rPr>
              <a:t>放回采样</a:t>
            </a:r>
            <a:r>
              <a:rPr lang="en-US" altLang="zh-CN" sz="2200" b="1" i="1" dirty="0">
                <a:cs typeface="Times New Roman" pitchFamily="18" charset="0"/>
              </a:rPr>
              <a:t>m</a:t>
            </a:r>
            <a:r>
              <a:rPr lang="zh-CN" altLang="en-US" sz="2200" b="1" dirty="0" smtClean="0">
                <a:latin typeface="华文楷体" pitchFamily="2" charset="-122"/>
              </a:rPr>
              <a:t>次，得到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训练集</a:t>
            </a:r>
            <a:r>
              <a:rPr lang="en-US" altLang="zh-CN" sz="2200" b="1" dirty="0">
                <a:latin typeface="华文楷体" pitchFamily="2" charset="-122"/>
              </a:rPr>
              <a:t>D</a:t>
            </a:r>
            <a:r>
              <a:rPr lang="en-US" altLang="zh-CN" sz="2200" b="1" dirty="0" smtClean="0">
                <a:cs typeface="Times New Roman" pitchFamily="18" charset="0"/>
              </a:rPr>
              <a:t>’</a:t>
            </a:r>
            <a:r>
              <a:rPr lang="zh-CN" altLang="en-US" sz="2200" b="1" dirty="0" smtClean="0">
                <a:latin typeface="华文楷体" pitchFamily="2" charset="-122"/>
              </a:rPr>
              <a:t>，</a:t>
            </a:r>
            <a:r>
              <a:rPr lang="en-US" altLang="zh-CN" sz="2200" b="1" dirty="0" smtClean="0">
                <a:latin typeface="华文楷体" pitchFamily="2" charset="-122"/>
              </a:rPr>
              <a:t> </a:t>
            </a:r>
            <a:r>
              <a:rPr lang="en-US" altLang="zh-CN" sz="2200" b="1" dirty="0">
                <a:latin typeface="华文楷体" pitchFamily="2" charset="-122"/>
              </a:rPr>
              <a:t>D/D</a:t>
            </a:r>
            <a:r>
              <a:rPr lang="en-US" altLang="zh-CN" sz="2200" b="1" dirty="0">
                <a:cs typeface="Times New Roman" pitchFamily="18" charset="0"/>
              </a:rPr>
              <a:t>’</a:t>
            </a:r>
            <a:r>
              <a:rPr lang="zh-CN" altLang="en-US" sz="2200" b="1" dirty="0">
                <a:latin typeface="华文楷体" pitchFamily="2" charset="-122"/>
              </a:rPr>
              <a:t>用做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测试</a:t>
            </a: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集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3609891"/>
            <a:ext cx="9144000" cy="284344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过拟合</a:t>
            </a:r>
            <a:r>
              <a:rPr lang="en-US" altLang="zh-CN" sz="2200" b="1" smtClean="0">
                <a:latin typeface="华文楷体" pitchFamily="2" charset="-122"/>
              </a:rPr>
              <a:t>:  </a:t>
            </a:r>
            <a:r>
              <a:rPr lang="zh-CN" altLang="en-US" sz="2200" b="1" smtClean="0">
                <a:latin typeface="华文楷体" pitchFamily="2" charset="-122"/>
              </a:rPr>
              <a:t>若学习器把训练样本学习的“太好”，将训练样本本身的特点，当做所有样本的一般性质，以至于把训练样本所包含的不太一般的特性都学到了，导致泛化性能下降。</a:t>
            </a:r>
            <a:endParaRPr lang="en-US" altLang="zh-CN" sz="2200" b="1" smtClean="0">
              <a:latin typeface="华文楷体" pitchFamily="2" charset="-122"/>
            </a:endParaRPr>
          </a:p>
          <a:p>
            <a:pPr marL="901700" lvl="1" indent="-5476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200" b="1" smtClean="0"/>
              <a:t>缓解方式：通过加正则项</a:t>
            </a:r>
            <a:r>
              <a:rPr lang="zh-CN" altLang="en-US" sz="2200" b="1" smtClean="0"/>
              <a:t>，</a:t>
            </a:r>
            <a:r>
              <a:rPr lang="zh-CN" altLang="zh-CN" sz="2200" b="1" smtClean="0"/>
              <a:t>优化目标函数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欠拟合</a:t>
            </a:r>
            <a:r>
              <a:rPr lang="en-US" altLang="zh-CN" sz="2200" b="1" smtClean="0">
                <a:latin typeface="华文楷体" pitchFamily="2" charset="-122"/>
              </a:rPr>
              <a:t>:  </a:t>
            </a:r>
            <a:r>
              <a:rPr lang="zh-CN" altLang="en-US" sz="2200" b="1" smtClean="0">
                <a:latin typeface="华文楷体" pitchFamily="2" charset="-122"/>
              </a:rPr>
              <a:t>学习能力低下而造成的，对训练样本的一般性质尚未学好。训练数据较少时更容易发生 欠拟合 。</a:t>
            </a:r>
            <a:endParaRPr lang="en-US" altLang="zh-CN" sz="2200" b="1" smtClean="0">
              <a:latin typeface="华文楷体" pitchFamily="2" charset="-122"/>
            </a:endParaRPr>
          </a:p>
          <a:p>
            <a:pPr marL="903288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200" b="1" smtClean="0">
                <a:solidFill>
                  <a:prstClr val="black"/>
                </a:solidFill>
              </a:rPr>
              <a:t>缓解方式：</a:t>
            </a:r>
            <a:r>
              <a:rPr lang="zh-CN" altLang="en-US" sz="2200" b="1" smtClean="0">
                <a:solidFill>
                  <a:prstClr val="black"/>
                </a:solidFill>
              </a:rPr>
              <a:t>决策树： 拓展分支；神经网络： 增加训练轮数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88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2987461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华文楷体" pitchFamily="2" charset="-122"/>
              </a:rPr>
              <a:t>大多数学习算法，都有些参数需要设定，参数配置不同，学得模型的性能也有显著差别。 </a:t>
            </a:r>
            <a:endParaRPr lang="en-US" altLang="zh-CN" sz="2200" b="1">
              <a:latin typeface="华文楷体" pitchFamily="2" charset="-122"/>
            </a:endParaRP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因此</a:t>
            </a:r>
            <a:r>
              <a:rPr lang="zh-CN" altLang="en-US" sz="2200" b="1">
                <a:latin typeface="华文楷体" pitchFamily="2" charset="-122"/>
              </a:rPr>
              <a:t>，在进行模型评估与选择时，除了要对适用学习算法进行选择，还需对算法</a:t>
            </a: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</a:rPr>
              <a:t>参数</a:t>
            </a:r>
            <a:r>
              <a:rPr lang="zh-CN" altLang="en-US" sz="2200" b="1">
                <a:latin typeface="华文楷体" pitchFamily="2" charset="-122"/>
              </a:rPr>
              <a:t>进行</a:t>
            </a: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</a:rPr>
              <a:t>设定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机器学习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的 两类参数</a:t>
            </a: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算法的参数（超参数）：通常由人工设定多个候选值后产生模型</a:t>
            </a: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模型的参数：通过学习来产生多个候选</a:t>
            </a:r>
            <a:r>
              <a:rPr lang="zh-CN" altLang="en-US" sz="2200" b="1" smtClean="0">
                <a:latin typeface="华文楷体" pitchFamily="2" charset="-122"/>
              </a:rPr>
              <a:t>模型</a:t>
            </a:r>
            <a:r>
              <a:rPr lang="zh-CN" altLang="en-US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05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2483405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zh-CN" sz="2200" b="1" smtClean="0"/>
              <a:t>在</a:t>
            </a:r>
            <a:r>
              <a:rPr lang="zh-CN" altLang="zh-CN" sz="2200" b="1" dirty="0"/>
              <a:t>预测任务</a:t>
            </a:r>
            <a:r>
              <a:rPr lang="zh-CN" altLang="zh-CN" sz="2200" b="1" dirty="0" smtClean="0"/>
              <a:t>中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给定</a:t>
            </a:r>
            <a:r>
              <a:rPr lang="zh-CN" altLang="zh-CN" sz="2200" b="1" dirty="0"/>
              <a:t>样例集 </a:t>
            </a:r>
            <a:r>
              <a:rPr lang="en-US" altLang="zh-CN" sz="2200" b="1" i="1" dirty="0"/>
              <a:t>D</a:t>
            </a:r>
            <a:r>
              <a:rPr lang="en-US" altLang="zh-CN" sz="2200" b="1"/>
              <a:t>={(</a:t>
            </a:r>
            <a:r>
              <a:rPr lang="en-US" altLang="zh-CN" sz="2200" b="1" i="1" smtClean="0"/>
              <a:t>x</a:t>
            </a:r>
            <a:r>
              <a:rPr lang="en-US" altLang="zh-CN" sz="2200" b="1" baseline="-25000" smtClean="0"/>
              <a:t>1</a:t>
            </a:r>
            <a:r>
              <a:rPr lang="en-US" altLang="zh-CN" sz="2200" b="1"/>
              <a:t>,</a:t>
            </a:r>
            <a:r>
              <a:rPr lang="en-US" altLang="zh-CN" sz="2200" b="1" i="1" smtClean="0"/>
              <a:t> </a:t>
            </a:r>
            <a:r>
              <a:rPr lang="en-US" altLang="zh-CN" sz="2200" b="1" i="1" dirty="0"/>
              <a:t>y</a:t>
            </a:r>
            <a:r>
              <a:rPr lang="en-US" altLang="zh-CN" sz="2200" b="1" baseline="-25000" dirty="0"/>
              <a:t>1</a:t>
            </a:r>
            <a:r>
              <a:rPr lang="en-US" altLang="zh-CN" sz="2200" b="1"/>
              <a:t>) , </a:t>
            </a:r>
            <a:r>
              <a:rPr lang="en-US" altLang="zh-CN" sz="2200" b="1" dirty="0"/>
              <a:t>(</a:t>
            </a:r>
            <a:r>
              <a:rPr lang="en-US" altLang="zh-CN" sz="2200" b="1" i="1" dirty="0" smtClean="0"/>
              <a:t>x</a:t>
            </a:r>
            <a:r>
              <a:rPr lang="en-US" altLang="zh-CN" sz="2200" b="1" baseline="-25000" dirty="0" smtClean="0"/>
              <a:t>2</a:t>
            </a:r>
            <a:r>
              <a:rPr lang="zh-CN" altLang="en-US" sz="2200" b="1" dirty="0" smtClean="0"/>
              <a:t>，</a:t>
            </a:r>
            <a:r>
              <a:rPr lang="en-US" altLang="zh-CN" sz="2200" b="1" i="1" dirty="0" smtClean="0"/>
              <a:t> </a:t>
            </a:r>
            <a:r>
              <a:rPr lang="en-US" altLang="zh-CN" sz="2200" b="1" i="1"/>
              <a:t>y</a:t>
            </a:r>
            <a:r>
              <a:rPr lang="en-US" altLang="zh-CN" sz="2200" b="1" baseline="-25000"/>
              <a:t>2</a:t>
            </a:r>
            <a:r>
              <a:rPr lang="en-US" altLang="zh-CN" sz="2200" b="1" smtClean="0"/>
              <a:t>),… </a:t>
            </a:r>
            <a:r>
              <a:rPr lang="en-US" altLang="zh-CN" sz="2200" b="1"/>
              <a:t>(</a:t>
            </a:r>
            <a:r>
              <a:rPr lang="en-US" altLang="zh-CN" sz="2200" b="1" i="1" smtClean="0"/>
              <a:t>x</a:t>
            </a:r>
            <a:r>
              <a:rPr lang="en-US" altLang="zh-CN" sz="2200" b="1" i="1" baseline="-25000" smtClean="0"/>
              <a:t>m</a:t>
            </a:r>
            <a:r>
              <a:rPr lang="en-US" altLang="zh-CN" sz="2200" b="1"/>
              <a:t>,</a:t>
            </a:r>
            <a:r>
              <a:rPr lang="en-US" altLang="zh-CN" sz="2200" b="1" i="1" smtClean="0"/>
              <a:t> </a:t>
            </a:r>
            <a:r>
              <a:rPr lang="en-US" altLang="zh-CN" sz="2200" b="1" i="1" dirty="0" err="1"/>
              <a:t>y</a:t>
            </a:r>
            <a:r>
              <a:rPr lang="en-US" altLang="zh-CN" sz="2200" b="1" i="1" baseline="-25000" dirty="0" err="1"/>
              <a:t>m</a:t>
            </a:r>
            <a:r>
              <a:rPr lang="en-US" altLang="zh-CN" sz="2200" b="1" dirty="0" smtClean="0"/>
              <a:t>)}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评估</a:t>
            </a:r>
            <a:r>
              <a:rPr lang="zh-CN" altLang="zh-CN" sz="2200" b="1" dirty="0"/>
              <a:t>学习</a:t>
            </a:r>
            <a:r>
              <a:rPr lang="zh-CN" altLang="zh-CN" sz="2200" b="1" dirty="0" smtClean="0"/>
              <a:t>器</a:t>
            </a:r>
            <a:r>
              <a:rPr lang="en-US" altLang="zh-CN" sz="2200" b="1" dirty="0" smtClean="0"/>
              <a:t> </a:t>
            </a:r>
            <a:r>
              <a:rPr lang="en-US" altLang="zh-CN" sz="2200" b="1" i="1" dirty="0" smtClean="0"/>
              <a:t>f </a:t>
            </a:r>
            <a:r>
              <a:rPr lang="zh-CN" altLang="zh-CN" sz="2200" b="1" dirty="0" smtClean="0"/>
              <a:t>的性能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即</a:t>
            </a:r>
            <a:r>
              <a:rPr lang="zh-CN" altLang="zh-CN" sz="2200" b="1" dirty="0"/>
              <a:t>把预测结果 </a:t>
            </a:r>
            <a:r>
              <a:rPr lang="en-US" altLang="zh-CN" sz="2200" b="1" i="1" dirty="0"/>
              <a:t>f</a:t>
            </a:r>
            <a:r>
              <a:rPr lang="en-US" altLang="zh-CN" sz="2200" b="1" dirty="0"/>
              <a:t>(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) </a:t>
            </a:r>
            <a:r>
              <a:rPr lang="zh-CN" altLang="zh-CN" sz="2200" b="1" dirty="0"/>
              <a:t>和真实标记 </a:t>
            </a:r>
            <a:r>
              <a:rPr lang="en-US" altLang="zh-CN" sz="2200" b="1" i="1" dirty="0"/>
              <a:t>y </a:t>
            </a:r>
            <a:r>
              <a:rPr lang="zh-CN" altLang="zh-CN" sz="2200" b="1" dirty="0"/>
              <a:t>进行比较</a:t>
            </a:r>
            <a:r>
              <a:rPr lang="zh-CN" altLang="zh-CN" sz="2200" b="1" dirty="0" smtClean="0"/>
              <a:t>。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误差</a:t>
            </a:r>
            <a:r>
              <a:rPr lang="zh-CN" altLang="en-US" sz="2200" b="1">
                <a:latin typeface="华文楷体" pitchFamily="2" charset="-122"/>
              </a:rPr>
              <a:t>：样本真实</a:t>
            </a:r>
            <a:r>
              <a:rPr lang="zh-CN" altLang="en-US" sz="2200" b="1" smtClean="0">
                <a:latin typeface="华文楷体" pitchFamily="2" charset="-122"/>
              </a:rPr>
              <a:t>输出 </a:t>
            </a:r>
            <a:r>
              <a:rPr lang="en-US" altLang="zh-CN" sz="2200" b="1" i="1" smtClean="0"/>
              <a:t>y </a:t>
            </a:r>
            <a:r>
              <a:rPr lang="zh-CN" altLang="en-US" sz="2200" b="1" smtClean="0">
                <a:latin typeface="华文楷体" pitchFamily="2" charset="-122"/>
              </a:rPr>
              <a:t>与</a:t>
            </a:r>
            <a:r>
              <a:rPr lang="zh-CN" altLang="en-US" sz="2200" b="1">
                <a:latin typeface="华文楷体" pitchFamily="2" charset="-122"/>
              </a:rPr>
              <a:t>预测</a:t>
            </a:r>
            <a:r>
              <a:rPr lang="zh-CN" altLang="en-US" sz="2200" b="1" smtClean="0">
                <a:latin typeface="华文楷体" pitchFamily="2" charset="-122"/>
              </a:rPr>
              <a:t>输出 </a:t>
            </a:r>
            <a:r>
              <a:rPr lang="en-US" altLang="zh-CN" sz="2200" b="1" i="1" smtClean="0"/>
              <a:t>f</a:t>
            </a:r>
            <a:r>
              <a:rPr lang="en-US" altLang="zh-CN" sz="2200" b="1" smtClean="0"/>
              <a:t>(</a:t>
            </a:r>
            <a:r>
              <a:rPr lang="en-US" altLang="zh-CN" sz="2200" b="1" i="1" smtClean="0"/>
              <a:t>x</a:t>
            </a:r>
            <a:r>
              <a:rPr lang="en-US" altLang="zh-CN" sz="2200" b="1" smtClean="0"/>
              <a:t>) </a:t>
            </a:r>
            <a:r>
              <a:rPr lang="zh-CN" altLang="en-US" sz="2200" b="1" smtClean="0">
                <a:latin typeface="华文楷体" pitchFamily="2" charset="-122"/>
              </a:rPr>
              <a:t>之间</a:t>
            </a:r>
            <a:r>
              <a:rPr lang="zh-CN" altLang="en-US" sz="2200" b="1">
                <a:latin typeface="华文楷体" pitchFamily="2" charset="-122"/>
              </a:rPr>
              <a:t>的差异</a:t>
            </a:r>
            <a:endParaRPr lang="en-US" altLang="zh-CN" sz="2200" b="1">
              <a:latin typeface="华文楷体" pitchFamily="2" charset="-122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cs typeface="Times New Roman" pitchFamily="18" charset="0"/>
              </a:rPr>
              <a:t>训练</a:t>
            </a:r>
            <a:r>
              <a:rPr lang="en-US" altLang="zh-CN" sz="2200" b="1">
                <a:cs typeface="Times New Roman" pitchFamily="18" charset="0"/>
              </a:rPr>
              <a:t>(</a:t>
            </a:r>
            <a:r>
              <a:rPr lang="zh-CN" altLang="en-US" sz="2200" b="1">
                <a:cs typeface="Times New Roman" pitchFamily="18" charset="0"/>
              </a:rPr>
              <a:t>经验</a:t>
            </a:r>
            <a:r>
              <a:rPr lang="en-US" altLang="zh-CN" sz="2200" b="1">
                <a:cs typeface="Times New Roman" pitchFamily="18" charset="0"/>
              </a:rPr>
              <a:t>)</a:t>
            </a:r>
            <a:r>
              <a:rPr lang="zh-CN" altLang="en-US" sz="2200" b="1">
                <a:cs typeface="Times New Roman" pitchFamily="18" charset="0"/>
              </a:rPr>
              <a:t>误差：训练集上</a:t>
            </a:r>
            <a:endParaRPr lang="en-US" altLang="zh-CN" sz="2200" b="1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cs typeface="Times New Roman" pitchFamily="18" charset="0"/>
              </a:rPr>
              <a:t>泛化误差：新样本上</a:t>
            </a:r>
            <a:endParaRPr lang="en-US" altLang="zh-CN" sz="2200" b="1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latin typeface="华文楷体" pitchFamily="2" charset="-122"/>
              </a:rPr>
              <a:t>机器学习的目标：得到泛化误差小的学习器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3356992"/>
            <a:ext cx="9144000" cy="2915453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泛化误差 </a:t>
            </a:r>
            <a:r>
              <a:rPr lang="zh-CN" altLang="en-US" sz="2200" b="1" smtClean="0">
                <a:latin typeface="华文楷体" pitchFamily="2" charset="-122"/>
              </a:rPr>
              <a:t>可分解为 偏差、方差与噪声 之和。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偏差</a:t>
            </a:r>
            <a:r>
              <a:rPr lang="zh-CN" altLang="en-US" sz="2200" b="1" smtClean="0">
                <a:latin typeface="华文楷体" pitchFamily="2" charset="-122"/>
              </a:rPr>
              <a:t>，度量了学习算法期望预测与真实结果的偏离程度；即刻画了学习算法本身的拟合能力；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方差</a:t>
            </a:r>
            <a:r>
              <a:rPr lang="zh-CN" altLang="en-US" sz="2200" b="1" smtClean="0">
                <a:latin typeface="华文楷体" pitchFamily="2" charset="-122"/>
              </a:rPr>
              <a:t>，度量了同样大小训练集的变动所导致的学习性能的变化；即刻画了数据扰动所造成的影响；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噪声</a:t>
            </a:r>
            <a:r>
              <a:rPr lang="zh-CN" altLang="en-US" sz="2200" b="1" smtClean="0">
                <a:latin typeface="华文楷体" pitchFamily="2" charset="-122"/>
              </a:rPr>
              <a:t>，表达了当前任务上任何学习算法所能达到的期望泛化误差的下界；即刻画了学习问题本身的难度。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3707541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分类</a:t>
            </a:r>
            <a:r>
              <a:rPr lang="zh-CN" altLang="en-US" sz="2200" b="1" dirty="0">
                <a:latin typeface="华文楷体" pitchFamily="2" charset="-122"/>
              </a:rPr>
              <a:t>任务常用的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性能</a:t>
            </a: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度量</a:t>
            </a:r>
            <a:r>
              <a:rPr lang="zh-CN" altLang="en-US" sz="2200" b="1" smtClean="0">
                <a:latin typeface="华文楷体" pitchFamily="2" charset="-122"/>
              </a:rPr>
              <a:t>：</a:t>
            </a:r>
            <a:endParaRPr lang="en-US" altLang="zh-CN" sz="2200" b="1" smtClean="0"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错误率</a:t>
            </a:r>
            <a:r>
              <a:rPr lang="zh-CN" altLang="en-US" sz="2200" b="1" dirty="0">
                <a:latin typeface="华文楷体" pitchFamily="2" charset="-122"/>
              </a:rPr>
              <a:t>和精度、查准率和查全率、</a:t>
            </a:r>
            <a:r>
              <a:rPr lang="en-US" altLang="zh-CN" sz="2200" b="1" dirty="0">
                <a:latin typeface="华文楷体" pitchFamily="2" charset="-122"/>
              </a:rPr>
              <a:t>ROC</a:t>
            </a:r>
            <a:r>
              <a:rPr lang="zh-CN" altLang="en-US" sz="2200" b="1" dirty="0">
                <a:latin typeface="华文楷体" pitchFamily="2" charset="-122"/>
              </a:rPr>
              <a:t>和</a:t>
            </a:r>
            <a:r>
              <a:rPr lang="en-US" altLang="zh-CN" sz="2200" b="1" dirty="0">
                <a:latin typeface="华文楷体" pitchFamily="2" charset="-122"/>
              </a:rPr>
              <a:t>AUC</a:t>
            </a:r>
            <a:r>
              <a:rPr lang="zh-CN" altLang="en-US" sz="2200" b="1" dirty="0">
                <a:latin typeface="华文楷体" pitchFamily="2" charset="-122"/>
              </a:rPr>
              <a:t>、代价敏感错误率和代价</a:t>
            </a:r>
            <a:r>
              <a:rPr lang="zh-CN" altLang="en-US" sz="2200" b="1" dirty="0" smtClean="0">
                <a:latin typeface="华文楷体" pitchFamily="2" charset="-122"/>
              </a:rPr>
              <a:t>曲线</a:t>
            </a:r>
            <a:endParaRPr lang="en-US" altLang="zh-CN" sz="2200" b="1" dirty="0" smtClean="0">
              <a:solidFill>
                <a:srgbClr val="FF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分类</a:t>
            </a:r>
            <a:r>
              <a:rPr lang="zh-CN" altLang="en-US" sz="2200" b="1" dirty="0">
                <a:latin typeface="华文楷体" pitchFamily="2" charset="-122"/>
              </a:rPr>
              <a:t>任务常用的性能度量：</a:t>
            </a:r>
          </a:p>
          <a:p>
            <a:pPr marL="903288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错误率：分错样本占样本总数的比例</a:t>
            </a:r>
          </a:p>
          <a:p>
            <a:pPr marL="903288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精度：分对样本占样本总数的比率</a:t>
            </a:r>
          </a:p>
          <a:p>
            <a:pPr marL="811213" lvl="1" indent="-382588">
              <a:lnSpc>
                <a:spcPct val="110000"/>
              </a:lnSpc>
              <a:spcBef>
                <a:spcPts val="300"/>
              </a:spcBef>
              <a:buSzPct val="100000"/>
            </a:pPr>
            <a:r>
              <a:rPr lang="zh-CN" altLang="en-US" sz="2200" b="1" dirty="0" smtClean="0">
                <a:latin typeface="华文楷体" pitchFamily="2" charset="-122"/>
              </a:rPr>
              <a:t>信息检索</a:t>
            </a:r>
            <a:r>
              <a:rPr lang="zh-CN" altLang="en-US" sz="2200" b="1" dirty="0">
                <a:latin typeface="华文楷体" pitchFamily="2" charset="-122"/>
              </a:rPr>
              <a:t>、</a:t>
            </a:r>
            <a:r>
              <a:rPr lang="en-US" altLang="zh-CN" sz="2200" b="1" dirty="0">
                <a:latin typeface="华文楷体" pitchFamily="2" charset="-122"/>
              </a:rPr>
              <a:t>Web</a:t>
            </a:r>
            <a:r>
              <a:rPr lang="zh-CN" altLang="en-US" sz="2200" b="1" dirty="0">
                <a:latin typeface="华文楷体" pitchFamily="2" charset="-122"/>
              </a:rPr>
              <a:t>搜索等场景</a:t>
            </a:r>
            <a:r>
              <a:rPr lang="zh-CN" altLang="en-US" sz="2200" b="1" dirty="0" smtClean="0">
                <a:latin typeface="华文楷体" pitchFamily="2" charset="-122"/>
              </a:rPr>
              <a:t>中，经常</a:t>
            </a:r>
            <a:r>
              <a:rPr lang="zh-CN" altLang="en-US" sz="2200" b="1" dirty="0">
                <a:latin typeface="华文楷体" pitchFamily="2" charset="-122"/>
              </a:rPr>
              <a:t>需要衡量 正例被预测出来的比率 或者 预测出来的正例中正确的比率。</a:t>
            </a:r>
          </a:p>
          <a:p>
            <a:pPr marL="800100" lvl="1" indent="-352425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查准率（准确率）：正例被预测出来的比率</a:t>
            </a:r>
          </a:p>
          <a:p>
            <a:pPr marL="800100" lvl="1" indent="-352425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查全率（召回率）：预测出来的正例中正确的</a:t>
            </a:r>
            <a:r>
              <a:rPr lang="zh-CN" altLang="en-US" sz="2200" b="1" dirty="0" smtClean="0">
                <a:latin typeface="华文楷体" pitchFamily="2" charset="-122"/>
              </a:rPr>
              <a:t>比率</a:t>
            </a:r>
            <a:r>
              <a:rPr lang="zh-CN" altLang="en-US" sz="2200" b="1" dirty="0">
                <a:latin typeface="华文楷体" pitchFamily="2" charset="-122"/>
              </a:rPr>
              <a:t>	</a:t>
            </a:r>
            <a:endParaRPr lang="zh-CN" altLang="en-US" sz="24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873587"/>
            <a:ext cx="9144000" cy="467181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回归</a:t>
            </a:r>
            <a:r>
              <a:rPr lang="zh-CN" altLang="en-US" sz="2200" b="1" smtClean="0">
                <a:latin typeface="华文楷体" pitchFamily="2" charset="-122"/>
              </a:rPr>
              <a:t>任务最常用的</a:t>
            </a: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性能度量</a:t>
            </a:r>
            <a:r>
              <a:rPr lang="zh-CN" altLang="en-US" sz="2200" b="1" smtClean="0">
                <a:latin typeface="华文楷体" pitchFamily="2" charset="-122"/>
              </a:rPr>
              <a:t>是“均方误差”：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4258174" cy="72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线性回归</a:t>
            </a:r>
            <a:r>
              <a:rPr lang="zh-CN" altLang="en-US" sz="2000" b="1" smtClean="0"/>
              <a:t>（最小二乘法）</a:t>
            </a:r>
            <a:endParaRPr lang="en-US" altLang="zh-CN" sz="2800" b="1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smtClean="0"/>
              <a:t>二</a:t>
            </a:r>
            <a:r>
              <a:rPr lang="zh-CN" altLang="en-US" sz="2800" b="1" dirty="0"/>
              <a:t>分类</a:t>
            </a:r>
            <a:r>
              <a:rPr lang="zh-CN" altLang="en-US" sz="2800" b="1" dirty="0" smtClean="0"/>
              <a:t>任务</a:t>
            </a:r>
            <a:r>
              <a:rPr lang="zh-CN" altLang="en-US" sz="2000" b="1" dirty="0"/>
              <a:t>（对数几率回归、</a:t>
            </a:r>
            <a:r>
              <a:rPr lang="zh-CN" altLang="en-US" sz="2000" b="1"/>
              <a:t>线性</a:t>
            </a:r>
            <a:r>
              <a:rPr lang="zh-CN" altLang="en-US" sz="2000" b="1" smtClean="0"/>
              <a:t>判别分析</a:t>
            </a:r>
            <a:r>
              <a:rPr lang="en-US" altLang="zh-CN" sz="2000" b="1"/>
              <a:t>LDA</a:t>
            </a:r>
            <a:r>
              <a:rPr lang="zh-CN" altLang="en-US" sz="2000" b="1" smtClean="0"/>
              <a:t>）</a:t>
            </a:r>
            <a:endParaRPr lang="en-US" altLang="zh-CN" sz="2800" b="1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多</a:t>
            </a:r>
            <a:r>
              <a:rPr lang="zh-CN" altLang="en-US" sz="2800" b="1"/>
              <a:t>分类</a:t>
            </a:r>
            <a:r>
              <a:rPr lang="zh-CN" altLang="en-US" sz="2800" b="1" smtClean="0"/>
              <a:t>任务</a:t>
            </a:r>
            <a:r>
              <a:rPr lang="zh-CN" altLang="en-US" sz="2000" b="1" smtClean="0"/>
              <a:t>（</a:t>
            </a:r>
            <a:r>
              <a:rPr lang="zh-CN" altLang="en-US" sz="2000" b="1"/>
              <a:t>类别不平衡问题</a:t>
            </a:r>
            <a:r>
              <a:rPr lang="zh-CN" altLang="en-US" sz="2000" b="1" smtClean="0"/>
              <a:t>）</a:t>
            </a:r>
            <a:endParaRPr lang="en-US" altLang="zh-CN" sz="2000" b="1" dirty="0"/>
          </a:p>
          <a:p>
            <a:pPr marL="80962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400" b="1"/>
              <a:t>多分类任务：</a:t>
            </a:r>
            <a:r>
              <a:rPr lang="zh-CN" altLang="en-US" b="1">
                <a:solidFill>
                  <a:srgbClr val="C00000"/>
                </a:solidFill>
              </a:rPr>
              <a:t>类别不平衡</a:t>
            </a:r>
            <a:endParaRPr lang="en-US" altLang="zh-CN" b="1"/>
          </a:p>
          <a:p>
            <a:pPr marL="116840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/>
              <a:t>不同类别训练样例数，相差很大情况（正类为小类）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en-US" altLang="zh-CN" sz="2200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线性回归 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目的</a:t>
            </a:r>
            <a:r>
              <a:rPr lang="zh-CN" altLang="en-US" sz="2200" b="1" dirty="0" smtClean="0">
                <a:latin typeface="华文楷体" pitchFamily="2" charset="-122"/>
              </a:rPr>
              <a:t>：学</a:t>
            </a:r>
            <a:r>
              <a:rPr lang="zh-CN" altLang="en-US" sz="2200" b="1" dirty="0">
                <a:latin typeface="华文楷体" pitchFamily="2" charset="-122"/>
              </a:rPr>
              <a:t>得一个</a:t>
            </a:r>
            <a:r>
              <a:rPr lang="zh-CN" altLang="en-US" sz="2200" b="1" dirty="0" smtClean="0">
                <a:latin typeface="华文楷体" pitchFamily="2" charset="-122"/>
              </a:rPr>
              <a:t>线性模型，以</a:t>
            </a:r>
            <a:r>
              <a:rPr lang="zh-CN" altLang="en-US" sz="2200" b="1" dirty="0">
                <a:latin typeface="华文楷体" pitchFamily="2" charset="-122"/>
              </a:rPr>
              <a:t>尽可能准确地预测实值输出</a:t>
            </a:r>
            <a:r>
              <a:rPr lang="zh-CN" altLang="en-US" sz="2200" b="1" dirty="0" smtClean="0">
                <a:latin typeface="华文楷体" pitchFamily="2" charset="-122"/>
              </a:rPr>
              <a:t>标记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719138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latin typeface="华文楷体" pitchFamily="2" charset="-122"/>
              </a:rPr>
              <a:t>算法性能与回归函数的复杂度，无关。</a:t>
            </a:r>
            <a:endParaRPr lang="zh-CN" altLang="en-US" sz="2200" b="1" dirty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线性回归求解：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最小二乘法 ：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703263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试图 找到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一条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直线，使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所有样本到直线上的欧氏距离之和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最小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</a:endParaRPr>
          </a:p>
          <a:p>
            <a:pPr marL="703263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基于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均方误差最小化来进行模型求解的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方法，称为“最小二乘法”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 startAt="3"/>
            </a:pPr>
            <a:endParaRPr lang="zh-CN" altLang="en-US" b="1" dirty="0" smtClean="0"/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3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线性模型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b="1" dirty="0" smtClean="0"/>
              <a:t>线性回归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-36512" y="1426690"/>
            <a:ext cx="8951082" cy="17281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单一属性的 </a:t>
            </a:r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en-US" altLang="zh-CN" b="1"/>
              <a:t>= </a:t>
            </a:r>
            <a:r>
              <a:rPr lang="en-US" altLang="zh-CN" b="1" i="1" smtClean="0"/>
              <a:t>wx+b</a:t>
            </a:r>
            <a:r>
              <a:rPr lang="en-US" altLang="zh-CN" b="1" i="1" dirty="0"/>
              <a:t>	</a:t>
            </a:r>
            <a:r>
              <a:rPr lang="zh-CN" altLang="en-US" b="1" dirty="0"/>
              <a:t>使得</a:t>
            </a:r>
            <a:r>
              <a:rPr lang="en-US" altLang="zh-CN" b="1" i="1" dirty="0"/>
              <a:t>	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zh-CN" altLang="zh-CN" b="1"/>
              <a:t>≌ </a:t>
            </a:r>
            <a:r>
              <a:rPr lang="en-US" altLang="zh-CN" b="1" i="1" smtClean="0"/>
              <a:t>y</a:t>
            </a:r>
            <a:r>
              <a:rPr lang="en-US" altLang="zh-CN" b="1" baseline="-25000" dirty="0"/>
              <a:t>	</a:t>
            </a:r>
            <a:endParaRPr lang="en-US" altLang="zh-CN" sz="3200" b="1" dirty="0" smtClean="0"/>
          </a:p>
          <a:p>
            <a:pPr marL="342900" lvl="0" indent="-342900">
              <a:lnSpc>
                <a:spcPct val="110000"/>
              </a:lnSpc>
              <a:spcBef>
                <a:spcPts val="3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参数</a:t>
            </a:r>
            <a:r>
              <a:rPr lang="en-US" altLang="zh-CN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/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模型 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估计</a:t>
            </a:r>
            <a:r>
              <a:rPr lang="zh-CN" altLang="en-US" b="1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：</a:t>
            </a: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最小二乘法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4926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l"/>
            </a:pPr>
            <a:r>
              <a:rPr lang="zh-CN" altLang="en-US" b="1" dirty="0" smtClean="0"/>
              <a:t>试图找到</a:t>
            </a:r>
            <a:r>
              <a:rPr lang="zh-CN" altLang="en-US" b="1" dirty="0"/>
              <a:t>一条</a:t>
            </a:r>
            <a:r>
              <a:rPr lang="zh-CN" altLang="en-US" b="1" dirty="0" smtClean="0"/>
              <a:t>直线，使</a:t>
            </a:r>
            <a:r>
              <a:rPr lang="zh-CN" altLang="en-US" b="1" dirty="0"/>
              <a:t>所有样本到直线上的欧氏距离之和</a:t>
            </a:r>
            <a:r>
              <a:rPr lang="zh-CN" altLang="en-US" b="1" dirty="0" smtClean="0"/>
              <a:t>最小。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421167" y="412539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en-US" altLang="zh-C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估计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620" y="3645024"/>
            <a:ext cx="2523127" cy="397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最小化均方误差</a:t>
            </a:r>
            <a:endParaRPr lang="en-US" altLang="zh-CN" sz="2200" b="1" dirty="0">
              <a:solidFill>
                <a:prstClr val="black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452" y="4214409"/>
            <a:ext cx="369812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分别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对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w 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和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 求导，可</a:t>
            </a: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得</a:t>
            </a:r>
            <a:endParaRPr lang="en-US" altLang="zh-CN" sz="2200" b="1" dirty="0">
              <a:solidFill>
                <a:prstClr val="black"/>
              </a:solidFill>
              <a:latin typeface="Times New Roman" pitchFamily="18" charset="0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"/>
              <p:cNvSpPr txBox="1"/>
              <p:nvPr/>
            </p:nvSpPr>
            <p:spPr>
              <a:xfrm>
                <a:off x="381362" y="3140967"/>
                <a:ext cx="8287812" cy="38132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2" y="3140967"/>
                <a:ext cx="8287812" cy="381323"/>
              </a:xfrm>
              <a:prstGeom prst="rect">
                <a:avLst/>
              </a:prstGeom>
              <a:blipFill rotWithShape="1">
                <a:blip r:embed="rId2"/>
                <a:stretch>
                  <a:fillRect t="-136508" b="-18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23"/>
              <p:cNvSpPr txBox="1"/>
              <p:nvPr/>
            </p:nvSpPr>
            <p:spPr>
              <a:xfrm>
                <a:off x="2864222" y="3645024"/>
                <a:ext cx="3921673" cy="3652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222" y="3645024"/>
                <a:ext cx="3921673" cy="365293"/>
              </a:xfrm>
              <a:prstGeom prst="rect">
                <a:avLst/>
              </a:prstGeom>
              <a:blipFill rotWithShape="1">
                <a:blip r:embed="rId3"/>
                <a:stretch>
                  <a:fillRect l="-2326" t="-154839" b="-220968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4"/>
          <p:cNvSpPr txBox="1">
            <a:spLocks/>
          </p:cNvSpPr>
          <p:nvPr/>
        </p:nvSpPr>
        <p:spPr>
          <a:xfrm>
            <a:off x="-36512" y="874204"/>
            <a:ext cx="9180512" cy="47307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给定数据集  </a:t>
            </a:r>
            <a:r>
              <a:rPr lang="en-US" altLang="zh-CN" b="1" i="1" dirty="0" smtClean="0"/>
              <a:t>D</a:t>
            </a:r>
            <a:r>
              <a:rPr lang="en-US" altLang="zh-CN" b="1" smtClean="0"/>
              <a:t>={(</a:t>
            </a:r>
            <a:r>
              <a:rPr lang="en-US" altLang="zh-CN" b="1" i="1" smtClean="0"/>
              <a:t>x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</a:t>
            </a:r>
            <a:r>
              <a:rPr lang="zh-CN" altLang="en-US" b="1" i="1" smtClean="0"/>
              <a:t> </a:t>
            </a:r>
            <a:r>
              <a:rPr lang="en-US" altLang="zh-CN" b="1" i="1" smtClean="0"/>
              <a:t>y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), (</a:t>
            </a:r>
            <a:r>
              <a:rPr lang="en-US" altLang="zh-CN" b="1" i="1" smtClean="0"/>
              <a:t>x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</a:t>
            </a:r>
            <a:r>
              <a:rPr lang="en-US" altLang="zh-CN" b="1" i="1" smtClean="0"/>
              <a:t>y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),…(</a:t>
            </a:r>
            <a:r>
              <a:rPr lang="en-US" altLang="zh-CN" b="1" i="1" smtClean="0"/>
              <a:t>x</a:t>
            </a:r>
            <a:r>
              <a:rPr lang="en-US" altLang="zh-CN" b="1" i="1" baseline="-25000" smtClean="0"/>
              <a:t>m</a:t>
            </a:r>
            <a:r>
              <a:rPr lang="en-US" altLang="zh-CN" b="1" smtClean="0"/>
              <a:t>, </a:t>
            </a:r>
            <a:r>
              <a:rPr lang="en-US" altLang="zh-CN" b="1" i="1" err="1" smtClean="0"/>
              <a:t>y</a:t>
            </a:r>
            <a:r>
              <a:rPr lang="en-US" altLang="zh-CN" b="1" i="1" baseline="-25000" err="1" smtClean="0"/>
              <a:t>m</a:t>
            </a:r>
            <a:r>
              <a:rPr lang="en-US" altLang="zh-CN" b="1" smtClean="0"/>
              <a:t>)}, </a:t>
            </a:r>
            <a:r>
              <a:rPr lang="zh-CN" altLang="en-US" b="1" i="1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= 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;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;…;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id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prstClr val="black"/>
                </a:solidFill>
                <a:latin typeface="华文楷体" pitchFamily="2" charset="-122"/>
              </a:rPr>
              <a:t>，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r>
              <a:rPr lang="zh-CN" altLang="en-US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ym typeface="Symbol" panose="05050102010706020507" pitchFamily="18" charset="2"/>
              </a:rPr>
              <a:t>R</a:t>
            </a:r>
            <a:endParaRPr lang="zh-CN" altLang="en-US" sz="1000" b="1" dirty="0" smtClean="0"/>
          </a:p>
        </p:txBody>
      </p:sp>
      <p:sp>
        <p:nvSpPr>
          <p:cNvPr id="27" name="矩形 26"/>
          <p:cNvSpPr/>
          <p:nvPr/>
        </p:nvSpPr>
        <p:spPr>
          <a:xfrm>
            <a:off x="5724793" y="6222676"/>
            <a:ext cx="748923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23"/>
              <p:cNvSpPr txBox="1"/>
              <p:nvPr/>
            </p:nvSpPr>
            <p:spPr>
              <a:xfrm>
                <a:off x="35496" y="4611441"/>
                <a:ext cx="5407492" cy="924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200" i="1" dirty="0">
                                  <a:solidFill>
                                    <a:srgbClr val="3333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2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𝜔</m:t>
                          </m:r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20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200" dirty="0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200" b="0" i="0" dirty="0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11441"/>
                <a:ext cx="5407492" cy="924164"/>
              </a:xfrm>
              <a:prstGeom prst="rect">
                <a:avLst/>
              </a:prstGeom>
              <a:blipFill rotWithShape="1">
                <a:blip r:embed="rId4"/>
                <a:stretch>
                  <a:fillRect l="-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3"/>
              <p:cNvSpPr txBox="1"/>
              <p:nvPr/>
            </p:nvSpPr>
            <p:spPr>
              <a:xfrm>
                <a:off x="35496" y="5673188"/>
                <a:ext cx="4789562" cy="924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200" i="1" dirty="0">
                                  <a:solidFill>
                                    <a:srgbClr val="3333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2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𝑚𝑏</m:t>
                          </m:r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2200" dirty="0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200" b="0" i="0" dirty="0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673188"/>
                <a:ext cx="4789562" cy="924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23"/>
              <p:cNvSpPr txBox="1"/>
              <p:nvPr/>
            </p:nvSpPr>
            <p:spPr>
              <a:xfrm>
                <a:off x="5545548" y="4075996"/>
                <a:ext cx="3580422" cy="93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2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20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48" y="4075996"/>
                <a:ext cx="3580422" cy="9371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23"/>
              <p:cNvSpPr txBox="1"/>
              <p:nvPr/>
            </p:nvSpPr>
            <p:spPr>
              <a:xfrm>
                <a:off x="5545547" y="5093565"/>
                <a:ext cx="2786505" cy="937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2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47" y="5093565"/>
                <a:ext cx="2786505" cy="9371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23"/>
              <p:cNvSpPr txBox="1"/>
              <p:nvPr/>
            </p:nvSpPr>
            <p:spPr>
              <a:xfrm>
                <a:off x="6440653" y="6139733"/>
                <a:ext cx="1790211" cy="61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53" y="6139733"/>
                <a:ext cx="1790211" cy="6179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4813</Words>
  <Application>Microsoft Office PowerPoint</Application>
  <PresentationFormat>全屏显示(4:3)</PresentationFormat>
  <Paragraphs>358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等线</vt:lpstr>
      <vt:lpstr>黑体</vt:lpstr>
      <vt:lpstr>华文楷体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主题</vt:lpstr>
      <vt:lpstr>机器学习v2.1rgb</vt:lpstr>
      <vt:lpstr>Formula</vt:lpstr>
      <vt:lpstr>MathType 6.0 Equation</vt:lpstr>
      <vt:lpstr>Equation</vt:lpstr>
      <vt:lpstr>第一章：绪论</vt:lpstr>
      <vt:lpstr>第一章：绪论</vt:lpstr>
      <vt:lpstr>第一章：绪论</vt:lpstr>
      <vt:lpstr>第 2 章：模型评估与选择</vt:lpstr>
      <vt:lpstr>第 2 章：模型评估与选择</vt:lpstr>
      <vt:lpstr>第 2 章：模型评估与选择</vt:lpstr>
      <vt:lpstr>第 2 章：模型评估与选择</vt:lpstr>
      <vt:lpstr>第 3 章：线性模型</vt:lpstr>
      <vt:lpstr>线性回归</vt:lpstr>
      <vt:lpstr>第 3 章：线性模型</vt:lpstr>
      <vt:lpstr>第 4 章：决策树</vt:lpstr>
      <vt:lpstr>第 4 章：决策树</vt:lpstr>
      <vt:lpstr>第 4 章：决策树</vt:lpstr>
      <vt:lpstr>第 4 章：决策树</vt:lpstr>
      <vt:lpstr>第 4 章：决策树</vt:lpstr>
      <vt:lpstr>第 4 章：决策树</vt:lpstr>
      <vt:lpstr>第 5 章：神经网络</vt:lpstr>
      <vt:lpstr>第 5 章：神经网络</vt:lpstr>
      <vt:lpstr>第 5 章：神经网络</vt:lpstr>
      <vt:lpstr>第 5 章：神经网络</vt:lpstr>
      <vt:lpstr>第 5 章：神经网络</vt:lpstr>
      <vt:lpstr>第 6 章：支持向量机</vt:lpstr>
      <vt:lpstr>第 6 章：支持向量机</vt:lpstr>
      <vt:lpstr>第 6 章：支持向量机</vt:lpstr>
      <vt:lpstr>第 7 章：贝叶斯分类器</vt:lpstr>
      <vt:lpstr>第 7 章：贝叶斯分类器</vt:lpstr>
      <vt:lpstr>第 7 章：贝叶斯分类器</vt:lpstr>
      <vt:lpstr>第 7 章：贝叶斯分类器</vt:lpstr>
      <vt:lpstr>第 8 章：集成学习</vt:lpstr>
      <vt:lpstr>第 8 章：集成学习</vt:lpstr>
      <vt:lpstr>第 8 章：集成学习</vt:lpstr>
      <vt:lpstr>第 9 章：聚类</vt:lpstr>
      <vt:lpstr>第 9 章：聚类</vt:lpstr>
      <vt:lpstr>第 9 章：聚类</vt:lpstr>
      <vt:lpstr>第 9 章：聚类</vt:lpstr>
      <vt:lpstr>第 10 章：降维与度量学习</vt:lpstr>
      <vt:lpstr>第 10 章：降维与度量学习</vt:lpstr>
      <vt:lpstr>第 10 章：降维与度量学习</vt:lpstr>
      <vt:lpstr>第 10 章：降维与度量学习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第一章：绪论</dc:title>
  <dc:creator>Administrator</dc:creator>
  <cp:lastModifiedBy>xt256.com</cp:lastModifiedBy>
  <cp:revision>121</cp:revision>
  <cp:lastPrinted>2017-12-28T10:41:03Z</cp:lastPrinted>
  <dcterms:created xsi:type="dcterms:W3CDTF">2017-12-28T03:37:42Z</dcterms:created>
  <dcterms:modified xsi:type="dcterms:W3CDTF">2019-06-19T09:48:25Z</dcterms:modified>
</cp:coreProperties>
</file>