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4"/>
  </p:notesMasterIdLst>
  <p:handoutMasterIdLst>
    <p:handoutMasterId r:id="rId35"/>
  </p:handoutMasterIdLst>
  <p:sldIdLst>
    <p:sldId id="309" r:id="rId2"/>
    <p:sldId id="257" r:id="rId3"/>
    <p:sldId id="291" r:id="rId4"/>
    <p:sldId id="278" r:id="rId5"/>
    <p:sldId id="310" r:id="rId6"/>
    <p:sldId id="301" r:id="rId7"/>
    <p:sldId id="281" r:id="rId8"/>
    <p:sldId id="312" r:id="rId9"/>
    <p:sldId id="313" r:id="rId10"/>
    <p:sldId id="329" r:id="rId11"/>
    <p:sldId id="283" r:id="rId12"/>
    <p:sldId id="330" r:id="rId13"/>
    <p:sldId id="331" r:id="rId14"/>
    <p:sldId id="316" r:id="rId15"/>
    <p:sldId id="302" r:id="rId16"/>
    <p:sldId id="284" r:id="rId17"/>
    <p:sldId id="332" r:id="rId18"/>
    <p:sldId id="319" r:id="rId19"/>
    <p:sldId id="303" r:id="rId20"/>
    <p:sldId id="340" r:id="rId21"/>
    <p:sldId id="341" r:id="rId22"/>
    <p:sldId id="299" r:id="rId23"/>
    <p:sldId id="342" r:id="rId24"/>
    <p:sldId id="306" r:id="rId25"/>
    <p:sldId id="289" r:id="rId26"/>
    <p:sldId id="307" r:id="rId27"/>
    <p:sldId id="279" r:id="rId28"/>
    <p:sldId id="338" r:id="rId29"/>
    <p:sldId id="339" r:id="rId30"/>
    <p:sldId id="343" r:id="rId31"/>
    <p:sldId id="336" r:id="rId32"/>
    <p:sldId id="337" r:id="rId33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A91"/>
    <a:srgbClr val="C30D23"/>
    <a:srgbClr val="CC0000"/>
    <a:srgbClr val="01399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86382" autoAdjust="0"/>
  </p:normalViewPr>
  <p:slideViewPr>
    <p:cSldViewPr snapToGrid="0">
      <p:cViewPr varScale="1">
        <p:scale>
          <a:sx n="79" d="100"/>
          <a:sy n="79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0A58-E62C-40B0-97CA-62374E98CB5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8059-F7D8-4ACD-9AE4-51699B1C9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49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2A49-A82D-4723-B996-A1480C43D12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C682-A08C-4EC2-B4FA-987A0FCD5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8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04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anose="020106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8103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9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9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5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00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9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690" r:id="rId9"/>
    <p:sldLayoutId id="2147483692" r:id="rId10"/>
    <p:sldLayoutId id="2147483664" r:id="rId11"/>
    <p:sldLayoutId id="2147483665" r:id="rId12"/>
    <p:sldLayoutId id="2147483666" r:id="rId13"/>
    <p:sldLayoutId id="2147483667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87858" y="5559552"/>
            <a:ext cx="400110" cy="536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spc="-3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胡鹏</a:t>
            </a:r>
            <a:endParaRPr lang="zh-CN" altLang="en-US" sz="1400" spc="-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9248" y="4372742"/>
            <a:ext cx="42450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latin typeface="Times New Roman" pitchFamily="18" charset="0"/>
                <a:ea typeface="黑体" panose="02010609060101010101" pitchFamily="49" charset="-122"/>
              </a:rPr>
              <a:t>耿蕾蕾</a:t>
            </a:r>
            <a:endParaRPr lang="zh-CN" altLang="en-US" sz="4400" b="1" dirty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学习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826" y="3891652"/>
            <a:ext cx="8826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通过建立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“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” 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模型，可以获得训练样本的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“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结果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”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信息</a:t>
            </a:r>
            <a:endParaRPr lang="en-US" altLang="zh-CN" sz="200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263525">
              <a:spcBef>
                <a:spcPts val="600"/>
              </a:spcBef>
              <a:buClr>
                <a:schemeClr val="tx2"/>
              </a:buClr>
            </a:pP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例如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( 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色泽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青绿；根蒂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蜷缩；敲声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浊响 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 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对应了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’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好瓜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’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标记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信息</a:t>
            </a:r>
            <a:endParaRPr lang="en-US" altLang="zh-CN" sz="200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通过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学习所获得的模型，对应了数据的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某种潜在的规律，因此所获得的模型亦称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"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假设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" </a:t>
            </a:r>
            <a:endParaRPr lang="en-US" altLang="zh-CN" sz="2000" b="1" dirty="0" smtClean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这种潜在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自身规律，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则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称为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真相 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 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真实</a:t>
            </a:r>
            <a:r>
              <a:rPr lang="en-US" altLang="zh-CN" sz="2000" b="1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“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</a:t>
            </a:r>
            <a:endParaRPr lang="en-US" altLang="zh-CN" sz="200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273050">
              <a:spcBef>
                <a:spcPts val="600"/>
              </a:spcBef>
              <a:buClr>
                <a:schemeClr val="tx2"/>
              </a:buClr>
            </a:pP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学习过程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就是为了找出或逼近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真相</a:t>
            </a:r>
            <a:r>
              <a:rPr lang="en-US" altLang="zh-CN" sz="2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.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8197" name="Picture 5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49" y="1828800"/>
            <a:ext cx="5505583" cy="19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355600" y="938399"/>
            <a:ext cx="8622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学习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 / 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训练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，即从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数据中学得模型的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过程，这个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过程通过执行某个学习算法来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完成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任务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4967" y="892113"/>
            <a:ext cx="8786313" cy="5378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根据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预测目标的不同，学习任务可以分为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类：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预测值的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离散值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二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正类（好瓜）；反类（坏瓜）</a:t>
            </a: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多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冬瓜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南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瓜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西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瓜 </a:t>
            </a: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回归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值的是连续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134778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e.g.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西瓜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成熟度</a:t>
            </a:r>
            <a:r>
              <a:rPr lang="en-US" altLang="zh-CN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0.95 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0.37</a:t>
            </a:r>
          </a:p>
          <a:p>
            <a:pPr marL="736600" indent="-28575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736600" indent="-28575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分类和回归的预测</a:t>
            </a:r>
            <a:r>
              <a:rPr lang="zh-CN" altLang="en-US" sz="200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任务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是希望通过对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训练集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y</a:t>
            </a:r>
            <a:r>
              <a:rPr lang="en-US" altLang="zh-CN" sz="2000" baseline="-25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 ,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(</a:t>
            </a:r>
            <a:r>
              <a:rPr lang="en-US" altLang="zh-CN" sz="2000" b="1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y</a:t>
            </a:r>
            <a:r>
              <a:rPr lang="en-US" altLang="zh-CN" sz="2000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 ,…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(</a:t>
            </a:r>
            <a:r>
              <a:rPr lang="en-US" altLang="zh-CN" sz="2000" b="1" i="1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000" i="1" baseline="-25000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进行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学习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，得到一个模型，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71278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即建立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一个从输入空间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到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输出空间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的映射  </a:t>
            </a:r>
            <a:r>
              <a:rPr lang="en-US" altLang="zh-CN" sz="2000" b="1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X-&gt;Y.</a:t>
            </a:r>
          </a:p>
          <a:p>
            <a:pPr marL="736600" indent="-28575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使用学得的模型（或映射函数</a:t>
            </a:r>
            <a:r>
              <a:rPr lang="en-US" altLang="zh-CN" sz="2000" b="1" i="1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f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），对测试样本进行测试，可得到测试样本的预测标记  </a:t>
            </a:r>
            <a:r>
              <a:rPr lang="en-US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f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(x)</a:t>
            </a:r>
            <a:endParaRPr lang="en-US" altLang="zh-CN" sz="1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/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任务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4967" y="892113"/>
            <a:ext cx="8786313" cy="5378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根据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预测目标的不同，学习任务可以分为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类：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预测值的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离散值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二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正类（好瓜）；反类（坏瓜）</a:t>
            </a: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多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冬瓜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南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瓜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西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瓜 </a:t>
            </a: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回归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值的是连续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134778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e.g.</a:t>
            </a:r>
            <a:r>
              <a:rPr lang="zh-CN" altLang="en-US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西瓜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成熟度</a:t>
            </a:r>
            <a:r>
              <a:rPr lang="en-US" altLang="zh-CN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0.95 </a:t>
            </a:r>
            <a:r>
              <a:rPr lang="zh-CN" altLang="en-US" sz="1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0.37</a:t>
            </a:r>
          </a:p>
          <a:p>
            <a:pPr marL="134778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1800" dirty="0" smtClean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/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聚类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无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值，即没有标记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信息</a:t>
            </a:r>
            <a:endParaRPr lang="en-US" altLang="zh-CN" sz="20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984250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聚类任务，即将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训练集中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的样本（如西瓜）分成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若干组（称为 簇）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984250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这些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自动形成的簇可能对应一些潜在的概念划分，例如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浅色瓜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” “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深色</a:t>
            </a: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瓜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”</a:t>
            </a:r>
            <a:endParaRPr lang="en-US" altLang="zh-CN">
              <a:latin typeface="Times New Roman" pitchFamily="18" charset="0"/>
              <a:ea typeface="黑体" panose="02010609060101010101" pitchFamily="49" charset="-122"/>
            </a:endParaRPr>
          </a:p>
          <a:p>
            <a:pPr marL="982663" indent="0">
              <a:buNone/>
            </a:pP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需说明的是，在聚类学习中，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浅色瓜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” “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深色瓜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这样的概念，事先是不知道的，而且学习过程中使用的训练样本通常不拥有标记信息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984250">
              <a:buFont typeface="Wingdings" pitchFamily="2" charset="2"/>
              <a:buChar char="Ø"/>
            </a:pP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这样</a:t>
            </a: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学习过程，有助于</a:t>
            </a: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我们了解数据内在的规律，利于更深入地分析数据</a:t>
            </a:r>
            <a:r>
              <a:rPr lang="en-US" altLang="zh-CN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984250">
              <a:buFont typeface="Wingdings" pitchFamily="2" charset="2"/>
              <a:buChar char="Ø"/>
            </a:pPr>
            <a:endParaRPr lang="en-US" altLang="zh-CN" sz="540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/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任务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4967" y="892113"/>
            <a:ext cx="8786313" cy="17698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根据</a:t>
            </a:r>
            <a:r>
              <a:rPr lang="zh-CN" altLang="en-US" sz="2200" dirty="0" smtClean="0">
                <a:solidFill>
                  <a:srgbClr val="023A9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预测目标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的不同，学习任务可以分为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类：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预测值的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离散值</a:t>
            </a:r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回归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值的是连续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</a:t>
            </a:r>
            <a:endParaRPr lang="en-US" altLang="zh-CN" sz="1800" dirty="0" smtClean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/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聚类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无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预测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值，即没有标记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信息</a:t>
            </a:r>
            <a:endParaRPr lang="en-US" altLang="zh-CN" sz="20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/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5127" y="3015553"/>
            <a:ext cx="8786313" cy="17698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根据</a:t>
            </a:r>
            <a:r>
              <a:rPr lang="zh-CN" altLang="en-US" sz="2200" dirty="0">
                <a:solidFill>
                  <a:srgbClr val="023A9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训练数据是否拥有标记信息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，学习任务又可以分为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类：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监督学习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：分类、回归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无监督学习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：聚类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半监督学习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：两者结合</a:t>
            </a:r>
          </a:p>
          <a:p>
            <a:pPr lvl="1"/>
            <a:endParaRPr lang="en-US" altLang="zh-CN" sz="1800" dirty="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泛化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10" y="984242"/>
            <a:ext cx="880463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机器学习的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目标 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是 使得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学到的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模型  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55600">
              <a:spcBef>
                <a:spcPts val="600"/>
              </a:spcBef>
            </a:pP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既能很好的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适用于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训练集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又能很好的适用于“新样本”；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55600">
              <a:spcBef>
                <a:spcPts val="600"/>
              </a:spcBef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即便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对聚类这样的无监督学习任务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，也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希望学得的簇划分能适用于没在训练集中出现的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样本。</a:t>
            </a:r>
            <a:endParaRPr lang="en-US" altLang="zh-CN" sz="2000" dirty="0">
              <a:latin typeface="Times New Roman" pitchFamily="18" charset="0"/>
              <a:ea typeface="黑体" panose="02010609060101010101" pitchFamily="49" charset="-122"/>
            </a:endParaRPr>
          </a:p>
          <a:p>
            <a:pPr marL="354013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模型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适用于新样本的能力为</a:t>
            </a:r>
            <a:r>
              <a:rPr lang="zh-CN" altLang="en-US" sz="22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泛化 </a:t>
            </a:r>
            <a:r>
              <a:rPr lang="en-US" altLang="zh-CN" sz="22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(generalization) </a:t>
            </a:r>
            <a:r>
              <a:rPr lang="zh-CN" altLang="en-US" sz="22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能力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。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698500"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具有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强泛化能力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模型，能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很好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地适用于整个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样本空间</a:t>
            </a:r>
            <a:r>
              <a:rPr lang="en-US" altLang="zh-CN" sz="200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698500" lvl="6"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为了使学习任务变得相对简单化，通常  假设 样本空间中的样本服从一个未知分布</a:t>
            </a:r>
            <a:r>
              <a:rPr lang="en-US" altLang="zh-CN" sz="2000" i="1">
                <a:latin typeface="Times New Roman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，每个训练样本 都从这个分布中独立获得，即训练集“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独立同分布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黑体" panose="02010609060101010101" pitchFamily="49" charset="-122"/>
              </a:rPr>
              <a:t>i.i.d</a:t>
            </a:r>
            <a:r>
              <a:rPr lang="en-US" altLang="zh-CN" sz="2000"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。</a:t>
            </a:r>
            <a:endParaRPr lang="en-US" altLang="zh-CN" sz="200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698500" lvl="6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一般而言，训练样本越多，越有可能通过学习获得强泛化能力的模型</a:t>
            </a:r>
          </a:p>
          <a:p>
            <a:pPr marL="698500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尽管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，训练集  通常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只是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样本空间上的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一个很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小的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采样，我们仍希望它能很好地反映出样本空间的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特性。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720725">
              <a:spcBef>
                <a:spcPts val="600"/>
              </a:spcBef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否则，就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很难期望在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训练集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上学得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模型，能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在整个样本空间上都工作得很好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历程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归纳与演绎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2962" y="936154"/>
            <a:ext cx="8395361" cy="5113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获得假设（模型）空间，通常使用科学推理中的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两大基本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79413">
              <a:spcBef>
                <a:spcPts val="600"/>
              </a:spcBef>
            </a:pPr>
            <a:r>
              <a:rPr lang="zh-CN" altLang="en-US" sz="2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</a:t>
            </a:r>
            <a:endParaRPr lang="en-US" altLang="zh-CN" sz="2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4875" lvl="1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从特殊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到一般的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泛化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，即从具体的事实归结出一般性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e.g."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从样例中学习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显然是一个归纳的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归纳学习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</a:p>
          <a:p>
            <a:pPr marL="1076325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广义的</a:t>
            </a:r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归纳学习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大体相当于从样例中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6325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狭义的归纳学习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：从训练数据中学得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概念，称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概念学习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概念形成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</a:p>
          <a:p>
            <a:pPr marL="1082675" lvl="1" indent="0"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要学得泛化性能好且语义明确的概念很困难，因此概念学习技术的研究、应用都比较少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79413">
              <a:spcBef>
                <a:spcPts val="600"/>
              </a:spcBef>
            </a:pPr>
            <a:r>
              <a:rPr lang="zh-CN" altLang="en-US" sz="2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演绎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4875" lvl="1" indent="-277813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一般到特殊的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特化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，即从基础原理推演出具体状况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627062" lvl="1" indent="0">
              <a:spcBef>
                <a:spcPts val="600"/>
              </a:spcBef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e.g.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在数学公理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，基于一组公理和推理规则推导出与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之相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洽的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定理，或使用公理解决实际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5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假设空间</a:t>
            </a:r>
          </a:p>
        </p:txBody>
      </p:sp>
      <p:pic>
        <p:nvPicPr>
          <p:cNvPr id="5" name="Picture 2" descr="D:\老板的书\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1" y="1040156"/>
            <a:ext cx="5172817" cy="19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11868" y="1307793"/>
            <a:ext cx="314477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的目标是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好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瓜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好瓜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色泽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 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敲声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个属性完全确定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260350" y="3127969"/>
                <a:ext cx="8550371" cy="1744656"/>
              </a:xfrm>
              <a:prstGeom prst="rect">
                <a:avLst/>
              </a:prstGeom>
              <a:ln w="38100"/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ts val="32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学得的将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“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好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瓜是某种色泽、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某种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根蒂、某种敲声的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瓜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概念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布尔表达式是：</a:t>
                </a:r>
                <a:r>
                  <a:rPr lang="en-US" altLang="zh-CN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色泽</a:t>
                </a:r>
                <a:r>
                  <a:rPr lang="en-US" altLang="zh-CN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=?)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30D23"/>
                        </a:solidFill>
                        <a:latin typeface="Cambria Math"/>
                        <a:ea typeface="Cambria Math"/>
                      </a:rPr>
                      <m:t>⋀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C30D23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000" b="1" dirty="0">
                        <a:solidFill>
                          <a:srgbClr val="C30D23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根蒂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C30D23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=?)</m:t>
                    </m:r>
                    <m:r>
                      <a:rPr lang="en-US" altLang="zh-CN" sz="2000" b="1" i="1">
                        <a:solidFill>
                          <a:srgbClr val="C30D23"/>
                        </a:solidFill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altLang="zh-CN" sz="2000" b="1" dirty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000" b="1" dirty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敲声</a:t>
                </a:r>
                <a:r>
                  <a:rPr lang="en-US" altLang="zh-CN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=?)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30D23"/>
                        </a:solidFill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zh-CN" altLang="en-US" sz="2000" b="1" dirty="0" smtClean="0">
                    <a:solidFill>
                      <a:srgbClr val="C30D2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好瓜</a:t>
                </a:r>
                <a:endParaRPr lang="en-US" altLang="zh-CN" sz="2000" b="1" dirty="0" smtClean="0">
                  <a:solidFill>
                    <a:srgbClr val="C30D23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lnSpc>
                    <a:spcPts val="32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学习任务就是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通过对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表中训练集进行学习，把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“?”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确定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下来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即通过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对训练集中瓜的学习以获得对没见过的瓜进行判断的能力</a:t>
                </a:r>
                <a:endParaRPr lang="zh-CN" altLang="en-US" sz="2000" i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50" y="3127969"/>
                <a:ext cx="8550371" cy="1744656"/>
              </a:xfrm>
              <a:prstGeom prst="rect">
                <a:avLst/>
              </a:prstGeom>
              <a:blipFill>
                <a:blip r:embed="rId3"/>
                <a:stretch>
                  <a:fillRect l="-426" r="-497" b="-4795"/>
                </a:stretch>
              </a:blipFill>
              <a:ln w="38100"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假设空间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9016" y="1053036"/>
            <a:ext cx="8550372" cy="2228644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学习过程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看作一个在所有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假设（模型）组成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的空间中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进行搜索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的过程，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搜索目标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是找到与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训练集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假设，即能够将训练集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瓜判断正确的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</a:p>
          <a:p>
            <a:pPr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的表示一旦确定，假设空间及其规模大小就确定了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355600" indent="0">
              <a:lnSpc>
                <a:spcPts val="3200"/>
              </a:lnSpc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色泽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根蒂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敲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声分别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3,2,2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种取值，假设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大小（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3+1)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*(2+1)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(2+1)+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1=37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200"/>
              </a:lnSpc>
              <a:buNone/>
            </a:pPr>
            <a:endParaRPr lang="zh-CN" altLang="en-US" sz="200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40" y="3499168"/>
            <a:ext cx="3962859" cy="202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761137" y="552847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黑体" panose="02010609060101010101" pitchFamily="49" charset="-122"/>
              </a:rPr>
              <a:t>西瓜问题的假设空间</a:t>
            </a:r>
          </a:p>
        </p:txBody>
      </p:sp>
      <p:sp>
        <p:nvSpPr>
          <p:cNvPr id="11" name="矩形 10"/>
          <p:cNvSpPr/>
          <p:nvPr/>
        </p:nvSpPr>
        <p:spPr>
          <a:xfrm>
            <a:off x="150312" y="3519321"/>
            <a:ext cx="4756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假设空间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搜索策略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：自顶向下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、从一般到特殊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，自底向上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、从特殊到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中可以不断删除与正例不一致的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假设、与反例一致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将会获得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与训练集一致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即对所有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训练样本能够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进行正确判断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假设（模型），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这就是我们学得的结果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2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假设空间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历程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第一章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绪论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归纳偏好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71197" y="3064753"/>
            <a:ext cx="3819936" cy="2094827"/>
            <a:chOff x="4839117" y="2038761"/>
            <a:chExt cx="3819936" cy="209482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117" y="2038761"/>
              <a:ext cx="3819936" cy="209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5"/>
            <p:cNvSpPr txBox="1"/>
            <p:nvPr/>
          </p:nvSpPr>
          <p:spPr>
            <a:xfrm>
              <a:off x="6579057" y="3147561"/>
              <a:ext cx="97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A or 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B?</a:t>
              </a:r>
              <a:r>
                <a:rPr lang="zh-CN" altLang="en-US" sz="1400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？</a:t>
              </a:r>
              <a:endParaRPr lang="zh-CN" altLang="en-US" sz="14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902402"/>
            <a:ext cx="879113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每个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训练样本对应图中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的一个点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200" i="1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x,y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，要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学得一个与训练集一致的模型，相当于找到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一条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穿过所有训练样本点的曲线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有限个样本点组成的训练集，存在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着很多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条曲线与其一致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我们的学习算法必须有某种偏好，才能产出它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认为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正确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的模型（假设）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850282"/>
            <a:ext cx="518605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若认为相似的样本应有相似的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输出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55600">
              <a:buClr>
                <a:schemeClr val="tx2"/>
              </a:buClr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如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，在各种属性上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都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很相像的西瓜，成熟程度应该比较接近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63538">
              <a:buClr>
                <a:schemeClr val="tx2"/>
              </a:buClr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则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对应的学习算法可能偏好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图中比较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平滑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的曲线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而不是比较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崎岖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曲线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B</a:t>
            </a:r>
          </a:p>
          <a:p>
            <a:pPr marL="363538">
              <a:buClr>
                <a:schemeClr val="tx2"/>
              </a:buClr>
            </a:pP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相比，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训练集外的样本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更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一致；换言之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的泛化能力比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强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0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归纳偏好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4089" y="4005380"/>
            <a:ext cx="8701153" cy="221651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2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没有偏好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西瓜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学习算法产生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的三个假设（模型），每次在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对新瓜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色泽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青绿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根蒂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蜷缩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敲声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沉闷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进行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预测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时，随机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抽选训练集上的等效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假设（模型），所学到的模型，时而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告诉我们它是好的、时而告诉我们它是不好的，这样的学习结果显然没有</a:t>
            </a:r>
            <a:r>
              <a:rPr lang="zh-CN" altLang="en-US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意义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342900" indent="-342900">
              <a:lnSpc>
                <a:spcPts val="32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学习过程中对某种类型假设的偏好称作</a:t>
            </a:r>
            <a:r>
              <a:rPr lang="zh-CN" altLang="en-US" sz="2200" b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</a:t>
            </a:r>
            <a:r>
              <a:rPr lang="zh-CN" altLang="en-US" sz="2200" b="1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偏好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33413" y="1127669"/>
            <a:ext cx="3819936" cy="2094827"/>
            <a:chOff x="4839117" y="2038761"/>
            <a:chExt cx="3819936" cy="209482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117" y="2038761"/>
              <a:ext cx="3819936" cy="209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5"/>
            <p:cNvSpPr txBox="1"/>
            <p:nvPr/>
          </p:nvSpPr>
          <p:spPr>
            <a:xfrm>
              <a:off x="6579057" y="3147561"/>
              <a:ext cx="97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A or 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B?</a:t>
              </a:r>
              <a:r>
                <a:rPr lang="zh-CN" altLang="en-US" sz="1400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？</a:t>
              </a:r>
              <a:endParaRPr lang="zh-CN" altLang="en-US" sz="14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895602"/>
            <a:ext cx="4833413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每个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训练样本对应图中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的一个点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200" i="1" dirty="0" err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x,y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，要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学得一个与训练集一致的模型，相当于找到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一条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穿过所有训练样本点的曲线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有限个样本点组成的训练集，存在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着很多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条曲线与其一致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我们的学习算法必须有某种偏好，才能产出它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认为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正确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的模型（假设）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992831" y="3389313"/>
            <a:ext cx="3501100" cy="500033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000" b="1" dirty="0" smtClean="0">
                <a:solidFill>
                  <a:srgbClr val="C30D2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选取哪个假设作为学习模型？</a:t>
            </a:r>
            <a:endParaRPr lang="en-US" altLang="zh-CN" sz="2000" b="1" dirty="0" smtClean="0">
              <a:solidFill>
                <a:srgbClr val="C30D2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奥卡姆剃刀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9197" y="1053019"/>
            <a:ext cx="8536599" cy="509726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归纳偏好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可看作学习算法自身在一个可能很庞大的假设空间中  对假设进行选择  的启发式或“价值观”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4763" lvl="1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 smtClean="0">
                <a:latin typeface="Times New Roman" pitchFamily="18" charset="0"/>
                <a:ea typeface="黑体" panose="02010609060101010101" pitchFamily="49" charset="-122"/>
              </a:rPr>
              <a:t>有没有</a:t>
            </a:r>
            <a:r>
              <a:rPr lang="zh-CN" altLang="en-US" b="1" dirty="0">
                <a:latin typeface="Times New Roman" pitchFamily="18" charset="0"/>
                <a:ea typeface="黑体" panose="02010609060101010101" pitchFamily="49" charset="-122"/>
              </a:rPr>
              <a:t>一般性的原则来引导算法</a:t>
            </a:r>
            <a:r>
              <a:rPr lang="zh-CN" altLang="en-US" b="1" dirty="0" smtClean="0">
                <a:latin typeface="Times New Roman" pitchFamily="18" charset="0"/>
                <a:ea typeface="黑体" panose="02010609060101010101" pitchFamily="49" charset="-122"/>
              </a:rPr>
              <a:t>确立</a:t>
            </a:r>
            <a:r>
              <a:rPr lang="en-US" altLang="zh-CN" b="1" dirty="0" smtClean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b="1" dirty="0">
                <a:latin typeface="Times New Roman" pitchFamily="18" charset="0"/>
                <a:ea typeface="黑体" panose="02010609060101010101" pitchFamily="49" charset="-122"/>
              </a:rPr>
              <a:t>正确的</a:t>
            </a:r>
            <a:r>
              <a:rPr lang="en-US" altLang="zh-CN" b="1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b="1" dirty="0">
                <a:latin typeface="Times New Roman" pitchFamily="18" charset="0"/>
                <a:ea typeface="黑体" panose="02010609060101010101" pitchFamily="49" charset="-122"/>
              </a:rPr>
              <a:t>偏好呢</a:t>
            </a:r>
            <a:r>
              <a:rPr lang="en-US" altLang="zh-CN" b="1" dirty="0">
                <a:latin typeface="Times New Roman" pitchFamily="18" charset="0"/>
                <a:ea typeface="黑体" panose="02010609060101010101" pitchFamily="49" charset="-122"/>
              </a:rPr>
              <a:t>?</a:t>
            </a:r>
          </a:p>
          <a:p>
            <a:pPr marL="347663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奥卡姆剃刀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”是一种常用的、自然科学研究中最基本的原则，即“若有多个假设与观察一致，选最简单的那个”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奥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卡姆剃刀并非唯一可行</a:t>
            </a: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原则</a:t>
            </a:r>
            <a:endParaRPr lang="en-US" altLang="zh-CN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奥卡姆剃刀，本身存在不同的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诠释</a:t>
            </a:r>
            <a:endParaRPr lang="en-US" altLang="zh-CN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47663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归纳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偏好对应了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学习算法本身所做出的关于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什么样的模型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更好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的假设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347663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具体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的现实问题中，学习算法本身所做的假设是否成立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，即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算法的归纳偏好是否与问题本身匹配，大多数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时候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200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直接</a:t>
            </a:r>
            <a:r>
              <a:rPr lang="zh-CN" altLang="en-US" sz="2200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决定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了算法能否取得好的性能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  <a:p>
            <a:pPr marL="4763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Times New Roman" pitchFamily="18" charset="0"/>
              <a:ea typeface="黑体" panose="02010609060101010101" pitchFamily="49" charset="-122"/>
            </a:endParaRPr>
          </a:p>
          <a:p>
            <a:pPr marL="4763" lvl="1" indent="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3432" y="2533724"/>
            <a:ext cx="6505202" cy="948296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0239" y="3935141"/>
            <a:ext cx="6505202" cy="948296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4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r>
              <a:rPr lang="en-US" altLang="zh-CN" b="1" dirty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没有免费的午餐，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743" y="975689"/>
            <a:ext cx="855452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假设学习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 </a:t>
            </a:r>
            <a:r>
              <a:rPr lang="el-GR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某种归纳偏好产生了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对应于曲线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的模型，学习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 </a:t>
            </a:r>
            <a:r>
              <a:rPr lang="el-GR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 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另一种归纳偏好产生了对应于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曲线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前面讨论的平滑曲线的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某种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描述简单性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满怀信心地期待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 </a:t>
            </a:r>
            <a:r>
              <a:rPr lang="el-GR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 </a:t>
            </a:r>
            <a:r>
              <a:rPr lang="el-GR" altLang="zh-CN" sz="22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更好。</a:t>
            </a:r>
            <a:endParaRPr lang="en-US" altLang="zh-CN" sz="2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事实上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相比，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训练集外的样本更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一致，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泛化能力比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遗憾的是，实际应用中，一个模型肯定比另一个模型具有更强的泛化能力 的这种情况是不存在的。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41576" y="3448579"/>
            <a:ext cx="3351695" cy="1634691"/>
            <a:chOff x="4839117" y="2038761"/>
            <a:chExt cx="3819936" cy="2094827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117" y="2038761"/>
              <a:ext cx="3819936" cy="209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5"/>
            <p:cNvSpPr txBox="1"/>
            <p:nvPr/>
          </p:nvSpPr>
          <p:spPr>
            <a:xfrm>
              <a:off x="6579057" y="3147561"/>
              <a:ext cx="970149" cy="39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A or 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B?</a:t>
              </a:r>
              <a:r>
                <a:rPr lang="zh-CN" altLang="en-US" sz="1400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？</a:t>
              </a:r>
              <a:endParaRPr lang="zh-CN" altLang="en-US" sz="14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8743" y="355208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一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个算法</a:t>
            </a:r>
            <a:r>
              <a:rPr lang="el-GR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如果在某些问题上比另一个算法</a:t>
            </a:r>
            <a:r>
              <a:rPr lang="el-GR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好</a:t>
            </a:r>
            <a:r>
              <a:rPr lang="zh-CN" altLang="en-US" sz="2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endParaRPr lang="en-US" altLang="zh-CN" sz="2200" kern="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363538" lvl="0">
              <a:spcBef>
                <a:spcPts val="6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必然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存在另一些问题，</a:t>
            </a:r>
            <a:r>
              <a:rPr lang="el-GR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比</a:t>
            </a:r>
            <a:r>
              <a:rPr lang="el-GR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ζ</a:t>
            </a:r>
            <a:r>
              <a:rPr lang="en-US" altLang="zh-CN" sz="2200" i="1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好</a:t>
            </a:r>
            <a:r>
              <a:rPr lang="en-US" altLang="zh-CN" sz="2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2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即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没有免费的午餐定理</a:t>
            </a:r>
            <a:r>
              <a:rPr lang="zh-CN" altLang="en-US" sz="2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238742" y="5107851"/>
            <a:ext cx="8905257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339933"/>
              </a:buClr>
              <a:buFont typeface="Wingdings" pitchFamily="2" charset="2"/>
              <a:buChar char="Ø"/>
            </a:pPr>
            <a:r>
              <a:rPr lang="zh-CN" altLang="en-US" sz="20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实际问题中，</a:t>
            </a: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脱离具体问题，</a:t>
            </a:r>
            <a:r>
              <a:rPr lang="zh-CN" altLang="en-US" sz="20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空谈“什么学习算法更好”毫无意义：</a:t>
            </a:r>
            <a:endParaRPr lang="en-US" altLang="zh-CN" sz="2000" ker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719138" lvl="0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要谈论算法的相对优劣，必须要针对具体的学习问题</a:t>
            </a:r>
            <a:endParaRPr lang="en-US" altLang="zh-CN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719138" lvl="0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在某些问题上表现好的学习算法，在另一些问题上却可能不尽人意</a:t>
            </a:r>
            <a:endParaRPr lang="en-US" altLang="zh-CN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719138" lvl="0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学习算法自身的归纳偏好与问题是否相配，往往会起到决定性的作用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发展历程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发展历程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830118" y="3102303"/>
            <a:ext cx="7603794" cy="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1639571" y="3062722"/>
            <a:ext cx="791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7460"/>
              </p:ext>
            </p:extLst>
          </p:nvPr>
        </p:nvGraphicFramePr>
        <p:xfrm>
          <a:off x="1503513" y="3101984"/>
          <a:ext cx="303571" cy="3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" name="Equation" r:id="rId3" imgW="203040" imgH="177480" progId="Equation.DSMT4">
                  <p:embed/>
                </p:oleObj>
              </mc:Choice>
              <mc:Fallback>
                <p:oleObj name="Equation" r:id="rId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513" y="3101984"/>
                        <a:ext cx="303571" cy="30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7208642" y="3062722"/>
            <a:ext cx="791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201980"/>
              </p:ext>
            </p:extLst>
          </p:nvPr>
        </p:nvGraphicFramePr>
        <p:xfrm>
          <a:off x="7095792" y="3102305"/>
          <a:ext cx="304866" cy="3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" name="Equation" r:id="rId5" imgW="203040" imgH="177480" progId="Equation.DSMT4">
                  <p:embed/>
                </p:oleObj>
              </mc:Choice>
              <mc:Fallback>
                <p:oleObj name="Equation" r:id="rId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792" y="3102305"/>
                        <a:ext cx="304866" cy="30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rot="5400000">
            <a:off x="4482963" y="3054561"/>
            <a:ext cx="791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02209"/>
              </p:ext>
            </p:extLst>
          </p:nvPr>
        </p:nvGraphicFramePr>
        <p:xfrm>
          <a:off x="4380111" y="3101984"/>
          <a:ext cx="286753" cy="3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" name="Equation" r:id="rId7" imgW="190440" imgH="177480" progId="Equation.DSMT4">
                  <p:embed/>
                </p:oleObj>
              </mc:Choice>
              <mc:Fallback>
                <p:oleObj name="Equation" r:id="rId7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111" y="3101984"/>
                        <a:ext cx="286753" cy="30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>
            <a:off x="3151824" y="3062722"/>
            <a:ext cx="791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5977109" y="3053702"/>
            <a:ext cx="791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89487"/>
              </p:ext>
            </p:extLst>
          </p:nvPr>
        </p:nvGraphicFramePr>
        <p:xfrm>
          <a:off x="3038976" y="3102305"/>
          <a:ext cx="304866" cy="3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" name="Equation" r:id="rId9" imgW="203040" imgH="177480" progId="Equation.DSMT4">
                  <p:embed/>
                </p:oleObj>
              </mc:Choice>
              <mc:Fallback>
                <p:oleObj name="Equation" r:id="rId9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76" y="3102305"/>
                        <a:ext cx="304866" cy="30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77051"/>
              </p:ext>
            </p:extLst>
          </p:nvPr>
        </p:nvGraphicFramePr>
        <p:xfrm>
          <a:off x="5874251" y="3101984"/>
          <a:ext cx="286755" cy="3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" name="Equation" r:id="rId11" imgW="190440" imgH="177480" progId="Equation.DSMT4">
                  <p:embed/>
                </p:oleObj>
              </mc:Choice>
              <mc:Fallback>
                <p:oleObj name="Equation" r:id="rId11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251" y="3101984"/>
                        <a:ext cx="286755" cy="30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大括号 15"/>
          <p:cNvSpPr/>
          <p:nvPr/>
        </p:nvSpPr>
        <p:spPr>
          <a:xfrm rot="16200000">
            <a:off x="1770699" y="1485445"/>
            <a:ext cx="720003" cy="2410041"/>
          </a:xfrm>
          <a:prstGeom prst="rightBrace">
            <a:avLst>
              <a:gd name="adj1" fmla="val 8333"/>
              <a:gd name="adj2" fmla="val 51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7" name="文本框 53"/>
          <p:cNvSpPr txBox="1"/>
          <p:nvPr/>
        </p:nvSpPr>
        <p:spPr>
          <a:xfrm>
            <a:off x="1692118" y="1828764"/>
            <a:ext cx="877164" cy="369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推理期</a:t>
            </a:r>
          </a:p>
        </p:txBody>
      </p:sp>
      <p:sp>
        <p:nvSpPr>
          <p:cNvPr id="18" name="右大括号 17"/>
          <p:cNvSpPr/>
          <p:nvPr/>
        </p:nvSpPr>
        <p:spPr>
          <a:xfrm rot="16200000">
            <a:off x="3786096" y="2326830"/>
            <a:ext cx="720001" cy="771013"/>
          </a:xfrm>
          <a:prstGeom prst="rightBrace">
            <a:avLst>
              <a:gd name="adj1" fmla="val 8333"/>
              <a:gd name="adj2" fmla="val 51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53"/>
          <p:cNvSpPr txBox="1"/>
          <p:nvPr/>
        </p:nvSpPr>
        <p:spPr>
          <a:xfrm>
            <a:off x="3707905" y="1835533"/>
            <a:ext cx="877164" cy="369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知识期</a:t>
            </a:r>
          </a:p>
        </p:txBody>
      </p:sp>
      <p:sp>
        <p:nvSpPr>
          <p:cNvPr id="20" name="右大括号 19"/>
          <p:cNvSpPr/>
          <p:nvPr/>
        </p:nvSpPr>
        <p:spPr>
          <a:xfrm rot="16200000">
            <a:off x="5955637" y="1000465"/>
            <a:ext cx="720001" cy="3367244"/>
          </a:xfrm>
          <a:prstGeom prst="rightBrace">
            <a:avLst>
              <a:gd name="adj1" fmla="val 8333"/>
              <a:gd name="adj2" fmla="val 51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1" name="文本框 53"/>
          <p:cNvSpPr txBox="1"/>
          <p:nvPr/>
        </p:nvSpPr>
        <p:spPr>
          <a:xfrm>
            <a:off x="5940152" y="1907541"/>
            <a:ext cx="877164" cy="369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学习期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285604" y="3210207"/>
            <a:ext cx="562368" cy="40845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3"/>
          <p:cNvSpPr txBox="1"/>
          <p:nvPr/>
        </p:nvSpPr>
        <p:spPr>
          <a:xfrm>
            <a:off x="1201959" y="3618657"/>
            <a:ext cx="5888274" cy="369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符号主义学习：决策树和基于逻辑的学习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847973" y="3210207"/>
            <a:ext cx="851208" cy="923701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3"/>
          <p:cNvSpPr txBox="1"/>
          <p:nvPr/>
        </p:nvSpPr>
        <p:spPr>
          <a:xfrm>
            <a:off x="2455183" y="4133908"/>
            <a:ext cx="3660841" cy="369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连接主义学习：基于神经网络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825956" y="3210207"/>
            <a:ext cx="857520" cy="149322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53"/>
          <p:cNvSpPr txBox="1"/>
          <p:nvPr/>
        </p:nvSpPr>
        <p:spPr>
          <a:xfrm>
            <a:off x="3084256" y="4637962"/>
            <a:ext cx="4236658" cy="369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统计学习：支持向量机和核方法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6876255" y="3143542"/>
            <a:ext cx="889319" cy="1926471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53"/>
          <p:cNvSpPr txBox="1"/>
          <p:nvPr/>
        </p:nvSpPr>
        <p:spPr>
          <a:xfrm>
            <a:off x="4997576" y="5070011"/>
            <a:ext cx="3534864" cy="369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连接主义学习：深度学习</a:t>
            </a:r>
          </a:p>
        </p:txBody>
      </p:sp>
    </p:spTree>
    <p:extLst>
      <p:ext uri="{BB962C8B-B14F-4D97-AF65-F5344CB8AC3E}">
        <p14:creationId xmlns:p14="http://schemas.microsoft.com/office/powerpoint/2010/main" val="34925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 animBg="1"/>
      <p:bldP spid="21" grpId="0"/>
      <p:bldP spid="23" grpId="0"/>
      <p:bldP spid="25" grpId="0"/>
      <p:bldP spid="27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历程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应用现状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78726"/>
            <a:ext cx="8616950" cy="53093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23A9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计算机领域最活跃的研究分支之一：</a:t>
            </a:r>
            <a:endParaRPr lang="en-US" altLang="zh-CN" b="1" dirty="0">
              <a:solidFill>
                <a:srgbClr val="023A9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4625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多媒体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图形学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网络通信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软件工程、体系结构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芯片设计、计算机视觉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自然语言处理、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生物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信息学、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能找到机器学习技术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身影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0622" y="2077990"/>
            <a:ext cx="8616950" cy="454633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23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与普通人的生活密切相关：</a:t>
            </a:r>
          </a:p>
          <a:p>
            <a:pPr marL="533400" lvl="1" indent="-358775">
              <a:lnSpc>
                <a:spcPct val="100000"/>
              </a:lnSpc>
              <a:spcBef>
                <a:spcPts val="0"/>
              </a:spcBef>
            </a:pP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天气预报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能源勘探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环境监测</a:t>
            </a:r>
          </a:p>
          <a:p>
            <a:pPr marL="538163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对卫星和传感器的数据进行分析，提高预报和检测准确性</a:t>
            </a:r>
          </a:p>
          <a:p>
            <a:pPr marL="533400" lvl="1" indent="-358775">
              <a:lnSpc>
                <a:spcPct val="100000"/>
              </a:lnSpc>
              <a:spcBef>
                <a:spcPts val="0"/>
              </a:spcBef>
            </a:pP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商业营销</a:t>
            </a:r>
          </a:p>
          <a:p>
            <a:pPr marL="538163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对销售数据、客户信息进行分析，不仅可帮助商家优化库存降低成本，还有助于针对用户群设计特殊营销策略</a:t>
            </a:r>
          </a:p>
          <a:p>
            <a:pPr marL="533400" lvl="1" indent="-358775">
              <a:lnSpc>
                <a:spcPct val="100000"/>
              </a:lnSpc>
              <a:spcBef>
                <a:spcPts val="0"/>
              </a:spcBef>
            </a:pP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</a:t>
            </a:r>
          </a:p>
          <a:p>
            <a:pPr marL="538163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很多人已习惯于在出行前通过互联网搜索来了解目的地信息、寻找合适的酒店、餐馆等。互联网搜索是通过分析网络上的数据来找到用户所需的信息，在这个过程中，用户查询是输入、搜索结果是输出，而要建立输入与输出之间的联系，必然需要机器学习技术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lvl="1" indent="-358775">
              <a:lnSpc>
                <a:spcPct val="100000"/>
              </a:lnSpc>
              <a:spcBef>
                <a:spcPts val="0"/>
              </a:spcBef>
            </a:pPr>
            <a:r>
              <a:rPr lang="zh-CN" altLang="en-US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自动驾驶汽车</a:t>
            </a:r>
          </a:p>
          <a:p>
            <a:pPr marL="538163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把车载传感器接收到的信息作为输入，把方向、刹车、油门的控制行为作为输出，其关键问题可抽象为一个机器学习任务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3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应用现状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78726"/>
            <a:ext cx="8616950" cy="53093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23A9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计算机领域最活跃的研究分支之一：</a:t>
            </a:r>
            <a:endParaRPr lang="en-US" altLang="zh-CN" b="1" dirty="0">
              <a:solidFill>
                <a:srgbClr val="023A9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4625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多媒体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图形学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网络通信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软件工程、体系结构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芯片设计、计算机视觉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自然语言处理、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生物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信息学、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能找到机器学习技术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身影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0350" y="2152555"/>
            <a:ext cx="8616950" cy="375611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23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影响到人类社会的政治生活：</a:t>
            </a:r>
          </a:p>
          <a:p>
            <a:pPr marL="325800" lvl="1" indent="0">
              <a:lnSpc>
                <a:spcPct val="110000"/>
              </a:lnSpc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美国大选期间，奥巴马的机器学习团队，对社交网络等各类数据进行分析，为奥巴马提示下一步的竞选行动。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机器学习模型分析出，某电影明星对某地区某年龄段的特定人群很有吸引力。而这个群体很愿意出高价与该明星及奥巴马共进晚餐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果然，这样一次筹资晚宴成功募集到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万美元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机器学习模型通过对不同群体选民进行分析，建议购买了一些冷门节目的广告时段，而没有采用在昂贵的黄金时段购买广告的传统做法，使得广告资金效率相比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2008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年竞选提高了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14%;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胜选后，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时代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周报报道了奥巴马的半监督学习研究专家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3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应用现状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78726"/>
            <a:ext cx="8616950" cy="112439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023A9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计算机领域最活跃的研究分支之一：</a:t>
            </a:r>
            <a:endParaRPr lang="en-US" altLang="zh-CN" b="1" dirty="0">
              <a:solidFill>
                <a:srgbClr val="023A9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4625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多媒体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图形学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网络通信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软件工程、体系结构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芯片设计、计算机视觉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自然语言处理、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生物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信息学、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能找到机器学习技术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身影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90830" y="2178294"/>
            <a:ext cx="8616950" cy="4120905"/>
          </a:xfrm>
          <a:prstGeom prst="rect">
            <a:avLst/>
          </a:prstGeom>
        </p:spPr>
        <p:txBody>
          <a:bodyPr vert="horz" lIns="91440" tIns="46800" rIns="91440" bIns="45720" rtlCol="0">
            <a:normAutofit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23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具有自然科学探索色彩：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P.Kanerva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在二十世纪八十年代中期提出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SDM(Sparse Distributed Memory)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模型时，并没有刻意模仿脑生理结构，但后来神经科学的研究发现，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SDM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的稀疏编码机制在视觉、听觉、嗅觉功能的脑皮层中广泛存在，促进</a:t>
            </a: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理解“人类如何学习”</a:t>
            </a: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生物信息学，</a:t>
            </a: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试图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利用信息技术来研究生命现象和规律，而基因组计划的实施和基因药物的美好愿景让人们为之心潮</a:t>
            </a: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薛湃。生物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信息学研究涉及从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生命现象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规律发现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的整个过程，其间必然包括数据获取、数据管理、数据分析、仿真实验等环节，而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恰是机器学习技术的舞台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引言</a:t>
            </a:r>
            <a:endParaRPr lang="en-US" altLang="zh-CN" sz="4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基本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假设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归纳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发展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历程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应用现状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引言</a:t>
            </a:r>
            <a:endParaRPr lang="en-US" altLang="zh-CN" sz="4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基本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假设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归纳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发展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历程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应用现状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假设空间，归纳偏好，发展历程，应用现状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29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机器学习：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致力于研究如何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通过计算的手段，利用经验来改善系统自身的性能，从而在计算机上从数据中产生“模型”，并使用该模型对新的情况给出判断。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根据预测目标的不同，学习任务可以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分为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分类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预测值的是离散值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二分类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正类（好瓜）；反类（坏瓜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分类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冬瓜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南瓜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西瓜 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回归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预测值的是连续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  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e.g</a:t>
            </a:r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西瓜成熟度</a:t>
            </a:r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0.95 </a:t>
            </a:r>
            <a:r>
              <a:rPr lang="zh-CN" altLang="en-US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0.37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聚类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无预测值，即没有标记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b="1" dirty="0">
                <a:solidFill>
                  <a:srgbClr val="023A9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训练数据是否拥有标记信息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，学习任务又可以分为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258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监督学习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：分类、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回归；</a:t>
            </a:r>
            <a:r>
              <a:rPr lang="zh-CN" altLang="en-US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无监督学习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聚类；</a:t>
            </a:r>
            <a:r>
              <a:rPr lang="zh-CN" altLang="en-US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lang="zh-CN" altLang="en-US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监督学习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：两者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68313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泛化：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机器学习的目标是使学得的模型能很好地适用于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新样本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，该模型适用于新样本的能力，称为泛化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98500" lvl="6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泛化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能力，指模型在训练集上表现出的性能。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98500" lvl="6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训练样本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越多，越有可能通过学习获得强泛化能力的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知识总结</a:t>
            </a:r>
            <a:r>
              <a:rPr kumimoji="1"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 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绪论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假设空间，归纳偏好，发展历程，应用现状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从特殊到一般的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泛化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过程，即从具体的事实归结出一般性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规律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演绎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一般到特殊的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特化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过程，即从基础原理推演出具体状况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学习过程中对某种类型假设的偏好称作</a:t>
            </a:r>
            <a:r>
              <a:rPr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22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2200" b="1" dirty="0" smtClean="0">
              <a:solidFill>
                <a:schemeClr val="accent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44550" lvl="1" indent="-306388">
              <a:lnSpc>
                <a:spcPct val="100000"/>
              </a:lnSpc>
              <a:spcBef>
                <a:spcPts val="1000"/>
              </a:spcBef>
              <a:buSzPct val="100000"/>
              <a:buFont typeface="Wingdings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奥卡姆剃刀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”是一种常用的、自然科学研究中最基本的原则，即“若有多个假设与观察一致，选最简单的那个”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44550" lvl="1" indent="-306388">
              <a:lnSpc>
                <a:spcPct val="100000"/>
              </a:lnSpc>
              <a:spcBef>
                <a:spcPts val="1000"/>
              </a:spcBef>
              <a:buSzPct val="100000"/>
              <a:buFont typeface="Wingdings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奥卡姆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剃刀，并非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唯一可行的原则</a:t>
            </a:r>
          </a:p>
          <a:p>
            <a:pPr marL="844550" lvl="1" indent="-306388">
              <a:lnSpc>
                <a:spcPct val="100000"/>
              </a:lnSpc>
              <a:spcBef>
                <a:spcPts val="1000"/>
              </a:spcBef>
              <a:buSzPct val="100000"/>
              <a:buFont typeface="Wingdings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奥卡姆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剃刀，本身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存在不同的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诠释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一个算法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如果在某些问题上比另一个算法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好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，必然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存在另一些问题，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好，即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没有免费的午餐定理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/>
            </a:pP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知识总结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 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绪论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31410" y="900278"/>
            <a:ext cx="8448617" cy="1855431"/>
          </a:xfrm>
          <a:prstGeom prst="rect">
            <a:avLst/>
          </a:prstGeom>
        </p:spPr>
        <p:txBody>
          <a:bodyPr vert="horz" lIns="91440" tIns="46800" rIns="91440" bIns="45720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傍晚小街路面上沁出微雨后的湿润，和熙的细风吹来，抬头看看天边的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晚霞，嗯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，明天又是一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好天气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走到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水果摊旁，挑了个根蒂蜷缩、敲起来声音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浊响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的青绿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西瓜，一边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满心期待着皮薄肉厚瓢甜的爽落感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，一边愉快地想着，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学期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狠下了工夫，基础概念弄得清清楚楚，算法作业也是信手拈来，这门课成绩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一定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差不了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59212" y="2730448"/>
            <a:ext cx="8862868" cy="305900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发现这里涉及很多基于经验做出的预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判：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看到微温路面、感到和风、看到晚霞，就认为明天是好天呢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因为，我们在生活中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已经遇见过很多类似情况，头一天观察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微温路面、感到和风、看到晚霞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，第二天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天气通常会很好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色泽青绿、根蒂蜷缩、敲声浊晌，就能判断出是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正熟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的好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瓜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我们吃过、看过很多西瓜，所以基于色泽、根蒂、敲声这几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个特征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我们就可以做出相当好的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判断。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小明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从以往学习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经验知道，下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足了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工夫、弄清了概念、做好了作业，自然会取得好成绩</a:t>
            </a:r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231409" y="5654276"/>
            <a:ext cx="844861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小明为什么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能做出有效的预判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因为，小明通过对已积累经验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利用，对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新情况做出有效的决策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、过程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5664" y="884966"/>
            <a:ext cx="8707119" cy="1612868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机器学习 致力于研究</a:t>
            </a:r>
            <a:endParaRPr lang="en-US" altLang="zh-CN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如何通过计算的手段，利用经验来改善系统自身的性能，从而在计算机上从数据中产生“模型”，并使用该模型对新的情况给出判断。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，泛指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从数据中学得的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276" y="2727870"/>
            <a:ext cx="8779204" cy="3647632"/>
            <a:chOff x="285428" y="1648878"/>
            <a:chExt cx="8779204" cy="3647632"/>
          </a:xfrm>
        </p:grpSpPr>
        <p:sp>
          <p:nvSpPr>
            <p:cNvPr id="16" name="Line 2"/>
            <p:cNvSpPr>
              <a:spLocks noChangeShapeType="1"/>
            </p:cNvSpPr>
            <p:nvPr/>
          </p:nvSpPr>
          <p:spPr bwMode="auto">
            <a:xfrm>
              <a:off x="6877050" y="3005758"/>
              <a:ext cx="790575" cy="107950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V="1">
              <a:off x="5867400" y="3005758"/>
              <a:ext cx="936625" cy="1152525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5216530" y="2140569"/>
              <a:ext cx="3478215" cy="1622425"/>
              <a:chOff x="3216" y="2912"/>
              <a:chExt cx="2191" cy="1022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3216" y="3526"/>
                <a:ext cx="2191" cy="40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92075" tIns="46038" rIns="92075" bIns="46038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alatino Linotype" pitchFamily="18" charset="0"/>
                    <a:ea typeface="黑体" panose="02010609060101010101" pitchFamily="49" charset="-122"/>
                    <a:cs typeface="Times New Roman" pitchFamily="18" charset="0"/>
                  </a:rPr>
                  <a:t>决策树，神经网络，支持向量机，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itchFamily="18" charset="0"/>
                    <a:ea typeface="Verdana" panose="020B0604030504040204" pitchFamily="34" charset="0"/>
                    <a:cs typeface="Times New Roman" pitchFamily="18" charset="0"/>
                  </a:rPr>
                  <a:t>Boosting</a:t>
                </a:r>
                <a:r>
                  <a:rPr kumimoji="1" lang="zh-CN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alatino Linotype" pitchFamily="18" charset="0"/>
                    <a:ea typeface="黑体" panose="02010609060101010101" pitchFamily="49" charset="-122"/>
                    <a:cs typeface="Times New Roman" pitchFamily="18" charset="0"/>
                  </a:rPr>
                  <a:t>，贝叶斯网络，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alatino Linotype" pitchFamily="18" charset="0"/>
                    <a:ea typeface="Verdana" pitchFamily="34" charset="0"/>
                    <a:cs typeface="Times New Roman" pitchFamily="18" charset="0"/>
                  </a:rPr>
                  <a:t>……</a:t>
                </a:r>
                <a:endParaRPr kumimoji="1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alatino Linotype" pitchFamily="18" charset="0"/>
                  <a:ea typeface="Verdana" pitchFamily="34" charset="0"/>
                  <a:cs typeface="Times New Roman" pitchFamily="18" charset="0"/>
                </a:endParaRPr>
              </a:p>
            </p:txBody>
          </p:sp>
          <p:pic>
            <p:nvPicPr>
              <p:cNvPr id="43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912"/>
                <a:ext cx="671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4044" y="3132"/>
                <a:ext cx="442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模型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264" y="3312"/>
                <a:ext cx="624" cy="2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4656" y="3336"/>
                <a:ext cx="67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" name="Group 10"/>
            <p:cNvGrpSpPr>
              <a:grpSpLocks/>
            </p:cNvGrpSpPr>
            <p:nvPr/>
          </p:nvGrpSpPr>
          <p:grpSpPr bwMode="auto">
            <a:xfrm>
              <a:off x="285428" y="2068411"/>
              <a:ext cx="4070346" cy="2813051"/>
              <a:chOff x="203" y="1903"/>
              <a:chExt cx="2564" cy="1772"/>
            </a:xfrm>
          </p:grpSpPr>
          <p:grpSp>
            <p:nvGrpSpPr>
              <p:cNvPr id="34" name="Group 11"/>
              <p:cNvGrpSpPr>
                <a:grpSpLocks/>
              </p:cNvGrpSpPr>
              <p:nvPr/>
            </p:nvGrpSpPr>
            <p:grpSpPr bwMode="auto">
              <a:xfrm>
                <a:off x="203" y="1903"/>
                <a:ext cx="2479" cy="1772"/>
                <a:chOff x="203" y="1903"/>
                <a:chExt cx="2479" cy="1772"/>
              </a:xfrm>
            </p:grpSpPr>
            <p:pic>
              <p:nvPicPr>
                <p:cNvPr id="37" name="Picture 1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0" y="1903"/>
                  <a:ext cx="637" cy="5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8" name="Rectangle 13"/>
                <p:cNvSpPr>
                  <a:spLocks noChangeArrowheads="1"/>
                </p:cNvSpPr>
                <p:nvPr/>
              </p:nvSpPr>
              <p:spPr bwMode="auto">
                <a:xfrm>
                  <a:off x="1020" y="2085"/>
                  <a:ext cx="658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训练数据</a:t>
                  </a:r>
                  <a:endPara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39" name="Object 1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71811929"/>
                    </p:ext>
                  </p:extLst>
                </p:nvPr>
              </p:nvGraphicFramePr>
              <p:xfrm>
                <a:off x="203" y="2547"/>
                <a:ext cx="2479" cy="1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0" name="工作表" r:id="rId5" imgW="4629275" imgH="1895609" progId="Excel.Sheet.8">
                        <p:embed/>
                      </p:oleObj>
                    </mc:Choice>
                    <mc:Fallback>
                      <p:oleObj name="工作表" r:id="rId5" imgW="4629275" imgH="1895609" progId="Excel.Sheet.8">
                        <p:embed/>
                        <p:pic>
                          <p:nvPicPr>
                            <p:cNvPr id="17" name="Object 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" y="2547"/>
                              <a:ext cx="2479" cy="11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95" y="2273"/>
                  <a:ext cx="720" cy="2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" name="Line 16"/>
                <p:cNvSpPr>
                  <a:spLocks noChangeShapeType="1"/>
                </p:cNvSpPr>
                <p:nvPr/>
              </p:nvSpPr>
              <p:spPr bwMode="auto">
                <a:xfrm>
                  <a:off x="1735" y="2273"/>
                  <a:ext cx="816" cy="2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2041" y="1921"/>
                <a:ext cx="72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类别标记</a:t>
                </a: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Palatino Linotype" pitchFamily="18" charset="0"/>
                    <a:ea typeface="宋体" pitchFamily="2" charset="-122"/>
                  </a:rPr>
                  <a:t>（</a:t>
                </a:r>
                <a:r>
                  <a:rPr kumimoji="0" lang="en-US" altLang="zh-CN" sz="1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Palatino Linotype" pitchFamily="18" charset="0"/>
                    <a:ea typeface="宋体" pitchFamily="2" charset="-122"/>
                  </a:rPr>
                  <a:t>label</a:t>
                </a: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Palatino Linotype" pitchFamily="18" charset="0"/>
                    <a:ea typeface="宋体" pitchFamily="2" charset="-122"/>
                  </a:rPr>
                  <a:t>）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Palatino Linotype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>
                <a:off x="2347" y="2251"/>
                <a:ext cx="57" cy="28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211640" y="2573958"/>
              <a:ext cx="1260476" cy="647700"/>
              <a:chOff x="2653" y="2115"/>
              <a:chExt cx="794" cy="408"/>
            </a:xfrm>
          </p:grpSpPr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2676" y="2115"/>
                <a:ext cx="77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训练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>
                <a:off x="2653" y="2341"/>
                <a:ext cx="589" cy="182"/>
              </a:xfrm>
              <a:prstGeom prst="rightArrow">
                <a:avLst>
                  <a:gd name="adj1" fmla="val 50000"/>
                  <a:gd name="adj2" fmla="val 8090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308850" y="4137645"/>
              <a:ext cx="863600" cy="37941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 dirty="0">
                  <a:solidFill>
                    <a:schemeClr val="bg1"/>
                  </a:solidFill>
                  <a:latin typeface="Palatino Linotype" pitchFamily="18" charset="0"/>
                </a:rPr>
                <a:t>? = </a:t>
              </a:r>
              <a:r>
                <a:rPr kumimoji="1"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endParaRPr kumimoji="1" lang="en-US" altLang="zh-CN" sz="1800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4467231" y="4201147"/>
              <a:ext cx="3086101" cy="973138"/>
              <a:chOff x="4050" y="3094"/>
              <a:chExt cx="1944" cy="613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4595" y="3094"/>
                <a:ext cx="768" cy="296"/>
                <a:chOff x="4175" y="2008"/>
                <a:chExt cx="1137" cy="514"/>
              </a:xfrm>
            </p:grpSpPr>
            <p:pic>
              <p:nvPicPr>
                <p:cNvPr id="30" name="Picture 26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7" y="2008"/>
                  <a:ext cx="1122" cy="5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5" y="2109"/>
                  <a:ext cx="1137" cy="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新数据样本</a:t>
                  </a:r>
                  <a:endPara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4050" y="3493"/>
                <a:ext cx="1944" cy="21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lIns="92075" tIns="46038" rIns="92075" bIns="46038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kumimoji="1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刘二</a:t>
                </a: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公务员</a:t>
                </a: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, 8</a:t>
                </a:r>
                <a:r>
                  <a:rPr kumimoji="1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万</a:t>
                </a: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, …,  </a:t>
                </a:r>
                <a:r>
                  <a:rPr kumimoji="1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?)</a:t>
                </a: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H="1">
                <a:off x="4275" y="3334"/>
                <a:ext cx="30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5362" y="3334"/>
                <a:ext cx="297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V="1">
              <a:off x="7159752" y="5034574"/>
              <a:ext cx="876180" cy="1222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8035932" y="4712310"/>
              <a:ext cx="1028700" cy="5842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类别标记未知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AutoShape 33"/>
            <p:cNvSpPr>
              <a:spLocks/>
            </p:cNvSpPr>
            <p:nvPr/>
          </p:nvSpPr>
          <p:spPr bwMode="auto">
            <a:xfrm>
              <a:off x="5032029" y="1648878"/>
              <a:ext cx="3951266" cy="401637"/>
            </a:xfrm>
            <a:prstGeom prst="borderCallout1">
              <a:avLst>
                <a:gd name="adj1" fmla="val 46245"/>
                <a:gd name="adj2" fmla="val -2861"/>
                <a:gd name="adj3" fmla="val 294356"/>
                <a:gd name="adj4" fmla="val -1449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alatino Linotype" pitchFamily="18" charset="0"/>
                  <a:ea typeface="黑体" panose="02010609060101010101" pitchFamily="49" charset="-122"/>
                </a:rPr>
                <a:t>使用学习算法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  <a:ea typeface="Verdana" panose="020B0604030504040204" pitchFamily="34" charset="0"/>
                  <a:cs typeface="Times New Roman" pitchFamily="18" charset="0"/>
                </a:rPr>
                <a:t>learning algorithm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）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4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24" y="945595"/>
            <a:ext cx="8616950" cy="5918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术语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归纳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偏好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发展历程</a:t>
            </a:r>
            <a:endParaRPr lang="en-US" altLang="zh-CN" sz="32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7611" y="2798671"/>
            <a:ext cx="5172817" cy="2383166"/>
            <a:chOff x="2303748" y="2498116"/>
            <a:chExt cx="4513921" cy="1861768"/>
          </a:xfrm>
        </p:grpSpPr>
        <p:pic>
          <p:nvPicPr>
            <p:cNvPr id="12" name="Picture 2" descr="D:\老板的书\1.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48" y="2498116"/>
              <a:ext cx="4513921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sylar\Desktop\1.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63" y="4014779"/>
              <a:ext cx="4509131" cy="34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151825" y="1886942"/>
            <a:ext cx="5182179" cy="2712876"/>
            <a:chOff x="151825" y="1886942"/>
            <a:chExt cx="5182179" cy="2712876"/>
          </a:xfrm>
        </p:grpSpPr>
        <p:sp>
          <p:nvSpPr>
            <p:cNvPr id="8" name="圆角矩形 7"/>
            <p:cNvSpPr/>
            <p:nvPr/>
          </p:nvSpPr>
          <p:spPr>
            <a:xfrm>
              <a:off x="2767722" y="3263387"/>
              <a:ext cx="2566282" cy="1336431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1969481" y="2245022"/>
              <a:ext cx="833410" cy="101836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/>
            <p:cNvSpPr txBox="1"/>
            <p:nvPr/>
          </p:nvSpPr>
          <p:spPr>
            <a:xfrm>
              <a:off x="151825" y="1886942"/>
              <a:ext cx="2078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数据</a:t>
              </a:r>
              <a:r>
                <a:rPr lang="zh-CN" altLang="en-US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集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: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记录的集合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02891" y="3239302"/>
            <a:ext cx="6175626" cy="830997"/>
            <a:chOff x="2802891" y="3239302"/>
            <a:chExt cx="6175626" cy="830997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5242560" y="3561521"/>
              <a:ext cx="1576722" cy="204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8"/>
            <p:cNvSpPr txBox="1"/>
            <p:nvPr/>
          </p:nvSpPr>
          <p:spPr>
            <a:xfrm>
              <a:off x="6777296" y="3239302"/>
              <a:ext cx="2201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示例 </a:t>
              </a:r>
              <a:r>
                <a:rPr lang="en-US" altLang="zh-CN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/ </a:t>
              </a:r>
              <a:r>
                <a:rPr lang="zh-CN" altLang="en-US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样本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：每条记录是关于一个事件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/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对象（西瓜）的描述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02891" y="3561521"/>
              <a:ext cx="2439669" cy="3585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39568" y="1640721"/>
            <a:ext cx="5407152" cy="1274731"/>
            <a:chOff x="2639568" y="1640721"/>
            <a:chExt cx="5407152" cy="1274731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V="1">
              <a:off x="3023616" y="2245022"/>
              <a:ext cx="816864" cy="670430"/>
            </a:xfrm>
            <a:prstGeom prst="straightConnector1">
              <a:avLst/>
            </a:prstGeom>
            <a:noFill/>
            <a:ln w="9525" cap="flat" cmpd="sng" algn="ctr">
              <a:solidFill>
                <a:srgbClr val="800000">
                  <a:lumMod val="40000"/>
                  <a:lumOff val="60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24" name="TextBox 18"/>
            <p:cNvSpPr txBox="1"/>
            <p:nvPr/>
          </p:nvSpPr>
          <p:spPr>
            <a:xfrm>
              <a:off x="2639568" y="1640721"/>
              <a:ext cx="5407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特征 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/ </a:t>
              </a:r>
              <a:r>
                <a:rPr lang="zh-CN" altLang="en-US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属性</a:t>
              </a:r>
              <a:r>
                <a:rPr lang="en-US" altLang="zh-CN" sz="1600" kern="0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: 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反映</a:t>
              </a:r>
              <a:r>
                <a:rPr lang="zh-CN" altLang="en-US" sz="1600" dirty="0">
                  <a:latin typeface="Times New Roman" pitchFamily="18" charset="0"/>
                  <a:ea typeface="黑体" panose="02010609060101010101" pitchFamily="49" charset="-122"/>
                </a:rPr>
                <a:t>事件或对象在某方面的表现或性质的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事项。</a:t>
              </a:r>
              <a:endParaRPr lang="en-US" altLang="zh-CN" sz="1600" dirty="0" smtClean="0">
                <a:latin typeface="Times New Roman" pitchFamily="18" charset="0"/>
                <a:ea typeface="黑体" panose="02010609060101010101" pitchFamily="49" charset="-122"/>
              </a:endParaRPr>
            </a:p>
            <a:p>
              <a:r>
                <a:rPr lang="zh-CN" altLang="en-US" sz="1600" b="1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</a:rPr>
                <a:t>属性值</a:t>
              </a:r>
              <a:r>
                <a:rPr lang="en-US" altLang="zh-CN" sz="1600" dirty="0" smtClean="0">
                  <a:latin typeface="Times New Roman" pitchFamily="18" charset="0"/>
                  <a:ea typeface="黑体" panose="02010609060101010101" pitchFamily="49" charset="-122"/>
                </a:rPr>
                <a:t>: 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属性</a:t>
              </a:r>
              <a:r>
                <a:rPr lang="zh-CN" altLang="en-US" sz="1600" dirty="0">
                  <a:latin typeface="Times New Roman" pitchFamily="18" charset="0"/>
                  <a:ea typeface="黑体" panose="02010609060101010101" pitchFamily="49" charset="-122"/>
                </a:rPr>
                <a:t>上的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取值，如青绿</a:t>
              </a:r>
              <a:endParaRPr lang="zh-CN" altLang="en-US" sz="1600" kern="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H="1" flipV="1">
              <a:off x="4114800" y="2245022"/>
              <a:ext cx="934720" cy="670430"/>
            </a:xfrm>
            <a:prstGeom prst="straightConnector1">
              <a:avLst/>
            </a:prstGeom>
            <a:noFill/>
            <a:ln w="9525" cap="flat" cmpd="sng" algn="ctr">
              <a:solidFill>
                <a:srgbClr val="800000">
                  <a:lumMod val="40000"/>
                  <a:lumOff val="60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013126" y="2225497"/>
              <a:ext cx="0" cy="689954"/>
            </a:xfrm>
            <a:prstGeom prst="straightConnector1">
              <a:avLst/>
            </a:prstGeom>
            <a:noFill/>
            <a:ln w="9525" cap="flat" cmpd="sng" algn="ctr">
              <a:solidFill>
                <a:srgbClr val="800000">
                  <a:lumMod val="40000"/>
                  <a:lumOff val="60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>
            <a:off x="151825" y="5207750"/>
            <a:ext cx="88266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属性</a:t>
            </a:r>
            <a:r>
              <a:rPr lang="zh-CN" altLang="en-US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空间 </a:t>
            </a:r>
            <a:r>
              <a:rPr lang="en-US" altLang="zh-CN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/ </a:t>
            </a:r>
            <a:r>
              <a:rPr lang="zh-CN" altLang="en-US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样本空间 </a:t>
            </a:r>
            <a:r>
              <a:rPr lang="en-US" altLang="zh-CN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/ </a:t>
            </a:r>
            <a:r>
              <a:rPr lang="zh-CN" altLang="en-US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输入空间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:  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属性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张成的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538163" indent="-274638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如把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色泽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” “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根蒂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” “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敲声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作为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三个坐标轴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，张成一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个用于描述西瓜的三维空间，每个西瓜都可在这个空间中找到自己的坐标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位置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.</a:t>
            </a:r>
          </a:p>
          <a:p>
            <a:pPr marL="538163" indent="-274638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由于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空间中的每个点对应一个坐标向量，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因此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一个</a:t>
            </a:r>
            <a:r>
              <a:rPr lang="zh-CN" altLang="en-US" b="1" ker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样本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称为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个</a:t>
            </a:r>
            <a:r>
              <a:rPr lang="en-US" altLang="zh-CN" b="1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"</a:t>
            </a:r>
            <a:r>
              <a:rPr lang="zh-CN" altLang="en-US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特征向量</a:t>
            </a:r>
            <a:r>
              <a:rPr lang="en-US" altLang="zh-CN" b="1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"</a:t>
            </a:r>
            <a:endParaRPr lang="zh-CN" altLang="en-US" b="1" dirty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4694" y="938399"/>
            <a:ext cx="87369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要进行机器学习，先要有</a:t>
            </a:r>
            <a:r>
              <a:rPr lang="zh-CN" altLang="en-US" sz="220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数据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。假定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已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收集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了一批关于西瓜的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数据：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27611" y="2278306"/>
            <a:ext cx="5172817" cy="2383166"/>
            <a:chOff x="2303748" y="2498116"/>
            <a:chExt cx="4513921" cy="1861768"/>
          </a:xfrm>
        </p:grpSpPr>
        <p:pic>
          <p:nvPicPr>
            <p:cNvPr id="12" name="Picture 2" descr="D:\老板的书\1.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48" y="2498116"/>
              <a:ext cx="4513921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sylar\Desktop\1.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63" y="4014779"/>
              <a:ext cx="4509131" cy="34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直接箭头连接符 21"/>
          <p:cNvCxnSpPr/>
          <p:nvPr/>
        </p:nvCxnSpPr>
        <p:spPr bwMode="auto">
          <a:xfrm flipV="1">
            <a:off x="3023616" y="1724657"/>
            <a:ext cx="816864" cy="670430"/>
          </a:xfrm>
          <a:prstGeom prst="straightConnector1">
            <a:avLst/>
          </a:prstGeom>
          <a:noFill/>
          <a:ln w="9525" cap="flat" cmpd="sng" algn="ctr">
            <a:solidFill>
              <a:srgbClr val="800000">
                <a:lumMod val="40000"/>
                <a:lumOff val="6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24" name="TextBox 18"/>
          <p:cNvSpPr txBox="1"/>
          <p:nvPr/>
        </p:nvSpPr>
        <p:spPr>
          <a:xfrm>
            <a:off x="3490814" y="1361737"/>
            <a:ext cx="124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特征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</a:t>
            </a: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属性</a:t>
            </a:r>
            <a:endParaRPr lang="zh-CN" altLang="en-US" sz="1600" kern="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694" y="938399"/>
            <a:ext cx="87369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要进行机器学习，先要有</a:t>
            </a:r>
            <a:r>
              <a:rPr lang="zh-CN" altLang="en-US" sz="220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</a:rPr>
              <a:t>数据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。假定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已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收集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了一批关于西瓜的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数据：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67722" y="2743022"/>
            <a:ext cx="2566282" cy="1336431"/>
          </a:xfrm>
          <a:prstGeom prst="round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969481" y="1724657"/>
            <a:ext cx="833410" cy="101836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8"/>
          <p:cNvSpPr txBox="1"/>
          <p:nvPr/>
        </p:nvSpPr>
        <p:spPr>
          <a:xfrm>
            <a:off x="1427611" y="1352162"/>
            <a:ext cx="8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数据</a:t>
            </a: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集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242560" y="3041156"/>
            <a:ext cx="1576722" cy="204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/>
          <p:cNvSpPr txBox="1"/>
          <p:nvPr/>
        </p:nvSpPr>
        <p:spPr>
          <a:xfrm>
            <a:off x="6777297" y="2718937"/>
            <a:ext cx="12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示例</a:t>
            </a:r>
            <a:r>
              <a:rPr lang="en-US" altLang="zh-CN" sz="1600" b="1" kern="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</a:t>
            </a: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样本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02891" y="3041156"/>
            <a:ext cx="2439669" cy="35858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H="1" flipV="1">
            <a:off x="4114800" y="1724657"/>
            <a:ext cx="934720" cy="670430"/>
          </a:xfrm>
          <a:prstGeom prst="straightConnector1">
            <a:avLst/>
          </a:prstGeom>
          <a:noFill/>
          <a:ln w="9525" cap="flat" cmpd="sng" algn="ctr">
            <a:solidFill>
              <a:srgbClr val="800000">
                <a:lumMod val="40000"/>
                <a:lumOff val="6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V="1">
            <a:off x="4013126" y="1705132"/>
            <a:ext cx="0" cy="689954"/>
          </a:xfrm>
          <a:prstGeom prst="straightConnector1">
            <a:avLst/>
          </a:prstGeom>
          <a:noFill/>
          <a:ln w="9525" cap="flat" cmpd="sng" algn="ctr">
            <a:solidFill>
              <a:srgbClr val="800000">
                <a:lumMod val="40000"/>
                <a:lumOff val="60000"/>
              </a:srgbClr>
            </a:solidFill>
            <a:prstDash val="solid"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254694" y="4717881"/>
                <a:ext cx="8826692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样本空间 </a:t>
                </a:r>
                <a:r>
                  <a:rPr lang="en-US" altLang="zh-CN" b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={</a:t>
                </a:r>
                <a:r>
                  <a:rPr lang="en-US" altLang="zh-CN" b="1" i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baseline="-2500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1</a:t>
                </a:r>
                <a:r>
                  <a:rPr lang="en-US" altLang="zh-CN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 </a:t>
                </a:r>
                <a:r>
                  <a:rPr lang="en-US" altLang="zh-CN" b="1" i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baseline="-2500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2</a:t>
                </a:r>
                <a:r>
                  <a:rPr lang="en-US" altLang="zh-CN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 …, </a:t>
                </a:r>
                <a:r>
                  <a:rPr lang="en-US" altLang="zh-CN" b="1" i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m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}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是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包含 </a:t>
                </a:r>
                <a:r>
                  <a:rPr lang="en-US" altLang="zh-CN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m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=4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个示例的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数据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集</a:t>
                </a:r>
                <a:endParaRPr lang="en-US" altLang="zh-CN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zh-CN" altLang="en-US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每个 示例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有 </a:t>
                </a:r>
                <a:r>
                  <a:rPr lang="en-US" altLang="zh-CN" i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d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=3 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个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属性</a:t>
                </a:r>
                <a:endParaRPr lang="en-US" altLang="zh-CN" dirty="0" smtClean="0"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marL="265113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zh-CN" altLang="en-US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每个 示例 </a:t>
                </a:r>
                <a:r>
                  <a:rPr lang="en-US" altLang="zh-CN" b="1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,1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</a:t>
                </a:r>
                <a:r>
                  <a:rPr lang="en-US" altLang="zh-CN" i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,2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,…</a:t>
                </a:r>
                <a:r>
                  <a:rPr lang="en-US" altLang="zh-CN" i="1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</a:t>
                </a:r>
                <a:r>
                  <a:rPr lang="en-US" altLang="zh-CN" i="1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d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,)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是 </a:t>
                </a:r>
                <a:r>
                  <a:rPr lang="en-US" altLang="zh-CN" i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d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=3 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维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样本空间 </a:t>
                </a:r>
                <a:r>
                  <a:rPr lang="en-US" altLang="zh-CN" b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中的一个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向量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lang="en-US" altLang="zh-CN" b="1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x</a:t>
                </a:r>
                <a:r>
                  <a:rPr lang="en-US" altLang="zh-CN" i="1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b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zh-CN" altLang="en-US" b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                      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其中，</a:t>
                </a:r>
                <a:r>
                  <a:rPr lang="en-US" altLang="zh-CN" i="1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,</a:t>
                </a:r>
                <a:r>
                  <a:rPr lang="en-US" altLang="zh-CN" i="1" baseline="-25000" dirty="0" err="1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j</a:t>
                </a:r>
                <a:r>
                  <a:rPr lang="en-US" altLang="zh-CN" i="1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是 </a:t>
                </a:r>
                <a:r>
                  <a:rPr lang="en-US" altLang="zh-CN" b="1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在第 </a:t>
                </a:r>
                <a:r>
                  <a:rPr lang="en-US" altLang="zh-CN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j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个属性上的取值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(e.g.,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第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3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个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西瓜在第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2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个</a:t>
                </a:r>
                <a:r>
                  <a:rPr lang="zh-CN" altLang="en-US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属性上的值是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"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硬挺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" 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altLang="zh-CN" i="1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   d</a:t>
                </a:r>
                <a:r>
                  <a:rPr lang="en-US" altLang="zh-CN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称为样本</a:t>
                </a:r>
                <a:r>
                  <a:rPr lang="en-US" altLang="zh-CN" b="1" i="1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i</a:t>
                </a:r>
                <a:r>
                  <a:rPr lang="zh-CN" altLang="en-US" dirty="0" smtClean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的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"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维数</a:t>
                </a:r>
                <a:r>
                  <a:rPr lang="en-US" altLang="zh-CN" dirty="0"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" (dimensionality).</a:t>
                </a:r>
                <a:endParaRPr lang="zh-CN" altLang="en-US" b="1" dirty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4" y="4717881"/>
                <a:ext cx="8826692" cy="1708160"/>
              </a:xfrm>
              <a:prstGeom prst="rect">
                <a:avLst/>
              </a:prstGeom>
              <a:blipFill>
                <a:blip r:embed="rId4"/>
                <a:stretch>
                  <a:fillRect l="-483" t="-285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基本术语</a:t>
            </a:r>
            <a:r>
              <a:rPr lang="en-US" altLang="zh-CN" b="1" dirty="0" smtClean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16754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学习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64236" y="2877351"/>
            <a:ext cx="5172817" cy="2383166"/>
            <a:chOff x="2303748" y="2498116"/>
            <a:chExt cx="4513921" cy="1861768"/>
          </a:xfrm>
        </p:grpSpPr>
        <p:pic>
          <p:nvPicPr>
            <p:cNvPr id="12" name="Picture 2" descr="D:\老板的书\1.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48" y="2498116"/>
              <a:ext cx="4513921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sylar\Desktop\1.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63" y="4014779"/>
              <a:ext cx="4509131" cy="34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直接箭头连接符 14"/>
          <p:cNvCxnSpPr/>
          <p:nvPr/>
        </p:nvCxnSpPr>
        <p:spPr bwMode="auto">
          <a:xfrm flipH="1" flipV="1">
            <a:off x="2092981" y="3998783"/>
            <a:ext cx="350160" cy="2"/>
          </a:xfrm>
          <a:prstGeom prst="straightConnector1">
            <a:avLst/>
          </a:prstGeom>
          <a:noFill/>
          <a:ln w="9525" cap="flat" cmpd="sng" algn="ctr">
            <a:solidFill>
              <a:srgbClr val="800000">
                <a:lumMod val="40000"/>
                <a:lumOff val="6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567143" y="3764868"/>
            <a:ext cx="161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训练集</a:t>
            </a:r>
            <a:r>
              <a:rPr lang="en-US" altLang="zh-CN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1600" dirty="0" smtClean="0">
                <a:latin typeface="Times New Roman" pitchFamily="18" charset="0"/>
                <a:ea typeface="黑体" panose="02010609060101010101" pitchFamily="49" charset="-122"/>
              </a:rPr>
              <a:t>训练样本</a:t>
            </a:r>
            <a:r>
              <a:rPr lang="zh-CN" altLang="en-US" sz="1600" dirty="0">
                <a:latin typeface="Times New Roman" pitchFamily="18" charset="0"/>
                <a:ea typeface="黑体" panose="02010609060101010101" pitchFamily="49" charset="-122"/>
              </a:rPr>
              <a:t>组成的集合</a:t>
            </a:r>
            <a:endParaRPr lang="zh-CN" altLang="en-US" sz="1600" b="1" kern="0" dirty="0">
              <a:solidFill>
                <a:schemeClr val="accent4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H="1" flipV="1">
            <a:off x="2151252" y="5011791"/>
            <a:ext cx="350160" cy="2"/>
          </a:xfrm>
          <a:prstGeom prst="straightConnector1">
            <a:avLst/>
          </a:prstGeom>
          <a:noFill/>
          <a:ln w="9525" cap="flat" cmpd="sng" algn="ctr">
            <a:solidFill>
              <a:srgbClr val="800000">
                <a:lumMod val="40000"/>
                <a:lumOff val="6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21" name="TextBox 18"/>
          <p:cNvSpPr txBox="1"/>
          <p:nvPr/>
        </p:nvSpPr>
        <p:spPr>
          <a:xfrm>
            <a:off x="1459513" y="4858901"/>
            <a:ext cx="85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测试集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98474" y="2265859"/>
            <a:ext cx="1666728" cy="1192132"/>
            <a:chOff x="6598474" y="2265859"/>
            <a:chExt cx="1666728" cy="119213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V="1">
              <a:off x="6771171" y="2877351"/>
              <a:ext cx="696322" cy="580640"/>
            </a:xfrm>
            <a:prstGeom prst="straightConnector1">
              <a:avLst/>
            </a:prstGeom>
            <a:noFill/>
            <a:ln w="9525" cap="flat" cmpd="sng" algn="ctr">
              <a:solidFill>
                <a:srgbClr val="800000">
                  <a:lumMod val="40000"/>
                  <a:lumOff val="60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27" name="TextBox 18"/>
            <p:cNvSpPr txBox="1"/>
            <p:nvPr/>
          </p:nvSpPr>
          <p:spPr>
            <a:xfrm>
              <a:off x="6598474" y="2265859"/>
              <a:ext cx="1666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标记</a:t>
              </a:r>
              <a:r>
                <a:rPr lang="en-US" altLang="zh-CN" sz="1600" b="1" kern="0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rPr>
                <a:t>: 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关于</a:t>
              </a:r>
              <a:r>
                <a:rPr lang="zh-CN" altLang="en-US" sz="1600" dirty="0">
                  <a:latin typeface="Times New Roman" pitchFamily="18" charset="0"/>
                  <a:ea typeface="黑体" panose="02010609060101010101" pitchFamily="49" charset="-122"/>
                </a:rPr>
                <a:t>示例结果的信息</a:t>
              </a:r>
              <a:endParaRPr lang="zh-CN" altLang="en-US" sz="1600" b="1" kern="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5600" y="938399"/>
            <a:ext cx="8622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学习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 / 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训练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，即从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数据中学得模型的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过程，这个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过程通过执行某个学习算法来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完成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下面给出了学习中相关的概念：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94227" y="2328783"/>
            <a:ext cx="4081116" cy="1661818"/>
            <a:chOff x="2794227" y="2328783"/>
            <a:chExt cx="4081116" cy="1661818"/>
          </a:xfrm>
        </p:grpSpPr>
        <p:sp>
          <p:nvSpPr>
            <p:cNvPr id="8" name="圆角矩形 7"/>
            <p:cNvSpPr/>
            <p:nvPr/>
          </p:nvSpPr>
          <p:spPr>
            <a:xfrm>
              <a:off x="3367503" y="3666334"/>
              <a:ext cx="3507840" cy="324267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V="1">
              <a:off x="4110923" y="2667337"/>
              <a:ext cx="0" cy="985636"/>
            </a:xfrm>
            <a:prstGeom prst="straightConnector1">
              <a:avLst/>
            </a:prstGeom>
            <a:noFill/>
            <a:ln w="9525" cap="flat" cmpd="sng" algn="ctr">
              <a:solidFill>
                <a:srgbClr val="800000">
                  <a:lumMod val="40000"/>
                  <a:lumOff val="60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6" name="矩形 5"/>
            <p:cNvSpPr/>
            <p:nvPr/>
          </p:nvSpPr>
          <p:spPr>
            <a:xfrm>
              <a:off x="2794227" y="2328783"/>
              <a:ext cx="29168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</a:rPr>
                <a:t>样</a:t>
              </a:r>
              <a:r>
                <a:rPr lang="zh-CN" altLang="en-US" sz="1600" b="1" dirty="0" smtClean="0">
                  <a:solidFill>
                    <a:schemeClr val="accent4"/>
                  </a:solidFill>
                  <a:latin typeface="Times New Roman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拥有了标记</a:t>
              </a:r>
              <a:r>
                <a:rPr lang="zh-CN" altLang="en-US" sz="1600" dirty="0">
                  <a:latin typeface="Times New Roman" pitchFamily="18" charset="0"/>
                  <a:ea typeface="黑体" panose="02010609060101010101" pitchFamily="49" charset="-122"/>
                </a:rPr>
                <a:t>信息的</a:t>
              </a:r>
              <a:r>
                <a:rPr lang="zh-CN" altLang="en-US" sz="1600" dirty="0" smtClean="0">
                  <a:latin typeface="Times New Roman" pitchFamily="18" charset="0"/>
                  <a:ea typeface="黑体" panose="02010609060101010101" pitchFamily="49" charset="-122"/>
                </a:rPr>
                <a:t>示例</a:t>
              </a:r>
              <a:endParaRPr lang="zh-CN" altLang="en-US" sz="1600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3367503" y="4057342"/>
            <a:ext cx="2697612" cy="324267"/>
          </a:xfrm>
          <a:prstGeom prst="roundRect">
            <a:avLst/>
          </a:prstGeom>
          <a:noFill/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065115" y="4219475"/>
            <a:ext cx="10667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8"/>
          <p:cNvSpPr txBox="1"/>
          <p:nvPr/>
        </p:nvSpPr>
        <p:spPr>
          <a:xfrm>
            <a:off x="7066672" y="4035632"/>
            <a:ext cx="12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示例 </a:t>
            </a:r>
            <a:r>
              <a:rPr lang="en-US" altLang="zh-CN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 </a:t>
            </a:r>
            <a:r>
              <a:rPr lang="zh-CN" altLang="en-US" sz="1600" b="1" kern="0" dirty="0" smtClean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样本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600" y="5390049"/>
            <a:ext cx="8402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16754D"/>
              </a:buClr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000" i="1" baseline="-2500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 </a:t>
            </a: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表示</a:t>
            </a: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第 </a:t>
            </a:r>
            <a:r>
              <a:rPr lang="en-US" altLang="zh-CN" sz="20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个样例</a:t>
            </a: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其中 </a:t>
            </a:r>
            <a:r>
              <a:rPr lang="en-US" altLang="zh-CN" sz="20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000" i="1" baseline="-25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 </a:t>
            </a: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是示例 </a:t>
            </a:r>
            <a:r>
              <a:rPr lang="en-US" altLang="zh-CN" sz="2000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 </a:t>
            </a: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标记，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是所有标记的集合，亦称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"</a:t>
            </a:r>
            <a:r>
              <a:rPr lang="zh-CN" altLang="en-US" sz="200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标记空间</a:t>
            </a:r>
            <a:r>
              <a:rPr lang="en-US" altLang="zh-CN" sz="200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accent4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输出空间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"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1" grpId="0" animBg="1"/>
      <p:bldP spid="33" grpId="0"/>
      <p:bldP spid="5" grpId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3475</TotalTime>
  <Words>3721</Words>
  <Application>Microsoft Office PowerPoint</Application>
  <PresentationFormat>全屏显示(4:3)</PresentationFormat>
  <Paragraphs>271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等线</vt:lpstr>
      <vt:lpstr>黑体</vt:lpstr>
      <vt:lpstr>华文仿宋</vt:lpstr>
      <vt:lpstr>华文楷体</vt:lpstr>
      <vt:lpstr>宋体</vt:lpstr>
      <vt:lpstr>Arial</vt:lpstr>
      <vt:lpstr>Calibri</vt:lpstr>
      <vt:lpstr>Cambria Math</vt:lpstr>
      <vt:lpstr>Palatino Linotype</vt:lpstr>
      <vt:lpstr>Times New Roman</vt:lpstr>
      <vt:lpstr>Verdana</vt:lpstr>
      <vt:lpstr>Wingdings</vt:lpstr>
      <vt:lpstr>Wingdings 2</vt:lpstr>
      <vt:lpstr>机器学习v2.1rgb</vt:lpstr>
      <vt:lpstr>工作表</vt:lpstr>
      <vt:lpstr>Equation</vt:lpstr>
      <vt:lpstr>PowerPoint 演示文稿</vt:lpstr>
      <vt:lpstr>第一章：绪论</vt:lpstr>
      <vt:lpstr>大纲</vt:lpstr>
      <vt:lpstr>机器学习—引出</vt:lpstr>
      <vt:lpstr>机器学习—定义、过程</vt:lpstr>
      <vt:lpstr>大纲</vt:lpstr>
      <vt:lpstr>基本术语—数据</vt:lpstr>
      <vt:lpstr>基本术语—数据</vt:lpstr>
      <vt:lpstr>基本术语—学习</vt:lpstr>
      <vt:lpstr>基本术语—学习</vt:lpstr>
      <vt:lpstr>基本术语—任务</vt:lpstr>
      <vt:lpstr>基本术语—任务</vt:lpstr>
      <vt:lpstr>基本术语—任务</vt:lpstr>
      <vt:lpstr>基本术语—泛化能力</vt:lpstr>
      <vt:lpstr>大纲</vt:lpstr>
      <vt:lpstr>假设空间-归纳与演绎</vt:lpstr>
      <vt:lpstr>假设空间</vt:lpstr>
      <vt:lpstr>假设空间</vt:lpstr>
      <vt:lpstr>大纲</vt:lpstr>
      <vt:lpstr>归纳偏好</vt:lpstr>
      <vt:lpstr>归纳偏好</vt:lpstr>
      <vt:lpstr>归纳偏好—奥卡姆剃刀</vt:lpstr>
      <vt:lpstr>归纳偏好—没有免费的午餐，NFL定理</vt:lpstr>
      <vt:lpstr>大纲</vt:lpstr>
      <vt:lpstr>发展历程</vt:lpstr>
      <vt:lpstr>大纲</vt:lpstr>
      <vt:lpstr>应用现状</vt:lpstr>
      <vt:lpstr>应用现状</vt:lpstr>
      <vt:lpstr>应用现状</vt:lpstr>
      <vt:lpstr>大纲</vt:lpstr>
      <vt:lpstr>知识总结：第 1 章 绪论</vt:lpstr>
      <vt:lpstr>知识总结：第 1 章 绪论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机器学习-第一章</dc:title>
  <dc:creator>Administrator</dc:creator>
  <cp:lastModifiedBy>GLL</cp:lastModifiedBy>
  <cp:revision>151</cp:revision>
  <cp:lastPrinted>2018-03-11T13:28:40Z</cp:lastPrinted>
  <dcterms:created xsi:type="dcterms:W3CDTF">2015-12-30T14:22:19Z</dcterms:created>
  <dcterms:modified xsi:type="dcterms:W3CDTF">2019-03-01T02:59:03Z</dcterms:modified>
</cp:coreProperties>
</file>