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handoutMasterIdLst>
    <p:handoutMasterId r:id="rId46"/>
  </p:handoutMasterIdLst>
  <p:sldIdLst>
    <p:sldId id="301" r:id="rId2"/>
    <p:sldId id="257" r:id="rId3"/>
    <p:sldId id="275" r:id="rId4"/>
    <p:sldId id="359" r:id="rId5"/>
    <p:sldId id="276" r:id="rId6"/>
    <p:sldId id="302" r:id="rId7"/>
    <p:sldId id="391" r:id="rId8"/>
    <p:sldId id="392" r:id="rId9"/>
    <p:sldId id="277" r:id="rId10"/>
    <p:sldId id="393" r:id="rId11"/>
    <p:sldId id="395" r:id="rId12"/>
    <p:sldId id="397" r:id="rId13"/>
    <p:sldId id="304" r:id="rId14"/>
    <p:sldId id="278" r:id="rId15"/>
    <p:sldId id="336" r:id="rId16"/>
    <p:sldId id="360" r:id="rId17"/>
    <p:sldId id="355" r:id="rId18"/>
    <p:sldId id="356" r:id="rId19"/>
    <p:sldId id="357" r:id="rId20"/>
    <p:sldId id="383" r:id="rId21"/>
    <p:sldId id="358" r:id="rId22"/>
    <p:sldId id="384" r:id="rId23"/>
    <p:sldId id="385" r:id="rId24"/>
    <p:sldId id="369" r:id="rId25"/>
    <p:sldId id="371" r:id="rId26"/>
    <p:sldId id="323" r:id="rId27"/>
    <p:sldId id="288" r:id="rId28"/>
    <p:sldId id="386" r:id="rId29"/>
    <p:sldId id="373" r:id="rId30"/>
    <p:sldId id="387" r:id="rId31"/>
    <p:sldId id="388" r:id="rId32"/>
    <p:sldId id="362" r:id="rId33"/>
    <p:sldId id="292" r:id="rId34"/>
    <p:sldId id="295" r:id="rId35"/>
    <p:sldId id="314" r:id="rId36"/>
    <p:sldId id="389" r:id="rId37"/>
    <p:sldId id="296" r:id="rId38"/>
    <p:sldId id="363" r:id="rId39"/>
    <p:sldId id="375" r:id="rId40"/>
    <p:sldId id="390" r:id="rId41"/>
    <p:sldId id="379" r:id="rId42"/>
    <p:sldId id="298" r:id="rId43"/>
    <p:sldId id="321" r:id="rId44"/>
    <p:sldId id="341" r:id="rId45"/>
  </p:sldIdLst>
  <p:sldSz cx="9144000" cy="6858000" type="screen4x3"/>
  <p:notesSz cx="6761163" cy="988218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3A91"/>
    <a:srgbClr val="C30D23"/>
    <a:srgbClr val="013990"/>
    <a:srgbClr val="CC0000"/>
    <a:srgbClr val="2361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2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26.wmf"/><Relationship Id="rId4" Type="http://schemas.openxmlformats.org/officeDocument/2006/relationships/image" Target="../media/image3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26.wmf"/><Relationship Id="rId4" Type="http://schemas.openxmlformats.org/officeDocument/2006/relationships/image" Target="../media/image36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E4058-5327-4FD3-8C44-02CF79113720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86888"/>
            <a:ext cx="29305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050" y="9386888"/>
            <a:ext cx="29305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1DDD0A-7B80-46C4-AB0B-F718AD5E24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9379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5215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700" y="1279525"/>
            <a:ext cx="3962400" cy="4897438"/>
          </a:xfrm>
        </p:spPr>
        <p:txBody>
          <a:bodyPr/>
          <a:lstStyle>
            <a:lvl1pPr marL="228600" indent="-360000">
              <a:buFont typeface="Wingdings" panose="05000000000000000000" pitchFamily="2" charset="2"/>
              <a:buChar char="p"/>
              <a:defRPr sz="22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685800" indent="-360000">
              <a:buClr>
                <a:schemeClr val="tx2"/>
              </a:buClr>
              <a:buFont typeface="Wingdings" panose="05000000000000000000" pitchFamily="2" charset="2"/>
              <a:buChar char="l"/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360000">
              <a:buClr>
                <a:schemeClr val="tx2"/>
              </a:buClr>
              <a:buFont typeface="Wingdings" panose="05000000000000000000" pitchFamily="2" charset="2"/>
              <a:buChar char="l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360000">
              <a:buClr>
                <a:schemeClr val="tx2"/>
              </a:buClr>
              <a:buFont typeface="Wingdings" panose="05000000000000000000" pitchFamily="2" charset="2"/>
              <a:buChar char="l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360000">
              <a:buClr>
                <a:schemeClr val="tx2"/>
              </a:buClr>
              <a:buFont typeface="Wingdings" panose="05000000000000000000" pitchFamily="2" charset="2"/>
              <a:buChar char="l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79525"/>
            <a:ext cx="4260850" cy="4897438"/>
          </a:xfrm>
        </p:spPr>
        <p:txBody>
          <a:bodyPr/>
          <a:lstStyle>
            <a:lvl1pPr marL="228600" indent="-360000">
              <a:buFont typeface="Wingdings" panose="05000000000000000000" pitchFamily="2" charset="2"/>
              <a:buChar char="p"/>
              <a:defRPr sz="22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685800" indent="-360000">
              <a:buClr>
                <a:schemeClr val="tx2"/>
              </a:buClr>
              <a:buFont typeface="Wingdings" panose="05000000000000000000" pitchFamily="2" charset="2"/>
              <a:buChar char="l"/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360000">
              <a:buClr>
                <a:schemeClr val="tx2"/>
              </a:buClr>
              <a:buFont typeface="Wingdings" panose="05000000000000000000" pitchFamily="2" charset="2"/>
              <a:buChar char="l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360000">
              <a:buClr>
                <a:schemeClr val="tx2"/>
              </a:buClr>
              <a:buFont typeface="Wingdings" panose="05000000000000000000" pitchFamily="2" charset="2"/>
              <a:buChar char="l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360000">
              <a:buClr>
                <a:schemeClr val="tx2"/>
              </a:buClr>
              <a:buFont typeface="Wingdings" panose="05000000000000000000" pitchFamily="2" charset="2"/>
              <a:buChar char="l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D087ABC-C147-4608-9421-DC913BD4572E}" type="datetimeFigureOut">
              <a:rPr lang="zh-CN" altLang="en-US" smtClean="0"/>
              <a:pPr/>
              <a:t>2019/3/28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E0B59AC-3424-42EB-B3D4-DEBEAAEEC0D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0350" y="161927"/>
            <a:ext cx="78867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Times New Roman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623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350" y="1269207"/>
            <a:ext cx="4006850" cy="445293"/>
          </a:xfrm>
        </p:spPr>
        <p:txBody>
          <a:bodyPr anchor="t">
            <a:noAutofit/>
          </a:bodyPr>
          <a:lstStyle>
            <a:lvl1pPr marL="0" indent="0">
              <a:buNone/>
              <a:defRPr sz="3000" b="0" baseline="0">
                <a:solidFill>
                  <a:schemeClr val="tx2"/>
                </a:solidFill>
                <a:latin typeface="Times New Roman" pitchFamily="18" charset="0"/>
                <a:ea typeface="黑体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50" y="1881189"/>
            <a:ext cx="4006850" cy="4308473"/>
          </a:xfrm>
        </p:spPr>
        <p:txBody>
          <a:bodyPr/>
          <a:lstStyle>
            <a:lvl1pPr marL="228600" indent="-360000">
              <a:buFont typeface="Wingdings" panose="05000000000000000000" pitchFamily="2" charset="2"/>
              <a:buChar char="p"/>
              <a:defRPr baseline="0">
                <a:latin typeface="Times New Roman" pitchFamily="18" charset="0"/>
                <a:ea typeface="黑体" panose="02010609060101010101" pitchFamily="49" charset="-122"/>
              </a:defRPr>
            </a:lvl1pPr>
            <a:lvl2pPr marL="685800" indent="-360000">
              <a:buClr>
                <a:schemeClr val="tx2"/>
              </a:buClr>
              <a:buFont typeface="Wingdings" panose="05000000000000000000" pitchFamily="2" charset="2"/>
              <a:buChar char="l"/>
              <a:defRPr baseline="0">
                <a:latin typeface="Times New Roman" pitchFamily="18" charset="0"/>
                <a:ea typeface="黑体" panose="02010609060101010101" pitchFamily="49" charset="-122"/>
              </a:defRPr>
            </a:lvl2pPr>
            <a:lvl3pPr marL="1143000" indent="-360000">
              <a:buClr>
                <a:schemeClr val="tx2"/>
              </a:buClr>
              <a:buFont typeface="Wingdings" panose="05000000000000000000" pitchFamily="2" charset="2"/>
              <a:buChar char="l"/>
              <a:defRPr baseline="0">
                <a:latin typeface="Times New Roman" pitchFamily="18" charset="0"/>
                <a:ea typeface="黑体" panose="02010609060101010101" pitchFamily="49" charset="-122"/>
              </a:defRPr>
            </a:lvl3pPr>
            <a:lvl4pPr marL="1600200" indent="-360000">
              <a:buClr>
                <a:schemeClr val="tx2"/>
              </a:buClr>
              <a:buFont typeface="Wingdings" panose="05000000000000000000" pitchFamily="2" charset="2"/>
              <a:buChar char="l"/>
              <a:defRPr baseline="0">
                <a:latin typeface="Times New Roman" pitchFamily="18" charset="0"/>
                <a:ea typeface="黑体" panose="02010609060101010101" pitchFamily="49" charset="-122"/>
              </a:defRPr>
            </a:lvl4pPr>
            <a:lvl5pPr marL="2057400" indent="-360000">
              <a:buClr>
                <a:schemeClr val="tx2"/>
              </a:buClr>
              <a:buFont typeface="Wingdings" panose="05000000000000000000" pitchFamily="2" charset="2"/>
              <a:buChar char="l"/>
              <a:defRPr baseline="0">
                <a:latin typeface="Times New Roman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269207"/>
            <a:ext cx="4305300" cy="445293"/>
          </a:xfrm>
        </p:spPr>
        <p:txBody>
          <a:bodyPr anchor="t">
            <a:noAutofit/>
          </a:bodyPr>
          <a:lstStyle>
            <a:lvl1pPr marL="0" indent="0">
              <a:buNone/>
              <a:defRPr sz="3000" b="0" baseline="0">
                <a:solidFill>
                  <a:schemeClr val="tx2"/>
                </a:solidFill>
                <a:latin typeface="Times New Roman" pitchFamily="18" charset="0"/>
                <a:ea typeface="黑体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881189"/>
            <a:ext cx="4305300" cy="4308473"/>
          </a:xfrm>
        </p:spPr>
        <p:txBody>
          <a:bodyPr/>
          <a:lstStyle>
            <a:lvl1pPr marL="228600" indent="-360000">
              <a:buFont typeface="Wingdings" panose="05000000000000000000" pitchFamily="2" charset="2"/>
              <a:buChar char="p"/>
              <a:defRPr baseline="0">
                <a:latin typeface="Times New Roman" pitchFamily="18" charset="0"/>
                <a:ea typeface="黑体" panose="02010609060101010101" pitchFamily="49" charset="-122"/>
              </a:defRPr>
            </a:lvl1pPr>
            <a:lvl2pPr marL="685800" indent="-360000">
              <a:buClr>
                <a:schemeClr val="tx2"/>
              </a:buClr>
              <a:buFont typeface="Wingdings" panose="05000000000000000000" pitchFamily="2" charset="2"/>
              <a:buChar char="l"/>
              <a:defRPr baseline="0">
                <a:latin typeface="Times New Roman" pitchFamily="18" charset="0"/>
                <a:ea typeface="黑体" panose="02010609060101010101" pitchFamily="49" charset="-122"/>
              </a:defRPr>
            </a:lvl2pPr>
            <a:lvl3pPr marL="1143000" indent="-360000">
              <a:buClr>
                <a:schemeClr val="tx2"/>
              </a:buClr>
              <a:buFont typeface="Wingdings" panose="05000000000000000000" pitchFamily="2" charset="2"/>
              <a:buChar char="l"/>
              <a:defRPr baseline="0">
                <a:latin typeface="Times New Roman" pitchFamily="18" charset="0"/>
                <a:ea typeface="黑体" panose="02010609060101010101" pitchFamily="49" charset="-122"/>
              </a:defRPr>
            </a:lvl3pPr>
            <a:lvl4pPr marL="1600200" indent="-360000">
              <a:buClr>
                <a:schemeClr val="tx2"/>
              </a:buClr>
              <a:buFont typeface="Wingdings" panose="05000000000000000000" pitchFamily="2" charset="2"/>
              <a:buChar char="l"/>
              <a:defRPr baseline="0">
                <a:latin typeface="Times New Roman" pitchFamily="18" charset="0"/>
                <a:ea typeface="黑体" panose="02010609060101010101" pitchFamily="49" charset="-122"/>
              </a:defRPr>
            </a:lvl4pPr>
            <a:lvl5pPr marL="2057400" indent="-360000">
              <a:buClr>
                <a:schemeClr val="tx2"/>
              </a:buClr>
              <a:buFont typeface="Wingdings" panose="05000000000000000000" pitchFamily="2" charset="2"/>
              <a:buChar char="l"/>
              <a:defRPr baseline="0">
                <a:latin typeface="Times New Roman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方正准圆简体" panose="02010601030101010101" pitchFamily="2" charset="-122"/>
                <a:ea typeface="方正准圆简体" panose="02010601030101010101" pitchFamily="2" charset="-122"/>
              </a:defRPr>
            </a:lvl1pPr>
          </a:lstStyle>
          <a:p>
            <a:fld id="{DD087ABC-C147-4608-9421-DC913BD4572E}" type="datetimeFigureOut">
              <a:rPr lang="zh-CN" altLang="en-US" smtClean="0"/>
              <a:pPr/>
              <a:t>2019/3/28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方正准圆简体" panose="02010601030101010101" pitchFamily="2" charset="-122"/>
                <a:ea typeface="方正准圆简体" panose="02010601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方正准圆简体" panose="02010601030101010101" pitchFamily="2" charset="-122"/>
                <a:ea typeface="方正准圆简体" panose="02010601030101010101" pitchFamily="2" charset="-122"/>
              </a:defRPr>
            </a:lvl1pPr>
          </a:lstStyle>
          <a:p>
            <a:fld id="{DE0B59AC-3424-42EB-B3D4-DEBEAAEEC0D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0350" y="161927"/>
            <a:ext cx="78867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Times New Roman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336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D087ABC-C147-4608-9421-DC913BD4572E}" type="datetimeFigureOut">
              <a:rPr lang="zh-CN" altLang="en-US" smtClean="0"/>
              <a:pPr/>
              <a:t>2019/3/28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E0B59AC-3424-42EB-B3D4-DEBEAAEEC0D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0350" y="161927"/>
            <a:ext cx="78867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Times New Roman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562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D087ABC-C147-4608-9421-DC913BD4572E}" type="datetimeFigureOut">
              <a:rPr lang="zh-CN" altLang="en-US" smtClean="0"/>
              <a:pPr/>
              <a:t>2019/3/28</a:t>
            </a:fld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E0B59AC-3424-42EB-B3D4-DEBEAAEEC0D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698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841626"/>
            <a:ext cx="7886700" cy="132556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6000" baseline="0">
                <a:solidFill>
                  <a:schemeClr val="tx2"/>
                </a:solidFill>
                <a:latin typeface="Times New Roman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4856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0" y="42864"/>
            <a:ext cx="78867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Times New Roman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350" y="1158536"/>
            <a:ext cx="8616950" cy="4930775"/>
          </a:xfrm>
        </p:spPr>
        <p:txBody>
          <a:bodyPr tIns="46800"/>
          <a:lstStyle>
            <a:lvl1pPr marL="228600" indent="-360000" algn="l"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dirty="0" smtClean="0"/>
            </a:lvl1pPr>
            <a:lvl2pPr marL="6858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>
                <a:latin typeface="Times New Roman" pitchFamily="18" charset="0"/>
                <a:ea typeface="黑体" panose="02010609060101010101" pitchFamily="49" charset="-122"/>
              </a:defRPr>
            </a:lvl2pPr>
            <a:lvl3pPr marL="11430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sz="1800" baseline="0">
                <a:latin typeface="Times New Roman" pitchFamily="18" charset="0"/>
                <a:ea typeface="黑体" panose="02010609060101010101" pitchFamily="49" charset="-122"/>
              </a:defRPr>
            </a:lvl3pPr>
            <a:lvl4pPr marL="16002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sz="1600" baseline="0">
                <a:latin typeface="Times New Roman" pitchFamily="18" charset="0"/>
                <a:ea typeface="黑体" panose="02010609060101010101" pitchFamily="49" charset="-122"/>
              </a:defRPr>
            </a:lvl4pPr>
            <a:lvl5pPr marL="20574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sz="1600" baseline="0">
                <a:latin typeface="Times New Roman" pitchFamily="18" charset="0"/>
                <a:ea typeface="黑体" panose="02010609060101010101" pitchFamily="49" charset="-122"/>
              </a:defRPr>
            </a:lvl5pPr>
            <a:lvl6pPr marL="2286000" indent="0">
              <a:buClr>
                <a:schemeClr val="tx2"/>
              </a:buClr>
              <a:buFont typeface="Arial" panose="020B0604020202020204" pitchFamily="34" charset="0"/>
              <a:buNone/>
              <a:defRPr/>
            </a:lvl6pPr>
            <a:lvl7pPr marL="2743200" indent="0">
              <a:buNone/>
              <a:defRPr/>
            </a:lvl7pPr>
            <a:lvl8pPr marL="3200400" indent="0">
              <a:buNone/>
              <a:defRPr/>
            </a:lvl8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3895282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-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0350" y="50800"/>
            <a:ext cx="7194550" cy="7874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260350" y="1149013"/>
            <a:ext cx="8629650" cy="4572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3000" baseline="0">
                <a:solidFill>
                  <a:schemeClr val="tx2"/>
                </a:solidFill>
                <a:latin typeface="Times New Roman" pitchFamily="18" charset="0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260350" y="1720513"/>
            <a:ext cx="8629650" cy="4343400"/>
          </a:xfrm>
        </p:spPr>
        <p:txBody>
          <a:bodyPr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 baseline="0"/>
            </a:lvl3pPr>
            <a:lvl4pPr>
              <a:buClr>
                <a:schemeClr val="accent1"/>
              </a:buClr>
              <a:defRPr baseline="0"/>
            </a:lvl4pPr>
            <a:lvl5pPr>
              <a:buClr>
                <a:schemeClr val="accent1"/>
              </a:buClr>
              <a:defRPr baseline="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2440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700" y="1171237"/>
            <a:ext cx="3962400" cy="4897438"/>
          </a:xfrm>
        </p:spPr>
        <p:txBody>
          <a:bodyPr/>
          <a:lstStyle>
            <a:lvl1pPr marL="228600" indent="-360000">
              <a:buClr>
                <a:schemeClr val="accent1"/>
              </a:buClr>
              <a:buFont typeface="Wingdings" panose="05000000000000000000" pitchFamily="2" charset="2"/>
              <a:buChar char="p"/>
              <a:defRPr sz="22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6858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71237"/>
            <a:ext cx="4260850" cy="4897438"/>
          </a:xfrm>
        </p:spPr>
        <p:txBody>
          <a:bodyPr/>
          <a:lstStyle>
            <a:lvl1pPr marL="228600" indent="-360000">
              <a:buClr>
                <a:schemeClr val="accent1"/>
              </a:buClr>
              <a:buFont typeface="Wingdings" panose="05000000000000000000" pitchFamily="2" charset="2"/>
              <a:buChar char="p"/>
              <a:defRPr sz="22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6858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0350" y="60327"/>
            <a:ext cx="78867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Times New Roman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795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350" y="1112791"/>
            <a:ext cx="4006850" cy="445293"/>
          </a:xfrm>
        </p:spPr>
        <p:txBody>
          <a:bodyPr anchor="t">
            <a:noAutofit/>
          </a:bodyPr>
          <a:lstStyle>
            <a:lvl1pPr marL="0" indent="0">
              <a:buNone/>
              <a:defRPr sz="3000" b="0" baseline="0">
                <a:solidFill>
                  <a:schemeClr val="tx2"/>
                </a:solidFill>
                <a:latin typeface="Times New Roman" pitchFamily="18" charset="0"/>
                <a:ea typeface="黑体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50" y="1724773"/>
            <a:ext cx="4006850" cy="4308473"/>
          </a:xfrm>
        </p:spPr>
        <p:txBody>
          <a:bodyPr/>
          <a:lstStyle>
            <a:lvl1pPr marL="228600" indent="-360000">
              <a:buClr>
                <a:schemeClr val="accent1"/>
              </a:buClr>
              <a:buFont typeface="Wingdings" panose="05000000000000000000" pitchFamily="2" charset="2"/>
              <a:buChar char="p"/>
              <a:defRPr baseline="0">
                <a:latin typeface="Times New Roman" pitchFamily="18" charset="0"/>
                <a:ea typeface="黑体" panose="02010609060101010101" pitchFamily="49" charset="-122"/>
              </a:defRPr>
            </a:lvl1pPr>
            <a:lvl2pPr marL="6858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Times New Roman" pitchFamily="18" charset="0"/>
                <a:ea typeface="黑体" panose="02010609060101010101" pitchFamily="49" charset="-122"/>
              </a:defRPr>
            </a:lvl2pPr>
            <a:lvl3pPr marL="11430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Times New Roman" pitchFamily="18" charset="0"/>
                <a:ea typeface="黑体" panose="02010609060101010101" pitchFamily="49" charset="-122"/>
              </a:defRPr>
            </a:lvl3pPr>
            <a:lvl4pPr marL="16002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Times New Roman" pitchFamily="18" charset="0"/>
                <a:ea typeface="黑体" panose="02010609060101010101" pitchFamily="49" charset="-122"/>
              </a:defRPr>
            </a:lvl4pPr>
            <a:lvl5pPr marL="20574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Times New Roman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112791"/>
            <a:ext cx="4305300" cy="445293"/>
          </a:xfrm>
        </p:spPr>
        <p:txBody>
          <a:bodyPr anchor="t">
            <a:noAutofit/>
          </a:bodyPr>
          <a:lstStyle>
            <a:lvl1pPr marL="0" indent="0">
              <a:buNone/>
              <a:defRPr sz="3000" b="0" baseline="0">
                <a:solidFill>
                  <a:schemeClr val="tx2"/>
                </a:solidFill>
                <a:latin typeface="Times New Roman" pitchFamily="18" charset="0"/>
                <a:ea typeface="黑体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724773"/>
            <a:ext cx="4305300" cy="4308473"/>
          </a:xfrm>
        </p:spPr>
        <p:txBody>
          <a:bodyPr/>
          <a:lstStyle>
            <a:lvl1pPr marL="228600" indent="-360000">
              <a:buClr>
                <a:schemeClr val="accent1"/>
              </a:buClr>
              <a:buFont typeface="Wingdings" panose="05000000000000000000" pitchFamily="2" charset="2"/>
              <a:buChar char="p"/>
              <a:defRPr baseline="0">
                <a:latin typeface="Times New Roman" pitchFamily="18" charset="0"/>
                <a:ea typeface="黑体" panose="02010609060101010101" pitchFamily="49" charset="-122"/>
              </a:defRPr>
            </a:lvl1pPr>
            <a:lvl2pPr marL="6858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Times New Roman" pitchFamily="18" charset="0"/>
                <a:ea typeface="黑体" panose="02010609060101010101" pitchFamily="49" charset="-122"/>
              </a:defRPr>
            </a:lvl2pPr>
            <a:lvl3pPr marL="11430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Times New Roman" pitchFamily="18" charset="0"/>
                <a:ea typeface="黑体" panose="02010609060101010101" pitchFamily="49" charset="-122"/>
              </a:defRPr>
            </a:lvl3pPr>
            <a:lvl4pPr marL="16002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Times New Roman" pitchFamily="18" charset="0"/>
                <a:ea typeface="黑体" panose="02010609060101010101" pitchFamily="49" charset="-122"/>
              </a:defRPr>
            </a:lvl4pPr>
            <a:lvl5pPr marL="20574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Times New Roman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0350" y="73027"/>
            <a:ext cx="78867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Times New Roman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037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0350" y="73027"/>
            <a:ext cx="78867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 baseline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55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692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-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0350" y="152400"/>
            <a:ext cx="7194550" cy="7874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黑体" panose="02010609060101010101" pitchFamily="49" charset="-122"/>
              </a:defRPr>
            </a:lvl1pPr>
          </a:lstStyle>
          <a:p>
            <a:fld id="{DD087ABC-C147-4608-9421-DC913BD4572E}" type="datetimeFigureOut">
              <a:rPr lang="zh-CN" altLang="en-US" smtClean="0"/>
              <a:pPr/>
              <a:t>2019/3/28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黑体" panose="020106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黑体" panose="02010609060101010101" pitchFamily="49" charset="-122"/>
              </a:defRPr>
            </a:lvl1pPr>
          </a:lstStyle>
          <a:p>
            <a:fld id="{DE0B59AC-3424-42EB-B3D4-DEBEAAEEC0D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260350" y="1257300"/>
            <a:ext cx="8629650" cy="4572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3000" baseline="0">
                <a:solidFill>
                  <a:schemeClr val="tx2"/>
                </a:solidFill>
                <a:latin typeface="Times New Roman" pitchFamily="18" charset="0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260350" y="1828800"/>
            <a:ext cx="8629650" cy="4343400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8793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350" y="1050917"/>
            <a:ext cx="8629650" cy="5070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占位符 7"/>
          <p:cNvSpPr>
            <a:spLocks noGrp="1"/>
          </p:cNvSpPr>
          <p:nvPr>
            <p:ph type="title"/>
          </p:nvPr>
        </p:nvSpPr>
        <p:spPr>
          <a:xfrm>
            <a:off x="260350" y="50800"/>
            <a:ext cx="7194550" cy="78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526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673" r:id="rId9"/>
    <p:sldLayoutId id="2147483664" r:id="rId10"/>
    <p:sldLayoutId id="2147483665" r:id="rId11"/>
    <p:sldLayoutId id="2147483666" r:id="rId12"/>
    <p:sldLayoutId id="2147483667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accent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 New Roman" pitchFamily="18" charset="0"/>
          <a:ea typeface="黑体" panose="02010609060101010101" pitchFamily="49" charset="-122"/>
          <a:cs typeface="+mj-cs"/>
        </a:defRPr>
      </a:lvl1pPr>
    </p:titleStyle>
    <p:bodyStyle>
      <a:lvl1pPr marL="228600" indent="-3600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20000"/>
        <a:buFont typeface="Wingdings" panose="05000000000000000000" pitchFamily="2" charset="2"/>
        <a:buChar char="p"/>
        <a:defRPr sz="2200" kern="1200" baseline="0">
          <a:solidFill>
            <a:schemeClr val="tx1"/>
          </a:solidFill>
          <a:latin typeface="Times New Roman" pitchFamily="18" charset="0"/>
          <a:ea typeface="黑体" panose="02010609060101010101" pitchFamily="49" charset="-122"/>
          <a:cs typeface="+mn-cs"/>
        </a:defRPr>
      </a:lvl1pPr>
      <a:lvl2pPr marL="685800" indent="-360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2000" kern="1200" baseline="0">
          <a:solidFill>
            <a:schemeClr val="tx1"/>
          </a:solidFill>
          <a:latin typeface="Times New Roman" pitchFamily="18" charset="0"/>
          <a:ea typeface="黑体" panose="02010609060101010101" pitchFamily="49" charset="-122"/>
          <a:cs typeface="+mn-cs"/>
        </a:defRPr>
      </a:lvl2pPr>
      <a:lvl3pPr marL="1143000" indent="-360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1800" kern="1200" baseline="0">
          <a:solidFill>
            <a:schemeClr val="tx1"/>
          </a:solidFill>
          <a:latin typeface="Times New Roman" pitchFamily="18" charset="0"/>
          <a:ea typeface="黑体" panose="02010609060101010101" pitchFamily="49" charset="-122"/>
          <a:cs typeface="+mn-cs"/>
        </a:defRPr>
      </a:lvl3pPr>
      <a:lvl4pPr marL="1600200" indent="-360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1600" kern="1200" baseline="0">
          <a:solidFill>
            <a:schemeClr val="tx1"/>
          </a:solidFill>
          <a:latin typeface="Times New Roman" pitchFamily="18" charset="0"/>
          <a:ea typeface="黑体" panose="02010609060101010101" pitchFamily="49" charset="-122"/>
          <a:cs typeface="+mn-cs"/>
        </a:defRPr>
      </a:lvl4pPr>
      <a:lvl5pPr marL="2057400" indent="-360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1600" kern="1200" baseline="0">
          <a:solidFill>
            <a:schemeClr val="tx1"/>
          </a:solidFill>
          <a:latin typeface="Times New Roman" pitchFamily="18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12.pn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2.png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6.wmf"/><Relationship Id="rId4" Type="http://schemas.openxmlformats.org/officeDocument/2006/relationships/image" Target="../media/image13.png"/><Relationship Id="rId9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11" Type="http://schemas.openxmlformats.org/officeDocument/2006/relationships/image" Target="../media/image22.png"/><Relationship Id="rId5" Type="http://schemas.openxmlformats.org/officeDocument/2006/relationships/oleObject" Target="../embeddings/oleObject9.bin"/><Relationship Id="rId10" Type="http://schemas.openxmlformats.org/officeDocument/2006/relationships/image" Target="../media/image21.png"/><Relationship Id="rId4" Type="http://schemas.openxmlformats.org/officeDocument/2006/relationships/image" Target="../media/image18.wmf"/><Relationship Id="rId9" Type="http://schemas.openxmlformats.org/officeDocument/2006/relationships/image" Target="../media/image2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9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5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0.png"/><Relationship Id="rId4" Type="http://schemas.openxmlformats.org/officeDocument/2006/relationships/image" Target="../media/image26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6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6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35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3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36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4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oleObject" Target="../embeddings/oleObject25.bin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40.emf"/><Relationship Id="rId4" Type="http://schemas.openxmlformats.org/officeDocument/2006/relationships/image" Target="../media/image38.wmf"/><Relationship Id="rId9" Type="http://schemas.openxmlformats.org/officeDocument/2006/relationships/image" Target="../media/image42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image" Target="../media/image45.emf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4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7" Type="http://schemas.openxmlformats.org/officeDocument/2006/relationships/image" Target="../media/image45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48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7" Type="http://schemas.openxmlformats.org/officeDocument/2006/relationships/image" Target="../media/image48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51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80413" y="5398377"/>
            <a:ext cx="584775" cy="6293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300" spc="-3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李绍园 </a:t>
            </a:r>
            <a:endParaRPr lang="en-US" altLang="zh-CN" sz="1300" spc="-3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1300" spc="-3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刘冲</a:t>
            </a:r>
            <a:endParaRPr lang="zh-CN" altLang="en-US" sz="1300" spc="-3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855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线性回归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9727" y="1826878"/>
                <a:ext cx="8951082" cy="991309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</a:pPr>
                <a:r>
                  <a:rPr lang="zh-CN" altLang="en-US" sz="2400" b="1" smtClean="0">
                    <a:solidFill>
                      <a:srgbClr val="002060">
                        <a:lumMod val="75000"/>
                        <a:lumOff val="25000"/>
                      </a:srgb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目标  </a:t>
                </a:r>
                <a:r>
                  <a:rPr lang="en-US" altLang="zh-CN" b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min</a:t>
                </a:r>
                <a:r>
                  <a:rPr lang="en-US" altLang="zh-CN"/>
                  <a:t> ( </a:t>
                </a:r>
                <a:r>
                  <a:rPr lang="en-US" altLang="zh-CN" i="1"/>
                  <a:t>f </a:t>
                </a:r>
                <a:r>
                  <a:rPr lang="en-US" altLang="zh-CN"/>
                  <a:t>(</a:t>
                </a:r>
                <a:r>
                  <a:rPr lang="en-US" altLang="zh-CN" i="1"/>
                  <a:t>x</a:t>
                </a:r>
                <a:r>
                  <a:rPr lang="en-US" altLang="zh-CN"/>
                  <a:t>) –</a:t>
                </a:r>
                <a:r>
                  <a:rPr lang="zh-CN" altLang="en-US"/>
                  <a:t> </a:t>
                </a:r>
                <a:r>
                  <a:rPr lang="en-US" altLang="zh-CN" i="1"/>
                  <a:t>y </a:t>
                </a:r>
                <a:r>
                  <a:rPr lang="en-US" altLang="zh-CN"/>
                  <a:t>)</a:t>
                </a:r>
                <a:r>
                  <a:rPr lang="en-US" altLang="zh-CN" baseline="30000" smtClean="0"/>
                  <a:t>2</a:t>
                </a:r>
                <a:endParaRPr lang="en-US" altLang="zh-CN" dirty="0" smtClean="0"/>
              </a:p>
              <a:p>
                <a:pPr marL="449263" indent="-342900">
                  <a:buFont typeface="Wingdings" pitchFamily="2" charset="2"/>
                  <a:buChar char="l"/>
                </a:pPr>
                <a:r>
                  <a:rPr lang="en-US" altLang="zh-CN" smtClean="0"/>
                  <a:t>m</a:t>
                </a:r>
                <a:r>
                  <a:rPr lang="zh-CN" altLang="en-US"/>
                  <a:t>个</a:t>
                </a:r>
                <a:r>
                  <a:rPr lang="zh-CN" altLang="en-US" smtClean="0"/>
                  <a:t>样本，只有一个属性 </a:t>
                </a:r>
                <a:r>
                  <a:rPr lang="en-US" altLang="zh-CN" i="1" smtClean="0"/>
                  <a:t>x </a:t>
                </a:r>
                <a:r>
                  <a:rPr lang="zh-CN" altLang="en-US" smtClean="0"/>
                  <a:t>，目标：</a:t>
                </a:r>
                <a:endParaRPr lang="en-US" altLang="zh-CN" smtClean="0"/>
              </a:p>
              <a:p>
                <a:pPr marL="106363" indent="0">
                  <a:lnSpc>
                    <a:spcPct val="10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altLang="zh-CN" b="1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𝐦𝐢𝐧</m:t>
                          </m:r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b="1" i="0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CN" b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𝐦𝐢𝐧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𝜔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27" y="1826878"/>
                <a:ext cx="8951082" cy="991309"/>
              </a:xfrm>
              <a:blipFill>
                <a:blip r:embed="rId2"/>
                <a:stretch>
                  <a:fillRect l="-885" t="-6173" b="-51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2421167" y="412539"/>
            <a:ext cx="59121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单一</a:t>
            </a:r>
            <a:r>
              <a:rPr lang="zh-CN" altLang="en-US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属性   </a:t>
            </a:r>
            <a:r>
              <a:rPr lang="zh-CN" altLang="en-US" sz="2400" b="1" smtClean="0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参数</a:t>
            </a:r>
            <a:r>
              <a:rPr lang="en-US" altLang="zh-CN" sz="2400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4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 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估计</a:t>
            </a:r>
            <a:r>
              <a:rPr lang="zh-CN" altLang="en-US" sz="24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：最小二乘法</a:t>
            </a:r>
            <a:endParaRPr lang="zh-CN" altLang="en-US" sz="2400" b="1" dirty="0">
              <a:solidFill>
                <a:schemeClr val="accent6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97023" y="4584279"/>
                <a:ext cx="9063624" cy="36907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200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200" dirty="0" smtClean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arg</m:t>
                        </m:r>
                        <m:r>
                          <m:rPr>
                            <m:nor/>
                          </m:rPr>
                          <a:rPr lang="en-US" altLang="zh-CN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min</m:t>
                        </m:r>
                      </m:e>
                      <m:sub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200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  <m:r>
                              <a:rPr lang="en-US" altLang="zh-CN" sz="2200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200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d>
                      </m:sub>
                    </m:sSub>
                    <m:nary>
                      <m:naryPr>
                        <m:chr m:val="∑"/>
                        <m:limLoc m:val="subSup"/>
                        <m:ctrlPr>
                          <a:rPr lang="en-US" altLang="zh-CN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2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2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2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b="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2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200" b="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200" b="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200" b="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200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200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200" dirty="0" smtClean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arg</m:t>
                        </m:r>
                        <m:r>
                          <m:rPr>
                            <m:nor/>
                          </m:rPr>
                          <a:rPr lang="en-US" altLang="zh-CN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min</m:t>
                        </m:r>
                      </m:e>
                      <m:sub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200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  <m:r>
                              <a:rPr lang="en-US" altLang="zh-CN" sz="2200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d>
                      </m:sub>
                    </m:sSub>
                    <m:nary>
                      <m:naryPr>
                        <m:chr m:val="∑"/>
                        <m:limLoc m:val="subSup"/>
                        <m:ctrlPr>
                          <a:rPr lang="en-US" altLang="zh-CN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2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200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zh-CN" altLang="en-US" sz="2200" b="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200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zh-CN" alt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23" y="4584279"/>
                <a:ext cx="9063624" cy="369075"/>
              </a:xfrm>
              <a:prstGeom prst="rect">
                <a:avLst/>
              </a:prstGeom>
              <a:blipFill>
                <a:blip r:embed="rId3"/>
                <a:stretch>
                  <a:fillRect t="-155738" b="-2278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/>
          <p:cNvSpPr/>
          <p:nvPr/>
        </p:nvSpPr>
        <p:spPr>
          <a:xfrm>
            <a:off x="184910" y="4083846"/>
            <a:ext cx="3369512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lvl="0" indent="-360000">
              <a:lnSpc>
                <a:spcPct val="90000"/>
              </a:lnSpc>
              <a:spcBef>
                <a:spcPts val="1000"/>
              </a:spcBef>
              <a:buClr>
                <a:srgbClr val="16754D"/>
              </a:buClr>
              <a:buSzPct val="100000"/>
              <a:buFont typeface="Wingdings" pitchFamily="2" charset="2"/>
              <a:buChar char="Ø"/>
            </a:pPr>
            <a:r>
              <a:rPr lang="zh-CN" altLang="en-US" sz="2200" dirty="0" smtClean="0">
                <a:solidFill>
                  <a:srgbClr val="FF0000"/>
                </a:solidFill>
                <a:latin typeface="Times New Roman" pitchFamily="18" charset="0"/>
                <a:ea typeface="黑体" panose="02010609060101010101" pitchFamily="49" charset="-122"/>
              </a:rPr>
              <a:t>目标</a:t>
            </a:r>
            <a:r>
              <a:rPr lang="zh-CN" altLang="en-US" sz="2200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：最小</a:t>
            </a:r>
            <a:r>
              <a:rPr lang="zh-CN" altLang="en-US" sz="22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化均方误差</a:t>
            </a:r>
            <a:endParaRPr lang="en-US" altLang="zh-CN" sz="2200" dirty="0">
              <a:solidFill>
                <a:prstClr val="black"/>
              </a:solidFill>
              <a:latin typeface="Times New Roman" pitchFamily="18" charset="0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3554422" y="4083846"/>
                <a:ext cx="3513144" cy="3690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200" b="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b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200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  <m:r>
                              <a:rPr lang="en-US" altLang="zh-CN" sz="2200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200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altLang="zh-CN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2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200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zh-CN" altLang="en-US" sz="2200" b="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200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zh-CN" alt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422" y="4083846"/>
                <a:ext cx="3513144" cy="369075"/>
              </a:xfrm>
              <a:prstGeom prst="rect">
                <a:avLst/>
              </a:prstGeom>
              <a:blipFill>
                <a:blip r:embed="rId4"/>
                <a:stretch>
                  <a:fillRect l="-2778" t="-161667" b="-2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内容占位符 4"/>
          <p:cNvSpPr txBox="1">
            <a:spLocks/>
          </p:cNvSpPr>
          <p:nvPr/>
        </p:nvSpPr>
        <p:spPr>
          <a:xfrm>
            <a:off x="79386" y="932478"/>
            <a:ext cx="8860536" cy="8638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Times New Roman" pitchFamily="18" charset="0"/>
                <a:ea typeface="黑体" panose="020106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黑体" panose="020106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黑体" panose="020106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黑体" panose="020106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黑体" panose="020106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solidFill>
                  <a:srgbClr val="C00000"/>
                </a:solidFill>
              </a:rPr>
              <a:t>线性回归 </a:t>
            </a:r>
            <a:r>
              <a:rPr lang="zh-CN" altLang="en-US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目标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i="1" dirty="0" smtClean="0"/>
              <a:t>f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 = </a:t>
            </a:r>
            <a:r>
              <a:rPr lang="en-US" altLang="zh-CN" i="1" dirty="0" err="1" smtClean="0"/>
              <a:t>ωx+b</a:t>
            </a:r>
            <a:r>
              <a:rPr lang="zh-CN" altLang="en-US" i="1" dirty="0" smtClean="0"/>
              <a:t>	</a:t>
            </a:r>
            <a:r>
              <a:rPr lang="zh-CN" altLang="en-US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使得</a:t>
            </a:r>
            <a:r>
              <a:rPr lang="zh-CN" altLang="en-US" i="1" dirty="0" smtClean="0"/>
              <a:t>	</a:t>
            </a:r>
            <a:r>
              <a:rPr lang="en-US" altLang="zh-CN" i="1" dirty="0" smtClean="0"/>
              <a:t>f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 </a:t>
            </a:r>
            <a:r>
              <a:rPr lang="zh-CN" altLang="en-US" dirty="0" smtClean="0"/>
              <a:t>≌ </a:t>
            </a:r>
            <a:r>
              <a:rPr lang="en-US" altLang="zh-CN" i="1" dirty="0" smtClean="0"/>
              <a:t>y  </a:t>
            </a:r>
            <a:r>
              <a:rPr lang="zh-CN" altLang="en-US" dirty="0" smtClean="0"/>
              <a:t>或  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min</a:t>
            </a:r>
            <a:r>
              <a:rPr lang="en-US" altLang="zh-CN" dirty="0"/>
              <a:t> ( </a:t>
            </a:r>
            <a:r>
              <a:rPr lang="en-US" altLang="zh-CN" i="1" dirty="0"/>
              <a:t>f 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 –</a:t>
            </a:r>
            <a:r>
              <a:rPr lang="zh-CN" altLang="en-US" dirty="0"/>
              <a:t> </a:t>
            </a:r>
            <a:r>
              <a:rPr lang="en-US" altLang="zh-CN" i="1" dirty="0"/>
              <a:t>y </a:t>
            </a:r>
            <a:r>
              <a:rPr lang="en-US" altLang="zh-CN" dirty="0"/>
              <a:t>)</a:t>
            </a:r>
            <a:r>
              <a:rPr lang="en-US" altLang="zh-CN" baseline="30000" dirty="0" smtClean="0"/>
              <a:t>2</a:t>
            </a:r>
            <a:endParaRPr lang="en-US" altLang="zh-CN" baseline="30000" dirty="0"/>
          </a:p>
        </p:txBody>
      </p:sp>
      <p:sp>
        <p:nvSpPr>
          <p:cNvPr id="20" name="内容占位符 4"/>
          <p:cNvSpPr txBox="1">
            <a:spLocks/>
          </p:cNvSpPr>
          <p:nvPr/>
        </p:nvSpPr>
        <p:spPr>
          <a:xfrm>
            <a:off x="36752" y="3623254"/>
            <a:ext cx="9097519" cy="423454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Times New Roman" pitchFamily="18" charset="0"/>
                <a:ea typeface="黑体" panose="020106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黑体" panose="020106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黑体" panose="020106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黑体" panose="020106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黑体" panose="020106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9263" indent="-342900">
              <a:buFont typeface="Wingdings" panose="05000000000000000000" pitchFamily="2" charset="2"/>
              <a:buChar char="l"/>
            </a:pPr>
            <a:r>
              <a:rPr lang="zh-CN" altLang="en-US" smtClean="0"/>
              <a:t>试图找到一条直线，使所有样本</a:t>
            </a:r>
            <a:r>
              <a:rPr lang="en-US" altLang="zh-CN" smtClean="0"/>
              <a:t>(m</a:t>
            </a:r>
            <a:r>
              <a:rPr lang="zh-CN" altLang="en-US" smtClean="0"/>
              <a:t>个</a:t>
            </a:r>
            <a:r>
              <a:rPr lang="en-US" altLang="zh-CN" smtClean="0"/>
              <a:t>)  </a:t>
            </a:r>
            <a:r>
              <a:rPr lang="zh-CN" altLang="en-US" smtClean="0"/>
              <a:t>到直线上的 </a:t>
            </a:r>
            <a:r>
              <a:rPr lang="zh-CN" altLang="en-US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欧氏距离之和最小</a:t>
            </a:r>
            <a:endParaRPr lang="zh-CN" altLang="en-US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47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线性回归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9727" y="1826878"/>
            <a:ext cx="8951082" cy="577615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zh-CN" altLang="en-US" sz="2400" b="1" smtClean="0">
                <a:solidFill>
                  <a:srgbClr val="002060">
                    <a:lumMod val="75000"/>
                    <a:lumOff val="2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目标  </a:t>
            </a:r>
            <a:r>
              <a:rPr lang="en-US" altLang="zh-CN" b="1">
                <a:solidFill>
                  <a:schemeClr val="accent4">
                    <a:lumMod val="60000"/>
                    <a:lumOff val="40000"/>
                  </a:schemeClr>
                </a:solidFill>
              </a:rPr>
              <a:t>min</a:t>
            </a:r>
            <a:r>
              <a:rPr lang="en-US" altLang="zh-CN"/>
              <a:t> (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–</a:t>
            </a:r>
            <a:r>
              <a:rPr lang="zh-CN" altLang="en-US"/>
              <a:t> </a:t>
            </a:r>
            <a:r>
              <a:rPr lang="en-US" altLang="zh-CN" i="1"/>
              <a:t>y </a:t>
            </a:r>
            <a:r>
              <a:rPr lang="en-US" altLang="zh-CN"/>
              <a:t>)</a:t>
            </a:r>
            <a:r>
              <a:rPr lang="en-US" altLang="zh-CN" baseline="30000" smtClean="0"/>
              <a:t>2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421167" y="412539"/>
            <a:ext cx="59121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单一</a:t>
            </a:r>
            <a:r>
              <a:rPr lang="zh-CN" altLang="en-US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属性   </a:t>
            </a:r>
            <a:r>
              <a:rPr lang="zh-CN" altLang="en-US" sz="2400" b="1" smtClean="0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参数</a:t>
            </a:r>
            <a:r>
              <a:rPr lang="en-US" altLang="zh-CN" sz="2400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4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 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估计</a:t>
            </a:r>
            <a:r>
              <a:rPr lang="zh-CN" altLang="en-US" sz="24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：最小二乘法</a:t>
            </a:r>
            <a:endParaRPr lang="zh-CN" altLang="en-US" sz="2400" b="1" dirty="0">
              <a:solidFill>
                <a:schemeClr val="accent6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97023" y="2395549"/>
                <a:ext cx="9063624" cy="36907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200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200" dirty="0" smtClean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arg</m:t>
                        </m:r>
                        <m:r>
                          <m:rPr>
                            <m:nor/>
                          </m:rPr>
                          <a:rPr lang="en-US" altLang="zh-CN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min</m:t>
                        </m:r>
                      </m:e>
                      <m:sub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200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  <m:r>
                              <a:rPr lang="en-US" altLang="zh-CN" sz="2200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200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d>
                      </m:sub>
                    </m:sSub>
                    <m:nary>
                      <m:naryPr>
                        <m:chr m:val="∑"/>
                        <m:limLoc m:val="subSup"/>
                        <m:ctrlPr>
                          <a:rPr lang="en-US" altLang="zh-CN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2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2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2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b="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2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200" b="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200" b="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200" b="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200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200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200" dirty="0" smtClean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arg</m:t>
                        </m:r>
                        <m:r>
                          <m:rPr>
                            <m:nor/>
                          </m:rPr>
                          <a:rPr lang="en-US" altLang="zh-CN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min</m:t>
                        </m:r>
                      </m:e>
                      <m:sub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200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  <m:r>
                              <a:rPr lang="en-US" altLang="zh-CN" sz="2200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d>
                      </m:sub>
                    </m:sSub>
                    <m:nary>
                      <m:naryPr>
                        <m:chr m:val="∑"/>
                        <m:limLoc m:val="subSup"/>
                        <m:ctrlPr>
                          <a:rPr lang="en-US" altLang="zh-CN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2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200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zh-CN" altLang="en-US" sz="2200" b="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200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zh-CN" alt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23" y="2395549"/>
                <a:ext cx="9063624" cy="369075"/>
              </a:xfrm>
              <a:prstGeom prst="rect">
                <a:avLst/>
              </a:prstGeom>
              <a:blipFill>
                <a:blip r:embed="rId3"/>
                <a:stretch>
                  <a:fillRect t="-157377" b="-2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内容占位符 4"/>
          <p:cNvSpPr txBox="1">
            <a:spLocks/>
          </p:cNvSpPr>
          <p:nvPr/>
        </p:nvSpPr>
        <p:spPr>
          <a:xfrm>
            <a:off x="79386" y="932478"/>
            <a:ext cx="8860536" cy="8638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Times New Roman" pitchFamily="18" charset="0"/>
                <a:ea typeface="黑体" panose="020106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黑体" panose="020106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黑体" panose="020106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黑体" panose="020106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黑体" panose="020106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solidFill>
                  <a:srgbClr val="C00000"/>
                </a:solidFill>
              </a:rPr>
              <a:t>线性回归 </a:t>
            </a:r>
            <a:r>
              <a:rPr lang="zh-CN" altLang="en-US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目标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i="1" dirty="0" smtClean="0"/>
              <a:t>f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 = </a:t>
            </a:r>
            <a:r>
              <a:rPr lang="en-US" altLang="zh-CN" i="1" dirty="0" err="1" smtClean="0"/>
              <a:t>ωx+b</a:t>
            </a:r>
            <a:r>
              <a:rPr lang="zh-CN" altLang="en-US" i="1" dirty="0" smtClean="0"/>
              <a:t>	</a:t>
            </a:r>
            <a:r>
              <a:rPr lang="zh-CN" altLang="en-US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使得</a:t>
            </a:r>
            <a:r>
              <a:rPr lang="zh-CN" altLang="en-US" i="1" dirty="0" smtClean="0"/>
              <a:t>	</a:t>
            </a:r>
            <a:r>
              <a:rPr lang="en-US" altLang="zh-CN" i="1" dirty="0" smtClean="0"/>
              <a:t>f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 </a:t>
            </a:r>
            <a:r>
              <a:rPr lang="zh-CN" altLang="en-US" dirty="0" smtClean="0"/>
              <a:t>≌ </a:t>
            </a:r>
            <a:r>
              <a:rPr lang="en-US" altLang="zh-CN" i="1" dirty="0" smtClean="0"/>
              <a:t>y  </a:t>
            </a:r>
            <a:r>
              <a:rPr lang="zh-CN" altLang="en-US" dirty="0" smtClean="0"/>
              <a:t>或  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min</a:t>
            </a:r>
            <a:r>
              <a:rPr lang="en-US" altLang="zh-CN" dirty="0"/>
              <a:t> ( </a:t>
            </a:r>
            <a:r>
              <a:rPr lang="en-US" altLang="zh-CN" i="1" dirty="0"/>
              <a:t>f 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 –</a:t>
            </a:r>
            <a:r>
              <a:rPr lang="zh-CN" altLang="en-US" dirty="0"/>
              <a:t> </a:t>
            </a:r>
            <a:r>
              <a:rPr lang="en-US" altLang="zh-CN" i="1" dirty="0"/>
              <a:t>y </a:t>
            </a:r>
            <a:r>
              <a:rPr lang="en-US" altLang="zh-CN" dirty="0"/>
              <a:t>)</a:t>
            </a:r>
            <a:r>
              <a:rPr lang="en-US" altLang="zh-CN" baseline="30000" dirty="0" smtClean="0"/>
              <a:t>2</a:t>
            </a:r>
            <a:endParaRPr lang="en-US" altLang="zh-CN" baseline="30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58454" y="2959232"/>
                <a:ext cx="9012394" cy="870046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  <a:lumOff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marL="228600" indent="-360000">
                  <a:spcBef>
                    <a:spcPts val="600"/>
                  </a:spcBef>
                  <a:buClr>
                    <a:srgbClr val="16754D"/>
                  </a:buClr>
                  <a:buSzPct val="100000"/>
                  <a:buFont typeface="Wingdings" pitchFamily="2" charset="2"/>
                  <a:buChar char="Ø"/>
                </a:pPr>
                <a:r>
                  <a:rPr lang="zh-CN" altLang="en-US" sz="2200" dirty="0" smtClean="0">
                    <a:solidFill>
                      <a:prstClr val="black"/>
                    </a:solidFill>
                    <a:latin typeface="Times New Roman" pitchFamily="18" charset="0"/>
                    <a:ea typeface="黑体" panose="02010609060101010101" pitchFamily="49" charset="-122"/>
                  </a:rPr>
                  <a:t>训练样本 仅为 全部样本的 一个小的采样</a:t>
                </a:r>
                <a:endParaRPr lang="en-US" altLang="zh-CN" sz="2200" dirty="0" smtClean="0">
                  <a:solidFill>
                    <a:prstClr val="black"/>
                  </a:solidFill>
                  <a:latin typeface="Times New Roman" pitchFamily="18" charset="0"/>
                  <a:ea typeface="黑体" panose="02010609060101010101" pitchFamily="49" charset="-122"/>
                </a:endParaRPr>
              </a:p>
              <a:p>
                <a:pPr marL="357188">
                  <a:spcBef>
                    <a:spcPts val="600"/>
                  </a:spcBef>
                  <a:buClr>
                    <a:srgbClr val="16754D"/>
                  </a:buClr>
                  <a:buSzPct val="100000"/>
                </a:pPr>
                <a:r>
                  <a:rPr lang="zh-CN" altLang="en-US" sz="2200" dirty="0" smtClean="0">
                    <a:solidFill>
                      <a:prstClr val="black"/>
                    </a:solidFill>
                    <a:latin typeface="Times New Roman" pitchFamily="18" charset="0"/>
                    <a:ea typeface="黑体" panose="02010609060101010101" pitchFamily="49" charset="-122"/>
                  </a:rPr>
                  <a:t>因此，无法求得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2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b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d>
                      </m:sub>
                    </m:sSub>
                  </m:oMath>
                </a14:m>
                <a:r>
                  <a:rPr lang="zh-CN" altLang="en-US" sz="2200" dirty="0" smtClean="0">
                    <a:solidFill>
                      <a:prstClr val="black"/>
                    </a:solidFill>
                    <a:latin typeface="Times New Roman" pitchFamily="18" charset="0"/>
                    <a:ea typeface="黑体" panose="02010609060101010101" pitchFamily="49" charset="-122"/>
                  </a:rPr>
                  <a:t>最小值，只能求得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2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b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d>
                      </m:sub>
                    </m:sSub>
                  </m:oMath>
                </a14:m>
                <a:r>
                  <a:rPr lang="zh-CN" altLang="en-US" sz="2200" dirty="0" smtClean="0">
                    <a:solidFill>
                      <a:prstClr val="black"/>
                    </a:solidFill>
                    <a:latin typeface="Times New Roman" pitchFamily="18" charset="0"/>
                    <a:ea typeface="黑体" panose="02010609060101010101" pitchFamily="49" charset="-122"/>
                  </a:rPr>
                  <a:t>的极小值</a:t>
                </a:r>
                <a:r>
                  <a:rPr lang="en-US" altLang="zh-CN" sz="2200" dirty="0" smtClean="0">
                    <a:solidFill>
                      <a:prstClr val="black"/>
                    </a:solidFill>
                    <a:latin typeface="Times New Roman" pitchFamily="18" charset="0"/>
                    <a:ea typeface="黑体" panose="02010609060101010101" pitchFamily="49" charset="-122"/>
                  </a:rPr>
                  <a:t>(</a:t>
                </a:r>
                <a:r>
                  <a:rPr lang="zh-CN" altLang="en-US" sz="22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一阶导数为</a:t>
                </a:r>
                <a:r>
                  <a:rPr lang="en-US" altLang="zh-CN" sz="22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sz="2200" dirty="0" smtClean="0">
                    <a:solidFill>
                      <a:prstClr val="black"/>
                    </a:solidFill>
                    <a:latin typeface="Times New Roman" pitchFamily="18" charset="0"/>
                    <a:ea typeface="黑体" panose="02010609060101010101" pitchFamily="49" charset="-122"/>
                  </a:rPr>
                  <a:t>)</a:t>
                </a:r>
                <a:endParaRPr lang="en-US" altLang="zh-CN" sz="2200" dirty="0">
                  <a:solidFill>
                    <a:prstClr val="black"/>
                  </a:solidFill>
                  <a:latin typeface="Times New Roman" pitchFamily="18" charset="0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4" y="2959232"/>
                <a:ext cx="9012394" cy="870046"/>
              </a:xfrm>
              <a:prstGeom prst="rect">
                <a:avLst/>
              </a:prstGeom>
              <a:blipFill>
                <a:blip r:embed="rId4"/>
                <a:stretch>
                  <a:fillRect l="-676" t="-5517" r="-338" b="-10345"/>
                </a:stretch>
              </a:blipFill>
              <a:ln>
                <a:solidFill>
                  <a:schemeClr val="accent6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97023" y="3941337"/>
            <a:ext cx="8627618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360000">
              <a:lnSpc>
                <a:spcPct val="90000"/>
              </a:lnSpc>
              <a:spcBef>
                <a:spcPts val="1000"/>
              </a:spcBef>
              <a:buClr>
                <a:srgbClr val="16754D"/>
              </a:buClr>
              <a:buSzPct val="100000"/>
              <a:buFont typeface="Wingdings" pitchFamily="2" charset="2"/>
              <a:buChar char="Ø"/>
            </a:pPr>
            <a:r>
              <a:rPr lang="zh-CN" altLang="en-US" sz="2200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分别</a:t>
            </a:r>
            <a:r>
              <a:rPr lang="zh-CN" altLang="en-US" sz="22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对 </a:t>
            </a:r>
            <a:r>
              <a:rPr lang="el-GR" altLang="zh-CN" sz="2200" i="1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ω</a:t>
            </a:r>
            <a:r>
              <a:rPr lang="en-US" altLang="zh-CN" sz="2200" i="1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 </a:t>
            </a:r>
            <a:r>
              <a:rPr lang="zh-CN" altLang="en-US" sz="22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和 </a:t>
            </a:r>
            <a:r>
              <a:rPr lang="en-US" altLang="zh-CN" sz="2200" i="1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b</a:t>
            </a:r>
            <a:r>
              <a:rPr lang="zh-CN" altLang="en-US" sz="220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 </a:t>
            </a:r>
            <a:r>
              <a:rPr lang="zh-CN" altLang="en-US" sz="220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求一阶导，令其等于</a:t>
            </a:r>
            <a:r>
              <a:rPr lang="en-US" altLang="zh-CN" sz="220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0</a:t>
            </a:r>
            <a:endParaRPr lang="en-US" altLang="zh-CN" sz="2200" dirty="0">
              <a:solidFill>
                <a:prstClr val="black"/>
              </a:solidFill>
              <a:latin typeface="Times New Roman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5743877"/>
              </p:ext>
            </p:extLst>
          </p:nvPr>
        </p:nvGraphicFramePr>
        <p:xfrm>
          <a:off x="516970" y="4541662"/>
          <a:ext cx="4031534" cy="747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6" name="Formula" r:id="rId5" imgW="2562860" imgH="482600" progId="Equation.Ribbit">
                  <p:embed/>
                </p:oleObj>
              </mc:Choice>
              <mc:Fallback>
                <p:oleObj name="Formula" r:id="rId5" imgW="2562860" imgH="482600" progId="Equation.Ribbit">
                  <p:embed/>
                  <p:pic>
                    <p:nvPicPr>
                      <p:cNvPr id="16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970" y="4541662"/>
                        <a:ext cx="4031534" cy="7476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2322230"/>
              </p:ext>
            </p:extLst>
          </p:nvPr>
        </p:nvGraphicFramePr>
        <p:xfrm>
          <a:off x="4782581" y="4510273"/>
          <a:ext cx="3693577" cy="779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7" name="Formula" r:id="rId7" imgW="2254250" imgH="482600" progId="Equation.Ribbit">
                  <p:embed/>
                </p:oleObj>
              </mc:Choice>
              <mc:Fallback>
                <p:oleObj name="Formula" r:id="rId7" imgW="2254250" imgH="482600" progId="Equation.Ribbit">
                  <p:embed/>
                  <p:pic>
                    <p:nvPicPr>
                      <p:cNvPr id="17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2581" y="4510273"/>
                        <a:ext cx="3693577" cy="7790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916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线性回归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9727" y="1826878"/>
            <a:ext cx="8951082" cy="577615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zh-CN" altLang="en-US" sz="2400" b="1" smtClean="0">
                <a:solidFill>
                  <a:srgbClr val="002060">
                    <a:lumMod val="75000"/>
                    <a:lumOff val="2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目标  </a:t>
            </a:r>
            <a:r>
              <a:rPr lang="en-US" altLang="zh-CN" b="1">
                <a:solidFill>
                  <a:schemeClr val="accent4">
                    <a:lumMod val="60000"/>
                    <a:lumOff val="40000"/>
                  </a:schemeClr>
                </a:solidFill>
              </a:rPr>
              <a:t>min</a:t>
            </a:r>
            <a:r>
              <a:rPr lang="en-US" altLang="zh-CN"/>
              <a:t> (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–</a:t>
            </a:r>
            <a:r>
              <a:rPr lang="zh-CN" altLang="en-US"/>
              <a:t> </a:t>
            </a:r>
            <a:r>
              <a:rPr lang="en-US" altLang="zh-CN" i="1"/>
              <a:t>y </a:t>
            </a:r>
            <a:r>
              <a:rPr lang="en-US" altLang="zh-CN"/>
              <a:t>)</a:t>
            </a:r>
            <a:r>
              <a:rPr lang="en-US" altLang="zh-CN" baseline="30000" smtClean="0"/>
              <a:t>2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421167" y="412539"/>
            <a:ext cx="59121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单一</a:t>
            </a:r>
            <a:r>
              <a:rPr lang="zh-CN" altLang="en-US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属性   </a:t>
            </a:r>
            <a:r>
              <a:rPr lang="zh-CN" altLang="en-US" sz="2400" b="1" smtClean="0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参数</a:t>
            </a:r>
            <a:r>
              <a:rPr lang="en-US" altLang="zh-CN" sz="2400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4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 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估计</a:t>
            </a:r>
            <a:r>
              <a:rPr lang="zh-CN" altLang="en-US" sz="24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：最小二乘法</a:t>
            </a:r>
            <a:endParaRPr lang="zh-CN" altLang="en-US" sz="2400" b="1" dirty="0">
              <a:solidFill>
                <a:schemeClr val="accent6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97023" y="2395549"/>
                <a:ext cx="9063624" cy="36907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200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200" dirty="0" smtClean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arg</m:t>
                        </m:r>
                        <m:r>
                          <m:rPr>
                            <m:nor/>
                          </m:rPr>
                          <a:rPr lang="en-US" altLang="zh-CN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min</m:t>
                        </m:r>
                      </m:e>
                      <m:sub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200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  <m:r>
                              <a:rPr lang="en-US" altLang="zh-CN" sz="2200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200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d>
                      </m:sub>
                    </m:sSub>
                    <m:nary>
                      <m:naryPr>
                        <m:chr m:val="∑"/>
                        <m:limLoc m:val="subSup"/>
                        <m:ctrlPr>
                          <a:rPr lang="en-US" altLang="zh-CN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2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2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2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b="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2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200" b="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200" b="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200" b="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200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200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200" dirty="0" smtClean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arg</m:t>
                        </m:r>
                        <m:r>
                          <m:rPr>
                            <m:nor/>
                          </m:rPr>
                          <a:rPr lang="en-US" altLang="zh-CN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min</m:t>
                        </m:r>
                      </m:e>
                      <m:sub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200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  <m:r>
                              <a:rPr lang="en-US" altLang="zh-CN" sz="2200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d>
                      </m:sub>
                    </m:sSub>
                    <m:nary>
                      <m:naryPr>
                        <m:chr m:val="∑"/>
                        <m:limLoc m:val="subSup"/>
                        <m:ctrlPr>
                          <a:rPr lang="en-US" altLang="zh-CN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2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200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zh-CN" altLang="en-US" sz="2200" b="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200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zh-CN" alt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23" y="2395549"/>
                <a:ext cx="9063624" cy="369075"/>
              </a:xfrm>
              <a:prstGeom prst="rect">
                <a:avLst/>
              </a:prstGeom>
              <a:blipFill>
                <a:blip r:embed="rId3"/>
                <a:stretch>
                  <a:fillRect t="-157377" b="-2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内容占位符 4"/>
          <p:cNvSpPr txBox="1">
            <a:spLocks/>
          </p:cNvSpPr>
          <p:nvPr/>
        </p:nvSpPr>
        <p:spPr>
          <a:xfrm>
            <a:off x="79386" y="932478"/>
            <a:ext cx="8860536" cy="8638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Times New Roman" pitchFamily="18" charset="0"/>
                <a:ea typeface="黑体" panose="020106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黑体" panose="020106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黑体" panose="020106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黑体" panose="020106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黑体" panose="020106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solidFill>
                  <a:srgbClr val="C00000"/>
                </a:solidFill>
              </a:rPr>
              <a:t>线性回归 </a:t>
            </a:r>
            <a:r>
              <a:rPr lang="zh-CN" altLang="en-US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目标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i="1" dirty="0" smtClean="0"/>
              <a:t>f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 = </a:t>
            </a:r>
            <a:r>
              <a:rPr lang="en-US" altLang="zh-CN" i="1" dirty="0" err="1" smtClean="0"/>
              <a:t>ωx+b</a:t>
            </a:r>
            <a:r>
              <a:rPr lang="zh-CN" altLang="en-US" i="1" dirty="0" smtClean="0"/>
              <a:t>	</a:t>
            </a:r>
            <a:r>
              <a:rPr lang="zh-CN" altLang="en-US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使得</a:t>
            </a:r>
            <a:r>
              <a:rPr lang="zh-CN" altLang="en-US" i="1" dirty="0" smtClean="0"/>
              <a:t>	</a:t>
            </a:r>
            <a:r>
              <a:rPr lang="en-US" altLang="zh-CN" i="1" dirty="0" smtClean="0"/>
              <a:t>f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 </a:t>
            </a:r>
            <a:r>
              <a:rPr lang="zh-CN" altLang="en-US" dirty="0" smtClean="0"/>
              <a:t>≌ </a:t>
            </a:r>
            <a:r>
              <a:rPr lang="en-US" altLang="zh-CN" i="1" dirty="0" smtClean="0"/>
              <a:t>y  </a:t>
            </a:r>
            <a:r>
              <a:rPr lang="zh-CN" altLang="en-US" dirty="0" smtClean="0"/>
              <a:t>或  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min</a:t>
            </a:r>
            <a:r>
              <a:rPr lang="en-US" altLang="zh-CN" dirty="0"/>
              <a:t> ( </a:t>
            </a:r>
            <a:r>
              <a:rPr lang="en-US" altLang="zh-CN" i="1" dirty="0"/>
              <a:t>f 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 –</a:t>
            </a:r>
            <a:r>
              <a:rPr lang="zh-CN" altLang="en-US" dirty="0"/>
              <a:t> </a:t>
            </a:r>
            <a:r>
              <a:rPr lang="en-US" altLang="zh-CN" i="1" dirty="0"/>
              <a:t>y </a:t>
            </a:r>
            <a:r>
              <a:rPr lang="en-US" altLang="zh-CN" dirty="0"/>
              <a:t>)</a:t>
            </a:r>
            <a:r>
              <a:rPr lang="en-US" altLang="zh-CN" baseline="30000" dirty="0" smtClean="0"/>
              <a:t>2</a:t>
            </a:r>
            <a:endParaRPr lang="en-US" altLang="zh-CN" baseline="30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58454" y="2959232"/>
                <a:ext cx="9012394" cy="870046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  <a:lumOff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marL="228600" indent="-360000">
                  <a:spcBef>
                    <a:spcPts val="600"/>
                  </a:spcBef>
                  <a:buClr>
                    <a:srgbClr val="16754D"/>
                  </a:buClr>
                  <a:buSzPct val="100000"/>
                  <a:buFont typeface="Wingdings" pitchFamily="2" charset="2"/>
                  <a:buChar char="Ø"/>
                </a:pPr>
                <a:r>
                  <a:rPr lang="zh-CN" altLang="en-US" sz="2200" dirty="0" smtClean="0">
                    <a:solidFill>
                      <a:prstClr val="black"/>
                    </a:solidFill>
                    <a:latin typeface="Times New Roman" pitchFamily="18" charset="0"/>
                    <a:ea typeface="黑体" panose="02010609060101010101" pitchFamily="49" charset="-122"/>
                  </a:rPr>
                  <a:t>训练样本 仅为 全部样本的 一个小的采样</a:t>
                </a:r>
                <a:endParaRPr lang="en-US" altLang="zh-CN" sz="2200" dirty="0" smtClean="0">
                  <a:solidFill>
                    <a:prstClr val="black"/>
                  </a:solidFill>
                  <a:latin typeface="Times New Roman" pitchFamily="18" charset="0"/>
                  <a:ea typeface="黑体" panose="02010609060101010101" pitchFamily="49" charset="-122"/>
                </a:endParaRPr>
              </a:p>
              <a:p>
                <a:pPr marL="357188">
                  <a:spcBef>
                    <a:spcPts val="600"/>
                  </a:spcBef>
                  <a:buClr>
                    <a:srgbClr val="16754D"/>
                  </a:buClr>
                  <a:buSzPct val="100000"/>
                </a:pPr>
                <a:r>
                  <a:rPr lang="zh-CN" altLang="en-US" sz="2200" dirty="0" smtClean="0">
                    <a:solidFill>
                      <a:prstClr val="black"/>
                    </a:solidFill>
                    <a:latin typeface="Times New Roman" pitchFamily="18" charset="0"/>
                    <a:ea typeface="黑体" panose="02010609060101010101" pitchFamily="49" charset="-122"/>
                  </a:rPr>
                  <a:t>因此，无法求得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2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b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d>
                      </m:sub>
                    </m:sSub>
                  </m:oMath>
                </a14:m>
                <a:r>
                  <a:rPr lang="zh-CN" altLang="en-US" sz="2200" dirty="0" smtClean="0">
                    <a:solidFill>
                      <a:prstClr val="black"/>
                    </a:solidFill>
                    <a:latin typeface="Times New Roman" pitchFamily="18" charset="0"/>
                    <a:ea typeface="黑体" panose="02010609060101010101" pitchFamily="49" charset="-122"/>
                  </a:rPr>
                  <a:t>最小值，只能求得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2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b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d>
                      </m:sub>
                    </m:sSub>
                  </m:oMath>
                </a14:m>
                <a:r>
                  <a:rPr lang="zh-CN" altLang="en-US" sz="2200" dirty="0" smtClean="0">
                    <a:solidFill>
                      <a:prstClr val="black"/>
                    </a:solidFill>
                    <a:latin typeface="Times New Roman" pitchFamily="18" charset="0"/>
                    <a:ea typeface="黑体" panose="02010609060101010101" pitchFamily="49" charset="-122"/>
                  </a:rPr>
                  <a:t>的极小值</a:t>
                </a:r>
                <a:r>
                  <a:rPr lang="en-US" altLang="zh-CN" sz="2200" dirty="0" smtClean="0">
                    <a:solidFill>
                      <a:prstClr val="black"/>
                    </a:solidFill>
                    <a:latin typeface="Times New Roman" pitchFamily="18" charset="0"/>
                    <a:ea typeface="黑体" panose="02010609060101010101" pitchFamily="49" charset="-122"/>
                  </a:rPr>
                  <a:t>(</a:t>
                </a:r>
                <a:r>
                  <a:rPr lang="zh-CN" altLang="en-US" sz="22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一阶导数为</a:t>
                </a:r>
                <a:r>
                  <a:rPr lang="en-US" altLang="zh-CN" sz="22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sz="2200" dirty="0" smtClean="0">
                    <a:solidFill>
                      <a:prstClr val="black"/>
                    </a:solidFill>
                    <a:latin typeface="Times New Roman" pitchFamily="18" charset="0"/>
                    <a:ea typeface="黑体" panose="02010609060101010101" pitchFamily="49" charset="-122"/>
                  </a:rPr>
                  <a:t>)</a:t>
                </a:r>
                <a:endParaRPr lang="en-US" altLang="zh-CN" sz="2200" dirty="0">
                  <a:solidFill>
                    <a:prstClr val="black"/>
                  </a:solidFill>
                  <a:latin typeface="Times New Roman" pitchFamily="18" charset="0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4" y="2959232"/>
                <a:ext cx="9012394" cy="870046"/>
              </a:xfrm>
              <a:prstGeom prst="rect">
                <a:avLst/>
              </a:prstGeom>
              <a:blipFill>
                <a:blip r:embed="rId4"/>
                <a:stretch>
                  <a:fillRect l="-676" t="-5517" r="-338" b="-10345"/>
                </a:stretch>
              </a:blipFill>
              <a:ln>
                <a:solidFill>
                  <a:schemeClr val="accent6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97023" y="3941337"/>
            <a:ext cx="8627618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360000">
              <a:lnSpc>
                <a:spcPct val="90000"/>
              </a:lnSpc>
              <a:spcBef>
                <a:spcPts val="1000"/>
              </a:spcBef>
              <a:buClr>
                <a:srgbClr val="16754D"/>
              </a:buClr>
              <a:buSzPct val="100000"/>
              <a:buFont typeface="Wingdings" pitchFamily="2" charset="2"/>
              <a:buChar char="Ø"/>
            </a:pPr>
            <a:r>
              <a:rPr lang="zh-CN" altLang="en-US" sz="2200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分别</a:t>
            </a:r>
            <a:r>
              <a:rPr lang="zh-CN" altLang="en-US" sz="22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对 </a:t>
            </a:r>
            <a:r>
              <a:rPr lang="el-GR" altLang="zh-CN" sz="2200" i="1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ω</a:t>
            </a:r>
            <a:r>
              <a:rPr lang="en-US" altLang="zh-CN" sz="2200" i="1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 </a:t>
            </a:r>
            <a:r>
              <a:rPr lang="zh-CN" altLang="en-US" sz="22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和 </a:t>
            </a:r>
            <a:r>
              <a:rPr lang="en-US" altLang="zh-CN" sz="2200" i="1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b</a:t>
            </a:r>
            <a:r>
              <a:rPr lang="zh-CN" altLang="en-US" sz="220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 </a:t>
            </a:r>
            <a:r>
              <a:rPr lang="zh-CN" altLang="en-US" sz="220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求一阶导，令其等于</a:t>
            </a:r>
            <a:r>
              <a:rPr lang="en-US" altLang="zh-CN" sz="220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0</a:t>
            </a:r>
            <a:endParaRPr lang="en-US" altLang="zh-CN" sz="2200" dirty="0">
              <a:solidFill>
                <a:prstClr val="black"/>
              </a:solidFill>
              <a:latin typeface="Times New Roman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6645155"/>
              </p:ext>
            </p:extLst>
          </p:nvPr>
        </p:nvGraphicFramePr>
        <p:xfrm>
          <a:off x="679847" y="4374507"/>
          <a:ext cx="2862580" cy="1357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2" name="Formula" r:id="rId5" imgW="1625600" imgH="787400" progId="Equation.Ribbit">
                  <p:embed/>
                </p:oleObj>
              </mc:Choice>
              <mc:Fallback>
                <p:oleObj name="Formula" r:id="rId5" imgW="1625600" imgH="787400" progId="Equation.Ribbit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847" y="4374507"/>
                        <a:ext cx="2862580" cy="13579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137672"/>
              </p:ext>
            </p:extLst>
          </p:nvPr>
        </p:nvGraphicFramePr>
        <p:xfrm>
          <a:off x="3762534" y="4683277"/>
          <a:ext cx="2269841" cy="604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3" name="Formula" r:id="rId7" imgW="1259840" imgH="341630" progId="Equation.Ribbit">
                  <p:embed/>
                </p:oleObj>
              </mc:Choice>
              <mc:Fallback>
                <p:oleObj name="Formula" r:id="rId7" imgW="1259840" imgH="341630" progId="Equation.Ribbit">
                  <p:embed/>
                  <p:pic>
                    <p:nvPicPr>
                      <p:cNvPr id="19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534" y="4683277"/>
                        <a:ext cx="2269841" cy="6046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6375518" y="4635117"/>
            <a:ext cx="2122204" cy="574963"/>
            <a:chOff x="1661166" y="6165274"/>
            <a:chExt cx="2355118" cy="673100"/>
          </a:xfrm>
        </p:grpSpPr>
        <p:sp>
          <p:nvSpPr>
            <p:cNvPr id="17" name="矩形 16"/>
            <p:cNvSpPr/>
            <p:nvPr/>
          </p:nvSpPr>
          <p:spPr>
            <a:xfrm>
              <a:off x="1661166" y="6267599"/>
              <a:ext cx="831118" cy="4647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90000"/>
                </a:lnSpc>
                <a:spcBef>
                  <a:spcPts val="1000"/>
                </a:spcBef>
                <a:buClr>
                  <a:srgbClr val="16754D"/>
                </a:buClr>
                <a:buSzPct val="100000"/>
              </a:pPr>
              <a:r>
                <a:rPr lang="zh-CN" altLang="en-US" sz="2200" dirty="0">
                  <a:solidFill>
                    <a:prstClr val="black"/>
                  </a:solidFill>
                  <a:latin typeface="Times New Roman" pitchFamily="18" charset="0"/>
                  <a:ea typeface="黑体" panose="02010609060101010101" pitchFamily="49" charset="-122"/>
                </a:rPr>
                <a:t>其中</a:t>
              </a:r>
            </a:p>
          </p:txBody>
        </p:sp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6936961"/>
                </p:ext>
              </p:extLst>
            </p:nvPr>
          </p:nvGraphicFramePr>
          <p:xfrm>
            <a:off x="2492284" y="6165274"/>
            <a:ext cx="1524000" cy="673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34" name="Formula" r:id="rId9" imgW="762000" imgH="341630" progId="Equation.Ribbit">
                    <p:embed/>
                  </p:oleObj>
                </mc:Choice>
                <mc:Fallback>
                  <p:oleObj name="Formula" r:id="rId9" imgW="762000" imgH="341630" progId="Equation.Ribbit">
                    <p:embed/>
                    <p:pic>
                      <p:nvPicPr>
                        <p:cNvPr id="25" name="对象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2284" y="6165274"/>
                          <a:ext cx="1524000" cy="673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3073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多元</a:t>
            </a:r>
            <a:r>
              <a:rPr lang="zh-CN" altLang="en-US" dirty="0" smtClean="0"/>
              <a:t>线性回归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50622" y="955928"/>
            <a:ext cx="8616950" cy="19244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 smtClean="0"/>
              <a:t>给定数据集  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i="1" dirty="0" smtClean="0"/>
              <a:t>     D</a:t>
            </a:r>
            <a:r>
              <a:rPr lang="en-US" altLang="zh-CN" dirty="0" smtClean="0"/>
              <a:t>={(</a:t>
            </a:r>
            <a:r>
              <a:rPr lang="en-US" altLang="zh-CN" b="1" i="1" dirty="0" smtClean="0"/>
              <a:t>x</a:t>
            </a:r>
            <a:r>
              <a:rPr lang="en-US" altLang="zh-CN" baseline="-25000" dirty="0" smtClean="0"/>
              <a:t>1</a:t>
            </a:r>
            <a:r>
              <a:rPr lang="en-US" altLang="zh-CN" dirty="0"/>
              <a:t>,</a:t>
            </a:r>
            <a:r>
              <a:rPr lang="en-US" altLang="zh-CN" i="1" dirty="0"/>
              <a:t> y</a:t>
            </a:r>
            <a:r>
              <a:rPr lang="en-US" altLang="zh-CN" baseline="-25000" dirty="0"/>
              <a:t>1</a:t>
            </a:r>
            <a:r>
              <a:rPr lang="en-US" altLang="zh-CN" dirty="0"/>
              <a:t>) , </a:t>
            </a:r>
            <a:r>
              <a:rPr lang="en-US" altLang="zh-CN" dirty="0" smtClean="0"/>
              <a:t>(</a:t>
            </a:r>
            <a:r>
              <a:rPr lang="en-US" altLang="zh-CN" b="1" i="1" dirty="0" smtClean="0"/>
              <a:t>x</a:t>
            </a:r>
            <a:r>
              <a:rPr lang="en-US" altLang="zh-CN" baseline="-25000" dirty="0" smtClean="0"/>
              <a:t>2</a:t>
            </a:r>
            <a:r>
              <a:rPr lang="en-US" altLang="zh-CN" dirty="0"/>
              <a:t>,</a:t>
            </a:r>
            <a:r>
              <a:rPr lang="en-US" altLang="zh-CN" i="1" dirty="0"/>
              <a:t> y</a:t>
            </a:r>
            <a:r>
              <a:rPr lang="en-US" altLang="zh-CN" baseline="-25000" dirty="0"/>
              <a:t>2</a:t>
            </a:r>
            <a:r>
              <a:rPr lang="en-US" altLang="zh-CN" dirty="0"/>
              <a:t>) ,… </a:t>
            </a:r>
            <a:r>
              <a:rPr lang="en-US" altLang="zh-CN" dirty="0" smtClean="0"/>
              <a:t>(</a:t>
            </a:r>
            <a:r>
              <a:rPr lang="en-US" altLang="zh-CN" b="1" i="1" dirty="0" smtClean="0"/>
              <a:t>x</a:t>
            </a:r>
            <a:r>
              <a:rPr lang="en-US" altLang="zh-CN" i="1" baseline="-25000" dirty="0" smtClean="0"/>
              <a:t>m</a:t>
            </a:r>
            <a:r>
              <a:rPr lang="en-US" altLang="zh-CN" dirty="0"/>
              <a:t>,</a:t>
            </a:r>
            <a:r>
              <a:rPr lang="en-US" altLang="zh-CN" i="1" dirty="0"/>
              <a:t> y</a:t>
            </a:r>
            <a:r>
              <a:rPr lang="en-US" altLang="zh-CN" i="1" baseline="-25000" dirty="0"/>
              <a:t>m</a:t>
            </a:r>
            <a:r>
              <a:rPr lang="en-US" altLang="zh-CN" dirty="0"/>
              <a:t>)}</a:t>
            </a:r>
            <a:r>
              <a:rPr lang="zh-CN" altLang="en-US" dirty="0"/>
              <a:t>，</a:t>
            </a:r>
            <a:r>
              <a:rPr lang="zh-CN" altLang="en-US" sz="2000" dirty="0"/>
              <a:t>其中</a:t>
            </a:r>
            <a:r>
              <a:rPr lang="en-US" altLang="zh-CN" b="1" i="1" dirty="0"/>
              <a:t> </a:t>
            </a:r>
            <a:r>
              <a:rPr lang="en-US" altLang="zh-CN" b="1" i="1" dirty="0" smtClean="0"/>
              <a:t>x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i="1" baseline="-25000" dirty="0" smtClean="0"/>
              <a:t>i</a:t>
            </a:r>
            <a:r>
              <a:rPr lang="en-US" altLang="zh-CN" baseline="-25000" dirty="0" smtClean="0"/>
              <a:t>1</a:t>
            </a:r>
            <a:r>
              <a:rPr lang="en-US" altLang="zh-CN" dirty="0"/>
              <a:t>;</a:t>
            </a:r>
            <a:r>
              <a:rPr lang="en-US" altLang="zh-CN" i="1" dirty="0"/>
              <a:t> </a:t>
            </a:r>
            <a:r>
              <a:rPr lang="en-US" altLang="zh-CN" i="1" dirty="0" smtClean="0"/>
              <a:t>x</a:t>
            </a:r>
            <a:r>
              <a:rPr lang="en-US" altLang="zh-CN" i="1" baseline="-25000" dirty="0" smtClean="0"/>
              <a:t>i</a:t>
            </a:r>
            <a:r>
              <a:rPr lang="en-US" altLang="zh-CN" baseline="-25000" dirty="0" smtClean="0"/>
              <a:t>2</a:t>
            </a:r>
            <a:r>
              <a:rPr lang="en-US" altLang="zh-CN" dirty="0"/>
              <a:t>;…;</a:t>
            </a:r>
            <a:r>
              <a:rPr lang="en-US" altLang="zh-CN" i="1" dirty="0"/>
              <a:t> </a:t>
            </a:r>
            <a:r>
              <a:rPr lang="en-US" altLang="zh-CN" i="1" dirty="0" smtClean="0"/>
              <a:t>x</a:t>
            </a:r>
            <a:r>
              <a:rPr lang="en-US" altLang="zh-CN" i="1" baseline="-25000" dirty="0" smtClean="0"/>
              <a:t>id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i="1" dirty="0" err="1" smtClean="0"/>
              <a:t>y</a:t>
            </a:r>
            <a:r>
              <a:rPr lang="en-US" altLang="zh-CN" i="1" baseline="-25000" dirty="0" err="1" smtClean="0"/>
              <a:t>i</a:t>
            </a:r>
            <a:r>
              <a:rPr lang="en-US" altLang="zh-CN" b="1" dirty="0" err="1" smtClean="0">
                <a:sym typeface="Symbol" panose="05050102010706020507" pitchFamily="18" charset="2"/>
              </a:rPr>
              <a:t>R</a:t>
            </a:r>
            <a:endParaRPr lang="en-US" altLang="zh-CN" b="1" dirty="0" smtClean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zh-CN" altLang="en-US" dirty="0" smtClean="0">
                <a:solidFill>
                  <a:srgbClr val="C00000"/>
                </a:solidFill>
              </a:rPr>
              <a:t>多元线性回归  </a:t>
            </a:r>
            <a:r>
              <a:rPr lang="zh-CN" altLang="en-US" dirty="0" smtClean="0"/>
              <a:t>目标</a:t>
            </a:r>
            <a:endParaRPr lang="en-US" altLang="zh-CN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zh-CN" altLang="en-US" sz="2000" dirty="0" smtClean="0">
                <a:solidFill>
                  <a:prstClr val="black"/>
                </a:solidFill>
              </a:rPr>
              <a:t>对于任意的 </a:t>
            </a:r>
            <a:r>
              <a:rPr lang="en-US" altLang="zh-CN" i="1" dirty="0" smtClean="0">
                <a:solidFill>
                  <a:prstClr val="black"/>
                </a:solidFill>
              </a:rPr>
              <a:t>x</a:t>
            </a:r>
            <a:r>
              <a:rPr lang="en-US" altLang="zh-CN" i="1" baseline="-25000" dirty="0" smtClean="0">
                <a:solidFill>
                  <a:prstClr val="black"/>
                </a:solidFill>
              </a:rPr>
              <a:t>i</a:t>
            </a:r>
            <a:r>
              <a:rPr lang="zh-CN" altLang="en-US" dirty="0" smtClean="0">
                <a:solidFill>
                  <a:prstClr val="black"/>
                </a:solidFill>
              </a:rPr>
              <a:t> </a:t>
            </a:r>
            <a:r>
              <a:rPr lang="zh-CN" altLang="en-US" sz="2000" dirty="0" smtClean="0">
                <a:solidFill>
                  <a:prstClr val="black"/>
                </a:solidFill>
              </a:rPr>
              <a:t>满足</a:t>
            </a:r>
            <a:r>
              <a:rPr lang="zh-CN" altLang="en-US" dirty="0" smtClean="0">
                <a:solidFill>
                  <a:prstClr val="black"/>
                </a:solidFill>
              </a:rPr>
              <a:t>    </a:t>
            </a:r>
            <a:r>
              <a:rPr lang="en-US" altLang="zh-CN" i="1" dirty="0" smtClean="0">
                <a:solidFill>
                  <a:prstClr val="black"/>
                </a:solidFill>
              </a:rPr>
              <a:t>f </a:t>
            </a:r>
            <a:r>
              <a:rPr lang="en-US" altLang="zh-CN" dirty="0" smtClean="0">
                <a:solidFill>
                  <a:prstClr val="black"/>
                </a:solidFill>
              </a:rPr>
              <a:t>(</a:t>
            </a:r>
            <a:r>
              <a:rPr lang="en-US" altLang="zh-CN" i="1" dirty="0" smtClean="0">
                <a:solidFill>
                  <a:prstClr val="black"/>
                </a:solidFill>
              </a:rPr>
              <a:t>x</a:t>
            </a:r>
            <a:r>
              <a:rPr lang="en-US" altLang="zh-CN" dirty="0" smtClean="0">
                <a:solidFill>
                  <a:prstClr val="black"/>
                </a:solidFill>
              </a:rPr>
              <a:t>) = </a:t>
            </a:r>
            <a:r>
              <a:rPr lang="el-GR" altLang="zh-CN" i="1" dirty="0" smtClean="0">
                <a:solidFill>
                  <a:prstClr val="black"/>
                </a:solidFill>
              </a:rPr>
              <a:t>ω</a:t>
            </a:r>
            <a:r>
              <a:rPr lang="en-US" altLang="zh-CN" i="1" dirty="0" err="1" smtClean="0">
                <a:solidFill>
                  <a:prstClr val="black"/>
                </a:solidFill>
              </a:rPr>
              <a:t>x</a:t>
            </a:r>
            <a:r>
              <a:rPr lang="en-US" altLang="zh-CN" i="1" baseline="-25000" dirty="0" err="1" smtClean="0">
                <a:solidFill>
                  <a:prstClr val="black"/>
                </a:solidFill>
              </a:rPr>
              <a:t>i</a:t>
            </a:r>
            <a:r>
              <a:rPr lang="en-US" altLang="zh-CN" i="1" dirty="0" err="1" smtClean="0">
                <a:solidFill>
                  <a:prstClr val="black"/>
                </a:solidFill>
              </a:rPr>
              <a:t>+b</a:t>
            </a:r>
            <a:r>
              <a:rPr lang="en-US" altLang="zh-CN" i="1" dirty="0">
                <a:solidFill>
                  <a:prstClr val="black"/>
                </a:solidFill>
              </a:rPr>
              <a:t>	</a:t>
            </a:r>
            <a:r>
              <a:rPr lang="zh-CN" altLang="en-US" dirty="0">
                <a:solidFill>
                  <a:prstClr val="black"/>
                </a:solidFill>
              </a:rPr>
              <a:t>使得</a:t>
            </a:r>
            <a:r>
              <a:rPr lang="en-US" altLang="zh-CN" i="1" dirty="0">
                <a:solidFill>
                  <a:prstClr val="black"/>
                </a:solidFill>
              </a:rPr>
              <a:t>	f </a:t>
            </a:r>
            <a:r>
              <a:rPr lang="en-US" altLang="zh-CN" dirty="0" smtClean="0">
                <a:solidFill>
                  <a:prstClr val="black"/>
                </a:solidFill>
              </a:rPr>
              <a:t>(</a:t>
            </a:r>
            <a:r>
              <a:rPr lang="en-US" altLang="zh-CN" i="1" dirty="0" smtClean="0">
                <a:solidFill>
                  <a:prstClr val="black"/>
                </a:solidFill>
              </a:rPr>
              <a:t>x</a:t>
            </a:r>
            <a:r>
              <a:rPr lang="en-US" altLang="zh-CN" dirty="0" smtClean="0">
                <a:solidFill>
                  <a:prstClr val="black"/>
                </a:solidFill>
              </a:rPr>
              <a:t>) </a:t>
            </a:r>
            <a:r>
              <a:rPr lang="zh-CN" altLang="zh-CN" dirty="0">
                <a:solidFill>
                  <a:prstClr val="black"/>
                </a:solidFill>
              </a:rPr>
              <a:t>≌ </a:t>
            </a:r>
            <a:r>
              <a:rPr lang="en-US" altLang="zh-CN" i="1" dirty="0" smtClean="0">
                <a:solidFill>
                  <a:prstClr val="black"/>
                </a:solidFill>
              </a:rPr>
              <a:t>y</a:t>
            </a:r>
            <a:r>
              <a:rPr lang="en-US" altLang="zh-CN" i="1" baseline="-25000" dirty="0" smtClean="0">
                <a:solidFill>
                  <a:prstClr val="black"/>
                </a:solidFill>
              </a:rPr>
              <a:t>i</a:t>
            </a:r>
          </a:p>
        </p:txBody>
      </p:sp>
      <p:sp>
        <p:nvSpPr>
          <p:cNvPr id="8" name="内容占位符 4"/>
          <p:cNvSpPr txBox="1">
            <a:spLocks/>
          </p:cNvSpPr>
          <p:nvPr/>
        </p:nvSpPr>
        <p:spPr>
          <a:xfrm>
            <a:off x="512060" y="3015550"/>
            <a:ext cx="5686095" cy="906360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Times New Roman" pitchFamily="18" charset="0"/>
                <a:ea typeface="黑体" panose="020106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黑体" panose="020106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黑体" panose="020106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黑体" panose="020106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黑体" panose="020106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dirty="0" smtClean="0"/>
              <a:t>把 </a:t>
            </a:r>
            <a:r>
              <a:rPr lang="el-GR" altLang="zh-CN" i="1" dirty="0" smtClean="0">
                <a:cs typeface="Times New Roman" pitchFamily="18" charset="0"/>
              </a:rPr>
              <a:t>ω</a:t>
            </a:r>
            <a:r>
              <a:rPr lang="en-US" altLang="zh-CN" dirty="0" smtClean="0">
                <a:cs typeface="Times New Roman" pitchFamily="18" charset="0"/>
              </a:rPr>
              <a:t> </a:t>
            </a:r>
            <a:r>
              <a:rPr lang="zh-CN" altLang="en-US" dirty="0" smtClean="0"/>
              <a:t>和 </a:t>
            </a:r>
            <a:r>
              <a:rPr lang="en-US" altLang="zh-CN" i="1" dirty="0" smtClean="0"/>
              <a:t>b</a:t>
            </a:r>
            <a:r>
              <a:rPr lang="en-US" dirty="0" smtClean="0"/>
              <a:t> </a:t>
            </a:r>
            <a:r>
              <a:rPr lang="zh-CN" altLang="en-US" dirty="0" smtClean="0"/>
              <a:t>吸收入向量形式  </a:t>
            </a:r>
            <a:r>
              <a:rPr lang="zh-CN" altLang="en-US" dirty="0" smtClean="0">
                <a:cs typeface="Times New Roman" panose="02020603050405020304" pitchFamily="18" charset="0"/>
              </a:rPr>
              <a:t>͡</a:t>
            </a:r>
            <a:r>
              <a:rPr lang="en-US" altLang="zh-CN" i="1" dirty="0" smtClean="0">
                <a:ea typeface="等线" panose="02010600030101010101" pitchFamily="2" charset="-122"/>
              </a:rPr>
              <a:t>ω=</a:t>
            </a:r>
            <a:r>
              <a:rPr lang="en-US" altLang="zh-CN" dirty="0" smtClean="0">
                <a:ea typeface="等线" panose="02010600030101010101" pitchFamily="2" charset="-122"/>
              </a:rPr>
              <a:t>(</a:t>
            </a:r>
            <a:r>
              <a:rPr lang="el-GR" altLang="zh-CN" i="1" dirty="0" smtClean="0">
                <a:solidFill>
                  <a:prstClr val="black"/>
                </a:solidFill>
              </a:rPr>
              <a:t>ω</a:t>
            </a:r>
            <a:r>
              <a:rPr lang="en-US" altLang="zh-CN" i="1" dirty="0" smtClean="0">
                <a:solidFill>
                  <a:prstClr val="black"/>
                </a:solidFill>
              </a:rPr>
              <a:t>, b</a:t>
            </a:r>
            <a:r>
              <a:rPr lang="en-US" altLang="zh-CN" dirty="0" smtClean="0">
                <a:ea typeface="等线" panose="02010600030101010101" pitchFamily="2" charset="-122"/>
              </a:rPr>
              <a:t>)</a:t>
            </a:r>
            <a:endParaRPr lang="zh-CN" altLang="en-US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C00000"/>
                </a:solidFill>
              </a:rPr>
              <a:t>数据集 </a:t>
            </a:r>
            <a:r>
              <a:rPr lang="en-US" altLang="zh-CN" dirty="0" smtClean="0">
                <a:solidFill>
                  <a:srgbClr val="C00000"/>
                </a:solidFill>
              </a:rPr>
              <a:t>D</a:t>
            </a:r>
            <a:r>
              <a:rPr lang="en-US" altLang="zh-CN" dirty="0" smtClean="0"/>
              <a:t> </a:t>
            </a:r>
            <a:r>
              <a:rPr lang="zh-CN" altLang="en-US" dirty="0" smtClean="0"/>
              <a:t>表示为</a:t>
            </a:r>
          </a:p>
          <a:p>
            <a:endParaRPr lang="zh-CN" altLang="en-US" dirty="0" smtClean="0"/>
          </a:p>
          <a:p>
            <a:endParaRPr lang="zh-CN" altLang="en-US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dirty="0" smtClean="0"/>
          </a:p>
          <a:p>
            <a:endParaRPr lang="zh-CN" altLang="en-US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1401832"/>
              </p:ext>
            </p:extLst>
          </p:nvPr>
        </p:nvGraphicFramePr>
        <p:xfrm>
          <a:off x="3146815" y="3367878"/>
          <a:ext cx="4698321" cy="162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3" name="Formula" r:id="rId3" imgW="2932560" imgH="1022400" progId="Equation.Ribbit">
                  <p:embed/>
                </p:oleObj>
              </mc:Choice>
              <mc:Fallback>
                <p:oleObj name="Formula" r:id="rId3" imgW="2932560" imgH="1022400" progId="Equation.Ribbit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6815" y="3367878"/>
                        <a:ext cx="4698321" cy="162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内容占位符 4"/>
          <p:cNvSpPr txBox="1">
            <a:spLocks/>
          </p:cNvSpPr>
          <p:nvPr/>
        </p:nvSpPr>
        <p:spPr>
          <a:xfrm>
            <a:off x="920404" y="5035827"/>
            <a:ext cx="8036560" cy="896161"/>
          </a:xfrm>
          <a:prstGeom prst="rect">
            <a:avLst/>
          </a:prstGeom>
        </p:spPr>
        <p:txBody>
          <a:bodyPr vert="horz" lIns="91440" tIns="46800" rIns="91440" bIns="45720" rtlCol="0">
            <a:normAutofit fontScale="92500"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Times New Roman" pitchFamily="18" charset="0"/>
                <a:ea typeface="黑体" panose="02010609060101010101" pitchFamily="49" charset="-122"/>
              </a:rPr>
              <a:t>m×(d +1)</a:t>
            </a:r>
            <a:r>
              <a:rPr lang="zh-CN" altLang="en-US" dirty="0" smtClean="0">
                <a:latin typeface="Times New Roman" pitchFamily="18" charset="0"/>
                <a:ea typeface="黑体" panose="02010609060101010101" pitchFamily="49" charset="-122"/>
              </a:rPr>
              <a:t>大小</a:t>
            </a:r>
            <a:r>
              <a:rPr lang="zh-CN" altLang="en-US">
                <a:latin typeface="Times New Roman" pitchFamily="18" charset="0"/>
                <a:ea typeface="黑体" panose="02010609060101010101" pitchFamily="49" charset="-122"/>
              </a:rPr>
              <a:t>的</a:t>
            </a:r>
            <a:r>
              <a:rPr lang="zh-CN" altLang="en-US" smtClean="0">
                <a:latin typeface="Times New Roman" pitchFamily="18" charset="0"/>
                <a:ea typeface="黑体" panose="02010609060101010101" pitchFamily="49" charset="-122"/>
              </a:rPr>
              <a:t>矩阵</a:t>
            </a:r>
            <a:r>
              <a:rPr lang="en-US" altLang="zh-CN" smtClean="0">
                <a:latin typeface="Times New Roman" pitchFamily="18" charset="0"/>
                <a:ea typeface="黑体" panose="02010609060101010101" pitchFamily="49" charset="-122"/>
              </a:rPr>
              <a:t>X </a:t>
            </a:r>
            <a:r>
              <a:rPr lang="zh-CN" altLang="en-US" dirty="0">
                <a:latin typeface="Times New Roman" pitchFamily="18" charset="0"/>
                <a:ea typeface="黑体" panose="02010609060101010101" pitchFamily="49" charset="-122"/>
              </a:rPr>
              <a:t>，</a:t>
            </a:r>
            <a:r>
              <a:rPr lang="zh-CN" altLang="en-US" dirty="0" smtClean="0">
                <a:latin typeface="Times New Roman" pitchFamily="18" charset="0"/>
                <a:ea typeface="黑体" panose="02010609060101010101" pitchFamily="49" charset="-122"/>
              </a:rPr>
              <a:t>其中，每</a:t>
            </a:r>
            <a:r>
              <a:rPr lang="zh-CN" altLang="en-US" dirty="0">
                <a:latin typeface="Times New Roman" pitchFamily="18" charset="0"/>
                <a:ea typeface="黑体" panose="02010609060101010101" pitchFamily="49" charset="-122"/>
              </a:rPr>
              <a:t>行对应于一个示例</a:t>
            </a:r>
            <a:r>
              <a:rPr lang="zh-CN" altLang="en-US" dirty="0" smtClean="0">
                <a:latin typeface="Times New Roman" pitchFamily="18" charset="0"/>
                <a:ea typeface="黑体" panose="02010609060101010101" pitchFamily="49" charset="-122"/>
              </a:rPr>
              <a:t>，</a:t>
            </a:r>
            <a:endParaRPr lang="en-US" altLang="zh-CN" dirty="0" smtClean="0">
              <a:latin typeface="Times New Roman" pitchFamily="18" charset="0"/>
              <a:ea typeface="黑体" panose="0201060906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dirty="0" smtClean="0">
                <a:latin typeface="Times New Roman" pitchFamily="18" charset="0"/>
                <a:ea typeface="黑体" panose="02010609060101010101" pitchFamily="49" charset="-122"/>
              </a:rPr>
              <a:t>该</a:t>
            </a:r>
            <a:r>
              <a:rPr lang="zh-CN" altLang="en-US" dirty="0">
                <a:latin typeface="Times New Roman" pitchFamily="18" charset="0"/>
                <a:ea typeface="黑体" panose="02010609060101010101" pitchFamily="49" charset="-122"/>
              </a:rPr>
              <a:t>行前</a:t>
            </a:r>
            <a:r>
              <a:rPr lang="en-US" altLang="zh-CN" dirty="0">
                <a:latin typeface="Times New Roman" pitchFamily="18" charset="0"/>
                <a:ea typeface="黑体" panose="02010609060101010101" pitchFamily="49" charset="-122"/>
              </a:rPr>
              <a:t>d </a:t>
            </a:r>
            <a:r>
              <a:rPr lang="zh-CN" altLang="en-US" dirty="0">
                <a:latin typeface="Times New Roman" pitchFamily="18" charset="0"/>
                <a:ea typeface="黑体" panose="02010609060101010101" pitchFamily="49" charset="-122"/>
              </a:rPr>
              <a:t>个</a:t>
            </a:r>
            <a:r>
              <a:rPr lang="zh-CN" altLang="en-US" dirty="0" smtClean="0">
                <a:latin typeface="Times New Roman" pitchFamily="18" charset="0"/>
                <a:ea typeface="黑体" panose="02010609060101010101" pitchFamily="49" charset="-122"/>
              </a:rPr>
              <a:t>元素 对应于 示例</a:t>
            </a:r>
            <a:r>
              <a:rPr lang="zh-CN" altLang="en-US" dirty="0">
                <a:latin typeface="Times New Roman" pitchFamily="18" charset="0"/>
                <a:ea typeface="黑体" panose="02010609060101010101" pitchFamily="49" charset="-122"/>
              </a:rPr>
              <a:t>的</a:t>
            </a:r>
            <a:r>
              <a:rPr lang="en-US" altLang="zh-CN" dirty="0">
                <a:latin typeface="Times New Roman" pitchFamily="18" charset="0"/>
                <a:ea typeface="黑体" panose="02010609060101010101" pitchFamily="49" charset="-122"/>
              </a:rPr>
              <a:t>d </a:t>
            </a:r>
            <a:r>
              <a:rPr lang="zh-CN" altLang="en-US" dirty="0" smtClean="0">
                <a:latin typeface="Times New Roman" pitchFamily="18" charset="0"/>
                <a:ea typeface="黑体" panose="02010609060101010101" pitchFamily="49" charset="-122"/>
              </a:rPr>
              <a:t>个属性</a:t>
            </a:r>
            <a:r>
              <a:rPr lang="zh-CN" altLang="en-US" dirty="0">
                <a:latin typeface="Times New Roman" pitchFamily="18" charset="0"/>
                <a:ea typeface="黑体" panose="02010609060101010101" pitchFamily="49" charset="-122"/>
              </a:rPr>
              <a:t>值，最后一个元素恒置为</a:t>
            </a:r>
            <a:r>
              <a:rPr lang="en-US" altLang="zh-CN" dirty="0" smtClean="0">
                <a:latin typeface="Times New Roman" pitchFamily="18" charset="0"/>
                <a:ea typeface="黑体" panose="02010609060101010101" pitchFamily="49" charset="-122"/>
              </a:rPr>
              <a:t>1</a:t>
            </a:r>
            <a:endParaRPr lang="zh-CN" altLang="en-US" dirty="0" smtClean="0">
              <a:latin typeface="Times New Roman" pitchFamily="18" charset="0"/>
              <a:ea typeface="黑体" panose="02010609060101010101" pitchFamily="49" charset="-122"/>
            </a:endParaRPr>
          </a:p>
        </p:txBody>
      </p:sp>
      <p:sp>
        <p:nvSpPr>
          <p:cNvPr id="11" name="内容占位符 4"/>
          <p:cNvSpPr txBox="1">
            <a:spLocks/>
          </p:cNvSpPr>
          <p:nvPr/>
        </p:nvSpPr>
        <p:spPr>
          <a:xfrm>
            <a:off x="604330" y="5866467"/>
            <a:ext cx="6691935" cy="487680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16754D"/>
              </a:buClr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ea typeface="黑体" panose="02010609060101010101" pitchFamily="49" charset="-122"/>
              </a:rPr>
              <a:t>标记</a:t>
            </a:r>
            <a:r>
              <a:rPr lang="zh-CN" altLang="en-US" dirty="0" smtClean="0">
                <a:latin typeface="Times New Roman" pitchFamily="18" charset="0"/>
                <a:ea typeface="黑体" panose="02010609060101010101" pitchFamily="49" charset="-122"/>
              </a:rPr>
              <a:t> 表示为向量形式  </a:t>
            </a:r>
            <a:r>
              <a:rPr lang="en-US" altLang="zh-CN" b="1" i="1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y </a:t>
            </a:r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= </a:t>
            </a:r>
            <a:r>
              <a:rPr lang="en-US" altLang="zh-CN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(</a:t>
            </a:r>
            <a:r>
              <a:rPr lang="en-US" altLang="zh-CN" i="1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y</a:t>
            </a:r>
            <a:r>
              <a:rPr lang="en-US" altLang="zh-CN" baseline="-25000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1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;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 </a:t>
            </a:r>
            <a:r>
              <a:rPr lang="en-US" altLang="zh-CN" i="1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y</a:t>
            </a:r>
            <a:r>
              <a:rPr lang="en-US" altLang="zh-CN" baseline="-25000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2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;…;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 </a:t>
            </a:r>
            <a:r>
              <a:rPr lang="en-US" altLang="zh-CN" i="1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y</a:t>
            </a:r>
            <a:r>
              <a:rPr lang="en-US" altLang="zh-CN" i="1" baseline="-25000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m</a:t>
            </a:r>
            <a:r>
              <a:rPr lang="en-US" altLang="zh-CN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)  </a:t>
            </a:r>
            <a:endParaRPr lang="zh-CN" altLang="en-US" dirty="0">
              <a:latin typeface="Times New Roman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603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12028" y="4946216"/>
            <a:ext cx="5143189" cy="400110"/>
            <a:chOff x="612028" y="4946216"/>
            <a:chExt cx="5143189" cy="400110"/>
          </a:xfrm>
        </p:grpSpPr>
        <p:sp>
          <p:nvSpPr>
            <p:cNvPr id="10" name="TextBox 14"/>
            <p:cNvSpPr txBox="1"/>
            <p:nvPr/>
          </p:nvSpPr>
          <p:spPr>
            <a:xfrm>
              <a:off x="612028" y="4946216"/>
              <a:ext cx="51431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Times New Roman" pitchFamily="18" charset="0"/>
                  <a:ea typeface="黑体" panose="02010609060101010101" pitchFamily="49" charset="-122"/>
                </a:rPr>
                <a:t>令上式为零可得      最优解的闭式解</a:t>
              </a:r>
              <a:endParaRPr lang="zh-CN" altLang="en-US" sz="2000" dirty="0">
                <a:latin typeface="Times New Roman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47507720"/>
                </p:ext>
              </p:extLst>
            </p:nvPr>
          </p:nvGraphicFramePr>
          <p:xfrm>
            <a:off x="2487813" y="4988315"/>
            <a:ext cx="263525" cy="315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46" name="Formula" r:id="rId3" imgW="131040" imgH="160200" progId="Equation.Ribbit">
                    <p:embed/>
                  </p:oleObj>
                </mc:Choice>
                <mc:Fallback>
                  <p:oleObj name="Formula" r:id="rId3" imgW="131040" imgH="160200" progId="Equation.Ribbit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7813" y="4988315"/>
                          <a:ext cx="263525" cy="315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0350" y="42864"/>
            <a:ext cx="3514945" cy="777874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多元</a:t>
            </a:r>
            <a:r>
              <a:rPr lang="zh-CN" altLang="en-US" dirty="0" smtClean="0"/>
              <a:t>线性回归</a:t>
            </a:r>
            <a:endParaRPr lang="zh-CN" altLang="en-US" dirty="0"/>
          </a:p>
        </p:txBody>
      </p:sp>
      <p:sp>
        <p:nvSpPr>
          <p:cNvPr id="8" name="内容占位符 4"/>
          <p:cNvSpPr txBox="1">
            <a:spLocks/>
          </p:cNvSpPr>
          <p:nvPr/>
        </p:nvSpPr>
        <p:spPr>
          <a:xfrm>
            <a:off x="252144" y="1708942"/>
            <a:ext cx="8616950" cy="575423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Times New Roman" pitchFamily="18" charset="0"/>
                <a:ea typeface="黑体" panose="02010609060101010101" pitchFamily="49" charset="-122"/>
              </a:rPr>
              <a:t>最小二乘法  估计 </a:t>
            </a:r>
            <a:r>
              <a:rPr lang="el-GR" altLang="zh-CN" i="1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ω</a:t>
            </a:r>
            <a:r>
              <a:rPr lang="en-US" altLang="zh-CN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 </a:t>
            </a: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和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b</a:t>
            </a: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 </a:t>
            </a:r>
            <a:endParaRPr lang="en-US" dirty="0">
              <a:latin typeface="Times New Roman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871472"/>
              </p:ext>
            </p:extLst>
          </p:nvPr>
        </p:nvGraphicFramePr>
        <p:xfrm>
          <a:off x="2811992" y="4091248"/>
          <a:ext cx="294322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7" name="Formula" r:id="rId5" imgW="1472040" imgH="343080" progId="Equation.Ribbit">
                  <p:embed/>
                </p:oleObj>
              </mc:Choice>
              <mc:Fallback>
                <p:oleObj name="Formula" r:id="rId5" imgW="1472040" imgH="343080" progId="Equation.Ribbit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1992" y="4091248"/>
                        <a:ext cx="2943225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612028" y="3154869"/>
            <a:ext cx="6458371" cy="408577"/>
            <a:chOff x="612028" y="3446709"/>
            <a:chExt cx="6458371" cy="408577"/>
          </a:xfrm>
        </p:grpSpPr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1405497"/>
                </p:ext>
              </p:extLst>
            </p:nvPr>
          </p:nvGraphicFramePr>
          <p:xfrm>
            <a:off x="5395413" y="3488808"/>
            <a:ext cx="263525" cy="315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48" name="Formula" r:id="rId7" imgW="131040" imgH="160200" progId="Equation.Ribbit">
                    <p:embed/>
                  </p:oleObj>
                </mc:Choice>
                <mc:Fallback>
                  <p:oleObj name="Formula" r:id="rId7" imgW="131040" imgH="160200" progId="Equation.Ribbit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5413" y="3488808"/>
                          <a:ext cx="263525" cy="315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6774771"/>
                </p:ext>
              </p:extLst>
            </p:nvPr>
          </p:nvGraphicFramePr>
          <p:xfrm>
            <a:off x="1052450" y="3448886"/>
            <a:ext cx="36322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49" name="Formula" r:id="rId8" imgW="1816200" imgH="205920" progId="Equation.Ribbit">
                    <p:embed/>
                  </p:oleObj>
                </mc:Choice>
                <mc:Fallback>
                  <p:oleObj name="Formula" r:id="rId8" imgW="1816200" imgH="205920" progId="Equation.Ribbit">
                    <p:embed/>
                    <p:pic>
                      <p:nvPicPr>
                        <p:cNvPr id="0" name="对象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2450" y="3448886"/>
                          <a:ext cx="3632200" cy="406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12028" y="3446709"/>
              <a:ext cx="8808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Times New Roman" pitchFamily="18" charset="0"/>
                  <a:ea typeface="黑体" panose="02010609060101010101" pitchFamily="49" charset="-122"/>
                </a:rPr>
                <a:t>令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04294" y="3455176"/>
              <a:ext cx="22661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Times New Roman" pitchFamily="18" charset="0"/>
                  <a:ea typeface="黑体" panose="02010609060101010101" pitchFamily="49" charset="-122"/>
                </a:rPr>
                <a:t>，对     求导得到</a:t>
              </a:r>
              <a:endParaRPr lang="zh-CN" altLang="en-US" sz="2000" dirty="0">
                <a:latin typeface="Times New Roman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717845" y="2284364"/>
            <a:ext cx="4803266" cy="585310"/>
            <a:chOff x="1717845" y="1866060"/>
            <a:chExt cx="4803266" cy="585310"/>
          </a:xfrm>
        </p:grpSpPr>
        <p:pic>
          <p:nvPicPr>
            <p:cNvPr id="12625" name="Picture 337"/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826"/>
            <a:stretch/>
          </p:blipFill>
          <p:spPr bwMode="auto">
            <a:xfrm>
              <a:off x="1717845" y="1866061"/>
              <a:ext cx="1943994" cy="585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28" name="Picture 340"/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61"/>
            <a:stretch/>
          </p:blipFill>
          <p:spPr bwMode="auto">
            <a:xfrm>
              <a:off x="3642413" y="1866060"/>
              <a:ext cx="2878698" cy="410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2" name="矩形 21"/>
          <p:cNvSpPr/>
          <p:nvPr/>
        </p:nvSpPr>
        <p:spPr>
          <a:xfrm>
            <a:off x="3392717" y="412539"/>
            <a:ext cx="42082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参数</a:t>
            </a:r>
            <a:r>
              <a:rPr lang="en-US" altLang="zh-CN" sz="2400" b="1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400" b="1" smtClean="0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 </a:t>
            </a:r>
            <a:r>
              <a:rPr lang="zh-CN" altLang="en-US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估计</a:t>
            </a:r>
            <a:r>
              <a:rPr lang="zh-CN" altLang="en-US" sz="2400" b="1" smtClean="0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：最小二乘法</a:t>
            </a:r>
            <a:endParaRPr lang="zh-CN" altLang="en-US" sz="2400" b="1" dirty="0">
              <a:solidFill>
                <a:schemeClr val="accent6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57114" y="1158497"/>
            <a:ext cx="7889936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360000">
              <a:lnSpc>
                <a:spcPct val="90000"/>
              </a:lnSpc>
              <a:spcBef>
                <a:spcPts val="1000"/>
              </a:spcBef>
              <a:buClr>
                <a:srgbClr val="16754D"/>
              </a:buClr>
              <a:buSzPct val="100000"/>
              <a:buFont typeface="Wingdings" panose="05000000000000000000" pitchFamily="2" charset="2"/>
              <a:buChar char="p"/>
            </a:pPr>
            <a:r>
              <a:rPr lang="zh-CN" altLang="en-US" sz="22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多元</a:t>
            </a:r>
            <a:r>
              <a:rPr lang="zh-CN" altLang="en-US" sz="2200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线性回归 </a:t>
            </a:r>
            <a:r>
              <a:rPr lang="zh-CN" altLang="en-US" sz="2200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anose="02010609060101010101" pitchFamily="49" charset="-122"/>
              </a:rPr>
              <a:t>目标：</a:t>
            </a:r>
            <a:r>
              <a:rPr lang="zh-CN" altLang="en-US" sz="2200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 </a:t>
            </a:r>
            <a:r>
              <a:rPr lang="en-US" altLang="zh-CN" sz="2200" i="1" dirty="0">
                <a:latin typeface="Times New Roman" panose="02020603050405020304" pitchFamily="18" charset="0"/>
                <a:ea typeface="等线" panose="02010600030101010101" pitchFamily="2" charset="-122"/>
              </a:rPr>
              <a:t>f </a:t>
            </a:r>
            <a:r>
              <a:rPr lang="en-US" altLang="zh-CN" sz="2200" dirty="0" smtClean="0">
                <a:latin typeface="Times New Roman" panose="02020603050405020304" pitchFamily="18" charset="0"/>
                <a:ea typeface="等线" panose="02010600030101010101" pitchFamily="2" charset="-122"/>
              </a:rPr>
              <a:t>(</a:t>
            </a:r>
            <a:r>
              <a:rPr lang="en-US" altLang="zh-CN" sz="2200" b="1" i="1" dirty="0" smtClean="0">
                <a:latin typeface="Times New Roman" panose="02020603050405020304" pitchFamily="18" charset="0"/>
                <a:ea typeface="等线" panose="02010600030101010101" pitchFamily="2" charset="-122"/>
              </a:rPr>
              <a:t>x</a:t>
            </a:r>
            <a:r>
              <a:rPr lang="en-US" altLang="zh-CN" sz="2200" dirty="0" smtClean="0">
                <a:latin typeface="Times New Roman" panose="02020603050405020304" pitchFamily="18" charset="0"/>
                <a:ea typeface="等线" panose="02010600030101010101" pitchFamily="2" charset="-122"/>
              </a:rPr>
              <a:t>) </a:t>
            </a:r>
            <a:r>
              <a:rPr lang="en-US" altLang="zh-CN" sz="2200" dirty="0">
                <a:latin typeface="Times New Roman" panose="02020603050405020304" pitchFamily="18" charset="0"/>
                <a:ea typeface="等线" panose="02010600030101010101" pitchFamily="2" charset="-122"/>
              </a:rPr>
              <a:t>= </a:t>
            </a:r>
            <a:r>
              <a:rPr lang="el-GR" altLang="zh-CN" sz="2200" b="1" i="1" dirty="0" smtClean="0">
                <a:latin typeface="Times New Roman" panose="02020603050405020304" pitchFamily="18" charset="0"/>
                <a:ea typeface="等线 Light" panose="02010600030101010101" pitchFamily="2" charset="-122"/>
              </a:rPr>
              <a:t>ω</a:t>
            </a:r>
            <a:r>
              <a:rPr lang="en-US" altLang="zh-CN" sz="2200" baseline="30000" dirty="0" err="1" smtClean="0">
                <a:latin typeface="Times New Roman" panose="02020603050405020304" pitchFamily="18" charset="0"/>
                <a:ea typeface="等线" panose="02010600030101010101" pitchFamily="2" charset="-122"/>
              </a:rPr>
              <a:t>T</a:t>
            </a:r>
            <a:r>
              <a:rPr lang="en-US" altLang="zh-CN" sz="2200" b="1" i="1" dirty="0" err="1" smtClean="0">
                <a:latin typeface="Times New Roman" panose="02020603050405020304" pitchFamily="18" charset="0"/>
                <a:ea typeface="等线" panose="02010600030101010101" pitchFamily="2" charset="-122"/>
              </a:rPr>
              <a:t>X</a:t>
            </a:r>
            <a:r>
              <a:rPr lang="en-US" altLang="zh-CN" sz="2200" i="1" dirty="0" err="1" smtClean="0">
                <a:latin typeface="Times New Roman" panose="02020603050405020304" pitchFamily="18" charset="0"/>
                <a:ea typeface="等线" panose="02010600030101010101" pitchFamily="2" charset="-122"/>
              </a:rPr>
              <a:t>+</a:t>
            </a:r>
            <a:r>
              <a:rPr lang="en-US" altLang="zh-CN" sz="2200" b="1" i="1" dirty="0" err="1" smtClean="0">
                <a:latin typeface="Times New Roman" panose="02020603050405020304" pitchFamily="18" charset="0"/>
                <a:ea typeface="等线" panose="02010600030101010101" pitchFamily="2" charset="-122"/>
              </a:rPr>
              <a:t>b</a:t>
            </a:r>
            <a:r>
              <a:rPr lang="en-US" altLang="zh-CN" sz="2200" b="1" i="1" dirty="0" smtClean="0">
                <a:latin typeface="Times New Roman" panose="02020603050405020304" pitchFamily="18" charset="0"/>
                <a:ea typeface="等线" panose="02010600030101010101" pitchFamily="2" charset="-122"/>
              </a:rPr>
              <a:t>   </a:t>
            </a:r>
            <a:r>
              <a:rPr lang="zh-CN" altLang="en-US" sz="2200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使得</a:t>
            </a:r>
            <a:r>
              <a:rPr lang="en-US" altLang="zh-CN" sz="2200" i="1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	f </a:t>
            </a:r>
            <a:r>
              <a:rPr lang="en-US" altLang="zh-CN" sz="2200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(</a:t>
            </a:r>
            <a:r>
              <a:rPr lang="en-US" altLang="zh-CN" sz="2200" b="1" i="1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x</a:t>
            </a:r>
            <a:r>
              <a:rPr lang="en-US" altLang="zh-CN" sz="2200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) </a:t>
            </a:r>
            <a:r>
              <a:rPr lang="zh-CN" altLang="zh-CN" sz="22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≌ </a:t>
            </a:r>
            <a:r>
              <a:rPr lang="en-US" altLang="zh-CN" sz="2200" b="1" i="1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y</a:t>
            </a:r>
            <a:r>
              <a:rPr lang="zh-CN" altLang="en-US" sz="2200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anose="02010609060101010101" pitchFamily="49" charset="-122"/>
              </a:rPr>
              <a:t> </a:t>
            </a:r>
            <a:endParaRPr lang="zh-CN" altLang="en-US" sz="2200" dirty="0">
              <a:solidFill>
                <a:schemeClr val="accent6">
                  <a:lumMod val="75000"/>
                  <a:lumOff val="25000"/>
                </a:schemeClr>
              </a:solidFill>
              <a:latin typeface="Times New Roman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9000442"/>
              </p:ext>
            </p:extLst>
          </p:nvPr>
        </p:nvGraphicFramePr>
        <p:xfrm>
          <a:off x="2715713" y="5525019"/>
          <a:ext cx="294322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0" name="Formula" r:id="rId12" imgW="1472040" imgH="343080" progId="Equation.Ribbit">
                  <p:embed/>
                </p:oleObj>
              </mc:Choice>
              <mc:Fallback>
                <p:oleObj name="Formula" r:id="rId12" imgW="1472040" imgH="343080" progId="Equation.Ribbit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5713" y="5525019"/>
                        <a:ext cx="2943225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831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4"/>
          <p:cNvSpPr txBox="1">
            <a:spLocks/>
          </p:cNvSpPr>
          <p:nvPr/>
        </p:nvSpPr>
        <p:spPr>
          <a:xfrm>
            <a:off x="252144" y="1708942"/>
            <a:ext cx="8616950" cy="575423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Times New Roman" pitchFamily="18" charset="0"/>
                <a:ea typeface="黑体" panose="02010609060101010101" pitchFamily="49" charset="-122"/>
              </a:rPr>
              <a:t>最小二乘法  估计 </a:t>
            </a:r>
            <a:r>
              <a:rPr lang="el-GR" altLang="zh-CN" i="1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ω</a:t>
            </a:r>
            <a:r>
              <a:rPr lang="en-US" altLang="zh-CN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 </a:t>
            </a: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和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b</a:t>
            </a: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 </a:t>
            </a:r>
            <a:endParaRPr lang="en-US" dirty="0">
              <a:latin typeface="Times New Roman" pitchFamily="18" charset="0"/>
              <a:ea typeface="黑体" panose="020106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57657" y="2245791"/>
            <a:ext cx="5203398" cy="676275"/>
            <a:chOff x="1057657" y="2333343"/>
            <a:chExt cx="5203398" cy="676275"/>
          </a:xfrm>
        </p:grpSpPr>
        <p:sp>
          <p:nvSpPr>
            <p:cNvPr id="10" name="TextBox 14"/>
            <p:cNvSpPr txBox="1"/>
            <p:nvPr/>
          </p:nvSpPr>
          <p:spPr>
            <a:xfrm>
              <a:off x="1057657" y="2455936"/>
              <a:ext cx="20047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Times New Roman" pitchFamily="18" charset="0"/>
                  <a:ea typeface="黑体" panose="02010609060101010101" pitchFamily="49" charset="-122"/>
                </a:rPr>
                <a:t>最优解的闭式解</a:t>
              </a:r>
              <a:endParaRPr lang="zh-CN" altLang="en-US" sz="2000" dirty="0">
                <a:latin typeface="Times New Roman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0935112"/>
                </p:ext>
              </p:extLst>
            </p:nvPr>
          </p:nvGraphicFramePr>
          <p:xfrm>
            <a:off x="3317830" y="2333343"/>
            <a:ext cx="2943225" cy="676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43" name="Formula" r:id="rId3" imgW="1472040" imgH="343080" progId="Equation.Ribbit">
                    <p:embed/>
                  </p:oleObj>
                </mc:Choice>
                <mc:Fallback>
                  <p:oleObj name="Formula" r:id="rId3" imgW="1472040" imgH="343080" progId="Equation.Ribbit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7830" y="2333343"/>
                          <a:ext cx="2943225" cy="676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组合 21"/>
          <p:cNvGrpSpPr/>
          <p:nvPr/>
        </p:nvGrpSpPr>
        <p:grpSpPr>
          <a:xfrm>
            <a:off x="663216" y="3006085"/>
            <a:ext cx="6960186" cy="987393"/>
            <a:chOff x="252144" y="1264652"/>
            <a:chExt cx="8616950" cy="987393"/>
          </a:xfrm>
        </p:grpSpPr>
        <p:sp>
          <p:nvSpPr>
            <p:cNvPr id="23" name="内容占位符 4"/>
            <p:cNvSpPr txBox="1">
              <a:spLocks/>
            </p:cNvSpPr>
            <p:nvPr/>
          </p:nvSpPr>
          <p:spPr>
            <a:xfrm>
              <a:off x="252144" y="1290638"/>
              <a:ext cx="8616950" cy="961407"/>
            </a:xfrm>
            <a:prstGeom prst="rect">
              <a:avLst/>
            </a:prstGeom>
          </p:spPr>
          <p:txBody>
            <a:bodyPr vert="horz" lIns="91440" tIns="46800" rIns="91440" bIns="45720" rtlCol="0">
              <a:normAutofit/>
            </a:bodyPr>
            <a:lstStyle>
              <a:lvl1pPr marL="228600" indent="-3600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tx2"/>
                </a:buClr>
                <a:buSzPct val="100000"/>
                <a:buFont typeface="Wingdings" panose="05000000000000000000" pitchFamily="2" charset="2"/>
                <a:buChar char="p"/>
                <a:defRPr lang="zh-CN" altLang="en-US" sz="2200" kern="1200" baseline="0" dirty="0" smtClean="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  <a:cs typeface="+mn-cs"/>
                </a:defRPr>
              </a:lvl1pPr>
              <a:lvl2pPr marL="685800" indent="-360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23A91"/>
                </a:buClr>
                <a:buFont typeface="Wingdings" panose="05000000000000000000" pitchFamily="2" charset="2"/>
                <a:buChar char="l"/>
                <a:defRPr sz="2000" kern="1200" baseline="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  <a:cs typeface="+mn-cs"/>
                </a:defRPr>
              </a:lvl2pPr>
              <a:lvl3pPr marL="1143000" indent="-360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23A91"/>
                </a:buClr>
                <a:buFont typeface="Wingdings" panose="05000000000000000000" pitchFamily="2" charset="2"/>
                <a:buChar char="l"/>
                <a:defRPr sz="1800" kern="1200" baseline="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  <a:cs typeface="+mn-cs"/>
                </a:defRPr>
              </a:lvl3pPr>
              <a:lvl4pPr marL="1600200" indent="-360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23A91"/>
                </a:buClr>
                <a:buFont typeface="Wingdings" panose="05000000000000000000" pitchFamily="2" charset="2"/>
                <a:buChar char="l"/>
                <a:defRPr sz="1600" kern="1200" baseline="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  <a:cs typeface="+mn-cs"/>
                </a:defRPr>
              </a:lvl4pPr>
              <a:lvl5pPr marL="2057400" indent="-360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23A91"/>
                </a:buClr>
                <a:buFont typeface="Wingdings" panose="05000000000000000000" pitchFamily="2" charset="2"/>
                <a:buChar char="l"/>
                <a:defRPr sz="1600" kern="1200" baseline="0">
                  <a:solidFill>
                    <a:schemeClr val="tx1"/>
                  </a:solidFill>
                  <a:latin typeface="Verdana" panose="020B0604030504040204" pitchFamily="34" charset="0"/>
                  <a:ea typeface="幼圆" panose="02010509060101010101" pitchFamily="49" charset="-122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tx2"/>
                </a:buClr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>
                <a:spcBef>
                  <a:spcPts val="1800"/>
                </a:spcBef>
                <a:buFont typeface="Wingdings" panose="05000000000000000000" pitchFamily="2" charset="2"/>
                <a:buChar char="Ø"/>
              </a:pPr>
              <a:r>
                <a:rPr lang="en-US" altLang="zh-CN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等线" panose="02010600030101010101" pitchFamily="2" charset="-122"/>
                </a:rPr>
                <a:t>X</a:t>
              </a:r>
              <a:r>
                <a:rPr lang="en-US" altLang="zh-CN" baseline="300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等线" panose="02010600030101010101" pitchFamily="2" charset="-122"/>
                </a:rPr>
                <a:t>T</a:t>
              </a:r>
              <a:r>
                <a:rPr lang="en-US" altLang="zh-CN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等线" panose="02010600030101010101" pitchFamily="2" charset="-122"/>
                </a:rPr>
                <a:t>X</a:t>
              </a:r>
              <a:r>
                <a:rPr lang="en-US" altLang="zh-CN" dirty="0" smtClean="0">
                  <a:latin typeface="Times New Roman" panose="02020603050405020304" pitchFamily="18" charset="0"/>
                  <a:ea typeface="等线" panose="02010600030101010101" pitchFamily="2" charset="-122"/>
                </a:rPr>
                <a:t> </a:t>
              </a:r>
              <a:r>
                <a:rPr lang="zh-CN" altLang="en-US" dirty="0" smtClean="0">
                  <a:latin typeface="Times New Roman" pitchFamily="18" charset="0"/>
                  <a:ea typeface="黑体" panose="02010609060101010101" pitchFamily="49" charset="-122"/>
                </a:rPr>
                <a:t>是 </a:t>
              </a:r>
              <a:r>
                <a:rPr lang="zh-CN" altLang="en-US" dirty="0" smtClean="0">
                  <a:solidFill>
                    <a:schemeClr val="accent6">
                      <a:lumMod val="75000"/>
                      <a:lumOff val="25000"/>
                    </a:schemeClr>
                  </a:solidFill>
                  <a:latin typeface="Times New Roman" pitchFamily="18" charset="0"/>
                  <a:ea typeface="黑体" panose="02010609060101010101" pitchFamily="49" charset="-122"/>
                </a:rPr>
                <a:t>满秩矩阵或正定矩阵</a:t>
              </a:r>
              <a:r>
                <a:rPr lang="zh-CN" altLang="en-US" dirty="0" smtClean="0">
                  <a:latin typeface="Times New Roman" pitchFamily="18" charset="0"/>
                  <a:ea typeface="黑体" panose="02010609060101010101" pitchFamily="49" charset="-122"/>
                </a:rPr>
                <a:t>，则</a:t>
              </a:r>
              <a:endParaRPr lang="en-US" altLang="zh-CN" dirty="0" smtClean="0">
                <a:latin typeface="Times New Roman" pitchFamily="18" charset="0"/>
                <a:ea typeface="黑体" panose="02010609060101010101" pitchFamily="49" charset="-122"/>
              </a:endParaRPr>
            </a:p>
            <a:p>
              <a:pPr marL="623888" indent="-354013">
                <a:spcBef>
                  <a:spcPts val="1800"/>
                </a:spcBef>
                <a:buFont typeface="Arial" panose="020B0604020202020204" pitchFamily="34" charset="0"/>
                <a:buChar char="•"/>
              </a:pPr>
              <a:r>
                <a:rPr lang="zh-CN" altLang="en-US" sz="2000" dirty="0" smtClean="0">
                  <a:latin typeface="Times New Roman" pitchFamily="18" charset="0"/>
                  <a:ea typeface="黑体" panose="02010609060101010101" pitchFamily="49" charset="-122"/>
                </a:rPr>
                <a:t>线性回归模型为</a:t>
              </a:r>
              <a:endParaRPr lang="en-US" altLang="zh-CN" sz="2000" dirty="0" smtClean="0">
                <a:latin typeface="Times New Roman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24" name="对象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2357512"/>
                </p:ext>
              </p:extLst>
            </p:nvPr>
          </p:nvGraphicFramePr>
          <p:xfrm>
            <a:off x="5831711" y="1264652"/>
            <a:ext cx="2558981" cy="412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44" name="Formula" r:id="rId5" imgW="1351440" imgH="234000" progId="Equation.Ribbit">
                    <p:embed/>
                  </p:oleObj>
                </mc:Choice>
                <mc:Fallback>
                  <p:oleObj name="Formula" r:id="rId5" imgW="1351440" imgH="234000" progId="Equation.Ribbit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31711" y="1264652"/>
                          <a:ext cx="2558981" cy="412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32384405"/>
                </p:ext>
              </p:extLst>
            </p:nvPr>
          </p:nvGraphicFramePr>
          <p:xfrm>
            <a:off x="3619308" y="1710691"/>
            <a:ext cx="3765679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45" name="Formula" r:id="rId7" imgW="1740240" imgH="234000" progId="Equation.Ribbit">
                    <p:embed/>
                  </p:oleObj>
                </mc:Choice>
                <mc:Fallback>
                  <p:oleObj name="Formula" r:id="rId7" imgW="1740240" imgH="234000" progId="Equation.Ribbit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9308" y="1710691"/>
                          <a:ext cx="3765679" cy="460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" name="标题 1"/>
          <p:cNvSpPr>
            <a:spLocks noGrp="1"/>
          </p:cNvSpPr>
          <p:nvPr>
            <p:ph type="title"/>
          </p:nvPr>
        </p:nvSpPr>
        <p:spPr>
          <a:xfrm>
            <a:off x="260350" y="42864"/>
            <a:ext cx="3514945" cy="777874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多元</a:t>
            </a:r>
            <a:r>
              <a:rPr lang="zh-CN" altLang="en-US" dirty="0" smtClean="0"/>
              <a:t>线性回归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392717" y="412539"/>
            <a:ext cx="42082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参数</a:t>
            </a:r>
            <a:r>
              <a:rPr lang="en-US" altLang="zh-CN" sz="2400" b="1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400" b="1" smtClean="0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 </a:t>
            </a:r>
            <a:r>
              <a:rPr lang="zh-CN" altLang="en-US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估计</a:t>
            </a:r>
            <a:r>
              <a:rPr lang="zh-CN" altLang="en-US" sz="2400" b="1" smtClean="0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：最小二乘法</a:t>
            </a:r>
            <a:endParaRPr lang="zh-CN" altLang="en-US" sz="2400" b="1" dirty="0">
              <a:solidFill>
                <a:schemeClr val="accent6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内容占位符 4"/>
          <p:cNvSpPr txBox="1">
            <a:spLocks/>
          </p:cNvSpPr>
          <p:nvPr/>
        </p:nvSpPr>
        <p:spPr>
          <a:xfrm>
            <a:off x="663624" y="3971052"/>
            <a:ext cx="8480376" cy="2886948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ea typeface="黑体" panose="02010609060101010101" pitchFamily="49" charset="-122"/>
              </a:rPr>
              <a:t>X</a:t>
            </a:r>
            <a:r>
              <a:rPr lang="en-US" altLang="zh-CN" baseline="30000" dirty="0" smtClean="0">
                <a:solidFill>
                  <a:srgbClr val="FF0000"/>
                </a:solidFill>
                <a:latin typeface="Times New Roman" pitchFamily="18" charset="0"/>
                <a:ea typeface="黑体" panose="02010609060101010101" pitchFamily="49" charset="-122"/>
              </a:rPr>
              <a:t>T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ea typeface="黑体" panose="02010609060101010101" pitchFamily="49" charset="-122"/>
              </a:rPr>
              <a:t>X</a:t>
            </a:r>
            <a:r>
              <a:rPr lang="en-US" altLang="zh-CN" dirty="0" smtClean="0">
                <a:latin typeface="Times New Roman" pitchFamily="18" charset="0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latin typeface="Times New Roman" pitchFamily="18" charset="0"/>
                <a:ea typeface="黑体" panose="02010609060101010101" pitchFamily="49" charset="-122"/>
              </a:rPr>
              <a:t>不是 </a:t>
            </a:r>
            <a:r>
              <a:rPr lang="zh-CN" altLang="en-US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anose="02010609060101010101" pitchFamily="49" charset="-122"/>
              </a:rPr>
              <a:t>满秩矩阵</a:t>
            </a:r>
            <a:endParaRPr lang="en-US" altLang="zh-CN" dirty="0" smtClean="0">
              <a:solidFill>
                <a:schemeClr val="accent6">
                  <a:lumMod val="75000"/>
                  <a:lumOff val="25000"/>
                </a:schemeClr>
              </a:solidFill>
              <a:latin typeface="Times New Roman" pitchFamily="18" charset="0"/>
              <a:ea typeface="黑体" panose="02010609060101010101" pitchFamily="49" charset="-122"/>
            </a:endParaRPr>
          </a:p>
          <a:p>
            <a:pPr marL="696913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itchFamily="18" charset="0"/>
                <a:ea typeface="黑体" panose="02010609060101010101" pitchFamily="49" charset="-122"/>
              </a:rPr>
              <a:t>例如，在许多任务中我们会遇到大量的变量，其数目</a:t>
            </a:r>
            <a:r>
              <a:rPr lang="zh-CN" altLang="en-US" sz="2000">
                <a:latin typeface="Times New Roman" pitchFamily="18" charset="0"/>
                <a:ea typeface="黑体" panose="02010609060101010101" pitchFamily="49" charset="-122"/>
              </a:rPr>
              <a:t>甚至</a:t>
            </a:r>
            <a:r>
              <a:rPr lang="zh-CN" altLang="en-US" sz="2000" smtClean="0">
                <a:latin typeface="Times New Roman" pitchFamily="18" charset="0"/>
                <a:ea typeface="黑体" panose="02010609060101010101" pitchFamily="49" charset="-122"/>
              </a:rPr>
              <a:t>超过样本数</a:t>
            </a:r>
            <a:r>
              <a:rPr lang="zh-CN" altLang="en-US" sz="2000" dirty="0">
                <a:latin typeface="Times New Roman" pitchFamily="18" charset="0"/>
                <a:ea typeface="黑体" panose="02010609060101010101" pitchFamily="49" charset="-122"/>
              </a:rPr>
              <a:t>，</a:t>
            </a:r>
            <a:r>
              <a:rPr lang="zh-CN" altLang="en-US" sz="2000" dirty="0" smtClean="0">
                <a:latin typeface="Times New Roman" pitchFamily="18" charset="0"/>
                <a:ea typeface="黑体" panose="02010609060101010101" pitchFamily="49" charset="-122"/>
              </a:rPr>
              <a:t>导致</a:t>
            </a:r>
            <a:r>
              <a:rPr lang="en-US" altLang="zh-CN" sz="2000" dirty="0" smtClean="0">
                <a:latin typeface="Times New Roman" pitchFamily="18" charset="0"/>
                <a:ea typeface="黑体" panose="02010609060101010101" pitchFamily="49" charset="-122"/>
              </a:rPr>
              <a:t>X </a:t>
            </a:r>
            <a:r>
              <a:rPr lang="zh-CN" altLang="en-US" sz="2000" dirty="0">
                <a:latin typeface="Times New Roman" pitchFamily="18" charset="0"/>
                <a:ea typeface="黑体" panose="02010609060101010101" pitchFamily="49" charset="-122"/>
              </a:rPr>
              <a:t>的列数多于行数， </a:t>
            </a:r>
            <a:r>
              <a:rPr lang="en-US" altLang="zh-CN" sz="2000" dirty="0" smtClean="0">
                <a:latin typeface="Times New Roman" pitchFamily="18" charset="0"/>
                <a:ea typeface="黑体" panose="02010609060101010101" pitchFamily="49" charset="-122"/>
              </a:rPr>
              <a:t>X</a:t>
            </a:r>
            <a:r>
              <a:rPr lang="en-US" altLang="zh-CN" sz="2000" baseline="30000" dirty="0" smtClean="0">
                <a:latin typeface="Times New Roman" pitchFamily="18" charset="0"/>
                <a:ea typeface="黑体" panose="02010609060101010101" pitchFamily="49" charset="-122"/>
              </a:rPr>
              <a:t>T</a:t>
            </a:r>
            <a:r>
              <a:rPr lang="en-US" altLang="zh-CN" sz="2000" dirty="0" smtClean="0">
                <a:latin typeface="Times New Roman" pitchFamily="18" charset="0"/>
                <a:ea typeface="黑体" panose="02010609060101010101" pitchFamily="49" charset="-122"/>
              </a:rPr>
              <a:t>X </a:t>
            </a:r>
            <a:r>
              <a:rPr lang="zh-CN" altLang="en-US" sz="2000" dirty="0">
                <a:latin typeface="Times New Roman" pitchFamily="18" charset="0"/>
                <a:ea typeface="黑体" panose="02010609060101010101" pitchFamily="49" charset="-122"/>
              </a:rPr>
              <a:t>显然不满秩</a:t>
            </a:r>
            <a:r>
              <a:rPr lang="zh-CN" altLang="en-US" sz="2000" dirty="0" smtClean="0">
                <a:latin typeface="Times New Roman" pitchFamily="18" charset="0"/>
                <a:ea typeface="黑体" panose="02010609060101010101" pitchFamily="49" charset="-122"/>
              </a:rPr>
              <a:t>。</a:t>
            </a:r>
            <a:endParaRPr lang="en-US" altLang="zh-CN" sz="2000" dirty="0" smtClean="0">
              <a:latin typeface="Times New Roman" pitchFamily="18" charset="0"/>
              <a:ea typeface="黑体" panose="02010609060101010101" pitchFamily="49" charset="-122"/>
            </a:endParaRPr>
          </a:p>
          <a:p>
            <a:pPr marL="696913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itchFamily="18" charset="0"/>
                <a:ea typeface="黑体" panose="02010609060101010101" pitchFamily="49" charset="-122"/>
              </a:rPr>
              <a:t>此时</a:t>
            </a:r>
            <a:r>
              <a:rPr lang="zh-CN" altLang="en-US" sz="2000" dirty="0">
                <a:latin typeface="Times New Roman" pitchFamily="18" charset="0"/>
                <a:ea typeface="黑体" panose="02010609060101010101" pitchFamily="49" charset="-122"/>
              </a:rPr>
              <a:t>可解出多</a:t>
            </a:r>
            <a:r>
              <a:rPr lang="zh-CN" altLang="en-US" sz="2000" dirty="0" smtClean="0">
                <a:latin typeface="Times New Roman" pitchFamily="18" charset="0"/>
                <a:ea typeface="黑体" panose="02010609060101010101" pitchFamily="49" charset="-122"/>
              </a:rPr>
              <a:t>个</a:t>
            </a:r>
            <a:r>
              <a:rPr lang="el-GR" altLang="zh-CN" sz="2000" i="1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ω</a:t>
            </a:r>
            <a:r>
              <a:rPr lang="zh-CN" altLang="en-US" sz="2000" dirty="0" smtClean="0">
                <a:latin typeface="Times New Roman" pitchFamily="18" charset="0"/>
                <a:ea typeface="黑体" panose="02010609060101010101" pitchFamily="49" charset="-122"/>
              </a:rPr>
              <a:t>，</a:t>
            </a:r>
            <a:r>
              <a:rPr lang="zh-CN" altLang="en-US" sz="2000" dirty="0">
                <a:latin typeface="Times New Roman" pitchFamily="18" charset="0"/>
                <a:ea typeface="黑体" panose="02010609060101010101" pitchFamily="49" charset="-122"/>
              </a:rPr>
              <a:t>均</a:t>
            </a:r>
            <a:r>
              <a:rPr lang="zh-CN" altLang="en-US" sz="2000" dirty="0" smtClean="0">
                <a:latin typeface="Times New Roman" pitchFamily="18" charset="0"/>
                <a:ea typeface="黑体" panose="02010609060101010101" pitchFamily="49" charset="-122"/>
              </a:rPr>
              <a:t>能</a:t>
            </a:r>
            <a:r>
              <a:rPr lang="zh-CN" altLang="en-US" sz="2000" dirty="0">
                <a:latin typeface="Times New Roman" pitchFamily="18" charset="0"/>
                <a:ea typeface="黑体" panose="02010609060101010101" pitchFamily="49" charset="-122"/>
              </a:rPr>
              <a:t>使均方误差最小</a:t>
            </a:r>
            <a:r>
              <a:rPr lang="zh-CN" altLang="en-US" sz="2000" dirty="0" smtClean="0">
                <a:latin typeface="Times New Roman" pitchFamily="18" charset="0"/>
                <a:ea typeface="黑体" panose="02010609060101010101" pitchFamily="49" charset="-122"/>
              </a:rPr>
              <a:t>化。</a:t>
            </a:r>
            <a:endParaRPr lang="en-US" altLang="zh-CN" sz="2000" dirty="0" smtClean="0">
              <a:latin typeface="Times New Roman" pitchFamily="18" charset="0"/>
              <a:ea typeface="黑体" panose="02010609060101010101" pitchFamily="49" charset="-122"/>
            </a:endParaRPr>
          </a:p>
          <a:p>
            <a:pPr marL="71755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000" dirty="0" smtClean="0">
                <a:latin typeface="Times New Roman" pitchFamily="18" charset="0"/>
                <a:ea typeface="黑体" panose="02010609060101010101" pitchFamily="49" charset="-122"/>
              </a:rPr>
              <a:t>选择</a:t>
            </a:r>
            <a:r>
              <a:rPr lang="zh-CN" altLang="en-US" sz="2000" dirty="0">
                <a:latin typeface="Times New Roman" pitchFamily="18" charset="0"/>
                <a:ea typeface="黑体" panose="02010609060101010101" pitchFamily="49" charset="-122"/>
              </a:rPr>
              <a:t>哪一个解作为输出</a:t>
            </a:r>
            <a:r>
              <a:rPr lang="en-US" altLang="zh-CN" sz="2000" dirty="0" smtClean="0">
                <a:latin typeface="Times New Roman" pitchFamily="18" charset="0"/>
                <a:ea typeface="黑体" panose="02010609060101010101" pitchFamily="49" charset="-122"/>
              </a:rPr>
              <a:t>?</a:t>
            </a:r>
            <a:endParaRPr lang="en-US" altLang="zh-CN" sz="2000" dirty="0" smtClean="0">
              <a:solidFill>
                <a:schemeClr val="accent6">
                  <a:lumMod val="75000"/>
                  <a:lumOff val="25000"/>
                </a:schemeClr>
              </a:solidFill>
              <a:latin typeface="Times New Roman" pitchFamily="18" charset="0"/>
              <a:ea typeface="黑体" panose="02010609060101010101" pitchFamily="49" charset="-122"/>
            </a:endParaRPr>
          </a:p>
          <a:p>
            <a:pPr marL="1163638" lvl="1" indent="-358775">
              <a:lnSpc>
                <a:spcPct val="110000"/>
              </a:lnSpc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Times New Roman" pitchFamily="18" charset="0"/>
                <a:ea typeface="黑体" panose="02010609060101010101" pitchFamily="49" charset="-122"/>
              </a:rPr>
              <a:t>根据归纳偏好选择解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黑体" panose="02010609060101010101" pitchFamily="49" charset="-122"/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ea typeface="黑体" panose="02010609060101010101" pitchFamily="49" charset="-122"/>
              </a:rPr>
              <a:t>1.4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黑体" panose="02010609060101010101" pitchFamily="49" charset="-122"/>
              </a:rPr>
              <a:t>节）</a:t>
            </a:r>
            <a:r>
              <a:rPr lang="zh-CN" altLang="en-US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anose="02010609060101010101" pitchFamily="49" charset="-122"/>
              </a:rPr>
              <a:t>、</a:t>
            </a:r>
            <a:r>
              <a:rPr lang="zh-CN" altLang="en-US" dirty="0" smtClean="0">
                <a:latin typeface="Times New Roman" pitchFamily="18" charset="0"/>
                <a:ea typeface="黑体" panose="02010609060101010101" pitchFamily="49" charset="-122"/>
              </a:rPr>
              <a:t>引入正则化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黑体" panose="02010609060101010101" pitchFamily="49" charset="-122"/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ea typeface="黑体" panose="02010609060101010101" pitchFamily="49" charset="-122"/>
              </a:rPr>
              <a:t>6.4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黑体" panose="02010609060101010101" pitchFamily="49" charset="-122"/>
              </a:rPr>
              <a:t>节，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ea typeface="黑体" panose="02010609060101010101" pitchFamily="49" charset="-122"/>
              </a:rPr>
              <a:t>11.4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黑体" panose="02010609060101010101" pitchFamily="49" charset="-122"/>
              </a:rPr>
              <a:t>节）</a:t>
            </a:r>
            <a:endParaRPr lang="en-US" dirty="0">
              <a:solidFill>
                <a:srgbClr val="FF0000"/>
              </a:solidFill>
              <a:latin typeface="Times New Roman" pitchFamily="18" charset="0"/>
              <a:ea typeface="黑体" panose="02010609060101010101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57114" y="1158497"/>
            <a:ext cx="7889936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360000">
              <a:lnSpc>
                <a:spcPct val="90000"/>
              </a:lnSpc>
              <a:spcBef>
                <a:spcPts val="1000"/>
              </a:spcBef>
              <a:buClr>
                <a:srgbClr val="16754D"/>
              </a:buClr>
              <a:buSzPct val="100000"/>
              <a:buFont typeface="Wingdings" panose="05000000000000000000" pitchFamily="2" charset="2"/>
              <a:buChar char="p"/>
            </a:pPr>
            <a:r>
              <a:rPr lang="zh-CN" altLang="en-US" sz="22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多元</a:t>
            </a:r>
            <a:r>
              <a:rPr lang="zh-CN" altLang="en-US" sz="2200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线性回归 </a:t>
            </a:r>
            <a:r>
              <a:rPr lang="zh-CN" altLang="en-US" sz="2200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anose="02010609060101010101" pitchFamily="49" charset="-122"/>
              </a:rPr>
              <a:t>目标：</a:t>
            </a:r>
            <a:r>
              <a:rPr lang="zh-CN" altLang="en-US" sz="2200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 </a:t>
            </a:r>
            <a:r>
              <a:rPr lang="en-US" altLang="zh-CN" sz="2200" i="1">
                <a:latin typeface="Times New Roman" panose="02020603050405020304" pitchFamily="18" charset="0"/>
                <a:ea typeface="等线" panose="02010600030101010101" pitchFamily="2" charset="-122"/>
              </a:rPr>
              <a:t>f </a:t>
            </a:r>
            <a:r>
              <a:rPr lang="en-US" altLang="zh-CN" sz="2200" smtClean="0">
                <a:latin typeface="Times New Roman" panose="02020603050405020304" pitchFamily="18" charset="0"/>
                <a:ea typeface="等线" panose="02010600030101010101" pitchFamily="2" charset="-122"/>
              </a:rPr>
              <a:t>(</a:t>
            </a:r>
            <a:r>
              <a:rPr lang="en-US" altLang="zh-CN" sz="2200" b="1" i="1" smtClean="0">
                <a:latin typeface="Times New Roman" panose="02020603050405020304" pitchFamily="18" charset="0"/>
                <a:ea typeface="等线" panose="02010600030101010101" pitchFamily="2" charset="-122"/>
              </a:rPr>
              <a:t>x</a:t>
            </a:r>
            <a:r>
              <a:rPr lang="en-US" altLang="zh-CN" sz="2200" smtClean="0">
                <a:latin typeface="Times New Roman" panose="02020603050405020304" pitchFamily="18" charset="0"/>
                <a:ea typeface="等线" panose="02010600030101010101" pitchFamily="2" charset="-122"/>
              </a:rPr>
              <a:t>) </a:t>
            </a:r>
            <a:r>
              <a:rPr lang="en-US" altLang="zh-CN" sz="2200" dirty="0">
                <a:latin typeface="Times New Roman" panose="02020603050405020304" pitchFamily="18" charset="0"/>
                <a:ea typeface="等线" panose="02010600030101010101" pitchFamily="2" charset="-122"/>
              </a:rPr>
              <a:t>= </a:t>
            </a:r>
            <a:r>
              <a:rPr lang="el-GR" altLang="zh-CN" sz="2200" b="1" i="1" smtClean="0">
                <a:latin typeface="Times New Roman" panose="02020603050405020304" pitchFamily="18" charset="0"/>
                <a:ea typeface="等线 Light" panose="02010600030101010101" pitchFamily="2" charset="-122"/>
              </a:rPr>
              <a:t>ω</a:t>
            </a:r>
            <a:r>
              <a:rPr lang="en-US" altLang="zh-CN" sz="2200" baseline="30000" smtClean="0">
                <a:latin typeface="Times New Roman" panose="02020603050405020304" pitchFamily="18" charset="0"/>
                <a:ea typeface="等线" panose="02010600030101010101" pitchFamily="2" charset="-122"/>
              </a:rPr>
              <a:t>T</a:t>
            </a:r>
            <a:r>
              <a:rPr lang="en-US" altLang="zh-CN" sz="2200" b="1" i="1" smtClean="0">
                <a:latin typeface="Times New Roman" panose="02020603050405020304" pitchFamily="18" charset="0"/>
                <a:ea typeface="等线" panose="02010600030101010101" pitchFamily="2" charset="-122"/>
              </a:rPr>
              <a:t>X</a:t>
            </a:r>
            <a:r>
              <a:rPr lang="en-US" altLang="zh-CN" sz="2200" i="1" smtClean="0">
                <a:latin typeface="Times New Roman" panose="02020603050405020304" pitchFamily="18" charset="0"/>
                <a:ea typeface="等线" panose="02010600030101010101" pitchFamily="2" charset="-122"/>
              </a:rPr>
              <a:t>+</a:t>
            </a:r>
            <a:r>
              <a:rPr lang="en-US" altLang="zh-CN" sz="2200" b="1" i="1" smtClean="0">
                <a:latin typeface="Times New Roman" panose="02020603050405020304" pitchFamily="18" charset="0"/>
                <a:ea typeface="等线" panose="02010600030101010101" pitchFamily="2" charset="-122"/>
              </a:rPr>
              <a:t>b   </a:t>
            </a:r>
            <a:r>
              <a:rPr lang="zh-CN" altLang="en-US" sz="2200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使得</a:t>
            </a:r>
            <a:r>
              <a:rPr lang="en-US" altLang="zh-CN" sz="2200" i="1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	</a:t>
            </a:r>
            <a:r>
              <a:rPr lang="en-US" altLang="zh-CN" sz="2200" i="1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f </a:t>
            </a:r>
            <a:r>
              <a:rPr lang="en-US" altLang="zh-CN" sz="220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(</a:t>
            </a:r>
            <a:r>
              <a:rPr lang="en-US" altLang="zh-CN" sz="2200" b="1" i="1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x</a:t>
            </a:r>
            <a:r>
              <a:rPr lang="en-US" altLang="zh-CN" sz="220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) </a:t>
            </a:r>
            <a:r>
              <a:rPr lang="zh-CN" altLang="zh-CN" sz="22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≌ </a:t>
            </a:r>
            <a:r>
              <a:rPr lang="en-US" altLang="zh-CN" sz="2200" b="1" i="1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y</a:t>
            </a:r>
            <a:r>
              <a:rPr lang="zh-CN" altLang="en-US" sz="2200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anose="02010609060101010101" pitchFamily="49" charset="-122"/>
              </a:rPr>
              <a:t> </a:t>
            </a:r>
            <a:endParaRPr lang="zh-CN" altLang="en-US" sz="2200" dirty="0">
              <a:solidFill>
                <a:schemeClr val="accent6">
                  <a:lumMod val="75000"/>
                  <a:lumOff val="25000"/>
                </a:schemeClr>
              </a:solidFill>
              <a:latin typeface="Times New Roman" pitchFamily="18" charset="0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87183" y="4741184"/>
            <a:ext cx="349799" cy="1054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8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60350" y="905256"/>
            <a:ext cx="8616950" cy="51840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线性回归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zh-CN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线性回归 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、及其</a:t>
            </a:r>
            <a:r>
              <a:rPr lang="zh-CN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求解</a:t>
            </a:r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--</a:t>
            </a:r>
            <a:r>
              <a:rPr lang="zh-CN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最小二乘法</a:t>
            </a:r>
            <a:endParaRPr lang="en-US" altLang="zh-CN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zh-CN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多元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线性回归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zh-CN" altLang="en-US" dirty="0"/>
              <a:t> 二分类任务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zh-CN" altLang="en-US" smtClean="0"/>
              <a:t>广义线性回归</a:t>
            </a:r>
            <a:endParaRPr lang="en-US" altLang="zh-CN" smtClean="0"/>
          </a:p>
          <a:p>
            <a:pPr marL="982663" lvl="1" indent="-358775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/>
              <a:t>单位跃阶</a:t>
            </a:r>
            <a:r>
              <a:rPr lang="zh-CN" altLang="en-US" smtClean="0"/>
              <a:t>函数、对数线性回归、对数</a:t>
            </a:r>
            <a:r>
              <a:rPr lang="zh-CN" altLang="en-US" dirty="0"/>
              <a:t>几率回归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线性判别分析  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zh-CN" altLang="en-US" dirty="0"/>
              <a:t>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多分类任务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一对一、一对其余、多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对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多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类别不平衡问题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121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760486"/>
              </p:ext>
            </p:extLst>
          </p:nvPr>
        </p:nvGraphicFramePr>
        <p:xfrm>
          <a:off x="5094464" y="2926843"/>
          <a:ext cx="1888228" cy="1206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2" name="Formula" r:id="rId3" imgW="1186180" imgH="758190" progId="Equation.Ribbit">
                  <p:embed/>
                </p:oleObj>
              </mc:Choice>
              <mc:Fallback>
                <p:oleObj name="Formula" r:id="rId3" imgW="1186180" imgH="758190" progId="Equation.Ribbit">
                  <p:embed/>
                  <p:pic>
                    <p:nvPicPr>
                      <p:cNvPr id="17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4464" y="2926843"/>
                        <a:ext cx="1888228" cy="12063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线性回归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3374018"/>
            <a:ext cx="7294418" cy="2698251"/>
          </a:xfrm>
        </p:spPr>
        <p:txBody>
          <a:bodyPr>
            <a:normAutofit/>
          </a:bodyPr>
          <a:lstStyle/>
          <a:p>
            <a:r>
              <a:rPr lang="en-US" altLang="zh-CN" i="1" dirty="0" smtClean="0"/>
              <a:t>g </a:t>
            </a:r>
            <a:r>
              <a:rPr lang="en-US" altLang="zh-CN" dirty="0"/>
              <a:t>(∙</a:t>
            </a:r>
            <a:r>
              <a:rPr lang="en-US" altLang="zh-CN" dirty="0" smtClean="0"/>
              <a:t>)    </a:t>
            </a:r>
            <a:r>
              <a:rPr lang="zh-CN" altLang="en-US" dirty="0" smtClean="0"/>
              <a:t>最</a:t>
            </a:r>
            <a:r>
              <a:rPr lang="zh-CN" altLang="en-US" dirty="0"/>
              <a:t>理想的函数</a:t>
            </a:r>
            <a:r>
              <a:rPr lang="zh-CN" altLang="en-US" dirty="0" smtClean="0"/>
              <a:t>为</a:t>
            </a:r>
            <a:r>
              <a:rPr lang="zh-CN" altLang="en-US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单位跃阶函数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altLang="zh-CN" i="1" dirty="0" smtClean="0"/>
              <a:t>g </a:t>
            </a:r>
            <a:r>
              <a:rPr lang="en-US" altLang="zh-CN" dirty="0" smtClean="0"/>
              <a:t>(</a:t>
            </a:r>
            <a:r>
              <a:rPr lang="en-US" altLang="zh-CN" dirty="0"/>
              <a:t>∙</a:t>
            </a:r>
            <a:r>
              <a:rPr lang="en-US" altLang="zh-CN" dirty="0" smtClean="0"/>
              <a:t>) = ln (</a:t>
            </a:r>
            <a:r>
              <a:rPr lang="en-US" altLang="zh-CN" b="1" i="1" dirty="0">
                <a:solidFill>
                  <a:prstClr val="black"/>
                </a:solidFill>
              </a:rPr>
              <a:t>y</a:t>
            </a:r>
            <a:r>
              <a:rPr lang="en-US" altLang="zh-CN" dirty="0" smtClean="0"/>
              <a:t>)</a:t>
            </a:r>
            <a:r>
              <a:rPr lang="zh-CN" altLang="en-US" dirty="0" smtClean="0"/>
              <a:t> ，对数函数，为</a:t>
            </a:r>
            <a:r>
              <a:rPr lang="zh-CN" altLang="en-US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对数</a:t>
            </a:r>
            <a:r>
              <a:rPr lang="zh-CN" altLang="en-US" kern="0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cs typeface="Times New Roman" pitchFamily="18" charset="0"/>
              </a:rPr>
              <a:t>线性</a:t>
            </a:r>
            <a:r>
              <a:rPr lang="zh-CN" altLang="en-US" kern="0" dirty="0" smtClean="0">
                <a:latin typeface="黑体" panose="02010609060101010101" pitchFamily="49" charset="-122"/>
                <a:cs typeface="Times New Roman" pitchFamily="18" charset="0"/>
              </a:rPr>
              <a:t>回归</a:t>
            </a:r>
            <a:endParaRPr lang="en-US" altLang="zh-CN" kern="0" dirty="0" smtClean="0">
              <a:latin typeface="黑体" panose="02010609060101010101" pitchFamily="49" charset="-122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altLang="zh-CN" i="1" dirty="0"/>
              <a:t>g </a:t>
            </a:r>
            <a:r>
              <a:rPr lang="en-US" altLang="zh-CN" dirty="0"/>
              <a:t>(∙) </a:t>
            </a:r>
            <a:r>
              <a:rPr lang="en-US" altLang="zh-CN" dirty="0" smtClean="0"/>
              <a:t>=                 </a:t>
            </a:r>
            <a:r>
              <a:rPr lang="zh-CN" altLang="en-US" dirty="0" smtClean="0"/>
              <a:t> </a:t>
            </a:r>
            <a:r>
              <a:rPr lang="zh-CN" altLang="en-US" dirty="0"/>
              <a:t>，对数几率</a:t>
            </a:r>
            <a:r>
              <a:rPr lang="zh-CN" altLang="en-US" dirty="0" smtClean="0"/>
              <a:t>函数，为</a:t>
            </a:r>
            <a:r>
              <a:rPr lang="zh-CN" altLang="en-US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对数</a:t>
            </a:r>
            <a:r>
              <a:rPr lang="zh-CN" altLang="en-US" kern="0" dirty="0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cs typeface="Times New Roman" pitchFamily="18" charset="0"/>
              </a:rPr>
              <a:t>几率</a:t>
            </a:r>
            <a:r>
              <a:rPr lang="zh-CN" altLang="en-US" kern="0" dirty="0">
                <a:latin typeface="黑体" panose="02010609060101010101" pitchFamily="49" charset="-122"/>
                <a:cs typeface="Times New Roman" pitchFamily="18" charset="0"/>
              </a:rPr>
              <a:t>回归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313938" y="431801"/>
            <a:ext cx="46762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 </a:t>
            </a:r>
            <a:r>
              <a:rPr lang="zh-CN" altLang="en-US" sz="2400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广义 </a:t>
            </a:r>
            <a:r>
              <a:rPr lang="zh-CN" altLang="en-US" sz="24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线性模型 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求解</a:t>
            </a:r>
            <a:r>
              <a:rPr lang="zh-CN" altLang="en-US" sz="24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二分类</a:t>
            </a:r>
            <a:endParaRPr lang="zh-CN" altLang="en-US" sz="2400" b="1" dirty="0">
              <a:solidFill>
                <a:schemeClr val="accent6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914248"/>
            <a:ext cx="9071264" cy="190821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28600" lvl="0" indent="-360000">
              <a:spcBef>
                <a:spcPts val="1200"/>
              </a:spcBef>
              <a:buClr>
                <a:srgbClr val="16754D"/>
              </a:buClr>
              <a:buSzPct val="100000"/>
              <a:buFont typeface="Wingdings" panose="05000000000000000000" pitchFamily="2" charset="2"/>
              <a:buChar char="p"/>
            </a:pPr>
            <a:r>
              <a:rPr lang="zh-CN" altLang="en-US" sz="2200" b="1" dirty="0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anose="02010609060101010101" pitchFamily="49" charset="-122"/>
              </a:rPr>
              <a:t>一般形式</a:t>
            </a:r>
            <a:r>
              <a:rPr lang="zh-CN" altLang="en-US" sz="22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    </a:t>
            </a:r>
            <a:r>
              <a:rPr lang="en-US" altLang="zh-CN" sz="2200" b="1" i="1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y</a:t>
            </a:r>
            <a:r>
              <a:rPr lang="en-US" altLang="zh-CN" sz="22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 = </a:t>
            </a:r>
            <a:r>
              <a:rPr lang="en-US" altLang="zh-CN" sz="2200" i="1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g</a:t>
            </a:r>
            <a:r>
              <a:rPr lang="en-US" altLang="zh-CN" sz="2200" baseline="300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-1</a:t>
            </a:r>
            <a:r>
              <a:rPr lang="en-US" altLang="zh-CN" sz="22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(</a:t>
            </a:r>
            <a:r>
              <a:rPr lang="el-GR" altLang="zh-CN" sz="2200" b="1" i="1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ω</a:t>
            </a:r>
            <a:r>
              <a:rPr lang="el-GR" altLang="zh-CN" sz="2200" b="1" baseline="300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T</a:t>
            </a:r>
            <a:r>
              <a:rPr lang="en-US" altLang="zh-CN" sz="2200" b="1" i="1" dirty="0" err="1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x</a:t>
            </a:r>
            <a:r>
              <a:rPr lang="en-US" altLang="zh-CN" sz="2200" i="1" dirty="0" err="1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+b</a:t>
            </a:r>
            <a:r>
              <a:rPr lang="en-US" altLang="zh-CN" sz="2200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)	   </a:t>
            </a:r>
            <a:r>
              <a:rPr lang="en-US" altLang="zh-CN" sz="2200" b="1" i="1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y</a:t>
            </a:r>
            <a:r>
              <a:rPr lang="en-US" altLang="zh-CN" sz="2200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= </a:t>
            </a:r>
            <a:r>
              <a:rPr lang="en-US" altLang="zh-CN" sz="2200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{0,1}</a:t>
            </a:r>
            <a:r>
              <a:rPr lang="en-US" altLang="zh-CN" sz="220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	</a:t>
            </a:r>
            <a:r>
              <a:rPr lang="en-US" altLang="zh-CN" sz="2200" i="1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 f </a:t>
            </a:r>
            <a:r>
              <a:rPr lang="en-US" altLang="zh-CN" sz="220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(</a:t>
            </a:r>
            <a:r>
              <a:rPr lang="en-US" altLang="zh-CN" sz="2200" b="1" i="1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x</a:t>
            </a:r>
            <a:r>
              <a:rPr lang="en-US" altLang="zh-CN" sz="220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) </a:t>
            </a:r>
            <a:r>
              <a:rPr lang="zh-CN" altLang="zh-CN" sz="220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≌ </a:t>
            </a:r>
            <a:r>
              <a:rPr lang="en-US" altLang="zh-CN" sz="2200" b="1" i="1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y</a:t>
            </a:r>
            <a:r>
              <a:rPr lang="zh-CN" altLang="en-US" sz="220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anose="02010609060101010101" pitchFamily="49" charset="-122"/>
              </a:rPr>
              <a:t> </a:t>
            </a:r>
            <a:endParaRPr lang="en-US" altLang="zh-CN" sz="2200" dirty="0" smtClean="0">
              <a:solidFill>
                <a:prstClr val="black"/>
              </a:solidFill>
              <a:latin typeface="Times New Roman" pitchFamily="18" charset="0"/>
              <a:ea typeface="黑体" panose="02010609060101010101" pitchFamily="49" charset="-122"/>
            </a:endParaRPr>
          </a:p>
          <a:p>
            <a:pPr marL="447675" indent="-174625">
              <a:spcBef>
                <a:spcPts val="1200"/>
              </a:spcBef>
              <a:buClr>
                <a:srgbClr val="16754D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200" i="1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g</a:t>
            </a:r>
            <a:r>
              <a:rPr lang="en-US" altLang="zh-CN" sz="22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(∙</a:t>
            </a:r>
            <a:r>
              <a:rPr lang="en-US" altLang="zh-CN" sz="220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)</a:t>
            </a:r>
            <a:r>
              <a:rPr lang="zh-CN" altLang="en-US" sz="220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：联系</a:t>
            </a:r>
            <a:r>
              <a:rPr lang="zh-CN" altLang="en-US" sz="2200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函数，</a:t>
            </a:r>
            <a:r>
              <a:rPr lang="zh-CN" altLang="en-US" sz="2200" kern="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将</a:t>
            </a:r>
            <a:r>
              <a:rPr lang="zh-CN" altLang="en-US" sz="2200" ker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分类</a:t>
            </a:r>
            <a:r>
              <a:rPr lang="zh-CN" altLang="en-US" sz="2200" kern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标记 </a:t>
            </a:r>
            <a:r>
              <a:rPr lang="en-US" altLang="zh-CN" sz="2200" b="1" i="1" smtClean="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y </a:t>
            </a:r>
            <a:r>
              <a:rPr lang="zh-CN" altLang="en-US" sz="2200" kern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与 线性回归输出 </a:t>
            </a:r>
            <a:r>
              <a:rPr lang="en-US" altLang="zh-CN" sz="2200" b="1" i="1" smtClean="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z =</a:t>
            </a:r>
            <a:r>
              <a:rPr lang="en-US" altLang="zh-CN" sz="2200" b="1" i="1" smtClean="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anose="02010609060101010101" pitchFamily="49" charset="-122"/>
              </a:rPr>
              <a:t> </a:t>
            </a:r>
            <a:r>
              <a:rPr lang="en-US" altLang="zh-CN" sz="2200" b="1" i="1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anose="02010609060101010101" pitchFamily="49" charset="-122"/>
              </a:rPr>
              <a:t>f </a:t>
            </a:r>
            <a:r>
              <a:rPr lang="en-US" altLang="zh-CN" sz="2200" b="1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anose="02010609060101010101" pitchFamily="49" charset="-122"/>
              </a:rPr>
              <a:t>(</a:t>
            </a:r>
            <a:r>
              <a:rPr lang="en-US" altLang="zh-CN" sz="2200" b="1" i="1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anose="02010609060101010101" pitchFamily="49" charset="-122"/>
              </a:rPr>
              <a:t>x</a:t>
            </a:r>
            <a:r>
              <a:rPr lang="en-US" altLang="zh-CN" sz="2200" b="1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anose="02010609060101010101" pitchFamily="49" charset="-122"/>
              </a:rPr>
              <a:t>) </a:t>
            </a:r>
            <a:r>
              <a:rPr lang="en-US" altLang="zh-CN" sz="220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= </a:t>
            </a:r>
            <a:r>
              <a:rPr lang="el-GR" altLang="zh-CN" sz="2200" b="1" i="1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ω</a:t>
            </a:r>
            <a:r>
              <a:rPr lang="en-US" altLang="zh-CN" sz="2000" baseline="3000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T</a:t>
            </a:r>
            <a:r>
              <a:rPr lang="en-US" altLang="zh-CN" sz="2000" b="1" i="1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x</a:t>
            </a:r>
            <a:r>
              <a:rPr lang="en-US" altLang="zh-CN" sz="2000" i="1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+</a:t>
            </a:r>
            <a:r>
              <a:rPr lang="en-US" altLang="zh-CN" sz="2000" b="1" i="1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b</a:t>
            </a:r>
            <a:r>
              <a:rPr lang="zh-CN" altLang="en-US" sz="2200" kern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 </a:t>
            </a:r>
            <a:endParaRPr lang="en-US" altLang="zh-CN" sz="2200" kern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itchFamily="18" charset="0"/>
            </a:endParaRPr>
          </a:p>
          <a:p>
            <a:pPr marL="1079500">
              <a:spcBef>
                <a:spcPts val="1200"/>
              </a:spcBef>
              <a:buClr>
                <a:srgbClr val="16754D"/>
              </a:buClr>
              <a:buSzPct val="100000"/>
            </a:pPr>
            <a:r>
              <a:rPr lang="zh-CN" altLang="en-US" sz="2200" kern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联系</a:t>
            </a:r>
            <a:r>
              <a:rPr lang="zh-CN" altLang="en-US" sz="2200" kern="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起来</a:t>
            </a:r>
            <a:endParaRPr lang="en-US" altLang="zh-CN" sz="2200" kern="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itchFamily="18" charset="0"/>
            </a:endParaRPr>
          </a:p>
          <a:p>
            <a:pPr marL="447675" indent="-174625">
              <a:spcBef>
                <a:spcPts val="1200"/>
              </a:spcBef>
              <a:buClr>
                <a:srgbClr val="16754D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200" i="1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g</a:t>
            </a:r>
            <a:r>
              <a:rPr lang="en-US" altLang="zh-CN" sz="22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(</a:t>
            </a:r>
            <a:r>
              <a:rPr lang="en-US" altLang="zh-CN" sz="220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∙</a:t>
            </a:r>
            <a:r>
              <a:rPr lang="en-US" altLang="zh-CN" sz="220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)</a:t>
            </a:r>
            <a:r>
              <a:rPr lang="zh-CN" altLang="en-US" sz="220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：单调</a:t>
            </a:r>
            <a:r>
              <a:rPr lang="zh-CN" altLang="en-US" sz="22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可微函数</a:t>
            </a:r>
            <a:endParaRPr lang="en-US" altLang="zh-CN" sz="2200" dirty="0">
              <a:solidFill>
                <a:prstClr val="black"/>
              </a:solidFill>
              <a:latin typeface="Times New Roman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080555"/>
              </p:ext>
            </p:extLst>
          </p:nvPr>
        </p:nvGraphicFramePr>
        <p:xfrm>
          <a:off x="1241698" y="4864986"/>
          <a:ext cx="968375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3" name="Formula" r:id="rId5" imgW="486720" imgH="325440" progId="Equation.Ribbit">
                  <p:embed/>
                </p:oleObj>
              </mc:Choice>
              <mc:Fallback>
                <p:oleObj name="Formula" r:id="rId5" imgW="486720" imgH="325440" progId="Equation.Ribbit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1698" y="4864986"/>
                        <a:ext cx="968375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44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690579"/>
              </p:ext>
            </p:extLst>
          </p:nvPr>
        </p:nvGraphicFramePr>
        <p:xfrm>
          <a:off x="5499710" y="2027409"/>
          <a:ext cx="1888228" cy="1206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0" name="Formula" r:id="rId3" imgW="1186180" imgH="758190" progId="Equation.Ribbit">
                  <p:embed/>
                </p:oleObj>
              </mc:Choice>
              <mc:Fallback>
                <p:oleObj name="Formula" r:id="rId3" imgW="1186180" imgH="758190" progId="Equation.Ribbit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9710" y="2027409"/>
                        <a:ext cx="1888228" cy="12063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线性回归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2351731"/>
            <a:ext cx="5372100" cy="557724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zh-CN" sz="2400" i="1" dirty="0" smtClean="0"/>
              <a:t>g </a:t>
            </a:r>
            <a:r>
              <a:rPr lang="en-US" altLang="zh-CN" sz="2400" dirty="0"/>
              <a:t>(∙</a:t>
            </a:r>
            <a:r>
              <a:rPr lang="en-US" altLang="zh-CN" sz="2400" dirty="0" smtClean="0"/>
              <a:t>)    </a:t>
            </a:r>
            <a:r>
              <a:rPr lang="zh-CN" altLang="en-US" sz="2400" dirty="0" smtClean="0"/>
              <a:t>最</a:t>
            </a:r>
            <a:r>
              <a:rPr lang="zh-CN" altLang="en-US" sz="2400" dirty="0"/>
              <a:t>理想的函数</a:t>
            </a:r>
            <a:r>
              <a:rPr lang="zh-CN" altLang="en-US" sz="2400" dirty="0" smtClean="0"/>
              <a:t>为</a:t>
            </a:r>
            <a:r>
              <a:rPr lang="zh-CN" altLang="en-US" sz="2400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单位跃阶函数</a:t>
            </a:r>
            <a:endParaRPr lang="en-US" altLang="zh-CN" sz="2400" dirty="0" smtClean="0"/>
          </a:p>
        </p:txBody>
      </p:sp>
      <p:sp>
        <p:nvSpPr>
          <p:cNvPr id="7" name="矩形 6"/>
          <p:cNvSpPr/>
          <p:nvPr/>
        </p:nvSpPr>
        <p:spPr>
          <a:xfrm>
            <a:off x="2313938" y="431801"/>
            <a:ext cx="43636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 </a:t>
            </a:r>
            <a:r>
              <a:rPr lang="zh-CN" altLang="en-US" sz="2400" b="1" dirty="0" smtClean="0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anose="02010609060101010101" pitchFamily="49" charset="-122"/>
              </a:rPr>
              <a:t>单位</a:t>
            </a:r>
            <a:r>
              <a:rPr lang="zh-CN" altLang="en-US" sz="2400" b="1" dirty="0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anose="02010609060101010101" pitchFamily="49" charset="-122"/>
              </a:rPr>
              <a:t>跃阶</a:t>
            </a:r>
            <a:r>
              <a:rPr lang="zh-CN" altLang="en-US" sz="2400" b="1" dirty="0" smtClean="0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anose="02010609060101010101" pitchFamily="49" charset="-122"/>
              </a:rPr>
              <a:t>函数  </a:t>
            </a:r>
            <a:r>
              <a:rPr lang="zh-CN" altLang="en-US" sz="2400" b="1" dirty="0" smtClean="0">
                <a:solidFill>
                  <a:srgbClr val="329E6E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求解</a:t>
            </a:r>
            <a:r>
              <a:rPr lang="zh-CN" altLang="en-US" sz="2400" b="1" dirty="0" smtClean="0">
                <a:solidFill>
                  <a:srgbClr val="002060">
                    <a:lumMod val="75000"/>
                    <a:lumOff val="2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002060">
                    <a:lumMod val="75000"/>
                    <a:lumOff val="2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二分类</a:t>
            </a:r>
            <a:endParaRPr lang="zh-CN" altLang="en-US" sz="2800" b="1" dirty="0">
              <a:solidFill>
                <a:schemeClr val="accent6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4643" y="914248"/>
            <a:ext cx="7708739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28600" lvl="0" indent="-360000">
              <a:spcBef>
                <a:spcPts val="1200"/>
              </a:spcBef>
              <a:buClr>
                <a:srgbClr val="16754D"/>
              </a:buClr>
              <a:buSzPct val="100000"/>
              <a:buFont typeface="Wingdings" panose="05000000000000000000" pitchFamily="2" charset="2"/>
              <a:buChar char="p"/>
            </a:pPr>
            <a:r>
              <a:rPr lang="zh-CN" altLang="en-US" sz="2200" b="1" dirty="0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anose="02010609060101010101" pitchFamily="49" charset="-122"/>
              </a:rPr>
              <a:t>一般形式</a:t>
            </a:r>
            <a:r>
              <a:rPr lang="zh-CN" altLang="en-US" sz="22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    </a:t>
            </a:r>
            <a:r>
              <a:rPr lang="en-US" altLang="zh-CN" sz="2200" b="1" i="1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y</a:t>
            </a:r>
            <a:r>
              <a:rPr lang="en-US" altLang="zh-CN" sz="22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 = </a:t>
            </a:r>
            <a:r>
              <a:rPr lang="en-US" altLang="zh-CN" sz="2200" i="1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g</a:t>
            </a:r>
            <a:r>
              <a:rPr lang="en-US" altLang="zh-CN" sz="2200" baseline="300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-1</a:t>
            </a:r>
            <a:r>
              <a:rPr lang="en-US" altLang="zh-CN" sz="22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(</a:t>
            </a:r>
            <a:r>
              <a:rPr lang="el-GR" altLang="zh-CN" sz="2200" b="1" i="1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ω</a:t>
            </a:r>
            <a:r>
              <a:rPr lang="el-GR" altLang="zh-CN" sz="2200" b="1" baseline="300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T</a:t>
            </a:r>
            <a:r>
              <a:rPr lang="en-US" altLang="zh-CN" sz="2200" b="1" i="1" dirty="0" err="1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x</a:t>
            </a:r>
            <a:r>
              <a:rPr lang="en-US" altLang="zh-CN" sz="2200" i="1" dirty="0" err="1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+b</a:t>
            </a:r>
            <a:r>
              <a:rPr lang="en-US" altLang="zh-CN" sz="2200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)	   </a:t>
            </a:r>
            <a:r>
              <a:rPr lang="en-US" altLang="zh-CN" sz="2200" b="1" i="1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y</a:t>
            </a:r>
            <a:r>
              <a:rPr lang="en-US" altLang="zh-CN" sz="2200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= </a:t>
            </a:r>
            <a:r>
              <a:rPr lang="en-US" altLang="zh-CN" sz="2200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{0,1}</a:t>
            </a:r>
            <a:r>
              <a:rPr lang="en-US" altLang="zh-CN" sz="220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	</a:t>
            </a:r>
            <a:r>
              <a:rPr lang="en-US" altLang="zh-CN" sz="2200" i="1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 f </a:t>
            </a:r>
            <a:r>
              <a:rPr lang="en-US" altLang="zh-CN" sz="220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(</a:t>
            </a:r>
            <a:r>
              <a:rPr lang="en-US" altLang="zh-CN" sz="2200" b="1" i="1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x</a:t>
            </a:r>
            <a:r>
              <a:rPr lang="en-US" altLang="zh-CN" sz="220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) </a:t>
            </a:r>
            <a:r>
              <a:rPr lang="zh-CN" altLang="zh-CN" sz="220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≌ </a:t>
            </a:r>
            <a:r>
              <a:rPr lang="en-US" altLang="zh-CN" sz="2200" b="1" i="1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y</a:t>
            </a:r>
            <a:r>
              <a:rPr lang="zh-CN" altLang="en-US" sz="220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anose="02010609060101010101" pitchFamily="49" charset="-122"/>
              </a:rPr>
              <a:t> </a:t>
            </a:r>
            <a:endParaRPr lang="en-US" altLang="zh-CN" sz="2200" dirty="0" smtClean="0">
              <a:solidFill>
                <a:prstClr val="black"/>
              </a:solidFill>
              <a:latin typeface="Times New Roman" pitchFamily="18" charset="0"/>
              <a:ea typeface="黑体" panose="02010609060101010101" pitchFamily="49" charset="-122"/>
            </a:endParaRPr>
          </a:p>
          <a:p>
            <a:pPr marL="623888" indent="-342900">
              <a:spcBef>
                <a:spcPts val="1200"/>
              </a:spcBef>
              <a:buClr>
                <a:srgbClr val="16754D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200" i="1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g</a:t>
            </a:r>
            <a:r>
              <a:rPr lang="en-US" altLang="zh-CN" sz="22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(∙</a:t>
            </a:r>
            <a:r>
              <a:rPr lang="en-US" altLang="zh-CN" sz="220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)</a:t>
            </a:r>
            <a:r>
              <a:rPr lang="zh-CN" altLang="en-US" sz="220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：</a:t>
            </a:r>
            <a:r>
              <a:rPr lang="zh-CN" altLang="en-US" sz="2200" kern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将</a:t>
            </a:r>
            <a:r>
              <a:rPr lang="zh-CN" altLang="en-US" sz="2200" kern="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分类标记 </a:t>
            </a:r>
            <a:r>
              <a:rPr lang="en-US" altLang="zh-CN" sz="2200" i="1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y </a:t>
            </a:r>
            <a:r>
              <a:rPr lang="zh-CN" altLang="en-US" sz="2200" ker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与 </a:t>
            </a:r>
            <a:r>
              <a:rPr lang="zh-CN" altLang="en-US" sz="2200" kern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线性回归输出</a:t>
            </a:r>
            <a:r>
              <a:rPr lang="zh-CN" altLang="en-US" sz="220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 </a:t>
            </a:r>
            <a:r>
              <a:rPr lang="en-US" altLang="zh-CN" sz="2200" b="1" i="1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z =</a:t>
            </a:r>
            <a:r>
              <a:rPr lang="en-US" altLang="zh-CN" sz="2200" b="1" i="1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anose="02010609060101010101" pitchFamily="49" charset="-122"/>
              </a:rPr>
              <a:t> f </a:t>
            </a:r>
            <a:r>
              <a:rPr lang="en-US" altLang="zh-CN" sz="2200" b="1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anose="02010609060101010101" pitchFamily="49" charset="-122"/>
              </a:rPr>
              <a:t>(</a:t>
            </a:r>
            <a:r>
              <a:rPr lang="en-US" altLang="zh-CN" sz="2200" b="1" i="1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anose="02010609060101010101" pitchFamily="49" charset="-122"/>
              </a:rPr>
              <a:t>x</a:t>
            </a:r>
            <a:r>
              <a:rPr lang="en-US" altLang="zh-CN" sz="2200" b="1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anose="02010609060101010101" pitchFamily="49" charset="-122"/>
              </a:rPr>
              <a:t>) </a:t>
            </a:r>
            <a:r>
              <a:rPr lang="zh-CN" altLang="en-US" sz="2200" kern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联系</a:t>
            </a:r>
            <a:r>
              <a:rPr lang="zh-CN" altLang="en-US" sz="2200" kern="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起来</a:t>
            </a:r>
            <a:endParaRPr lang="en-US" altLang="zh-CN" sz="2200" dirty="0">
              <a:solidFill>
                <a:prstClr val="black"/>
              </a:solidFill>
              <a:latin typeface="Times New Roman" pitchFamily="18" charset="0"/>
              <a:ea typeface="黑体" panose="02010609060101010101" pitchFamily="49" charset="-122"/>
            </a:endParaRPr>
          </a:p>
        </p:txBody>
      </p:sp>
      <p:sp>
        <p:nvSpPr>
          <p:cNvPr id="11" name="内容占位符 3"/>
          <p:cNvSpPr txBox="1">
            <a:spLocks/>
          </p:cNvSpPr>
          <p:nvPr/>
        </p:nvSpPr>
        <p:spPr>
          <a:xfrm>
            <a:off x="187310" y="3233777"/>
            <a:ext cx="8616950" cy="1836988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Times New Roman" pitchFamily="18" charset="0"/>
                <a:ea typeface="黑体" panose="020106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黑体" panose="020106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黑体" panose="020106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黑体" panose="020106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黑体" panose="020106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725" lvl="1" indent="-358775"/>
            <a:r>
              <a:rPr lang="zh-CN" altLang="en-US" sz="2200" dirty="0" smtClean="0"/>
              <a:t>预测值 </a:t>
            </a:r>
            <a:r>
              <a:rPr lang="en-US" altLang="zh-CN" sz="2200" b="1" dirty="0">
                <a:solidFill>
                  <a:schemeClr val="accent6">
                    <a:lumMod val="75000"/>
                    <a:lumOff val="25000"/>
                  </a:schemeClr>
                </a:solidFill>
                <a:cs typeface="Times New Roman" pitchFamily="18" charset="0"/>
              </a:rPr>
              <a:t>z</a:t>
            </a:r>
            <a:r>
              <a:rPr lang="en-US" altLang="zh-CN" sz="2200" i="1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&gt;0</a:t>
            </a:r>
            <a:r>
              <a:rPr lang="zh-CN" altLang="en-US" sz="2200" dirty="0" smtClean="0"/>
              <a:t> 就判为 </a:t>
            </a:r>
            <a:r>
              <a:rPr lang="zh-CN" altLang="en-US" sz="2200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正例 </a:t>
            </a:r>
            <a:r>
              <a:rPr lang="en-US" altLang="zh-CN" sz="2200" b="1" i="1" dirty="0">
                <a:solidFill>
                  <a:prstClr val="black"/>
                </a:solidFill>
              </a:rPr>
              <a:t>y</a:t>
            </a:r>
            <a:r>
              <a:rPr lang="en-US" altLang="zh-CN" sz="2200" dirty="0">
                <a:solidFill>
                  <a:prstClr val="black"/>
                </a:solidFill>
              </a:rPr>
              <a:t> = </a:t>
            </a:r>
            <a:r>
              <a:rPr lang="en-US" altLang="zh-CN" sz="2200" dirty="0" smtClean="0">
                <a:solidFill>
                  <a:prstClr val="black"/>
                </a:solidFill>
              </a:rPr>
              <a:t>{1</a:t>
            </a:r>
            <a:r>
              <a:rPr lang="en-US" altLang="zh-CN" sz="2200" dirty="0">
                <a:solidFill>
                  <a:prstClr val="black"/>
                </a:solidFill>
              </a:rPr>
              <a:t>}</a:t>
            </a:r>
            <a:endParaRPr lang="zh-CN" altLang="en-US" sz="2200" dirty="0" smtClean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marL="720725" lvl="1" indent="0">
              <a:buNone/>
            </a:pPr>
            <a:r>
              <a:rPr lang="zh-CN" altLang="en-US" sz="2200" dirty="0" smtClean="0"/>
              <a:t>预测值 </a:t>
            </a:r>
            <a:r>
              <a:rPr lang="en-US" altLang="zh-CN" sz="2200" b="1" dirty="0">
                <a:solidFill>
                  <a:schemeClr val="accent6">
                    <a:lumMod val="75000"/>
                    <a:lumOff val="25000"/>
                  </a:schemeClr>
                </a:solidFill>
                <a:cs typeface="Times New Roman" pitchFamily="18" charset="0"/>
              </a:rPr>
              <a:t>z</a:t>
            </a:r>
            <a:r>
              <a:rPr lang="en-US" altLang="zh-CN" sz="2200" i="1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&lt;0</a:t>
            </a:r>
            <a:r>
              <a:rPr lang="zh-CN" altLang="en-US" sz="2200" dirty="0" smtClean="0"/>
              <a:t> 就判为 </a:t>
            </a:r>
            <a:r>
              <a:rPr lang="zh-CN" altLang="en-US" sz="2200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反例 </a:t>
            </a:r>
            <a:r>
              <a:rPr lang="en-US" altLang="zh-CN" sz="2200" b="1" i="1" dirty="0">
                <a:solidFill>
                  <a:prstClr val="black"/>
                </a:solidFill>
              </a:rPr>
              <a:t>y</a:t>
            </a:r>
            <a:r>
              <a:rPr lang="en-US" altLang="zh-CN" sz="2200" dirty="0">
                <a:solidFill>
                  <a:prstClr val="black"/>
                </a:solidFill>
              </a:rPr>
              <a:t> = </a:t>
            </a:r>
            <a:r>
              <a:rPr lang="en-US" altLang="zh-CN" sz="2200" dirty="0" smtClean="0">
                <a:solidFill>
                  <a:prstClr val="black"/>
                </a:solidFill>
              </a:rPr>
              <a:t>{0}</a:t>
            </a:r>
            <a:endParaRPr lang="zh-CN" altLang="en-US" sz="2200" dirty="0" smtClean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marL="720725" lvl="1" indent="0">
              <a:buNone/>
            </a:pPr>
            <a:r>
              <a:rPr lang="zh-CN" altLang="en-US" sz="2200" dirty="0" smtClean="0"/>
              <a:t>预测值 </a:t>
            </a:r>
            <a:r>
              <a:rPr lang="en-US" altLang="zh-CN" sz="2200" b="1" dirty="0">
                <a:solidFill>
                  <a:schemeClr val="accent6">
                    <a:lumMod val="75000"/>
                    <a:lumOff val="25000"/>
                  </a:schemeClr>
                </a:solidFill>
                <a:cs typeface="Times New Roman" pitchFamily="18" charset="0"/>
              </a:rPr>
              <a:t>z</a:t>
            </a:r>
            <a:r>
              <a:rPr lang="en-US" altLang="zh-CN" sz="2200" i="1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=0 </a:t>
            </a:r>
            <a:r>
              <a:rPr lang="zh-CN" altLang="en-US" sz="2200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临界值 </a:t>
            </a:r>
            <a:r>
              <a:rPr lang="zh-CN" altLang="en-US" sz="2200" dirty="0" smtClean="0"/>
              <a:t>则可</a:t>
            </a:r>
            <a:r>
              <a:rPr lang="zh-CN" altLang="en-US" sz="2200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任意判别</a:t>
            </a:r>
          </a:p>
          <a:p>
            <a:pPr marL="354013" lvl="1" indent="0">
              <a:lnSpc>
                <a:spcPct val="110000"/>
              </a:lnSpc>
              <a:spcBef>
                <a:spcPts val="1200"/>
              </a:spcBef>
            </a:pPr>
            <a:r>
              <a:rPr lang="zh-CN" altLang="en-US" sz="2200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  </a:t>
            </a:r>
            <a:r>
              <a:rPr lang="zh-CN" altLang="en-US" sz="2200" dirty="0" smtClean="0">
                <a:solidFill>
                  <a:srgbClr val="FF0000"/>
                </a:solidFill>
              </a:rPr>
              <a:t>缺点</a:t>
            </a:r>
            <a:r>
              <a:rPr lang="zh-CN" altLang="en-US" sz="2200" dirty="0" smtClean="0"/>
              <a:t> 不连续，不能直接用作 </a:t>
            </a:r>
            <a:r>
              <a:rPr lang="en-US" altLang="zh-CN" sz="2200" i="1" dirty="0" smtClean="0">
                <a:solidFill>
                  <a:prstClr val="black"/>
                </a:solidFill>
              </a:rPr>
              <a:t>g</a:t>
            </a:r>
            <a:r>
              <a:rPr lang="en-US" altLang="zh-CN" sz="2200" baseline="30000" dirty="0" smtClean="0">
                <a:solidFill>
                  <a:prstClr val="black"/>
                </a:solidFill>
              </a:rPr>
              <a:t>-1</a:t>
            </a:r>
            <a:r>
              <a:rPr lang="en-US" altLang="zh-CN" sz="2200" dirty="0" smtClean="0">
                <a:solidFill>
                  <a:prstClr val="black"/>
                </a:solidFill>
              </a:rPr>
              <a:t>(</a:t>
            </a:r>
            <a:r>
              <a:rPr lang="el-GR" altLang="zh-CN" sz="2200" b="1" i="1" dirty="0">
                <a:solidFill>
                  <a:prstClr val="black"/>
                </a:solidFill>
              </a:rPr>
              <a:t>ω</a:t>
            </a:r>
            <a:r>
              <a:rPr lang="el-GR" altLang="zh-CN" sz="2200" b="1" baseline="30000" dirty="0">
                <a:solidFill>
                  <a:prstClr val="black"/>
                </a:solidFill>
              </a:rPr>
              <a:t>T</a:t>
            </a:r>
            <a:r>
              <a:rPr lang="en-US" altLang="zh-CN" sz="2200" b="1" i="1" dirty="0" err="1">
                <a:solidFill>
                  <a:prstClr val="black"/>
                </a:solidFill>
              </a:rPr>
              <a:t>x</a:t>
            </a:r>
            <a:r>
              <a:rPr lang="en-US" altLang="zh-CN" sz="2200" i="1" dirty="0" err="1">
                <a:solidFill>
                  <a:prstClr val="black"/>
                </a:solidFill>
              </a:rPr>
              <a:t>+b</a:t>
            </a:r>
            <a:r>
              <a:rPr lang="en-US" altLang="zh-CN" sz="2200" dirty="0" smtClean="0">
                <a:solidFill>
                  <a:prstClr val="black"/>
                </a:solidFill>
              </a:rPr>
              <a:t>) </a:t>
            </a:r>
            <a:r>
              <a:rPr lang="zh-CN" altLang="en-US" sz="2200" dirty="0" smtClean="0"/>
              <a:t>中的 </a:t>
            </a:r>
            <a:r>
              <a:rPr lang="en-US" altLang="zh-CN" sz="2200" i="1" dirty="0" smtClean="0"/>
              <a:t>g</a:t>
            </a:r>
            <a:r>
              <a:rPr lang="en-US" altLang="zh-CN" sz="2200" baseline="30000" dirty="0" smtClean="0"/>
              <a:t>-1</a:t>
            </a:r>
            <a:r>
              <a:rPr lang="en-US" altLang="zh-CN" sz="2200" dirty="0" smtClean="0"/>
              <a:t>()</a:t>
            </a:r>
            <a:endParaRPr lang="zh-CN" altLang="en-US" sz="2200" dirty="0" smtClean="0"/>
          </a:p>
          <a:p>
            <a:pPr marL="354013" lvl="1" indent="0"/>
            <a:endParaRPr lang="zh-CN" altLang="en-US" dirty="0" smtClean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12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线性回归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941479"/>
            <a:ext cx="5372100" cy="557724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zh-CN" sz="2400" i="1" dirty="0" smtClean="0"/>
              <a:t>g </a:t>
            </a:r>
            <a:r>
              <a:rPr lang="en-US" altLang="zh-CN" sz="2400" dirty="0"/>
              <a:t>(∙</a:t>
            </a:r>
            <a:r>
              <a:rPr lang="en-US" altLang="zh-CN" sz="2400" dirty="0" smtClean="0"/>
              <a:t>) = ln </a:t>
            </a:r>
            <a:r>
              <a:rPr lang="en-US" altLang="zh-CN" sz="2400" dirty="0"/>
              <a:t>(</a:t>
            </a:r>
            <a:r>
              <a:rPr lang="en-US" altLang="zh-CN" sz="2400" b="1" i="1" dirty="0">
                <a:solidFill>
                  <a:prstClr val="black"/>
                </a:solidFill>
              </a:rPr>
              <a:t>y</a:t>
            </a:r>
            <a:r>
              <a:rPr lang="en-US" altLang="zh-CN" sz="2400" dirty="0" smtClean="0"/>
              <a:t>)</a:t>
            </a:r>
            <a:r>
              <a:rPr lang="zh-CN" altLang="en-US" sz="2400" dirty="0"/>
              <a:t> </a:t>
            </a:r>
            <a:r>
              <a:rPr lang="zh-CN" altLang="en-US" sz="2400" dirty="0" smtClean="0"/>
              <a:t>，  </a:t>
            </a:r>
            <a:r>
              <a:rPr lang="zh-CN" altLang="en-US" sz="2400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对数</a:t>
            </a:r>
            <a:r>
              <a:rPr lang="zh-CN" altLang="en-US" sz="2400" kern="0" dirty="0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cs typeface="Times New Roman" pitchFamily="18" charset="0"/>
              </a:rPr>
              <a:t>线性</a:t>
            </a:r>
            <a:r>
              <a:rPr lang="zh-CN" altLang="en-US" sz="2400" kern="0" dirty="0">
                <a:latin typeface="黑体" panose="02010609060101010101" pitchFamily="49" charset="-122"/>
                <a:cs typeface="Times New Roman" pitchFamily="18" charset="0"/>
              </a:rPr>
              <a:t>回归</a:t>
            </a:r>
            <a:endParaRPr lang="en-US" altLang="zh-CN" sz="2400" dirty="0" smtClean="0"/>
          </a:p>
        </p:txBody>
      </p:sp>
      <p:sp>
        <p:nvSpPr>
          <p:cNvPr id="7" name="矩形 6"/>
          <p:cNvSpPr/>
          <p:nvPr/>
        </p:nvSpPr>
        <p:spPr>
          <a:xfrm>
            <a:off x="2313938" y="431801"/>
            <a:ext cx="44406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 </a:t>
            </a:r>
            <a:r>
              <a:rPr lang="zh-CN" altLang="en-US" sz="2400" b="1" smtClean="0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anose="02010609060101010101" pitchFamily="49" charset="-122"/>
              </a:rPr>
              <a:t>对数线性 回归  </a:t>
            </a:r>
            <a:r>
              <a:rPr lang="zh-CN" altLang="en-US" sz="2400" b="1" dirty="0" smtClean="0">
                <a:solidFill>
                  <a:srgbClr val="329E6E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求解</a:t>
            </a:r>
            <a:r>
              <a:rPr lang="zh-CN" altLang="en-US" sz="2400" b="1" dirty="0" smtClean="0">
                <a:solidFill>
                  <a:srgbClr val="002060">
                    <a:lumMod val="75000"/>
                    <a:lumOff val="2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002060">
                    <a:lumMod val="75000"/>
                    <a:lumOff val="2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二分类</a:t>
            </a:r>
            <a:endParaRPr lang="zh-CN" altLang="en-US" sz="2800" b="1" dirty="0">
              <a:solidFill>
                <a:schemeClr val="accent6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722437" y="2603104"/>
            <a:ext cx="1927225" cy="1448639"/>
            <a:chOff x="6226715" y="2813137"/>
            <a:chExt cx="1927225" cy="1448639"/>
          </a:xfrm>
        </p:grpSpPr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1153091"/>
                </p:ext>
              </p:extLst>
            </p:nvPr>
          </p:nvGraphicFramePr>
          <p:xfrm>
            <a:off x="6226715" y="3914113"/>
            <a:ext cx="1927225" cy="347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32" name="Formula" r:id="rId3" imgW="970560" imgH="176760" progId="Equation.Ribbit">
                    <p:embed/>
                  </p:oleObj>
                </mc:Choice>
                <mc:Fallback>
                  <p:oleObj name="Formula" r:id="rId3" imgW="970560" imgH="176760" progId="Equation.Ribbit">
                    <p:embed/>
                    <p:pic>
                      <p:nvPicPr>
                        <p:cNvPr id="8" name="对象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26715" y="3914113"/>
                          <a:ext cx="1927225" cy="3476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7052658"/>
                </p:ext>
              </p:extLst>
            </p:nvPr>
          </p:nvGraphicFramePr>
          <p:xfrm>
            <a:off x="6348953" y="2813137"/>
            <a:ext cx="1682750" cy="347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33" name="Formula" r:id="rId5" imgW="847440" imgH="176760" progId="Equation.Ribbit">
                    <p:embed/>
                  </p:oleObj>
                </mc:Choice>
                <mc:Fallback>
                  <p:oleObj name="Formula" r:id="rId5" imgW="847440" imgH="176760" progId="Equation.Ribbit">
                    <p:embed/>
                    <p:pic>
                      <p:nvPicPr>
                        <p:cNvPr id="4" name="对象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48953" y="2813137"/>
                          <a:ext cx="1682750" cy="3476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上下箭头 13"/>
            <p:cNvSpPr/>
            <p:nvPr/>
          </p:nvSpPr>
          <p:spPr>
            <a:xfrm>
              <a:off x="6902133" y="3191486"/>
              <a:ext cx="576392" cy="660744"/>
            </a:xfrm>
            <a:prstGeom prst="upDown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itchFamily="18" charset="0"/>
                <a:ea typeface="黑体" panose="02010609060101010101" pitchFamily="49" charset="-122"/>
              </a:endParaRPr>
            </a:p>
          </p:txBody>
        </p:sp>
      </p:grpSp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 t="3142" r="2301" b="4944"/>
          <a:stretch/>
        </p:blipFill>
        <p:spPr bwMode="auto">
          <a:xfrm>
            <a:off x="5683828" y="1951510"/>
            <a:ext cx="2651402" cy="2527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内容占位符 2"/>
          <p:cNvSpPr txBox="1">
            <a:spLocks/>
          </p:cNvSpPr>
          <p:nvPr/>
        </p:nvSpPr>
        <p:spPr>
          <a:xfrm>
            <a:off x="0" y="4479015"/>
            <a:ext cx="8715983" cy="1100977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用线性回归</a:t>
            </a:r>
            <a:r>
              <a:rPr lang="zh-CN" altLang="en-US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模型的</a:t>
            </a:r>
            <a:r>
              <a:rPr lang="zh-CN" altLang="en-US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预测</a:t>
            </a:r>
            <a:r>
              <a:rPr lang="zh-CN" altLang="en-US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结果 </a:t>
            </a:r>
            <a:endParaRPr lang="en-US" altLang="zh-CN" smtClean="0">
              <a:solidFill>
                <a:prstClr val="black"/>
              </a:solidFill>
              <a:latin typeface="Times New Roman" pitchFamily="18" charset="0"/>
              <a:ea typeface="黑体" panose="02010609060101010101" pitchFamily="49" charset="-122"/>
            </a:endParaRPr>
          </a:p>
          <a:p>
            <a:pPr marL="360363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i="1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f </a:t>
            </a:r>
            <a:r>
              <a:rPr lang="en-US" altLang="zh-CN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(</a:t>
            </a:r>
            <a:r>
              <a:rPr lang="en-US" altLang="zh-CN" b="1" i="1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x</a:t>
            </a:r>
            <a:r>
              <a:rPr lang="en-US" altLang="zh-CN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)=</a:t>
            </a:r>
            <a:r>
              <a:rPr lang="el-GR" altLang="zh-CN" b="1" i="1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ω</a:t>
            </a:r>
            <a:r>
              <a:rPr lang="en-US" altLang="zh-CN" baseline="3000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T</a:t>
            </a:r>
            <a:r>
              <a:rPr lang="en-US" altLang="zh-CN" b="1" i="1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x</a:t>
            </a:r>
            <a:r>
              <a:rPr lang="en-US" altLang="zh-CN" i="1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+</a:t>
            </a:r>
            <a:r>
              <a:rPr lang="en-US" altLang="zh-CN" b="1" i="1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b  </a:t>
            </a:r>
            <a:r>
              <a:rPr lang="zh-CN" altLang="en-US" b="1" smtClean="0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anose="02010609060101010101" pitchFamily="49" charset="-122"/>
              </a:rPr>
              <a:t>逼近  </a:t>
            </a:r>
            <a:r>
              <a:rPr lang="zh-CN" altLang="en-US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真实标记 </a:t>
            </a:r>
            <a:r>
              <a:rPr lang="en-US" altLang="zh-CN" i="1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y </a:t>
            </a:r>
            <a:r>
              <a:rPr lang="zh-CN" altLang="en-US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的 </a:t>
            </a:r>
            <a:r>
              <a:rPr lang="zh-CN" altLang="en-US" b="1" smtClean="0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anose="02010609060101010101" pitchFamily="49" charset="-122"/>
              </a:rPr>
              <a:t>对数 </a:t>
            </a:r>
            <a:r>
              <a:rPr lang="en-US" altLang="zh-CN" sz="240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anose="02010609060101010101" pitchFamily="49" charset="-122"/>
              </a:rPr>
              <a:t>ln </a:t>
            </a:r>
            <a:r>
              <a:rPr lang="en-US" altLang="zh-CN" sz="240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anose="02010609060101010101" pitchFamily="49" charset="-122"/>
              </a:rPr>
              <a:t>(</a:t>
            </a:r>
            <a:r>
              <a:rPr lang="en-US" altLang="zh-CN" sz="2400" b="1" i="1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anose="02010609060101010101" pitchFamily="49" charset="-122"/>
              </a:rPr>
              <a:t>y</a:t>
            </a:r>
            <a:r>
              <a:rPr lang="en-US" altLang="zh-CN" sz="240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anose="02010609060101010101" pitchFamily="49" charset="-122"/>
              </a:rPr>
              <a:t>)</a:t>
            </a:r>
            <a:r>
              <a:rPr lang="zh-CN" altLang="en-US" sz="2400" smtClean="0">
                <a:latin typeface="Times New Roman" pitchFamily="18" charset="0"/>
                <a:ea typeface="黑体" panose="02010609060101010101" pitchFamily="49" charset="-122"/>
              </a:rPr>
              <a:t>，</a:t>
            </a:r>
            <a:r>
              <a:rPr lang="zh-CN" altLang="en-US" sz="2400">
                <a:latin typeface="Times New Roman" pitchFamily="18" charset="0"/>
                <a:ea typeface="黑体" panose="02010609060101010101" pitchFamily="49" charset="-122"/>
              </a:rPr>
              <a:t> </a:t>
            </a:r>
            <a:r>
              <a:rPr lang="en-US" altLang="zh-CN" sz="2400" i="1">
                <a:latin typeface="Times New Roman" pitchFamily="18" charset="0"/>
                <a:ea typeface="黑体" panose="02010609060101010101" pitchFamily="49" charset="-122"/>
              </a:rPr>
              <a:t>y</a:t>
            </a:r>
            <a:r>
              <a:rPr lang="en-US" altLang="zh-CN" sz="2400" b="1" i="1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anose="02010609060101010101" pitchFamily="49" charset="-122"/>
              </a:rPr>
              <a:t> </a:t>
            </a:r>
            <a:r>
              <a:rPr lang="en-US" altLang="zh-CN" sz="240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= </a:t>
            </a:r>
            <a:r>
              <a:rPr lang="en-US" altLang="zh-CN" sz="2400" i="1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e</a:t>
            </a:r>
            <a:r>
              <a:rPr lang="el-GR" altLang="zh-CN" sz="2400" i="1" baseline="3000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ω</a:t>
            </a:r>
            <a:r>
              <a:rPr lang="en-US" altLang="zh-CN" sz="2400" baseline="4000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T</a:t>
            </a:r>
            <a:r>
              <a:rPr lang="en-US" altLang="zh-CN" sz="2400" i="1" baseline="3000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x+b</a:t>
            </a:r>
            <a:r>
              <a:rPr lang="en-US" altLang="zh-CN" sz="240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 </a:t>
            </a:r>
            <a:r>
              <a:rPr lang="en-US" altLang="zh-CN" i="1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 </a:t>
            </a:r>
            <a:endParaRPr lang="en-US" altLang="zh-CN" dirty="0">
              <a:latin typeface="Times New Roman" pitchFamily="18" charset="0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583" y="5683892"/>
            <a:ext cx="807546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20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实质上，是在求取  输入空间 到 输出空间 的 </a:t>
            </a:r>
            <a:r>
              <a:rPr lang="zh-CN" altLang="en-US" sz="2200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anose="02010609060101010101" pitchFamily="49" charset="-122"/>
              </a:rPr>
              <a:t>非线性函数映射</a:t>
            </a:r>
            <a:endParaRPr lang="en-US" altLang="zh-CN" sz="2200" dirty="0">
              <a:solidFill>
                <a:srgbClr val="002060">
                  <a:lumMod val="75000"/>
                  <a:lumOff val="25000"/>
                </a:srgbClr>
              </a:solidFill>
              <a:latin typeface="Times New Roman" pitchFamily="18" charset="0"/>
              <a:ea typeface="黑体" panose="020106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54643" y="914248"/>
            <a:ext cx="7708739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28600" lvl="0" indent="-360000">
              <a:spcBef>
                <a:spcPts val="1200"/>
              </a:spcBef>
              <a:buClr>
                <a:srgbClr val="16754D"/>
              </a:buClr>
              <a:buSzPct val="100000"/>
              <a:buFont typeface="Wingdings" panose="05000000000000000000" pitchFamily="2" charset="2"/>
              <a:buChar char="p"/>
            </a:pPr>
            <a:r>
              <a:rPr lang="zh-CN" altLang="en-US" sz="2200" b="1" dirty="0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anose="02010609060101010101" pitchFamily="49" charset="-122"/>
              </a:rPr>
              <a:t>一般形式</a:t>
            </a:r>
            <a:r>
              <a:rPr lang="zh-CN" altLang="en-US" sz="22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    </a:t>
            </a:r>
            <a:r>
              <a:rPr lang="en-US" altLang="zh-CN" sz="2200" b="1" i="1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y</a:t>
            </a:r>
            <a:r>
              <a:rPr lang="en-US" altLang="zh-CN" sz="22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 = </a:t>
            </a:r>
            <a:r>
              <a:rPr lang="en-US" altLang="zh-CN" sz="2200" i="1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g</a:t>
            </a:r>
            <a:r>
              <a:rPr lang="en-US" altLang="zh-CN" sz="2200" baseline="300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-1</a:t>
            </a:r>
            <a:r>
              <a:rPr lang="en-US" altLang="zh-CN" sz="22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(</a:t>
            </a:r>
            <a:r>
              <a:rPr lang="el-GR" altLang="zh-CN" sz="2200" b="1" i="1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ω</a:t>
            </a:r>
            <a:r>
              <a:rPr lang="el-GR" altLang="zh-CN" sz="2200" b="1" baseline="300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T</a:t>
            </a:r>
            <a:r>
              <a:rPr lang="en-US" altLang="zh-CN" sz="2200" b="1" i="1" dirty="0" err="1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x</a:t>
            </a:r>
            <a:r>
              <a:rPr lang="en-US" altLang="zh-CN" sz="2200" i="1" dirty="0" err="1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+b</a:t>
            </a:r>
            <a:r>
              <a:rPr lang="en-US" altLang="zh-CN" sz="2200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)	   </a:t>
            </a:r>
            <a:r>
              <a:rPr lang="en-US" altLang="zh-CN" sz="2200" b="1" i="1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y</a:t>
            </a:r>
            <a:r>
              <a:rPr lang="en-US" altLang="zh-CN" sz="2200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= </a:t>
            </a:r>
            <a:r>
              <a:rPr lang="en-US" altLang="zh-CN" sz="2200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{0,1}</a:t>
            </a:r>
            <a:r>
              <a:rPr lang="en-US" altLang="zh-CN" sz="220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	</a:t>
            </a:r>
            <a:r>
              <a:rPr lang="en-US" altLang="zh-CN" sz="2200" i="1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 f </a:t>
            </a:r>
            <a:r>
              <a:rPr lang="en-US" altLang="zh-CN" sz="220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(</a:t>
            </a:r>
            <a:r>
              <a:rPr lang="en-US" altLang="zh-CN" sz="2200" b="1" i="1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x</a:t>
            </a:r>
            <a:r>
              <a:rPr lang="en-US" altLang="zh-CN" sz="220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) </a:t>
            </a:r>
            <a:r>
              <a:rPr lang="zh-CN" altLang="zh-CN" sz="220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≌ </a:t>
            </a:r>
            <a:r>
              <a:rPr lang="en-US" altLang="zh-CN" sz="2200" b="1" i="1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y</a:t>
            </a:r>
            <a:r>
              <a:rPr lang="zh-CN" altLang="en-US" sz="220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anose="02010609060101010101" pitchFamily="49" charset="-122"/>
              </a:rPr>
              <a:t> </a:t>
            </a:r>
            <a:endParaRPr lang="en-US" altLang="zh-CN" sz="2200" dirty="0" smtClean="0">
              <a:solidFill>
                <a:prstClr val="black"/>
              </a:solidFill>
              <a:latin typeface="Times New Roman" pitchFamily="18" charset="0"/>
              <a:ea typeface="黑体" panose="02010609060101010101" pitchFamily="49" charset="-122"/>
            </a:endParaRPr>
          </a:p>
          <a:p>
            <a:pPr marL="623888" indent="-342900">
              <a:spcBef>
                <a:spcPts val="1200"/>
              </a:spcBef>
              <a:buClr>
                <a:srgbClr val="16754D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200" i="1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g</a:t>
            </a:r>
            <a:r>
              <a:rPr lang="en-US" altLang="zh-CN" sz="22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(∙</a:t>
            </a:r>
            <a:r>
              <a:rPr lang="en-US" altLang="zh-CN" sz="220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)</a:t>
            </a:r>
            <a:r>
              <a:rPr lang="zh-CN" altLang="en-US" sz="220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：</a:t>
            </a:r>
            <a:r>
              <a:rPr lang="zh-CN" altLang="en-US" sz="2200" kern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将</a:t>
            </a:r>
            <a:r>
              <a:rPr lang="zh-CN" altLang="en-US" sz="2200" kern="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分类标记 </a:t>
            </a:r>
            <a:r>
              <a:rPr lang="en-US" altLang="zh-CN" sz="2200" i="1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y </a:t>
            </a:r>
            <a:r>
              <a:rPr lang="zh-CN" altLang="en-US" sz="2200" ker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与 </a:t>
            </a:r>
            <a:r>
              <a:rPr lang="zh-CN" altLang="en-US" sz="2200" kern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线性回归输出</a:t>
            </a:r>
            <a:r>
              <a:rPr lang="zh-CN" altLang="en-US" sz="220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 </a:t>
            </a:r>
            <a:r>
              <a:rPr lang="en-US" altLang="zh-CN" sz="2200" b="1" i="1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z =</a:t>
            </a:r>
            <a:r>
              <a:rPr lang="en-US" altLang="zh-CN" sz="2200" b="1" i="1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anose="02010609060101010101" pitchFamily="49" charset="-122"/>
              </a:rPr>
              <a:t> f </a:t>
            </a:r>
            <a:r>
              <a:rPr lang="en-US" altLang="zh-CN" sz="2200" b="1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anose="02010609060101010101" pitchFamily="49" charset="-122"/>
              </a:rPr>
              <a:t>(</a:t>
            </a:r>
            <a:r>
              <a:rPr lang="en-US" altLang="zh-CN" sz="2200" b="1" i="1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anose="02010609060101010101" pitchFamily="49" charset="-122"/>
              </a:rPr>
              <a:t>x</a:t>
            </a:r>
            <a:r>
              <a:rPr lang="en-US" altLang="zh-CN" sz="2200" b="1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anose="02010609060101010101" pitchFamily="49" charset="-122"/>
              </a:rPr>
              <a:t>) </a:t>
            </a:r>
            <a:r>
              <a:rPr lang="zh-CN" altLang="en-US" sz="2200" kern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联系</a:t>
            </a:r>
            <a:r>
              <a:rPr lang="zh-CN" altLang="en-US" sz="2200" kern="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起来</a:t>
            </a:r>
            <a:endParaRPr lang="en-US" altLang="zh-CN" sz="2200" dirty="0">
              <a:solidFill>
                <a:prstClr val="black"/>
              </a:solidFill>
              <a:latin typeface="Times New Roman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079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cs typeface="Times New Roman" pitchFamily="18" charset="0"/>
              </a:rPr>
              <a:t>第三章：</a:t>
            </a:r>
            <a:r>
              <a:rPr kumimoji="1" lang="zh-CN" altLang="en-US" dirty="0" smtClean="0">
                <a:cs typeface="Times New Roman" pitchFamily="18" charset="0"/>
              </a:rPr>
              <a:t>线性模型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70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线性回归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941479"/>
            <a:ext cx="5320146" cy="557724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altLang="zh-CN" sz="2400" i="1" dirty="0" smtClean="0"/>
              <a:t>g </a:t>
            </a:r>
            <a:r>
              <a:rPr lang="en-US" altLang="zh-CN" sz="2400" dirty="0"/>
              <a:t>(∙) =                 </a:t>
            </a:r>
            <a:r>
              <a:rPr lang="zh-CN" altLang="en-US" sz="2400" dirty="0"/>
              <a:t> </a:t>
            </a:r>
            <a:r>
              <a:rPr lang="zh-CN" altLang="en-US" sz="2400" dirty="0" smtClean="0"/>
              <a:t>，   </a:t>
            </a:r>
            <a:r>
              <a:rPr lang="zh-CN" altLang="en-US" sz="2400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对数</a:t>
            </a:r>
            <a:r>
              <a:rPr lang="zh-CN" altLang="en-US" sz="2400" kern="0" dirty="0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cs typeface="Times New Roman" pitchFamily="18" charset="0"/>
              </a:rPr>
              <a:t>几率</a:t>
            </a:r>
            <a:r>
              <a:rPr lang="zh-CN" altLang="en-US" sz="2400" kern="0" dirty="0">
                <a:latin typeface="黑体" panose="02010609060101010101" pitchFamily="49" charset="-122"/>
                <a:cs typeface="Times New Roman" pitchFamily="18" charset="0"/>
              </a:rPr>
              <a:t>回归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2313938" y="431801"/>
            <a:ext cx="44406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 </a:t>
            </a:r>
            <a:r>
              <a:rPr lang="zh-CN" altLang="en-US" sz="2400" b="1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anose="02010609060101010101" pitchFamily="49" charset="-122"/>
              </a:rPr>
              <a:t>对数</a:t>
            </a:r>
            <a:r>
              <a:rPr lang="zh-CN" altLang="en-US" sz="2400" b="1" smtClean="0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anose="02010609060101010101" pitchFamily="49" charset="-122"/>
              </a:rPr>
              <a:t>几率 </a:t>
            </a:r>
            <a:r>
              <a:rPr lang="zh-CN" altLang="en-US" sz="2400" b="1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anose="02010609060101010101" pitchFamily="49" charset="-122"/>
              </a:rPr>
              <a:t>回归  </a:t>
            </a:r>
            <a:r>
              <a:rPr lang="zh-CN" altLang="en-US" sz="2400" b="1" dirty="0" smtClean="0">
                <a:solidFill>
                  <a:srgbClr val="329E6E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求解</a:t>
            </a:r>
            <a:r>
              <a:rPr lang="zh-CN" altLang="en-US" sz="2400" b="1" dirty="0" smtClean="0">
                <a:solidFill>
                  <a:srgbClr val="002060">
                    <a:lumMod val="75000"/>
                    <a:lumOff val="2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002060">
                    <a:lumMod val="75000"/>
                    <a:lumOff val="2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二分类</a:t>
            </a:r>
            <a:endParaRPr lang="zh-CN" altLang="en-US" sz="2800" b="1" dirty="0">
              <a:solidFill>
                <a:schemeClr val="accent6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1345563" y="1900459"/>
          <a:ext cx="968375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0" name="Formula" r:id="rId3" imgW="486720" imgH="325440" progId="Equation.Ribbit">
                  <p:embed/>
                </p:oleObj>
              </mc:Choice>
              <mc:Fallback>
                <p:oleObj name="Formula" r:id="rId3" imgW="486720" imgH="325440" progId="Equation.Ribbit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5563" y="1900459"/>
                        <a:ext cx="968375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544" y="2909554"/>
            <a:ext cx="3260497" cy="2035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4"/>
          <p:cNvSpPr txBox="1"/>
          <p:nvPr/>
        </p:nvSpPr>
        <p:spPr>
          <a:xfrm>
            <a:off x="5525509" y="2540222"/>
            <a:ext cx="359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anose="02010609060101010101" pitchFamily="49" charset="-122"/>
              </a:rPr>
              <a:t>单位阶跃函数  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ea typeface="黑体" panose="02010609060101010101" pitchFamily="49" charset="-122"/>
              </a:rPr>
              <a:t>VS</a:t>
            </a:r>
            <a:r>
              <a:rPr lang="en-US" altLang="zh-CN" b="1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anose="02010609060101010101" pitchFamily="49" charset="-122"/>
              </a:rPr>
              <a:t>  </a:t>
            </a:r>
            <a:r>
              <a:rPr lang="zh-CN" altLang="en-US" b="1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anose="02010609060101010101" pitchFamily="49" charset="-122"/>
              </a:rPr>
              <a:t>对数几率函数</a:t>
            </a:r>
            <a:endParaRPr lang="zh-CN" altLang="en-US" b="1" dirty="0">
              <a:solidFill>
                <a:schemeClr val="accent6">
                  <a:lumMod val="75000"/>
                  <a:lumOff val="25000"/>
                </a:schemeClr>
              </a:solidFill>
              <a:latin typeface="Times New Roman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640745"/>
              </p:ext>
            </p:extLst>
          </p:nvPr>
        </p:nvGraphicFramePr>
        <p:xfrm>
          <a:off x="1923408" y="2618788"/>
          <a:ext cx="968375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1" name="Formula" r:id="rId3" imgW="486720" imgH="325440" progId="Equation.Ribbit">
                  <p:embed/>
                </p:oleObj>
              </mc:Choice>
              <mc:Fallback>
                <p:oleObj name="Formula" r:id="rId3" imgW="486720" imgH="325440" progId="Equation.Ribbit">
                  <p:embed/>
                  <p:pic>
                    <p:nvPicPr>
                      <p:cNvPr id="15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3408" y="2618788"/>
                        <a:ext cx="968375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0" y="2754004"/>
            <a:ext cx="5466945" cy="2230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0000"/>
              </a:lnSpc>
              <a:spcBef>
                <a:spcPts val="1000"/>
              </a:spcBef>
              <a:spcAft>
                <a:spcPts val="1800"/>
              </a:spcAft>
              <a:buClr>
                <a:srgbClr val="16754D"/>
              </a:buClr>
              <a:buSzPct val="100000"/>
              <a:buFont typeface="Wingdings" panose="05000000000000000000" pitchFamily="2" charset="2"/>
              <a:buChar char="p"/>
            </a:pPr>
            <a:r>
              <a:rPr lang="zh-CN" altLang="en-US" sz="240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对数</a:t>
            </a:r>
            <a:r>
              <a:rPr lang="zh-CN" altLang="en-US" sz="240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几率</a:t>
            </a:r>
            <a:r>
              <a:rPr lang="en-US" altLang="zh-CN" sz="240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 </a:t>
            </a:r>
            <a:r>
              <a:rPr lang="en-US" altLang="zh-CN" sz="240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                  </a:t>
            </a:r>
            <a:r>
              <a:rPr lang="zh-CN" altLang="en-US" sz="240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描述了：</a:t>
            </a:r>
            <a:endParaRPr lang="en-US" altLang="zh-CN" sz="2400" smtClean="0">
              <a:solidFill>
                <a:prstClr val="black"/>
              </a:solidFill>
              <a:latin typeface="Times New Roman" pitchFamily="18" charset="0"/>
              <a:ea typeface="黑体" panose="02010609060101010101" pitchFamily="49" charset="-122"/>
            </a:endParaRPr>
          </a:p>
          <a:p>
            <a:pPr marL="622300" lvl="0" indent="-342900">
              <a:lnSpc>
                <a:spcPct val="110000"/>
              </a:lnSpc>
              <a:spcBef>
                <a:spcPts val="600"/>
              </a:spcBef>
              <a:buClr>
                <a:srgbClr val="16754D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40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样本 作为 正例 的 相对可能性 </a:t>
            </a:r>
            <a:endParaRPr lang="en-US" altLang="zh-CN" sz="2400" smtClean="0">
              <a:solidFill>
                <a:prstClr val="black"/>
              </a:solidFill>
              <a:latin typeface="Times New Roman" pitchFamily="18" charset="0"/>
              <a:ea typeface="黑体" panose="02010609060101010101" pitchFamily="49" charset="-122"/>
            </a:endParaRPr>
          </a:p>
          <a:p>
            <a:pPr marL="808038" lvl="1" indent="-360363">
              <a:lnSpc>
                <a:spcPct val="110000"/>
              </a:lnSpc>
              <a:spcBef>
                <a:spcPts val="500"/>
              </a:spcBef>
              <a:buClr>
                <a:srgbClr val="16754D"/>
              </a:buClr>
              <a:buFont typeface="Wingdings" panose="05000000000000000000" pitchFamily="2" charset="2"/>
              <a:buChar char="ü"/>
              <a:tabLst>
                <a:tab pos="895350" algn="l"/>
              </a:tabLst>
            </a:pPr>
            <a:r>
              <a:rPr lang="en-US" altLang="zh-CN" sz="2400" b="1" i="1" smtClean="0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y</a:t>
            </a:r>
            <a:r>
              <a:rPr lang="en-US" altLang="zh-CN" sz="2400" i="1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    </a:t>
            </a:r>
            <a:r>
              <a:rPr lang="zh-CN" altLang="en-US" sz="24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：</a:t>
            </a:r>
            <a:r>
              <a:rPr lang="zh-CN" altLang="en-US" sz="24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样本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x </a:t>
            </a:r>
            <a:r>
              <a:rPr lang="zh-CN" altLang="en-US" sz="24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作为</a:t>
            </a:r>
            <a:r>
              <a:rPr lang="zh-CN" altLang="en-US" sz="2400" dirty="0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anose="02010609060101010101" pitchFamily="49" charset="-122"/>
              </a:rPr>
              <a:t>正例</a:t>
            </a:r>
            <a:r>
              <a:rPr lang="zh-CN" altLang="en-US" sz="24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的可能性</a:t>
            </a:r>
            <a:endParaRPr lang="en-US" altLang="zh-CN" sz="2400" dirty="0">
              <a:solidFill>
                <a:prstClr val="black"/>
              </a:solidFill>
              <a:latin typeface="Times New Roman" pitchFamily="18" charset="0"/>
              <a:ea typeface="黑体" panose="02010609060101010101" pitchFamily="49" charset="-122"/>
            </a:endParaRPr>
          </a:p>
          <a:p>
            <a:pPr marL="808038" lvl="1" indent="-360363">
              <a:lnSpc>
                <a:spcPct val="110000"/>
              </a:lnSpc>
              <a:spcBef>
                <a:spcPts val="500"/>
              </a:spcBef>
              <a:buClr>
                <a:srgbClr val="16754D"/>
              </a:buClr>
              <a:buFont typeface="Wingdings" panose="05000000000000000000" pitchFamily="2" charset="2"/>
              <a:buChar char="ü"/>
              <a:tabLst>
                <a:tab pos="895350" algn="l"/>
              </a:tabLst>
            </a:pPr>
            <a:r>
              <a:rPr lang="en-US" altLang="zh-CN" sz="2400" b="1" dirty="0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anose="02010609060101010101" pitchFamily="49" charset="-122"/>
              </a:rPr>
              <a:t>1-</a:t>
            </a:r>
            <a:r>
              <a:rPr lang="en-US" altLang="zh-CN" sz="2400" b="1" i="1" dirty="0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y</a:t>
            </a:r>
            <a:r>
              <a:rPr lang="en-US" altLang="zh-CN" sz="2400" i="1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 </a:t>
            </a:r>
            <a:r>
              <a:rPr lang="zh-CN" altLang="en-US" sz="24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：</a:t>
            </a:r>
            <a:r>
              <a:rPr lang="zh-CN" altLang="en-US" sz="24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样本 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x </a:t>
            </a:r>
            <a:r>
              <a:rPr lang="zh-CN" altLang="en-US" sz="24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作为</a:t>
            </a:r>
            <a:r>
              <a:rPr lang="zh-CN" altLang="en-US" sz="2400" dirty="0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anose="02010609060101010101" pitchFamily="49" charset="-122"/>
              </a:rPr>
              <a:t>反例</a:t>
            </a:r>
            <a:r>
              <a:rPr lang="zh-CN" altLang="en-US" sz="240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的</a:t>
            </a:r>
            <a:r>
              <a:rPr lang="zh-CN" altLang="en-US" sz="240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可能性</a:t>
            </a:r>
            <a:endParaRPr lang="en-US" altLang="zh-CN" sz="2400" b="1" dirty="0">
              <a:solidFill>
                <a:schemeClr val="accent6">
                  <a:lumMod val="75000"/>
                  <a:lumOff val="25000"/>
                </a:schemeClr>
              </a:solidFill>
              <a:latin typeface="Times New Roman" pitchFamily="18" charset="0"/>
              <a:ea typeface="黑体" panose="02010609060101010101" pitchFamily="49" charset="-122"/>
            </a:endParaRPr>
          </a:p>
        </p:txBody>
      </p:sp>
      <p:sp>
        <p:nvSpPr>
          <p:cNvPr id="17" name="内容占位符 3"/>
          <p:cNvSpPr txBox="1">
            <a:spLocks/>
          </p:cNvSpPr>
          <p:nvPr/>
        </p:nvSpPr>
        <p:spPr>
          <a:xfrm>
            <a:off x="-41359" y="4877720"/>
            <a:ext cx="6673653" cy="1708272"/>
          </a:xfrm>
          <a:prstGeom prst="rect">
            <a:avLst/>
          </a:prstGeom>
        </p:spPr>
        <p:txBody>
          <a:bodyPr vert="horz" lIns="91440" tIns="46800" rIns="91440" bIns="45720" rtlCol="0">
            <a:no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ea typeface="黑体" panose="02010609060101010101" pitchFamily="49" charset="-122"/>
              </a:rPr>
              <a:t>单调可微、任意阶</a:t>
            </a:r>
            <a:r>
              <a:rPr lang="zh-CN" altLang="en-US" sz="2400" smtClean="0">
                <a:ea typeface="黑体" panose="02010609060101010101" pitchFamily="49" charset="-122"/>
              </a:rPr>
              <a:t>可导</a:t>
            </a:r>
            <a:endParaRPr lang="en-US" altLang="zh-CN" sz="2400" smtClean="0">
              <a:ea typeface="黑体" panose="02010609060101010101" pitchFamily="49" charset="-122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smtClean="0">
                <a:ea typeface="黑体" panose="02010609060101010101" pitchFamily="49" charset="-122"/>
              </a:rPr>
              <a:t>将 </a:t>
            </a:r>
            <a:r>
              <a:rPr lang="en-US" altLang="zh-CN" sz="2400" b="1" i="1" smtClean="0">
                <a:solidFill>
                  <a:srgbClr val="002060">
                    <a:lumMod val="75000"/>
                    <a:lumOff val="25000"/>
                  </a:srgbClr>
                </a:solidFill>
                <a:ea typeface="黑体" panose="02010609060101010101" pitchFamily="49" charset="-122"/>
                <a:cs typeface="Times New Roman" pitchFamily="18" charset="0"/>
              </a:rPr>
              <a:t>z </a:t>
            </a:r>
            <a:r>
              <a:rPr lang="en-US" altLang="zh-CN" sz="2400" b="1" i="1">
                <a:solidFill>
                  <a:srgbClr val="002060">
                    <a:lumMod val="75000"/>
                    <a:lumOff val="25000"/>
                  </a:srgbClr>
                </a:solidFill>
                <a:ea typeface="黑体" panose="02010609060101010101" pitchFamily="49" charset="-122"/>
                <a:cs typeface="Times New Roman" pitchFamily="18" charset="0"/>
              </a:rPr>
              <a:t>=</a:t>
            </a:r>
            <a:r>
              <a:rPr lang="en-US" altLang="zh-CN" sz="2400" b="1" i="1">
                <a:solidFill>
                  <a:srgbClr val="002060">
                    <a:lumMod val="75000"/>
                    <a:lumOff val="25000"/>
                  </a:srgbClr>
                </a:solidFill>
                <a:ea typeface="黑体" panose="02010609060101010101" pitchFamily="49" charset="-122"/>
              </a:rPr>
              <a:t> f </a:t>
            </a:r>
            <a:r>
              <a:rPr lang="en-US" altLang="zh-CN" sz="2400" b="1">
                <a:solidFill>
                  <a:srgbClr val="002060">
                    <a:lumMod val="75000"/>
                    <a:lumOff val="25000"/>
                  </a:srgbClr>
                </a:solidFill>
                <a:ea typeface="黑体" panose="02010609060101010101" pitchFamily="49" charset="-122"/>
              </a:rPr>
              <a:t>(</a:t>
            </a:r>
            <a:r>
              <a:rPr lang="en-US" altLang="zh-CN" sz="2400" b="1" i="1">
                <a:solidFill>
                  <a:srgbClr val="002060">
                    <a:lumMod val="75000"/>
                    <a:lumOff val="25000"/>
                  </a:srgbClr>
                </a:solidFill>
                <a:ea typeface="黑体" panose="02010609060101010101" pitchFamily="49" charset="-122"/>
              </a:rPr>
              <a:t>x</a:t>
            </a:r>
            <a:r>
              <a:rPr lang="en-US" altLang="zh-CN" sz="2400" b="1">
                <a:solidFill>
                  <a:srgbClr val="002060">
                    <a:lumMod val="75000"/>
                    <a:lumOff val="25000"/>
                  </a:srgbClr>
                </a:solidFill>
                <a:ea typeface="黑体" panose="02010609060101010101" pitchFamily="49" charset="-122"/>
              </a:rPr>
              <a:t>)</a:t>
            </a:r>
            <a:r>
              <a:rPr lang="en-US" altLang="zh-CN" sz="2400" smtClean="0">
                <a:ea typeface="黑体" panose="02010609060101010101" pitchFamily="49" charset="-122"/>
              </a:rPr>
              <a:t> </a:t>
            </a:r>
            <a:r>
              <a:rPr lang="zh-CN" altLang="en-US" sz="2400">
                <a:ea typeface="黑体" panose="02010609060101010101" pitchFamily="49" charset="-122"/>
              </a:rPr>
              <a:t>值转化为一个接近</a:t>
            </a:r>
            <a:r>
              <a:rPr lang="en-US" altLang="zh-CN" sz="2400">
                <a:ea typeface="黑体" panose="02010609060101010101" pitchFamily="49" charset="-122"/>
              </a:rPr>
              <a:t>0</a:t>
            </a:r>
            <a:r>
              <a:rPr lang="zh-CN" altLang="en-US" sz="2400">
                <a:ea typeface="黑体" panose="02010609060101010101" pitchFamily="49" charset="-122"/>
              </a:rPr>
              <a:t>或</a:t>
            </a:r>
            <a:r>
              <a:rPr lang="en-US" altLang="zh-CN" sz="2400">
                <a:ea typeface="黑体" panose="02010609060101010101" pitchFamily="49" charset="-122"/>
              </a:rPr>
              <a:t>1 </a:t>
            </a:r>
            <a:r>
              <a:rPr lang="zh-CN" altLang="en-US" sz="2400">
                <a:ea typeface="黑体" panose="02010609060101010101" pitchFamily="49" charset="-122"/>
              </a:rPr>
              <a:t>的 </a:t>
            </a:r>
            <a:r>
              <a:rPr lang="en-US" altLang="zh-CN" sz="2400" b="1" i="1">
                <a:solidFill>
                  <a:schemeClr val="accent6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y</a:t>
            </a:r>
            <a:r>
              <a:rPr lang="en-US" altLang="zh-CN" sz="2400">
                <a:ea typeface="黑体" panose="02010609060101010101" pitchFamily="49" charset="-122"/>
              </a:rPr>
              <a:t> </a:t>
            </a:r>
            <a:r>
              <a:rPr lang="zh-CN" altLang="en-US" sz="2400">
                <a:ea typeface="黑体" panose="02010609060101010101" pitchFamily="49" charset="-122"/>
              </a:rPr>
              <a:t>值</a:t>
            </a:r>
          </a:p>
          <a:p>
            <a:pPr lvl="1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>
                <a:ea typeface="黑体" panose="02010609060101010101" pitchFamily="49" charset="-122"/>
              </a:rPr>
              <a:t>输出值在 </a:t>
            </a:r>
            <a:r>
              <a:rPr lang="en-US" altLang="zh-CN" sz="2400" b="1" i="1">
                <a:solidFill>
                  <a:srgbClr val="002060">
                    <a:lumMod val="75000"/>
                    <a:lumOff val="25000"/>
                  </a:srgbClr>
                </a:solidFill>
                <a:ea typeface="黑体" panose="02010609060101010101" pitchFamily="49" charset="-122"/>
                <a:cs typeface="Times New Roman" pitchFamily="18" charset="0"/>
              </a:rPr>
              <a:t>z =</a:t>
            </a:r>
            <a:r>
              <a:rPr lang="en-US" altLang="zh-CN" sz="2400" b="1" i="1">
                <a:solidFill>
                  <a:srgbClr val="002060">
                    <a:lumMod val="75000"/>
                    <a:lumOff val="25000"/>
                  </a:srgbClr>
                </a:solidFill>
                <a:ea typeface="黑体" panose="02010609060101010101" pitchFamily="49" charset="-122"/>
              </a:rPr>
              <a:t> f </a:t>
            </a:r>
            <a:r>
              <a:rPr lang="en-US" altLang="zh-CN" sz="2400" b="1">
                <a:solidFill>
                  <a:srgbClr val="002060">
                    <a:lumMod val="75000"/>
                    <a:lumOff val="25000"/>
                  </a:srgbClr>
                </a:solidFill>
                <a:ea typeface="黑体" panose="02010609060101010101" pitchFamily="49" charset="-122"/>
              </a:rPr>
              <a:t>(</a:t>
            </a:r>
            <a:r>
              <a:rPr lang="en-US" altLang="zh-CN" sz="2400" b="1" i="1">
                <a:solidFill>
                  <a:srgbClr val="002060">
                    <a:lumMod val="75000"/>
                    <a:lumOff val="25000"/>
                  </a:srgbClr>
                </a:solidFill>
                <a:ea typeface="黑体" panose="02010609060101010101" pitchFamily="49" charset="-122"/>
              </a:rPr>
              <a:t>x</a:t>
            </a:r>
            <a:r>
              <a:rPr lang="en-US" altLang="zh-CN" sz="2400" b="1">
                <a:solidFill>
                  <a:srgbClr val="002060">
                    <a:lumMod val="75000"/>
                    <a:lumOff val="25000"/>
                  </a:srgbClr>
                </a:solidFill>
                <a:ea typeface="黑体" panose="02010609060101010101" pitchFamily="49" charset="-122"/>
              </a:rPr>
              <a:t>)</a:t>
            </a:r>
            <a:r>
              <a:rPr lang="en-US" altLang="zh-CN" sz="2400" smtClean="0">
                <a:ea typeface="黑体" panose="02010609060101010101" pitchFamily="49" charset="-122"/>
              </a:rPr>
              <a:t> = 0 </a:t>
            </a:r>
            <a:r>
              <a:rPr lang="zh-CN" altLang="en-US" sz="2400">
                <a:ea typeface="黑体" panose="02010609060101010101" pitchFamily="49" charset="-122"/>
              </a:rPr>
              <a:t>附近变化很</a:t>
            </a:r>
            <a:r>
              <a:rPr lang="zh-CN" altLang="en-US" sz="2400" smtClean="0">
                <a:ea typeface="黑体" panose="02010609060101010101" pitchFamily="49" charset="-122"/>
              </a:rPr>
              <a:t>陡</a:t>
            </a:r>
            <a:endParaRPr lang="en-US" altLang="zh-CN" dirty="0" smtClean="0">
              <a:ea typeface="黑体" panose="02010609060101010101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4643" y="914248"/>
            <a:ext cx="7708739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28600" lvl="0" indent="-360000">
              <a:spcBef>
                <a:spcPts val="1200"/>
              </a:spcBef>
              <a:buClr>
                <a:srgbClr val="16754D"/>
              </a:buClr>
              <a:buSzPct val="100000"/>
              <a:buFont typeface="Wingdings" panose="05000000000000000000" pitchFamily="2" charset="2"/>
              <a:buChar char="p"/>
            </a:pPr>
            <a:r>
              <a:rPr lang="zh-CN" altLang="en-US" sz="2200" b="1" dirty="0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anose="02010609060101010101" pitchFamily="49" charset="-122"/>
              </a:rPr>
              <a:t>一般形式</a:t>
            </a:r>
            <a:r>
              <a:rPr lang="zh-CN" altLang="en-US" sz="22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    </a:t>
            </a:r>
            <a:r>
              <a:rPr lang="en-US" altLang="zh-CN" sz="2200" b="1" i="1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y</a:t>
            </a:r>
            <a:r>
              <a:rPr lang="en-US" altLang="zh-CN" sz="22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 = </a:t>
            </a:r>
            <a:r>
              <a:rPr lang="en-US" altLang="zh-CN" sz="2200" i="1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g</a:t>
            </a:r>
            <a:r>
              <a:rPr lang="en-US" altLang="zh-CN" sz="2200" baseline="300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-1</a:t>
            </a:r>
            <a:r>
              <a:rPr lang="en-US" altLang="zh-CN" sz="22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(</a:t>
            </a:r>
            <a:r>
              <a:rPr lang="el-GR" altLang="zh-CN" sz="2200" b="1" i="1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ω</a:t>
            </a:r>
            <a:r>
              <a:rPr lang="el-GR" altLang="zh-CN" sz="2200" b="1" baseline="300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T</a:t>
            </a:r>
            <a:r>
              <a:rPr lang="en-US" altLang="zh-CN" sz="2200" b="1" i="1" dirty="0" err="1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x</a:t>
            </a:r>
            <a:r>
              <a:rPr lang="en-US" altLang="zh-CN" sz="2200" i="1" dirty="0" err="1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+b</a:t>
            </a:r>
            <a:r>
              <a:rPr lang="en-US" altLang="zh-CN" sz="2200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)	   </a:t>
            </a:r>
            <a:r>
              <a:rPr lang="en-US" altLang="zh-CN" sz="2200" b="1" i="1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y</a:t>
            </a:r>
            <a:r>
              <a:rPr lang="en-US" altLang="zh-CN" sz="2200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= </a:t>
            </a:r>
            <a:r>
              <a:rPr lang="en-US" altLang="zh-CN" sz="2200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{0,1}</a:t>
            </a:r>
            <a:r>
              <a:rPr lang="en-US" altLang="zh-CN" sz="220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	</a:t>
            </a:r>
            <a:r>
              <a:rPr lang="en-US" altLang="zh-CN" sz="2200" i="1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 f </a:t>
            </a:r>
            <a:r>
              <a:rPr lang="en-US" altLang="zh-CN" sz="220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(</a:t>
            </a:r>
            <a:r>
              <a:rPr lang="en-US" altLang="zh-CN" sz="2200" b="1" i="1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x</a:t>
            </a:r>
            <a:r>
              <a:rPr lang="en-US" altLang="zh-CN" sz="220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) </a:t>
            </a:r>
            <a:r>
              <a:rPr lang="zh-CN" altLang="zh-CN" sz="220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≌ </a:t>
            </a:r>
            <a:r>
              <a:rPr lang="en-US" altLang="zh-CN" sz="2200" b="1" i="1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y</a:t>
            </a:r>
            <a:r>
              <a:rPr lang="zh-CN" altLang="en-US" sz="220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anose="02010609060101010101" pitchFamily="49" charset="-122"/>
              </a:rPr>
              <a:t> </a:t>
            </a:r>
            <a:endParaRPr lang="en-US" altLang="zh-CN" sz="2200" dirty="0" smtClean="0">
              <a:solidFill>
                <a:prstClr val="black"/>
              </a:solidFill>
              <a:latin typeface="Times New Roman" pitchFamily="18" charset="0"/>
              <a:ea typeface="黑体" panose="02010609060101010101" pitchFamily="49" charset="-122"/>
            </a:endParaRPr>
          </a:p>
          <a:p>
            <a:pPr marL="623888" indent="-342900">
              <a:spcBef>
                <a:spcPts val="1200"/>
              </a:spcBef>
              <a:buClr>
                <a:srgbClr val="16754D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200" i="1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g</a:t>
            </a:r>
            <a:r>
              <a:rPr lang="en-US" altLang="zh-CN" sz="22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(∙</a:t>
            </a:r>
            <a:r>
              <a:rPr lang="en-US" altLang="zh-CN" sz="220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)</a:t>
            </a:r>
            <a:r>
              <a:rPr lang="zh-CN" altLang="en-US" sz="220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：</a:t>
            </a:r>
            <a:r>
              <a:rPr lang="zh-CN" altLang="en-US" sz="2200" kern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将</a:t>
            </a:r>
            <a:r>
              <a:rPr lang="zh-CN" altLang="en-US" sz="2200" kern="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分类标记 </a:t>
            </a:r>
            <a:r>
              <a:rPr lang="en-US" altLang="zh-CN" sz="2200" i="1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y </a:t>
            </a:r>
            <a:r>
              <a:rPr lang="zh-CN" altLang="en-US" sz="2200" ker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与 </a:t>
            </a:r>
            <a:r>
              <a:rPr lang="zh-CN" altLang="en-US" sz="2200" kern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线性回归输出</a:t>
            </a:r>
            <a:r>
              <a:rPr lang="zh-CN" altLang="en-US" sz="220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 </a:t>
            </a:r>
            <a:r>
              <a:rPr lang="en-US" altLang="zh-CN" sz="2200" b="1" i="1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z =</a:t>
            </a:r>
            <a:r>
              <a:rPr lang="en-US" altLang="zh-CN" sz="2200" b="1" i="1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anose="02010609060101010101" pitchFamily="49" charset="-122"/>
              </a:rPr>
              <a:t> f </a:t>
            </a:r>
            <a:r>
              <a:rPr lang="en-US" altLang="zh-CN" sz="2200" b="1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anose="02010609060101010101" pitchFamily="49" charset="-122"/>
              </a:rPr>
              <a:t>(</a:t>
            </a:r>
            <a:r>
              <a:rPr lang="en-US" altLang="zh-CN" sz="2200" b="1" i="1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anose="02010609060101010101" pitchFamily="49" charset="-122"/>
              </a:rPr>
              <a:t>x</a:t>
            </a:r>
            <a:r>
              <a:rPr lang="en-US" altLang="zh-CN" sz="2200" b="1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anose="02010609060101010101" pitchFamily="49" charset="-122"/>
              </a:rPr>
              <a:t>) </a:t>
            </a:r>
            <a:r>
              <a:rPr lang="zh-CN" altLang="en-US" sz="2200" kern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联系</a:t>
            </a:r>
            <a:r>
              <a:rPr lang="zh-CN" altLang="en-US" sz="2200" kern="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起来</a:t>
            </a:r>
            <a:endParaRPr lang="en-US" altLang="zh-CN" sz="2200" dirty="0">
              <a:solidFill>
                <a:prstClr val="black"/>
              </a:solidFill>
              <a:latin typeface="Times New Roman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82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线性回归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941479"/>
            <a:ext cx="5320146" cy="557724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altLang="zh-CN" sz="2400" i="1" dirty="0" smtClean="0"/>
              <a:t>g </a:t>
            </a:r>
            <a:r>
              <a:rPr lang="en-US" altLang="zh-CN" sz="2400" dirty="0"/>
              <a:t>(∙) =                 </a:t>
            </a:r>
            <a:r>
              <a:rPr lang="zh-CN" altLang="en-US" sz="2400" dirty="0"/>
              <a:t> </a:t>
            </a:r>
            <a:r>
              <a:rPr lang="zh-CN" altLang="en-US" sz="2400" dirty="0" smtClean="0"/>
              <a:t>，   </a:t>
            </a:r>
            <a:r>
              <a:rPr lang="zh-CN" altLang="en-US" sz="2400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对数</a:t>
            </a:r>
            <a:r>
              <a:rPr lang="zh-CN" altLang="en-US" sz="2400" kern="0" dirty="0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cs typeface="Times New Roman" pitchFamily="18" charset="0"/>
              </a:rPr>
              <a:t>几率</a:t>
            </a:r>
            <a:r>
              <a:rPr lang="zh-CN" altLang="en-US" sz="2400" kern="0" dirty="0">
                <a:latin typeface="黑体" panose="02010609060101010101" pitchFamily="49" charset="-122"/>
                <a:cs typeface="Times New Roman" pitchFamily="18" charset="0"/>
              </a:rPr>
              <a:t>回归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2313938" y="431801"/>
            <a:ext cx="44406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 </a:t>
            </a:r>
            <a:r>
              <a:rPr lang="zh-CN" altLang="en-US" sz="2400" b="1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anose="02010609060101010101" pitchFamily="49" charset="-122"/>
              </a:rPr>
              <a:t>对数</a:t>
            </a:r>
            <a:r>
              <a:rPr lang="zh-CN" altLang="en-US" sz="2400" b="1" smtClean="0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anose="02010609060101010101" pitchFamily="49" charset="-122"/>
              </a:rPr>
              <a:t>几率 </a:t>
            </a:r>
            <a:r>
              <a:rPr lang="zh-CN" altLang="en-US" sz="2400" b="1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anose="02010609060101010101" pitchFamily="49" charset="-122"/>
              </a:rPr>
              <a:t>回归  </a:t>
            </a:r>
            <a:r>
              <a:rPr lang="zh-CN" altLang="en-US" sz="2400" b="1" dirty="0" smtClean="0">
                <a:solidFill>
                  <a:srgbClr val="329E6E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求解</a:t>
            </a:r>
            <a:r>
              <a:rPr lang="zh-CN" altLang="en-US" sz="2400" b="1" dirty="0" smtClean="0">
                <a:solidFill>
                  <a:srgbClr val="002060">
                    <a:lumMod val="75000"/>
                    <a:lumOff val="2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002060">
                    <a:lumMod val="75000"/>
                    <a:lumOff val="2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二分类</a:t>
            </a:r>
            <a:endParaRPr lang="zh-CN" altLang="en-US" sz="2800" b="1" dirty="0">
              <a:solidFill>
                <a:schemeClr val="accent6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379057"/>
              </p:ext>
            </p:extLst>
          </p:nvPr>
        </p:nvGraphicFramePr>
        <p:xfrm>
          <a:off x="1345563" y="1900459"/>
          <a:ext cx="968375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6" name="Formula" r:id="rId3" imgW="486720" imgH="325440" progId="Equation.Ribbit">
                  <p:embed/>
                </p:oleObj>
              </mc:Choice>
              <mc:Fallback>
                <p:oleObj name="Formula" r:id="rId3" imgW="486720" imgH="325440" progId="Equation.Ribbit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5563" y="1900459"/>
                        <a:ext cx="968375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254643" y="914248"/>
            <a:ext cx="7708739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28600" lvl="0" indent="-360000">
              <a:spcBef>
                <a:spcPts val="1200"/>
              </a:spcBef>
              <a:buClr>
                <a:srgbClr val="16754D"/>
              </a:buClr>
              <a:buSzPct val="100000"/>
              <a:buFont typeface="Wingdings" panose="05000000000000000000" pitchFamily="2" charset="2"/>
              <a:buChar char="p"/>
            </a:pPr>
            <a:r>
              <a:rPr lang="zh-CN" altLang="en-US" sz="2200" b="1" dirty="0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anose="02010609060101010101" pitchFamily="49" charset="-122"/>
              </a:rPr>
              <a:t>一般形式</a:t>
            </a:r>
            <a:r>
              <a:rPr lang="zh-CN" altLang="en-US" sz="22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    </a:t>
            </a:r>
            <a:r>
              <a:rPr lang="en-US" altLang="zh-CN" sz="2200" b="1" i="1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y</a:t>
            </a:r>
            <a:r>
              <a:rPr lang="en-US" altLang="zh-CN" sz="22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 = </a:t>
            </a:r>
            <a:r>
              <a:rPr lang="en-US" altLang="zh-CN" sz="2200" i="1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g</a:t>
            </a:r>
            <a:r>
              <a:rPr lang="en-US" altLang="zh-CN" sz="2200" baseline="300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-1</a:t>
            </a:r>
            <a:r>
              <a:rPr lang="en-US" altLang="zh-CN" sz="22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(</a:t>
            </a:r>
            <a:r>
              <a:rPr lang="el-GR" altLang="zh-CN" sz="2200" b="1" i="1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ω</a:t>
            </a:r>
            <a:r>
              <a:rPr lang="el-GR" altLang="zh-CN" sz="2200" b="1" baseline="300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T</a:t>
            </a:r>
            <a:r>
              <a:rPr lang="en-US" altLang="zh-CN" sz="2200" b="1" i="1" dirty="0" err="1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x</a:t>
            </a:r>
            <a:r>
              <a:rPr lang="en-US" altLang="zh-CN" sz="2200" i="1" dirty="0" err="1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+b</a:t>
            </a:r>
            <a:r>
              <a:rPr lang="en-US" altLang="zh-CN" sz="2200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)	   </a:t>
            </a:r>
            <a:r>
              <a:rPr lang="en-US" altLang="zh-CN" sz="2200" b="1" i="1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y</a:t>
            </a:r>
            <a:r>
              <a:rPr lang="en-US" altLang="zh-CN" sz="2200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= </a:t>
            </a:r>
            <a:r>
              <a:rPr lang="en-US" altLang="zh-CN" sz="2200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{0,1}</a:t>
            </a:r>
            <a:r>
              <a:rPr lang="en-US" altLang="zh-CN" sz="220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	</a:t>
            </a:r>
            <a:r>
              <a:rPr lang="en-US" altLang="zh-CN" sz="2200" i="1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 f </a:t>
            </a:r>
            <a:r>
              <a:rPr lang="en-US" altLang="zh-CN" sz="220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(</a:t>
            </a:r>
            <a:r>
              <a:rPr lang="en-US" altLang="zh-CN" sz="2200" b="1" i="1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x</a:t>
            </a:r>
            <a:r>
              <a:rPr lang="en-US" altLang="zh-CN" sz="220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) </a:t>
            </a:r>
            <a:r>
              <a:rPr lang="zh-CN" altLang="zh-CN" sz="220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≌ </a:t>
            </a:r>
            <a:r>
              <a:rPr lang="en-US" altLang="zh-CN" sz="2200" b="1" i="1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y</a:t>
            </a:r>
            <a:r>
              <a:rPr lang="zh-CN" altLang="en-US" sz="220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anose="02010609060101010101" pitchFamily="49" charset="-122"/>
              </a:rPr>
              <a:t> </a:t>
            </a:r>
            <a:endParaRPr lang="en-US" altLang="zh-CN" sz="2200" dirty="0" smtClean="0">
              <a:solidFill>
                <a:prstClr val="black"/>
              </a:solidFill>
              <a:latin typeface="Times New Roman" pitchFamily="18" charset="0"/>
              <a:ea typeface="黑体" panose="02010609060101010101" pitchFamily="49" charset="-122"/>
            </a:endParaRPr>
          </a:p>
          <a:p>
            <a:pPr marL="623888" indent="-342900">
              <a:spcBef>
                <a:spcPts val="1200"/>
              </a:spcBef>
              <a:buClr>
                <a:srgbClr val="16754D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200" i="1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g</a:t>
            </a:r>
            <a:r>
              <a:rPr lang="en-US" altLang="zh-CN" sz="22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(∙</a:t>
            </a:r>
            <a:r>
              <a:rPr lang="en-US" altLang="zh-CN" sz="220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)</a:t>
            </a:r>
            <a:r>
              <a:rPr lang="zh-CN" altLang="en-US" sz="220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：</a:t>
            </a:r>
            <a:r>
              <a:rPr lang="zh-CN" altLang="en-US" sz="2200" kern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将</a:t>
            </a:r>
            <a:r>
              <a:rPr lang="zh-CN" altLang="en-US" sz="2200" kern="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分类标记 </a:t>
            </a:r>
            <a:r>
              <a:rPr lang="en-US" altLang="zh-CN" sz="2200" i="1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y </a:t>
            </a:r>
            <a:r>
              <a:rPr lang="zh-CN" altLang="en-US" sz="2200" ker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与 </a:t>
            </a:r>
            <a:r>
              <a:rPr lang="zh-CN" altLang="en-US" sz="2200" kern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线性回归输出</a:t>
            </a:r>
            <a:r>
              <a:rPr lang="zh-CN" altLang="en-US" sz="220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 </a:t>
            </a:r>
            <a:r>
              <a:rPr lang="en-US" altLang="zh-CN" sz="2200" b="1" i="1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z =</a:t>
            </a:r>
            <a:r>
              <a:rPr lang="en-US" altLang="zh-CN" sz="2200" b="1" i="1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anose="02010609060101010101" pitchFamily="49" charset="-122"/>
              </a:rPr>
              <a:t> f </a:t>
            </a:r>
            <a:r>
              <a:rPr lang="en-US" altLang="zh-CN" sz="2200" b="1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anose="02010609060101010101" pitchFamily="49" charset="-122"/>
              </a:rPr>
              <a:t>(</a:t>
            </a:r>
            <a:r>
              <a:rPr lang="en-US" altLang="zh-CN" sz="2200" b="1" i="1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anose="02010609060101010101" pitchFamily="49" charset="-122"/>
              </a:rPr>
              <a:t>x</a:t>
            </a:r>
            <a:r>
              <a:rPr lang="en-US" altLang="zh-CN" sz="2200" b="1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anose="02010609060101010101" pitchFamily="49" charset="-122"/>
              </a:rPr>
              <a:t>) </a:t>
            </a:r>
            <a:r>
              <a:rPr lang="zh-CN" altLang="en-US" sz="2200" kern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联系</a:t>
            </a:r>
            <a:r>
              <a:rPr lang="zh-CN" altLang="en-US" sz="2200" kern="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起来</a:t>
            </a:r>
            <a:endParaRPr lang="en-US" altLang="zh-CN" sz="2200" dirty="0">
              <a:solidFill>
                <a:prstClr val="black"/>
              </a:solidFill>
              <a:latin typeface="Times New Roman" pitchFamily="18" charset="0"/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4398085"/>
            <a:ext cx="8978630" cy="968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lvl="1" indent="-360363">
              <a:lnSpc>
                <a:spcPct val="110000"/>
              </a:lnSpc>
              <a:spcBef>
                <a:spcPts val="500"/>
              </a:spcBef>
              <a:buClr>
                <a:srgbClr val="16754D"/>
              </a:buClr>
              <a:buFont typeface="Wingdings" panose="05000000000000000000" pitchFamily="2" charset="2"/>
              <a:buChar char="u"/>
            </a:pPr>
            <a:r>
              <a:rPr lang="zh-CN" altLang="en-US" sz="240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对应</a:t>
            </a:r>
            <a:r>
              <a:rPr lang="zh-CN" altLang="en-US" sz="24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的模型称为</a:t>
            </a:r>
            <a:r>
              <a:rPr lang="en-US" altLang="zh-CN" sz="24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“</a:t>
            </a:r>
            <a:r>
              <a:rPr lang="zh-CN" altLang="en-US" sz="2400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anose="02010609060101010101" pitchFamily="49" charset="-122"/>
              </a:rPr>
              <a:t>对数几率回归</a:t>
            </a:r>
            <a:r>
              <a:rPr lang="en-US" altLang="zh-CN" sz="240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” </a:t>
            </a:r>
            <a:r>
              <a:rPr lang="zh-CN" altLang="en-US" sz="240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。</a:t>
            </a:r>
            <a:endParaRPr lang="en-US" altLang="zh-CN" sz="2400" dirty="0">
              <a:solidFill>
                <a:prstClr val="black"/>
              </a:solidFill>
              <a:latin typeface="Times New Roman" pitchFamily="18" charset="0"/>
              <a:ea typeface="黑体" panose="02010609060101010101" pitchFamily="49" charset="-122"/>
            </a:endParaRPr>
          </a:p>
          <a:p>
            <a:pPr marL="703263" lvl="1" indent="-342900">
              <a:lnSpc>
                <a:spcPct val="110000"/>
              </a:lnSpc>
              <a:spcBef>
                <a:spcPts val="500"/>
              </a:spcBef>
              <a:buClr>
                <a:srgbClr val="16754D"/>
              </a:buClr>
              <a:buFont typeface="Wingdings" panose="05000000000000000000" pitchFamily="2" charset="2"/>
              <a:buChar char="Ø"/>
            </a:pPr>
            <a:r>
              <a:rPr lang="zh-CN" altLang="en-US" sz="240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注意</a:t>
            </a:r>
            <a:r>
              <a:rPr lang="zh-CN" altLang="en-US" sz="24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：虽然它的名字是</a:t>
            </a:r>
            <a:r>
              <a:rPr lang="en-US" altLang="zh-CN" sz="24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“</a:t>
            </a:r>
            <a:r>
              <a:rPr lang="zh-CN" altLang="en-US" sz="24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回归</a:t>
            </a:r>
            <a:r>
              <a:rPr lang="en-US" altLang="zh-CN" sz="24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”</a:t>
            </a:r>
            <a:r>
              <a:rPr lang="zh-CN" altLang="en-US" sz="24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，</a:t>
            </a:r>
            <a:r>
              <a:rPr lang="zh-CN" altLang="en-US" sz="240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但</a:t>
            </a:r>
            <a:r>
              <a:rPr lang="zh-CN" altLang="en-US" sz="240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实际是</a:t>
            </a:r>
            <a:r>
              <a:rPr lang="zh-CN" altLang="en-US" sz="24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一种  </a:t>
            </a:r>
            <a:r>
              <a:rPr lang="zh-CN" altLang="en-US" sz="2400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anose="02010609060101010101" pitchFamily="49" charset="-122"/>
              </a:rPr>
              <a:t>分类学习方法</a:t>
            </a:r>
            <a:endParaRPr lang="en-US" altLang="zh-CN" sz="900" b="1" dirty="0">
              <a:solidFill>
                <a:schemeClr val="accent6">
                  <a:lumMod val="75000"/>
                  <a:lumOff val="25000"/>
                </a:schemeClr>
              </a:solidFill>
              <a:latin typeface="Times New Roman" pitchFamily="18" charset="0"/>
              <a:ea typeface="黑体" panose="0201060906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2633340"/>
            <a:ext cx="8978630" cy="968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lvl="1" indent="-360363">
              <a:lnSpc>
                <a:spcPct val="110000"/>
              </a:lnSpc>
              <a:spcBef>
                <a:spcPts val="500"/>
              </a:spcBef>
              <a:buClr>
                <a:srgbClr val="16754D"/>
              </a:buClr>
              <a:buFont typeface="Wingdings" panose="05000000000000000000" pitchFamily="2" charset="2"/>
              <a:buChar char="u"/>
            </a:pPr>
            <a:r>
              <a:rPr lang="zh-CN" altLang="en-US" sz="2400" b="1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anose="02010609060101010101" pitchFamily="49" charset="-122"/>
              </a:rPr>
              <a:t>对数几率</a:t>
            </a:r>
            <a:r>
              <a:rPr lang="en-US" altLang="zh-CN" sz="2400" b="1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描述</a:t>
            </a:r>
            <a:r>
              <a:rPr lang="zh-CN" altLang="en-US" sz="240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了：  样本 作为 正例 的 相对可能性 </a:t>
            </a:r>
            <a:endParaRPr lang="en-US" altLang="zh-CN" sz="2400" smtClean="0">
              <a:solidFill>
                <a:prstClr val="black"/>
              </a:solidFill>
              <a:latin typeface="Times New Roman" pitchFamily="18" charset="0"/>
              <a:ea typeface="黑体" panose="02010609060101010101" pitchFamily="49" charset="-122"/>
            </a:endParaRPr>
          </a:p>
          <a:p>
            <a:pPr marL="360363" lvl="1" indent="-360363">
              <a:lnSpc>
                <a:spcPct val="110000"/>
              </a:lnSpc>
              <a:spcBef>
                <a:spcPts val="500"/>
              </a:spcBef>
              <a:buClr>
                <a:srgbClr val="16754D"/>
              </a:buClr>
              <a:buFont typeface="Wingdings" panose="05000000000000000000" pitchFamily="2" charset="2"/>
              <a:buChar char="u"/>
            </a:pPr>
            <a:r>
              <a:rPr lang="zh-CN" altLang="en-US" sz="240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线性回归的</a:t>
            </a:r>
            <a:r>
              <a:rPr lang="zh-CN" altLang="en-US" sz="240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预测</a:t>
            </a:r>
            <a:r>
              <a:rPr lang="zh-CN" altLang="en-US" sz="240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结果 </a:t>
            </a:r>
            <a:r>
              <a:rPr lang="en-US" altLang="zh-CN" sz="2400" i="1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f </a:t>
            </a:r>
            <a:r>
              <a:rPr lang="en-US" altLang="zh-CN" sz="240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(</a:t>
            </a:r>
            <a:r>
              <a:rPr lang="en-US" altLang="zh-CN" sz="2400" b="1" i="1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x</a:t>
            </a:r>
            <a:r>
              <a:rPr lang="en-US" altLang="zh-CN" sz="240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)=</a:t>
            </a:r>
            <a:r>
              <a:rPr lang="el-GR" altLang="zh-CN" sz="2400" b="1" i="1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ω</a:t>
            </a:r>
            <a:r>
              <a:rPr lang="en-US" altLang="zh-CN" sz="2400" baseline="3000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T</a:t>
            </a:r>
            <a:r>
              <a:rPr lang="en-US" altLang="zh-CN" sz="2400" b="1" i="1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x</a:t>
            </a:r>
            <a:r>
              <a:rPr lang="en-US" altLang="zh-CN" sz="2400" i="1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+</a:t>
            </a:r>
            <a:r>
              <a:rPr lang="en-US" altLang="zh-CN" sz="2400" b="1" i="1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b</a:t>
            </a:r>
            <a:r>
              <a:rPr lang="zh-CN" altLang="en-US" sz="240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  </a:t>
            </a:r>
            <a:r>
              <a:rPr lang="zh-CN" altLang="en-US" sz="2400" b="1" smtClean="0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anose="02010609060101010101" pitchFamily="49" charset="-122"/>
              </a:rPr>
              <a:t>逼近 </a:t>
            </a:r>
            <a:r>
              <a:rPr lang="zh-CN" altLang="en-US" sz="240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真实</a:t>
            </a:r>
            <a:r>
              <a:rPr lang="zh-CN" altLang="en-US" sz="240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标记 </a:t>
            </a:r>
            <a:r>
              <a:rPr lang="en-US" altLang="zh-CN" sz="2400" i="1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y </a:t>
            </a:r>
            <a:r>
              <a:rPr lang="zh-CN" altLang="en-US" sz="240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的</a:t>
            </a:r>
            <a:r>
              <a:rPr lang="zh-CN" altLang="en-US" sz="2400" b="1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anose="02010609060101010101" pitchFamily="49" charset="-122"/>
              </a:rPr>
              <a:t>对数</a:t>
            </a:r>
            <a:r>
              <a:rPr lang="zh-CN" altLang="en-US" sz="2400" b="1" smtClean="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anose="02010609060101010101" pitchFamily="49" charset="-122"/>
              </a:rPr>
              <a:t>几率</a:t>
            </a:r>
            <a:endParaRPr lang="en-US" altLang="zh-CN" sz="2400" smtClean="0">
              <a:solidFill>
                <a:prstClr val="black"/>
              </a:solidFill>
              <a:latin typeface="Times New Roman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4831375"/>
              </p:ext>
            </p:extLst>
          </p:nvPr>
        </p:nvGraphicFramePr>
        <p:xfrm>
          <a:off x="1445355" y="3550962"/>
          <a:ext cx="1531937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7" name="Formula" r:id="rId5" imgW="772200" imgH="344520" progId="Equation.Ribbit">
                  <p:embed/>
                </p:oleObj>
              </mc:Choice>
              <mc:Fallback>
                <p:oleObj name="Formula" r:id="rId5" imgW="772200" imgH="344520" progId="Equation.Ribbit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5355" y="3550962"/>
                        <a:ext cx="1531937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9574074"/>
              </p:ext>
            </p:extLst>
          </p:nvPr>
        </p:nvGraphicFramePr>
        <p:xfrm>
          <a:off x="3528328" y="3550962"/>
          <a:ext cx="230187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8" name="Formula" r:id="rId7" imgW="1158480" imgH="344520" progId="Equation.Ribbit">
                  <p:embed/>
                </p:oleObj>
              </mc:Choice>
              <mc:Fallback>
                <p:oleObj name="Formula" r:id="rId7" imgW="1158480" imgH="344520" progId="Equation.Ribbit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8328" y="3550962"/>
                        <a:ext cx="2301875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右箭头 20"/>
          <p:cNvSpPr/>
          <p:nvPr/>
        </p:nvSpPr>
        <p:spPr>
          <a:xfrm>
            <a:off x="3109346" y="3879370"/>
            <a:ext cx="217513" cy="130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69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线性回归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941479"/>
            <a:ext cx="5320146" cy="557724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altLang="zh-CN" sz="2400" i="1" dirty="0" smtClean="0"/>
              <a:t>g </a:t>
            </a:r>
            <a:r>
              <a:rPr lang="en-US" altLang="zh-CN" sz="2400" dirty="0"/>
              <a:t>(∙) =                 </a:t>
            </a:r>
            <a:r>
              <a:rPr lang="zh-CN" altLang="en-US" sz="2400" dirty="0"/>
              <a:t> </a:t>
            </a:r>
            <a:r>
              <a:rPr lang="zh-CN" altLang="en-US" sz="2400" dirty="0" smtClean="0"/>
              <a:t>，   </a:t>
            </a:r>
            <a:r>
              <a:rPr lang="zh-CN" altLang="en-US" sz="2400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对数</a:t>
            </a:r>
            <a:r>
              <a:rPr lang="zh-CN" altLang="en-US" sz="2400" kern="0" dirty="0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cs typeface="Times New Roman" pitchFamily="18" charset="0"/>
              </a:rPr>
              <a:t>几率</a:t>
            </a:r>
            <a:r>
              <a:rPr lang="zh-CN" altLang="en-US" sz="2400" kern="0" dirty="0">
                <a:latin typeface="黑体" panose="02010609060101010101" pitchFamily="49" charset="-122"/>
                <a:cs typeface="Times New Roman" pitchFamily="18" charset="0"/>
              </a:rPr>
              <a:t>回归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2313938" y="431801"/>
            <a:ext cx="44406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 </a:t>
            </a:r>
            <a:r>
              <a:rPr lang="zh-CN" altLang="en-US" sz="2400" b="1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anose="02010609060101010101" pitchFamily="49" charset="-122"/>
              </a:rPr>
              <a:t>对数</a:t>
            </a:r>
            <a:r>
              <a:rPr lang="zh-CN" altLang="en-US" sz="2400" b="1" smtClean="0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anose="02010609060101010101" pitchFamily="49" charset="-122"/>
              </a:rPr>
              <a:t>几率 </a:t>
            </a:r>
            <a:r>
              <a:rPr lang="zh-CN" altLang="en-US" sz="2400" b="1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anose="02010609060101010101" pitchFamily="49" charset="-122"/>
              </a:rPr>
              <a:t>回归  </a:t>
            </a:r>
            <a:r>
              <a:rPr lang="zh-CN" altLang="en-US" sz="2400" b="1" dirty="0" smtClean="0">
                <a:solidFill>
                  <a:srgbClr val="329E6E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求解</a:t>
            </a:r>
            <a:r>
              <a:rPr lang="zh-CN" altLang="en-US" sz="2400" b="1" dirty="0" smtClean="0">
                <a:solidFill>
                  <a:srgbClr val="002060">
                    <a:lumMod val="75000"/>
                    <a:lumOff val="2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002060">
                    <a:lumMod val="75000"/>
                    <a:lumOff val="2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二分类</a:t>
            </a:r>
            <a:endParaRPr lang="zh-CN" altLang="en-US" sz="2800" b="1" dirty="0">
              <a:solidFill>
                <a:schemeClr val="accent6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1345563" y="1900459"/>
          <a:ext cx="968375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9" name="Formula" r:id="rId3" imgW="486720" imgH="325440" progId="Equation.Ribbit">
                  <p:embed/>
                </p:oleObj>
              </mc:Choice>
              <mc:Fallback>
                <p:oleObj name="Formula" r:id="rId3" imgW="486720" imgH="325440" progId="Equation.Ribbit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5563" y="1900459"/>
                        <a:ext cx="968375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254643" y="914248"/>
            <a:ext cx="7708739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28600" lvl="0" indent="-360000">
              <a:spcBef>
                <a:spcPts val="1200"/>
              </a:spcBef>
              <a:buClr>
                <a:srgbClr val="16754D"/>
              </a:buClr>
              <a:buSzPct val="100000"/>
              <a:buFont typeface="Wingdings" panose="05000000000000000000" pitchFamily="2" charset="2"/>
              <a:buChar char="p"/>
            </a:pPr>
            <a:r>
              <a:rPr lang="zh-CN" altLang="en-US" sz="2200" b="1" dirty="0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anose="02010609060101010101" pitchFamily="49" charset="-122"/>
              </a:rPr>
              <a:t>一般形式</a:t>
            </a:r>
            <a:r>
              <a:rPr lang="zh-CN" altLang="en-US" sz="22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    </a:t>
            </a:r>
            <a:r>
              <a:rPr lang="en-US" altLang="zh-CN" sz="2200" b="1" i="1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y</a:t>
            </a:r>
            <a:r>
              <a:rPr lang="en-US" altLang="zh-CN" sz="22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 = </a:t>
            </a:r>
            <a:r>
              <a:rPr lang="en-US" altLang="zh-CN" sz="2200" i="1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g</a:t>
            </a:r>
            <a:r>
              <a:rPr lang="en-US" altLang="zh-CN" sz="2200" baseline="300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-1</a:t>
            </a:r>
            <a:r>
              <a:rPr lang="en-US" altLang="zh-CN" sz="22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(</a:t>
            </a:r>
            <a:r>
              <a:rPr lang="el-GR" altLang="zh-CN" sz="2200" b="1" i="1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ω</a:t>
            </a:r>
            <a:r>
              <a:rPr lang="el-GR" altLang="zh-CN" sz="2200" b="1" baseline="300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T</a:t>
            </a:r>
            <a:r>
              <a:rPr lang="en-US" altLang="zh-CN" sz="2200" b="1" i="1" dirty="0" err="1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x</a:t>
            </a:r>
            <a:r>
              <a:rPr lang="en-US" altLang="zh-CN" sz="2200" i="1" dirty="0" err="1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+b</a:t>
            </a:r>
            <a:r>
              <a:rPr lang="en-US" altLang="zh-CN" sz="2200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)	   </a:t>
            </a:r>
            <a:r>
              <a:rPr lang="en-US" altLang="zh-CN" sz="2200" b="1" i="1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y</a:t>
            </a:r>
            <a:r>
              <a:rPr lang="en-US" altLang="zh-CN" sz="2200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= </a:t>
            </a:r>
            <a:r>
              <a:rPr lang="en-US" altLang="zh-CN" sz="2200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{0,1}</a:t>
            </a:r>
            <a:r>
              <a:rPr lang="en-US" altLang="zh-CN" sz="220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	</a:t>
            </a:r>
            <a:r>
              <a:rPr lang="en-US" altLang="zh-CN" sz="2200" i="1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 f </a:t>
            </a:r>
            <a:r>
              <a:rPr lang="en-US" altLang="zh-CN" sz="220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(</a:t>
            </a:r>
            <a:r>
              <a:rPr lang="en-US" altLang="zh-CN" sz="2200" b="1" i="1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x</a:t>
            </a:r>
            <a:r>
              <a:rPr lang="en-US" altLang="zh-CN" sz="220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) </a:t>
            </a:r>
            <a:r>
              <a:rPr lang="zh-CN" altLang="zh-CN" sz="220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≌ </a:t>
            </a:r>
            <a:r>
              <a:rPr lang="en-US" altLang="zh-CN" sz="2200" b="1" i="1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y</a:t>
            </a:r>
            <a:r>
              <a:rPr lang="zh-CN" altLang="en-US" sz="220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anose="02010609060101010101" pitchFamily="49" charset="-122"/>
              </a:rPr>
              <a:t> </a:t>
            </a:r>
            <a:endParaRPr lang="en-US" altLang="zh-CN" sz="2200" dirty="0" smtClean="0">
              <a:solidFill>
                <a:prstClr val="black"/>
              </a:solidFill>
              <a:latin typeface="Times New Roman" pitchFamily="18" charset="0"/>
              <a:ea typeface="黑体" panose="02010609060101010101" pitchFamily="49" charset="-122"/>
            </a:endParaRPr>
          </a:p>
          <a:p>
            <a:pPr marL="623888" indent="-342900">
              <a:spcBef>
                <a:spcPts val="1200"/>
              </a:spcBef>
              <a:buClr>
                <a:srgbClr val="16754D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200" i="1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g</a:t>
            </a:r>
            <a:r>
              <a:rPr lang="en-US" altLang="zh-CN" sz="22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(∙</a:t>
            </a:r>
            <a:r>
              <a:rPr lang="en-US" altLang="zh-CN" sz="220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)</a:t>
            </a:r>
            <a:r>
              <a:rPr lang="zh-CN" altLang="en-US" sz="220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：</a:t>
            </a:r>
            <a:r>
              <a:rPr lang="zh-CN" altLang="en-US" sz="2200" kern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将</a:t>
            </a:r>
            <a:r>
              <a:rPr lang="zh-CN" altLang="en-US" sz="2200" kern="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分类标记 </a:t>
            </a:r>
            <a:r>
              <a:rPr lang="en-US" altLang="zh-CN" sz="2200" i="1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y </a:t>
            </a:r>
            <a:r>
              <a:rPr lang="zh-CN" altLang="en-US" sz="2200" ker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与 </a:t>
            </a:r>
            <a:r>
              <a:rPr lang="zh-CN" altLang="en-US" sz="2200" kern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线性回归输出</a:t>
            </a:r>
            <a:r>
              <a:rPr lang="zh-CN" altLang="en-US" sz="220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 </a:t>
            </a:r>
            <a:r>
              <a:rPr lang="en-US" altLang="zh-CN" sz="2200" b="1" i="1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z =</a:t>
            </a:r>
            <a:r>
              <a:rPr lang="en-US" altLang="zh-CN" sz="2200" b="1" i="1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anose="02010609060101010101" pitchFamily="49" charset="-122"/>
              </a:rPr>
              <a:t> f </a:t>
            </a:r>
            <a:r>
              <a:rPr lang="en-US" altLang="zh-CN" sz="2200" b="1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anose="02010609060101010101" pitchFamily="49" charset="-122"/>
              </a:rPr>
              <a:t>(</a:t>
            </a:r>
            <a:r>
              <a:rPr lang="en-US" altLang="zh-CN" sz="2200" b="1" i="1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anose="02010609060101010101" pitchFamily="49" charset="-122"/>
              </a:rPr>
              <a:t>x</a:t>
            </a:r>
            <a:r>
              <a:rPr lang="en-US" altLang="zh-CN" sz="2200" b="1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anose="02010609060101010101" pitchFamily="49" charset="-122"/>
              </a:rPr>
              <a:t>) </a:t>
            </a:r>
            <a:r>
              <a:rPr lang="zh-CN" altLang="en-US" sz="2200" kern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联系</a:t>
            </a:r>
            <a:r>
              <a:rPr lang="zh-CN" altLang="en-US" sz="2200" kern="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起来</a:t>
            </a:r>
            <a:endParaRPr lang="en-US" altLang="zh-CN" sz="2200" dirty="0">
              <a:solidFill>
                <a:prstClr val="black"/>
              </a:solidFill>
              <a:latin typeface="Times New Roman" pitchFamily="18" charset="0"/>
              <a:ea typeface="黑体" panose="0201060906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2633340"/>
            <a:ext cx="8978630" cy="968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lvl="1" indent="-360363">
              <a:lnSpc>
                <a:spcPct val="110000"/>
              </a:lnSpc>
              <a:spcBef>
                <a:spcPts val="500"/>
              </a:spcBef>
              <a:buClr>
                <a:srgbClr val="16754D"/>
              </a:buClr>
              <a:buFont typeface="Wingdings" panose="05000000000000000000" pitchFamily="2" charset="2"/>
              <a:buChar char="u"/>
            </a:pPr>
            <a:r>
              <a:rPr lang="zh-CN" altLang="en-US" sz="2400" b="1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anose="02010609060101010101" pitchFamily="49" charset="-122"/>
              </a:rPr>
              <a:t>对数几率</a:t>
            </a:r>
            <a:r>
              <a:rPr lang="en-US" altLang="zh-CN" sz="2400" b="1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描述</a:t>
            </a:r>
            <a:r>
              <a:rPr lang="zh-CN" altLang="en-US" sz="240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了：  样本 作为 正例 的 相对可能性 </a:t>
            </a:r>
            <a:endParaRPr lang="en-US" altLang="zh-CN" sz="2400" smtClean="0">
              <a:solidFill>
                <a:prstClr val="black"/>
              </a:solidFill>
              <a:latin typeface="Times New Roman" pitchFamily="18" charset="0"/>
              <a:ea typeface="黑体" panose="02010609060101010101" pitchFamily="49" charset="-122"/>
            </a:endParaRPr>
          </a:p>
          <a:p>
            <a:pPr marL="360363" lvl="1" indent="-360363">
              <a:lnSpc>
                <a:spcPct val="110000"/>
              </a:lnSpc>
              <a:spcBef>
                <a:spcPts val="500"/>
              </a:spcBef>
              <a:buClr>
                <a:srgbClr val="16754D"/>
              </a:buClr>
              <a:buFont typeface="Wingdings" panose="05000000000000000000" pitchFamily="2" charset="2"/>
              <a:buChar char="u"/>
            </a:pPr>
            <a:r>
              <a:rPr lang="zh-CN" altLang="en-US" sz="240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线性回归的</a:t>
            </a:r>
            <a:r>
              <a:rPr lang="zh-CN" altLang="en-US" sz="240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预测</a:t>
            </a:r>
            <a:r>
              <a:rPr lang="zh-CN" altLang="en-US" sz="240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结果 </a:t>
            </a:r>
            <a:r>
              <a:rPr lang="en-US" altLang="zh-CN" sz="2400" i="1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f </a:t>
            </a:r>
            <a:r>
              <a:rPr lang="en-US" altLang="zh-CN" sz="240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(</a:t>
            </a:r>
            <a:r>
              <a:rPr lang="en-US" altLang="zh-CN" sz="2400" b="1" i="1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x</a:t>
            </a:r>
            <a:r>
              <a:rPr lang="en-US" altLang="zh-CN" sz="240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)=</a:t>
            </a:r>
            <a:r>
              <a:rPr lang="el-GR" altLang="zh-CN" sz="2400" b="1" i="1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ω</a:t>
            </a:r>
            <a:r>
              <a:rPr lang="en-US" altLang="zh-CN" sz="2400" baseline="3000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T</a:t>
            </a:r>
            <a:r>
              <a:rPr lang="en-US" altLang="zh-CN" sz="2400" b="1" i="1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x</a:t>
            </a:r>
            <a:r>
              <a:rPr lang="en-US" altLang="zh-CN" sz="2400" i="1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+</a:t>
            </a:r>
            <a:r>
              <a:rPr lang="en-US" altLang="zh-CN" sz="2400" b="1" i="1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b</a:t>
            </a:r>
            <a:r>
              <a:rPr lang="zh-CN" altLang="en-US" sz="240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  </a:t>
            </a:r>
            <a:r>
              <a:rPr lang="zh-CN" altLang="en-US" sz="2400" b="1" smtClean="0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anose="02010609060101010101" pitchFamily="49" charset="-122"/>
              </a:rPr>
              <a:t>逼近 </a:t>
            </a:r>
            <a:r>
              <a:rPr lang="zh-CN" altLang="en-US" sz="240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真实</a:t>
            </a:r>
            <a:r>
              <a:rPr lang="zh-CN" altLang="en-US" sz="240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标记 </a:t>
            </a:r>
            <a:r>
              <a:rPr lang="en-US" altLang="zh-CN" sz="2400" i="1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y </a:t>
            </a:r>
            <a:r>
              <a:rPr lang="zh-CN" altLang="en-US" sz="240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的</a:t>
            </a:r>
            <a:r>
              <a:rPr lang="zh-CN" altLang="en-US" sz="2400" b="1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anose="02010609060101010101" pitchFamily="49" charset="-122"/>
              </a:rPr>
              <a:t>对数</a:t>
            </a:r>
            <a:r>
              <a:rPr lang="zh-CN" altLang="en-US" sz="2400" b="1" smtClean="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anose="02010609060101010101" pitchFamily="49" charset="-122"/>
              </a:rPr>
              <a:t>几率</a:t>
            </a:r>
            <a:endParaRPr lang="en-US" altLang="zh-CN" sz="2400" smtClean="0">
              <a:solidFill>
                <a:prstClr val="black"/>
              </a:solidFill>
              <a:latin typeface="Times New Roman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/>
          </p:nvPr>
        </p:nvGraphicFramePr>
        <p:xfrm>
          <a:off x="1445355" y="3550962"/>
          <a:ext cx="1531937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10" name="Formula" r:id="rId5" imgW="772200" imgH="344520" progId="Equation.Ribbit">
                  <p:embed/>
                </p:oleObj>
              </mc:Choice>
              <mc:Fallback>
                <p:oleObj name="Formula" r:id="rId5" imgW="772200" imgH="344520" progId="Equation.Ribbit">
                  <p:embed/>
                  <p:pic>
                    <p:nvPicPr>
                      <p:cNvPr id="19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5355" y="3550962"/>
                        <a:ext cx="1531937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/>
          </p:nvPr>
        </p:nvGraphicFramePr>
        <p:xfrm>
          <a:off x="3528328" y="3550962"/>
          <a:ext cx="230187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11" name="Formula" r:id="rId7" imgW="1158480" imgH="344520" progId="Equation.Ribbit">
                  <p:embed/>
                </p:oleObj>
              </mc:Choice>
              <mc:Fallback>
                <p:oleObj name="Formula" r:id="rId7" imgW="1158480" imgH="344520" progId="Equation.Ribbit">
                  <p:embed/>
                  <p:pic>
                    <p:nvPicPr>
                      <p:cNvPr id="2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8328" y="3550962"/>
                        <a:ext cx="2301875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右箭头 20"/>
          <p:cNvSpPr/>
          <p:nvPr/>
        </p:nvSpPr>
        <p:spPr>
          <a:xfrm>
            <a:off x="3109346" y="3879370"/>
            <a:ext cx="217513" cy="130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5"/>
          <p:cNvSpPr txBox="1">
            <a:spLocks/>
          </p:cNvSpPr>
          <p:nvPr/>
        </p:nvSpPr>
        <p:spPr>
          <a:xfrm>
            <a:off x="0" y="4120317"/>
            <a:ext cx="8978630" cy="2737683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Times New Roman" pitchFamily="18" charset="0"/>
                <a:ea typeface="黑体" panose="020106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黑体" panose="020106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黑体" panose="020106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黑体" panose="020106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黑体" panose="020106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</a:pPr>
            <a:r>
              <a:rPr lang="zh-CN" altLang="en-US" sz="2400" smtClean="0">
                <a:solidFill>
                  <a:srgbClr val="FF0000"/>
                </a:solidFill>
              </a:rPr>
              <a:t>优点</a:t>
            </a:r>
          </a:p>
          <a:p>
            <a:pPr marL="536575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mtClean="0"/>
              <a:t>直接对分类可能性进行建模，无需事先假设数据分布，</a:t>
            </a:r>
            <a:r>
              <a:rPr lang="zh-CN" altLang="en-US" smtClean="0">
                <a:solidFill>
                  <a:srgbClr val="FF0000"/>
                </a:solidFill>
              </a:rPr>
              <a:t>避免了</a:t>
            </a:r>
            <a:r>
              <a:rPr lang="zh-CN" altLang="en-US" smtClean="0"/>
              <a:t>假设分布不准确所带来的问题</a:t>
            </a:r>
          </a:p>
          <a:p>
            <a:pPr marL="536575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mtClean="0"/>
              <a:t>不仅预测出“类别”，而且可得到“类别”的近似概率预测，对许多需利用概率辅助决策的任务很有用</a:t>
            </a:r>
          </a:p>
          <a:p>
            <a:pPr marL="536575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mtClean="0"/>
              <a:t>对数几率函数，是任意阶可导的</a:t>
            </a:r>
            <a:r>
              <a:rPr lang="zh-CN" altLang="en-US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凸函数</a:t>
            </a:r>
            <a:r>
              <a:rPr lang="zh-CN" altLang="en-US" smtClean="0"/>
              <a:t>，可直接应用现有数值优化算法求取最优解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1342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线性回归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941479"/>
            <a:ext cx="5320146" cy="557724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altLang="zh-CN" sz="2400" i="1" dirty="0" smtClean="0"/>
              <a:t>g </a:t>
            </a:r>
            <a:r>
              <a:rPr lang="en-US" altLang="zh-CN" sz="2400" dirty="0"/>
              <a:t>(∙) =                 </a:t>
            </a:r>
            <a:r>
              <a:rPr lang="zh-CN" altLang="en-US" sz="2400" dirty="0"/>
              <a:t> </a:t>
            </a:r>
            <a:r>
              <a:rPr lang="zh-CN" altLang="en-US" sz="2400" dirty="0" smtClean="0"/>
              <a:t>，   </a:t>
            </a:r>
            <a:r>
              <a:rPr lang="zh-CN" altLang="en-US" sz="2400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对数</a:t>
            </a:r>
            <a:r>
              <a:rPr lang="zh-CN" altLang="en-US" sz="2400" kern="0" dirty="0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cs typeface="Times New Roman" pitchFamily="18" charset="0"/>
              </a:rPr>
              <a:t>几率</a:t>
            </a:r>
            <a:r>
              <a:rPr lang="zh-CN" altLang="en-US" sz="2400" kern="0" dirty="0">
                <a:latin typeface="黑体" panose="02010609060101010101" pitchFamily="49" charset="-122"/>
                <a:cs typeface="Times New Roman" pitchFamily="18" charset="0"/>
              </a:rPr>
              <a:t>回归</a:t>
            </a:r>
            <a:endParaRPr lang="zh-CN" altLang="en-US" sz="24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1345563" y="1900459"/>
          <a:ext cx="968375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2" name="Formula" r:id="rId3" imgW="486720" imgH="325440" progId="Equation.Ribbit">
                  <p:embed/>
                </p:oleObj>
              </mc:Choice>
              <mc:Fallback>
                <p:oleObj name="Formula" r:id="rId3" imgW="486720" imgH="325440" progId="Equation.Ribbit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5563" y="1900459"/>
                        <a:ext cx="968375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5474027" y="2030852"/>
            <a:ext cx="3318394" cy="430887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pPr marL="0" lvl="1">
              <a:lnSpc>
                <a:spcPct val="110000"/>
              </a:lnSpc>
              <a:spcBef>
                <a:spcPts val="500"/>
              </a:spcBef>
              <a:buClr>
                <a:srgbClr val="16754D"/>
              </a:buClr>
            </a:pPr>
            <a:r>
              <a:rPr lang="zh-CN" altLang="en-US" sz="200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样本 为 正例 的相对可能性</a:t>
            </a:r>
            <a:endParaRPr lang="en-US" altLang="zh-CN" sz="2000" smtClean="0">
              <a:solidFill>
                <a:prstClr val="black"/>
              </a:solidFill>
              <a:latin typeface="Times New Roman" pitchFamily="18" charset="0"/>
              <a:ea typeface="黑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66112" y="390513"/>
            <a:ext cx="69226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smtClean="0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 </a:t>
            </a:r>
            <a:r>
              <a:rPr lang="zh-CN" altLang="en-US" sz="2400" b="1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anose="02010609060101010101" pitchFamily="49" charset="-122"/>
              </a:rPr>
              <a:t>对数</a:t>
            </a:r>
            <a:r>
              <a:rPr lang="zh-CN" altLang="en-US" sz="2400" b="1" smtClean="0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anose="02010609060101010101" pitchFamily="49" charset="-122"/>
              </a:rPr>
              <a:t>几率 </a:t>
            </a:r>
            <a:r>
              <a:rPr lang="zh-CN" altLang="en-US" sz="2400" b="1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anose="02010609060101010101" pitchFamily="49" charset="-122"/>
              </a:rPr>
              <a:t>回归  </a:t>
            </a:r>
            <a:r>
              <a:rPr lang="zh-CN" altLang="en-US" sz="2400" b="1" smtClean="0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参数</a:t>
            </a:r>
            <a:r>
              <a:rPr lang="en-US" altLang="zh-CN" sz="2400" b="1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400" b="1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 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估计</a:t>
            </a:r>
            <a:r>
              <a:rPr lang="zh-CN" altLang="en-US" sz="2400" b="1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b="1" smtClean="0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极大似然</a:t>
            </a:r>
            <a:r>
              <a:rPr lang="zh-CN" altLang="en-US" sz="2400" b="1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法</a:t>
            </a:r>
            <a:endParaRPr lang="zh-CN" altLang="en-US" sz="2800" b="1" dirty="0">
              <a:solidFill>
                <a:schemeClr val="accent6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54643" y="914248"/>
            <a:ext cx="7708739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28600" lvl="0" indent="-360000">
              <a:spcBef>
                <a:spcPts val="1200"/>
              </a:spcBef>
              <a:buClr>
                <a:srgbClr val="16754D"/>
              </a:buClr>
              <a:buSzPct val="100000"/>
              <a:buFont typeface="Wingdings" panose="05000000000000000000" pitchFamily="2" charset="2"/>
              <a:buChar char="p"/>
            </a:pPr>
            <a:r>
              <a:rPr lang="zh-CN" altLang="en-US" sz="2200" b="1" dirty="0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anose="02010609060101010101" pitchFamily="49" charset="-122"/>
              </a:rPr>
              <a:t>一般形式</a:t>
            </a:r>
            <a:r>
              <a:rPr lang="zh-CN" altLang="en-US" sz="22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    </a:t>
            </a:r>
            <a:r>
              <a:rPr lang="en-US" altLang="zh-CN" sz="2200" b="1" i="1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y</a:t>
            </a:r>
            <a:r>
              <a:rPr lang="en-US" altLang="zh-CN" sz="22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 = </a:t>
            </a:r>
            <a:r>
              <a:rPr lang="en-US" altLang="zh-CN" sz="2200" i="1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g</a:t>
            </a:r>
            <a:r>
              <a:rPr lang="en-US" altLang="zh-CN" sz="2200" baseline="300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-1</a:t>
            </a:r>
            <a:r>
              <a:rPr lang="en-US" altLang="zh-CN" sz="22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(</a:t>
            </a:r>
            <a:r>
              <a:rPr lang="el-GR" altLang="zh-CN" sz="2200" b="1" i="1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ω</a:t>
            </a:r>
            <a:r>
              <a:rPr lang="el-GR" altLang="zh-CN" sz="2200" b="1" baseline="300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T</a:t>
            </a:r>
            <a:r>
              <a:rPr lang="en-US" altLang="zh-CN" sz="2200" b="1" i="1" dirty="0" err="1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x</a:t>
            </a:r>
            <a:r>
              <a:rPr lang="en-US" altLang="zh-CN" sz="2200" i="1" dirty="0" err="1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+b</a:t>
            </a:r>
            <a:r>
              <a:rPr lang="en-US" altLang="zh-CN" sz="2200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)	   </a:t>
            </a:r>
            <a:r>
              <a:rPr lang="en-US" altLang="zh-CN" sz="2200" b="1" i="1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y</a:t>
            </a:r>
            <a:r>
              <a:rPr lang="en-US" altLang="zh-CN" sz="2200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= </a:t>
            </a:r>
            <a:r>
              <a:rPr lang="en-US" altLang="zh-CN" sz="2200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{0,1}</a:t>
            </a:r>
            <a:r>
              <a:rPr lang="en-US" altLang="zh-CN" sz="220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	</a:t>
            </a:r>
            <a:r>
              <a:rPr lang="en-US" altLang="zh-CN" sz="2200" i="1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 f </a:t>
            </a:r>
            <a:r>
              <a:rPr lang="en-US" altLang="zh-CN" sz="220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(</a:t>
            </a:r>
            <a:r>
              <a:rPr lang="en-US" altLang="zh-CN" sz="2200" b="1" i="1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x</a:t>
            </a:r>
            <a:r>
              <a:rPr lang="en-US" altLang="zh-CN" sz="220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) </a:t>
            </a:r>
            <a:r>
              <a:rPr lang="zh-CN" altLang="zh-CN" sz="220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≌ </a:t>
            </a:r>
            <a:r>
              <a:rPr lang="en-US" altLang="zh-CN" sz="2200" b="1" i="1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y</a:t>
            </a:r>
            <a:r>
              <a:rPr lang="zh-CN" altLang="en-US" sz="220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anose="02010609060101010101" pitchFamily="49" charset="-122"/>
              </a:rPr>
              <a:t> </a:t>
            </a:r>
            <a:endParaRPr lang="en-US" altLang="zh-CN" sz="2200" dirty="0" smtClean="0">
              <a:solidFill>
                <a:prstClr val="black"/>
              </a:solidFill>
              <a:latin typeface="Times New Roman" pitchFamily="18" charset="0"/>
              <a:ea typeface="黑体" panose="02010609060101010101" pitchFamily="49" charset="-122"/>
            </a:endParaRPr>
          </a:p>
          <a:p>
            <a:pPr marL="623888" indent="-342900">
              <a:spcBef>
                <a:spcPts val="1200"/>
              </a:spcBef>
              <a:buClr>
                <a:srgbClr val="16754D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200" i="1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g</a:t>
            </a:r>
            <a:r>
              <a:rPr lang="en-US" altLang="zh-CN" sz="22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(∙</a:t>
            </a:r>
            <a:r>
              <a:rPr lang="en-US" altLang="zh-CN" sz="220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)</a:t>
            </a:r>
            <a:r>
              <a:rPr lang="zh-CN" altLang="en-US" sz="220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：</a:t>
            </a:r>
            <a:r>
              <a:rPr lang="zh-CN" altLang="en-US" sz="2200" kern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将</a:t>
            </a:r>
            <a:r>
              <a:rPr lang="zh-CN" altLang="en-US" sz="2200" kern="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分类标记 </a:t>
            </a:r>
            <a:r>
              <a:rPr lang="en-US" altLang="zh-CN" sz="2200" i="1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y </a:t>
            </a:r>
            <a:r>
              <a:rPr lang="zh-CN" altLang="en-US" sz="2200" ker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与 </a:t>
            </a:r>
            <a:r>
              <a:rPr lang="zh-CN" altLang="en-US" sz="2200" kern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线性回归输出</a:t>
            </a:r>
            <a:r>
              <a:rPr lang="zh-CN" altLang="en-US" sz="220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 </a:t>
            </a:r>
            <a:r>
              <a:rPr lang="en-US" altLang="zh-CN" sz="2200" b="1" i="1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z =</a:t>
            </a:r>
            <a:r>
              <a:rPr lang="en-US" altLang="zh-CN" sz="2200" b="1" i="1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anose="02010609060101010101" pitchFamily="49" charset="-122"/>
              </a:rPr>
              <a:t> f </a:t>
            </a:r>
            <a:r>
              <a:rPr lang="en-US" altLang="zh-CN" sz="2200" b="1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anose="02010609060101010101" pitchFamily="49" charset="-122"/>
              </a:rPr>
              <a:t>(</a:t>
            </a:r>
            <a:r>
              <a:rPr lang="en-US" altLang="zh-CN" sz="2200" b="1" i="1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anose="02010609060101010101" pitchFamily="49" charset="-122"/>
              </a:rPr>
              <a:t>x</a:t>
            </a:r>
            <a:r>
              <a:rPr lang="en-US" altLang="zh-CN" sz="2200" b="1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anose="02010609060101010101" pitchFamily="49" charset="-122"/>
              </a:rPr>
              <a:t>) </a:t>
            </a:r>
            <a:r>
              <a:rPr lang="zh-CN" altLang="en-US" sz="2200" kern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联系</a:t>
            </a:r>
            <a:r>
              <a:rPr lang="zh-CN" altLang="en-US" sz="2200" kern="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起来</a:t>
            </a:r>
            <a:endParaRPr lang="en-US" altLang="zh-CN" sz="2200" dirty="0">
              <a:solidFill>
                <a:prstClr val="black"/>
              </a:solidFill>
              <a:latin typeface="Times New Roman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778624"/>
              </p:ext>
            </p:extLst>
          </p:nvPr>
        </p:nvGraphicFramePr>
        <p:xfrm>
          <a:off x="491370" y="2729133"/>
          <a:ext cx="968375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3" name="Formula" r:id="rId3" imgW="486720" imgH="325440" progId="Equation.Ribbit">
                  <p:embed/>
                </p:oleObj>
              </mc:Choice>
              <mc:Fallback>
                <p:oleObj name="Formula" r:id="rId3" imgW="486720" imgH="325440" progId="Equation.Ribbit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370" y="2729133"/>
                        <a:ext cx="968375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772935"/>
              </p:ext>
            </p:extLst>
          </p:nvPr>
        </p:nvGraphicFramePr>
        <p:xfrm>
          <a:off x="2455279" y="2647759"/>
          <a:ext cx="3183299" cy="695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4" name="Formula" r:id="rId5" imgW="1732320" imgH="382320" progId="Equation.Ribbit">
                  <p:embed/>
                </p:oleObj>
              </mc:Choice>
              <mc:Fallback>
                <p:oleObj name="Formula" r:id="rId5" imgW="1732320" imgH="382320" progId="Equation.Ribbit">
                  <p:embed/>
                  <p:pic>
                    <p:nvPicPr>
                      <p:cNvPr id="14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5279" y="2647759"/>
                        <a:ext cx="3183299" cy="6959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右箭头 30"/>
          <p:cNvSpPr/>
          <p:nvPr/>
        </p:nvSpPr>
        <p:spPr>
          <a:xfrm>
            <a:off x="1746160" y="2834000"/>
            <a:ext cx="422704" cy="347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746160" y="3456696"/>
            <a:ext cx="3931994" cy="1394447"/>
            <a:chOff x="3538978" y="5249731"/>
            <a:chExt cx="3931994" cy="1394447"/>
          </a:xfrm>
        </p:grpSpPr>
        <p:graphicFrame>
          <p:nvGraphicFramePr>
            <p:cNvPr id="32" name="对象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4227718"/>
                </p:ext>
              </p:extLst>
            </p:nvPr>
          </p:nvGraphicFramePr>
          <p:xfrm>
            <a:off x="4430518" y="5249731"/>
            <a:ext cx="2941130" cy="648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75" name="Formula" r:id="rId7" imgW="1732320" imgH="386280" progId="Equation.Ribbit">
                    <p:embed/>
                  </p:oleObj>
                </mc:Choice>
                <mc:Fallback>
                  <p:oleObj name="Formula" r:id="rId7" imgW="1732320" imgH="386280" progId="Equation.Ribbit">
                    <p:embed/>
                    <p:pic>
                      <p:nvPicPr>
                        <p:cNvPr id="21" name="对象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0518" y="5249731"/>
                          <a:ext cx="2941130" cy="6484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对象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6689929"/>
                </p:ext>
              </p:extLst>
            </p:nvPr>
          </p:nvGraphicFramePr>
          <p:xfrm>
            <a:off x="4430518" y="6046746"/>
            <a:ext cx="3040454" cy="597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76" name="Formula" r:id="rId9" imgW="1732320" imgH="344520" progId="Equation.Ribbit">
                    <p:embed/>
                  </p:oleObj>
                </mc:Choice>
                <mc:Fallback>
                  <p:oleObj name="Formula" r:id="rId9" imgW="1732320" imgH="344520" progId="Equation.Ribbit">
                    <p:embed/>
                    <p:pic>
                      <p:nvPicPr>
                        <p:cNvPr id="22" name="对象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0518" y="6046746"/>
                          <a:ext cx="3040454" cy="597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右箭头 33"/>
            <p:cNvSpPr/>
            <p:nvPr/>
          </p:nvSpPr>
          <p:spPr>
            <a:xfrm>
              <a:off x="3538978" y="5898190"/>
              <a:ext cx="445770" cy="2475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左大括号 34"/>
            <p:cNvSpPr/>
            <p:nvPr/>
          </p:nvSpPr>
          <p:spPr>
            <a:xfrm>
              <a:off x="3984748" y="5504230"/>
              <a:ext cx="309460" cy="104704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776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线性回归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941479"/>
            <a:ext cx="5320146" cy="557724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altLang="zh-CN" sz="2400" i="1" dirty="0" smtClean="0"/>
              <a:t>g </a:t>
            </a:r>
            <a:r>
              <a:rPr lang="en-US" altLang="zh-CN" sz="2400" dirty="0"/>
              <a:t>(∙) =                 </a:t>
            </a:r>
            <a:r>
              <a:rPr lang="zh-CN" altLang="en-US" sz="2400" dirty="0"/>
              <a:t> </a:t>
            </a:r>
            <a:r>
              <a:rPr lang="zh-CN" altLang="en-US" sz="2400" dirty="0" smtClean="0"/>
              <a:t>，   </a:t>
            </a:r>
            <a:r>
              <a:rPr lang="zh-CN" altLang="en-US" sz="2400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对数</a:t>
            </a:r>
            <a:r>
              <a:rPr lang="zh-CN" altLang="en-US" sz="2400" kern="0" dirty="0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cs typeface="Times New Roman" pitchFamily="18" charset="0"/>
              </a:rPr>
              <a:t>几率</a:t>
            </a:r>
            <a:r>
              <a:rPr lang="zh-CN" altLang="en-US" sz="2400" kern="0" dirty="0">
                <a:latin typeface="黑体" panose="02010609060101010101" pitchFamily="49" charset="-122"/>
                <a:cs typeface="Times New Roman" pitchFamily="18" charset="0"/>
              </a:rPr>
              <a:t>回归</a:t>
            </a:r>
            <a:endParaRPr lang="zh-CN" altLang="en-US" sz="24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1345563" y="1900459"/>
          <a:ext cx="968375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01" name="Formula" r:id="rId3" imgW="486720" imgH="325440" progId="Equation.Ribbit">
                  <p:embed/>
                </p:oleObj>
              </mc:Choice>
              <mc:Fallback>
                <p:oleObj name="Formula" r:id="rId3" imgW="486720" imgH="325440" progId="Equation.Ribbit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5563" y="1900459"/>
                        <a:ext cx="968375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5474027" y="2030852"/>
            <a:ext cx="3318394" cy="430887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pPr marL="0" lvl="1">
              <a:lnSpc>
                <a:spcPct val="110000"/>
              </a:lnSpc>
              <a:spcBef>
                <a:spcPts val="500"/>
              </a:spcBef>
              <a:buClr>
                <a:srgbClr val="16754D"/>
              </a:buClr>
            </a:pPr>
            <a:r>
              <a:rPr lang="zh-CN" altLang="en-US" sz="200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样本 为 正例 的相对可能性</a:t>
            </a:r>
            <a:endParaRPr lang="en-US" altLang="zh-CN" sz="2000" smtClean="0">
              <a:solidFill>
                <a:prstClr val="black"/>
              </a:solidFill>
              <a:latin typeface="Times New Roman" pitchFamily="18" charset="0"/>
              <a:ea typeface="黑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66112" y="390513"/>
            <a:ext cx="69226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smtClean="0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 </a:t>
            </a:r>
            <a:r>
              <a:rPr lang="zh-CN" altLang="en-US" sz="2400" b="1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anose="02010609060101010101" pitchFamily="49" charset="-122"/>
              </a:rPr>
              <a:t>对数</a:t>
            </a:r>
            <a:r>
              <a:rPr lang="zh-CN" altLang="en-US" sz="2400" b="1" smtClean="0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anose="02010609060101010101" pitchFamily="49" charset="-122"/>
              </a:rPr>
              <a:t>几率 </a:t>
            </a:r>
            <a:r>
              <a:rPr lang="zh-CN" altLang="en-US" sz="2400" b="1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anose="02010609060101010101" pitchFamily="49" charset="-122"/>
              </a:rPr>
              <a:t>回归  </a:t>
            </a:r>
            <a:r>
              <a:rPr lang="zh-CN" altLang="en-US" sz="2400" b="1" smtClean="0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参数</a:t>
            </a:r>
            <a:r>
              <a:rPr lang="en-US" altLang="zh-CN" sz="2400" b="1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400" b="1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 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估计</a:t>
            </a:r>
            <a:r>
              <a:rPr lang="zh-CN" altLang="en-US" sz="2400" b="1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b="1" smtClean="0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极大似然</a:t>
            </a:r>
            <a:r>
              <a:rPr lang="zh-CN" altLang="en-US" sz="2400" b="1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法</a:t>
            </a:r>
            <a:endParaRPr lang="zh-CN" altLang="en-US" sz="2800" b="1" dirty="0">
              <a:solidFill>
                <a:schemeClr val="accent6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23206"/>
              </p:ext>
            </p:extLst>
          </p:nvPr>
        </p:nvGraphicFramePr>
        <p:xfrm>
          <a:off x="912474" y="2525164"/>
          <a:ext cx="2676472" cy="585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02" name="Formula" r:id="rId5" imgW="1732320" imgH="382320" progId="Equation.Ribbit">
                  <p:embed/>
                </p:oleObj>
              </mc:Choice>
              <mc:Fallback>
                <p:oleObj name="Formula" r:id="rId5" imgW="1732320" imgH="382320" progId="Equation.Ribbit">
                  <p:embed/>
                  <p:pic>
                    <p:nvPicPr>
                      <p:cNvPr id="2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474" y="2525164"/>
                        <a:ext cx="2676472" cy="5851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914517"/>
              </p:ext>
            </p:extLst>
          </p:nvPr>
        </p:nvGraphicFramePr>
        <p:xfrm>
          <a:off x="4256876" y="2488332"/>
          <a:ext cx="2941130" cy="648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03" name="Formula" r:id="rId7" imgW="1732320" imgH="386280" progId="Equation.Ribbit">
                  <p:embed/>
                </p:oleObj>
              </mc:Choice>
              <mc:Fallback>
                <p:oleObj name="Formula" r:id="rId7" imgW="1732320" imgH="386280" progId="Equation.Ribbit">
                  <p:embed/>
                  <p:pic>
                    <p:nvPicPr>
                      <p:cNvPr id="21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6876" y="2488332"/>
                        <a:ext cx="2941130" cy="6484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右箭头 22"/>
          <p:cNvSpPr/>
          <p:nvPr/>
        </p:nvSpPr>
        <p:spPr>
          <a:xfrm>
            <a:off x="3713000" y="2649949"/>
            <a:ext cx="445770" cy="2475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25590" y="2561378"/>
            <a:ext cx="494046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buClr>
                <a:srgbClr val="16754D"/>
              </a:buClr>
              <a:buSzPct val="100000"/>
            </a:pPr>
            <a:r>
              <a:rPr lang="zh-CN" altLang="en-US" sz="2400" b="1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anose="02010609060101010101" pitchFamily="49" charset="-122"/>
              </a:rPr>
              <a:t>即</a:t>
            </a:r>
            <a:endParaRPr lang="en-US" altLang="zh-CN" sz="2400" b="1" dirty="0">
              <a:solidFill>
                <a:schemeClr val="accent6">
                  <a:lumMod val="75000"/>
                  <a:lumOff val="25000"/>
                </a:schemeClr>
              </a:solidFill>
              <a:latin typeface="Times New Roman" pitchFamily="18" charset="0"/>
              <a:ea typeface="黑体" panose="02010609060101010101" pitchFamily="49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25730" y="3218793"/>
            <a:ext cx="891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内容占位符 4"/>
          <p:cNvSpPr txBox="1">
            <a:spLocks/>
          </p:cNvSpPr>
          <p:nvPr/>
        </p:nvSpPr>
        <p:spPr>
          <a:xfrm>
            <a:off x="31750" y="3315045"/>
            <a:ext cx="9009380" cy="5440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6800" rIns="91440" bIns="45720" rtlCol="0">
            <a:no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b="1" smtClean="0">
                <a:solidFill>
                  <a:srgbClr val="FF0000"/>
                </a:solidFill>
                <a:ea typeface="黑体" panose="02010609060101010101" pitchFamily="49" charset="-122"/>
              </a:rPr>
              <a:t>极大似然法</a:t>
            </a:r>
            <a:r>
              <a:rPr lang="en-US" altLang="zh-CN" sz="2400" b="1" smtClean="0">
                <a:solidFill>
                  <a:srgbClr val="FF0000"/>
                </a:solidFill>
                <a:ea typeface="黑体" panose="02010609060101010101" pitchFamily="49" charset="-122"/>
              </a:rPr>
              <a:t>:</a:t>
            </a:r>
            <a:r>
              <a:rPr lang="zh-CN" altLang="en-US" sz="2400" b="1" smtClean="0">
                <a:solidFill>
                  <a:srgbClr val="FF0000"/>
                </a:solidFill>
                <a:ea typeface="黑体" panose="02010609060101010101" pitchFamily="49" charset="-122"/>
              </a:rPr>
              <a:t>  </a:t>
            </a:r>
            <a:r>
              <a:rPr lang="en-US" altLang="zh-CN" sz="2400" i="1" smtClean="0">
                <a:solidFill>
                  <a:prstClr val="black"/>
                </a:solidFill>
                <a:ea typeface="黑体" panose="02010609060101010101" pitchFamily="49" charset="-122"/>
              </a:rPr>
              <a:t>f </a:t>
            </a:r>
            <a:r>
              <a:rPr lang="en-US" altLang="zh-CN" sz="2400">
                <a:solidFill>
                  <a:prstClr val="black"/>
                </a:solidFill>
                <a:ea typeface="黑体" panose="02010609060101010101" pitchFamily="49" charset="-122"/>
              </a:rPr>
              <a:t>(</a:t>
            </a:r>
            <a:r>
              <a:rPr lang="en-US" altLang="zh-CN" sz="2400" b="1" i="1">
                <a:solidFill>
                  <a:prstClr val="black"/>
                </a:solidFill>
                <a:ea typeface="黑体" panose="02010609060101010101" pitchFamily="49" charset="-122"/>
              </a:rPr>
              <a:t>x</a:t>
            </a:r>
            <a:r>
              <a:rPr lang="en-US" altLang="zh-CN" sz="2400">
                <a:solidFill>
                  <a:prstClr val="black"/>
                </a:solidFill>
                <a:ea typeface="黑体" panose="02010609060101010101" pitchFamily="49" charset="-122"/>
              </a:rPr>
              <a:t>) </a:t>
            </a:r>
            <a:r>
              <a:rPr lang="zh-CN" altLang="zh-CN" sz="2400">
                <a:solidFill>
                  <a:prstClr val="black"/>
                </a:solidFill>
                <a:ea typeface="黑体" panose="02010609060101010101" pitchFamily="49" charset="-122"/>
              </a:rPr>
              <a:t>≌ </a:t>
            </a:r>
            <a:r>
              <a:rPr lang="en-US" altLang="zh-CN" sz="2400" b="1" i="1" smtClean="0">
                <a:solidFill>
                  <a:prstClr val="black"/>
                </a:solidFill>
                <a:ea typeface="黑体" panose="02010609060101010101" pitchFamily="49" charset="-122"/>
              </a:rPr>
              <a:t>y </a:t>
            </a:r>
            <a:r>
              <a:rPr lang="en-US" altLang="zh-CN" sz="2400" b="1" i="1" smtClean="0">
                <a:solidFill>
                  <a:prstClr val="black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→</a:t>
            </a:r>
            <a:r>
              <a:rPr lang="zh-CN" altLang="en-US" sz="2400" smtClean="0">
                <a:ea typeface="黑体" panose="02010609060101010101" pitchFamily="49" charset="-122"/>
              </a:rPr>
              <a:t>估计 </a:t>
            </a:r>
            <a:r>
              <a:rPr lang="el-GR" altLang="zh-CN" sz="2400" i="1" smtClean="0">
                <a:ea typeface="黑体" panose="02010609060101010101" pitchFamily="49" charset="-122"/>
              </a:rPr>
              <a:t>ω</a:t>
            </a:r>
            <a:r>
              <a:rPr lang="en-US" altLang="zh-CN" sz="2400" i="1" smtClean="0">
                <a:ea typeface="黑体" panose="02010609060101010101" pitchFamily="49" charset="-122"/>
              </a:rPr>
              <a:t> </a:t>
            </a:r>
            <a:r>
              <a:rPr lang="zh-CN" altLang="en-US" sz="2400" smtClean="0">
                <a:ea typeface="黑体" panose="02010609060101010101" pitchFamily="49" charset="-122"/>
              </a:rPr>
              <a:t>和</a:t>
            </a:r>
            <a:r>
              <a:rPr lang="en-US" altLang="zh-CN" sz="2400" i="1" smtClean="0">
                <a:ea typeface="黑体" panose="02010609060101010101" pitchFamily="49" charset="-122"/>
              </a:rPr>
              <a:t>b    </a:t>
            </a:r>
            <a:r>
              <a:rPr lang="zh-CN" altLang="en-US" sz="2400" smtClean="0">
                <a:ea typeface="黑体" panose="02010609060101010101" pitchFamily="49" charset="-122"/>
              </a:rPr>
              <a:t>给定</a:t>
            </a:r>
            <a:r>
              <a:rPr lang="zh-CN" altLang="en-US" sz="2400" dirty="0" smtClean="0">
                <a:ea typeface="黑体" panose="02010609060101010101" pitchFamily="49" charset="-122"/>
              </a:rPr>
              <a:t>数据集 </a:t>
            </a:r>
            <a:r>
              <a:rPr lang="en-US" altLang="zh-CN" sz="2400" b="1" smtClean="0">
                <a:ea typeface="黑体" panose="02010609060101010101" pitchFamily="49" charset="-122"/>
              </a:rPr>
              <a:t>{( </a:t>
            </a:r>
            <a:r>
              <a:rPr lang="en-US" altLang="zh-CN" sz="2400" b="1" i="1" smtClean="0">
                <a:ea typeface="黑体" panose="02010609060101010101" pitchFamily="49" charset="-122"/>
              </a:rPr>
              <a:t>x</a:t>
            </a:r>
            <a:r>
              <a:rPr lang="en-US" altLang="zh-CN" sz="2400" b="1" i="1" baseline="-25000" smtClean="0">
                <a:ea typeface="黑体" panose="02010609060101010101" pitchFamily="49" charset="-122"/>
              </a:rPr>
              <a:t>i</a:t>
            </a:r>
            <a:r>
              <a:rPr lang="en-US" altLang="zh-CN" sz="2400" b="1" dirty="0" smtClean="0">
                <a:ea typeface="黑体" panose="02010609060101010101" pitchFamily="49" charset="-122"/>
              </a:rPr>
              <a:t>, </a:t>
            </a:r>
            <a:r>
              <a:rPr lang="en-US" altLang="zh-CN" sz="2400" b="1" i="1" dirty="0" smtClean="0">
                <a:ea typeface="黑体" panose="02010609060101010101" pitchFamily="49" charset="-122"/>
              </a:rPr>
              <a:t>y</a:t>
            </a:r>
            <a:r>
              <a:rPr lang="en-US" altLang="zh-CN" sz="2400" b="1" i="1" baseline="-25000" dirty="0" smtClean="0">
                <a:ea typeface="黑体" panose="02010609060101010101" pitchFamily="49" charset="-122"/>
              </a:rPr>
              <a:t>i </a:t>
            </a:r>
            <a:r>
              <a:rPr lang="en-US" altLang="zh-CN" sz="2400" b="1" dirty="0" smtClean="0">
                <a:ea typeface="黑体" panose="02010609060101010101" pitchFamily="49" charset="-122"/>
              </a:rPr>
              <a:t>)}</a:t>
            </a:r>
            <a:r>
              <a:rPr lang="en-US" altLang="zh-CN" sz="2400" b="1" i="1" baseline="-25000" dirty="0" err="1" smtClean="0">
                <a:ea typeface="黑体" panose="02010609060101010101" pitchFamily="49" charset="-122"/>
              </a:rPr>
              <a:t>i</a:t>
            </a:r>
            <a:r>
              <a:rPr lang="en-US" altLang="zh-CN" sz="2400" b="1" i="1" baseline="-25000" dirty="0" smtClean="0">
                <a:ea typeface="黑体" panose="02010609060101010101" pitchFamily="49" charset="-122"/>
              </a:rPr>
              <a:t>=</a:t>
            </a:r>
            <a:r>
              <a:rPr lang="en-US" altLang="zh-CN" sz="2400" b="1" baseline="-25000" dirty="0" smtClean="0">
                <a:ea typeface="黑体" panose="02010609060101010101" pitchFamily="49" charset="-122"/>
              </a:rPr>
              <a:t>1</a:t>
            </a:r>
            <a:r>
              <a:rPr lang="en-US" altLang="zh-CN" sz="2400" b="1" i="1" baseline="-25000" smtClean="0">
                <a:ea typeface="黑体" panose="02010609060101010101" pitchFamily="49" charset="-122"/>
              </a:rPr>
              <a:t>,..,m</a:t>
            </a:r>
            <a:endParaRPr lang="zh-CN" altLang="en-US" sz="2400" b="1" dirty="0" smtClean="0">
              <a:ea typeface="黑体" panose="02010609060101010101" pitchFamily="49" charset="-122"/>
            </a:endParaRPr>
          </a:p>
        </p:txBody>
      </p:sp>
      <p:sp>
        <p:nvSpPr>
          <p:cNvPr id="28" name="内容占位符 4"/>
          <p:cNvSpPr txBox="1">
            <a:spLocks/>
          </p:cNvSpPr>
          <p:nvPr/>
        </p:nvSpPr>
        <p:spPr>
          <a:xfrm>
            <a:off x="31750" y="3834611"/>
            <a:ext cx="9112250" cy="1318719"/>
          </a:xfrm>
          <a:prstGeom prst="rect">
            <a:avLst/>
          </a:prstGeom>
        </p:spPr>
        <p:txBody>
          <a:bodyPr vert="horz" lIns="91440" tIns="46800" rIns="91440" bIns="45720" rtlCol="0">
            <a:no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2075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2200" b="1" smtClean="0">
                <a:solidFill>
                  <a:srgbClr val="C00000"/>
                </a:solidFill>
                <a:ea typeface="黑体" panose="02010609060101010101" pitchFamily="49" charset="-122"/>
              </a:rPr>
              <a:t>目标函数</a:t>
            </a:r>
            <a:r>
              <a:rPr lang="zh-CN" altLang="en-US" sz="2200" dirty="0" smtClean="0">
                <a:ea typeface="黑体" panose="02010609060101010101" pitchFamily="49" charset="-122"/>
              </a:rPr>
              <a:t>：最大化 </a:t>
            </a:r>
            <a:r>
              <a:rPr lang="zh-CN" altLang="en-US" sz="2200" dirty="0" smtClean="0">
                <a:solidFill>
                  <a:srgbClr val="FF0000"/>
                </a:solidFill>
                <a:ea typeface="黑体" panose="02010609060101010101" pitchFamily="49" charset="-122"/>
              </a:rPr>
              <a:t>样本标记 属于 其真实标记 </a:t>
            </a:r>
            <a:r>
              <a:rPr lang="zh-CN" altLang="en-US" sz="2200" dirty="0" smtClean="0">
                <a:ea typeface="黑体" panose="02010609060101010101" pitchFamily="49" charset="-122"/>
              </a:rPr>
              <a:t>的概率</a:t>
            </a:r>
            <a:endParaRPr lang="en-US" altLang="zh-CN" sz="2200" b="1" dirty="0" smtClean="0">
              <a:ea typeface="黑体" panose="02010609060101010101" pitchFamily="49" charset="-122"/>
            </a:endParaRPr>
          </a:p>
          <a:p>
            <a:pPr marL="1249363" lvl="1" indent="-34290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2200" smtClean="0">
                <a:solidFill>
                  <a:schemeClr val="accent6">
                    <a:lumMod val="75000"/>
                    <a:lumOff val="25000"/>
                  </a:schemeClr>
                </a:solidFill>
                <a:ea typeface="黑体" panose="02010609060101010101" pitchFamily="49" charset="-122"/>
              </a:rPr>
              <a:t>即 </a:t>
            </a:r>
            <a:r>
              <a:rPr lang="en-US" altLang="zh-CN" sz="2200" b="1" smtClean="0">
                <a:ea typeface="黑体" panose="02010609060101010101" pitchFamily="49" charset="-122"/>
              </a:rPr>
              <a:t>max </a:t>
            </a:r>
            <a:r>
              <a:rPr lang="en-US" altLang="zh-CN" sz="2200" b="1" dirty="0" smtClean="0">
                <a:ea typeface="黑体" panose="02010609060101010101" pitchFamily="49" charset="-122"/>
              </a:rPr>
              <a:t>P{ </a:t>
            </a:r>
            <a:r>
              <a:rPr lang="zh-CN" altLang="en-US" sz="2200" dirty="0" smtClean="0">
                <a:solidFill>
                  <a:srgbClr val="FF0000"/>
                </a:solidFill>
                <a:ea typeface="黑体" panose="02010609060101010101" pitchFamily="49" charset="-122"/>
              </a:rPr>
              <a:t>样本标记 </a:t>
            </a:r>
            <a:r>
              <a:rPr lang="en-US" altLang="zh-CN" sz="22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ea typeface="黑体" panose="02010609060101010101" pitchFamily="49" charset="-122"/>
                <a:sym typeface="Symbol Tiger" panose="05050102010706020507" pitchFamily="18" charset="2"/>
              </a:rPr>
              <a:t> </a:t>
            </a:r>
            <a:r>
              <a:rPr lang="zh-CN" altLang="en-US" sz="2200" dirty="0" smtClean="0">
                <a:solidFill>
                  <a:srgbClr val="FF0000"/>
                </a:solidFill>
                <a:ea typeface="黑体" panose="02010609060101010101" pitchFamily="49" charset="-122"/>
              </a:rPr>
              <a:t>真实标记 </a:t>
            </a:r>
            <a:r>
              <a:rPr lang="en-US" altLang="zh-CN" sz="2200" b="1" dirty="0" smtClean="0">
                <a:ea typeface="黑体" panose="02010609060101010101" pitchFamily="49" charset="-122"/>
              </a:rPr>
              <a:t>} </a:t>
            </a:r>
            <a:r>
              <a:rPr lang="zh-CN" altLang="en-US" sz="22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ea typeface="黑体" panose="02010609060101010101" pitchFamily="49" charset="-122"/>
              </a:rPr>
              <a:t>或</a:t>
            </a:r>
            <a:r>
              <a:rPr lang="zh-CN" altLang="en-US" sz="2200" b="1" dirty="0" smtClean="0">
                <a:ea typeface="黑体" panose="02010609060101010101" pitchFamily="49" charset="-122"/>
              </a:rPr>
              <a:t> </a:t>
            </a:r>
            <a:r>
              <a:rPr lang="en-US" altLang="zh-CN" sz="2200" b="1" dirty="0" smtClean="0">
                <a:ea typeface="黑体" panose="02010609060101010101" pitchFamily="49" charset="-122"/>
              </a:rPr>
              <a:t>min </a:t>
            </a:r>
            <a:r>
              <a:rPr lang="en-US" altLang="zh-CN" sz="2200" b="1" dirty="0">
                <a:ea typeface="黑体" panose="02010609060101010101" pitchFamily="49" charset="-122"/>
              </a:rPr>
              <a:t>P{ </a:t>
            </a:r>
            <a:r>
              <a:rPr lang="zh-CN" altLang="en-US" sz="2200" dirty="0" smtClean="0">
                <a:solidFill>
                  <a:srgbClr val="FF0000"/>
                </a:solidFill>
                <a:ea typeface="黑体" panose="02010609060101010101" pitchFamily="49" charset="-122"/>
              </a:rPr>
              <a:t>样本 错误</a:t>
            </a:r>
            <a:r>
              <a:rPr lang="zh-CN" altLang="en-US" sz="2200" smtClean="0">
                <a:solidFill>
                  <a:srgbClr val="FF0000"/>
                </a:solidFill>
                <a:ea typeface="黑体" panose="02010609060101010101" pitchFamily="49" charset="-122"/>
              </a:rPr>
              <a:t>标记 </a:t>
            </a:r>
            <a:r>
              <a:rPr lang="en-US" altLang="zh-CN" sz="2200" b="1" smtClean="0">
                <a:ea typeface="黑体" panose="02010609060101010101" pitchFamily="49" charset="-122"/>
              </a:rPr>
              <a:t>}</a:t>
            </a:r>
          </a:p>
          <a:p>
            <a:pPr marL="1249363" lvl="1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200" smtClean="0">
                <a:ea typeface="黑体" panose="02010609060101010101" pitchFamily="49" charset="-122"/>
              </a:rPr>
              <a:t>最大化 </a:t>
            </a:r>
            <a:r>
              <a:rPr lang="zh-CN" altLang="en-US" sz="2200" smtClean="0">
                <a:solidFill>
                  <a:schemeClr val="accent6">
                    <a:lumMod val="75000"/>
                    <a:lumOff val="25000"/>
                  </a:schemeClr>
                </a:solidFill>
                <a:ea typeface="黑体" panose="02010609060101010101" pitchFamily="49" charset="-122"/>
              </a:rPr>
              <a:t>对数似然函数</a:t>
            </a:r>
            <a:endParaRPr lang="en-US" altLang="zh-CN" sz="2200" dirty="0">
              <a:ea typeface="黑体" panose="02010609060101010101" pitchFamily="49" charset="-122"/>
            </a:endParaRPr>
          </a:p>
          <a:p>
            <a:pPr marL="1249363" lvl="1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200" smtClean="0">
                <a:ea typeface="黑体" panose="02010609060101010101" pitchFamily="49" charset="-122"/>
              </a:rPr>
              <a:t>即</a:t>
            </a:r>
            <a:r>
              <a:rPr lang="zh-CN" altLang="en-US" sz="2200" smtClean="0">
                <a:solidFill>
                  <a:schemeClr val="accent6">
                    <a:lumMod val="75000"/>
                    <a:lumOff val="25000"/>
                  </a:schemeClr>
                </a:solidFill>
                <a:ea typeface="黑体" panose="02010609060101010101" pitchFamily="49" charset="-122"/>
              </a:rPr>
              <a:t> </a:t>
            </a:r>
            <a:r>
              <a:rPr lang="zh-CN" altLang="en-US" sz="2200" dirty="0" smtClean="0">
                <a:ea typeface="黑体" panose="02010609060101010101" pitchFamily="49" charset="-122"/>
              </a:rPr>
              <a:t>每个样本标记 属于 其真实标记  的概率越大越好</a:t>
            </a:r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994115"/>
              </p:ext>
            </p:extLst>
          </p:nvPr>
        </p:nvGraphicFramePr>
        <p:xfrm>
          <a:off x="2470865" y="5444172"/>
          <a:ext cx="4225130" cy="648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04" name="Formula" r:id="rId9" imgW="2060280" imgH="438480" progId="Equation.Ribbit">
                  <p:embed/>
                </p:oleObj>
              </mc:Choice>
              <mc:Fallback>
                <p:oleObj name="Formula" r:id="rId9" imgW="2060280" imgH="438480" progId="Equation.Ribbit">
                  <p:embed/>
                  <p:pic>
                    <p:nvPicPr>
                      <p:cNvPr id="15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865" y="5444172"/>
                        <a:ext cx="4225130" cy="6485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/>
          <p:nvPr/>
        </p:nvSpPr>
        <p:spPr>
          <a:xfrm>
            <a:off x="254643" y="914248"/>
            <a:ext cx="7708739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28600" lvl="0" indent="-360000">
              <a:spcBef>
                <a:spcPts val="1200"/>
              </a:spcBef>
              <a:buClr>
                <a:srgbClr val="16754D"/>
              </a:buClr>
              <a:buSzPct val="100000"/>
              <a:buFont typeface="Wingdings" panose="05000000000000000000" pitchFamily="2" charset="2"/>
              <a:buChar char="p"/>
            </a:pPr>
            <a:r>
              <a:rPr lang="zh-CN" altLang="en-US" sz="2200" b="1" dirty="0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anose="02010609060101010101" pitchFamily="49" charset="-122"/>
              </a:rPr>
              <a:t>一般形式</a:t>
            </a:r>
            <a:r>
              <a:rPr lang="zh-CN" altLang="en-US" sz="22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    </a:t>
            </a:r>
            <a:r>
              <a:rPr lang="en-US" altLang="zh-CN" sz="2200" b="1" i="1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y</a:t>
            </a:r>
            <a:r>
              <a:rPr lang="en-US" altLang="zh-CN" sz="22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 = </a:t>
            </a:r>
            <a:r>
              <a:rPr lang="en-US" altLang="zh-CN" sz="2200" i="1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g</a:t>
            </a:r>
            <a:r>
              <a:rPr lang="en-US" altLang="zh-CN" sz="2200" baseline="300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-1</a:t>
            </a:r>
            <a:r>
              <a:rPr lang="en-US" altLang="zh-CN" sz="22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(</a:t>
            </a:r>
            <a:r>
              <a:rPr lang="el-GR" altLang="zh-CN" sz="2200" b="1" i="1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ω</a:t>
            </a:r>
            <a:r>
              <a:rPr lang="el-GR" altLang="zh-CN" sz="2200" b="1" baseline="300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T</a:t>
            </a:r>
            <a:r>
              <a:rPr lang="en-US" altLang="zh-CN" sz="2200" b="1" i="1" dirty="0" err="1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x</a:t>
            </a:r>
            <a:r>
              <a:rPr lang="en-US" altLang="zh-CN" sz="2200" i="1" dirty="0" err="1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+b</a:t>
            </a:r>
            <a:r>
              <a:rPr lang="en-US" altLang="zh-CN" sz="2200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)	   </a:t>
            </a:r>
            <a:r>
              <a:rPr lang="en-US" altLang="zh-CN" sz="2200" b="1" i="1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y</a:t>
            </a:r>
            <a:r>
              <a:rPr lang="en-US" altLang="zh-CN" sz="2200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= </a:t>
            </a:r>
            <a:r>
              <a:rPr lang="en-US" altLang="zh-CN" sz="2200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{0,1}</a:t>
            </a:r>
            <a:r>
              <a:rPr lang="en-US" altLang="zh-CN" sz="220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	</a:t>
            </a:r>
            <a:r>
              <a:rPr lang="en-US" altLang="zh-CN" sz="2200" i="1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 f </a:t>
            </a:r>
            <a:r>
              <a:rPr lang="en-US" altLang="zh-CN" sz="220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(</a:t>
            </a:r>
            <a:r>
              <a:rPr lang="en-US" altLang="zh-CN" sz="2200" b="1" i="1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x</a:t>
            </a:r>
            <a:r>
              <a:rPr lang="en-US" altLang="zh-CN" sz="220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) </a:t>
            </a:r>
            <a:r>
              <a:rPr lang="zh-CN" altLang="zh-CN" sz="220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≌ </a:t>
            </a:r>
            <a:r>
              <a:rPr lang="en-US" altLang="zh-CN" sz="2200" b="1" i="1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y</a:t>
            </a:r>
            <a:r>
              <a:rPr lang="zh-CN" altLang="en-US" sz="220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anose="02010609060101010101" pitchFamily="49" charset="-122"/>
              </a:rPr>
              <a:t> </a:t>
            </a:r>
            <a:endParaRPr lang="en-US" altLang="zh-CN" sz="2200" dirty="0" smtClean="0">
              <a:solidFill>
                <a:prstClr val="black"/>
              </a:solidFill>
              <a:latin typeface="Times New Roman" pitchFamily="18" charset="0"/>
              <a:ea typeface="黑体" panose="02010609060101010101" pitchFamily="49" charset="-122"/>
            </a:endParaRPr>
          </a:p>
          <a:p>
            <a:pPr marL="623888" indent="-342900">
              <a:spcBef>
                <a:spcPts val="1200"/>
              </a:spcBef>
              <a:buClr>
                <a:srgbClr val="16754D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200" i="1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g</a:t>
            </a:r>
            <a:r>
              <a:rPr lang="en-US" altLang="zh-CN" sz="22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(∙</a:t>
            </a:r>
            <a:r>
              <a:rPr lang="en-US" altLang="zh-CN" sz="220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)</a:t>
            </a:r>
            <a:r>
              <a:rPr lang="zh-CN" altLang="en-US" sz="220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：</a:t>
            </a:r>
            <a:r>
              <a:rPr lang="zh-CN" altLang="en-US" sz="2200" kern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将</a:t>
            </a:r>
            <a:r>
              <a:rPr lang="zh-CN" altLang="en-US" sz="2200" kern="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分类标记 </a:t>
            </a:r>
            <a:r>
              <a:rPr lang="en-US" altLang="zh-CN" sz="2200" i="1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y </a:t>
            </a:r>
            <a:r>
              <a:rPr lang="zh-CN" altLang="en-US" sz="2200" ker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与 </a:t>
            </a:r>
            <a:r>
              <a:rPr lang="zh-CN" altLang="en-US" sz="2200" kern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线性回归输出</a:t>
            </a:r>
            <a:r>
              <a:rPr lang="zh-CN" altLang="en-US" sz="220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 </a:t>
            </a:r>
            <a:r>
              <a:rPr lang="en-US" altLang="zh-CN" sz="2200" b="1" i="1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z =</a:t>
            </a:r>
            <a:r>
              <a:rPr lang="en-US" altLang="zh-CN" sz="2200" b="1" i="1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anose="02010609060101010101" pitchFamily="49" charset="-122"/>
              </a:rPr>
              <a:t> f </a:t>
            </a:r>
            <a:r>
              <a:rPr lang="en-US" altLang="zh-CN" sz="2200" b="1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anose="02010609060101010101" pitchFamily="49" charset="-122"/>
              </a:rPr>
              <a:t>(</a:t>
            </a:r>
            <a:r>
              <a:rPr lang="en-US" altLang="zh-CN" sz="2200" b="1" i="1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anose="02010609060101010101" pitchFamily="49" charset="-122"/>
              </a:rPr>
              <a:t>x</a:t>
            </a:r>
            <a:r>
              <a:rPr lang="en-US" altLang="zh-CN" sz="2200" b="1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anose="02010609060101010101" pitchFamily="49" charset="-122"/>
              </a:rPr>
              <a:t>) </a:t>
            </a:r>
            <a:r>
              <a:rPr lang="zh-CN" altLang="en-US" sz="2200" kern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联系</a:t>
            </a:r>
            <a:r>
              <a:rPr lang="zh-CN" altLang="en-US" sz="2200" kern="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起来</a:t>
            </a:r>
            <a:endParaRPr lang="en-US" altLang="zh-CN" sz="2200" dirty="0">
              <a:solidFill>
                <a:prstClr val="black"/>
              </a:solidFill>
              <a:latin typeface="Times New Roman" pitchFamily="18" charset="0"/>
              <a:ea typeface="黑体" panose="02010609060101010101" pitchFamily="49" charset="-122"/>
            </a:endParaRPr>
          </a:p>
        </p:txBody>
      </p:sp>
      <p:sp>
        <p:nvSpPr>
          <p:cNvPr id="27" name="内容占位符 4"/>
          <p:cNvSpPr txBox="1">
            <a:spLocks/>
          </p:cNvSpPr>
          <p:nvPr/>
        </p:nvSpPr>
        <p:spPr>
          <a:xfrm>
            <a:off x="0" y="6092767"/>
            <a:ext cx="9009380" cy="543673"/>
          </a:xfrm>
          <a:prstGeom prst="rect">
            <a:avLst/>
          </a:prstGeom>
        </p:spPr>
        <p:txBody>
          <a:bodyPr vert="horz" lIns="91440" tIns="46800" rIns="91440" bIns="45720" rtlCol="0">
            <a:no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2075" lvl="2" indent="0">
              <a:lnSpc>
                <a:spcPct val="110000"/>
              </a:lnSpc>
              <a:spcBef>
                <a:spcPts val="2400"/>
              </a:spcBef>
              <a:buNone/>
            </a:pPr>
            <a:r>
              <a:rPr lang="zh-CN" altLang="en-US" sz="2200" b="1" smtClean="0">
                <a:solidFill>
                  <a:srgbClr val="C00000"/>
                </a:solidFill>
                <a:ea typeface="黑体" panose="02010609060101010101" pitchFamily="49" charset="-122"/>
              </a:rPr>
              <a:t>求解</a:t>
            </a:r>
            <a:r>
              <a:rPr lang="zh-CN" altLang="en-US" sz="2200" dirty="0" smtClean="0">
                <a:ea typeface="黑体" panose="02010609060101010101" pitchFamily="49" charset="-122"/>
              </a:rPr>
              <a:t>：根据</a:t>
            </a:r>
            <a:r>
              <a:rPr lang="zh-CN" altLang="en-US" sz="2200" dirty="0" smtClean="0">
                <a:solidFill>
                  <a:schemeClr val="accent6">
                    <a:lumMod val="75000"/>
                    <a:lumOff val="25000"/>
                  </a:schemeClr>
                </a:solidFill>
                <a:ea typeface="黑体" panose="02010609060101010101" pitchFamily="49" charset="-122"/>
              </a:rPr>
              <a:t>凸优化</a:t>
            </a:r>
            <a:r>
              <a:rPr lang="zh-CN" altLang="en-US" sz="2200" dirty="0" smtClean="0">
                <a:ea typeface="黑体" panose="02010609060101010101" pitchFamily="49" charset="-122"/>
              </a:rPr>
              <a:t>理论，经典的数值优化算法 如 梯度下降法 、牛顿法</a:t>
            </a:r>
            <a:endParaRPr lang="zh-CN" altLang="en-US" sz="2200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192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60350" y="905256"/>
            <a:ext cx="8616950" cy="51840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线性回归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zh-CN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线性回归 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、及其</a:t>
            </a:r>
            <a:r>
              <a:rPr lang="zh-CN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求解</a:t>
            </a:r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--</a:t>
            </a:r>
            <a:r>
              <a:rPr lang="zh-CN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最小二乘法</a:t>
            </a:r>
            <a:endParaRPr lang="en-US" altLang="zh-CN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zh-CN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多元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线性回归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zh-CN" altLang="en-US" dirty="0"/>
              <a:t> 二分类任务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zh-CN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广义线性回归</a:t>
            </a:r>
            <a:endParaRPr lang="en-US" altLang="zh-CN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982663" lvl="1" indent="-358775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单位跃阶</a:t>
            </a:r>
            <a:r>
              <a:rPr lang="zh-CN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函数、对数线性回归、对数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几率回归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zh-CN" altLang="en-US" dirty="0"/>
              <a:t>线性判别分析  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zh-CN" altLang="en-US" dirty="0"/>
              <a:t>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多分类任务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一对一、一对其余、多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对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多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类别不平衡问题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486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253" y="2598440"/>
            <a:ext cx="3965747" cy="298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78253" y="2162982"/>
            <a:ext cx="3734254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anose="02010609060101010101" pitchFamily="49" charset="-122"/>
              </a:rPr>
              <a:t>LDA</a:t>
            </a:r>
            <a:r>
              <a:rPr lang="zh-CN" altLang="en-US" sz="200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anose="02010609060101010101" pitchFamily="49" charset="-122"/>
              </a:rPr>
              <a:t>  可 视为</a:t>
            </a:r>
            <a:r>
              <a:rPr lang="zh-CN" altLang="en-US" sz="2000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anose="02010609060101010101" pitchFamily="49" charset="-122"/>
              </a:rPr>
              <a:t>一种监督降维技术</a:t>
            </a:r>
            <a:endParaRPr lang="en-US" altLang="zh-CN" sz="2000" dirty="0" smtClean="0">
              <a:solidFill>
                <a:schemeClr val="accent6">
                  <a:lumMod val="75000"/>
                  <a:lumOff val="25000"/>
                </a:schemeClr>
              </a:solidFill>
              <a:latin typeface="Times New Roman" pitchFamily="18" charset="0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0350" y="2127633"/>
            <a:ext cx="5631164" cy="3927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p"/>
            </a:pPr>
            <a:r>
              <a:rPr lang="zh-CN" altLang="en-US" sz="2200" b="1" smtClean="0">
                <a:solidFill>
                  <a:srgbClr val="C00000"/>
                </a:solidFill>
                <a:latin typeface="Times New Roman" pitchFamily="18" charset="0"/>
                <a:ea typeface="黑体" panose="02010609060101010101" pitchFamily="49" charset="-122"/>
              </a:rPr>
              <a:t>思想</a:t>
            </a:r>
            <a:endParaRPr lang="en-US" altLang="zh-CN" sz="2200" b="1" smtClean="0">
              <a:solidFill>
                <a:srgbClr val="C00000"/>
              </a:solidFill>
              <a:latin typeface="Times New Roman" pitchFamily="18" charset="0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sz="2200" smtClean="0">
                <a:latin typeface="Times New Roman" pitchFamily="18" charset="0"/>
                <a:ea typeface="黑体" panose="02010609060101010101" pitchFamily="49" charset="-122"/>
              </a:rPr>
              <a:t>给定训练</a:t>
            </a:r>
            <a:r>
              <a:rPr lang="zh-CN" altLang="en-US" sz="2200">
                <a:latin typeface="Times New Roman" pitchFamily="18" charset="0"/>
                <a:ea typeface="黑体" panose="02010609060101010101" pitchFamily="49" charset="-122"/>
              </a:rPr>
              <a:t>样本</a:t>
            </a:r>
            <a:r>
              <a:rPr lang="zh-CN" altLang="en-US" sz="2200" smtClean="0">
                <a:latin typeface="Times New Roman" pitchFamily="18" charset="0"/>
                <a:ea typeface="黑体" panose="02010609060101010101" pitchFamily="49" charset="-122"/>
              </a:rPr>
              <a:t>集</a:t>
            </a:r>
            <a:r>
              <a:rPr lang="zh-CN" altLang="en-US" sz="2200" dirty="0" smtClean="0">
                <a:latin typeface="Times New Roman" pitchFamily="18" charset="0"/>
                <a:ea typeface="黑体" panose="02010609060101010101" pitchFamily="49" charset="-122"/>
              </a:rPr>
              <a:t>，设法</a:t>
            </a:r>
            <a:r>
              <a:rPr lang="zh-CN" altLang="en-US" sz="2200">
                <a:latin typeface="Times New Roman" pitchFamily="18" charset="0"/>
                <a:ea typeface="黑体" panose="02010609060101010101" pitchFamily="49" charset="-122"/>
              </a:rPr>
              <a:t>将样本投影</a:t>
            </a:r>
            <a:r>
              <a:rPr lang="zh-CN" altLang="en-US" sz="2200" smtClean="0">
                <a:latin typeface="Times New Roman" pitchFamily="18" charset="0"/>
                <a:ea typeface="黑体" panose="02010609060101010101" pitchFamily="49" charset="-122"/>
              </a:rPr>
              <a:t>到          一</a:t>
            </a:r>
            <a:r>
              <a:rPr lang="zh-CN" altLang="en-US" sz="2200" dirty="0" smtClean="0">
                <a:latin typeface="Times New Roman" pitchFamily="18" charset="0"/>
                <a:ea typeface="黑体" panose="02010609060101010101" pitchFamily="49" charset="-122"/>
              </a:rPr>
              <a:t>条</a:t>
            </a:r>
            <a:r>
              <a:rPr lang="zh-CN" altLang="en-US" sz="2200" dirty="0">
                <a:latin typeface="Times New Roman" pitchFamily="18" charset="0"/>
                <a:ea typeface="黑体" panose="02010609060101010101" pitchFamily="49" charset="-122"/>
              </a:rPr>
              <a:t>直线上</a:t>
            </a:r>
            <a:r>
              <a:rPr lang="zh-CN" altLang="en-US" sz="2200" dirty="0" smtClean="0">
                <a:latin typeface="Times New Roman" pitchFamily="18" charset="0"/>
                <a:ea typeface="黑体" panose="02010609060101010101" pitchFamily="49" charset="-122"/>
              </a:rPr>
              <a:t>，使得</a:t>
            </a:r>
            <a:endParaRPr lang="en-US" altLang="zh-CN" sz="2200" dirty="0" smtClean="0">
              <a:latin typeface="Times New Roman" pitchFamily="18" charset="0"/>
              <a:ea typeface="黑体" panose="02010609060101010101" pitchFamily="49" charset="-122"/>
            </a:endParaRP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sz="220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anose="02010609060101010101" pitchFamily="49" charset="-122"/>
              </a:rPr>
              <a:t>同类</a:t>
            </a:r>
            <a:r>
              <a:rPr lang="zh-CN" altLang="en-US" sz="2200" smtClean="0">
                <a:latin typeface="Times New Roman" pitchFamily="18" charset="0"/>
                <a:ea typeface="黑体" panose="02010609060101010101" pitchFamily="49" charset="-122"/>
              </a:rPr>
              <a:t>样本的</a:t>
            </a:r>
            <a:r>
              <a:rPr lang="zh-CN" altLang="en-US" sz="2200">
                <a:latin typeface="Times New Roman" pitchFamily="18" charset="0"/>
                <a:ea typeface="黑体" panose="02010609060101010101" pitchFamily="49" charset="-122"/>
              </a:rPr>
              <a:t>投影</a:t>
            </a:r>
            <a:r>
              <a:rPr lang="zh-CN" altLang="en-US" sz="2200" smtClean="0">
                <a:latin typeface="Times New Roman" pitchFamily="18" charset="0"/>
                <a:ea typeface="黑体" panose="02010609060101010101" pitchFamily="49" charset="-122"/>
              </a:rPr>
              <a:t>点，尽可能</a:t>
            </a:r>
            <a:r>
              <a:rPr lang="zh-CN" altLang="en-US" sz="2200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anose="02010609060101010101" pitchFamily="49" charset="-122"/>
              </a:rPr>
              <a:t>接近</a:t>
            </a:r>
            <a:endParaRPr lang="en-US" altLang="zh-CN" sz="2200" dirty="0" smtClean="0">
              <a:solidFill>
                <a:schemeClr val="accent6">
                  <a:lumMod val="75000"/>
                  <a:lumOff val="25000"/>
                </a:schemeClr>
              </a:solidFill>
              <a:latin typeface="Times New Roman" pitchFamily="18" charset="0"/>
              <a:ea typeface="黑体" panose="02010609060101010101" pitchFamily="49" charset="-122"/>
            </a:endParaRP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sz="220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anose="02010609060101010101" pitchFamily="49" charset="-122"/>
              </a:rPr>
              <a:t>异类</a:t>
            </a:r>
            <a:r>
              <a:rPr lang="zh-CN" altLang="en-US" sz="2200" smtClean="0">
                <a:latin typeface="Times New Roman" pitchFamily="18" charset="0"/>
                <a:ea typeface="黑体" panose="02010609060101010101" pitchFamily="49" charset="-122"/>
              </a:rPr>
              <a:t>样本的</a:t>
            </a:r>
            <a:r>
              <a:rPr lang="zh-CN" altLang="en-US" sz="2200">
                <a:latin typeface="Times New Roman" pitchFamily="18" charset="0"/>
                <a:ea typeface="黑体" panose="02010609060101010101" pitchFamily="49" charset="-122"/>
              </a:rPr>
              <a:t>投影</a:t>
            </a:r>
            <a:r>
              <a:rPr lang="zh-CN" altLang="en-US" sz="2200" smtClean="0">
                <a:latin typeface="Times New Roman" pitchFamily="18" charset="0"/>
                <a:ea typeface="黑体" panose="02010609060101010101" pitchFamily="49" charset="-122"/>
              </a:rPr>
              <a:t>点，尽可能</a:t>
            </a:r>
            <a:r>
              <a:rPr lang="zh-CN" altLang="en-US" sz="2200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anose="02010609060101010101" pitchFamily="49" charset="-122"/>
              </a:rPr>
              <a:t>远离</a:t>
            </a:r>
            <a:endParaRPr lang="en-US" altLang="zh-CN" sz="2200" dirty="0" smtClean="0">
              <a:solidFill>
                <a:schemeClr val="accent6">
                  <a:lumMod val="75000"/>
                  <a:lumOff val="25000"/>
                </a:schemeClr>
              </a:solidFill>
              <a:latin typeface="Times New Roman" pitchFamily="18" charset="0"/>
              <a:ea typeface="黑体" panose="02010609060101010101" pitchFamily="49" charset="-122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200" smtClean="0">
                <a:latin typeface="Times New Roman" pitchFamily="18" charset="0"/>
                <a:ea typeface="黑体" panose="02010609060101010101" pitchFamily="49" charset="-122"/>
              </a:rPr>
              <a:t>对</a:t>
            </a:r>
            <a:r>
              <a:rPr lang="zh-CN" altLang="en-US" sz="2200" dirty="0">
                <a:latin typeface="Times New Roman" pitchFamily="18" charset="0"/>
                <a:ea typeface="黑体" panose="02010609060101010101" pitchFamily="49" charset="-122"/>
              </a:rPr>
              <a:t>新</a:t>
            </a:r>
            <a:r>
              <a:rPr lang="zh-CN" altLang="en-US" sz="2200" dirty="0" smtClean="0">
                <a:latin typeface="Times New Roman" pitchFamily="18" charset="0"/>
                <a:ea typeface="黑体" panose="02010609060101010101" pitchFamily="49" charset="-122"/>
              </a:rPr>
              <a:t>样本</a:t>
            </a:r>
            <a:r>
              <a:rPr lang="zh-CN" altLang="en-US" sz="2200" dirty="0">
                <a:latin typeface="Times New Roman" pitchFamily="18" charset="0"/>
                <a:ea typeface="黑体" panose="02010609060101010101" pitchFamily="49" charset="-122"/>
              </a:rPr>
              <a:t>进行分类时</a:t>
            </a:r>
            <a:r>
              <a:rPr lang="zh-CN" altLang="en-US" sz="2200" dirty="0" smtClean="0">
                <a:latin typeface="Times New Roman" pitchFamily="18" charset="0"/>
                <a:ea typeface="黑体" panose="02010609060101010101" pitchFamily="49" charset="-122"/>
              </a:rPr>
              <a:t>，</a:t>
            </a:r>
            <a:endParaRPr lang="en-US" altLang="zh-CN" sz="2200" dirty="0" smtClean="0">
              <a:latin typeface="Times New Roman" pitchFamily="18" charset="0"/>
              <a:ea typeface="黑体" panose="02010609060101010101" pitchFamily="49" charset="-122"/>
            </a:endParaRPr>
          </a:p>
          <a:p>
            <a:pPr marL="457200" indent="-284163">
              <a:spcBef>
                <a:spcPts val="1200"/>
              </a:spcBef>
              <a:buFont typeface="+mj-lt"/>
              <a:buAutoNum type="arabicPeriod"/>
            </a:pPr>
            <a:r>
              <a:rPr lang="zh-CN" altLang="en-US" sz="2200">
                <a:latin typeface="Times New Roman" pitchFamily="18" charset="0"/>
                <a:ea typeface="黑体" panose="02010609060101010101" pitchFamily="49" charset="-122"/>
              </a:rPr>
              <a:t>将新</a:t>
            </a:r>
            <a:r>
              <a:rPr lang="zh-CN" altLang="en-US" sz="2200" smtClean="0">
                <a:latin typeface="Times New Roman" pitchFamily="18" charset="0"/>
                <a:ea typeface="黑体" panose="02010609060101010101" pitchFamily="49" charset="-122"/>
              </a:rPr>
              <a:t>样本 投影到 同样</a:t>
            </a:r>
            <a:r>
              <a:rPr lang="zh-CN" altLang="en-US" sz="2200" dirty="0">
                <a:latin typeface="Times New Roman" pitchFamily="18" charset="0"/>
                <a:ea typeface="黑体" panose="02010609060101010101" pitchFamily="49" charset="-122"/>
              </a:rPr>
              <a:t>的这条</a:t>
            </a:r>
            <a:r>
              <a:rPr lang="zh-CN" altLang="en-US" sz="2200">
                <a:latin typeface="Times New Roman" pitchFamily="18" charset="0"/>
                <a:ea typeface="黑体" panose="02010609060101010101" pitchFamily="49" charset="-122"/>
              </a:rPr>
              <a:t>直线</a:t>
            </a:r>
            <a:r>
              <a:rPr lang="zh-CN" altLang="en-US" sz="2200" smtClean="0">
                <a:latin typeface="Times New Roman" pitchFamily="18" charset="0"/>
                <a:ea typeface="黑体" panose="02010609060101010101" pitchFamily="49" charset="-122"/>
              </a:rPr>
              <a:t>上</a:t>
            </a:r>
            <a:endParaRPr lang="en-US" altLang="zh-CN" sz="2200" smtClean="0">
              <a:latin typeface="Times New Roman" pitchFamily="18" charset="0"/>
              <a:ea typeface="黑体" panose="02010609060101010101" pitchFamily="49" charset="-122"/>
            </a:endParaRPr>
          </a:p>
          <a:p>
            <a:pPr marL="457200" indent="-284163">
              <a:spcBef>
                <a:spcPts val="1200"/>
              </a:spcBef>
              <a:buFont typeface="+mj-lt"/>
              <a:buAutoNum type="arabicPeriod"/>
            </a:pPr>
            <a:r>
              <a:rPr lang="zh-CN" altLang="en-US" sz="2200" smtClean="0">
                <a:latin typeface="Times New Roman" pitchFamily="18" charset="0"/>
                <a:ea typeface="黑体" panose="02010609060101010101" pitchFamily="49" charset="-122"/>
              </a:rPr>
              <a:t>根据 </a:t>
            </a:r>
            <a:r>
              <a:rPr lang="zh-CN" altLang="en-US" sz="2200" dirty="0" smtClean="0">
                <a:latin typeface="Times New Roman" pitchFamily="18" charset="0"/>
                <a:ea typeface="黑体" panose="02010609060101010101" pitchFamily="49" charset="-122"/>
              </a:rPr>
              <a:t>投影</a:t>
            </a:r>
            <a:r>
              <a:rPr lang="zh-CN" altLang="en-US" sz="2200" dirty="0">
                <a:latin typeface="Times New Roman" pitchFamily="18" charset="0"/>
                <a:ea typeface="黑体" panose="02010609060101010101" pitchFamily="49" charset="-122"/>
              </a:rPr>
              <a:t>点</a:t>
            </a:r>
            <a:r>
              <a:rPr lang="zh-CN" altLang="en-US" sz="2200">
                <a:latin typeface="Times New Roman" pitchFamily="18" charset="0"/>
                <a:ea typeface="黑体" panose="02010609060101010101" pitchFamily="49" charset="-122"/>
              </a:rPr>
              <a:t>的</a:t>
            </a:r>
            <a:r>
              <a:rPr lang="zh-CN" altLang="en-US" sz="2200" smtClean="0">
                <a:latin typeface="Times New Roman" pitchFamily="18" charset="0"/>
                <a:ea typeface="黑体" panose="02010609060101010101" pitchFamily="49" charset="-122"/>
              </a:rPr>
              <a:t>位置，确定</a:t>
            </a:r>
            <a:r>
              <a:rPr lang="zh-CN" altLang="en-US" sz="2200" dirty="0" smtClean="0">
                <a:latin typeface="Times New Roman" pitchFamily="18" charset="0"/>
                <a:ea typeface="黑体" panose="02010609060101010101" pitchFamily="49" charset="-122"/>
              </a:rPr>
              <a:t>新样本</a:t>
            </a:r>
            <a:r>
              <a:rPr lang="zh-CN" altLang="en-US" sz="2200" dirty="0">
                <a:latin typeface="Times New Roman" pitchFamily="18" charset="0"/>
                <a:ea typeface="黑体" panose="02010609060101010101" pitchFamily="49" charset="-122"/>
              </a:rPr>
              <a:t>的类别</a:t>
            </a:r>
            <a:r>
              <a:rPr lang="en-US" altLang="zh-CN" sz="2200" dirty="0">
                <a:latin typeface="Times New Roman" pitchFamily="18" charset="0"/>
                <a:ea typeface="黑体" panose="02010609060101010101" pitchFamily="49" charset="-122"/>
              </a:rPr>
              <a:t>.</a:t>
            </a:r>
            <a:endParaRPr lang="zh-CN" altLang="en-US" sz="2200" dirty="0">
              <a:latin typeface="Times New Roman" pitchFamily="18" charset="0"/>
              <a:ea typeface="黑体" panose="02010609060101010101" pitchFamily="49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60350" y="42864"/>
            <a:ext cx="4496845" cy="777874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</a:rPr>
              <a:t>线性判别分析 </a:t>
            </a:r>
            <a:r>
              <a:rPr lang="en-US" altLang="zh-CN" dirty="0"/>
              <a:t>LDA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332316" y="408651"/>
            <a:ext cx="21980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 </a:t>
            </a:r>
            <a:r>
              <a:rPr lang="zh-CN" altLang="en-US" sz="2400" b="1" smtClean="0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求解 二分类</a:t>
            </a:r>
            <a:endParaRPr lang="zh-CN" altLang="en-US" sz="2400" b="1" dirty="0">
              <a:solidFill>
                <a:schemeClr val="accent6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52004" y="954307"/>
            <a:ext cx="9091996" cy="11438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线性判别分析</a:t>
            </a:r>
            <a:r>
              <a:rPr lang="zh-CN" altLang="en-US" dirty="0" smtClean="0"/>
              <a:t>（</a:t>
            </a:r>
            <a:r>
              <a:rPr lang="en-US" altLang="zh-CN" dirty="0" smtClean="0"/>
              <a:t>Linear Discriminant Analysis</a:t>
            </a:r>
            <a:r>
              <a:rPr lang="zh-CN" altLang="en-US" dirty="0" smtClean="0"/>
              <a:t>，</a:t>
            </a:r>
            <a:r>
              <a:rPr lang="en-US" altLang="zh-CN" smtClean="0"/>
              <a:t>LDA</a:t>
            </a:r>
            <a:r>
              <a:rPr lang="zh-CN" altLang="en-US" smtClean="0"/>
              <a:t>）</a:t>
            </a:r>
            <a:endParaRPr lang="en-US" altLang="zh-CN" dirty="0" smtClean="0"/>
          </a:p>
          <a:p>
            <a:pPr marL="531813" indent="-2651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mtClean="0"/>
              <a:t>经典</a:t>
            </a:r>
            <a:r>
              <a:rPr lang="zh-CN" altLang="en-US" dirty="0"/>
              <a:t>的</a:t>
            </a:r>
            <a:r>
              <a:rPr lang="zh-CN" altLang="en-US" dirty="0" smtClean="0"/>
              <a:t>线</a:t>
            </a:r>
            <a:r>
              <a:rPr lang="zh-CN" altLang="en-US" dirty="0"/>
              <a:t>性</a:t>
            </a:r>
            <a:r>
              <a:rPr lang="zh-CN" altLang="en-US"/>
              <a:t>学习方法</a:t>
            </a:r>
            <a:r>
              <a:rPr lang="zh-CN" altLang="en-US" smtClean="0"/>
              <a:t>，最早</a:t>
            </a:r>
            <a:r>
              <a:rPr lang="zh-CN" altLang="en-US" dirty="0"/>
              <a:t>由</a:t>
            </a:r>
            <a:r>
              <a:rPr lang="en-US" altLang="zh-CN"/>
              <a:t>[</a:t>
            </a:r>
            <a:r>
              <a:rPr lang="en-US" altLang="zh-CN" smtClean="0"/>
              <a:t>Fisher,1936] </a:t>
            </a:r>
            <a:r>
              <a:rPr lang="zh-CN" altLang="en-US" smtClean="0"/>
              <a:t>提出，称</a:t>
            </a:r>
            <a:r>
              <a:rPr lang="en-US" altLang="zh-CN" smtClean="0"/>
              <a:t>Fisher </a:t>
            </a:r>
            <a:r>
              <a:rPr lang="zh-CN" altLang="en-US" smtClean="0"/>
              <a:t>判别分析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28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840" y="921206"/>
            <a:ext cx="9120159" cy="496619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2400" smtClean="0">
                <a:solidFill>
                  <a:srgbClr val="FF0000"/>
                </a:solidFill>
              </a:rPr>
              <a:t>LDA  </a:t>
            </a:r>
            <a:r>
              <a:rPr lang="zh-CN" altLang="en-US" sz="2400" smtClean="0">
                <a:solidFill>
                  <a:srgbClr val="FF0000"/>
                </a:solidFill>
              </a:rPr>
              <a:t>思想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450850" lvl="1" indent="-358775"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同类</a:t>
            </a:r>
            <a:r>
              <a:rPr lang="zh-CN" altLang="en-US" sz="2400" smtClean="0"/>
              <a:t>样本的</a:t>
            </a:r>
            <a:r>
              <a:rPr lang="zh-CN" altLang="en-US" sz="2400"/>
              <a:t>投影</a:t>
            </a:r>
            <a:r>
              <a:rPr lang="zh-CN" altLang="en-US" sz="2400" smtClean="0"/>
              <a:t>点，尽可能</a:t>
            </a:r>
            <a:r>
              <a:rPr lang="zh-CN" altLang="en-US" sz="240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接近</a:t>
            </a:r>
            <a:endParaRPr lang="en-US" altLang="zh-CN" sz="2400" smtClean="0"/>
          </a:p>
          <a:p>
            <a:pPr marL="717550" lvl="1" indent="-358775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400" b="1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同类</a:t>
            </a:r>
            <a:r>
              <a:rPr lang="zh-CN" altLang="en-US" sz="2400"/>
              <a:t>样本</a:t>
            </a:r>
            <a:r>
              <a:rPr lang="zh-CN" altLang="en-US" sz="2400" b="1">
                <a:solidFill>
                  <a:schemeClr val="accent6">
                    <a:lumMod val="75000"/>
                    <a:lumOff val="25000"/>
                  </a:schemeClr>
                </a:solidFill>
              </a:rPr>
              <a:t>，</a:t>
            </a:r>
            <a:r>
              <a:rPr lang="zh-CN" altLang="en-US" sz="2400" smtClean="0"/>
              <a:t>投影</a:t>
            </a:r>
            <a:r>
              <a:rPr lang="zh-CN" altLang="en-US" sz="2400" dirty="0"/>
              <a:t>点</a:t>
            </a:r>
            <a:r>
              <a:rPr lang="zh-CN" altLang="en-US" sz="2400"/>
              <a:t>的</a:t>
            </a:r>
            <a:r>
              <a:rPr lang="zh-CN" altLang="en-US" sz="240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协方差，</a:t>
            </a:r>
            <a:r>
              <a:rPr lang="zh-CN" altLang="en-US" sz="2400" smtClean="0"/>
              <a:t>尽可能</a:t>
            </a:r>
            <a:r>
              <a:rPr lang="zh-CN" altLang="en-US" sz="240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小</a:t>
            </a:r>
            <a:endParaRPr lang="en-US" altLang="zh-CN" sz="2400" smtClean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marL="717550" lvl="1" indent="-358775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400" smtClean="0"/>
              <a:t>协方差</a:t>
            </a:r>
            <a:r>
              <a:rPr lang="zh-CN" altLang="en-US" sz="2400"/>
              <a:t>矩阵 </a:t>
            </a:r>
            <a:r>
              <a:rPr lang="en-US" altLang="zh-CN" sz="2400" b="1"/>
              <a:t>∑</a:t>
            </a:r>
            <a:r>
              <a:rPr lang="en-US" altLang="zh-CN" sz="2400" b="1" i="1" baseline="-25000" smtClean="0">
                <a:ea typeface="等线" panose="02010600030101010101" pitchFamily="2" charset="-122"/>
              </a:rPr>
              <a:t>i</a:t>
            </a:r>
            <a:r>
              <a:rPr lang="zh-CN" altLang="en-US" sz="2400">
                <a:solidFill>
                  <a:schemeClr val="accent6">
                    <a:lumMod val="75000"/>
                    <a:lumOff val="25000"/>
                  </a:schemeClr>
                </a:solidFill>
              </a:rPr>
              <a:t> ，</a:t>
            </a:r>
            <a:r>
              <a:rPr lang="zh-CN" altLang="en-US" sz="2400" smtClean="0"/>
              <a:t>尽可能</a:t>
            </a:r>
            <a:r>
              <a:rPr lang="zh-CN" altLang="en-US" sz="2400">
                <a:solidFill>
                  <a:schemeClr val="accent6">
                    <a:lumMod val="75000"/>
                    <a:lumOff val="25000"/>
                  </a:schemeClr>
                </a:solidFill>
              </a:rPr>
              <a:t>小</a:t>
            </a:r>
            <a:endParaRPr lang="en-US" altLang="zh-CN" sz="24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marL="450850" lvl="1" indent="-358775"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异类</a:t>
            </a:r>
            <a:r>
              <a:rPr lang="zh-CN" altLang="en-US" sz="2400" smtClean="0"/>
              <a:t>样本的</a:t>
            </a:r>
            <a:r>
              <a:rPr lang="zh-CN" altLang="en-US" sz="2400"/>
              <a:t>投影</a:t>
            </a:r>
            <a:r>
              <a:rPr lang="zh-CN" altLang="en-US" sz="2400" smtClean="0"/>
              <a:t>点，尽可能</a:t>
            </a:r>
            <a:r>
              <a:rPr lang="zh-CN" altLang="en-US" sz="240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远离</a:t>
            </a:r>
            <a:endParaRPr lang="en-US" altLang="zh-CN" sz="2400" smtClean="0"/>
          </a:p>
          <a:p>
            <a:pPr marL="717550" lvl="1" indent="-358775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400">
                <a:solidFill>
                  <a:schemeClr val="accent6">
                    <a:lumMod val="75000"/>
                    <a:lumOff val="25000"/>
                  </a:schemeClr>
                </a:solidFill>
              </a:rPr>
              <a:t>异</a:t>
            </a:r>
            <a:r>
              <a:rPr lang="zh-CN" altLang="en-US" sz="2400" b="1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类</a:t>
            </a:r>
            <a:r>
              <a:rPr lang="zh-CN" altLang="en-US" sz="2400"/>
              <a:t>样本</a:t>
            </a:r>
            <a:r>
              <a:rPr lang="zh-CN" altLang="en-US" sz="2400" b="1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，类</a:t>
            </a:r>
            <a:r>
              <a:rPr lang="zh-CN" altLang="en-US" sz="2400" b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中心</a:t>
            </a:r>
            <a:r>
              <a:rPr lang="zh-CN" altLang="en-US" sz="2400" dirty="0"/>
              <a:t>之间</a:t>
            </a:r>
            <a:r>
              <a:rPr lang="zh-CN" altLang="en-US" sz="2400"/>
              <a:t>的</a:t>
            </a:r>
            <a:r>
              <a:rPr lang="zh-CN" altLang="en-US" sz="240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距离，</a:t>
            </a:r>
            <a:r>
              <a:rPr lang="zh-CN" altLang="en-US" sz="2400" smtClean="0"/>
              <a:t>尽可能</a:t>
            </a:r>
            <a:r>
              <a:rPr lang="zh-CN" altLang="en-US" sz="240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大</a:t>
            </a:r>
            <a:endParaRPr lang="en-US" altLang="zh-CN" sz="2400" smtClean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marL="717550" lvl="1" indent="-358775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400"/>
              <a:t>异类</a:t>
            </a:r>
            <a:r>
              <a:rPr lang="zh-CN" altLang="en-US" sz="2400" smtClean="0"/>
              <a:t>样本的均值向量 </a:t>
            </a:r>
            <a:r>
              <a:rPr lang="en-US" altLang="zh-CN" sz="2400" b="1" i="1" smtClean="0"/>
              <a:t>μ</a:t>
            </a:r>
            <a:r>
              <a:rPr lang="en-US" altLang="zh-CN" sz="2400" b="1" i="1" baseline="-25000" smtClean="0"/>
              <a:t>i</a:t>
            </a:r>
            <a:r>
              <a:rPr lang="zh-CN" altLang="en-US" sz="2400"/>
              <a:t>之间的</a:t>
            </a:r>
            <a:r>
              <a:rPr lang="zh-CN" altLang="en-US" sz="240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距离，</a:t>
            </a:r>
            <a:r>
              <a:rPr lang="zh-CN" altLang="en-US" sz="2400" smtClean="0"/>
              <a:t>尽可能</a:t>
            </a:r>
            <a:r>
              <a:rPr lang="zh-CN" altLang="en-US" sz="240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大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dirty="0" smtClean="0"/>
              <a:t>一些变量</a:t>
            </a:r>
            <a:endParaRPr lang="en-US" altLang="zh-CN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200" dirty="0" smtClean="0"/>
              <a:t>第 </a:t>
            </a:r>
            <a:r>
              <a:rPr lang="en-US" altLang="zh-CN" sz="2200" b="1" i="1" dirty="0" err="1" smtClean="0"/>
              <a:t>i</a:t>
            </a:r>
            <a:r>
              <a:rPr lang="en-US" altLang="zh-CN" sz="2200" i="1" dirty="0" smtClean="0"/>
              <a:t> </a:t>
            </a:r>
            <a:r>
              <a:rPr lang="zh-CN" altLang="en-US" sz="2200" dirty="0" smtClean="0"/>
              <a:t>类示例的  </a:t>
            </a:r>
            <a:r>
              <a:rPr lang="zh-CN" altLang="en-US" sz="2200" smtClean="0"/>
              <a:t>集合 </a:t>
            </a:r>
            <a:r>
              <a:rPr lang="en-US" altLang="zh-CN" sz="2200" b="1" i="1" smtClean="0">
                <a:ea typeface="等线" panose="02010600030101010101" pitchFamily="2" charset="-122"/>
              </a:rPr>
              <a:t>X</a:t>
            </a:r>
            <a:r>
              <a:rPr lang="en-US" altLang="zh-CN" sz="2200" b="1" i="1" baseline="-25000" smtClean="0">
                <a:ea typeface="等线" panose="02010600030101010101" pitchFamily="2" charset="-122"/>
              </a:rPr>
              <a:t>i</a:t>
            </a:r>
            <a:endParaRPr lang="en-US" altLang="zh-CN" sz="2200" b="1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200" dirty="0" smtClean="0"/>
              <a:t>第 </a:t>
            </a:r>
            <a:r>
              <a:rPr lang="en-US" altLang="zh-CN" sz="2200" b="1" i="1" dirty="0" err="1" smtClean="0"/>
              <a:t>i</a:t>
            </a:r>
            <a:r>
              <a:rPr lang="en-US" altLang="zh-CN" sz="2200" dirty="0" smtClean="0"/>
              <a:t> </a:t>
            </a:r>
            <a:r>
              <a:rPr lang="zh-CN" altLang="en-US" sz="2200" dirty="0" smtClean="0"/>
              <a:t>类</a:t>
            </a:r>
            <a:r>
              <a:rPr lang="zh-CN" altLang="en-US" sz="2200" dirty="0"/>
              <a:t>示例</a:t>
            </a:r>
            <a:r>
              <a:rPr lang="zh-CN" altLang="en-US" sz="2200" dirty="0" smtClean="0"/>
              <a:t>的  均值向量 </a:t>
            </a:r>
            <a:r>
              <a:rPr lang="en-US" altLang="zh-CN" sz="2200" b="1" i="1" dirty="0" err="1" smtClean="0"/>
              <a:t>μ</a:t>
            </a:r>
            <a:r>
              <a:rPr lang="en-US" altLang="zh-CN" sz="2200" b="1" i="1" baseline="-25000" dirty="0" err="1" smtClean="0"/>
              <a:t>i</a:t>
            </a:r>
            <a:endParaRPr lang="en-US" altLang="zh-CN" sz="2200" b="1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200" dirty="0" smtClean="0"/>
              <a:t>第 </a:t>
            </a:r>
            <a:r>
              <a:rPr lang="en-US" altLang="zh-CN" sz="2200" b="1" i="1" dirty="0" err="1" smtClean="0"/>
              <a:t>i</a:t>
            </a:r>
            <a:r>
              <a:rPr lang="en-US" altLang="zh-CN" sz="2200" dirty="0" smtClean="0"/>
              <a:t> </a:t>
            </a:r>
            <a:r>
              <a:rPr lang="zh-CN" altLang="en-US" sz="2200" dirty="0" smtClean="0"/>
              <a:t>类</a:t>
            </a:r>
            <a:r>
              <a:rPr lang="zh-CN" altLang="en-US" sz="2200" dirty="0"/>
              <a:t>示例</a:t>
            </a:r>
            <a:r>
              <a:rPr lang="zh-CN" altLang="en-US" sz="2200" dirty="0" smtClean="0"/>
              <a:t>的  协方差矩阵 </a:t>
            </a:r>
            <a:r>
              <a:rPr lang="en-US" altLang="zh-CN" sz="2200" b="1" dirty="0" smtClean="0"/>
              <a:t>∑</a:t>
            </a:r>
            <a:r>
              <a:rPr lang="en-US" altLang="zh-CN" sz="2200" b="1" i="1" baseline="-25000" dirty="0" err="1" smtClean="0">
                <a:ea typeface="等线" panose="02010600030101010101" pitchFamily="2" charset="-122"/>
              </a:rPr>
              <a:t>i</a:t>
            </a:r>
            <a:endParaRPr lang="en-US" altLang="zh-CN" sz="2200" b="1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200" dirty="0"/>
              <a:t>两</a:t>
            </a:r>
            <a:r>
              <a:rPr lang="zh-CN" altLang="en-US" sz="2200" dirty="0" smtClean="0"/>
              <a:t>类样本的  中心在直线上的投影： </a:t>
            </a:r>
            <a:r>
              <a:rPr lang="el-GR" altLang="zh-CN" sz="2200" b="1" i="1" dirty="0" smtClean="0"/>
              <a:t>ω</a:t>
            </a:r>
            <a:r>
              <a:rPr lang="en-US" altLang="zh-CN" sz="2200" b="1" baseline="30000" dirty="0" smtClean="0"/>
              <a:t>T</a:t>
            </a:r>
            <a:r>
              <a:rPr lang="en-US" altLang="zh-CN" sz="2200" b="1" i="1" dirty="0" smtClean="0"/>
              <a:t>μ</a:t>
            </a:r>
            <a:r>
              <a:rPr lang="en-US" altLang="zh-CN" sz="2200" b="1" baseline="-25000" dirty="0" smtClean="0"/>
              <a:t>0    </a:t>
            </a:r>
            <a:r>
              <a:rPr lang="el-GR" altLang="zh-CN" sz="2200" b="1" i="1" dirty="0" smtClean="0"/>
              <a:t>ω</a:t>
            </a:r>
            <a:r>
              <a:rPr lang="en-US" altLang="zh-CN" sz="2200" b="1" baseline="30000" dirty="0" smtClean="0"/>
              <a:t>T</a:t>
            </a:r>
            <a:r>
              <a:rPr lang="en-US" altLang="zh-CN" sz="2200" b="1" i="1" dirty="0" smtClean="0"/>
              <a:t>μ</a:t>
            </a:r>
            <a:r>
              <a:rPr lang="en-US" altLang="zh-CN" sz="2200" b="1" baseline="-25000" dirty="0" smtClean="0"/>
              <a:t>1  </a:t>
            </a:r>
            <a:r>
              <a:rPr lang="zh-CN" altLang="en-US" sz="2200" dirty="0" smtClean="0"/>
              <a:t>        </a:t>
            </a:r>
            <a:endParaRPr lang="en-US" altLang="zh-CN" sz="22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200" dirty="0"/>
              <a:t>两</a:t>
            </a:r>
            <a:r>
              <a:rPr lang="zh-CN" altLang="en-US" sz="2200" dirty="0" smtClean="0"/>
              <a:t>类样本的  协方差： </a:t>
            </a:r>
            <a:r>
              <a:rPr lang="el-GR" altLang="zh-CN" sz="2200" b="1" i="1" dirty="0" smtClean="0"/>
              <a:t>ω</a:t>
            </a:r>
            <a:r>
              <a:rPr lang="en-US" altLang="zh-CN" sz="2200" b="1" baseline="30000" dirty="0" smtClean="0"/>
              <a:t>T</a:t>
            </a:r>
            <a:r>
              <a:rPr lang="en-US" altLang="zh-CN" sz="2200" b="1" dirty="0" smtClean="0"/>
              <a:t>∑</a:t>
            </a:r>
            <a:r>
              <a:rPr lang="en-US" altLang="zh-CN" sz="2200" b="1" baseline="-25000" dirty="0" smtClean="0">
                <a:ea typeface="等线" panose="02010600030101010101" pitchFamily="2" charset="-122"/>
              </a:rPr>
              <a:t>0</a:t>
            </a:r>
            <a:r>
              <a:rPr lang="el-GR" altLang="zh-CN" sz="2200" b="1" i="1" dirty="0" smtClean="0"/>
              <a:t>ω</a:t>
            </a:r>
            <a:r>
              <a:rPr lang="zh-CN" altLang="en-US" sz="2200" dirty="0" smtClean="0"/>
              <a:t>  和 </a:t>
            </a:r>
            <a:r>
              <a:rPr lang="el-GR" altLang="zh-CN" sz="2200" b="1" i="1" dirty="0" smtClean="0"/>
              <a:t>ω</a:t>
            </a:r>
            <a:r>
              <a:rPr lang="en-US" altLang="zh-CN" sz="2200" b="1" baseline="30000" dirty="0" smtClean="0"/>
              <a:t>T</a:t>
            </a:r>
            <a:r>
              <a:rPr lang="en-US" altLang="zh-CN" sz="2200" b="1" dirty="0" smtClean="0"/>
              <a:t>∑</a:t>
            </a:r>
            <a:r>
              <a:rPr lang="en-US" altLang="zh-CN" sz="2200" b="1" baseline="-25000" dirty="0" smtClean="0">
                <a:ea typeface="等线" panose="02010600030101010101" pitchFamily="2" charset="-122"/>
              </a:rPr>
              <a:t>1</a:t>
            </a:r>
            <a:r>
              <a:rPr lang="el-GR" altLang="zh-CN" sz="2200" b="1" i="1" dirty="0" smtClean="0"/>
              <a:t>ω</a:t>
            </a:r>
            <a:r>
              <a:rPr lang="zh-CN" altLang="en-US" sz="2200" dirty="0" smtClean="0"/>
              <a:t> </a:t>
            </a:r>
            <a:endParaRPr lang="en-US" altLang="zh-CN" sz="2200" dirty="0" smtClean="0"/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260350" y="42864"/>
            <a:ext cx="4496845" cy="777874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</a:rPr>
              <a:t>线性判别分析 </a:t>
            </a:r>
            <a:r>
              <a:rPr lang="en-US" altLang="zh-CN" dirty="0"/>
              <a:t>LDA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332316" y="408651"/>
            <a:ext cx="28167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 </a:t>
            </a:r>
            <a:r>
              <a:rPr lang="zh-CN" altLang="en-US" sz="2400" b="1" smtClean="0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求解 二分类任务</a:t>
            </a:r>
            <a:endParaRPr lang="zh-CN" altLang="en-US" sz="2400" b="1" dirty="0">
              <a:solidFill>
                <a:schemeClr val="accent6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915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6438" y="921206"/>
            <a:ext cx="8900242" cy="1382156"/>
          </a:xfr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2400" smtClean="0">
                <a:solidFill>
                  <a:srgbClr val="FF0000"/>
                </a:solidFill>
              </a:rPr>
              <a:t>LDA  </a:t>
            </a:r>
            <a:r>
              <a:rPr lang="zh-CN" altLang="en-US" sz="2400" smtClean="0">
                <a:solidFill>
                  <a:srgbClr val="FF0000"/>
                </a:solidFill>
              </a:rPr>
              <a:t>思想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450850" lvl="1" indent="-358775"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同类</a:t>
            </a:r>
            <a:r>
              <a:rPr lang="zh-CN" altLang="en-US" sz="2400" smtClean="0"/>
              <a:t>样本的</a:t>
            </a:r>
            <a:r>
              <a:rPr lang="zh-CN" altLang="en-US" sz="2400"/>
              <a:t>投影</a:t>
            </a:r>
            <a:r>
              <a:rPr lang="zh-CN" altLang="en-US" sz="2400" smtClean="0"/>
              <a:t>点，尽可能</a:t>
            </a:r>
            <a:r>
              <a:rPr lang="zh-CN" altLang="en-US" sz="240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近</a:t>
            </a:r>
            <a:r>
              <a:rPr lang="zh-CN" altLang="en-US" sz="2400" smtClean="0"/>
              <a:t>，即</a:t>
            </a:r>
            <a:r>
              <a:rPr lang="zh-CN" altLang="en-US" sz="2400" b="1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同类</a:t>
            </a:r>
            <a:r>
              <a:rPr lang="zh-CN" altLang="en-US" sz="2400" smtClean="0"/>
              <a:t>样本的</a:t>
            </a:r>
            <a:r>
              <a:rPr lang="zh-CN" altLang="en-US" sz="24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协方差</a:t>
            </a:r>
            <a:r>
              <a:rPr lang="zh-CN" altLang="en-US" sz="2400" dirty="0"/>
              <a:t>尽可能</a:t>
            </a:r>
            <a:r>
              <a:rPr lang="zh-CN" altLang="en-US" sz="24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小</a:t>
            </a:r>
            <a:endParaRPr lang="en-US" altLang="zh-CN" sz="24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marL="450850" lvl="1" indent="-358775"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异类</a:t>
            </a:r>
            <a:r>
              <a:rPr lang="zh-CN" altLang="en-US" sz="2400" smtClean="0"/>
              <a:t>样本的</a:t>
            </a:r>
            <a:r>
              <a:rPr lang="zh-CN" altLang="en-US" sz="2400"/>
              <a:t>投影</a:t>
            </a:r>
            <a:r>
              <a:rPr lang="zh-CN" altLang="en-US" sz="2400" smtClean="0"/>
              <a:t>点，尽可能</a:t>
            </a:r>
            <a:r>
              <a:rPr lang="zh-CN" altLang="en-US" sz="240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远</a:t>
            </a:r>
            <a:r>
              <a:rPr lang="zh-CN" altLang="en-US" sz="2400" smtClean="0"/>
              <a:t>，即</a:t>
            </a:r>
            <a:r>
              <a:rPr lang="zh-CN" altLang="en-US" sz="2400" b="1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类</a:t>
            </a:r>
            <a:r>
              <a:rPr lang="zh-CN" altLang="en-US" sz="2400" b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中心</a:t>
            </a:r>
            <a:r>
              <a:rPr lang="zh-CN" altLang="en-US" sz="2400" dirty="0"/>
              <a:t>之间的</a:t>
            </a:r>
            <a:r>
              <a:rPr lang="zh-CN" altLang="en-US" sz="24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距离</a:t>
            </a:r>
            <a:r>
              <a:rPr lang="zh-CN" altLang="en-US" sz="2400"/>
              <a:t>尽可能</a:t>
            </a:r>
            <a:r>
              <a:rPr lang="zh-CN" altLang="en-US" sz="240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大</a:t>
            </a:r>
            <a:endParaRPr lang="zh-CN" altLang="en-US" sz="24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260350" y="42864"/>
            <a:ext cx="4496845" cy="777874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</a:rPr>
              <a:t>线性判别分析 </a:t>
            </a:r>
            <a:r>
              <a:rPr lang="en-US" altLang="zh-CN" dirty="0"/>
              <a:t>LDA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332316" y="408651"/>
            <a:ext cx="28167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 </a:t>
            </a:r>
            <a:r>
              <a:rPr lang="zh-CN" altLang="en-US" sz="2400" b="1" smtClean="0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求解 二分类任务</a:t>
            </a:r>
            <a:endParaRPr lang="zh-CN" altLang="en-US" sz="2400" b="1" dirty="0">
              <a:solidFill>
                <a:schemeClr val="accent6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23841" y="2316085"/>
            <a:ext cx="1353546" cy="4367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smtClean="0">
                <a:solidFill>
                  <a:srgbClr val="FF0000"/>
                </a:solidFill>
                <a:ea typeface="黑体" panose="02010609060101010101" pitchFamily="49" charset="-122"/>
              </a:rPr>
              <a:t>目标</a:t>
            </a:r>
            <a:endParaRPr lang="zh-CN" altLang="en-US" sz="2400" dirty="0" smtClean="0">
              <a:ea typeface="黑体" panose="02010609060101010101" pitchFamily="49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978856"/>
              </p:ext>
            </p:extLst>
          </p:nvPr>
        </p:nvGraphicFramePr>
        <p:xfrm>
          <a:off x="784747" y="4794024"/>
          <a:ext cx="344805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1" name="Formula" r:id="rId3" imgW="1724760" imgH="205920" progId="Equation.Ribbit">
                  <p:embed/>
                </p:oleObj>
              </mc:Choice>
              <mc:Fallback>
                <p:oleObj name="Formula" r:id="rId3" imgW="1724760" imgH="205920" progId="Equation.Ribbit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747" y="4794024"/>
                        <a:ext cx="344805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700614" y="3443530"/>
            <a:ext cx="7548670" cy="620945"/>
            <a:chOff x="723338" y="4079234"/>
            <a:chExt cx="7548670" cy="62094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5"/>
            <a:srcRect r="74319" b="74449"/>
            <a:stretch/>
          </p:blipFill>
          <p:spPr>
            <a:xfrm>
              <a:off x="723338" y="4185918"/>
              <a:ext cx="2071985" cy="352503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5"/>
            <a:srcRect l="5878" t="36966"/>
            <a:stretch/>
          </p:blipFill>
          <p:spPr>
            <a:xfrm>
              <a:off x="2849659" y="4079234"/>
              <a:ext cx="5422349" cy="620945"/>
            </a:xfrm>
            <a:prstGeom prst="rect">
              <a:avLst/>
            </a:prstGeom>
          </p:spPr>
        </p:pic>
      </p:grpSp>
      <p:sp>
        <p:nvSpPr>
          <p:cNvPr id="19" name="内容占位符 2"/>
          <p:cNvSpPr txBox="1">
            <a:spLocks/>
          </p:cNvSpPr>
          <p:nvPr/>
        </p:nvSpPr>
        <p:spPr>
          <a:xfrm>
            <a:off x="157307" y="4109732"/>
            <a:ext cx="3575874" cy="5426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4988" indent="-357188">
              <a:lnSpc>
                <a:spcPct val="110000"/>
              </a:lnSpc>
              <a:spcBef>
                <a:spcPts val="2400"/>
              </a:spcBef>
              <a:buFont typeface="Wingdings" panose="05000000000000000000" pitchFamily="2" charset="2"/>
              <a:buChar char="l"/>
            </a:pPr>
            <a:r>
              <a:rPr lang="zh-CN" altLang="en-US" b="1" smtClean="0">
                <a:solidFill>
                  <a:schemeClr val="accent6">
                    <a:lumMod val="75000"/>
                    <a:lumOff val="25000"/>
                  </a:schemeClr>
                </a:solidFill>
                <a:ea typeface="黑体" panose="02010609060101010101" pitchFamily="49" charset="-122"/>
              </a:rPr>
              <a:t>最大化</a:t>
            </a:r>
            <a:r>
              <a:rPr lang="zh-CN" altLang="en-US" smtClean="0">
                <a:ea typeface="黑体" panose="02010609060101010101" pitchFamily="49" charset="-122"/>
              </a:rPr>
              <a:t>  </a:t>
            </a:r>
            <a:r>
              <a:rPr lang="zh-CN" altLang="en-US" b="1" dirty="0">
                <a:solidFill>
                  <a:schemeClr val="accent6">
                    <a:lumMod val="75000"/>
                    <a:lumOff val="25000"/>
                  </a:schemeClr>
                </a:solidFill>
                <a:ea typeface="黑体" panose="02010609060101010101" pitchFamily="49" charset="-122"/>
              </a:rPr>
              <a:t>类间</a:t>
            </a:r>
            <a:r>
              <a:rPr lang="zh-CN" altLang="en-US" smtClean="0">
                <a:ea typeface="黑体" panose="02010609060101010101" pitchFamily="49" charset="-122"/>
              </a:rPr>
              <a:t>散度矩阵</a:t>
            </a:r>
            <a:endParaRPr lang="zh-CN" altLang="en-US" dirty="0" smtClean="0">
              <a:ea typeface="黑体" panose="02010609060101010101" pitchFamily="49" charset="-122"/>
            </a:endParaRPr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114443" y="2824120"/>
            <a:ext cx="3589456" cy="478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4988" indent="-357188">
              <a:lnSpc>
                <a:spcPct val="100000"/>
              </a:lnSpc>
              <a:spcBef>
                <a:spcPts val="2400"/>
              </a:spcBef>
              <a:buFont typeface="Wingdings" panose="05000000000000000000" pitchFamily="2" charset="2"/>
              <a:buChar char="l"/>
            </a:pPr>
            <a:r>
              <a:rPr lang="zh-CN" altLang="en-US" b="1" smtClean="0">
                <a:solidFill>
                  <a:schemeClr val="accent6">
                    <a:lumMod val="75000"/>
                    <a:lumOff val="25000"/>
                  </a:schemeClr>
                </a:solidFill>
                <a:ea typeface="黑体" panose="02010609060101010101" pitchFamily="49" charset="-122"/>
              </a:rPr>
              <a:t>最小</a:t>
            </a:r>
            <a:r>
              <a:rPr lang="zh-CN" altLang="en-US" b="1" dirty="0" smtClean="0">
                <a:solidFill>
                  <a:schemeClr val="accent6">
                    <a:lumMod val="75000"/>
                    <a:lumOff val="25000"/>
                  </a:schemeClr>
                </a:solidFill>
                <a:ea typeface="黑体" panose="02010609060101010101" pitchFamily="49" charset="-122"/>
              </a:rPr>
              <a:t>化</a:t>
            </a:r>
            <a:r>
              <a:rPr lang="zh-CN" altLang="en-US" dirty="0" smtClean="0">
                <a:ea typeface="黑体" panose="02010609060101010101" pitchFamily="49" charset="-122"/>
              </a:rPr>
              <a:t>  </a:t>
            </a:r>
            <a:r>
              <a:rPr lang="zh-CN" altLang="en-US" b="1" dirty="0">
                <a:solidFill>
                  <a:schemeClr val="accent6">
                    <a:lumMod val="75000"/>
                    <a:lumOff val="25000"/>
                  </a:schemeClr>
                </a:solidFill>
                <a:ea typeface="黑体" panose="02010609060101010101" pitchFamily="49" charset="-122"/>
              </a:rPr>
              <a:t>类内</a:t>
            </a:r>
            <a:r>
              <a:rPr lang="zh-CN" altLang="en-US" smtClean="0">
                <a:ea typeface="黑体" panose="02010609060101010101" pitchFamily="49" charset="-122"/>
              </a:rPr>
              <a:t>散度矩阵</a:t>
            </a:r>
            <a:endParaRPr lang="zh-CN" altLang="en-US" dirty="0" smtClean="0">
              <a:ea typeface="黑体" panose="02010609060101010101" pitchFamily="49" charset="-122"/>
            </a:endParaRPr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4139547" y="2812923"/>
            <a:ext cx="4610913" cy="478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0">
              <a:lnSpc>
                <a:spcPct val="100000"/>
              </a:lnSpc>
              <a:spcBef>
                <a:spcPts val="2400"/>
              </a:spcBef>
              <a:buNone/>
            </a:pPr>
            <a:r>
              <a:rPr lang="zh-CN" altLang="en-US" b="1" dirty="0">
                <a:solidFill>
                  <a:schemeClr val="accent6">
                    <a:lumMod val="75000"/>
                    <a:lumOff val="25000"/>
                  </a:schemeClr>
                </a:solidFill>
                <a:ea typeface="黑体" panose="02010609060101010101" pitchFamily="49" charset="-122"/>
              </a:rPr>
              <a:t>同类</a:t>
            </a:r>
            <a:r>
              <a:rPr lang="zh-CN" altLang="en-US" dirty="0">
                <a:ea typeface="黑体" panose="02010609060101010101" pitchFamily="49" charset="-122"/>
              </a:rPr>
              <a:t>样本</a:t>
            </a:r>
            <a:r>
              <a:rPr lang="zh-CN" altLang="en-US">
                <a:ea typeface="黑体" panose="02010609060101010101" pitchFamily="49" charset="-122"/>
              </a:rPr>
              <a:t>的</a:t>
            </a:r>
            <a:r>
              <a:rPr lang="zh-CN" altLang="en-US" b="1" smtClean="0">
                <a:solidFill>
                  <a:schemeClr val="accent6">
                    <a:lumMod val="75000"/>
                    <a:lumOff val="25000"/>
                  </a:schemeClr>
                </a:solidFill>
                <a:ea typeface="黑体" panose="02010609060101010101" pitchFamily="49" charset="-122"/>
              </a:rPr>
              <a:t>协方差，</a:t>
            </a:r>
            <a:r>
              <a:rPr lang="zh-CN" altLang="en-US" smtClean="0">
                <a:ea typeface="黑体" panose="02010609060101010101" pitchFamily="49" charset="-122"/>
              </a:rPr>
              <a:t>尽可能</a:t>
            </a:r>
            <a:r>
              <a:rPr lang="zh-CN" altLang="en-US" b="1" dirty="0">
                <a:solidFill>
                  <a:schemeClr val="accent6">
                    <a:lumMod val="75000"/>
                    <a:lumOff val="25000"/>
                  </a:schemeClr>
                </a:solidFill>
                <a:ea typeface="黑体" panose="02010609060101010101" pitchFamily="49" charset="-122"/>
              </a:rPr>
              <a:t>小</a:t>
            </a:r>
          </a:p>
        </p:txBody>
      </p:sp>
      <p:sp>
        <p:nvSpPr>
          <p:cNvPr id="21" name="内容占位符 2"/>
          <p:cNvSpPr txBox="1">
            <a:spLocks/>
          </p:cNvSpPr>
          <p:nvPr/>
        </p:nvSpPr>
        <p:spPr>
          <a:xfrm>
            <a:off x="3842795" y="4143205"/>
            <a:ext cx="5301205" cy="478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6800" rIns="91440" bIns="45720" rtlCol="0">
            <a:no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0">
              <a:lnSpc>
                <a:spcPct val="100000"/>
              </a:lnSpc>
              <a:spcBef>
                <a:spcPts val="2400"/>
              </a:spcBef>
              <a:buNone/>
            </a:pPr>
            <a:r>
              <a:rPr lang="zh-CN" altLang="en-US" b="1">
                <a:solidFill>
                  <a:schemeClr val="accent6">
                    <a:lumMod val="75000"/>
                    <a:lumOff val="25000"/>
                  </a:schemeClr>
                </a:solidFill>
                <a:ea typeface="黑体" panose="02010609060101010101" pitchFamily="49" charset="-122"/>
              </a:rPr>
              <a:t>异类</a:t>
            </a:r>
            <a:r>
              <a:rPr lang="zh-CN" altLang="en-US">
                <a:ea typeface="黑体" panose="02010609060101010101" pitchFamily="49" charset="-122"/>
              </a:rPr>
              <a:t>样本</a:t>
            </a:r>
            <a:r>
              <a:rPr lang="zh-CN" altLang="en-US" smtClean="0">
                <a:ea typeface="黑体" panose="02010609060101010101" pitchFamily="49" charset="-122"/>
              </a:rPr>
              <a:t>的</a:t>
            </a:r>
            <a:r>
              <a:rPr lang="zh-CN" altLang="en-US" b="1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类中</a:t>
            </a:r>
            <a:r>
              <a:rPr lang="zh-CN" altLang="en-US" b="1" smtClean="0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心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间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mtClean="0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距离，</a:t>
            </a:r>
            <a:r>
              <a:rPr lang="zh-CN" altLang="en-US" smtClean="0">
                <a:ea typeface="黑体" panose="02010609060101010101" pitchFamily="49" charset="-122"/>
              </a:rPr>
              <a:t>尽可能</a:t>
            </a:r>
            <a:r>
              <a:rPr lang="zh-CN" altLang="en-US" b="1">
                <a:solidFill>
                  <a:schemeClr val="accent6">
                    <a:lumMod val="75000"/>
                    <a:lumOff val="25000"/>
                  </a:schemeClr>
                </a:solidFill>
                <a:ea typeface="黑体" panose="02010609060101010101" pitchFamily="49" charset="-122"/>
              </a:rPr>
              <a:t>大</a:t>
            </a:r>
            <a:endParaRPr lang="zh-CN" altLang="en-US" b="1" dirty="0">
              <a:solidFill>
                <a:schemeClr val="accent6">
                  <a:lumMod val="75000"/>
                  <a:lumOff val="2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260350" y="5381955"/>
            <a:ext cx="3084734" cy="436787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400" b="1" smtClean="0">
                <a:solidFill>
                  <a:srgbClr val="FF0000"/>
                </a:solidFill>
                <a:ea typeface="黑体" panose="02010609060101010101" pitchFamily="49" charset="-122"/>
              </a:rPr>
              <a:t>最大化</a:t>
            </a:r>
            <a:r>
              <a:rPr lang="zh-CN" altLang="en-US" sz="2400" smtClean="0">
                <a:ea typeface="黑体" panose="02010609060101010101" pitchFamily="49" charset="-122"/>
              </a:rPr>
              <a:t> 广义</a:t>
            </a:r>
            <a:r>
              <a:rPr lang="zh-CN" altLang="en-US" sz="2400" dirty="0" smtClean="0">
                <a:ea typeface="黑体" panose="02010609060101010101" pitchFamily="49" charset="-122"/>
              </a:rPr>
              <a:t>瑞</a:t>
            </a:r>
            <a:r>
              <a:rPr lang="zh-CN" altLang="en-US" sz="2400" smtClean="0">
                <a:ea typeface="黑体" panose="02010609060101010101" pitchFamily="49" charset="-122"/>
              </a:rPr>
              <a:t>利商</a:t>
            </a:r>
            <a:endParaRPr lang="zh-CN" altLang="en-US" sz="2400" dirty="0" smtClean="0">
              <a:ea typeface="黑体" panose="02010609060101010101" pitchFamily="49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804359" y="5904318"/>
            <a:ext cx="7400322" cy="782995"/>
            <a:chOff x="478175" y="2613623"/>
            <a:chExt cx="7400322" cy="782995"/>
          </a:xfrm>
        </p:grpSpPr>
        <p:graphicFrame>
          <p:nvGraphicFramePr>
            <p:cNvPr id="24" name="对象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53923446"/>
                </p:ext>
              </p:extLst>
            </p:nvPr>
          </p:nvGraphicFramePr>
          <p:xfrm>
            <a:off x="478175" y="2716679"/>
            <a:ext cx="1543725" cy="6799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42" name="Formula" r:id="rId6" imgW="839470" imgH="379730" progId="Equation.Ribbit">
                    <p:embed/>
                  </p:oleObj>
                </mc:Choice>
                <mc:Fallback>
                  <p:oleObj name="Formula" r:id="rId6" imgW="839470" imgH="379730" progId="Equation.Ribbit">
                    <p:embed/>
                    <p:pic>
                      <p:nvPicPr>
                        <p:cNvPr id="8" name="对象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175" y="2716679"/>
                          <a:ext cx="1543725" cy="6799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5" name="图片 24"/>
            <p:cNvPicPr>
              <a:picLocks noChangeAspect="1"/>
            </p:cNvPicPr>
            <p:nvPr/>
          </p:nvPicPr>
          <p:blipFill rotWithShape="1">
            <a:blip r:embed="rId8"/>
            <a:srcRect l="5848" t="525" r="24636" b="51145"/>
            <a:stretch/>
          </p:blipFill>
          <p:spPr>
            <a:xfrm>
              <a:off x="2178355" y="2613623"/>
              <a:ext cx="2578840" cy="729727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 rotWithShape="1">
            <a:blip r:embed="rId9"/>
            <a:srcRect l="5596" t="52143"/>
            <a:stretch/>
          </p:blipFill>
          <p:spPr>
            <a:xfrm>
              <a:off x="4757195" y="2716679"/>
              <a:ext cx="3121302" cy="6408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260350" y="42864"/>
            <a:ext cx="4496845" cy="777874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</a:rPr>
              <a:t>线性判别分析 </a:t>
            </a:r>
            <a:r>
              <a:rPr lang="en-US" altLang="zh-CN" dirty="0"/>
              <a:t>LDA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332316" y="408651"/>
            <a:ext cx="28167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 </a:t>
            </a:r>
            <a:r>
              <a:rPr lang="zh-CN" altLang="en-US" sz="2400" b="1" smtClean="0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求解 </a:t>
            </a:r>
            <a:r>
              <a:rPr lang="zh-CN" altLang="en-US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多分类</a:t>
            </a:r>
            <a:r>
              <a:rPr lang="zh-CN" altLang="en-US" sz="2400" b="1" smtClean="0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任务</a:t>
            </a:r>
            <a:endParaRPr lang="zh-CN" altLang="en-US" sz="2400" b="1" dirty="0">
              <a:solidFill>
                <a:schemeClr val="accent6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23841" y="2316085"/>
            <a:ext cx="6897820" cy="436787"/>
          </a:xfrm>
          <a:prstGeom prst="rect">
            <a:avLst/>
          </a:prstGeom>
        </p:spPr>
        <p:txBody>
          <a:bodyPr vert="horz" lIns="91440" tIns="46800" rIns="91440" bIns="45720" rtlCol="0">
            <a:no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smtClean="0">
                <a:ea typeface="黑体" panose="02010609060101010101" pitchFamily="49" charset="-122"/>
              </a:rPr>
              <a:t>LDA </a:t>
            </a:r>
            <a:r>
              <a:rPr lang="zh-CN" altLang="en-US" sz="2400">
                <a:ea typeface="黑体" panose="02010609060101010101" pitchFamily="49" charset="-122"/>
              </a:rPr>
              <a:t>推广到多分类任务中，假定存在</a:t>
            </a:r>
            <a:r>
              <a:rPr lang="en-US" altLang="zh-CN" sz="2400">
                <a:ea typeface="黑体" panose="02010609060101010101" pitchFamily="49" charset="-122"/>
              </a:rPr>
              <a:t>N </a:t>
            </a:r>
            <a:r>
              <a:rPr lang="zh-CN" altLang="en-US" sz="2400">
                <a:ea typeface="黑体" panose="02010609060101010101" pitchFamily="49" charset="-122"/>
              </a:rPr>
              <a:t>个类</a:t>
            </a:r>
            <a:endParaRPr lang="zh-CN" altLang="en-US" sz="2400" dirty="0" smtClean="0">
              <a:ea typeface="黑体" panose="02010609060101010101" pitchFamily="49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23841" y="4293430"/>
            <a:ext cx="3587460" cy="5426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4988" indent="-357188">
              <a:lnSpc>
                <a:spcPct val="110000"/>
              </a:lnSpc>
              <a:spcBef>
                <a:spcPts val="2400"/>
              </a:spcBef>
              <a:buFont typeface="Wingdings" panose="05000000000000000000" pitchFamily="2" charset="2"/>
              <a:buChar char="l"/>
            </a:pPr>
            <a:r>
              <a:rPr lang="zh-CN" altLang="en-US" b="1" smtClean="0">
                <a:solidFill>
                  <a:schemeClr val="accent6">
                    <a:lumMod val="75000"/>
                    <a:lumOff val="25000"/>
                  </a:schemeClr>
                </a:solidFill>
                <a:ea typeface="黑体" panose="02010609060101010101" pitchFamily="49" charset="-122"/>
              </a:rPr>
              <a:t>最大化</a:t>
            </a:r>
            <a:r>
              <a:rPr lang="zh-CN" altLang="en-US" smtClean="0">
                <a:ea typeface="黑体" panose="02010609060101010101" pitchFamily="49" charset="-122"/>
              </a:rPr>
              <a:t>  </a:t>
            </a:r>
            <a:r>
              <a:rPr lang="zh-CN" altLang="en-US" b="1" dirty="0">
                <a:solidFill>
                  <a:schemeClr val="accent6">
                    <a:lumMod val="75000"/>
                    <a:lumOff val="25000"/>
                  </a:schemeClr>
                </a:solidFill>
                <a:ea typeface="黑体" panose="02010609060101010101" pitchFamily="49" charset="-122"/>
              </a:rPr>
              <a:t>类间</a:t>
            </a:r>
            <a:r>
              <a:rPr lang="zh-CN" altLang="en-US" smtClean="0">
                <a:ea typeface="黑体" panose="02010609060101010101" pitchFamily="49" charset="-122"/>
              </a:rPr>
              <a:t>散度矩阵</a:t>
            </a:r>
            <a:endParaRPr lang="zh-CN" altLang="en-US" dirty="0" smtClean="0">
              <a:ea typeface="黑体" panose="02010609060101010101" pitchFamily="49" charset="-122"/>
            </a:endParaRPr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23841" y="2800781"/>
            <a:ext cx="4802800" cy="478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4988" indent="-357188">
              <a:lnSpc>
                <a:spcPct val="100000"/>
              </a:lnSpc>
              <a:spcBef>
                <a:spcPts val="2400"/>
              </a:spcBef>
              <a:buFont typeface="Wingdings" panose="05000000000000000000" pitchFamily="2" charset="2"/>
              <a:buChar char="l"/>
            </a:pPr>
            <a:r>
              <a:rPr lang="zh-CN" altLang="en-US" b="1" smtClean="0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最小化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smtClean="0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每个</a:t>
            </a:r>
            <a:r>
              <a:rPr lang="zh-CN" altLang="en-US" b="1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类别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的散度矩阵之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127752" y="5849754"/>
            <a:ext cx="3483549" cy="478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4988" indent="-357188">
              <a:lnSpc>
                <a:spcPct val="100000"/>
              </a:lnSpc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zh-CN" altLang="en-US" b="1">
                <a:solidFill>
                  <a:schemeClr val="accent6">
                    <a:lumMod val="75000"/>
                    <a:lumOff val="25000"/>
                  </a:schemeClr>
                </a:solidFill>
                <a:ea typeface="黑体" panose="02010609060101010101" pitchFamily="49" charset="-122"/>
              </a:rPr>
              <a:t>最大化全局</a:t>
            </a:r>
            <a:r>
              <a:rPr lang="zh-CN" altLang="en-US" smtClean="0">
                <a:ea typeface="黑体" panose="02010609060101010101" pitchFamily="49" charset="-122"/>
              </a:rPr>
              <a:t>  散度矩阵</a:t>
            </a:r>
            <a:endParaRPr lang="zh-CN" altLang="en-US" dirty="0" smtClean="0">
              <a:ea typeface="黑体" panose="02010609060101010101" pitchFamily="49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3817965" y="5866220"/>
            <a:ext cx="5265650" cy="780048"/>
            <a:chOff x="5967678" y="2304452"/>
            <a:chExt cx="5265650" cy="780048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 rotWithShape="1">
            <a:blip r:embed="rId3"/>
            <a:srcRect l="-1164" t="-2634" r="49934" b="73450"/>
            <a:stretch/>
          </p:blipFill>
          <p:spPr>
            <a:xfrm>
              <a:off x="5967678" y="2494809"/>
              <a:ext cx="2389244" cy="501236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3"/>
            <a:srcRect l="8867" t="35734"/>
            <a:stretch/>
          </p:blipFill>
          <p:spPr>
            <a:xfrm>
              <a:off x="8229596" y="2304452"/>
              <a:ext cx="3003732" cy="780048"/>
            </a:xfrm>
            <a:prstGeom prst="rect">
              <a:avLst/>
            </a:prstGeom>
          </p:spPr>
        </p:pic>
      </p:grp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270004"/>
              </p:ext>
            </p:extLst>
          </p:nvPr>
        </p:nvGraphicFramePr>
        <p:xfrm>
          <a:off x="638215" y="3319197"/>
          <a:ext cx="16637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2" name="Formula" r:id="rId4" imgW="831960" imgH="463680" progId="Equation.Ribbit">
                  <p:embed/>
                </p:oleObj>
              </mc:Choice>
              <mc:Fallback>
                <p:oleObj name="Formula" r:id="rId4" imgW="831960" imgH="463680" progId="Equation.Ribbit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215" y="3319197"/>
                        <a:ext cx="166370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7688789"/>
              </p:ext>
            </p:extLst>
          </p:nvPr>
        </p:nvGraphicFramePr>
        <p:xfrm>
          <a:off x="2675644" y="3517635"/>
          <a:ext cx="3838575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3" name="Formula" r:id="rId6" imgW="1919160" imgH="362160" progId="Equation.Ribbit">
                  <p:embed/>
                </p:oleObj>
              </mc:Choice>
              <mc:Fallback>
                <p:oleObj name="Formula" r:id="rId6" imgW="1919160" imgH="362160" progId="Equation.Ribbit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5644" y="3517635"/>
                        <a:ext cx="3838575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组合 25"/>
          <p:cNvGrpSpPr/>
          <p:nvPr/>
        </p:nvGrpSpPr>
        <p:grpSpPr>
          <a:xfrm>
            <a:off x="1093279" y="4949595"/>
            <a:ext cx="5974811" cy="916625"/>
            <a:chOff x="984508" y="5035949"/>
            <a:chExt cx="5974811" cy="916625"/>
          </a:xfrm>
        </p:grpSpPr>
        <p:pic>
          <p:nvPicPr>
            <p:cNvPr id="27" name="图片 26"/>
            <p:cNvPicPr>
              <a:picLocks noChangeAspect="1"/>
            </p:cNvPicPr>
            <p:nvPr/>
          </p:nvPicPr>
          <p:blipFill rotWithShape="1">
            <a:blip r:embed="rId8"/>
            <a:srcRect r="57757" b="76962"/>
            <a:stretch/>
          </p:blipFill>
          <p:spPr>
            <a:xfrm>
              <a:off x="984508" y="5314865"/>
              <a:ext cx="2244829" cy="416773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 rotWithShape="1">
            <a:blip r:embed="rId9"/>
            <a:srcRect l="8114" t="33671"/>
            <a:stretch/>
          </p:blipFill>
          <p:spPr>
            <a:xfrm>
              <a:off x="3229337" y="5035949"/>
              <a:ext cx="3729982" cy="916625"/>
            </a:xfrm>
            <a:prstGeom prst="rect">
              <a:avLst/>
            </a:prstGeom>
          </p:spPr>
        </p:pic>
      </p:grpSp>
      <p:sp>
        <p:nvSpPr>
          <p:cNvPr id="29" name="内容占位符 2"/>
          <p:cNvSpPr>
            <a:spLocks noGrp="1"/>
          </p:cNvSpPr>
          <p:nvPr>
            <p:ph idx="1"/>
          </p:nvPr>
        </p:nvSpPr>
        <p:spPr>
          <a:xfrm>
            <a:off x="116438" y="921206"/>
            <a:ext cx="8900242" cy="1382156"/>
          </a:xfr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2400" smtClean="0">
                <a:solidFill>
                  <a:srgbClr val="FF0000"/>
                </a:solidFill>
              </a:rPr>
              <a:t>LDA  </a:t>
            </a:r>
            <a:r>
              <a:rPr lang="zh-CN" altLang="en-US" sz="2400" smtClean="0">
                <a:solidFill>
                  <a:srgbClr val="FF0000"/>
                </a:solidFill>
              </a:rPr>
              <a:t>思想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450850" lvl="1" indent="-358775"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同类</a:t>
            </a:r>
            <a:r>
              <a:rPr lang="zh-CN" altLang="en-US" sz="2400" smtClean="0"/>
              <a:t>样本的</a:t>
            </a:r>
            <a:r>
              <a:rPr lang="zh-CN" altLang="en-US" sz="2400"/>
              <a:t>投影</a:t>
            </a:r>
            <a:r>
              <a:rPr lang="zh-CN" altLang="en-US" sz="2400" smtClean="0"/>
              <a:t>点，尽可能</a:t>
            </a:r>
            <a:r>
              <a:rPr lang="zh-CN" altLang="en-US" sz="240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近</a:t>
            </a:r>
            <a:r>
              <a:rPr lang="zh-CN" altLang="en-US" sz="2400" smtClean="0"/>
              <a:t>，即</a:t>
            </a:r>
            <a:r>
              <a:rPr lang="zh-CN" altLang="en-US" sz="2400" b="1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同类</a:t>
            </a:r>
            <a:r>
              <a:rPr lang="zh-CN" altLang="en-US" sz="2400" smtClean="0"/>
              <a:t>样本的</a:t>
            </a:r>
            <a:r>
              <a:rPr lang="zh-CN" altLang="en-US" sz="24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协方差</a:t>
            </a:r>
            <a:r>
              <a:rPr lang="zh-CN" altLang="en-US" sz="2400" dirty="0"/>
              <a:t>尽可能</a:t>
            </a:r>
            <a:r>
              <a:rPr lang="zh-CN" altLang="en-US" sz="24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小</a:t>
            </a:r>
            <a:endParaRPr lang="en-US" altLang="zh-CN" sz="24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marL="450850" lvl="1" indent="-358775"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异类</a:t>
            </a:r>
            <a:r>
              <a:rPr lang="zh-CN" altLang="en-US" sz="2400" smtClean="0"/>
              <a:t>样本的</a:t>
            </a:r>
            <a:r>
              <a:rPr lang="zh-CN" altLang="en-US" sz="2400"/>
              <a:t>投影</a:t>
            </a:r>
            <a:r>
              <a:rPr lang="zh-CN" altLang="en-US" sz="2400" smtClean="0"/>
              <a:t>点，尽可能</a:t>
            </a:r>
            <a:r>
              <a:rPr lang="zh-CN" altLang="en-US" sz="240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远</a:t>
            </a:r>
            <a:r>
              <a:rPr lang="zh-CN" altLang="en-US" sz="2400" smtClean="0"/>
              <a:t>，即</a:t>
            </a:r>
            <a:r>
              <a:rPr lang="zh-CN" altLang="en-US" sz="2400" b="1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类</a:t>
            </a:r>
            <a:r>
              <a:rPr lang="zh-CN" altLang="en-US" sz="2400" b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中心</a:t>
            </a:r>
            <a:r>
              <a:rPr lang="zh-CN" altLang="en-US" sz="2400" dirty="0"/>
              <a:t>之间的</a:t>
            </a:r>
            <a:r>
              <a:rPr lang="zh-CN" altLang="en-US" sz="24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距离</a:t>
            </a:r>
            <a:r>
              <a:rPr lang="zh-CN" altLang="en-US" sz="2400"/>
              <a:t>尽可能</a:t>
            </a:r>
            <a:r>
              <a:rPr lang="zh-CN" altLang="en-US" sz="240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大</a:t>
            </a:r>
            <a:endParaRPr lang="zh-CN" altLang="en-US" sz="24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内容占位符 2"/>
          <p:cNvSpPr txBox="1">
            <a:spLocks/>
          </p:cNvSpPr>
          <p:nvPr/>
        </p:nvSpPr>
        <p:spPr>
          <a:xfrm>
            <a:off x="4911358" y="2813674"/>
            <a:ext cx="4020605" cy="478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0">
              <a:lnSpc>
                <a:spcPct val="100000"/>
              </a:lnSpc>
              <a:spcBef>
                <a:spcPts val="2400"/>
              </a:spcBef>
              <a:buNone/>
            </a:pPr>
            <a:r>
              <a:rPr lang="zh-CN" altLang="en-US" b="1" dirty="0">
                <a:solidFill>
                  <a:schemeClr val="accent6">
                    <a:lumMod val="75000"/>
                    <a:lumOff val="25000"/>
                  </a:schemeClr>
                </a:solidFill>
                <a:ea typeface="黑体" panose="02010609060101010101" pitchFamily="49" charset="-122"/>
              </a:rPr>
              <a:t>同类</a:t>
            </a:r>
            <a:r>
              <a:rPr lang="zh-CN" altLang="en-US" dirty="0">
                <a:ea typeface="黑体" panose="02010609060101010101" pitchFamily="49" charset="-122"/>
              </a:rPr>
              <a:t>样本</a:t>
            </a:r>
            <a:r>
              <a:rPr lang="zh-CN" altLang="en-US">
                <a:ea typeface="黑体" panose="02010609060101010101" pitchFamily="49" charset="-122"/>
              </a:rPr>
              <a:t>的</a:t>
            </a:r>
            <a:r>
              <a:rPr lang="zh-CN" altLang="en-US" b="1" smtClean="0">
                <a:solidFill>
                  <a:schemeClr val="accent6">
                    <a:lumMod val="75000"/>
                    <a:lumOff val="25000"/>
                  </a:schemeClr>
                </a:solidFill>
                <a:ea typeface="黑体" panose="02010609060101010101" pitchFamily="49" charset="-122"/>
              </a:rPr>
              <a:t>协方差，</a:t>
            </a:r>
            <a:r>
              <a:rPr lang="zh-CN" altLang="en-US" smtClean="0">
                <a:ea typeface="黑体" panose="02010609060101010101" pitchFamily="49" charset="-122"/>
              </a:rPr>
              <a:t>尽可能</a:t>
            </a:r>
            <a:r>
              <a:rPr lang="zh-CN" altLang="en-US" b="1" dirty="0">
                <a:solidFill>
                  <a:schemeClr val="accent6">
                    <a:lumMod val="75000"/>
                    <a:lumOff val="25000"/>
                  </a:schemeClr>
                </a:solidFill>
                <a:ea typeface="黑体" panose="02010609060101010101" pitchFamily="49" charset="-122"/>
              </a:rPr>
              <a:t>小</a:t>
            </a:r>
          </a:p>
        </p:txBody>
      </p:sp>
      <p:sp>
        <p:nvSpPr>
          <p:cNvPr id="32" name="内容占位符 2"/>
          <p:cNvSpPr txBox="1">
            <a:spLocks/>
          </p:cNvSpPr>
          <p:nvPr/>
        </p:nvSpPr>
        <p:spPr>
          <a:xfrm>
            <a:off x="3800188" y="4322789"/>
            <a:ext cx="5301205" cy="478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6800" rIns="91440" bIns="45720" rtlCol="0">
            <a:no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0">
              <a:lnSpc>
                <a:spcPct val="100000"/>
              </a:lnSpc>
              <a:spcBef>
                <a:spcPts val="2400"/>
              </a:spcBef>
              <a:buNone/>
            </a:pPr>
            <a:r>
              <a:rPr lang="zh-CN" altLang="en-US" b="1">
                <a:solidFill>
                  <a:schemeClr val="accent6">
                    <a:lumMod val="75000"/>
                    <a:lumOff val="25000"/>
                  </a:schemeClr>
                </a:solidFill>
                <a:ea typeface="黑体" panose="02010609060101010101" pitchFamily="49" charset="-122"/>
              </a:rPr>
              <a:t>异类</a:t>
            </a:r>
            <a:r>
              <a:rPr lang="zh-CN" altLang="en-US">
                <a:ea typeface="黑体" panose="02010609060101010101" pitchFamily="49" charset="-122"/>
              </a:rPr>
              <a:t>样本</a:t>
            </a:r>
            <a:r>
              <a:rPr lang="zh-CN" altLang="en-US" smtClean="0">
                <a:ea typeface="黑体" panose="02010609060101010101" pitchFamily="49" charset="-122"/>
              </a:rPr>
              <a:t>的</a:t>
            </a:r>
            <a:r>
              <a:rPr lang="zh-CN" altLang="en-US" b="1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类中</a:t>
            </a:r>
            <a:r>
              <a:rPr lang="zh-CN" altLang="en-US" b="1" smtClean="0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心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间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mtClean="0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距离，</a:t>
            </a:r>
            <a:r>
              <a:rPr lang="zh-CN" altLang="en-US" smtClean="0">
                <a:ea typeface="黑体" panose="02010609060101010101" pitchFamily="49" charset="-122"/>
              </a:rPr>
              <a:t>尽可能</a:t>
            </a:r>
            <a:r>
              <a:rPr lang="zh-CN" altLang="en-US" b="1">
                <a:solidFill>
                  <a:schemeClr val="accent6">
                    <a:lumMod val="75000"/>
                    <a:lumOff val="25000"/>
                  </a:schemeClr>
                </a:solidFill>
                <a:ea typeface="黑体" panose="02010609060101010101" pitchFamily="49" charset="-122"/>
              </a:rPr>
              <a:t>大</a:t>
            </a:r>
            <a:endParaRPr lang="zh-CN" altLang="en-US" b="1" dirty="0">
              <a:solidFill>
                <a:schemeClr val="accent6">
                  <a:lumMod val="75000"/>
                  <a:lumOff val="25000"/>
                </a:schemeClr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109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60350" y="905256"/>
            <a:ext cx="8616950" cy="51840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zh-CN" altLang="en-US" dirty="0" smtClean="0"/>
              <a:t>线性回归</a:t>
            </a:r>
            <a:endParaRPr lang="en-US" altLang="zh-CN" dirty="0" smtClean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zh-CN" altLang="en-US" smtClean="0"/>
              <a:t>线性回归 </a:t>
            </a:r>
            <a:r>
              <a:rPr lang="zh-CN" altLang="en-US"/>
              <a:t>、及其</a:t>
            </a:r>
            <a:r>
              <a:rPr lang="zh-CN" altLang="en-US" smtClean="0"/>
              <a:t>求解</a:t>
            </a:r>
            <a:r>
              <a:rPr lang="en-US" altLang="zh-CN" smtClean="0"/>
              <a:t>--</a:t>
            </a:r>
            <a:r>
              <a:rPr lang="zh-CN" altLang="en-US" smtClean="0"/>
              <a:t>最小二乘法</a:t>
            </a:r>
            <a:endParaRPr lang="en-US" altLang="zh-CN" smtClean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zh-CN" altLang="en-US" smtClean="0"/>
              <a:t>多元</a:t>
            </a:r>
            <a:r>
              <a:rPr lang="zh-CN" altLang="en-US" dirty="0" smtClean="0"/>
              <a:t>线性回归</a:t>
            </a:r>
            <a:endParaRPr lang="zh-CN" alt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zh-CN" altLang="en-US" dirty="0"/>
              <a:t> 二分类任务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zh-CN" altLang="en-US" smtClean="0"/>
              <a:t>广义线性回归</a:t>
            </a:r>
            <a:endParaRPr lang="en-US" altLang="zh-CN" smtClean="0"/>
          </a:p>
          <a:p>
            <a:pPr marL="982663" lvl="1" indent="-358775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/>
              <a:t>单位跃阶</a:t>
            </a:r>
            <a:r>
              <a:rPr lang="zh-CN" altLang="en-US" smtClean="0"/>
              <a:t>函数、对数线性回归、对数</a:t>
            </a:r>
            <a:r>
              <a:rPr lang="zh-CN" altLang="en-US" dirty="0"/>
              <a:t>几率回归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zh-CN" altLang="en-US" dirty="0"/>
              <a:t>线性判别分析  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zh-CN" altLang="en-US" dirty="0"/>
              <a:t> 多分类任务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zh-CN" altLang="en-US" dirty="0" smtClean="0"/>
              <a:t>一对一、一对其余、多</a:t>
            </a:r>
            <a:r>
              <a:rPr lang="zh-CN" altLang="en-US" dirty="0"/>
              <a:t>对</a:t>
            </a:r>
            <a:r>
              <a:rPr lang="zh-CN" altLang="en-US" dirty="0" smtClean="0"/>
              <a:t>多</a:t>
            </a:r>
            <a:endParaRPr lang="zh-CN" alt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zh-CN" altLang="en-US" dirty="0"/>
              <a:t> 类别不平衡问题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734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260350" y="42864"/>
            <a:ext cx="4496845" cy="777874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</a:rPr>
              <a:t>线性判别分析 </a:t>
            </a:r>
            <a:r>
              <a:rPr lang="en-US" altLang="zh-CN" dirty="0"/>
              <a:t>LDA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332316" y="408651"/>
            <a:ext cx="28167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 </a:t>
            </a:r>
            <a:r>
              <a:rPr lang="zh-CN" altLang="en-US" sz="2400" b="1" smtClean="0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求解 </a:t>
            </a:r>
            <a:r>
              <a:rPr lang="zh-CN" altLang="en-US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多分类</a:t>
            </a:r>
            <a:r>
              <a:rPr lang="zh-CN" altLang="en-US" sz="2400" b="1" smtClean="0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任务</a:t>
            </a:r>
            <a:endParaRPr lang="zh-CN" altLang="en-US" sz="2400" b="1" dirty="0">
              <a:solidFill>
                <a:schemeClr val="accent6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23839" y="2439873"/>
            <a:ext cx="2684624" cy="478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4988" indent="-357188">
              <a:lnSpc>
                <a:spcPct val="100000"/>
              </a:lnSpc>
              <a:spcBef>
                <a:spcPts val="2400"/>
              </a:spcBef>
              <a:buFont typeface="Wingdings" panose="05000000000000000000" pitchFamily="2" charset="2"/>
              <a:buChar char="l"/>
            </a:pPr>
            <a:r>
              <a:rPr lang="zh-CN" altLang="en-US" b="1" smtClean="0">
                <a:solidFill>
                  <a:schemeClr val="accent6">
                    <a:lumMod val="75000"/>
                    <a:lumOff val="25000"/>
                  </a:schemeClr>
                </a:solidFill>
                <a:ea typeface="黑体" panose="02010609060101010101" pitchFamily="49" charset="-122"/>
              </a:rPr>
              <a:t>优化目标</a:t>
            </a:r>
            <a:endParaRPr lang="zh-CN" altLang="en-US" b="1" dirty="0" smtClean="0">
              <a:solidFill>
                <a:schemeClr val="accent6">
                  <a:lumMod val="75000"/>
                  <a:lumOff val="2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17" name="上下箭头 16"/>
          <p:cNvSpPr/>
          <p:nvPr/>
        </p:nvSpPr>
        <p:spPr>
          <a:xfrm>
            <a:off x="5132338" y="4564874"/>
            <a:ext cx="264126" cy="465436"/>
          </a:xfrm>
          <a:prstGeom prst="up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597454"/>
              </p:ext>
            </p:extLst>
          </p:nvPr>
        </p:nvGraphicFramePr>
        <p:xfrm>
          <a:off x="4089345" y="3758278"/>
          <a:ext cx="24130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4" name="Formula" r:id="rId3" imgW="1206720" imgH="406440" progId="Equation.Ribbit">
                  <p:embed/>
                </p:oleObj>
              </mc:Choice>
              <mc:Fallback>
                <p:oleObj name="Formula" r:id="rId3" imgW="1206720" imgH="406440" progId="Equation.Ribbit">
                  <p:embed/>
                  <p:pic>
                    <p:nvPicPr>
                      <p:cNvPr id="2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345" y="3758278"/>
                        <a:ext cx="2413000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2153855"/>
              </p:ext>
            </p:extLst>
          </p:nvPr>
        </p:nvGraphicFramePr>
        <p:xfrm>
          <a:off x="4324295" y="5166697"/>
          <a:ext cx="194310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5" name="Formula" r:id="rId5" imgW="971640" imgH="158760" progId="Equation.Ribbit">
                  <p:embed/>
                </p:oleObj>
              </mc:Choice>
              <mc:Fallback>
                <p:oleObj name="Formula" r:id="rId5" imgW="971640" imgH="158760" progId="Equation.Ribbit">
                  <p:embed/>
                  <p:pic>
                    <p:nvPicPr>
                      <p:cNvPr id="30" name="对象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4295" y="5166697"/>
                        <a:ext cx="1943100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321886" y="3917249"/>
            <a:ext cx="3724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转化为</a:t>
            </a:r>
            <a:r>
              <a:rPr lang="zh-CN" altLang="en-US" sz="240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：</a:t>
            </a:r>
            <a:r>
              <a:rPr lang="zh-CN" altLang="en-US" sz="2400" smtClean="0">
                <a:solidFill>
                  <a:srgbClr val="C00000"/>
                </a:solidFill>
                <a:latin typeface="Times New Roman" pitchFamily="18" charset="0"/>
                <a:ea typeface="黑体" panose="02010609060101010101" pitchFamily="49" charset="-122"/>
              </a:rPr>
              <a:t>广义特征值</a:t>
            </a:r>
            <a:r>
              <a:rPr lang="zh-CN" altLang="en-US" sz="240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  求解</a:t>
            </a:r>
            <a:endParaRPr lang="zh-CN" altLang="en-US" sz="2000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116438" y="921206"/>
            <a:ext cx="8900242" cy="1382156"/>
          </a:xfr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2400" smtClean="0">
                <a:solidFill>
                  <a:srgbClr val="FF0000"/>
                </a:solidFill>
              </a:rPr>
              <a:t>LDA  </a:t>
            </a:r>
            <a:r>
              <a:rPr lang="zh-CN" altLang="en-US" sz="2400" smtClean="0">
                <a:solidFill>
                  <a:srgbClr val="FF0000"/>
                </a:solidFill>
              </a:rPr>
              <a:t>思想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450850" lvl="1" indent="-358775"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同类</a:t>
            </a:r>
            <a:r>
              <a:rPr lang="zh-CN" altLang="en-US" sz="2400" smtClean="0"/>
              <a:t>样本的</a:t>
            </a:r>
            <a:r>
              <a:rPr lang="zh-CN" altLang="en-US" sz="2400"/>
              <a:t>投影</a:t>
            </a:r>
            <a:r>
              <a:rPr lang="zh-CN" altLang="en-US" sz="2400" smtClean="0"/>
              <a:t>点，尽可能</a:t>
            </a:r>
            <a:r>
              <a:rPr lang="zh-CN" altLang="en-US" sz="240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近</a:t>
            </a:r>
            <a:r>
              <a:rPr lang="zh-CN" altLang="en-US" sz="2400" smtClean="0"/>
              <a:t>，即</a:t>
            </a:r>
            <a:r>
              <a:rPr lang="zh-CN" altLang="en-US" sz="2400" b="1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同类</a:t>
            </a:r>
            <a:r>
              <a:rPr lang="zh-CN" altLang="en-US" sz="2400" smtClean="0"/>
              <a:t>样本的</a:t>
            </a:r>
            <a:r>
              <a:rPr lang="zh-CN" altLang="en-US" sz="24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协方差</a:t>
            </a:r>
            <a:r>
              <a:rPr lang="zh-CN" altLang="en-US" sz="2400" dirty="0"/>
              <a:t>尽可能</a:t>
            </a:r>
            <a:r>
              <a:rPr lang="zh-CN" altLang="en-US" sz="24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小</a:t>
            </a:r>
            <a:endParaRPr lang="en-US" altLang="zh-CN" sz="24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marL="450850" lvl="1" indent="-358775"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异类</a:t>
            </a:r>
            <a:r>
              <a:rPr lang="zh-CN" altLang="en-US" sz="2400" smtClean="0"/>
              <a:t>样本的</a:t>
            </a:r>
            <a:r>
              <a:rPr lang="zh-CN" altLang="en-US" sz="2400"/>
              <a:t>投影</a:t>
            </a:r>
            <a:r>
              <a:rPr lang="zh-CN" altLang="en-US" sz="2400" smtClean="0"/>
              <a:t>点，尽可能</a:t>
            </a:r>
            <a:r>
              <a:rPr lang="zh-CN" altLang="en-US" sz="240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远</a:t>
            </a:r>
            <a:r>
              <a:rPr lang="zh-CN" altLang="en-US" sz="2400" smtClean="0"/>
              <a:t>，即</a:t>
            </a:r>
            <a:r>
              <a:rPr lang="zh-CN" altLang="en-US" sz="2400" b="1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类</a:t>
            </a:r>
            <a:r>
              <a:rPr lang="zh-CN" altLang="en-US" sz="2400" b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中心</a:t>
            </a:r>
            <a:r>
              <a:rPr lang="zh-CN" altLang="en-US" sz="2400" dirty="0"/>
              <a:t>之间的</a:t>
            </a:r>
            <a:r>
              <a:rPr lang="zh-CN" altLang="en-US" sz="24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距离</a:t>
            </a:r>
            <a:r>
              <a:rPr lang="zh-CN" altLang="en-US" sz="2400"/>
              <a:t>尽可能</a:t>
            </a:r>
            <a:r>
              <a:rPr lang="zh-CN" altLang="en-US" sz="240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大</a:t>
            </a:r>
            <a:endParaRPr lang="zh-CN" altLang="en-US" sz="24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27752" y="3152854"/>
            <a:ext cx="3483549" cy="478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4988" indent="-357188">
              <a:lnSpc>
                <a:spcPct val="100000"/>
              </a:lnSpc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zh-CN" altLang="en-US" b="1">
                <a:solidFill>
                  <a:schemeClr val="accent6">
                    <a:lumMod val="75000"/>
                    <a:lumOff val="25000"/>
                  </a:schemeClr>
                </a:solidFill>
                <a:ea typeface="黑体" panose="02010609060101010101" pitchFamily="49" charset="-122"/>
              </a:rPr>
              <a:t>最大化全局</a:t>
            </a:r>
            <a:r>
              <a:rPr lang="zh-CN" altLang="en-US" smtClean="0">
                <a:ea typeface="黑体" panose="02010609060101010101" pitchFamily="49" charset="-122"/>
              </a:rPr>
              <a:t>  散度矩阵</a:t>
            </a:r>
            <a:endParaRPr lang="zh-CN" altLang="en-US" dirty="0" smtClean="0">
              <a:ea typeface="黑体" panose="02010609060101010101" pitchFamily="49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751030" y="2851805"/>
            <a:ext cx="5265650" cy="780048"/>
            <a:chOff x="5967678" y="2304452"/>
            <a:chExt cx="5265650" cy="780048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7"/>
            <a:srcRect l="-1164" t="-2634" r="49934" b="73450"/>
            <a:stretch/>
          </p:blipFill>
          <p:spPr>
            <a:xfrm>
              <a:off x="5967678" y="2494809"/>
              <a:ext cx="2389244" cy="501236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7"/>
            <a:srcRect l="8867" t="35734"/>
            <a:stretch/>
          </p:blipFill>
          <p:spPr>
            <a:xfrm>
              <a:off x="8229596" y="2304452"/>
              <a:ext cx="3003732" cy="780048"/>
            </a:xfrm>
            <a:prstGeom prst="rect">
              <a:avLst/>
            </a:prstGeom>
          </p:spPr>
        </p:pic>
      </p:grpSp>
      <p:sp>
        <p:nvSpPr>
          <p:cNvPr id="22" name="内容占位符 2"/>
          <p:cNvSpPr txBox="1">
            <a:spLocks/>
          </p:cNvSpPr>
          <p:nvPr/>
        </p:nvSpPr>
        <p:spPr>
          <a:xfrm>
            <a:off x="379745" y="5915547"/>
            <a:ext cx="8636935" cy="497560"/>
          </a:xfrm>
          <a:prstGeom prst="rect">
            <a:avLst/>
          </a:prstGeom>
        </p:spPr>
        <p:txBody>
          <a:bodyPr vert="horz" lIns="91440" tIns="46800" rIns="91440" bIns="45720" rtlCol="0">
            <a:no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Times New Roman" pitchFamily="18" charset="0"/>
                <a:ea typeface="黑体" panose="020106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黑体" panose="020106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黑体" panose="020106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黑体" panose="020106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黑体" panose="020106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smtClean="0"/>
              <a:t> </a:t>
            </a:r>
            <a:r>
              <a:rPr lang="en-US" altLang="zh-CN" sz="2400" smtClean="0"/>
              <a:t>S</a:t>
            </a:r>
            <a:r>
              <a:rPr lang="en-US" altLang="zh-CN" sz="2400" baseline="-25000" smtClean="0"/>
              <a:t>ω</a:t>
            </a:r>
            <a:r>
              <a:rPr lang="en-US" altLang="zh-CN" sz="2400" baseline="30000" smtClean="0"/>
              <a:t>-1</a:t>
            </a:r>
            <a:r>
              <a:rPr lang="en-US" altLang="zh-CN" sz="2400" smtClean="0"/>
              <a:t>S</a:t>
            </a:r>
            <a:r>
              <a:rPr lang="en-US" altLang="zh-CN" sz="2400" baseline="-25000" smtClean="0"/>
              <a:t>b</a:t>
            </a:r>
            <a:r>
              <a:rPr lang="zh-CN" altLang="en-US" sz="2400" smtClean="0"/>
              <a:t>的</a:t>
            </a:r>
            <a:r>
              <a:rPr lang="en-US" altLang="zh-CN" sz="2400" smtClean="0"/>
              <a:t>d’</a:t>
            </a:r>
            <a:r>
              <a:rPr lang="zh-CN" altLang="en-US" sz="2400" smtClean="0"/>
              <a:t>个</a:t>
            </a:r>
            <a:r>
              <a:rPr lang="zh-CN" altLang="en-US" sz="240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最大广义特征值 </a:t>
            </a:r>
            <a:r>
              <a:rPr lang="zh-CN" altLang="en-US" sz="2400" smtClean="0"/>
              <a:t>所对应的 </a:t>
            </a:r>
            <a:r>
              <a:rPr lang="zh-CN" altLang="en-US" sz="240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特征向量</a:t>
            </a:r>
            <a:r>
              <a:rPr lang="zh-CN" altLang="en-US" sz="2400" smtClean="0"/>
              <a:t>组成的矩阵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47799" y="5342593"/>
            <a:ext cx="1991251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l-GR" altLang="zh-CN" sz="2400" b="1" i="1" smtClean="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anose="02010609060101010101" pitchFamily="49" charset="-122"/>
              </a:rPr>
              <a:t>ω</a:t>
            </a:r>
            <a:r>
              <a:rPr lang="zh-CN" altLang="en-US" sz="2400" b="1" smtClean="0"/>
              <a:t>的</a:t>
            </a:r>
            <a:r>
              <a:rPr lang="zh-CN" altLang="en-US" sz="2400" b="1">
                <a:solidFill>
                  <a:srgbClr val="002060">
                    <a:lumMod val="75000"/>
                    <a:lumOff val="25000"/>
                  </a:srgbClr>
                </a:solidFill>
              </a:rPr>
              <a:t>闭式解</a:t>
            </a:r>
            <a:endParaRPr lang="zh-CN" altLang="en-US" sz="2400" b="1"/>
          </a:p>
        </p:txBody>
      </p:sp>
    </p:spTree>
    <p:extLst>
      <p:ext uri="{BB962C8B-B14F-4D97-AF65-F5344CB8AC3E}">
        <p14:creationId xmlns:p14="http://schemas.microsoft.com/office/powerpoint/2010/main" val="5360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260350" y="42864"/>
            <a:ext cx="4496845" cy="777874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</a:rPr>
              <a:t>线性判别分析 </a:t>
            </a:r>
            <a:r>
              <a:rPr lang="en-US" altLang="zh-CN" dirty="0"/>
              <a:t>LDA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332316" y="408651"/>
            <a:ext cx="28167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 </a:t>
            </a:r>
            <a:r>
              <a:rPr lang="zh-CN" altLang="en-US" sz="2400" b="1" smtClean="0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求解 </a:t>
            </a:r>
            <a:r>
              <a:rPr lang="zh-CN" altLang="en-US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多分类</a:t>
            </a:r>
            <a:r>
              <a:rPr lang="zh-CN" altLang="en-US" sz="2400" b="1" smtClean="0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任务</a:t>
            </a:r>
            <a:endParaRPr lang="zh-CN" altLang="en-US" sz="2400" b="1" dirty="0">
              <a:solidFill>
                <a:schemeClr val="accent6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116438" y="921206"/>
            <a:ext cx="8900242" cy="1382156"/>
          </a:xfr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2400" smtClean="0">
                <a:solidFill>
                  <a:srgbClr val="FF0000"/>
                </a:solidFill>
              </a:rPr>
              <a:t>LDA  </a:t>
            </a:r>
            <a:r>
              <a:rPr lang="zh-CN" altLang="en-US" sz="2400" smtClean="0">
                <a:solidFill>
                  <a:srgbClr val="FF0000"/>
                </a:solidFill>
              </a:rPr>
              <a:t>思想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450850" lvl="1" indent="-358775"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同类</a:t>
            </a:r>
            <a:r>
              <a:rPr lang="zh-CN" altLang="en-US" sz="2400" smtClean="0"/>
              <a:t>样本的</a:t>
            </a:r>
            <a:r>
              <a:rPr lang="zh-CN" altLang="en-US" sz="2400"/>
              <a:t>投影</a:t>
            </a:r>
            <a:r>
              <a:rPr lang="zh-CN" altLang="en-US" sz="2400" smtClean="0"/>
              <a:t>点，尽可能</a:t>
            </a:r>
            <a:r>
              <a:rPr lang="zh-CN" altLang="en-US" sz="240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近</a:t>
            </a:r>
            <a:r>
              <a:rPr lang="zh-CN" altLang="en-US" sz="2400" smtClean="0"/>
              <a:t>，即</a:t>
            </a:r>
            <a:r>
              <a:rPr lang="zh-CN" altLang="en-US" sz="2400" b="1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同类</a:t>
            </a:r>
            <a:r>
              <a:rPr lang="zh-CN" altLang="en-US" sz="2400" smtClean="0"/>
              <a:t>样本的</a:t>
            </a:r>
            <a:r>
              <a:rPr lang="zh-CN" altLang="en-US" sz="24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协方差</a:t>
            </a:r>
            <a:r>
              <a:rPr lang="zh-CN" altLang="en-US" sz="2400" dirty="0"/>
              <a:t>尽可能</a:t>
            </a:r>
            <a:r>
              <a:rPr lang="zh-CN" altLang="en-US" sz="24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小</a:t>
            </a:r>
            <a:endParaRPr lang="en-US" altLang="zh-CN" sz="24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marL="450850" lvl="1" indent="-358775"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异类</a:t>
            </a:r>
            <a:r>
              <a:rPr lang="zh-CN" altLang="en-US" sz="2400" smtClean="0"/>
              <a:t>样本的</a:t>
            </a:r>
            <a:r>
              <a:rPr lang="zh-CN" altLang="en-US" sz="2400"/>
              <a:t>投影</a:t>
            </a:r>
            <a:r>
              <a:rPr lang="zh-CN" altLang="en-US" sz="2400" smtClean="0"/>
              <a:t>点，尽可能</a:t>
            </a:r>
            <a:r>
              <a:rPr lang="zh-CN" altLang="en-US" sz="240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远</a:t>
            </a:r>
            <a:r>
              <a:rPr lang="zh-CN" altLang="en-US" sz="2400" smtClean="0"/>
              <a:t>，即</a:t>
            </a:r>
            <a:r>
              <a:rPr lang="zh-CN" altLang="en-US" sz="2400" b="1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类</a:t>
            </a:r>
            <a:r>
              <a:rPr lang="zh-CN" altLang="en-US" sz="2400" b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中心</a:t>
            </a:r>
            <a:r>
              <a:rPr lang="zh-CN" altLang="en-US" sz="2400" dirty="0"/>
              <a:t>之间的</a:t>
            </a:r>
            <a:r>
              <a:rPr lang="zh-CN" altLang="en-US" sz="24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距离</a:t>
            </a:r>
            <a:r>
              <a:rPr lang="zh-CN" altLang="en-US" sz="2400"/>
              <a:t>尽可能</a:t>
            </a:r>
            <a:r>
              <a:rPr lang="zh-CN" altLang="en-US" sz="240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大</a:t>
            </a:r>
            <a:endParaRPr lang="zh-CN" altLang="en-US" sz="24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379745" y="2975581"/>
            <a:ext cx="8636935" cy="497560"/>
          </a:xfrm>
          <a:prstGeom prst="rect">
            <a:avLst/>
          </a:prstGeom>
        </p:spPr>
        <p:txBody>
          <a:bodyPr vert="horz" lIns="91440" tIns="46800" rIns="91440" bIns="45720" rtlCol="0">
            <a:no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Times New Roman" pitchFamily="18" charset="0"/>
                <a:ea typeface="黑体" panose="020106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黑体" panose="020106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黑体" panose="020106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黑体" panose="020106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黑体" panose="020106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smtClean="0"/>
              <a:t> </a:t>
            </a:r>
            <a:r>
              <a:rPr lang="en-US" altLang="zh-CN" sz="2400" smtClean="0"/>
              <a:t>S</a:t>
            </a:r>
            <a:r>
              <a:rPr lang="en-US" altLang="zh-CN" sz="2400" baseline="-25000" smtClean="0"/>
              <a:t>ω</a:t>
            </a:r>
            <a:r>
              <a:rPr lang="en-US" altLang="zh-CN" sz="2400" baseline="30000" smtClean="0"/>
              <a:t>-1</a:t>
            </a:r>
            <a:r>
              <a:rPr lang="en-US" altLang="zh-CN" sz="2400" smtClean="0"/>
              <a:t>S</a:t>
            </a:r>
            <a:r>
              <a:rPr lang="en-US" altLang="zh-CN" sz="2400" baseline="-25000" smtClean="0"/>
              <a:t>b</a:t>
            </a:r>
            <a:r>
              <a:rPr lang="zh-CN" altLang="en-US" sz="2400" smtClean="0"/>
              <a:t>的</a:t>
            </a:r>
            <a:r>
              <a:rPr lang="en-US" altLang="zh-CN" sz="2400" smtClean="0"/>
              <a:t>d’</a:t>
            </a:r>
            <a:r>
              <a:rPr lang="zh-CN" altLang="en-US" sz="2400" smtClean="0"/>
              <a:t>个</a:t>
            </a:r>
            <a:r>
              <a:rPr lang="zh-CN" altLang="en-US" sz="240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最大广义特征值 </a:t>
            </a:r>
            <a:r>
              <a:rPr lang="zh-CN" altLang="en-US" sz="2400" smtClean="0"/>
              <a:t>所对应的 </a:t>
            </a:r>
            <a:r>
              <a:rPr lang="zh-CN" altLang="en-US" sz="240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特征向量</a:t>
            </a:r>
            <a:r>
              <a:rPr lang="zh-CN" altLang="en-US" sz="2400" smtClean="0"/>
              <a:t>组成的矩阵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47799" y="2425777"/>
            <a:ext cx="1991251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l-GR" altLang="zh-CN" sz="2400" b="1" i="1" smtClean="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anose="02010609060101010101" pitchFamily="49" charset="-122"/>
              </a:rPr>
              <a:t>ω</a:t>
            </a:r>
            <a:r>
              <a:rPr lang="zh-CN" altLang="en-US" sz="2400" b="1" smtClean="0"/>
              <a:t>的</a:t>
            </a:r>
            <a:r>
              <a:rPr lang="zh-CN" altLang="en-US" sz="2400" b="1">
                <a:solidFill>
                  <a:srgbClr val="002060">
                    <a:lumMod val="75000"/>
                    <a:lumOff val="25000"/>
                  </a:srgbClr>
                </a:solidFill>
              </a:rPr>
              <a:t>闭式解</a:t>
            </a:r>
            <a:endParaRPr lang="zh-CN" altLang="en-US" sz="2400" b="1"/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23842" y="3561280"/>
            <a:ext cx="5647754" cy="1478655"/>
          </a:xfrm>
          <a:prstGeom prst="rect">
            <a:avLst/>
          </a:prstGeom>
        </p:spPr>
        <p:txBody>
          <a:bodyPr vert="horz" lIns="91440" tIns="46800" rIns="91440" bIns="45720" rtlCol="0">
            <a:no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Times New Roman" pitchFamily="18" charset="0"/>
                <a:ea typeface="黑体" panose="020106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黑体" panose="020106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黑体" panose="020106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黑体" panose="020106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黑体" panose="020106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0850" indent="-450850">
              <a:lnSpc>
                <a:spcPct val="120000"/>
              </a:lnSpc>
              <a:spcBef>
                <a:spcPts val="1200"/>
              </a:spcBef>
            </a:pPr>
            <a:r>
              <a:rPr lang="zh-CN" altLang="en-US" sz="2400" smtClean="0"/>
              <a:t>若将</a:t>
            </a:r>
            <a:r>
              <a:rPr lang="en-US" altLang="zh-CN" sz="2400" smtClean="0"/>
              <a:t>ω</a:t>
            </a:r>
            <a:r>
              <a:rPr lang="zh-CN" altLang="en-US" sz="2400" smtClean="0"/>
              <a:t> 视为投影矩阵，则多分类</a:t>
            </a:r>
            <a:r>
              <a:rPr lang="en-US" altLang="zh-CN" sz="2400" smtClean="0"/>
              <a:t>LDA </a:t>
            </a:r>
            <a:r>
              <a:rPr lang="zh-CN" altLang="en-US" sz="2400" smtClean="0"/>
              <a:t>将样本投影到 </a:t>
            </a:r>
            <a:r>
              <a:rPr lang="en-US" altLang="zh-CN" sz="2400" smtClean="0"/>
              <a:t>N-1</a:t>
            </a:r>
            <a:r>
              <a:rPr lang="zh-CN" altLang="en-US" sz="2400" smtClean="0"/>
              <a:t> 维空间</a:t>
            </a:r>
          </a:p>
          <a:p>
            <a:pPr marL="450850" indent="-450850">
              <a:lnSpc>
                <a:spcPct val="120000"/>
              </a:lnSpc>
              <a:spcBef>
                <a:spcPts val="1200"/>
              </a:spcBef>
            </a:pPr>
            <a:r>
              <a:rPr lang="zh-CN" altLang="en-US" sz="2400" smtClean="0"/>
              <a:t>可通过该投影，减小样本点的维数，且投影过程中使用了类别信息。</a:t>
            </a:r>
            <a:endParaRPr lang="en-US" altLang="zh-CN" sz="2400" smtClean="0"/>
          </a:p>
          <a:p>
            <a:pPr marL="450850" indent="-450850">
              <a:lnSpc>
                <a:spcPct val="120000"/>
              </a:lnSpc>
              <a:spcBef>
                <a:spcPts val="1200"/>
              </a:spcBef>
            </a:pPr>
            <a:r>
              <a:rPr lang="zh-CN" altLang="en-US" sz="2400" smtClean="0"/>
              <a:t>因此，</a:t>
            </a:r>
            <a:r>
              <a:rPr lang="en-US" altLang="zh-CN" sz="2400" smtClean="0"/>
              <a:t>LDA</a:t>
            </a:r>
            <a:r>
              <a:rPr lang="zh-CN" altLang="en-US" sz="2400" smtClean="0"/>
              <a:t>也常被视为一种经典的   </a:t>
            </a:r>
            <a:r>
              <a:rPr lang="zh-CN" altLang="en-US" sz="2400" b="1" smtClean="0">
                <a:solidFill>
                  <a:srgbClr val="C00000"/>
                </a:solidFill>
              </a:rPr>
              <a:t>监督降维技术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653" y="3473141"/>
            <a:ext cx="3612027" cy="2950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089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60350" y="905256"/>
            <a:ext cx="8616950" cy="51840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线性回归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zh-CN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线性回归 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、及其</a:t>
            </a:r>
            <a:r>
              <a:rPr lang="zh-CN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求解</a:t>
            </a:r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--</a:t>
            </a:r>
            <a:r>
              <a:rPr lang="zh-CN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最小二乘法</a:t>
            </a:r>
            <a:endParaRPr lang="en-US" altLang="zh-CN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zh-CN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多元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线性回归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二分类任务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zh-CN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广义线性回归</a:t>
            </a:r>
            <a:endParaRPr lang="en-US" altLang="zh-CN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982663" lvl="1" indent="-358775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单位跃阶</a:t>
            </a:r>
            <a:r>
              <a:rPr lang="zh-CN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函数、对数线性回归、对数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几率回归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线性判别分析  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zh-CN" altLang="en-US" dirty="0"/>
              <a:t> 多分类任务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zh-CN" altLang="en-US" dirty="0" smtClean="0"/>
              <a:t>一对一、一对其余、多</a:t>
            </a:r>
            <a:r>
              <a:rPr lang="zh-CN" altLang="en-US" dirty="0"/>
              <a:t>对</a:t>
            </a:r>
            <a:r>
              <a:rPr lang="zh-CN" altLang="en-US" dirty="0" smtClean="0"/>
              <a:t>多</a:t>
            </a:r>
            <a:endParaRPr lang="zh-CN" alt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zh-CN" altLang="en-US" dirty="0"/>
              <a:t>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类别不平衡问题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987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</a:t>
            </a:r>
            <a:r>
              <a:rPr lang="zh-CN" altLang="en-US" dirty="0" smtClean="0"/>
              <a:t>分类学习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27" y="1070056"/>
            <a:ext cx="8616950" cy="495780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zh-CN" altLang="en-US" sz="2400" dirty="0" smtClean="0"/>
              <a:t>多分类学习方法</a:t>
            </a:r>
            <a:endParaRPr lang="en-US" altLang="zh-CN" sz="2400" dirty="0" smtClean="0"/>
          </a:p>
          <a:p>
            <a:pPr lvl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/>
              <a:t>二</a:t>
            </a:r>
            <a:r>
              <a:rPr lang="zh-CN" altLang="en-US" sz="2400" dirty="0" smtClean="0"/>
              <a:t>分类学习方法 推广</a:t>
            </a:r>
            <a:r>
              <a:rPr lang="zh-CN" altLang="en-US" sz="2400" dirty="0"/>
              <a:t>到 多分类</a:t>
            </a:r>
            <a:endParaRPr lang="en-US" altLang="zh-CN" sz="2400" dirty="0" smtClean="0"/>
          </a:p>
          <a:p>
            <a:pPr lvl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利用二分类学习器解决多分类问题</a:t>
            </a:r>
            <a:r>
              <a:rPr lang="zh-CN" altLang="en-US" sz="2400" dirty="0" smtClean="0">
                <a:solidFill>
                  <a:srgbClr val="FF0000"/>
                </a:solidFill>
              </a:rPr>
              <a:t>（常用）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2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对问题进行拆分，为拆出的每个二分类任务  训练  一个分类器</a:t>
            </a:r>
            <a:endParaRPr lang="en-US" altLang="zh-CN" sz="2400" dirty="0" smtClean="0"/>
          </a:p>
          <a:p>
            <a:pPr lvl="2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对于每个分类器的预测结果  进行集成，以获得最终的多</a:t>
            </a:r>
            <a:r>
              <a:rPr lang="zh-CN" altLang="en-US" sz="2400" smtClean="0"/>
              <a:t>分类结果</a:t>
            </a:r>
            <a:endParaRPr lang="en-US" altLang="zh-CN" sz="2400" dirty="0" smtClean="0"/>
          </a:p>
          <a:p>
            <a:pPr marL="342900" indent="-342900">
              <a:lnSpc>
                <a:spcPct val="100000"/>
              </a:lnSpc>
              <a:spcBef>
                <a:spcPts val="1200"/>
              </a:spcBef>
            </a:pPr>
            <a:r>
              <a:rPr lang="zh-CN" altLang="en-US" sz="2400" dirty="0" smtClean="0"/>
              <a:t>拆分策略</a:t>
            </a:r>
            <a:endParaRPr lang="en-US" altLang="zh-CN" sz="2400" dirty="0" smtClean="0"/>
          </a:p>
          <a:p>
            <a:pPr marL="800100" lvl="1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一对一（</a:t>
            </a:r>
            <a:r>
              <a:rPr lang="en-US" altLang="zh-CN" sz="2400" dirty="0" smtClean="0"/>
              <a:t>One vs. One, </a:t>
            </a:r>
            <a:r>
              <a:rPr lang="en-US" altLang="zh-CN" sz="2400" err="1" smtClean="0"/>
              <a:t>OvO</a:t>
            </a:r>
            <a:r>
              <a:rPr lang="zh-CN" altLang="en-US" sz="2400" smtClean="0"/>
              <a:t>）</a:t>
            </a:r>
            <a:r>
              <a:rPr lang="en-US" altLang="zh-CN" sz="2400" smtClean="0"/>
              <a:t>:  N(N-1</a:t>
            </a:r>
            <a:r>
              <a:rPr lang="en-US" altLang="zh-CN" sz="2400"/>
              <a:t>)/2 </a:t>
            </a:r>
            <a:r>
              <a:rPr lang="zh-CN" altLang="en-US" sz="2400"/>
              <a:t>个二类</a:t>
            </a:r>
            <a:r>
              <a:rPr lang="zh-CN" altLang="en-US" sz="2400" smtClean="0"/>
              <a:t>分类器</a:t>
            </a:r>
            <a:endParaRPr lang="en-US" altLang="zh-CN" sz="2400" dirty="0" smtClean="0"/>
          </a:p>
          <a:p>
            <a:pPr marL="800100" lvl="1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一对其余</a:t>
            </a:r>
            <a:r>
              <a:rPr lang="zh-CN" altLang="en-US" sz="2400" dirty="0"/>
              <a:t>（</a:t>
            </a:r>
            <a:r>
              <a:rPr lang="en-US" altLang="zh-CN" sz="2400" dirty="0"/>
              <a:t>One </a:t>
            </a:r>
            <a:r>
              <a:rPr lang="en-US" altLang="zh-CN" sz="2400" dirty="0" smtClean="0"/>
              <a:t>vs. Rest, </a:t>
            </a:r>
            <a:r>
              <a:rPr lang="en-US" altLang="zh-CN" sz="2400" err="1" smtClean="0"/>
              <a:t>OvR</a:t>
            </a:r>
            <a:r>
              <a:rPr lang="zh-CN" altLang="en-US" sz="2400" smtClean="0"/>
              <a:t>）</a:t>
            </a:r>
            <a:r>
              <a:rPr lang="en-US" altLang="zh-CN" sz="2400"/>
              <a:t>:  N </a:t>
            </a:r>
            <a:r>
              <a:rPr lang="zh-CN" altLang="en-US" sz="2400"/>
              <a:t>个二类</a:t>
            </a:r>
            <a:r>
              <a:rPr lang="zh-CN" altLang="en-US" sz="2400" smtClean="0"/>
              <a:t>分类器</a:t>
            </a:r>
            <a:endParaRPr lang="en-US" altLang="zh-CN" sz="2400" dirty="0" smtClean="0"/>
          </a:p>
          <a:p>
            <a:pPr marL="800100" lvl="1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/>
              <a:t>多对</a:t>
            </a:r>
            <a:r>
              <a:rPr lang="zh-CN" altLang="en-US" sz="2400" dirty="0" smtClean="0"/>
              <a:t>多（</a:t>
            </a:r>
            <a:r>
              <a:rPr lang="en-US" altLang="zh-CN" sz="2400" dirty="0" smtClean="0"/>
              <a:t>Many vs. Many, </a:t>
            </a:r>
            <a:r>
              <a:rPr lang="en-US" altLang="zh-CN" sz="2400" dirty="0" err="1" smtClean="0"/>
              <a:t>MvM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57851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/>
          <p:cNvSpPr txBox="1">
            <a:spLocks/>
          </p:cNvSpPr>
          <p:nvPr/>
        </p:nvSpPr>
        <p:spPr>
          <a:xfrm>
            <a:off x="277171" y="3781309"/>
            <a:ext cx="8616950" cy="2467092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zh-CN" altLang="en-US" dirty="0" smtClean="0">
              <a:latin typeface="Times New Roman" pitchFamily="18" charset="0"/>
              <a:ea typeface="黑体" panose="02010609060101010101" pitchFamily="49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dirty="0">
              <a:latin typeface="Times New Roman" pitchFamily="18" charset="0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</a:t>
            </a:r>
            <a:r>
              <a:rPr lang="zh-CN" altLang="en-US" smtClean="0"/>
              <a:t>分类学习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37276" y="1819918"/>
            <a:ext cx="4606724" cy="4365490"/>
          </a:xfrm>
        </p:spPr>
        <p:txBody>
          <a:bodyPr>
            <a:noAutofit/>
          </a:bodyPr>
          <a:lstStyle/>
          <a:p>
            <a:r>
              <a:rPr lang="zh-CN" altLang="en-US" sz="2400" smtClean="0">
                <a:solidFill>
                  <a:srgbClr val="C00000"/>
                </a:solidFill>
              </a:rPr>
              <a:t>拆分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lvl="1"/>
            <a:r>
              <a:rPr lang="zh-CN" altLang="en-US" sz="2400" dirty="0" smtClean="0"/>
              <a:t>某一类作为正例，其他反例</a:t>
            </a:r>
            <a:endParaRPr lang="en-US" altLang="zh-CN" sz="24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N </a:t>
            </a:r>
            <a:r>
              <a:rPr lang="zh-CN" altLang="en-US" sz="2000" dirty="0" smtClean="0"/>
              <a:t>个二类任务</a:t>
            </a:r>
            <a:endParaRPr lang="en-US" altLang="zh-CN" sz="2000" dirty="0"/>
          </a:p>
          <a:p>
            <a:pPr lvl="1"/>
            <a:r>
              <a:rPr lang="zh-CN" altLang="en-US" sz="2400" dirty="0" smtClean="0"/>
              <a:t>二类任务学习分类器</a:t>
            </a:r>
            <a:endParaRPr lang="en-US" altLang="zh-CN" sz="24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N </a:t>
            </a:r>
            <a:r>
              <a:rPr lang="zh-CN" altLang="en-US" sz="2000" dirty="0"/>
              <a:t>个二</a:t>
            </a:r>
            <a:r>
              <a:rPr lang="zh-CN" altLang="en-US" sz="2000" smtClean="0"/>
              <a:t>类分类器</a:t>
            </a:r>
            <a:endParaRPr lang="en-US" altLang="zh-CN" sz="2000" smtClean="0"/>
          </a:p>
          <a:p>
            <a:pPr lvl="2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r>
              <a:rPr lang="zh-CN" altLang="en-US" sz="2400" smtClean="0">
                <a:solidFill>
                  <a:srgbClr val="C00000"/>
                </a:solidFill>
              </a:rPr>
              <a:t>测试</a:t>
            </a:r>
            <a:r>
              <a:rPr lang="zh-CN" altLang="en-US" sz="2400" smtClean="0"/>
              <a:t>阶段</a:t>
            </a:r>
            <a:endParaRPr lang="en-US" altLang="zh-CN" sz="2400" dirty="0"/>
          </a:p>
          <a:p>
            <a:pPr lvl="1"/>
            <a:r>
              <a:rPr lang="zh-CN" altLang="en-US" sz="2400" smtClean="0"/>
              <a:t>新样本，提交</a:t>
            </a:r>
            <a:r>
              <a:rPr lang="zh-CN" altLang="en-US" sz="2400" dirty="0"/>
              <a:t>给所有分类器</a:t>
            </a:r>
            <a:r>
              <a:rPr lang="zh-CN" altLang="en-US" sz="2400" dirty="0" smtClean="0"/>
              <a:t>预测</a:t>
            </a:r>
            <a:endParaRPr lang="en-US" altLang="zh-CN" sz="24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N </a:t>
            </a:r>
            <a:r>
              <a:rPr lang="zh-CN" altLang="en-US" sz="2000" dirty="0"/>
              <a:t>个分类</a:t>
            </a:r>
            <a:r>
              <a:rPr lang="zh-CN" altLang="en-US" sz="2000" dirty="0" smtClean="0"/>
              <a:t>结果</a:t>
            </a:r>
            <a:endParaRPr lang="en-US" altLang="zh-CN" sz="2000" dirty="0" smtClean="0"/>
          </a:p>
          <a:p>
            <a:pPr lvl="1"/>
            <a:r>
              <a:rPr lang="zh-CN" altLang="en-US" sz="2400" dirty="0" smtClean="0"/>
              <a:t>比较</a:t>
            </a:r>
            <a:r>
              <a:rPr lang="zh-CN" altLang="en-US" sz="2400" dirty="0"/>
              <a:t>各</a:t>
            </a:r>
            <a:r>
              <a:rPr lang="zh-CN" altLang="en-US" sz="2400" dirty="0" smtClean="0"/>
              <a:t>分类器 预测 </a:t>
            </a:r>
            <a:r>
              <a:rPr lang="zh-CN" altLang="en-US" sz="2400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置信度</a:t>
            </a:r>
            <a:endParaRPr lang="en-US" altLang="zh-CN" sz="24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marL="890588" lvl="2" indent="-358775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置信度最大类别 作为</a:t>
            </a:r>
            <a:r>
              <a:rPr lang="zh-CN" altLang="en-US" sz="2000" dirty="0"/>
              <a:t>最终类别</a:t>
            </a:r>
          </a:p>
          <a:p>
            <a:pPr lvl="1"/>
            <a:endParaRPr lang="en-US" altLang="zh-CN" sz="2400" dirty="0"/>
          </a:p>
        </p:txBody>
      </p:sp>
      <p:sp>
        <p:nvSpPr>
          <p:cNvPr id="5" name="矩形 4"/>
          <p:cNvSpPr/>
          <p:nvPr/>
        </p:nvSpPr>
        <p:spPr>
          <a:xfrm>
            <a:off x="5587662" y="1063027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23A9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anose="02010609060101010101" pitchFamily="49" charset="-122"/>
                <a:cs typeface="+mj-cs"/>
              </a:rPr>
              <a:t>一对其余</a:t>
            </a:r>
            <a:endParaRPr lang="zh-CN" altLang="en-US" dirty="0">
              <a:solidFill>
                <a:srgbClr val="023A9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3571" y="1061955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 smtClean="0">
                <a:solidFill>
                  <a:srgbClr val="023A9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anose="02010609060101010101" pitchFamily="49" charset="-122"/>
                <a:cs typeface="+mj-cs"/>
              </a:rPr>
              <a:t>一对一</a:t>
            </a:r>
            <a:endParaRPr lang="zh-CN" altLang="en-US" dirty="0">
              <a:solidFill>
                <a:srgbClr val="023A91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67348" y="1708286"/>
            <a:ext cx="4519088" cy="4414128"/>
          </a:xfrm>
          <a:prstGeom prst="rect">
            <a:avLst/>
          </a:prstGeom>
        </p:spPr>
        <p:txBody>
          <a:bodyPr vert="horz" lIns="91440" tIns="46800" rIns="91440" bIns="45720" rtlCol="0">
            <a:no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rgbClr val="C00000"/>
                </a:solidFill>
                <a:ea typeface="黑体" panose="02010609060101010101" pitchFamily="49" charset="-122"/>
              </a:rPr>
              <a:t>拆分</a:t>
            </a:r>
            <a:r>
              <a:rPr lang="zh-CN" altLang="en-US" sz="2400" dirty="0" smtClean="0">
                <a:ea typeface="黑体" panose="02010609060101010101" pitchFamily="49" charset="-122"/>
              </a:rPr>
              <a:t>阶段</a:t>
            </a:r>
          </a:p>
          <a:p>
            <a:pPr lvl="1"/>
            <a:r>
              <a:rPr lang="en-US" altLang="zh-CN" sz="2400" dirty="0" smtClean="0">
                <a:ea typeface="黑体" panose="02010609060101010101" pitchFamily="49" charset="-122"/>
              </a:rPr>
              <a:t>N</a:t>
            </a:r>
            <a:r>
              <a:rPr lang="zh-CN" altLang="en-US" sz="2400" dirty="0" smtClean="0">
                <a:ea typeface="黑体" panose="02010609060101010101" pitchFamily="49" charset="-122"/>
              </a:rPr>
              <a:t>个类别两两配对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ea typeface="黑体" panose="02010609060101010101" pitchFamily="49" charset="-122"/>
              </a:rPr>
              <a:t>N(N-1)/2 </a:t>
            </a:r>
            <a:r>
              <a:rPr lang="zh-CN" altLang="en-US" sz="2000" dirty="0" smtClean="0">
                <a:ea typeface="黑体" panose="02010609060101010101" pitchFamily="49" charset="-122"/>
              </a:rPr>
              <a:t>个二类任务</a:t>
            </a:r>
          </a:p>
          <a:p>
            <a:pPr lvl="1"/>
            <a:r>
              <a:rPr lang="zh-CN" altLang="en-US" sz="2400" dirty="0" smtClean="0">
                <a:ea typeface="黑体" panose="02010609060101010101" pitchFamily="49" charset="-122"/>
              </a:rPr>
              <a:t>二类任务学习分类器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ea typeface="黑体" panose="02010609060101010101" pitchFamily="49" charset="-122"/>
              </a:rPr>
              <a:t>N(N-1)/2 </a:t>
            </a:r>
            <a:r>
              <a:rPr lang="zh-CN" altLang="en-US" sz="2000" dirty="0" smtClean="0">
                <a:ea typeface="黑体" panose="02010609060101010101" pitchFamily="49" charset="-122"/>
              </a:rPr>
              <a:t>个二类分类器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sz="2400" dirty="0" smtClean="0"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solidFill>
                  <a:srgbClr val="C00000"/>
                </a:solidFill>
                <a:ea typeface="黑体" panose="02010609060101010101" pitchFamily="49" charset="-122"/>
              </a:rPr>
              <a:t>测试</a:t>
            </a:r>
            <a:r>
              <a:rPr lang="zh-CN" altLang="en-US" sz="2400" dirty="0" smtClean="0">
                <a:ea typeface="黑体" panose="02010609060101010101" pitchFamily="49" charset="-122"/>
              </a:rPr>
              <a:t>阶段</a:t>
            </a:r>
          </a:p>
          <a:p>
            <a:pPr lvl="1"/>
            <a:r>
              <a:rPr lang="zh-CN" altLang="en-US" sz="2400" smtClean="0">
                <a:ea typeface="黑体" panose="02010609060101010101" pitchFamily="49" charset="-122"/>
              </a:rPr>
              <a:t>新样本</a:t>
            </a:r>
            <a:r>
              <a:rPr lang="zh-CN" altLang="en-US" sz="2400">
                <a:ea typeface="黑体" panose="02010609060101010101" pitchFamily="49" charset="-122"/>
              </a:rPr>
              <a:t>，</a:t>
            </a:r>
            <a:r>
              <a:rPr lang="zh-CN" altLang="en-US" sz="2400" smtClean="0">
                <a:ea typeface="黑体" panose="02010609060101010101" pitchFamily="49" charset="-122"/>
              </a:rPr>
              <a:t>提交</a:t>
            </a:r>
            <a:r>
              <a:rPr lang="zh-CN" altLang="en-US" sz="2400" dirty="0" smtClean="0">
                <a:ea typeface="黑体" panose="02010609060101010101" pitchFamily="49" charset="-122"/>
              </a:rPr>
              <a:t>给所有分类器预测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ea typeface="黑体" panose="02010609060101010101" pitchFamily="49" charset="-122"/>
              </a:rPr>
              <a:t>N(N-1)/2 </a:t>
            </a:r>
            <a:r>
              <a:rPr lang="zh-CN" altLang="en-US" sz="2000" dirty="0" smtClean="0">
                <a:ea typeface="黑体" panose="02010609060101010101" pitchFamily="49" charset="-122"/>
              </a:rPr>
              <a:t>个分类结果</a:t>
            </a:r>
          </a:p>
          <a:p>
            <a:pPr lvl="1"/>
            <a:r>
              <a:rPr lang="zh-CN" altLang="en-US" sz="2400" dirty="0" smtClean="0">
                <a:solidFill>
                  <a:schemeClr val="accent6">
                    <a:lumMod val="75000"/>
                    <a:lumOff val="25000"/>
                  </a:schemeClr>
                </a:solidFill>
                <a:ea typeface="黑体" panose="02010609060101010101" pitchFamily="49" charset="-122"/>
              </a:rPr>
              <a:t>投票</a:t>
            </a:r>
            <a:r>
              <a:rPr lang="zh-CN" altLang="en-US" sz="2400" dirty="0" smtClean="0">
                <a:ea typeface="黑体" panose="02010609060101010101" pitchFamily="49" charset="-122"/>
              </a:rPr>
              <a:t>产生最终分类结果</a:t>
            </a:r>
          </a:p>
          <a:p>
            <a:pPr marL="890588" lvl="2" indent="-358775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ea typeface="黑体" panose="02010609060101010101" pitchFamily="49" charset="-122"/>
              </a:rPr>
              <a:t>被预测最多的类别为最终类别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sz="2400" dirty="0"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70675" y="338526"/>
            <a:ext cx="29722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一对一 </a:t>
            </a:r>
            <a:r>
              <a:rPr lang="en-US" altLang="zh-CN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VS</a:t>
            </a:r>
            <a:r>
              <a:rPr lang="en-US" altLang="zh-CN" sz="2400" b="1" smtClean="0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smtClean="0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一对其余</a:t>
            </a:r>
            <a:endParaRPr lang="zh-CN" altLang="en-US" sz="2400" b="1" dirty="0">
              <a:solidFill>
                <a:schemeClr val="accent6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537276" y="1061955"/>
            <a:ext cx="11575" cy="5186446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30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/>
          <p:cNvSpPr txBox="1">
            <a:spLocks/>
          </p:cNvSpPr>
          <p:nvPr/>
        </p:nvSpPr>
        <p:spPr>
          <a:xfrm>
            <a:off x="277171" y="3781309"/>
            <a:ext cx="8616950" cy="2467092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zh-CN" altLang="en-US" dirty="0" smtClean="0">
              <a:latin typeface="Times New Roman" pitchFamily="18" charset="0"/>
              <a:ea typeface="黑体" panose="02010609060101010101" pitchFamily="49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dirty="0">
              <a:latin typeface="Times New Roman" pitchFamily="18" charset="0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0350" y="42864"/>
            <a:ext cx="2876389" cy="777874"/>
          </a:xfrm>
        </p:spPr>
        <p:txBody>
          <a:bodyPr/>
          <a:lstStyle/>
          <a:p>
            <a:r>
              <a:rPr lang="zh-CN" altLang="en-US" dirty="0"/>
              <a:t>多</a:t>
            </a:r>
            <a:r>
              <a:rPr lang="zh-CN" altLang="en-US" smtClean="0"/>
              <a:t>分类学习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598" y="820738"/>
            <a:ext cx="6624442" cy="3747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占位符 2"/>
          <p:cNvSpPr txBox="1">
            <a:spLocks/>
          </p:cNvSpPr>
          <p:nvPr/>
        </p:nvSpPr>
        <p:spPr>
          <a:xfrm>
            <a:off x="472271" y="1335437"/>
            <a:ext cx="1570285" cy="445293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ea typeface="黑体" panose="02010609060101010101" pitchFamily="49" charset="-122"/>
              </a:rPr>
              <a:t>一对一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ea typeface="黑体" panose="02010609060101010101" pitchFamily="49" charset="-122"/>
            </a:endParaRPr>
          </a:p>
        </p:txBody>
      </p:sp>
      <p:sp>
        <p:nvSpPr>
          <p:cNvPr id="6" name="文本占位符 4"/>
          <p:cNvSpPr txBox="1">
            <a:spLocks/>
          </p:cNvSpPr>
          <p:nvPr/>
        </p:nvSpPr>
        <p:spPr>
          <a:xfrm>
            <a:off x="6400799" y="1335437"/>
            <a:ext cx="2244437" cy="445293"/>
          </a:xfrm>
          <a:prstGeom prst="rect">
            <a:avLst/>
          </a:prstGeom>
        </p:spPr>
        <p:txBody>
          <a:bodyPr/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ea typeface="黑体" panose="02010609060101010101" pitchFamily="49" charset="-122"/>
              </a:rPr>
              <a:t>一对其余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ea typeface="黑体" panose="02010609060101010101" pitchFamily="49" charset="-122"/>
            </a:endParaRPr>
          </a:p>
        </p:txBody>
      </p:sp>
      <p:sp>
        <p:nvSpPr>
          <p:cNvPr id="7" name="内容占位符 3"/>
          <p:cNvSpPr>
            <a:spLocks noGrp="1"/>
          </p:cNvSpPr>
          <p:nvPr>
            <p:ph sz="half" idx="4294967295"/>
          </p:nvPr>
        </p:nvSpPr>
        <p:spPr>
          <a:xfrm>
            <a:off x="50815" y="4736782"/>
            <a:ext cx="4318403" cy="1467046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 smtClean="0"/>
              <a:t>训练 </a:t>
            </a:r>
            <a:r>
              <a:rPr lang="en-US" altLang="zh-CN" sz="2400" dirty="0" smtClean="0"/>
              <a:t>N(N-1</a:t>
            </a:r>
            <a:r>
              <a:rPr lang="en-US" altLang="zh-CN" sz="2400" dirty="0"/>
              <a:t>)/</a:t>
            </a:r>
            <a:r>
              <a:rPr lang="en-US" altLang="zh-CN" sz="2400" dirty="0" smtClean="0"/>
              <a:t>2 </a:t>
            </a:r>
            <a:r>
              <a:rPr lang="zh-CN" altLang="en-US" sz="2400" dirty="0" smtClean="0"/>
              <a:t>个分类器，存储开销和测试时间大</a:t>
            </a:r>
            <a:endParaRPr lang="en-US" altLang="zh-CN" sz="2400" dirty="0" smtClean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每个</a:t>
            </a:r>
            <a:r>
              <a:rPr lang="zh-CN" altLang="en-US" sz="2400" dirty="0" smtClean="0"/>
              <a:t>分类器训练，只用两个</a:t>
            </a:r>
            <a:r>
              <a:rPr lang="zh-CN" altLang="en-US" sz="2400" smtClean="0"/>
              <a:t>类的样本，</a:t>
            </a:r>
            <a:r>
              <a:rPr lang="zh-CN" altLang="en-US" sz="2400" dirty="0" smtClean="0"/>
              <a:t>训练时间短</a:t>
            </a:r>
            <a:endParaRPr lang="zh-CN" altLang="en-US" sz="2400" dirty="0"/>
          </a:p>
        </p:txBody>
      </p:sp>
      <p:sp>
        <p:nvSpPr>
          <p:cNvPr id="8" name="内容占位符 5"/>
          <p:cNvSpPr>
            <a:spLocks noGrp="1"/>
          </p:cNvSpPr>
          <p:nvPr>
            <p:ph sz="quarter" idx="4294967295"/>
          </p:nvPr>
        </p:nvSpPr>
        <p:spPr>
          <a:xfrm>
            <a:off x="4455598" y="4736782"/>
            <a:ext cx="4664879" cy="1111445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 smtClean="0"/>
              <a:t>训练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个分类器，存储开销和测试时间小</a:t>
            </a:r>
            <a:endParaRPr lang="en-US" altLang="zh-CN" sz="2400" dirty="0" smtClean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每个</a:t>
            </a:r>
            <a:r>
              <a:rPr lang="zh-CN" altLang="en-US" sz="2400" dirty="0" smtClean="0"/>
              <a:t>分类器训练，用到</a:t>
            </a:r>
            <a:r>
              <a:rPr lang="zh-CN" altLang="en-US" sz="2400" smtClean="0"/>
              <a:t>全部训练样本，</a:t>
            </a:r>
            <a:r>
              <a:rPr lang="zh-CN" altLang="en-US" sz="2400" dirty="0" smtClean="0"/>
              <a:t>训练时间长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3070675" y="338526"/>
            <a:ext cx="29722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一对一 </a:t>
            </a:r>
            <a:r>
              <a:rPr lang="en-US" altLang="zh-CN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VS</a:t>
            </a:r>
            <a:r>
              <a:rPr lang="en-US" altLang="zh-CN" sz="2400" b="1" smtClean="0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smtClean="0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一对其余</a:t>
            </a:r>
            <a:endParaRPr lang="zh-CN" altLang="en-US" sz="2400" b="1" dirty="0">
              <a:solidFill>
                <a:schemeClr val="accent6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136094" y="1671554"/>
            <a:ext cx="301062" cy="4671373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76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/>
          <p:cNvSpPr txBox="1">
            <a:spLocks/>
          </p:cNvSpPr>
          <p:nvPr/>
        </p:nvSpPr>
        <p:spPr>
          <a:xfrm>
            <a:off x="277171" y="3781309"/>
            <a:ext cx="8616950" cy="2467092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zh-CN" altLang="en-US" dirty="0" smtClean="0">
              <a:latin typeface="Times New Roman" pitchFamily="18" charset="0"/>
              <a:ea typeface="黑体" panose="02010609060101010101" pitchFamily="49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dirty="0">
              <a:latin typeface="Times New Roman" pitchFamily="18" charset="0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0350" y="42864"/>
            <a:ext cx="2876389" cy="777874"/>
          </a:xfrm>
        </p:spPr>
        <p:txBody>
          <a:bodyPr/>
          <a:lstStyle/>
          <a:p>
            <a:r>
              <a:rPr lang="zh-CN" altLang="en-US" dirty="0"/>
              <a:t>多</a:t>
            </a:r>
            <a:r>
              <a:rPr lang="zh-CN" altLang="en-US" smtClean="0"/>
              <a:t>分类学习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598" y="820738"/>
            <a:ext cx="6624442" cy="3747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占位符 2"/>
          <p:cNvSpPr txBox="1">
            <a:spLocks/>
          </p:cNvSpPr>
          <p:nvPr/>
        </p:nvSpPr>
        <p:spPr>
          <a:xfrm>
            <a:off x="472271" y="1335437"/>
            <a:ext cx="1570285" cy="445293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ea typeface="黑体" panose="02010609060101010101" pitchFamily="49" charset="-122"/>
              </a:rPr>
              <a:t>一对一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ea typeface="黑体" panose="02010609060101010101" pitchFamily="49" charset="-122"/>
            </a:endParaRPr>
          </a:p>
        </p:txBody>
      </p:sp>
      <p:sp>
        <p:nvSpPr>
          <p:cNvPr id="6" name="文本占位符 4"/>
          <p:cNvSpPr txBox="1">
            <a:spLocks/>
          </p:cNvSpPr>
          <p:nvPr/>
        </p:nvSpPr>
        <p:spPr>
          <a:xfrm>
            <a:off x="6400799" y="1335437"/>
            <a:ext cx="2244437" cy="445293"/>
          </a:xfrm>
          <a:prstGeom prst="rect">
            <a:avLst/>
          </a:prstGeom>
        </p:spPr>
        <p:txBody>
          <a:bodyPr/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ea typeface="黑体" panose="02010609060101010101" pitchFamily="49" charset="-122"/>
              </a:rPr>
              <a:t>一对其余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70675" y="338526"/>
            <a:ext cx="29722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一对一 </a:t>
            </a:r>
            <a:r>
              <a:rPr lang="en-US" altLang="zh-CN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VS</a:t>
            </a:r>
            <a:r>
              <a:rPr lang="en-US" altLang="zh-CN" sz="2400" b="1" smtClean="0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smtClean="0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一对其余</a:t>
            </a:r>
            <a:endParaRPr lang="zh-CN" altLang="en-US" sz="2400" b="1" dirty="0">
              <a:solidFill>
                <a:schemeClr val="accent6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136094" y="1671554"/>
            <a:ext cx="227562" cy="3421307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44459" y="5404514"/>
            <a:ext cx="8148918" cy="843888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>
                <a:solidFill>
                  <a:schemeClr val="tx1"/>
                </a:solidFill>
                <a:latin typeface="Times New Roman" pitchFamily="18" charset="0"/>
                <a:ea typeface="黑体" panose="02010609060101010101" pitchFamily="49" charset="-122"/>
              </a:rPr>
              <a:t>预测性能</a:t>
            </a:r>
            <a:r>
              <a:rPr lang="zh-CN" altLang="en-US" sz="2400">
                <a:solidFill>
                  <a:schemeClr val="tx1"/>
                </a:solidFill>
                <a:latin typeface="Times New Roman" pitchFamily="18" charset="0"/>
                <a:ea typeface="黑体" panose="02010609060101010101" pitchFamily="49" charset="-122"/>
              </a:rPr>
              <a:t>：</a:t>
            </a:r>
            <a:r>
              <a:rPr lang="zh-CN" altLang="en-US" sz="2400" smtClean="0">
                <a:solidFill>
                  <a:schemeClr val="tx1"/>
                </a:solidFill>
                <a:latin typeface="Times New Roman" pitchFamily="18" charset="0"/>
                <a:ea typeface="黑体" panose="02010609060101010101" pitchFamily="49" charset="-122"/>
              </a:rPr>
              <a:t>取决于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itchFamily="18" charset="0"/>
                <a:ea typeface="黑体" panose="02010609060101010101" pitchFamily="49" charset="-122"/>
              </a:rPr>
              <a:t>具体数据分布，多数情况下</a:t>
            </a:r>
            <a:r>
              <a:rPr lang="zh-CN" altLang="en-US" sz="2400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anose="02010609060101010101" pitchFamily="49" charset="-122"/>
              </a:rPr>
              <a:t>两者差不多</a:t>
            </a:r>
            <a:endParaRPr lang="zh-CN" altLang="en-US" sz="2400" dirty="0">
              <a:solidFill>
                <a:schemeClr val="accent6">
                  <a:lumMod val="75000"/>
                  <a:lumOff val="25000"/>
                </a:schemeClr>
              </a:solidFill>
              <a:latin typeface="Times New Roman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38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0350" y="42864"/>
            <a:ext cx="2725918" cy="777874"/>
          </a:xfrm>
        </p:spPr>
        <p:txBody>
          <a:bodyPr/>
          <a:lstStyle/>
          <a:p>
            <a:r>
              <a:rPr lang="zh-CN" altLang="en-US" dirty="0"/>
              <a:t>多</a:t>
            </a:r>
            <a:r>
              <a:rPr lang="zh-CN" altLang="en-US" smtClean="0"/>
              <a:t>分类学习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0770" y="952523"/>
            <a:ext cx="8616950" cy="858907"/>
          </a:xfrm>
        </p:spPr>
        <p:txBody>
          <a:bodyPr/>
          <a:lstStyle/>
          <a:p>
            <a:r>
              <a:rPr lang="zh-CN" altLang="en-US" dirty="0" smtClean="0"/>
              <a:t>多对多（</a:t>
            </a:r>
            <a:r>
              <a:rPr lang="en-US" altLang="zh-CN" dirty="0" smtClean="0"/>
              <a:t>Many vs Many, </a:t>
            </a:r>
            <a:r>
              <a:rPr lang="en-US" altLang="zh-CN" dirty="0" err="1" smtClean="0"/>
              <a:t>MvM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若干类作为正类，若干类作为反类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8850" y="2507466"/>
            <a:ext cx="4726081" cy="16312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Times New Roman" pitchFamily="18" charset="0"/>
                <a:ea typeface="黑体" panose="02010609060101010101" pitchFamily="49" charset="-122"/>
              </a:rPr>
              <a:t>编码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itchFamily="18" charset="0"/>
                <a:ea typeface="黑体" panose="02010609060101010101" pitchFamily="49" charset="-122"/>
              </a:rPr>
              <a:t>：</a:t>
            </a:r>
            <a:r>
              <a:rPr lang="zh-CN" altLang="en-US" sz="2000" dirty="0" smtClean="0">
                <a:latin typeface="Times New Roman" pitchFamily="18" charset="0"/>
                <a:ea typeface="黑体" panose="02010609060101010101" pitchFamily="49" charset="-122"/>
              </a:rPr>
              <a:t>对 </a:t>
            </a:r>
            <a:r>
              <a:rPr lang="en-US" altLang="zh-CN" sz="2000" dirty="0" smtClean="0">
                <a:latin typeface="Times New Roman" pitchFamily="18" charset="0"/>
                <a:ea typeface="黑体" panose="02010609060101010101" pitchFamily="49" charset="-122"/>
              </a:rPr>
              <a:t>N </a:t>
            </a:r>
            <a:r>
              <a:rPr lang="zh-CN" altLang="en-US" sz="2000" dirty="0" smtClean="0">
                <a:latin typeface="Times New Roman" pitchFamily="18" charset="0"/>
                <a:ea typeface="黑体" panose="02010609060101010101" pitchFamily="49" charset="-122"/>
              </a:rPr>
              <a:t>个类别做 </a:t>
            </a:r>
            <a:r>
              <a:rPr lang="en-US" altLang="zh-CN" sz="2000" dirty="0" smtClean="0">
                <a:latin typeface="Times New Roman" pitchFamily="18" charset="0"/>
                <a:ea typeface="黑体" panose="02010609060101010101" pitchFamily="49" charset="-122"/>
              </a:rPr>
              <a:t>M </a:t>
            </a:r>
            <a:r>
              <a:rPr lang="zh-CN" altLang="en-US" sz="2000" dirty="0" smtClean="0">
                <a:latin typeface="Times New Roman" pitchFamily="18" charset="0"/>
                <a:ea typeface="黑体" panose="02010609060101010101" pitchFamily="49" charset="-122"/>
              </a:rPr>
              <a:t>次划分</a:t>
            </a:r>
            <a:endParaRPr lang="en-US" altLang="zh-CN" sz="2000" dirty="0" smtClean="0">
              <a:latin typeface="Times New Roman" pitchFamily="18" charset="0"/>
              <a:ea typeface="黑体" panose="02010609060101010101" pitchFamily="49" charset="-122"/>
            </a:endParaRPr>
          </a:p>
          <a:p>
            <a:r>
              <a:rPr lang="zh-CN" altLang="en-US" sz="2000" dirty="0" smtClean="0">
                <a:latin typeface="Times New Roman" pitchFamily="18" charset="0"/>
                <a:ea typeface="黑体" panose="02010609060101010101" pitchFamily="49" charset="-122"/>
              </a:rPr>
              <a:t>每次划分，将</a:t>
            </a:r>
            <a:r>
              <a:rPr lang="zh-CN" altLang="en-US" sz="2000" dirty="0">
                <a:latin typeface="Times New Roman" pitchFamily="18" charset="0"/>
                <a:ea typeface="黑体" panose="02010609060101010101" pitchFamily="49" charset="-122"/>
              </a:rPr>
              <a:t>一部分类别划为正</a:t>
            </a:r>
            <a:r>
              <a:rPr lang="zh-CN" altLang="en-US" sz="2000" dirty="0" smtClean="0">
                <a:latin typeface="Times New Roman" pitchFamily="18" charset="0"/>
                <a:ea typeface="黑体" panose="02010609060101010101" pitchFamily="49" charset="-122"/>
              </a:rPr>
              <a:t>类，一部分</a:t>
            </a:r>
            <a:r>
              <a:rPr lang="zh-CN" altLang="en-US" sz="2000" dirty="0">
                <a:latin typeface="Times New Roman" pitchFamily="18" charset="0"/>
                <a:ea typeface="黑体" panose="02010609060101010101" pitchFamily="49" charset="-122"/>
              </a:rPr>
              <a:t>划为反</a:t>
            </a:r>
            <a:r>
              <a:rPr lang="zh-CN" altLang="en-US" sz="2000" dirty="0" smtClean="0">
                <a:latin typeface="Times New Roman" pitchFamily="18" charset="0"/>
                <a:ea typeface="黑体" panose="02010609060101010101" pitchFamily="49" charset="-122"/>
              </a:rPr>
              <a:t>类，</a:t>
            </a:r>
            <a:r>
              <a:rPr lang="en-US" altLang="zh-CN" sz="2000" dirty="0" smtClean="0">
                <a:latin typeface="Times New Roman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dirty="0" smtClean="0">
                <a:latin typeface="Times New Roman" pitchFamily="18" charset="0"/>
                <a:ea typeface="黑体" panose="02010609060101010101" pitchFamily="49" charset="-122"/>
              </a:rPr>
              <a:t>形成</a:t>
            </a:r>
            <a:r>
              <a:rPr lang="zh-CN" altLang="en-US" sz="2000" dirty="0">
                <a:latin typeface="Times New Roman" pitchFamily="18" charset="0"/>
                <a:ea typeface="黑体" panose="02010609060101010101" pitchFamily="49" charset="-122"/>
              </a:rPr>
              <a:t>一个二分类</a:t>
            </a:r>
            <a:r>
              <a:rPr lang="zh-CN" altLang="en-US" sz="2000" dirty="0" smtClean="0">
                <a:latin typeface="Times New Roman" pitchFamily="18" charset="0"/>
                <a:ea typeface="黑体" panose="02010609060101010101" pitchFamily="49" charset="-122"/>
              </a:rPr>
              <a:t>训练集</a:t>
            </a:r>
            <a:endParaRPr lang="en-US" altLang="zh-CN" sz="2000" dirty="0" smtClean="0">
              <a:latin typeface="Times New Roman" pitchFamily="18" charset="0"/>
              <a:ea typeface="黑体" panose="02010609060101010101" pitchFamily="49" charset="-122"/>
            </a:endParaRPr>
          </a:p>
          <a:p>
            <a:r>
              <a:rPr lang="zh-CN" altLang="en-US" sz="2000" dirty="0" smtClean="0">
                <a:latin typeface="Times New Roman" pitchFamily="18" charset="0"/>
                <a:ea typeface="黑体" panose="02010609060101010101" pitchFamily="49" charset="-122"/>
              </a:rPr>
              <a:t>共产</a:t>
            </a:r>
            <a:r>
              <a:rPr lang="zh-CN" altLang="en-US" sz="2000" dirty="0">
                <a:latin typeface="Times New Roman" pitchFamily="18" charset="0"/>
                <a:ea typeface="黑体" panose="02010609060101010101" pitchFamily="49" charset="-122"/>
              </a:rPr>
              <a:t>生</a:t>
            </a:r>
            <a:r>
              <a:rPr lang="en-US" altLang="zh-CN" sz="2000" dirty="0">
                <a:latin typeface="Times New Roman" pitchFamily="18" charset="0"/>
                <a:ea typeface="黑体" panose="02010609060101010101" pitchFamily="49" charset="-122"/>
              </a:rPr>
              <a:t>M </a:t>
            </a:r>
            <a:r>
              <a:rPr lang="zh-CN" altLang="en-US" sz="2000" dirty="0">
                <a:latin typeface="Times New Roman" pitchFamily="18" charset="0"/>
                <a:ea typeface="黑体" panose="02010609060101010101" pitchFamily="49" charset="-122"/>
              </a:rPr>
              <a:t>个</a:t>
            </a:r>
            <a:r>
              <a:rPr lang="zh-CN" altLang="en-US" sz="2000" dirty="0" smtClean="0">
                <a:latin typeface="Times New Roman" pitchFamily="18" charset="0"/>
                <a:ea typeface="黑体" panose="02010609060101010101" pitchFamily="49" charset="-122"/>
              </a:rPr>
              <a:t>训练集，可训练</a:t>
            </a:r>
            <a:r>
              <a:rPr lang="zh-CN" altLang="en-US" sz="2000" dirty="0">
                <a:latin typeface="Times New Roman" pitchFamily="18" charset="0"/>
                <a:ea typeface="黑体" panose="02010609060101010101" pitchFamily="49" charset="-122"/>
              </a:rPr>
              <a:t>出</a:t>
            </a:r>
            <a:r>
              <a:rPr lang="en-US" altLang="zh-CN" sz="2000" dirty="0">
                <a:latin typeface="Times New Roman" pitchFamily="18" charset="0"/>
                <a:ea typeface="黑体" panose="02010609060101010101" pitchFamily="49" charset="-122"/>
              </a:rPr>
              <a:t>M </a:t>
            </a:r>
            <a:r>
              <a:rPr lang="zh-CN" altLang="en-US" sz="2000" dirty="0">
                <a:latin typeface="Times New Roman" pitchFamily="18" charset="0"/>
                <a:ea typeface="黑体" panose="02010609060101010101" pitchFamily="49" charset="-122"/>
              </a:rPr>
              <a:t>个</a:t>
            </a:r>
            <a:r>
              <a:rPr lang="zh-CN" altLang="en-US" sz="2000" dirty="0" smtClean="0">
                <a:latin typeface="Times New Roman" pitchFamily="18" charset="0"/>
                <a:ea typeface="黑体" panose="02010609060101010101" pitchFamily="49" charset="-122"/>
              </a:rPr>
              <a:t>分类器</a:t>
            </a:r>
            <a:endParaRPr lang="zh-CN" altLang="en-US" sz="2000" dirty="0">
              <a:latin typeface="Times New Roman" pitchFamily="18" charset="0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33538" y="2846021"/>
            <a:ext cx="3256020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200" dirty="0" smtClean="0">
                <a:latin typeface="Times New Roman" pitchFamily="18" charset="0"/>
                <a:ea typeface="黑体" panose="02010609060101010101" pitchFamily="49" charset="-122"/>
              </a:rPr>
              <a:t>M</a:t>
            </a:r>
            <a:r>
              <a:rPr lang="zh-CN" altLang="en-US" sz="2200" dirty="0" smtClean="0">
                <a:latin typeface="Times New Roman" pitchFamily="18" charset="0"/>
                <a:ea typeface="黑体" panose="02010609060101010101" pitchFamily="49" charset="-122"/>
              </a:rPr>
              <a:t>个二</a:t>
            </a:r>
            <a:r>
              <a:rPr lang="zh-CN" altLang="en-US" sz="2200" dirty="0">
                <a:latin typeface="Times New Roman" pitchFamily="18" charset="0"/>
                <a:ea typeface="黑体" panose="02010609060101010101" pitchFamily="49" charset="-122"/>
              </a:rPr>
              <a:t>类</a:t>
            </a:r>
            <a:r>
              <a:rPr lang="zh-CN" altLang="en-US" sz="2200" dirty="0" smtClean="0">
                <a:latin typeface="Times New Roman" pitchFamily="18" charset="0"/>
                <a:ea typeface="黑体" panose="02010609060101010101" pitchFamily="49" charset="-122"/>
              </a:rPr>
              <a:t>任务</a:t>
            </a:r>
            <a:endParaRPr lang="en-US" altLang="zh-CN" sz="2200" dirty="0" smtClean="0">
              <a:latin typeface="Times New Roman" pitchFamily="18" charset="0"/>
              <a:ea typeface="黑体" panose="02010609060101010101" pitchFamily="49" charset="-122"/>
            </a:endParaRPr>
          </a:p>
          <a:p>
            <a:r>
              <a:rPr lang="zh-CN" altLang="en-US" sz="2200" dirty="0" smtClean="0">
                <a:latin typeface="Times New Roman" pitchFamily="18" charset="0"/>
                <a:ea typeface="黑体" panose="02010609060101010101" pitchFamily="49" charset="-122"/>
              </a:rPr>
              <a:t>生成长度为</a:t>
            </a:r>
            <a:r>
              <a:rPr lang="en-US" altLang="zh-CN" sz="2200" dirty="0" smtClean="0">
                <a:latin typeface="Times New Roman" pitchFamily="18" charset="0"/>
                <a:ea typeface="黑体" panose="02010609060101010101" pitchFamily="49" charset="-122"/>
              </a:rPr>
              <a:t>M</a:t>
            </a:r>
            <a:r>
              <a:rPr lang="zh-CN" altLang="en-US" sz="2200" dirty="0">
                <a:latin typeface="Times New Roman" pitchFamily="18" charset="0"/>
                <a:ea typeface="黑体" panose="02010609060101010101" pitchFamily="49" charset="-122"/>
              </a:rPr>
              <a:t>的预测编码</a:t>
            </a:r>
            <a:endParaRPr lang="en-US" altLang="zh-CN" sz="2200" dirty="0">
              <a:latin typeface="Times New Roman" pitchFamily="18" charset="0"/>
              <a:ea typeface="黑体" panose="02010609060101010101" pitchFamily="49" charset="-122"/>
            </a:endParaRPr>
          </a:p>
        </p:txBody>
      </p:sp>
      <p:cxnSp>
        <p:nvCxnSpPr>
          <p:cNvPr id="12" name="直接箭头连接符 11"/>
          <p:cNvCxnSpPr>
            <a:stCxn id="4" idx="3"/>
            <a:endCxn id="6" idx="1"/>
          </p:cNvCxnSpPr>
          <p:nvPr/>
        </p:nvCxnSpPr>
        <p:spPr>
          <a:xfrm flipV="1">
            <a:off x="4844931" y="3230742"/>
            <a:ext cx="588607" cy="923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40768" y="5547407"/>
            <a:ext cx="4726081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Times New Roman" pitchFamily="18" charset="0"/>
                <a:ea typeface="黑体" panose="02010609060101010101" pitchFamily="49" charset="-122"/>
              </a:rPr>
              <a:t>解码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itchFamily="18" charset="0"/>
                <a:ea typeface="黑体" panose="02010609060101010101" pitchFamily="49" charset="-122"/>
              </a:rPr>
              <a:t>：</a:t>
            </a:r>
            <a:r>
              <a:rPr lang="en-US" altLang="zh-CN" sz="2000" dirty="0" smtClean="0">
                <a:latin typeface="Times New Roman" pitchFamily="18" charset="0"/>
                <a:ea typeface="黑体" panose="02010609060101010101" pitchFamily="49" charset="-122"/>
              </a:rPr>
              <a:t>M </a:t>
            </a:r>
            <a:r>
              <a:rPr lang="zh-CN" altLang="en-US" sz="2000" dirty="0">
                <a:latin typeface="Times New Roman" pitchFamily="18" charset="0"/>
                <a:ea typeface="黑体" panose="02010609060101010101" pitchFamily="49" charset="-122"/>
              </a:rPr>
              <a:t>个分类器分别对测试样本进行</a:t>
            </a:r>
            <a:r>
              <a:rPr lang="zh-CN" altLang="en-US" sz="2000" dirty="0" smtClean="0">
                <a:latin typeface="Times New Roman" pitchFamily="18" charset="0"/>
                <a:ea typeface="黑体" panose="02010609060101010101" pitchFamily="49" charset="-122"/>
              </a:rPr>
              <a:t>预测</a:t>
            </a:r>
            <a:endParaRPr lang="zh-CN" altLang="en-US" sz="2000" dirty="0">
              <a:latin typeface="Times New Roman" pitchFamily="18" charset="0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86787" y="5547407"/>
            <a:ext cx="2452916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Times New Roman" pitchFamily="18" charset="0"/>
                <a:ea typeface="黑体" panose="02010609060101010101" pitchFamily="49" charset="-122"/>
              </a:rPr>
              <a:t>预测</a:t>
            </a:r>
            <a:r>
              <a:rPr lang="zh-CN" altLang="en-US" sz="2000" dirty="0">
                <a:latin typeface="Times New Roman" pitchFamily="18" charset="0"/>
                <a:ea typeface="黑体" panose="02010609060101010101" pitchFamily="49" charset="-122"/>
              </a:rPr>
              <a:t>标记组成一</a:t>
            </a:r>
            <a:r>
              <a:rPr lang="zh-CN" altLang="en-US" sz="2000" dirty="0" smtClean="0">
                <a:latin typeface="Times New Roman" pitchFamily="18" charset="0"/>
                <a:ea typeface="黑体" panose="02010609060101010101" pitchFamily="49" charset="-122"/>
              </a:rPr>
              <a:t>个</a:t>
            </a:r>
            <a:endParaRPr lang="en-US" altLang="zh-CN" sz="2000" dirty="0" smtClean="0">
              <a:latin typeface="Times New Roman" pitchFamily="18" charset="0"/>
              <a:ea typeface="黑体" panose="02010609060101010101" pitchFamily="49" charset="-122"/>
            </a:endParaRPr>
          </a:p>
          <a:p>
            <a:r>
              <a:rPr lang="zh-CN" altLang="en-US" sz="2000" dirty="0" smtClean="0">
                <a:latin typeface="Times New Roman" pitchFamily="18" charset="0"/>
                <a:ea typeface="黑体" panose="02010609060101010101" pitchFamily="49" charset="-122"/>
              </a:rPr>
              <a:t>长度</a:t>
            </a:r>
            <a:r>
              <a:rPr lang="zh-CN" altLang="en-US" sz="2000" dirty="0">
                <a:latin typeface="Times New Roman" pitchFamily="18" charset="0"/>
                <a:ea typeface="黑体" panose="02010609060101010101" pitchFamily="49" charset="-122"/>
              </a:rPr>
              <a:t>为</a:t>
            </a:r>
            <a:r>
              <a:rPr lang="en-US" altLang="zh-CN" sz="2000" dirty="0">
                <a:latin typeface="Times New Roman" pitchFamily="18" charset="0"/>
                <a:ea typeface="黑体" panose="02010609060101010101" pitchFamily="49" charset="-122"/>
              </a:rPr>
              <a:t>M</a:t>
            </a:r>
            <a:r>
              <a:rPr lang="zh-CN" altLang="en-US" sz="2000" dirty="0">
                <a:latin typeface="Times New Roman" pitchFamily="18" charset="0"/>
                <a:ea typeface="黑体" panose="02010609060101010101" pitchFamily="49" charset="-122"/>
              </a:rPr>
              <a:t>的编码预测</a:t>
            </a:r>
          </a:p>
        </p:txBody>
      </p:sp>
      <p:cxnSp>
        <p:nvCxnSpPr>
          <p:cNvPr id="14" name="直接箭头连接符 13"/>
          <p:cNvCxnSpPr>
            <a:stCxn id="13" idx="3"/>
            <a:endCxn id="7" idx="1"/>
          </p:cNvCxnSpPr>
          <p:nvPr/>
        </p:nvCxnSpPr>
        <p:spPr>
          <a:xfrm>
            <a:off x="4966849" y="5901350"/>
            <a:ext cx="81993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0"/>
            <a:endCxn id="24" idx="2"/>
          </p:cNvCxnSpPr>
          <p:nvPr/>
        </p:nvCxnSpPr>
        <p:spPr>
          <a:xfrm flipV="1">
            <a:off x="7013245" y="5162186"/>
            <a:ext cx="56819" cy="385221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163657" y="4146523"/>
            <a:ext cx="3812814" cy="10156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Times New Roman" pitchFamily="18" charset="0"/>
                <a:ea typeface="黑体" panose="02010609060101010101" pitchFamily="49" charset="-122"/>
              </a:rPr>
              <a:t>将</a:t>
            </a:r>
            <a:r>
              <a:rPr lang="zh-CN" altLang="en-US" sz="2000" dirty="0">
                <a:latin typeface="Times New Roman" pitchFamily="18" charset="0"/>
                <a:ea typeface="黑体" panose="02010609060101010101" pitchFamily="49" charset="-122"/>
              </a:rPr>
              <a:t>这个</a:t>
            </a:r>
            <a:r>
              <a:rPr lang="zh-CN" altLang="en-US" sz="2000" dirty="0" smtClean="0">
                <a:latin typeface="Times New Roman" pitchFamily="18" charset="0"/>
                <a:ea typeface="黑体" panose="02010609060101010101" pitchFamily="49" charset="-122"/>
              </a:rPr>
              <a:t>预测编码，与</a:t>
            </a:r>
            <a:r>
              <a:rPr lang="zh-CN" altLang="en-US" sz="2000" dirty="0">
                <a:latin typeface="Times New Roman" pitchFamily="18" charset="0"/>
                <a:ea typeface="黑体" panose="02010609060101010101" pitchFamily="49" charset="-122"/>
              </a:rPr>
              <a:t>每个类别各自的编码进行比较</a:t>
            </a:r>
            <a:endParaRPr lang="en-US" altLang="zh-CN" sz="2000" dirty="0" smtClean="0">
              <a:latin typeface="Times New Roman" pitchFamily="18" charset="0"/>
              <a:ea typeface="黑体" panose="02010609060101010101" pitchFamily="49" charset="-122"/>
            </a:endParaRPr>
          </a:p>
          <a:p>
            <a:r>
              <a:rPr lang="zh-CN" altLang="en-US" sz="2000" dirty="0" smtClean="0">
                <a:latin typeface="Times New Roman" pitchFamily="18" charset="0"/>
                <a:ea typeface="黑体" panose="02010609060101010101" pitchFamily="49" charset="-122"/>
              </a:rPr>
              <a:t>距离最小</a:t>
            </a:r>
            <a:r>
              <a:rPr lang="zh-CN" altLang="en-US" sz="2000" dirty="0">
                <a:latin typeface="Times New Roman" pitchFamily="18" charset="0"/>
                <a:ea typeface="黑体" panose="02010609060101010101" pitchFamily="49" charset="-122"/>
              </a:rPr>
              <a:t>的</a:t>
            </a:r>
            <a:r>
              <a:rPr lang="zh-CN" altLang="en-US" sz="2000" dirty="0" smtClean="0">
                <a:latin typeface="Times New Roman" pitchFamily="18" charset="0"/>
                <a:ea typeface="黑体" panose="02010609060101010101" pitchFamily="49" charset="-122"/>
              </a:rPr>
              <a:t>类别为</a:t>
            </a:r>
            <a:r>
              <a:rPr lang="zh-CN" altLang="en-US" sz="2000" dirty="0">
                <a:latin typeface="Times New Roman" pitchFamily="18" charset="0"/>
                <a:ea typeface="黑体" panose="02010609060101010101" pitchFamily="49" charset="-122"/>
              </a:rPr>
              <a:t>最终类别</a:t>
            </a:r>
          </a:p>
        </p:txBody>
      </p:sp>
      <p:sp>
        <p:nvSpPr>
          <p:cNvPr id="31" name="内容占位符 2"/>
          <p:cNvSpPr txBox="1">
            <a:spLocks/>
          </p:cNvSpPr>
          <p:nvPr/>
        </p:nvSpPr>
        <p:spPr>
          <a:xfrm>
            <a:off x="240770" y="1891034"/>
            <a:ext cx="8616950" cy="429453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itchFamily="18" charset="0"/>
                <a:ea typeface="黑体" panose="02010609060101010101" pitchFamily="49" charset="-122"/>
              </a:rPr>
              <a:t>纠错输出</a:t>
            </a:r>
            <a:r>
              <a:rPr lang="zh-CN" altLang="en-US" dirty="0" smtClean="0">
                <a:latin typeface="Times New Roman" pitchFamily="18" charset="0"/>
                <a:ea typeface="黑体" panose="02010609060101010101" pitchFamily="49" charset="-122"/>
              </a:rPr>
              <a:t>码（</a:t>
            </a:r>
            <a:r>
              <a:rPr lang="en-US" altLang="zh-CN" dirty="0" smtClean="0">
                <a:latin typeface="Times New Roman" pitchFamily="18" charset="0"/>
                <a:ea typeface="黑体" panose="02010609060101010101" pitchFamily="49" charset="-122"/>
              </a:rPr>
              <a:t>Error </a:t>
            </a:r>
            <a:r>
              <a:rPr lang="en-US" altLang="zh-CN" dirty="0">
                <a:latin typeface="Times New Roman" pitchFamily="18" charset="0"/>
                <a:ea typeface="黑体" panose="02010609060101010101" pitchFamily="49" charset="-122"/>
              </a:rPr>
              <a:t>Correcting Output </a:t>
            </a:r>
            <a:r>
              <a:rPr lang="en-US" altLang="zh-CN" dirty="0" smtClean="0">
                <a:latin typeface="Times New Roman" pitchFamily="18" charset="0"/>
                <a:ea typeface="黑体" panose="02010609060101010101" pitchFamily="49" charset="-122"/>
              </a:rPr>
              <a:t>Code, ECOC</a:t>
            </a:r>
            <a:r>
              <a:rPr lang="zh-CN" altLang="en-US" dirty="0" smtClean="0">
                <a:latin typeface="Times New Roman" pitchFamily="18" charset="0"/>
                <a:ea typeface="黑体" panose="02010609060101010101" pitchFamily="49" charset="-122"/>
              </a:rPr>
              <a:t>）</a:t>
            </a:r>
            <a:endParaRPr lang="zh-CN" altLang="en-US" dirty="0">
              <a:latin typeface="Times New Roman" pitchFamily="18" charset="0"/>
              <a:ea typeface="黑体" panose="02010609060101010101" pitchFamily="49" charset="-122"/>
            </a:endParaRPr>
          </a:p>
        </p:txBody>
      </p:sp>
      <p:cxnSp>
        <p:nvCxnSpPr>
          <p:cNvPr id="22" name="直接箭头连接符 21"/>
          <p:cNvCxnSpPr>
            <a:stCxn id="6" idx="2"/>
            <a:endCxn id="24" idx="0"/>
          </p:cNvCxnSpPr>
          <p:nvPr/>
        </p:nvCxnSpPr>
        <p:spPr>
          <a:xfrm>
            <a:off x="7061548" y="3615462"/>
            <a:ext cx="8516" cy="531061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070675" y="338526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</a:t>
            </a:r>
            <a:r>
              <a:rPr lang="zh-CN" altLang="en-US" sz="2400" b="1" smtClean="0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对多</a:t>
            </a:r>
            <a:endParaRPr lang="zh-CN" altLang="en-US" sz="2400" b="1" dirty="0">
              <a:solidFill>
                <a:schemeClr val="accent6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502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3" grpId="0" animBg="1"/>
      <p:bldP spid="7" grpId="0" animBg="1"/>
      <p:bldP spid="2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60350" y="905256"/>
            <a:ext cx="8616950" cy="51840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线性回归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zh-CN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线性回归 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、及其</a:t>
            </a:r>
            <a:r>
              <a:rPr lang="zh-CN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求解</a:t>
            </a:r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--</a:t>
            </a:r>
            <a:r>
              <a:rPr lang="zh-CN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最小二乘法</a:t>
            </a:r>
            <a:endParaRPr lang="en-US" altLang="zh-CN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zh-CN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多元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线性回归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二分类任务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zh-CN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广义线性回归</a:t>
            </a:r>
            <a:endParaRPr lang="en-US" altLang="zh-CN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982663" lvl="1" indent="-358775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单位跃阶</a:t>
            </a:r>
            <a:r>
              <a:rPr lang="zh-CN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函数、对数线性回归、对数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几率回归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线性判别分析  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多分类任务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一对一、一对其余、多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对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多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zh-CN" altLang="en-US" dirty="0"/>
              <a:t> 类别不平衡问题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51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类别不平衡问题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548" y="859156"/>
            <a:ext cx="8899212" cy="4488348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smtClean="0">
                <a:latin typeface="黑体" panose="02010609060101010101" pitchFamily="49" charset="-122"/>
              </a:rPr>
              <a:t>前面的</a:t>
            </a:r>
            <a:r>
              <a:rPr lang="zh-CN" altLang="en-US" sz="2400" dirty="0">
                <a:latin typeface="黑体" panose="02010609060101010101" pitchFamily="49" charset="-122"/>
              </a:rPr>
              <a:t>分类</a:t>
            </a:r>
            <a:r>
              <a:rPr lang="zh-CN" altLang="en-US" sz="2400" dirty="0" smtClean="0">
                <a:latin typeface="黑体" panose="02010609060101010101" pitchFamily="49" charset="-122"/>
              </a:rPr>
              <a:t>学习方法，都有一个</a:t>
            </a:r>
            <a:r>
              <a:rPr lang="zh-CN" altLang="en-US" sz="2400" dirty="0">
                <a:latin typeface="黑体" panose="02010609060101010101" pitchFamily="49" charset="-122"/>
              </a:rPr>
              <a:t>共同的基本</a:t>
            </a:r>
            <a:r>
              <a:rPr lang="zh-CN" altLang="en-US" sz="2400" smtClean="0">
                <a:latin typeface="黑体" panose="02010609060101010101" pitchFamily="49" charset="-122"/>
              </a:rPr>
              <a:t>假设：</a:t>
            </a:r>
            <a:endParaRPr lang="en-US" altLang="zh-CN" sz="2400" smtClean="0">
              <a:latin typeface="黑体" panose="02010609060101010101" pitchFamily="49" charset="-122"/>
            </a:endParaRPr>
          </a:p>
          <a:p>
            <a:pPr marL="358775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400" b="1" smtClean="0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</a:rPr>
              <a:t>不同</a:t>
            </a:r>
            <a:r>
              <a:rPr lang="zh-CN" altLang="en-US" sz="2400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</a:rPr>
              <a:t>类别</a:t>
            </a:r>
            <a:r>
              <a:rPr lang="zh-CN" altLang="en-US" sz="2400">
                <a:latin typeface="黑体" panose="02010609060101010101" pitchFamily="49" charset="-122"/>
              </a:rPr>
              <a:t>的</a:t>
            </a:r>
            <a:r>
              <a:rPr lang="zh-CN" altLang="en-US" sz="240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</a:rPr>
              <a:t>训练样本 </a:t>
            </a:r>
            <a:r>
              <a:rPr lang="zh-CN" altLang="en-US" sz="2400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</a:rPr>
              <a:t>数目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</a:rPr>
              <a:t> 相当</a:t>
            </a:r>
            <a:r>
              <a:rPr lang="en-US" altLang="zh-CN" sz="2400" dirty="0" smtClean="0">
                <a:latin typeface="黑体" panose="02010609060101010101" pitchFamily="49" charset="-122"/>
              </a:rPr>
              <a:t>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dirty="0" smtClean="0">
                <a:latin typeface="黑体" panose="02010609060101010101" pitchFamily="49" charset="-122"/>
              </a:rPr>
              <a:t>如果</a:t>
            </a:r>
            <a:r>
              <a:rPr lang="zh-CN" altLang="en-US" sz="2400" dirty="0">
                <a:latin typeface="黑体" panose="02010609060101010101" pitchFamily="49" charset="-122"/>
              </a:rPr>
              <a:t>不同类别</a:t>
            </a:r>
            <a:r>
              <a:rPr lang="zh-CN" altLang="en-US" sz="2400" smtClean="0">
                <a:latin typeface="黑体" panose="02010609060101010101" pitchFamily="49" charset="-122"/>
              </a:rPr>
              <a:t>的 训练样本数目 </a:t>
            </a:r>
            <a:r>
              <a:rPr lang="zh-CN" altLang="en-US" sz="24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</a:rPr>
              <a:t>稍有</a:t>
            </a:r>
            <a:r>
              <a:rPr lang="zh-CN" altLang="en-US" sz="2400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</a:rPr>
              <a:t>差别</a:t>
            </a:r>
            <a:r>
              <a:rPr lang="zh-CN" altLang="en-US" sz="2400" dirty="0">
                <a:latin typeface="黑体" panose="02010609060101010101" pitchFamily="49" charset="-122"/>
              </a:rPr>
              <a:t>，通常影响不大，但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</a:rPr>
              <a:t>若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</a:rPr>
              <a:t>差别很大</a:t>
            </a:r>
            <a:r>
              <a:rPr lang="zh-CN" altLang="en-US" sz="2400" dirty="0">
                <a:latin typeface="黑体" panose="02010609060101010101" pitchFamily="49" charset="-122"/>
              </a:rPr>
              <a:t>，则会对学习过程造成困扰</a:t>
            </a:r>
            <a:r>
              <a:rPr lang="en-US" altLang="zh-CN" sz="2400" dirty="0" smtClean="0">
                <a:latin typeface="黑体" panose="02010609060101010101" pitchFamily="49" charset="-122"/>
              </a:rPr>
              <a:t>.</a:t>
            </a:r>
          </a:p>
          <a:p>
            <a:pPr marL="698500" indent="-342900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dirty="0">
                <a:latin typeface="黑体" panose="02010609060101010101" pitchFamily="49" charset="-122"/>
              </a:rPr>
              <a:t>例如 公安系统中，犯罪分子的甄别问题</a:t>
            </a:r>
            <a:r>
              <a:rPr lang="zh-CN" altLang="en-US" dirty="0" smtClean="0">
                <a:latin typeface="黑体" panose="02010609060101010101" pitchFamily="49" charset="-122"/>
              </a:rPr>
              <a:t>：有</a:t>
            </a:r>
            <a:r>
              <a:rPr lang="en-US" altLang="zh-CN" dirty="0" smtClean="0">
                <a:latin typeface="黑体" panose="02010609060101010101" pitchFamily="49" charset="-122"/>
              </a:rPr>
              <a:t>998</a:t>
            </a:r>
            <a:r>
              <a:rPr lang="zh-CN" altLang="en-US" dirty="0" smtClean="0">
                <a:latin typeface="黑体" panose="02010609060101010101" pitchFamily="49" charset="-122"/>
              </a:rPr>
              <a:t>个反例（合法公民），</a:t>
            </a:r>
            <a:r>
              <a:rPr lang="zh-CN" altLang="en-US" dirty="0">
                <a:latin typeface="黑体" panose="02010609060101010101" pitchFamily="49" charset="-122"/>
              </a:rPr>
              <a:t>但正例只有</a:t>
            </a:r>
            <a:r>
              <a:rPr lang="en-US" altLang="zh-CN" dirty="0" smtClean="0">
                <a:latin typeface="黑体" panose="02010609060101010101" pitchFamily="49" charset="-122"/>
              </a:rPr>
              <a:t>2</a:t>
            </a:r>
            <a:r>
              <a:rPr lang="zh-CN" altLang="en-US" dirty="0" smtClean="0">
                <a:latin typeface="黑体" panose="02010609060101010101" pitchFamily="49" charset="-122"/>
              </a:rPr>
              <a:t>个（犯罪</a:t>
            </a:r>
            <a:r>
              <a:rPr lang="zh-CN" altLang="en-US" smtClean="0">
                <a:latin typeface="黑体" panose="02010609060101010101" pitchFamily="49" charset="-122"/>
              </a:rPr>
              <a:t>分子）</a:t>
            </a:r>
            <a:endParaRPr lang="en-US" altLang="zh-CN" smtClean="0">
              <a:latin typeface="黑体" panose="02010609060101010101" pitchFamily="49" charset="-122"/>
            </a:endParaRPr>
          </a:p>
          <a:p>
            <a:pPr marL="71755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mtClean="0">
                <a:latin typeface="黑体" panose="02010609060101010101" pitchFamily="49" charset="-122"/>
              </a:rPr>
              <a:t>那么，学习方法</a:t>
            </a:r>
            <a:r>
              <a:rPr lang="zh-CN" altLang="en-US" dirty="0">
                <a:latin typeface="黑体" panose="02010609060101010101" pitchFamily="49" charset="-122"/>
              </a:rPr>
              <a:t>只需返回一个永远将新样本预测为反例（合法公民）的学习器，就能达到</a:t>
            </a:r>
            <a:r>
              <a:rPr lang="en-US" altLang="zh-CN" dirty="0">
                <a:latin typeface="黑体" panose="02010609060101010101" pitchFamily="49" charset="-122"/>
              </a:rPr>
              <a:t>99.8</a:t>
            </a:r>
            <a:r>
              <a:rPr lang="en-US" altLang="zh-CN" dirty="0" smtClean="0">
                <a:latin typeface="黑体" panose="02010609060101010101" pitchFamily="49" charset="-122"/>
              </a:rPr>
              <a:t>%</a:t>
            </a:r>
            <a:r>
              <a:rPr lang="zh-CN" altLang="en-US" dirty="0" smtClean="0">
                <a:latin typeface="黑体" panose="02010609060101010101" pitchFamily="49" charset="-122"/>
              </a:rPr>
              <a:t>的精度</a:t>
            </a:r>
            <a:endParaRPr lang="en-US" altLang="zh-CN" dirty="0" smtClean="0">
              <a:latin typeface="黑体" panose="02010609060101010101" pitchFamily="49" charset="-122"/>
            </a:endParaRPr>
          </a:p>
          <a:p>
            <a:pPr marL="717550" indent="-342900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黑体" panose="02010609060101010101" pitchFamily="49" charset="-122"/>
              </a:rPr>
              <a:t>然而，这样</a:t>
            </a:r>
            <a:r>
              <a:rPr lang="zh-CN" altLang="en-US" dirty="0">
                <a:latin typeface="黑体" panose="02010609060101010101" pitchFamily="49" charset="-122"/>
              </a:rPr>
              <a:t>的学习器往往没有价值，</a:t>
            </a:r>
            <a:r>
              <a:rPr lang="zh-CN" altLang="en-US" dirty="0" smtClean="0">
                <a:latin typeface="黑体" panose="02010609060101010101" pitchFamily="49" charset="-122"/>
              </a:rPr>
              <a:t>因为 它</a:t>
            </a:r>
            <a:r>
              <a:rPr lang="zh-CN" altLang="en-US" dirty="0">
                <a:latin typeface="黑体" panose="02010609060101010101" pitchFamily="49" charset="-122"/>
              </a:rPr>
              <a:t>不能预测出任何正</a:t>
            </a:r>
            <a:r>
              <a:rPr lang="zh-CN" altLang="en-US">
                <a:latin typeface="黑体" panose="02010609060101010101" pitchFamily="49" charset="-122"/>
              </a:rPr>
              <a:t>例</a:t>
            </a:r>
            <a:r>
              <a:rPr lang="en-US" altLang="zh-CN" smtClean="0">
                <a:latin typeface="黑体" panose="02010609060101010101" pitchFamily="49" charset="-122"/>
              </a:rPr>
              <a:t>.</a:t>
            </a:r>
            <a:endParaRPr lang="en-US" altLang="zh-CN" dirty="0" smtClean="0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175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60350" y="905256"/>
            <a:ext cx="8616950" cy="51840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zh-CN" altLang="en-US" dirty="0" smtClean="0"/>
              <a:t>线性回归</a:t>
            </a:r>
            <a:endParaRPr lang="en-US" altLang="zh-CN" dirty="0" smtClean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zh-CN" altLang="en-US" smtClean="0"/>
              <a:t>线性回归 </a:t>
            </a:r>
            <a:r>
              <a:rPr lang="zh-CN" altLang="en-US"/>
              <a:t>、及其</a:t>
            </a:r>
            <a:r>
              <a:rPr lang="zh-CN" altLang="en-US" smtClean="0"/>
              <a:t>求解</a:t>
            </a:r>
            <a:r>
              <a:rPr lang="en-US" altLang="zh-CN" smtClean="0"/>
              <a:t>--</a:t>
            </a:r>
            <a:r>
              <a:rPr lang="zh-CN" altLang="en-US" smtClean="0"/>
              <a:t>最小二乘法</a:t>
            </a:r>
            <a:endParaRPr lang="en-US" altLang="zh-CN" smtClean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zh-CN" altLang="en-US" smtClean="0"/>
              <a:t>多元</a:t>
            </a:r>
            <a:r>
              <a:rPr lang="zh-CN" altLang="en-US" dirty="0" smtClean="0"/>
              <a:t>线性回归</a:t>
            </a:r>
            <a:endParaRPr lang="zh-CN" alt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zh-CN" altLang="en-US" dirty="0"/>
              <a:t>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二分类任务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zh-CN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广义线性回归</a:t>
            </a:r>
            <a:endParaRPr lang="en-US" altLang="zh-CN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982663" lvl="1" indent="-358775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单位跃阶</a:t>
            </a:r>
            <a:r>
              <a:rPr lang="zh-CN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函数、对数线性回归、对数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几率回归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线性判别分析  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多分类任务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一对一、一对其余、多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对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多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类别不平衡问题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940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类别不平衡问题 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02548" y="963328"/>
            <a:ext cx="8899212" cy="3354029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Times New Roman" pitchFamily="18" charset="0"/>
                <a:ea typeface="黑体" panose="020106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黑体" panose="020106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黑体" panose="020106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黑体" panose="020106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黑体" panose="020106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>
                <a:solidFill>
                  <a:srgbClr val="C00000"/>
                </a:solidFill>
              </a:rPr>
              <a:t>类别不平衡</a:t>
            </a:r>
            <a:endParaRPr lang="zh-CN" altLang="en-US" sz="2400" smtClean="0"/>
          </a:p>
          <a:p>
            <a:pPr lvl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200" smtClean="0"/>
              <a:t>不同类别 训练样本数 </a:t>
            </a:r>
            <a:r>
              <a:rPr lang="zh-CN" altLang="en-US" sz="2200" smtClean="0">
                <a:solidFill>
                  <a:srgbClr val="FF0000"/>
                </a:solidFill>
              </a:rPr>
              <a:t>相差很大</a:t>
            </a:r>
            <a:r>
              <a:rPr lang="zh-CN" altLang="en-US" sz="2200" smtClean="0"/>
              <a:t>情况（正类为小类）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200" smtClean="0"/>
              <a:t>现实分类学习任务中，经常会遇到类别不平衡。</a:t>
            </a:r>
          </a:p>
          <a:p>
            <a:pPr marL="965200" lvl="1" indent="-3429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200" smtClean="0"/>
              <a:t>如，通过拆分法解决</a:t>
            </a:r>
            <a:r>
              <a:rPr lang="zh-CN" altLang="en-US" sz="220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多分类</a:t>
            </a:r>
            <a:r>
              <a:rPr lang="zh-CN" altLang="en-US" sz="2200" smtClean="0"/>
              <a:t>问题时，</a:t>
            </a:r>
          </a:p>
          <a:p>
            <a:pPr marL="1327150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200" smtClean="0"/>
              <a:t>即使，原始问题中不同类别的训练样本数目相当，</a:t>
            </a:r>
          </a:p>
          <a:p>
            <a:pPr marL="1327150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200" smtClean="0"/>
              <a:t>使用</a:t>
            </a:r>
            <a:r>
              <a:rPr lang="en-US" altLang="zh-CN" sz="2200" smtClean="0"/>
              <a:t>OvR</a:t>
            </a:r>
            <a:r>
              <a:rPr lang="zh-CN" altLang="en-US" sz="2200" smtClean="0"/>
              <a:t> 、</a:t>
            </a:r>
            <a:r>
              <a:rPr lang="en-US" altLang="zh-CN" sz="2200" smtClean="0"/>
              <a:t>MvM</a:t>
            </a:r>
            <a:r>
              <a:rPr lang="zh-CN" altLang="en-US" sz="2200" smtClean="0"/>
              <a:t>策略后，产生的二分类任务，仍可能出现类别不平衡现象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02548" y="4285263"/>
            <a:ext cx="8899212" cy="498166"/>
          </a:xfrm>
        </p:spPr>
        <p:txBody>
          <a:bodyPr>
            <a:normAutofit/>
          </a:bodyPr>
          <a:lstStyle/>
          <a:p>
            <a:pPr marL="358775" indent="-358775">
              <a:lnSpc>
                <a:spcPct val="110000"/>
              </a:lnSpc>
              <a:spcBef>
                <a:spcPts val="1200"/>
              </a:spcBef>
            </a:pPr>
            <a:r>
              <a:rPr lang="zh-CN" altLang="en-US" sz="2400">
                <a:latin typeface="黑体" panose="02010609060101010101" pitchFamily="49" charset="-122"/>
              </a:rPr>
              <a:t>类别</a:t>
            </a:r>
            <a:r>
              <a:rPr lang="zh-CN" altLang="en-US" sz="2400" smtClean="0">
                <a:latin typeface="黑体" panose="02010609060101010101" pitchFamily="49" charset="-122"/>
              </a:rPr>
              <a:t>不平衡</a:t>
            </a:r>
            <a:r>
              <a:rPr lang="zh-CN" altLang="en-US" sz="2400">
                <a:latin typeface="黑体" panose="02010609060101010101" pitchFamily="49" charset="-122"/>
              </a:rPr>
              <a:t>，</a:t>
            </a:r>
            <a:r>
              <a:rPr lang="zh-CN" altLang="en-US" sz="2400" smtClean="0">
                <a:latin typeface="黑体" panose="02010609060101010101" pitchFamily="49" charset="-122"/>
              </a:rPr>
              <a:t>会对学习过程造成困扰</a:t>
            </a:r>
            <a:r>
              <a:rPr lang="en-US" altLang="zh-CN" sz="2400" smtClean="0">
                <a:latin typeface="黑体" panose="02010609060101010101" pitchFamily="49" charset="-122"/>
              </a:rPr>
              <a:t>.</a:t>
            </a:r>
            <a:endParaRPr lang="en-US" altLang="zh-CN" sz="2200" dirty="0" smtClean="0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02548" y="4783428"/>
            <a:ext cx="8616950" cy="1872015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Times New Roman" pitchFamily="18" charset="0"/>
                <a:ea typeface="黑体" panose="020106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黑体" panose="020106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黑体" panose="020106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黑体" panose="020106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黑体" panose="020106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</a:pPr>
            <a:r>
              <a:rPr lang="zh-CN" altLang="en-US" sz="2400" smtClean="0">
                <a:solidFill>
                  <a:srgbClr val="FF0000"/>
                </a:solidFill>
              </a:rPr>
              <a:t>解决方式</a:t>
            </a:r>
            <a:r>
              <a:rPr lang="zh-CN" altLang="en-US" sz="2400" smtClean="0"/>
              <a:t>：再缩放</a:t>
            </a:r>
          </a:p>
          <a:p>
            <a:pPr marL="800100" lvl="1" indent="-342900">
              <a:lnSpc>
                <a:spcPct val="100000"/>
              </a:lnSpc>
            </a:pPr>
            <a:r>
              <a:rPr lang="zh-CN" altLang="en-US" sz="2400" smtClean="0"/>
              <a:t>欠采样</a:t>
            </a:r>
            <a:endParaRPr lang="en-US" altLang="zh-CN" sz="2400" smtClean="0"/>
          </a:p>
          <a:p>
            <a:pPr marL="800100" lvl="1" indent="-342900">
              <a:lnSpc>
                <a:spcPct val="100000"/>
              </a:lnSpc>
            </a:pPr>
            <a:r>
              <a:rPr lang="zh-CN" altLang="en-US" sz="2400" smtClean="0"/>
              <a:t>过采样</a:t>
            </a:r>
            <a:endParaRPr lang="en-US" altLang="zh-CN" sz="2400" smtClean="0"/>
          </a:p>
          <a:p>
            <a:pPr marL="800100" lvl="1" indent="-342900">
              <a:lnSpc>
                <a:spcPct val="100000"/>
              </a:lnSpc>
            </a:pPr>
            <a:r>
              <a:rPr lang="zh-CN" altLang="en-US" sz="2400" smtClean="0"/>
              <a:t>阈值移动</a:t>
            </a:r>
            <a:endParaRPr lang="en-US" altLang="zh-CN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9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类别不平衡问题 </a:t>
            </a:r>
            <a:endParaRPr lang="zh-CN" alt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99774" y="1583026"/>
            <a:ext cx="8901986" cy="1912528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Times New Roman" pitchFamily="18" charset="0"/>
                <a:ea typeface="黑体" panose="020106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黑体" panose="020106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黑体" panose="020106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黑体" panose="020106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黑体" panose="020106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</a:pPr>
            <a:r>
              <a:rPr lang="zh-CN" altLang="en-US" sz="2400" smtClean="0">
                <a:solidFill>
                  <a:srgbClr val="FF0000"/>
                </a:solidFill>
              </a:rPr>
              <a:t>解决方式</a:t>
            </a:r>
            <a:r>
              <a:rPr lang="zh-CN" altLang="en-US" sz="2400" smtClean="0"/>
              <a:t>：再缩放</a:t>
            </a:r>
          </a:p>
          <a:p>
            <a:pPr marL="800100" lvl="1" indent="-342900">
              <a:lnSpc>
                <a:spcPct val="100000"/>
              </a:lnSpc>
            </a:pPr>
            <a:r>
              <a:rPr lang="zh-CN" altLang="en-US" sz="2400" smtClean="0"/>
              <a:t>欠采样：</a:t>
            </a:r>
            <a:r>
              <a:rPr lang="zh-CN" altLang="en-US" sz="240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去除一些反例</a:t>
            </a:r>
            <a:endParaRPr lang="en-US" altLang="zh-CN" sz="2400" smtClean="0"/>
          </a:p>
          <a:p>
            <a:pPr marL="800100" lvl="1" indent="-342900">
              <a:lnSpc>
                <a:spcPct val="100000"/>
              </a:lnSpc>
            </a:pPr>
            <a:r>
              <a:rPr lang="zh-CN" altLang="en-US" sz="2400" smtClean="0"/>
              <a:t>过采样：</a:t>
            </a:r>
            <a:r>
              <a:rPr lang="zh-CN" altLang="en-US" sz="240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增加一些正例</a:t>
            </a:r>
            <a:endParaRPr lang="en-US" altLang="zh-CN" sz="2400" smtClean="0"/>
          </a:p>
          <a:p>
            <a:pPr marL="800100" lvl="1" indent="-342900">
              <a:lnSpc>
                <a:spcPct val="100000"/>
              </a:lnSpc>
            </a:pPr>
            <a:r>
              <a:rPr lang="zh-CN" altLang="en-US" sz="2400" smtClean="0"/>
              <a:t>阈值移动</a:t>
            </a:r>
            <a:endParaRPr lang="en-US" altLang="zh-CN" sz="2400" dirty="0">
              <a:solidFill>
                <a:srgbClr val="00B0F0"/>
              </a:solidFill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99774" y="976288"/>
            <a:ext cx="5768591" cy="498166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358775" indent="-358775">
              <a:lnSpc>
                <a:spcPct val="110000"/>
              </a:lnSpc>
              <a:spcBef>
                <a:spcPts val="1200"/>
              </a:spcBef>
            </a:pPr>
            <a:r>
              <a:rPr lang="zh-CN" altLang="en-US" sz="2400">
                <a:latin typeface="黑体" panose="02010609060101010101" pitchFamily="49" charset="-122"/>
              </a:rPr>
              <a:t>类别</a:t>
            </a:r>
            <a:r>
              <a:rPr lang="zh-CN" altLang="en-US" sz="2400" smtClean="0">
                <a:latin typeface="黑体" panose="02010609060101010101" pitchFamily="49" charset="-122"/>
              </a:rPr>
              <a:t>不平衡</a:t>
            </a:r>
            <a:r>
              <a:rPr lang="zh-CN" altLang="en-US" sz="2400">
                <a:latin typeface="黑体" panose="02010609060101010101" pitchFamily="49" charset="-122"/>
              </a:rPr>
              <a:t>，</a:t>
            </a:r>
            <a:r>
              <a:rPr lang="zh-CN" altLang="en-US" sz="2400" smtClean="0">
                <a:latin typeface="黑体" panose="02010609060101010101" pitchFamily="49" charset="-122"/>
              </a:rPr>
              <a:t>会对学习过程造成困扰</a:t>
            </a:r>
            <a:r>
              <a:rPr lang="en-US" altLang="zh-CN" sz="2400" smtClean="0">
                <a:latin typeface="黑体" panose="02010609060101010101" pitchFamily="49" charset="-122"/>
              </a:rPr>
              <a:t>.</a:t>
            </a:r>
            <a:endParaRPr lang="en-US" altLang="zh-CN" sz="2200" dirty="0" smtClean="0"/>
          </a:p>
        </p:txBody>
      </p:sp>
      <p:sp>
        <p:nvSpPr>
          <p:cNvPr id="15" name="TextBox 3"/>
          <p:cNvSpPr txBox="1"/>
          <p:nvPr/>
        </p:nvSpPr>
        <p:spPr>
          <a:xfrm>
            <a:off x="99774" y="3347767"/>
            <a:ext cx="2655001" cy="4308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solidFill>
                  <a:srgbClr val="C00000"/>
                </a:solidFill>
                <a:latin typeface="Times New Roman" pitchFamily="18" charset="0"/>
                <a:ea typeface="黑体" panose="02010609060101010101" pitchFamily="49" charset="-122"/>
              </a:rPr>
              <a:t>类别平衡 </a:t>
            </a:r>
            <a:r>
              <a:rPr lang="zh-CN" altLang="en-US" sz="2200" dirty="0" smtClean="0">
                <a:latin typeface="Times New Roman" pitchFamily="18" charset="0"/>
                <a:ea typeface="黑体" panose="02010609060101010101" pitchFamily="49" charset="-122"/>
              </a:rPr>
              <a:t>正例预测</a:t>
            </a:r>
            <a:endParaRPr lang="zh-CN" altLang="en-US" sz="2200" dirty="0">
              <a:latin typeface="Times New Roman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352548"/>
              </p:ext>
            </p:extLst>
          </p:nvPr>
        </p:nvGraphicFramePr>
        <p:xfrm>
          <a:off x="2886219" y="3301468"/>
          <a:ext cx="1175775" cy="512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8" name="Formula" r:id="rId3" imgW="484200" imgH="214920" progId="Equation.Ribbit">
                  <p:embed/>
                </p:oleObj>
              </mc:Choice>
              <mc:Fallback>
                <p:oleObj name="Formula" r:id="rId3" imgW="484200" imgH="214920" progId="Equation.Ribbit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6219" y="3301468"/>
                        <a:ext cx="1175775" cy="5127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5412604"/>
              </p:ext>
            </p:extLst>
          </p:nvPr>
        </p:nvGraphicFramePr>
        <p:xfrm>
          <a:off x="7367929" y="3151314"/>
          <a:ext cx="1538517" cy="611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9" name="Formula" r:id="rId5" imgW="612360" imgH="247680" progId="Equation.Ribbit">
                  <p:embed/>
                </p:oleObj>
              </mc:Choice>
              <mc:Fallback>
                <p:oleObj name="Formula" r:id="rId5" imgW="612360" imgH="247680" progId="Equation.Ribbit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7929" y="3151314"/>
                        <a:ext cx="1538517" cy="6118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0"/>
          <p:cNvSpPr txBox="1"/>
          <p:nvPr/>
        </p:nvSpPr>
        <p:spPr>
          <a:xfrm>
            <a:off x="4203700" y="3301468"/>
            <a:ext cx="3068915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  <a:latin typeface="Times New Roman" pitchFamily="18" charset="0"/>
                <a:ea typeface="黑体" panose="02010609060101010101" pitchFamily="49" charset="-122"/>
              </a:rPr>
              <a:t>类别不平衡 </a:t>
            </a:r>
            <a:r>
              <a:rPr lang="zh-CN" altLang="en-US" sz="2400" dirty="0" smtClean="0">
                <a:latin typeface="Times New Roman" pitchFamily="18" charset="0"/>
                <a:ea typeface="黑体" panose="02010609060101010101" pitchFamily="49" charset="-122"/>
              </a:rPr>
              <a:t>正例预测</a:t>
            </a:r>
            <a:endParaRPr lang="zh-CN" altLang="en-US" sz="2400" dirty="0">
              <a:latin typeface="Times New Roman" pitchFamily="18" charset="0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内容占位符 2"/>
              <p:cNvSpPr txBox="1">
                <a:spLocks/>
              </p:cNvSpPr>
              <p:nvPr/>
            </p:nvSpPr>
            <p:spPr>
              <a:xfrm>
                <a:off x="-767714" y="3867584"/>
                <a:ext cx="9488965" cy="2927674"/>
              </a:xfrm>
              <a:prstGeom prst="rect">
                <a:avLst/>
              </a:prstGeom>
            </p:spPr>
            <p:txBody>
              <a:bodyPr vert="horz" lIns="91440" tIns="46800" rIns="91440" bIns="45720" rtlCol="0">
                <a:normAutofit lnSpcReduction="10000"/>
              </a:bodyPr>
              <a:lstStyle>
                <a:lvl1pPr marL="228600" indent="-3600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p"/>
                  <a:defRPr lang="zh-CN" altLang="en-US" sz="2200" kern="1200" baseline="0" dirty="0" smtClean="0">
                    <a:solidFill>
                      <a:schemeClr val="tx1"/>
                    </a:solidFill>
                    <a:latin typeface="Times New Roman" pitchFamily="18" charset="0"/>
                    <a:ea typeface="黑体" panose="02010609060101010101" pitchFamily="49" charset="-122"/>
                    <a:cs typeface="+mn-cs"/>
                  </a:defRPr>
                </a:lvl1pPr>
                <a:lvl2pPr marL="685800" indent="-3600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000" kern="1200" baseline="0">
                    <a:solidFill>
                      <a:schemeClr val="tx1"/>
                    </a:solidFill>
                    <a:latin typeface="Times New Roman" pitchFamily="18" charset="0"/>
                    <a:ea typeface="黑体" panose="02010609060101010101" pitchFamily="49" charset="-122"/>
                    <a:cs typeface="+mn-cs"/>
                  </a:defRPr>
                </a:lvl2pPr>
                <a:lvl3pPr marL="1143000" indent="-3600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1800" kern="1200" baseline="0">
                    <a:solidFill>
                      <a:schemeClr val="tx1"/>
                    </a:solidFill>
                    <a:latin typeface="Times New Roman" pitchFamily="18" charset="0"/>
                    <a:ea typeface="黑体" panose="02010609060101010101" pitchFamily="49" charset="-122"/>
                    <a:cs typeface="+mn-cs"/>
                  </a:defRPr>
                </a:lvl3pPr>
                <a:lvl4pPr marL="1600200" indent="-3600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1600" kern="1200" baseline="0">
                    <a:solidFill>
                      <a:schemeClr val="tx1"/>
                    </a:solidFill>
                    <a:latin typeface="Times New Roman" pitchFamily="18" charset="0"/>
                    <a:ea typeface="黑体" panose="02010609060101010101" pitchFamily="49" charset="-122"/>
                    <a:cs typeface="+mn-cs"/>
                  </a:defRPr>
                </a:lvl4pPr>
                <a:lvl5pPr marL="2057400" indent="-3600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1600" kern="1200" baseline="0">
                    <a:solidFill>
                      <a:schemeClr val="tx1"/>
                    </a:solidFill>
                    <a:latin typeface="Times New Roman" pitchFamily="18" charset="0"/>
                    <a:ea typeface="黑体" panose="02010609060101010101" pitchFamily="49" charset="-122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tx2"/>
                  </a:buClr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085850" lvl="1" indent="-285750">
                  <a:lnSpc>
                    <a:spcPct val="110000"/>
                  </a:lnSpc>
                  <a:buFont typeface="Wingdings" pitchFamily="2" charset="2"/>
                  <a:buChar char="ü"/>
                </a:pPr>
                <a:r>
                  <a:rPr lang="zh-CN" altLang="en-US" smtClean="0"/>
                  <a:t>直接</a:t>
                </a:r>
                <a:r>
                  <a:rPr lang="zh-CN" altLang="en-US" dirty="0"/>
                  <a:t>基于原始训练集进行学习，</a:t>
                </a:r>
                <a:r>
                  <a:rPr lang="zh-CN" altLang="en-US" dirty="0" smtClean="0"/>
                  <a:t>但，在</a:t>
                </a:r>
                <a:r>
                  <a:rPr lang="zh-CN" altLang="en-US" dirty="0"/>
                  <a:t>用训练好的分类器进行预测</a:t>
                </a:r>
                <a:r>
                  <a:rPr lang="zh-CN" altLang="en-US"/>
                  <a:t>时</a:t>
                </a:r>
                <a:r>
                  <a:rPr lang="zh-CN" altLang="en-US" smtClean="0"/>
                  <a:t>，  将</a:t>
                </a:r>
                <a:r>
                  <a:rPr lang="zh-CN" altLang="en-US" dirty="0"/>
                  <a:t>式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i="1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accent6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accent6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dirty="0" smtClean="0"/>
                  <a:t> 嵌入</a:t>
                </a:r>
                <a:r>
                  <a:rPr lang="zh-CN" altLang="en-US" dirty="0"/>
                  <a:t>到其决策过程</a:t>
                </a:r>
                <a:r>
                  <a:rPr lang="zh-CN" altLang="en-US" dirty="0" smtClean="0"/>
                  <a:t>中</a:t>
                </a:r>
                <a:endParaRPr lang="en-US" altLang="zh-CN" dirty="0" smtClean="0"/>
              </a:p>
              <a:p>
                <a:pPr marL="1168400" lvl="1" indent="263525">
                  <a:lnSpc>
                    <a:spcPct val="120000"/>
                  </a:lnSpc>
                  <a:buFont typeface="Wingdings" panose="05000000000000000000" pitchFamily="2" charset="2"/>
                  <a:buChar char="Ø"/>
                  <a:tabLst>
                    <a:tab pos="1076325" algn="l"/>
                  </a:tabLst>
                </a:pPr>
                <a:r>
                  <a:rPr lang="zh-CN" altLang="en-US" sz="1900" dirty="0"/>
                  <a:t>对于</a:t>
                </a:r>
                <a:r>
                  <a:rPr lang="zh-CN" altLang="en-US" sz="1900" dirty="0">
                    <a:solidFill>
                      <a:schemeClr val="accent6">
                        <a:lumMod val="75000"/>
                        <a:lumOff val="25000"/>
                      </a:schemeClr>
                    </a:solidFill>
                  </a:rPr>
                  <a:t>线性分类器</a:t>
                </a:r>
                <a:r>
                  <a:rPr lang="zh-CN" altLang="en-US" sz="1900" dirty="0"/>
                  <a:t>，用 </a:t>
                </a:r>
                <a:r>
                  <a:rPr lang="en-US" altLang="zh-CN" sz="1900" b="1" i="1" dirty="0"/>
                  <a:t>y = </a:t>
                </a:r>
                <a:r>
                  <a:rPr lang="el-GR" altLang="zh-CN" sz="1900" b="1" i="1" smtClean="0"/>
                  <a:t>ω</a:t>
                </a:r>
                <a:r>
                  <a:rPr lang="en-US" altLang="zh-CN" sz="1900" b="1" i="1" baseline="30000" smtClean="0"/>
                  <a:t>T</a:t>
                </a:r>
                <a:r>
                  <a:rPr lang="en-US" altLang="zh-CN" sz="1900" b="1" i="1" smtClean="0"/>
                  <a:t>x+b </a:t>
                </a:r>
                <a:r>
                  <a:rPr lang="zh-CN" altLang="en-US" sz="1900" dirty="0"/>
                  <a:t>对 新样本</a:t>
                </a:r>
                <a:r>
                  <a:rPr lang="en-US" altLang="zh-CN" sz="1900" b="1" i="1" dirty="0"/>
                  <a:t>m</a:t>
                </a:r>
                <a:r>
                  <a:rPr lang="en-US" altLang="zh-CN" sz="1900" dirty="0"/>
                  <a:t> </a:t>
                </a:r>
                <a:r>
                  <a:rPr lang="zh-CN" altLang="en-US" sz="1900" dirty="0"/>
                  <a:t>进行</a:t>
                </a:r>
                <a:r>
                  <a:rPr lang="zh-CN" altLang="en-US" sz="1900" dirty="0" smtClean="0"/>
                  <a:t>分类</a:t>
                </a:r>
                <a:endParaRPr lang="en-US" altLang="zh-CN" sz="1900" dirty="0" smtClean="0"/>
              </a:p>
              <a:p>
                <a:pPr marL="1168400" lvl="1" indent="0">
                  <a:lnSpc>
                    <a:spcPct val="120000"/>
                  </a:lnSpc>
                  <a:buFont typeface="Wingdings" panose="05000000000000000000" pitchFamily="2" charset="2"/>
                  <a:buNone/>
                  <a:tabLst>
                    <a:tab pos="1076325" algn="l"/>
                  </a:tabLst>
                </a:pPr>
                <a:r>
                  <a:rPr lang="en-US" altLang="zh-CN" sz="1900" dirty="0" smtClean="0">
                    <a:solidFill>
                      <a:schemeClr val="accent6">
                        <a:lumMod val="75000"/>
                        <a:lumOff val="25000"/>
                      </a:schemeClr>
                    </a:solidFill>
                  </a:rPr>
                  <a:t>     y</a:t>
                </a:r>
                <a:r>
                  <a:rPr lang="zh-CN" altLang="en-US" sz="1900" dirty="0">
                    <a:solidFill>
                      <a:schemeClr val="accent6">
                        <a:lumMod val="75000"/>
                        <a:lumOff val="25000"/>
                      </a:schemeClr>
                    </a:solidFill>
                  </a:rPr>
                  <a:t>：</a:t>
                </a:r>
                <a:r>
                  <a:rPr lang="zh-CN" altLang="en-US" sz="1900" dirty="0"/>
                  <a:t>实际上表达了正例的</a:t>
                </a:r>
                <a:r>
                  <a:rPr lang="zh-CN" altLang="en-US" sz="1900" dirty="0" smtClean="0"/>
                  <a:t>可能性，通常 </a:t>
                </a:r>
                <a:r>
                  <a:rPr lang="en-US" altLang="zh-CN" sz="1900" dirty="0"/>
                  <a:t>y &gt;</a:t>
                </a:r>
                <a:r>
                  <a:rPr lang="en-US" altLang="zh-CN" sz="1900" dirty="0" smtClean="0"/>
                  <a:t>0.5</a:t>
                </a:r>
                <a:r>
                  <a:rPr lang="zh-CN" altLang="en-US" sz="1900" dirty="0" smtClean="0"/>
                  <a:t>，</a:t>
                </a:r>
                <a:r>
                  <a:rPr lang="zh-CN" altLang="en-US" sz="1900" dirty="0"/>
                  <a:t>判别为正例，否则为反例。</a:t>
                </a:r>
                <a:endParaRPr lang="en-US" altLang="zh-CN" sz="1900" dirty="0"/>
              </a:p>
              <a:p>
                <a:pPr marL="1168400" lvl="1" indent="263525">
                  <a:lnSpc>
                    <a:spcPct val="120000"/>
                  </a:lnSpc>
                  <a:buFont typeface="Wingdings" panose="05000000000000000000" pitchFamily="2" charset="2"/>
                  <a:buNone/>
                  <a:tabLst>
                    <a:tab pos="1076325" algn="l"/>
                  </a:tabLst>
                </a:pPr>
                <a:r>
                  <a:rPr lang="zh-CN" altLang="en-US" sz="1900" dirty="0" smtClean="0">
                    <a:solidFill>
                      <a:schemeClr val="accent6">
                        <a:lumMod val="75000"/>
                        <a:lumOff val="25000"/>
                      </a:schemeClr>
                    </a:solidFill>
                  </a:rPr>
                  <a:t>几率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900" i="1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90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sz="190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190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zh-CN" altLang="en-US" sz="190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sz="1900" dirty="0"/>
                  <a:t>反映了正例可能性与反例可能性之比值</a:t>
                </a:r>
                <a:endParaRPr lang="en-US" altLang="zh-CN" sz="1900" dirty="0"/>
              </a:p>
              <a:p>
                <a:pPr marL="1717675" lvl="1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mtClean="0"/>
                  <a:t>分类器</a:t>
                </a:r>
                <a:r>
                  <a:rPr lang="zh-CN" altLang="en-US" dirty="0"/>
                  <a:t>的</a:t>
                </a:r>
                <a:r>
                  <a:rPr lang="zh-CN" altLang="en-US" dirty="0">
                    <a:solidFill>
                      <a:schemeClr val="accent6">
                        <a:lumMod val="75000"/>
                        <a:lumOff val="25000"/>
                      </a:schemeClr>
                    </a:solidFill>
                  </a:rPr>
                  <a:t>预测</a:t>
                </a:r>
                <a:r>
                  <a:rPr lang="zh-CN" altLang="en-US">
                    <a:solidFill>
                      <a:schemeClr val="accent6">
                        <a:lumMod val="75000"/>
                        <a:lumOff val="25000"/>
                      </a:schemeClr>
                    </a:solidFill>
                  </a:rPr>
                  <a:t>几率</a:t>
                </a:r>
                <a:r>
                  <a:rPr lang="zh-CN" altLang="en-US"/>
                  <a:t> </a:t>
                </a:r>
                <a:r>
                  <a:rPr lang="en-US" altLang="zh-CN" smtClean="0"/>
                  <a:t>&gt;</a:t>
                </a:r>
                <a:r>
                  <a:rPr lang="zh-CN" altLang="en-US" smtClean="0"/>
                  <a:t> </a:t>
                </a:r>
                <a:r>
                  <a:rPr lang="zh-CN" altLang="en-US" dirty="0">
                    <a:solidFill>
                      <a:schemeClr val="accent6">
                        <a:lumMod val="75000"/>
                        <a:lumOff val="25000"/>
                      </a:schemeClr>
                    </a:solidFill>
                  </a:rPr>
                  <a:t>观测</a:t>
                </a:r>
                <a:r>
                  <a:rPr lang="zh-CN" altLang="en-US">
                    <a:solidFill>
                      <a:schemeClr val="accent6">
                        <a:lumMod val="75000"/>
                        <a:lumOff val="25000"/>
                      </a:schemeClr>
                    </a:solidFill>
                  </a:rPr>
                  <a:t>几率</a:t>
                </a:r>
                <a:r>
                  <a:rPr lang="zh-CN" altLang="en-US" smtClean="0"/>
                  <a:t>，判为</a:t>
                </a:r>
                <a:r>
                  <a:rPr lang="zh-CN" altLang="en-US" dirty="0"/>
                  <a:t>正例，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i="1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accent6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accent6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dirty="0"/>
                  <a:t> 预测为正例</a:t>
                </a:r>
              </a:p>
            </p:txBody>
          </p:sp>
        </mc:Choice>
        <mc:Fallback xmlns="">
          <p:sp>
            <p:nvSpPr>
              <p:cNvPr id="23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7714" y="3867584"/>
                <a:ext cx="9488965" cy="2927674"/>
              </a:xfrm>
              <a:prstGeom prst="rect">
                <a:avLst/>
              </a:prstGeom>
              <a:blipFill>
                <a:blip r:embed="rId7"/>
                <a:stretch>
                  <a:fillRect t="-1455" r="-4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553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优化提要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028" y="950192"/>
            <a:ext cx="8616950" cy="493077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各任务下（回归、分类）各个</a:t>
            </a:r>
            <a:r>
              <a:rPr lang="zh-CN" altLang="en-US" sz="2400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模型优化的目标</a:t>
            </a:r>
            <a:endParaRPr lang="en-US" altLang="zh-CN" sz="2400" b="1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 smtClean="0">
                <a:latin typeface="黑体" panose="02010609060101010101" pitchFamily="49" charset="-122"/>
              </a:rPr>
              <a:t>最小二乘法：最小化均方误差</a:t>
            </a:r>
            <a:endParaRPr lang="en-US" altLang="zh-CN" sz="2400" dirty="0" smtClean="0">
              <a:latin typeface="黑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 smtClean="0">
                <a:latin typeface="黑体" panose="02010609060101010101" pitchFamily="49" charset="-122"/>
              </a:rPr>
              <a:t>对数</a:t>
            </a:r>
            <a:r>
              <a:rPr lang="zh-CN" altLang="en-US" sz="2400" dirty="0">
                <a:latin typeface="黑体" panose="02010609060101010101" pitchFamily="49" charset="-122"/>
              </a:rPr>
              <a:t>几率回归：最大化样本分布</a:t>
            </a:r>
            <a:r>
              <a:rPr lang="zh-CN" altLang="en-US" sz="2400" dirty="0" smtClean="0">
                <a:latin typeface="黑体" panose="02010609060101010101" pitchFamily="49" charset="-122"/>
              </a:rPr>
              <a:t>似然</a:t>
            </a:r>
            <a:endParaRPr lang="en-US" altLang="zh-CN" sz="2400" dirty="0" smtClean="0">
              <a:latin typeface="黑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 smtClean="0">
                <a:latin typeface="黑体" panose="02010609060101010101" pitchFamily="49" charset="-122"/>
              </a:rPr>
              <a:t>线性判别分析：投影空间内最小（</a:t>
            </a:r>
            <a:r>
              <a:rPr lang="zh-CN" altLang="en-US" sz="2400" dirty="0">
                <a:latin typeface="黑体" panose="02010609060101010101" pitchFamily="49" charset="-122"/>
              </a:rPr>
              <a:t>大</a:t>
            </a:r>
            <a:r>
              <a:rPr lang="zh-CN" altLang="en-US" sz="2400" dirty="0" smtClean="0">
                <a:latin typeface="黑体" panose="02010609060101010101" pitchFamily="49" charset="-122"/>
              </a:rPr>
              <a:t>）化类</a:t>
            </a:r>
            <a:r>
              <a:rPr lang="zh-CN" altLang="en-US" sz="2400" dirty="0">
                <a:latin typeface="黑体" panose="02010609060101010101" pitchFamily="49" charset="-122"/>
              </a:rPr>
              <a:t>内</a:t>
            </a:r>
            <a:r>
              <a:rPr lang="zh-CN" altLang="en-US" sz="2400" dirty="0" smtClean="0">
                <a:latin typeface="黑体" panose="02010609060101010101" pitchFamily="49" charset="-122"/>
              </a:rPr>
              <a:t>（间）散度</a:t>
            </a:r>
            <a:endParaRPr lang="zh-CN" altLang="en-US" sz="2400" dirty="0">
              <a:latin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参数</a:t>
            </a:r>
            <a:r>
              <a:rPr lang="zh-CN" altLang="en-US" sz="2400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的优化方法</a:t>
            </a:r>
            <a:endParaRPr lang="en-US" altLang="zh-CN" sz="2400" b="1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 smtClean="0">
                <a:latin typeface="黑体" panose="02010609060101010101" pitchFamily="49" charset="-122"/>
              </a:rPr>
              <a:t>最小二乘法：线性代数</a:t>
            </a:r>
            <a:endParaRPr lang="en-US" altLang="zh-CN" sz="2400" dirty="0">
              <a:latin typeface="黑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 smtClean="0">
                <a:latin typeface="黑体" panose="02010609060101010101" pitchFamily="49" charset="-122"/>
              </a:rPr>
              <a:t>对数</a:t>
            </a:r>
            <a:r>
              <a:rPr lang="zh-CN" altLang="en-US" sz="2400" dirty="0">
                <a:latin typeface="黑体" panose="02010609060101010101" pitchFamily="49" charset="-122"/>
              </a:rPr>
              <a:t>几率回归</a:t>
            </a:r>
            <a:r>
              <a:rPr lang="zh-CN" altLang="en-US" sz="2400" dirty="0" smtClean="0">
                <a:latin typeface="黑体" panose="02010609060101010101" pitchFamily="49" charset="-122"/>
              </a:rPr>
              <a:t>：凸</a:t>
            </a:r>
            <a:r>
              <a:rPr lang="zh-CN" altLang="en-US" sz="2400" dirty="0">
                <a:latin typeface="黑体" panose="02010609060101010101" pitchFamily="49" charset="-122"/>
              </a:rPr>
              <a:t>优化梯度下降、牛顿</a:t>
            </a:r>
            <a:r>
              <a:rPr lang="zh-CN" altLang="en-US" sz="2400" dirty="0" smtClean="0">
                <a:latin typeface="黑体" panose="02010609060101010101" pitchFamily="49" charset="-122"/>
              </a:rPr>
              <a:t>法</a:t>
            </a:r>
            <a:endParaRPr lang="en-US" altLang="zh-CN" sz="2400" dirty="0">
              <a:latin typeface="黑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 smtClean="0">
                <a:latin typeface="黑体" panose="02010609060101010101" pitchFamily="49" charset="-122"/>
              </a:rPr>
              <a:t>线性</a:t>
            </a:r>
            <a:r>
              <a:rPr lang="zh-CN" altLang="en-US" sz="2400" dirty="0">
                <a:latin typeface="黑体" panose="02010609060101010101" pitchFamily="49" charset="-122"/>
              </a:rPr>
              <a:t>判别分析</a:t>
            </a:r>
            <a:r>
              <a:rPr lang="zh-CN" altLang="en-US" sz="2400" dirty="0" smtClean="0">
                <a:latin typeface="黑体" panose="02010609060101010101" pitchFamily="49" charset="-122"/>
              </a:rPr>
              <a:t>：矩阵论、广义</a:t>
            </a:r>
            <a:r>
              <a:rPr lang="zh-CN" altLang="en-US" sz="2400" dirty="0">
                <a:latin typeface="黑体" panose="02010609060101010101" pitchFamily="49" charset="-122"/>
              </a:rPr>
              <a:t>瑞利商</a:t>
            </a:r>
            <a:endParaRPr lang="en-US" altLang="zh-CN" sz="2400" dirty="0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499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260350" y="1158536"/>
            <a:ext cx="8616950" cy="539326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线性回归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最小二乘法（最小化均方误差）</a:t>
            </a:r>
            <a:endParaRPr lang="zh-CN" altLang="en-US" dirty="0"/>
          </a:p>
          <a:p>
            <a:r>
              <a:rPr lang="zh-CN" altLang="en-US" dirty="0"/>
              <a:t> 二分类任务</a:t>
            </a:r>
          </a:p>
          <a:p>
            <a:pPr lvl="1"/>
            <a:r>
              <a:rPr lang="zh-CN" altLang="en-US" dirty="0"/>
              <a:t>对数几率</a:t>
            </a:r>
            <a:r>
              <a:rPr lang="zh-CN" altLang="en-US" dirty="0" smtClean="0"/>
              <a:t>回归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单位阶跃函数、对数几率函数、极大似然法</a:t>
            </a:r>
            <a:endParaRPr lang="zh-CN" altLang="en-US" dirty="0"/>
          </a:p>
          <a:p>
            <a:pPr lvl="1"/>
            <a:r>
              <a:rPr lang="zh-CN" altLang="en-US" dirty="0"/>
              <a:t>线性</a:t>
            </a:r>
            <a:r>
              <a:rPr lang="zh-CN" altLang="en-US" dirty="0" smtClean="0"/>
              <a:t>判别分析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最大化广义瑞利商</a:t>
            </a:r>
            <a:endParaRPr lang="zh-CN" altLang="en-US" dirty="0"/>
          </a:p>
          <a:p>
            <a:r>
              <a:rPr lang="zh-CN" altLang="en-US" dirty="0"/>
              <a:t> 多</a:t>
            </a:r>
            <a:r>
              <a:rPr lang="zh-CN" altLang="en-US" dirty="0" smtClean="0"/>
              <a:t>分类学习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一对一</a:t>
            </a:r>
            <a:endParaRPr lang="zh-CN" altLang="en-US" dirty="0"/>
          </a:p>
          <a:p>
            <a:pPr lvl="1"/>
            <a:r>
              <a:rPr lang="zh-CN" altLang="en-US" dirty="0"/>
              <a:t>一对其余</a:t>
            </a:r>
          </a:p>
          <a:p>
            <a:pPr lvl="1"/>
            <a:r>
              <a:rPr lang="zh-CN" altLang="en-US" dirty="0"/>
              <a:t>多对</a:t>
            </a:r>
            <a:r>
              <a:rPr lang="zh-CN" altLang="en-US" dirty="0" smtClean="0"/>
              <a:t>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纠错输出码</a:t>
            </a:r>
            <a:endParaRPr lang="zh-CN" altLang="en-US" dirty="0"/>
          </a:p>
          <a:p>
            <a:r>
              <a:rPr lang="zh-CN" altLang="en-US" dirty="0"/>
              <a:t> 类别不平衡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基本策略：再缩放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378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73587"/>
            <a:ext cx="9144000" cy="550774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/>
              <a:t>线性回归</a:t>
            </a:r>
            <a:r>
              <a:rPr lang="zh-CN" altLang="en-US" sz="2000" dirty="0" smtClean="0"/>
              <a:t>（最小二乘法）</a:t>
            </a:r>
            <a:r>
              <a:rPr lang="zh-CN" altLang="en-US" sz="2800" dirty="0" smtClean="0"/>
              <a:t>，二</a:t>
            </a:r>
            <a:r>
              <a:rPr lang="zh-CN" altLang="en-US" sz="2800" dirty="0"/>
              <a:t>分类</a:t>
            </a:r>
            <a:r>
              <a:rPr lang="zh-CN" altLang="en-US" sz="2800" dirty="0" smtClean="0"/>
              <a:t>任务</a:t>
            </a:r>
            <a:r>
              <a:rPr lang="zh-CN" altLang="en-US" sz="2000" dirty="0"/>
              <a:t>（对数几率回归、线性判别分析）</a:t>
            </a:r>
            <a:r>
              <a:rPr lang="zh-CN" altLang="en-US" sz="2800" dirty="0" smtClean="0"/>
              <a:t>，多</a:t>
            </a:r>
            <a:r>
              <a:rPr lang="zh-CN" altLang="en-US" sz="2800" dirty="0"/>
              <a:t>分类</a:t>
            </a:r>
            <a:r>
              <a:rPr lang="zh-CN" altLang="en-US" sz="2800" dirty="0" smtClean="0"/>
              <a:t>任务，类别</a:t>
            </a:r>
            <a:r>
              <a:rPr lang="zh-CN" altLang="en-US" sz="2800" dirty="0"/>
              <a:t>不平衡</a:t>
            </a:r>
            <a:r>
              <a:rPr lang="zh-CN" altLang="en-US" sz="2800" dirty="0" smtClean="0"/>
              <a:t>问题</a:t>
            </a:r>
            <a:endParaRPr lang="en-US" altLang="zh-CN" sz="2800" dirty="0" smtClean="0"/>
          </a:p>
          <a:p>
            <a:pPr marL="382950" lvl="1" indent="-514350">
              <a:lnSpc>
                <a:spcPct val="100000"/>
              </a:lnSpc>
              <a:spcBef>
                <a:spcPts val="1000"/>
              </a:spcBef>
              <a:buSzPct val="100000"/>
              <a:buFont typeface="+mj-lt"/>
              <a:buAutoNum type="arabicPeriod"/>
            </a:pPr>
            <a:r>
              <a:rPr lang="zh-CN" altLang="en-US" sz="2200" dirty="0" smtClean="0">
                <a:solidFill>
                  <a:srgbClr val="C00000"/>
                </a:solidFill>
                <a:latin typeface="黑体" panose="02010609060101010101" pitchFamily="49" charset="-122"/>
              </a:rPr>
              <a:t>线性回归 </a:t>
            </a:r>
            <a:r>
              <a:rPr lang="zh-CN" altLang="en-US" sz="2200" dirty="0" smtClean="0">
                <a:latin typeface="黑体" panose="02010609060101010101" pitchFamily="49" charset="-122"/>
              </a:rPr>
              <a:t>目的：</a:t>
            </a:r>
            <a:r>
              <a:rPr lang="zh-CN" altLang="en-US" dirty="0" smtClean="0">
                <a:latin typeface="黑体" panose="02010609060101010101" pitchFamily="49" charset="-122"/>
              </a:rPr>
              <a:t>学</a:t>
            </a:r>
            <a:r>
              <a:rPr lang="zh-CN" altLang="en-US" dirty="0">
                <a:latin typeface="黑体" panose="02010609060101010101" pitchFamily="49" charset="-122"/>
              </a:rPr>
              <a:t>得一个线性模型以尽可能准确地预测实值输出</a:t>
            </a:r>
            <a:r>
              <a:rPr lang="zh-CN" altLang="en-US" dirty="0" smtClean="0">
                <a:latin typeface="黑体" panose="02010609060101010101" pitchFamily="49" charset="-122"/>
              </a:rPr>
              <a:t>标记</a:t>
            </a:r>
            <a:endParaRPr lang="en-US" altLang="zh-CN" dirty="0" smtClean="0">
              <a:latin typeface="黑体" panose="02010609060101010101" pitchFamily="49" charset="-122"/>
            </a:endParaRPr>
          </a:p>
          <a:p>
            <a:pPr marL="1701800" lvl="1" indent="-342900">
              <a:lnSpc>
                <a:spcPct val="100000"/>
              </a:lnSpc>
              <a:spcBef>
                <a:spcPts val="1000"/>
              </a:spcBef>
              <a:buSzPct val="100000"/>
              <a:buFont typeface="Wingdings" pitchFamily="2" charset="2"/>
              <a:buChar char="ü"/>
            </a:pPr>
            <a:r>
              <a:rPr lang="zh-CN" altLang="en-US" dirty="0" smtClean="0">
                <a:latin typeface="黑体" panose="02010609060101010101" pitchFamily="49" charset="-122"/>
              </a:rPr>
              <a:t>算法性能与回归函数的复杂度无关。</a:t>
            </a:r>
            <a:endParaRPr lang="zh-CN" altLang="en-US" dirty="0">
              <a:latin typeface="黑体" panose="02010609060101010101" pitchFamily="49" charset="-122"/>
            </a:endParaRPr>
          </a:p>
          <a:p>
            <a:pPr marL="382950" lvl="1" indent="-514350">
              <a:lnSpc>
                <a:spcPct val="100000"/>
              </a:lnSpc>
              <a:spcBef>
                <a:spcPts val="1000"/>
              </a:spcBef>
              <a:buSzPct val="100000"/>
              <a:buFont typeface="+mj-lt"/>
              <a:buAutoNum type="arabicPeriod" startAt="2"/>
            </a:pPr>
            <a:r>
              <a:rPr lang="zh-CN" altLang="en-US" sz="2200" dirty="0" smtClean="0">
                <a:solidFill>
                  <a:srgbClr val="C00000"/>
                </a:solidFill>
                <a:latin typeface="黑体" panose="02010609060101010101" pitchFamily="49" charset="-122"/>
              </a:rPr>
              <a:t>最小二乘法 </a:t>
            </a:r>
            <a:r>
              <a:rPr lang="zh-CN" altLang="en-US" dirty="0" smtClean="0">
                <a:solidFill>
                  <a:prstClr val="black"/>
                </a:solidFill>
                <a:latin typeface="黑体" panose="02010609060101010101" pitchFamily="49" charset="-122"/>
              </a:rPr>
              <a:t>试图 找到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</a:rPr>
              <a:t>一条直线，使所有样本到直线上的欧氏距离之和</a:t>
            </a:r>
            <a:r>
              <a:rPr lang="zh-CN" altLang="en-US" dirty="0" smtClean="0">
                <a:solidFill>
                  <a:prstClr val="black"/>
                </a:solidFill>
                <a:latin typeface="黑体" panose="02010609060101010101" pitchFamily="49" charset="-122"/>
              </a:rPr>
              <a:t>最小</a:t>
            </a:r>
            <a:endParaRPr lang="en-US" altLang="zh-CN" dirty="0" smtClean="0">
              <a:solidFill>
                <a:prstClr val="black"/>
              </a:solidFill>
              <a:latin typeface="黑体" panose="02010609060101010101" pitchFamily="49" charset="-122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 startAt="3"/>
            </a:pPr>
            <a:r>
              <a:rPr lang="zh-CN" altLang="en-US" sz="2200" dirty="0" smtClean="0">
                <a:solidFill>
                  <a:srgbClr val="C00000"/>
                </a:solidFill>
              </a:rPr>
              <a:t>线性判别分析 </a:t>
            </a:r>
            <a:r>
              <a:rPr lang="en-US" altLang="zh-CN" sz="2200" dirty="0" smtClean="0">
                <a:solidFill>
                  <a:srgbClr val="C00000"/>
                </a:solidFill>
              </a:rPr>
              <a:t>LDA</a:t>
            </a:r>
            <a:r>
              <a:rPr lang="zh-CN" altLang="en-US" sz="2200" dirty="0" smtClean="0"/>
              <a:t>：</a:t>
            </a:r>
            <a:r>
              <a:rPr lang="zh-CN" altLang="en-US" sz="2200" dirty="0"/>
              <a:t>是一种经典的线性</a:t>
            </a:r>
            <a:r>
              <a:rPr lang="zh-CN" altLang="en-US" sz="2200" dirty="0" smtClean="0"/>
              <a:t>学习方法。</a:t>
            </a:r>
            <a:endParaRPr lang="en-US" altLang="zh-CN" sz="2200" dirty="0" smtClean="0"/>
          </a:p>
          <a:p>
            <a:pPr marL="1238250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smtClean="0"/>
              <a:t>给定训练样本集</a:t>
            </a:r>
            <a:r>
              <a:rPr lang="zh-CN" altLang="en-US" dirty="0"/>
              <a:t>，</a:t>
            </a:r>
            <a:r>
              <a:rPr lang="zh-CN" altLang="en-US"/>
              <a:t>设法</a:t>
            </a:r>
            <a:r>
              <a:rPr lang="zh-CN" altLang="en-US" smtClean="0"/>
              <a:t>将样本投影</a:t>
            </a:r>
            <a:r>
              <a:rPr lang="zh-CN" altLang="en-US" dirty="0"/>
              <a:t>到二条直线上，</a:t>
            </a:r>
            <a:r>
              <a:rPr lang="zh-CN" altLang="en-US" smtClean="0"/>
              <a:t>使得  </a:t>
            </a:r>
            <a:r>
              <a:rPr lang="zh-CN" altLang="en-US" b="1" smtClean="0"/>
              <a:t>同类样本</a:t>
            </a:r>
            <a:r>
              <a:rPr lang="zh-CN" altLang="en-US" smtClean="0"/>
              <a:t>的</a:t>
            </a:r>
            <a:r>
              <a:rPr lang="zh-CN" altLang="en-US" dirty="0"/>
              <a:t>投影点尽可能</a:t>
            </a:r>
            <a:r>
              <a:rPr lang="zh-CN" altLang="en-US" b="1" dirty="0" smtClean="0"/>
              <a:t>接近</a:t>
            </a:r>
            <a:r>
              <a:rPr lang="zh-CN" altLang="en-US" smtClean="0"/>
              <a:t>，</a:t>
            </a:r>
            <a:r>
              <a:rPr lang="zh-CN" altLang="en-US" b="1" smtClean="0"/>
              <a:t>异类样本</a:t>
            </a:r>
            <a:r>
              <a:rPr lang="zh-CN" altLang="en-US" smtClean="0"/>
              <a:t>的</a:t>
            </a:r>
            <a:r>
              <a:rPr lang="zh-CN" altLang="en-US" dirty="0"/>
              <a:t>投影点尽可能</a:t>
            </a:r>
            <a:r>
              <a:rPr lang="zh-CN" altLang="en-US" b="1" dirty="0" smtClean="0"/>
              <a:t>远离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1238250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/>
              <a:t>在</a:t>
            </a:r>
            <a:r>
              <a:rPr lang="zh-CN" altLang="en-US" dirty="0"/>
              <a:t>对新样本进行分类时，将其投影到同样的这条直线上，再根据投影点的位置来确定新样本的类别</a:t>
            </a:r>
            <a:r>
              <a:rPr lang="en-US" altLang="zh-CN" dirty="0" smtClean="0"/>
              <a:t>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4"/>
            </a:pPr>
            <a:r>
              <a:rPr lang="zh-CN" altLang="en-US" dirty="0">
                <a:solidFill>
                  <a:srgbClr val="C00000"/>
                </a:solidFill>
              </a:rPr>
              <a:t>类别</a:t>
            </a:r>
            <a:r>
              <a:rPr lang="zh-CN" altLang="en-US" dirty="0" smtClean="0">
                <a:solidFill>
                  <a:srgbClr val="C00000"/>
                </a:solidFill>
              </a:rPr>
              <a:t>不平衡</a:t>
            </a:r>
            <a:r>
              <a:rPr lang="zh-CN" altLang="en-US" dirty="0" smtClean="0"/>
              <a:t>：不同</a:t>
            </a:r>
            <a:r>
              <a:rPr lang="zh-CN" altLang="en-US"/>
              <a:t>类别</a:t>
            </a:r>
            <a:r>
              <a:rPr lang="zh-CN" altLang="en-US" smtClean="0"/>
              <a:t>训练样本数</a:t>
            </a:r>
            <a:r>
              <a:rPr lang="zh-CN" altLang="en-US" dirty="0"/>
              <a:t>相差很大情况（正类为小类</a:t>
            </a:r>
            <a:r>
              <a:rPr lang="zh-CN" altLang="en-US" dirty="0" smtClean="0"/>
              <a:t>）</a:t>
            </a:r>
            <a:endParaRPr lang="zh-CN" altLang="en-US" sz="2200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7886700" cy="936104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kumimoji="1" lang="zh-CN" altLang="en-US" b="1" dirty="0" smtClean="0">
                <a:cs typeface="Times New Roman" pitchFamily="18" charset="0"/>
              </a:rPr>
              <a:t>第 </a:t>
            </a:r>
            <a:r>
              <a:rPr kumimoji="1" lang="en-US" altLang="zh-CN" b="1" dirty="0" smtClean="0">
                <a:cs typeface="Times New Roman" pitchFamily="18" charset="0"/>
              </a:rPr>
              <a:t>3 </a:t>
            </a:r>
            <a:r>
              <a:rPr kumimoji="1" lang="zh-CN" altLang="en-US" b="1" dirty="0" smtClean="0">
                <a:cs typeface="Times New Roman" pitchFamily="18" charset="0"/>
              </a:rPr>
              <a:t>章：</a:t>
            </a:r>
            <a:r>
              <a:rPr kumimoji="1" lang="zh-CN" altLang="en-US" dirty="0">
                <a:cs typeface="Times New Roman" pitchFamily="18" charset="0"/>
              </a:rPr>
              <a:t>线性模型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845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基本形式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41478" y="946299"/>
            <a:ext cx="8616950" cy="1202542"/>
          </a:xfrm>
          <a:ln w="38100">
            <a:solidFill>
              <a:srgbClr val="FFC000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线性模型</a:t>
            </a:r>
            <a:endParaRPr lang="en-US" altLang="zh-CN" dirty="0" smtClean="0"/>
          </a:p>
          <a:p>
            <a:pPr marL="0" indent="0" algn="ctr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i="1" dirty="0" smtClean="0"/>
              <a:t>f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 = </a:t>
            </a:r>
            <a:r>
              <a:rPr lang="el-GR" altLang="zh-CN" i="1" dirty="0" smtClean="0"/>
              <a:t>ω</a:t>
            </a:r>
            <a:r>
              <a:rPr lang="en-US" altLang="zh-CN" baseline="-25000" dirty="0" smtClean="0"/>
              <a:t>1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+ </a:t>
            </a:r>
            <a:r>
              <a:rPr lang="el-GR" altLang="zh-CN" i="1" dirty="0" smtClean="0"/>
              <a:t>ω</a:t>
            </a:r>
            <a:r>
              <a:rPr lang="en-US" altLang="zh-CN" baseline="-25000" dirty="0" smtClean="0"/>
              <a:t>2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+…+ </a:t>
            </a:r>
            <a:r>
              <a:rPr lang="el-GR" altLang="zh-CN" i="1" dirty="0" smtClean="0"/>
              <a:t>ω</a:t>
            </a:r>
            <a:r>
              <a:rPr lang="en-US" altLang="zh-CN" i="1" baseline="-25000" dirty="0" err="1" smtClean="0"/>
              <a:t>d</a:t>
            </a:r>
            <a:r>
              <a:rPr lang="en-US" altLang="zh-CN" i="1" dirty="0" err="1" smtClean="0"/>
              <a:t>x</a:t>
            </a:r>
            <a:r>
              <a:rPr lang="en-US" altLang="zh-CN" i="1" baseline="-25000" dirty="0" err="1" smtClean="0"/>
              <a:t>d</a:t>
            </a:r>
            <a:r>
              <a:rPr lang="en-US" altLang="zh-CN" i="1" baseline="-25000" dirty="0" smtClean="0"/>
              <a:t> </a:t>
            </a:r>
            <a:r>
              <a:rPr lang="en-US" altLang="zh-CN" dirty="0" smtClean="0"/>
              <a:t>+ </a:t>
            </a:r>
            <a:r>
              <a:rPr lang="en-US" altLang="zh-CN" i="1" dirty="0" smtClean="0"/>
              <a:t>b</a:t>
            </a:r>
            <a:r>
              <a:rPr lang="en-US" altLang="zh-CN" b="1" i="1" dirty="0" smtClean="0"/>
              <a:t>       </a:t>
            </a:r>
            <a:endParaRPr lang="en-US" altLang="zh-CN" sz="2000" dirty="0"/>
          </a:p>
        </p:txBody>
      </p:sp>
      <p:sp>
        <p:nvSpPr>
          <p:cNvPr id="6" name="矩形 5"/>
          <p:cNvSpPr/>
          <p:nvPr/>
        </p:nvSpPr>
        <p:spPr>
          <a:xfrm>
            <a:off x="141478" y="4669496"/>
            <a:ext cx="8865362" cy="1551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360000">
              <a:lnSpc>
                <a:spcPct val="150000"/>
              </a:lnSpc>
              <a:buClr>
                <a:srgbClr val="16754D"/>
              </a:buClr>
              <a:buSzPct val="100000"/>
              <a:buFont typeface="Wingdings" panose="05000000000000000000" pitchFamily="2" charset="2"/>
              <a:buChar char="p"/>
            </a:pPr>
            <a:r>
              <a:rPr lang="zh-CN" altLang="en-US" sz="22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向量形式</a:t>
            </a:r>
            <a:endParaRPr lang="en-US" altLang="zh-CN" sz="2200" dirty="0">
              <a:solidFill>
                <a:prstClr val="black"/>
              </a:solidFill>
              <a:latin typeface="Times New Roman" pitchFamily="18" charset="0"/>
              <a:ea typeface="黑体" panose="02010609060101010101" pitchFamily="49" charset="-122"/>
            </a:endParaRPr>
          </a:p>
          <a:p>
            <a:pPr lvl="0" algn="ctr">
              <a:lnSpc>
                <a:spcPct val="150000"/>
              </a:lnSpc>
              <a:buClr>
                <a:srgbClr val="16754D"/>
              </a:buClr>
              <a:buSzPct val="100000"/>
            </a:pPr>
            <a:r>
              <a:rPr lang="zh-CN" altLang="en-US" sz="2000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 </a:t>
            </a:r>
            <a:r>
              <a:rPr lang="en-US" altLang="zh-CN" sz="2200" i="1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f </a:t>
            </a:r>
            <a:r>
              <a:rPr lang="en-US" altLang="zh-CN" sz="2200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(</a:t>
            </a:r>
            <a:r>
              <a:rPr lang="en-US" altLang="zh-CN" sz="2200" b="1" i="1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x</a:t>
            </a:r>
            <a:r>
              <a:rPr lang="en-US" altLang="zh-CN" sz="2200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) </a:t>
            </a:r>
            <a:r>
              <a:rPr lang="en-US" altLang="zh-CN" sz="22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= </a:t>
            </a:r>
            <a:r>
              <a:rPr lang="el-GR" altLang="zh-CN" sz="2200" b="1" i="1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ω</a:t>
            </a:r>
            <a:r>
              <a:rPr lang="en-US" altLang="zh-CN" sz="2000" baseline="30000" dirty="0" err="1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T</a:t>
            </a:r>
            <a:r>
              <a:rPr lang="en-US" altLang="zh-CN" sz="2000" b="1" i="1" dirty="0" err="1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x</a:t>
            </a:r>
            <a:r>
              <a:rPr lang="en-US" altLang="zh-CN" sz="2000" i="1" dirty="0" err="1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+</a:t>
            </a:r>
            <a:r>
              <a:rPr lang="en-US" altLang="zh-CN" sz="2000" b="1" i="1" dirty="0" err="1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b</a:t>
            </a:r>
            <a:endParaRPr lang="en-US" altLang="zh-CN" sz="2000" b="1" i="1" dirty="0" smtClean="0">
              <a:solidFill>
                <a:prstClr val="black"/>
              </a:solidFill>
              <a:latin typeface="Times New Roman" pitchFamily="18" charset="0"/>
              <a:ea typeface="黑体" panose="02010609060101010101" pitchFamily="49" charset="-122"/>
            </a:endParaRPr>
          </a:p>
          <a:p>
            <a:pPr lvl="0">
              <a:lnSpc>
                <a:spcPct val="150000"/>
              </a:lnSpc>
              <a:buClr>
                <a:srgbClr val="16754D"/>
              </a:buClr>
              <a:buSzPct val="100000"/>
            </a:pPr>
            <a:r>
              <a:rPr lang="zh-CN" altLang="en-US" sz="2000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其中，</a:t>
            </a:r>
            <a:r>
              <a:rPr lang="en-US" altLang="zh-CN" sz="2200" b="1" i="1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x = </a:t>
            </a:r>
            <a:r>
              <a:rPr lang="en-US" altLang="zh-CN" sz="22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(</a:t>
            </a:r>
            <a:r>
              <a:rPr lang="en-US" altLang="zh-CN" sz="2200" i="1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x</a:t>
            </a:r>
            <a:r>
              <a:rPr lang="en-US" altLang="zh-CN" sz="2200" baseline="-250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1</a:t>
            </a:r>
            <a:r>
              <a:rPr lang="en-US" altLang="zh-CN" sz="22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;</a:t>
            </a:r>
            <a:r>
              <a:rPr lang="en-US" altLang="zh-CN" sz="2200" i="1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 x</a:t>
            </a:r>
            <a:r>
              <a:rPr lang="en-US" altLang="zh-CN" sz="2200" baseline="-250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2</a:t>
            </a:r>
            <a:r>
              <a:rPr lang="en-US" altLang="zh-CN" sz="22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;…;</a:t>
            </a:r>
            <a:r>
              <a:rPr lang="en-US" altLang="zh-CN" sz="2200" i="1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 </a:t>
            </a:r>
            <a:r>
              <a:rPr lang="en-US" altLang="zh-CN" sz="2200" i="1" dirty="0" err="1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x</a:t>
            </a:r>
            <a:r>
              <a:rPr lang="en-US" altLang="zh-CN" sz="2200" i="1" baseline="-25000" dirty="0" err="1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d</a:t>
            </a:r>
            <a:r>
              <a:rPr lang="en-US" altLang="zh-CN" sz="2200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)</a:t>
            </a:r>
            <a:r>
              <a:rPr lang="zh-CN" altLang="en-US" sz="2200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，</a:t>
            </a:r>
            <a:r>
              <a:rPr lang="el-GR" altLang="zh-CN" sz="22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ω</a:t>
            </a:r>
            <a:r>
              <a:rPr lang="en-US" altLang="zh-CN" sz="22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= 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l-GR" altLang="zh-CN" sz="22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ω</a:t>
            </a:r>
            <a:r>
              <a:rPr lang="en-US" altLang="zh-CN" sz="22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;</a:t>
            </a:r>
            <a:r>
              <a:rPr lang="en-US" altLang="zh-CN" sz="22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l-GR" altLang="zh-CN" sz="22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ω</a:t>
            </a:r>
            <a:r>
              <a:rPr lang="en-US" altLang="zh-CN" sz="22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;…;</a:t>
            </a:r>
            <a:r>
              <a:rPr lang="en-US" altLang="zh-CN" sz="22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l-GR" altLang="zh-CN" sz="22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ω</a:t>
            </a:r>
            <a:r>
              <a:rPr lang="en-US" altLang="zh-CN" sz="2200" i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en-US" altLang="zh-CN" sz="2200" dirty="0">
              <a:solidFill>
                <a:prstClr val="black"/>
              </a:solidFill>
              <a:latin typeface="Times New Roman" pitchFamily="18" charset="0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272" y="2274402"/>
            <a:ext cx="8865362" cy="163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360000">
              <a:lnSpc>
                <a:spcPct val="110000"/>
              </a:lnSpc>
              <a:spcBef>
                <a:spcPts val="1800"/>
              </a:spcBef>
              <a:buClr>
                <a:srgbClr val="16754D"/>
              </a:buClr>
              <a:buSzPct val="100000"/>
              <a:buFont typeface="Wingdings" panose="05000000000000000000" pitchFamily="2" charset="2"/>
              <a:buChar char="p"/>
            </a:pPr>
            <a:r>
              <a:rPr lang="zh-CN" altLang="en-US" sz="22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例子</a:t>
            </a:r>
            <a:endParaRPr lang="en-US" altLang="zh-CN" sz="2200" dirty="0">
              <a:solidFill>
                <a:prstClr val="black"/>
              </a:solidFill>
              <a:latin typeface="Times New Roman" pitchFamily="18" charset="0"/>
              <a:ea typeface="黑体" panose="02010609060101010101" pitchFamily="49" charset="-122"/>
            </a:endParaRPr>
          </a:p>
          <a:p>
            <a:pPr marL="685800" lvl="1" indent="-360000">
              <a:lnSpc>
                <a:spcPct val="110000"/>
              </a:lnSpc>
              <a:spcBef>
                <a:spcPts val="600"/>
              </a:spcBef>
              <a:buClr>
                <a:srgbClr val="16754D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综合考虑色泽、根蒂和敲声，来判断西瓜好不好</a:t>
            </a:r>
            <a:endParaRPr lang="en-US" altLang="zh-CN" sz="2000" dirty="0">
              <a:solidFill>
                <a:prstClr val="black"/>
              </a:solidFill>
              <a:latin typeface="Times New Roman" pitchFamily="18" charset="0"/>
              <a:ea typeface="黑体" panose="02010609060101010101" pitchFamily="49" charset="-122"/>
            </a:endParaRPr>
          </a:p>
          <a:p>
            <a:pPr marL="685800" lvl="1" indent="-360000">
              <a:lnSpc>
                <a:spcPct val="110000"/>
              </a:lnSpc>
              <a:spcBef>
                <a:spcPts val="600"/>
              </a:spcBef>
              <a:buClr>
                <a:srgbClr val="16754D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其中根蒂的系数最大，表明根蒂最要紧；而敲声的系数比色泽大，说明敲声比色泽更重要</a:t>
            </a:r>
            <a:endParaRPr lang="en-US" altLang="zh-CN" sz="2000" dirty="0">
              <a:solidFill>
                <a:prstClr val="black"/>
              </a:solidFill>
              <a:latin typeface="Times New Roman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126681"/>
              </p:ext>
            </p:extLst>
          </p:nvPr>
        </p:nvGraphicFramePr>
        <p:xfrm>
          <a:off x="1121569" y="3858838"/>
          <a:ext cx="6164262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2" name="Formula" r:id="rId3" imgW="3117960" imgH="177840" progId="Equation.Ribbit">
                  <p:embed/>
                </p:oleObj>
              </mc:Choice>
              <mc:Fallback>
                <p:oleObj name="Formula" r:id="rId3" imgW="3117960" imgH="177840" progId="Equation.Ribbit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1569" y="3858838"/>
                        <a:ext cx="6164262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614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线性模型优点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5033" y="1493559"/>
            <a:ext cx="8785679" cy="168855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dirty="0"/>
              <a:t>形式简单、易于建模</a:t>
            </a:r>
            <a:endParaRPr lang="en-US" altLang="zh-CN" dirty="0"/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zh-CN" altLang="en-US" dirty="0"/>
              <a:t>可解释</a:t>
            </a:r>
            <a:r>
              <a:rPr lang="zh-CN" altLang="en-US" dirty="0" smtClean="0"/>
              <a:t>性</a:t>
            </a:r>
            <a:endParaRPr lang="en-US" altLang="zh-CN" dirty="0" smtClean="0"/>
          </a:p>
          <a:p>
            <a:pPr marL="623888" indent="-26035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l-GR" altLang="zh-CN" sz="2000" b="1" i="1" dirty="0" smtClean="0">
                <a:solidFill>
                  <a:prstClr val="black"/>
                </a:solidFill>
              </a:rPr>
              <a:t>ω</a:t>
            </a:r>
            <a:r>
              <a:rPr lang="en-US" altLang="zh-CN" sz="2000" b="1" i="1" dirty="0" smtClean="0">
                <a:solidFill>
                  <a:prstClr val="black"/>
                </a:solidFill>
              </a:rPr>
              <a:t> </a:t>
            </a:r>
            <a:r>
              <a:rPr lang="zh-CN" altLang="en-US" sz="2000" dirty="0" smtClean="0"/>
              <a:t>直观</a:t>
            </a:r>
            <a:r>
              <a:rPr lang="zh-CN" altLang="en-US" sz="2000" dirty="0"/>
              <a:t>表达</a:t>
            </a:r>
            <a:r>
              <a:rPr lang="zh-CN" altLang="en-US" sz="2000" dirty="0" smtClean="0"/>
              <a:t>了 各</a:t>
            </a:r>
            <a:r>
              <a:rPr lang="zh-CN" altLang="en-US" sz="2000" dirty="0"/>
              <a:t>属性在预测</a:t>
            </a:r>
            <a:r>
              <a:rPr lang="zh-CN" altLang="en-US" sz="2000" dirty="0" smtClean="0"/>
              <a:t>中的</a:t>
            </a:r>
            <a:r>
              <a:rPr lang="zh-CN" altLang="en-US" sz="2000" dirty="0"/>
              <a:t>重要性</a:t>
            </a:r>
            <a:r>
              <a:rPr lang="zh-CN" altLang="en-US" sz="2000" dirty="0" smtClean="0"/>
              <a:t>，线性模型</a:t>
            </a:r>
            <a:r>
              <a:rPr lang="zh-CN" altLang="en-US" sz="2000" dirty="0"/>
              <a:t>有很好的可</a:t>
            </a:r>
            <a:r>
              <a:rPr lang="zh-CN" altLang="en-US" sz="2000" dirty="0" smtClean="0"/>
              <a:t>解释性</a:t>
            </a:r>
            <a:endParaRPr lang="en-US" altLang="zh-CN" sz="2000" dirty="0" smtClean="0"/>
          </a:p>
        </p:txBody>
      </p:sp>
      <p:sp>
        <p:nvSpPr>
          <p:cNvPr id="8" name="内容占位符 3"/>
          <p:cNvSpPr txBox="1">
            <a:spLocks/>
          </p:cNvSpPr>
          <p:nvPr/>
        </p:nvSpPr>
        <p:spPr>
          <a:xfrm>
            <a:off x="244612" y="3852889"/>
            <a:ext cx="8616950" cy="2109693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endParaRPr lang="en-US" altLang="zh-CN" dirty="0" smtClean="0">
              <a:latin typeface="Times New Roman" pitchFamily="18" charset="0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87171" y="941704"/>
            <a:ext cx="3159839" cy="4308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线性模型      </a:t>
            </a:r>
            <a:r>
              <a:rPr lang="en-US" altLang="zh-CN" sz="2200" i="1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f </a:t>
            </a:r>
            <a:r>
              <a:rPr lang="en-US" altLang="zh-CN" sz="2200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(</a:t>
            </a:r>
            <a:r>
              <a:rPr lang="en-US" altLang="zh-CN" sz="2200" b="1" i="1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x</a:t>
            </a:r>
            <a:r>
              <a:rPr lang="en-US" altLang="zh-CN" sz="2200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) = </a:t>
            </a:r>
            <a:r>
              <a:rPr lang="el-GR" altLang="zh-CN" sz="2200" b="1" i="1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ω</a:t>
            </a:r>
            <a:r>
              <a:rPr lang="en-US" altLang="zh-CN" sz="2000" baseline="30000" dirty="0" err="1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T</a:t>
            </a:r>
            <a:r>
              <a:rPr lang="en-US" altLang="zh-CN" sz="2000" b="1" i="1" dirty="0" err="1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x</a:t>
            </a:r>
            <a:r>
              <a:rPr lang="en-US" altLang="zh-CN" sz="2000" i="1" dirty="0" err="1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+</a:t>
            </a:r>
            <a:r>
              <a:rPr lang="en-US" altLang="zh-CN" sz="2000" b="1" i="1" dirty="0" err="1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b</a:t>
            </a:r>
            <a:r>
              <a:rPr lang="en-US" altLang="zh-CN" sz="2000" b="1" i="1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086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线性模型优点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5305" y="1493557"/>
            <a:ext cx="8948967" cy="1286217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dirty="0" smtClean="0"/>
              <a:t>非线性模型的基础</a:t>
            </a:r>
            <a:endParaRPr lang="en-US" altLang="zh-CN" dirty="0" smtClean="0"/>
          </a:p>
          <a:p>
            <a:pPr marL="539750" indent="-358775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在线性模型的基础上，引入层级结构或高维</a:t>
            </a:r>
            <a:r>
              <a:rPr lang="zh-CN" altLang="en-US" dirty="0" smtClean="0"/>
              <a:t>映射，构成</a:t>
            </a:r>
            <a:r>
              <a:rPr lang="zh-CN" altLang="en-US" dirty="0"/>
              <a:t>非线性模型</a:t>
            </a:r>
            <a:endParaRPr lang="en-US" altLang="zh-CN" dirty="0"/>
          </a:p>
          <a:p>
            <a:pPr marL="539750" indent="-358775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/>
              <a:t>非线性模型 可以转换为  线性模型</a:t>
            </a:r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2787171" y="941704"/>
            <a:ext cx="3159839" cy="4308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线性模型      </a:t>
            </a:r>
            <a:r>
              <a:rPr lang="en-US" altLang="zh-CN" sz="2200" i="1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f </a:t>
            </a:r>
            <a:r>
              <a:rPr lang="en-US" altLang="zh-CN" sz="2200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(</a:t>
            </a:r>
            <a:r>
              <a:rPr lang="en-US" altLang="zh-CN" sz="2200" b="1" i="1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x</a:t>
            </a:r>
            <a:r>
              <a:rPr lang="en-US" altLang="zh-CN" sz="2200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) = </a:t>
            </a:r>
            <a:r>
              <a:rPr lang="el-GR" altLang="zh-CN" sz="2200" b="1" i="1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ω</a:t>
            </a:r>
            <a:r>
              <a:rPr lang="en-US" altLang="zh-CN" sz="2000" baseline="30000" dirty="0" err="1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T</a:t>
            </a:r>
            <a:r>
              <a:rPr lang="en-US" altLang="zh-CN" sz="2000" b="1" i="1" dirty="0" err="1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x</a:t>
            </a:r>
            <a:r>
              <a:rPr lang="en-US" altLang="zh-CN" sz="2000" i="1" dirty="0" err="1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+</a:t>
            </a:r>
            <a:r>
              <a:rPr lang="en-US" altLang="zh-CN" sz="2000" b="1" i="1" dirty="0" err="1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b</a:t>
            </a:r>
            <a:r>
              <a:rPr lang="en-US" altLang="zh-CN" sz="2000" b="1" i="1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 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35866" y="3014354"/>
            <a:ext cx="5966686" cy="769441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二次多项式</a:t>
            </a:r>
            <a:r>
              <a:rPr lang="zh-CN" altLang="en-US" sz="2000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         </a:t>
            </a:r>
            <a:r>
              <a:rPr lang="en-US" altLang="zh-CN" sz="2200" b="1" i="1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a</a:t>
            </a:r>
            <a:r>
              <a:rPr lang="en-US" altLang="zh-CN" sz="2000" b="1" i="1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x</a:t>
            </a:r>
            <a:r>
              <a:rPr lang="en-US" altLang="zh-CN" sz="2000" baseline="30000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2 </a:t>
            </a:r>
            <a:r>
              <a:rPr lang="en-US" altLang="zh-CN" sz="2000" i="1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+ </a:t>
            </a:r>
            <a:r>
              <a:rPr lang="en-US" altLang="zh-CN" sz="2000" b="1" i="1" dirty="0" err="1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bx</a:t>
            </a:r>
            <a:r>
              <a:rPr lang="en-US" altLang="zh-CN" sz="2000" b="1" i="1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 </a:t>
            </a:r>
            <a:r>
              <a:rPr lang="en-US" altLang="zh-CN" sz="2000" i="1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+ </a:t>
            </a:r>
            <a:r>
              <a:rPr lang="en-US" altLang="zh-CN" sz="2000" b="1" i="1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c </a:t>
            </a:r>
            <a:r>
              <a:rPr lang="en-US" altLang="zh-CN" sz="2000" i="1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= 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( </a:t>
            </a:r>
            <a:r>
              <a:rPr lang="en-US" altLang="zh-CN" sz="2000" b="1" i="1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mx 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+ </a:t>
            </a:r>
            <a:r>
              <a:rPr lang="en-US" altLang="zh-CN" sz="2000" b="1" i="1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p 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)( </a:t>
            </a:r>
            <a:r>
              <a:rPr lang="en-US" altLang="zh-CN" sz="2000" b="1" i="1" dirty="0" err="1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nx</a:t>
            </a:r>
            <a:r>
              <a:rPr lang="en-US" altLang="zh-CN" sz="2000" b="1" i="1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 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+ </a:t>
            </a:r>
            <a:r>
              <a:rPr lang="en-US" altLang="zh-CN" sz="2000" b="1" i="1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q 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)</a:t>
            </a:r>
          </a:p>
          <a:p>
            <a:r>
              <a:rPr lang="en-US" altLang="zh-CN" sz="2200" b="1" i="1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                    </a:t>
            </a:r>
            <a:r>
              <a:rPr lang="en-US" altLang="zh-CN" sz="2200" b="1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e.g.</a:t>
            </a:r>
            <a:r>
              <a:rPr lang="en-US" altLang="zh-CN" sz="2200" b="1" i="1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   6</a:t>
            </a:r>
            <a:r>
              <a:rPr lang="en-US" altLang="zh-CN" sz="2000" b="1" i="1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x</a:t>
            </a:r>
            <a:r>
              <a:rPr lang="en-US" altLang="zh-CN" sz="2000" baseline="30000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2 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+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17x 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+ 5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 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= 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(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2x 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+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5 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)(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3x 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+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1 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)</a:t>
            </a:r>
            <a:r>
              <a:rPr lang="en-US" altLang="zh-CN" sz="2000" b="1" i="1" dirty="0" smtClean="0">
                <a:solidFill>
                  <a:prstClr val="black"/>
                </a:solidFill>
                <a:latin typeface="Times New Roman" pitchFamily="18" charset="0"/>
                <a:ea typeface="黑体" panose="02010609060101010101" pitchFamily="49" charset="-122"/>
              </a:rPr>
              <a:t>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697541" y="4163450"/>
                <a:ext cx="5966686" cy="6810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 smtClean="0">
                    <a:solidFill>
                      <a:prstClr val="black"/>
                    </a:solidFill>
                    <a:latin typeface="Times New Roman" pitchFamily="18" charset="0"/>
                    <a:ea typeface="黑体" panose="02010609060101010101" pitchFamily="49" charset="-122"/>
                  </a:rPr>
                  <a:t>指数函数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𝒆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𝟏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f>
                      <m:f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num>
                      <m:den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𝟏</m:t>
                        </m:r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!</m:t>
                        </m:r>
                      </m:den>
                    </m:f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f>
                      <m:f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𝟐</m:t>
                        </m:r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!</m:t>
                        </m:r>
                      </m:den>
                    </m:f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f>
                      <m:f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𝟑</m:t>
                            </m:r>
                          </m:sup>
                        </m:sSup>
                      </m:num>
                      <m:den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𝟑</m:t>
                        </m:r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!</m:t>
                        </m:r>
                      </m:den>
                    </m:f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…</m:t>
                    </m:r>
                    <m:r>
                      <a:rPr lang="en-US" altLang="zh-CN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f>
                      <m:fPr>
                        <m:ctrlP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𝒏</m:t>
                            </m:r>
                          </m:sup>
                        </m:sSup>
                      </m:num>
                      <m:den>
                        <m:r>
                          <a:rPr lang="en-US" altLang="zh-CN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𝒏</m:t>
                        </m:r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!</m:t>
                        </m:r>
                      </m:den>
                    </m:f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41" y="4163450"/>
                <a:ext cx="5966686" cy="681020"/>
              </a:xfrm>
              <a:prstGeom prst="rect">
                <a:avLst/>
              </a:prstGeom>
              <a:blipFill>
                <a:blip r:embed="rId2"/>
                <a:stretch>
                  <a:fillRect l="-917"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67301" y="5083531"/>
                <a:ext cx="8019034" cy="9756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 smtClean="0">
                    <a:solidFill>
                      <a:prstClr val="black"/>
                    </a:solidFill>
                    <a:latin typeface="Times New Roman" pitchFamily="18" charset="0"/>
                    <a:ea typeface="黑体" panose="02010609060101010101" pitchFamily="49" charset="-122"/>
                  </a:rPr>
                  <a:t>泰勒公式</a:t>
                </a:r>
                <a:endParaRPr lang="en-US" altLang="zh-CN" sz="2000" dirty="0" smtClean="0">
                  <a:solidFill>
                    <a:prstClr val="black"/>
                  </a:solidFill>
                  <a:latin typeface="Times New Roman" pitchFamily="18" charset="0"/>
                  <a:ea typeface="黑体" panose="02010609060101010101" pitchFamily="49" charset="-122"/>
                </a:endParaRPr>
              </a:p>
              <a:p>
                <a:r>
                  <a:rPr lang="zh-CN" altLang="en-US" sz="2000" dirty="0" smtClean="0">
                    <a:solidFill>
                      <a:prstClr val="black"/>
                    </a:solidFill>
                    <a:latin typeface="Times New Roman" pitchFamily="18" charset="0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𝒇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𝒂</m:t>
                            </m:r>
                          </m:e>
                        </m:d>
                      </m:num>
                      <m:den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𝟎</m:t>
                        </m:r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!</m:t>
                        </m:r>
                      </m:den>
                    </m:f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f>
                      <m:f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𝒇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𝒂</m:t>
                            </m:r>
                          </m:e>
                        </m:d>
                      </m:num>
                      <m:den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𝟏</m:t>
                        </m:r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!</m:t>
                        </m:r>
                      </m:den>
                    </m:f>
                    <m:d>
                      <m:d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𝒂</m:t>
                        </m:r>
                      </m:e>
                    </m:d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f>
                      <m:f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𝒇</m:t>
                            </m:r>
                          </m:e>
                          <m:sup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′</m:t>
                            </m:r>
                            <m: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𝒂</m:t>
                            </m:r>
                          </m:e>
                        </m:d>
                      </m:num>
                      <m:den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𝟐</m:t>
                        </m:r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</m:t>
                            </m:r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𝒂</m:t>
                            </m:r>
                          </m:e>
                        </m:d>
                      </m:e>
                      <m:sup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𝟐</m:t>
                        </m:r>
                      </m:sup>
                    </m:sSup>
                    <m:r>
                      <a:rPr lang="en-US" altLang="zh-CN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+…+</m:t>
                    </m:r>
                    <m:f>
                      <m:fPr>
                        <m:ctrlP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𝒇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𝒏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𝒂</m:t>
                            </m:r>
                          </m:e>
                        </m:d>
                      </m:num>
                      <m:den>
                        <m:r>
                          <a:rPr lang="en-US" altLang="zh-CN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𝒏</m:t>
                        </m:r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  <m: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</m:t>
                            </m:r>
                            <m: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𝒂</m:t>
                            </m:r>
                          </m:e>
                        </m:d>
                      </m:e>
                      <m:sup>
                        <m:r>
                          <a:rPr lang="en-US" altLang="zh-CN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𝒏</m:t>
                        </m:r>
                      </m:sup>
                    </m:sSup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01" y="5083531"/>
                <a:ext cx="8019034" cy="975652"/>
              </a:xfrm>
              <a:prstGeom prst="rect">
                <a:avLst/>
              </a:prstGeom>
              <a:blipFill>
                <a:blip r:embed="rId3"/>
                <a:stretch>
                  <a:fillRect l="-759" t="-4321"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586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线性回归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0" y="908684"/>
            <a:ext cx="9019309" cy="496176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zh-CN" altLang="en-US" dirty="0" smtClean="0"/>
              <a:t>给定数据集 </a:t>
            </a:r>
            <a:r>
              <a:rPr lang="en-US" altLang="zh-CN" i="1" dirty="0" smtClean="0"/>
              <a:t>D</a:t>
            </a:r>
            <a:r>
              <a:rPr lang="en-US" altLang="zh-CN" dirty="0" smtClean="0"/>
              <a:t>={(</a:t>
            </a:r>
            <a:r>
              <a:rPr lang="en-US" altLang="zh-CN" b="1" i="1" dirty="0" smtClean="0"/>
              <a:t>x</a:t>
            </a:r>
            <a:r>
              <a:rPr lang="en-US" altLang="zh-CN" baseline="-25000" dirty="0" smtClean="0"/>
              <a:t>1</a:t>
            </a:r>
            <a:r>
              <a:rPr lang="en-US" altLang="zh-CN" dirty="0"/>
              <a:t>,</a:t>
            </a:r>
            <a:r>
              <a:rPr lang="en-US" altLang="zh-CN" i="1" dirty="0"/>
              <a:t> y</a:t>
            </a:r>
            <a:r>
              <a:rPr lang="en-US" altLang="zh-CN" baseline="-25000" dirty="0"/>
              <a:t>1</a:t>
            </a:r>
            <a:r>
              <a:rPr lang="en-US" altLang="zh-CN" dirty="0"/>
              <a:t>) , </a:t>
            </a:r>
            <a:r>
              <a:rPr lang="en-US" altLang="zh-CN" dirty="0" smtClean="0"/>
              <a:t>(</a:t>
            </a:r>
            <a:r>
              <a:rPr lang="en-US" altLang="zh-CN" b="1" i="1" dirty="0" smtClean="0"/>
              <a:t>x</a:t>
            </a:r>
            <a:r>
              <a:rPr lang="en-US" altLang="zh-CN" baseline="-25000" dirty="0" smtClean="0"/>
              <a:t>2</a:t>
            </a:r>
            <a:r>
              <a:rPr lang="en-US" altLang="zh-CN" dirty="0"/>
              <a:t>,</a:t>
            </a:r>
            <a:r>
              <a:rPr lang="en-US" altLang="zh-CN" i="1" dirty="0"/>
              <a:t> y</a:t>
            </a:r>
            <a:r>
              <a:rPr lang="en-US" altLang="zh-CN" baseline="-25000" dirty="0"/>
              <a:t>2</a:t>
            </a:r>
            <a:r>
              <a:rPr lang="en-US" altLang="zh-CN" dirty="0"/>
              <a:t>) ,… </a:t>
            </a:r>
            <a:r>
              <a:rPr lang="en-US" altLang="zh-CN" dirty="0" smtClean="0"/>
              <a:t>(</a:t>
            </a:r>
            <a:r>
              <a:rPr lang="en-US" altLang="zh-CN" b="1" i="1" dirty="0" smtClean="0"/>
              <a:t>x</a:t>
            </a:r>
            <a:r>
              <a:rPr lang="en-US" altLang="zh-CN" i="1" baseline="-25000" dirty="0" smtClean="0"/>
              <a:t>m</a:t>
            </a:r>
            <a:r>
              <a:rPr lang="en-US" altLang="zh-CN" dirty="0"/>
              <a:t>,</a:t>
            </a:r>
            <a:r>
              <a:rPr lang="en-US" altLang="zh-CN" i="1" dirty="0"/>
              <a:t> y</a:t>
            </a:r>
            <a:r>
              <a:rPr lang="en-US" altLang="zh-CN" i="1" baseline="-25000" dirty="0"/>
              <a:t>m</a:t>
            </a:r>
            <a:r>
              <a:rPr lang="en-US" altLang="zh-CN" dirty="0" smtClean="0"/>
              <a:t>)}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zh-CN" altLang="en-US" sz="2000" dirty="0" smtClean="0"/>
              <a:t>                            其中</a:t>
            </a:r>
            <a:r>
              <a:rPr lang="en-US" altLang="zh-CN" b="1" i="1" dirty="0" smtClean="0"/>
              <a:t> x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i="1" baseline="-25000" dirty="0" smtClean="0"/>
              <a:t>i</a:t>
            </a:r>
            <a:r>
              <a:rPr lang="en-US" altLang="zh-CN" baseline="-25000" dirty="0" smtClean="0"/>
              <a:t>1</a:t>
            </a:r>
            <a:r>
              <a:rPr lang="en-US" altLang="zh-CN" dirty="0"/>
              <a:t>;</a:t>
            </a:r>
            <a:r>
              <a:rPr lang="en-US" altLang="zh-CN" i="1" dirty="0"/>
              <a:t> </a:t>
            </a:r>
            <a:r>
              <a:rPr lang="en-US" altLang="zh-CN" i="1" dirty="0" smtClean="0"/>
              <a:t>x</a:t>
            </a:r>
            <a:r>
              <a:rPr lang="en-US" altLang="zh-CN" i="1" baseline="-25000" dirty="0" smtClean="0"/>
              <a:t>i</a:t>
            </a:r>
            <a:r>
              <a:rPr lang="en-US" altLang="zh-CN" baseline="-25000" dirty="0" smtClean="0"/>
              <a:t>2</a:t>
            </a:r>
            <a:r>
              <a:rPr lang="en-US" altLang="zh-CN" dirty="0"/>
              <a:t>;…;</a:t>
            </a:r>
            <a:r>
              <a:rPr lang="en-US" altLang="zh-CN" i="1" dirty="0"/>
              <a:t> </a:t>
            </a:r>
            <a:r>
              <a:rPr lang="en-US" altLang="zh-CN" i="1" dirty="0" smtClean="0"/>
              <a:t>x</a:t>
            </a:r>
            <a:r>
              <a:rPr lang="en-US" altLang="zh-CN" i="1" baseline="-25000" dirty="0" smtClean="0"/>
              <a:t>id</a:t>
            </a:r>
            <a:r>
              <a:rPr lang="en-US" altLang="zh-CN" dirty="0" smtClean="0"/>
              <a:t>)</a:t>
            </a:r>
            <a:r>
              <a:rPr lang="zh-CN" altLang="en-US" sz="2000" dirty="0"/>
              <a:t> ，</a:t>
            </a:r>
            <a:r>
              <a:rPr lang="en-US" altLang="zh-CN" sz="2000" i="1" dirty="0"/>
              <a:t>y</a:t>
            </a:r>
            <a:r>
              <a:rPr lang="en-US" altLang="zh-CN" sz="2000" i="1" baseline="-25000" dirty="0"/>
              <a:t>i</a:t>
            </a:r>
            <a:r>
              <a:rPr lang="en-US" altLang="zh-CN" sz="2000" b="1" dirty="0">
                <a:sym typeface="Symbol" panose="05050102010706020507" pitchFamily="18" charset="2"/>
              </a:rPr>
              <a:t></a:t>
            </a:r>
            <a:r>
              <a:rPr lang="en-US" altLang="zh-CN" sz="2000" b="1" dirty="0" smtClean="0">
                <a:sym typeface="Symbol" panose="05050102010706020507" pitchFamily="18" charset="2"/>
              </a:rPr>
              <a:t>R</a:t>
            </a:r>
            <a:endParaRPr lang="en-US" altLang="zh-CN" sz="2000" dirty="0" smtClean="0"/>
          </a:p>
          <a:p>
            <a:pPr marL="342900" indent="-342900">
              <a:lnSpc>
                <a:spcPct val="100000"/>
              </a:lnSpc>
              <a:spcBef>
                <a:spcPts val="1800"/>
              </a:spcBef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1800"/>
              </a:spcBef>
            </a:pPr>
            <a:r>
              <a:rPr lang="zh-CN" altLang="en-US" dirty="0" smtClean="0">
                <a:solidFill>
                  <a:srgbClr val="FF0000"/>
                </a:solidFill>
              </a:rPr>
              <a:t>离散</a:t>
            </a:r>
            <a:r>
              <a:rPr lang="zh-CN" altLang="en-US" dirty="0">
                <a:solidFill>
                  <a:srgbClr val="FF0000"/>
                </a:solidFill>
              </a:rPr>
              <a:t>属性处理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/>
              <a:t>属性值间</a:t>
            </a:r>
            <a:r>
              <a:rPr lang="zh-CN" altLang="en-US" dirty="0" smtClean="0"/>
              <a:t>存在  有“序”关系</a:t>
            </a:r>
            <a:endParaRPr lang="en-US" altLang="zh-CN" dirty="0" smtClean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zh-CN" altLang="en-US" sz="2000" dirty="0"/>
              <a:t>通过</a:t>
            </a:r>
            <a:r>
              <a:rPr lang="zh-CN" altLang="en-US" sz="2000" dirty="0" smtClean="0"/>
              <a:t>连续化，将</a:t>
            </a:r>
            <a:r>
              <a:rPr lang="zh-CN" altLang="en-US" sz="2000" dirty="0"/>
              <a:t>其转化为连续</a:t>
            </a:r>
            <a:r>
              <a:rPr lang="zh-CN" altLang="en-US" sz="2000" dirty="0" smtClean="0"/>
              <a:t>值</a:t>
            </a:r>
            <a:endParaRPr lang="en-US" altLang="zh-CN" sz="2000" dirty="0" smtClean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zh-CN" sz="2000" dirty="0" smtClean="0"/>
              <a:t>e.g. </a:t>
            </a:r>
            <a:r>
              <a:rPr lang="zh-CN" altLang="en-US" sz="2000" dirty="0" smtClean="0"/>
              <a:t>二值属性“身高”的高、矮 可转化为</a:t>
            </a:r>
            <a:r>
              <a:rPr lang="en-US" altLang="zh-CN" sz="2000" dirty="0" smtClean="0"/>
              <a:t>{1,0}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/>
              <a:t>属性值间</a:t>
            </a:r>
            <a:r>
              <a:rPr lang="zh-CN" altLang="en-US" dirty="0" smtClean="0"/>
              <a:t>存在 无“序”关系</a:t>
            </a:r>
            <a:endParaRPr lang="en-US" altLang="zh-CN" dirty="0" smtClean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zh-CN" altLang="en-US" sz="2000" dirty="0" smtClean="0"/>
              <a:t>有</a:t>
            </a:r>
            <a:r>
              <a:rPr lang="en-US" altLang="zh-CN" sz="2000" dirty="0" smtClean="0"/>
              <a:t>k</a:t>
            </a:r>
            <a:r>
              <a:rPr lang="zh-CN" altLang="en-US" sz="2000" dirty="0" smtClean="0"/>
              <a:t>个属性值，则转换为</a:t>
            </a:r>
            <a:r>
              <a:rPr lang="en-US" altLang="zh-CN" sz="2000" dirty="0" smtClean="0"/>
              <a:t>k</a:t>
            </a:r>
            <a:r>
              <a:rPr lang="zh-CN" altLang="en-US" sz="2000" dirty="0" smtClean="0"/>
              <a:t>维向量</a:t>
            </a:r>
            <a:endParaRPr lang="en-US" altLang="zh-CN" sz="2000" dirty="0" smtClean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zh-CN" sz="2000" dirty="0" smtClean="0"/>
              <a:t>e.g. </a:t>
            </a:r>
            <a:r>
              <a:rPr lang="zh-CN" altLang="en-US" sz="2000" dirty="0" smtClean="0"/>
              <a:t>“瓜类”的取值“西瓜、南瓜、黄瓜”可转化为</a:t>
            </a:r>
            <a:r>
              <a:rPr lang="en-US" altLang="zh-CN" sz="2000" dirty="0" smtClean="0"/>
              <a:t>{0,0,1},</a:t>
            </a:r>
            <a:r>
              <a:rPr lang="en-US" altLang="zh-CN" sz="2000" dirty="0"/>
              <a:t> {</a:t>
            </a:r>
            <a:r>
              <a:rPr lang="en-US" altLang="zh-CN" sz="2000" dirty="0" smtClean="0"/>
              <a:t>0,1,0}, {1,0,0}</a:t>
            </a:r>
          </a:p>
        </p:txBody>
      </p:sp>
    </p:spTree>
    <p:extLst>
      <p:ext uri="{BB962C8B-B14F-4D97-AF65-F5344CB8AC3E}">
        <p14:creationId xmlns:p14="http://schemas.microsoft.com/office/powerpoint/2010/main" val="231970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线性回归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0" y="908684"/>
            <a:ext cx="9019309" cy="38370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zh-CN" altLang="en-US" dirty="0" smtClean="0"/>
              <a:t>给定数据集 </a:t>
            </a:r>
            <a:r>
              <a:rPr lang="en-US" altLang="zh-CN" i="1" dirty="0" smtClean="0"/>
              <a:t>D</a:t>
            </a:r>
            <a:r>
              <a:rPr lang="en-US" altLang="zh-CN" dirty="0" smtClean="0"/>
              <a:t>={(</a:t>
            </a:r>
            <a:r>
              <a:rPr lang="en-US" altLang="zh-CN" b="1" i="1" dirty="0" smtClean="0"/>
              <a:t>x</a:t>
            </a:r>
            <a:r>
              <a:rPr lang="en-US" altLang="zh-CN" baseline="-25000" dirty="0" smtClean="0"/>
              <a:t>1</a:t>
            </a:r>
            <a:r>
              <a:rPr lang="en-US" altLang="zh-CN" dirty="0"/>
              <a:t>,</a:t>
            </a:r>
            <a:r>
              <a:rPr lang="en-US" altLang="zh-CN" i="1" dirty="0"/>
              <a:t> y</a:t>
            </a:r>
            <a:r>
              <a:rPr lang="en-US" altLang="zh-CN" baseline="-25000" dirty="0"/>
              <a:t>1</a:t>
            </a:r>
            <a:r>
              <a:rPr lang="en-US" altLang="zh-CN" dirty="0"/>
              <a:t>) , </a:t>
            </a:r>
            <a:r>
              <a:rPr lang="en-US" altLang="zh-CN" dirty="0" smtClean="0"/>
              <a:t>(</a:t>
            </a:r>
            <a:r>
              <a:rPr lang="en-US" altLang="zh-CN" b="1" i="1" dirty="0" smtClean="0"/>
              <a:t>x</a:t>
            </a:r>
            <a:r>
              <a:rPr lang="en-US" altLang="zh-CN" baseline="-25000" dirty="0" smtClean="0"/>
              <a:t>2</a:t>
            </a:r>
            <a:r>
              <a:rPr lang="en-US" altLang="zh-CN" dirty="0"/>
              <a:t>,</a:t>
            </a:r>
            <a:r>
              <a:rPr lang="en-US" altLang="zh-CN" i="1" dirty="0"/>
              <a:t> y</a:t>
            </a:r>
            <a:r>
              <a:rPr lang="en-US" altLang="zh-CN" baseline="-25000" dirty="0"/>
              <a:t>2</a:t>
            </a:r>
            <a:r>
              <a:rPr lang="en-US" altLang="zh-CN" dirty="0"/>
              <a:t>) ,… </a:t>
            </a:r>
            <a:r>
              <a:rPr lang="en-US" altLang="zh-CN" dirty="0" smtClean="0"/>
              <a:t>(</a:t>
            </a:r>
            <a:r>
              <a:rPr lang="en-US" altLang="zh-CN" b="1" i="1" dirty="0" smtClean="0"/>
              <a:t>x</a:t>
            </a:r>
            <a:r>
              <a:rPr lang="en-US" altLang="zh-CN" i="1" baseline="-25000" dirty="0" smtClean="0"/>
              <a:t>m</a:t>
            </a:r>
            <a:r>
              <a:rPr lang="en-US" altLang="zh-CN" dirty="0"/>
              <a:t>,</a:t>
            </a:r>
            <a:r>
              <a:rPr lang="en-US" altLang="zh-CN" i="1" dirty="0"/>
              <a:t> y</a:t>
            </a:r>
            <a:r>
              <a:rPr lang="en-US" altLang="zh-CN" i="1" baseline="-25000" dirty="0"/>
              <a:t>m</a:t>
            </a:r>
            <a:r>
              <a:rPr lang="en-US" altLang="zh-CN" dirty="0" smtClean="0"/>
              <a:t>)}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zh-CN" altLang="en-US" sz="2000" dirty="0" smtClean="0"/>
              <a:t>                            其中</a:t>
            </a:r>
            <a:r>
              <a:rPr lang="en-US" altLang="zh-CN" b="1" i="1" dirty="0" smtClean="0"/>
              <a:t> x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i="1" baseline="-25000" dirty="0" smtClean="0"/>
              <a:t>i</a:t>
            </a:r>
            <a:r>
              <a:rPr lang="en-US" altLang="zh-CN" baseline="-25000" dirty="0" smtClean="0"/>
              <a:t>1</a:t>
            </a:r>
            <a:r>
              <a:rPr lang="en-US" altLang="zh-CN" dirty="0"/>
              <a:t>;</a:t>
            </a:r>
            <a:r>
              <a:rPr lang="en-US" altLang="zh-CN" i="1" dirty="0"/>
              <a:t> </a:t>
            </a:r>
            <a:r>
              <a:rPr lang="en-US" altLang="zh-CN" i="1" dirty="0" smtClean="0"/>
              <a:t>x</a:t>
            </a:r>
            <a:r>
              <a:rPr lang="en-US" altLang="zh-CN" i="1" baseline="-25000" dirty="0" smtClean="0"/>
              <a:t>i</a:t>
            </a:r>
            <a:r>
              <a:rPr lang="en-US" altLang="zh-CN" baseline="-25000" dirty="0" smtClean="0"/>
              <a:t>2</a:t>
            </a:r>
            <a:r>
              <a:rPr lang="en-US" altLang="zh-CN" dirty="0"/>
              <a:t>;…;</a:t>
            </a:r>
            <a:r>
              <a:rPr lang="en-US" altLang="zh-CN" i="1" dirty="0"/>
              <a:t> </a:t>
            </a:r>
            <a:r>
              <a:rPr lang="en-US" altLang="zh-CN" i="1" dirty="0" smtClean="0"/>
              <a:t>x</a:t>
            </a:r>
            <a:r>
              <a:rPr lang="en-US" altLang="zh-CN" i="1" baseline="-25000" dirty="0" smtClean="0"/>
              <a:t>id</a:t>
            </a:r>
            <a:r>
              <a:rPr lang="en-US" altLang="zh-CN" dirty="0" smtClean="0"/>
              <a:t>)</a:t>
            </a:r>
            <a:r>
              <a:rPr lang="zh-CN" altLang="en-US" sz="2000" dirty="0"/>
              <a:t> ，</a:t>
            </a:r>
            <a:r>
              <a:rPr lang="en-US" altLang="zh-CN" sz="2000" i="1" dirty="0" err="1"/>
              <a:t>y</a:t>
            </a:r>
            <a:r>
              <a:rPr lang="en-US" altLang="zh-CN" sz="2000" i="1" baseline="-25000" dirty="0" err="1"/>
              <a:t>i</a:t>
            </a:r>
            <a:r>
              <a:rPr lang="en-US" altLang="zh-CN" sz="2000" b="1" dirty="0" err="1">
                <a:sym typeface="Symbol" panose="05050102010706020507" pitchFamily="18" charset="2"/>
              </a:rPr>
              <a:t></a:t>
            </a:r>
            <a:r>
              <a:rPr lang="en-US" altLang="zh-CN" sz="2000" b="1" dirty="0" err="1" smtClean="0">
                <a:sym typeface="Symbol" panose="05050102010706020507" pitchFamily="18" charset="2"/>
              </a:rPr>
              <a:t>R</a:t>
            </a:r>
            <a:endParaRPr lang="en-US" altLang="zh-CN" sz="2000" dirty="0" smtClean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zh-CN" altLang="en-US" b="1" dirty="0" smtClean="0">
                <a:solidFill>
                  <a:srgbClr val="C00000"/>
                </a:solidFill>
              </a:rPr>
              <a:t>线性回归 </a:t>
            </a:r>
            <a:r>
              <a:rPr lang="zh-CN" altLang="en-US" dirty="0" smtClean="0"/>
              <a:t>目的</a:t>
            </a:r>
            <a:endParaRPr lang="en-US" altLang="zh-CN" dirty="0" smtClean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zh-CN" altLang="en-US" dirty="0"/>
              <a:t>学得一个</a:t>
            </a:r>
            <a:r>
              <a:rPr lang="zh-CN" altLang="en-US" dirty="0" smtClean="0"/>
              <a:t>线性模型 </a:t>
            </a:r>
            <a:r>
              <a:rPr lang="en-US" altLang="zh-CN" i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f </a:t>
            </a:r>
            <a:r>
              <a:rPr lang="en-US" altLang="zh-CN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CN" b="1" i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x</a:t>
            </a:r>
            <a:r>
              <a:rPr lang="en-US" altLang="zh-CN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) = </a:t>
            </a:r>
            <a:r>
              <a:rPr lang="el-GR" altLang="zh-CN" b="1" i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ω</a:t>
            </a:r>
            <a:r>
              <a:rPr lang="en-US" altLang="zh-CN" sz="1800" baseline="30000" dirty="0" err="1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T</a:t>
            </a:r>
            <a:r>
              <a:rPr lang="en-US" altLang="zh-CN" sz="1800" b="1" i="1" dirty="0" err="1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x</a:t>
            </a:r>
            <a:r>
              <a:rPr lang="en-US" altLang="zh-CN" sz="1800" i="1" dirty="0" err="1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+</a:t>
            </a:r>
            <a:r>
              <a:rPr lang="en-US" altLang="zh-CN" sz="1800" b="1" i="1" dirty="0" err="1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b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895350" lvl="1" indent="-358775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/>
              <a:t>以</a:t>
            </a:r>
            <a:r>
              <a:rPr lang="zh-CN" altLang="en-US" dirty="0"/>
              <a:t>尽可能准确</a:t>
            </a:r>
            <a:r>
              <a:rPr lang="zh-CN" altLang="en-US" dirty="0" smtClean="0"/>
              <a:t>地 预测  真实输出标记 </a:t>
            </a:r>
            <a:r>
              <a:rPr lang="en-US" altLang="zh-CN" b="1" i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y  </a:t>
            </a:r>
            <a:r>
              <a:rPr lang="zh-CN" altLang="en-US" dirty="0" smtClean="0"/>
              <a:t>，即  </a:t>
            </a:r>
            <a:endParaRPr lang="en-US" altLang="zh-CN" dirty="0" smtClean="0"/>
          </a:p>
          <a:p>
            <a:pPr marL="536575" lvl="1" indent="0" algn="ctr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i="1" dirty="0" smtClean="0"/>
              <a:t>f 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 </a:t>
            </a:r>
            <a:r>
              <a:rPr lang="zh-CN" altLang="en-US" dirty="0"/>
              <a:t>≌ </a:t>
            </a:r>
            <a:r>
              <a:rPr lang="en-US" altLang="zh-CN" i="1" dirty="0" smtClean="0"/>
              <a:t>y</a:t>
            </a:r>
            <a:endParaRPr lang="en-US" altLang="zh-CN" dirty="0" smtClean="0"/>
          </a:p>
          <a:p>
            <a:pPr marL="895350" lvl="1" indent="-358775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/>
              <a:t>预测输出</a:t>
            </a:r>
            <a:r>
              <a:rPr lang="en-US" altLang="zh-CN" i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f </a:t>
            </a:r>
            <a:r>
              <a:rPr lang="en-US" altLang="zh-CN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CN" b="1" i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x</a:t>
            </a:r>
            <a:r>
              <a:rPr lang="en-US" altLang="zh-CN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)</a:t>
            </a:r>
            <a:r>
              <a:rPr lang="zh-CN" altLang="en-US" dirty="0" smtClean="0"/>
              <a:t>  与 真实输出 </a:t>
            </a:r>
            <a:r>
              <a:rPr lang="en-US" altLang="zh-CN" b="1" i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y  </a:t>
            </a:r>
            <a:r>
              <a:rPr lang="zh-CN" altLang="en-US" dirty="0" smtClean="0"/>
              <a:t>的偏差尽可能小，即</a:t>
            </a:r>
            <a:endParaRPr lang="en-US" altLang="zh-CN" dirty="0" smtClean="0"/>
          </a:p>
          <a:p>
            <a:pPr marL="536575" lvl="1" indent="0" algn="ctr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min</a:t>
            </a:r>
            <a:r>
              <a:rPr lang="en-US" altLang="zh-CN" dirty="0" smtClean="0"/>
              <a:t> ( </a:t>
            </a:r>
            <a:r>
              <a:rPr lang="en-US" altLang="zh-CN" i="1" dirty="0" smtClean="0"/>
              <a:t>f 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i="1" dirty="0" smtClean="0"/>
              <a:t>y </a:t>
            </a:r>
            <a:r>
              <a:rPr lang="en-US" altLang="zh-CN" dirty="0" smtClean="0"/>
              <a:t>)</a:t>
            </a:r>
            <a:r>
              <a:rPr lang="en-US" altLang="zh-CN" baseline="30000" dirty="0" smtClean="0"/>
              <a:t>2</a:t>
            </a:r>
          </a:p>
        </p:txBody>
      </p:sp>
      <p:sp>
        <p:nvSpPr>
          <p:cNvPr id="6" name="内容占位符 4"/>
          <p:cNvSpPr txBox="1">
            <a:spLocks/>
          </p:cNvSpPr>
          <p:nvPr/>
        </p:nvSpPr>
        <p:spPr>
          <a:xfrm>
            <a:off x="79386" y="4745736"/>
            <a:ext cx="8860536" cy="863828"/>
          </a:xfrm>
          <a:prstGeom prst="rect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Times New Roman" pitchFamily="18" charset="0"/>
                <a:ea typeface="黑体" panose="020106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黑体" panose="020106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黑体" panose="020106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黑体" panose="020106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黑体" panose="020106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solidFill>
                  <a:srgbClr val="C00000"/>
                </a:solidFill>
              </a:rPr>
              <a:t>线性回归 </a:t>
            </a:r>
            <a:r>
              <a:rPr lang="zh-CN" altLang="en-US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目标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i="1" dirty="0" smtClean="0"/>
              <a:t>f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 = </a:t>
            </a:r>
            <a:r>
              <a:rPr lang="en-US" altLang="zh-CN" i="1" dirty="0" err="1" smtClean="0"/>
              <a:t>ωx+b</a:t>
            </a:r>
            <a:r>
              <a:rPr lang="zh-CN" altLang="en-US" i="1" dirty="0" smtClean="0"/>
              <a:t>	</a:t>
            </a:r>
            <a:r>
              <a:rPr lang="zh-CN" altLang="en-US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使得</a:t>
            </a:r>
            <a:r>
              <a:rPr lang="zh-CN" altLang="en-US" i="1" dirty="0" smtClean="0"/>
              <a:t>	</a:t>
            </a:r>
            <a:r>
              <a:rPr lang="en-US" altLang="zh-CN" i="1" dirty="0" smtClean="0"/>
              <a:t>f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 </a:t>
            </a:r>
            <a:r>
              <a:rPr lang="zh-CN" altLang="en-US" dirty="0" smtClean="0"/>
              <a:t>≌ </a:t>
            </a:r>
            <a:r>
              <a:rPr lang="en-US" altLang="zh-CN" i="1" dirty="0" smtClean="0"/>
              <a:t>y  </a:t>
            </a:r>
            <a:r>
              <a:rPr lang="zh-CN" altLang="en-US" dirty="0" smtClean="0"/>
              <a:t>或  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min</a:t>
            </a:r>
            <a:r>
              <a:rPr lang="en-US" altLang="zh-CN" dirty="0"/>
              <a:t> ( </a:t>
            </a:r>
            <a:r>
              <a:rPr lang="en-US" altLang="zh-CN" i="1" dirty="0"/>
              <a:t>f 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 –</a:t>
            </a:r>
            <a:r>
              <a:rPr lang="zh-CN" altLang="en-US" dirty="0"/>
              <a:t> </a:t>
            </a:r>
            <a:r>
              <a:rPr lang="en-US" altLang="zh-CN" i="1" dirty="0"/>
              <a:t>y </a:t>
            </a:r>
            <a:r>
              <a:rPr lang="en-US" altLang="zh-CN" dirty="0"/>
              <a:t>)</a:t>
            </a:r>
            <a:r>
              <a:rPr lang="en-US" altLang="zh-CN" baseline="30000" dirty="0" smtClean="0"/>
              <a:t>2</a:t>
            </a:r>
            <a:endParaRPr lang="en-US" altLang="zh-CN" baseline="30000" dirty="0"/>
          </a:p>
        </p:txBody>
      </p:sp>
    </p:spTree>
    <p:extLst>
      <p:ext uri="{BB962C8B-B14F-4D97-AF65-F5344CB8AC3E}">
        <p14:creationId xmlns:p14="http://schemas.microsoft.com/office/powerpoint/2010/main" val="349001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机器学习v2.1rgb">
  <a:themeElements>
    <a:clrScheme name="机器学习">
      <a:dk1>
        <a:sysClr val="windowText" lastClr="000000"/>
      </a:dk1>
      <a:lt1>
        <a:sysClr val="window" lastClr="FFFFFF"/>
      </a:lt1>
      <a:dk2>
        <a:srgbClr val="16754D"/>
      </a:dk2>
      <a:lt2>
        <a:srgbClr val="FFFFFF"/>
      </a:lt2>
      <a:accent1>
        <a:srgbClr val="16754D"/>
      </a:accent1>
      <a:accent2>
        <a:srgbClr val="329E6E"/>
      </a:accent2>
      <a:accent3>
        <a:srgbClr val="FFC000"/>
      </a:accent3>
      <a:accent4>
        <a:srgbClr val="C00000"/>
      </a:accent4>
      <a:accent5>
        <a:srgbClr val="0070C0"/>
      </a:accent5>
      <a:accent6>
        <a:srgbClr val="002060"/>
      </a:accent6>
      <a:hlink>
        <a:srgbClr val="80C000"/>
      </a:hlink>
      <a:folHlink>
        <a:srgbClr val="CC66FF"/>
      </a:folHlink>
    </a:clrScheme>
    <a:fontScheme name="机器学习">
      <a:majorFont>
        <a:latin typeface="Verdana"/>
        <a:ea typeface="幼圆"/>
        <a:cs typeface=""/>
      </a:majorFont>
      <a:minorFont>
        <a:latin typeface="Verdana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机器学习v2.1rgb" id="{EEBC26C2-D188-4AC0-8846-32FF974952E7}" vid="{5872C309-9AD6-4384-AB1E-DDF89DAEFE7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机器学习v2.1rgb</Template>
  <TotalTime>5787511</TotalTime>
  <Words>3442</Words>
  <Application>Microsoft Office PowerPoint</Application>
  <PresentationFormat>全屏显示(4:3)</PresentationFormat>
  <Paragraphs>452</Paragraphs>
  <Slides>44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9" baseType="lpstr">
      <vt:lpstr>等线</vt:lpstr>
      <vt:lpstr>等线 Light</vt:lpstr>
      <vt:lpstr>方正准圆简体</vt:lpstr>
      <vt:lpstr>黑体</vt:lpstr>
      <vt:lpstr>华文仿宋</vt:lpstr>
      <vt:lpstr>幼圆</vt:lpstr>
      <vt:lpstr>Arial</vt:lpstr>
      <vt:lpstr>Cambria Math</vt:lpstr>
      <vt:lpstr>Symbol</vt:lpstr>
      <vt:lpstr>Symbol Tiger</vt:lpstr>
      <vt:lpstr>Times New Roman</vt:lpstr>
      <vt:lpstr>Verdana</vt:lpstr>
      <vt:lpstr>Wingdings</vt:lpstr>
      <vt:lpstr>机器学习v2.1rgb</vt:lpstr>
      <vt:lpstr>Formula</vt:lpstr>
      <vt:lpstr>PowerPoint 演示文稿</vt:lpstr>
      <vt:lpstr>第三章：线性模型</vt:lpstr>
      <vt:lpstr>目录</vt:lpstr>
      <vt:lpstr>目录</vt:lpstr>
      <vt:lpstr>基本形式</vt:lpstr>
      <vt:lpstr>线性模型优点</vt:lpstr>
      <vt:lpstr>线性模型优点</vt:lpstr>
      <vt:lpstr>线性回归</vt:lpstr>
      <vt:lpstr>线性回归</vt:lpstr>
      <vt:lpstr>线性回归</vt:lpstr>
      <vt:lpstr>线性回归</vt:lpstr>
      <vt:lpstr>线性回归</vt:lpstr>
      <vt:lpstr>多元线性回归</vt:lpstr>
      <vt:lpstr>多元线性回归</vt:lpstr>
      <vt:lpstr>多元线性回归</vt:lpstr>
      <vt:lpstr>目录</vt:lpstr>
      <vt:lpstr>线性回归</vt:lpstr>
      <vt:lpstr>线性回归</vt:lpstr>
      <vt:lpstr>线性回归</vt:lpstr>
      <vt:lpstr>线性回归</vt:lpstr>
      <vt:lpstr>线性回归</vt:lpstr>
      <vt:lpstr>线性回归</vt:lpstr>
      <vt:lpstr>线性回归</vt:lpstr>
      <vt:lpstr>线性回归</vt:lpstr>
      <vt:lpstr>目录</vt:lpstr>
      <vt:lpstr>线性判别分析 LDA</vt:lpstr>
      <vt:lpstr>线性判别分析 LDA</vt:lpstr>
      <vt:lpstr>线性判别分析 LDA</vt:lpstr>
      <vt:lpstr>线性判别分析 LDA</vt:lpstr>
      <vt:lpstr>线性判别分析 LDA</vt:lpstr>
      <vt:lpstr>线性判别分析 LDA</vt:lpstr>
      <vt:lpstr>目录</vt:lpstr>
      <vt:lpstr>多分类学习</vt:lpstr>
      <vt:lpstr>多分类学习</vt:lpstr>
      <vt:lpstr>多分类学习</vt:lpstr>
      <vt:lpstr>多分类学习</vt:lpstr>
      <vt:lpstr>多分类学习</vt:lpstr>
      <vt:lpstr>目录</vt:lpstr>
      <vt:lpstr>类别不平衡问题 </vt:lpstr>
      <vt:lpstr>类别不平衡问题 </vt:lpstr>
      <vt:lpstr>类别不平衡问题 </vt:lpstr>
      <vt:lpstr>优化提要</vt:lpstr>
      <vt:lpstr>总结</vt:lpstr>
      <vt:lpstr>第 3 章：线性模型</vt:lpstr>
    </vt:vector>
  </TitlesOfParts>
  <Company>LAMDA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机器学习-第三章</dc:title>
  <dc:creator>Administrator</dc:creator>
  <cp:lastModifiedBy>GLL</cp:lastModifiedBy>
  <cp:revision>479</cp:revision>
  <cp:lastPrinted>2018-10-23T08:30:34Z</cp:lastPrinted>
  <dcterms:created xsi:type="dcterms:W3CDTF">2015-06-30T12:15:09Z</dcterms:created>
  <dcterms:modified xsi:type="dcterms:W3CDTF">2019-03-28T03:43:31Z</dcterms:modified>
</cp:coreProperties>
</file>