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60"/>
  </p:notesMasterIdLst>
  <p:sldIdLst>
    <p:sldId id="337" r:id="rId2"/>
    <p:sldId id="257" r:id="rId3"/>
    <p:sldId id="362" r:id="rId4"/>
    <p:sldId id="277" r:id="rId5"/>
    <p:sldId id="279" r:id="rId6"/>
    <p:sldId id="280" r:id="rId7"/>
    <p:sldId id="281" r:id="rId8"/>
    <p:sldId id="346" r:id="rId9"/>
    <p:sldId id="282" r:id="rId10"/>
    <p:sldId id="283" r:id="rId11"/>
    <p:sldId id="284" r:id="rId12"/>
    <p:sldId id="361" r:id="rId13"/>
    <p:sldId id="286" r:id="rId14"/>
    <p:sldId id="288" r:id="rId15"/>
    <p:sldId id="289" r:id="rId16"/>
    <p:sldId id="367" r:id="rId17"/>
    <p:sldId id="366" r:id="rId18"/>
    <p:sldId id="293" r:id="rId19"/>
    <p:sldId id="350" r:id="rId20"/>
    <p:sldId id="291" r:id="rId21"/>
    <p:sldId id="363" r:id="rId22"/>
    <p:sldId id="294" r:id="rId23"/>
    <p:sldId id="364" r:id="rId24"/>
    <p:sldId id="338" r:id="rId25"/>
    <p:sldId id="368" r:id="rId26"/>
    <p:sldId id="297" r:id="rId27"/>
    <p:sldId id="303" r:id="rId28"/>
    <p:sldId id="369" r:id="rId29"/>
    <p:sldId id="370" r:id="rId30"/>
    <p:sldId id="371" r:id="rId31"/>
    <p:sldId id="365" r:id="rId32"/>
    <p:sldId id="372" r:id="rId33"/>
    <p:sldId id="307" r:id="rId34"/>
    <p:sldId id="308" r:id="rId35"/>
    <p:sldId id="355" r:id="rId36"/>
    <p:sldId id="373" r:id="rId37"/>
    <p:sldId id="357" r:id="rId38"/>
    <p:sldId id="358" r:id="rId39"/>
    <p:sldId id="311" r:id="rId40"/>
    <p:sldId id="313" r:id="rId41"/>
    <p:sldId id="360" r:id="rId42"/>
    <p:sldId id="359" r:id="rId43"/>
    <p:sldId id="315" r:id="rId44"/>
    <p:sldId id="314" r:id="rId45"/>
    <p:sldId id="316" r:id="rId46"/>
    <p:sldId id="317" r:id="rId47"/>
    <p:sldId id="340" r:id="rId48"/>
    <p:sldId id="320" r:id="rId49"/>
    <p:sldId id="325" r:id="rId50"/>
    <p:sldId id="336" r:id="rId51"/>
    <p:sldId id="342" r:id="rId52"/>
    <p:sldId id="327" r:id="rId53"/>
    <p:sldId id="343" r:id="rId54"/>
    <p:sldId id="374" r:id="rId55"/>
    <p:sldId id="328" r:id="rId56"/>
    <p:sldId id="347" r:id="rId57"/>
    <p:sldId id="348" r:id="rId58"/>
    <p:sldId id="34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17D"/>
    <a:srgbClr val="E5E17E"/>
    <a:srgbClr val="C30D23"/>
    <a:srgbClr val="CC0000"/>
    <a:srgbClr val="023A91"/>
    <a:srgbClr val="01399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63A38-A6D5-40C4-93D0-635BFDCBCD0E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5FAB8-6E5C-443B-8CE7-9B727E76DC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8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64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itchFamily="49" charset="-122"/>
                <a:ea typeface="黑体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itchFamily="49" charset="-122"/>
                <a:ea typeface="黑体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23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9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30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Times New Roman" pitchFamily="18" charset="0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Times New Roman" pitchFamily="18" charset="0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黑体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64955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itchFamily="49" charset="-122"/>
                <a:ea typeface="黑体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黑体" pitchFamily="49" charset="-122"/>
                <a:ea typeface="黑体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黑体" pitchFamily="49" charset="-122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黑体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8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83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9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4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673" r:id="rId9"/>
    <p:sldLayoutId id="2147483664" r:id="rId10"/>
    <p:sldLayoutId id="2147483665" r:id="rId11"/>
    <p:sldLayoutId id="2147483666" r:id="rId12"/>
    <p:sldLayoutId id="214748366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黑体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63380" y="5508105"/>
            <a:ext cx="584775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3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杨杨 </a:t>
            </a:r>
            <a:endParaRPr lang="en-US" altLang="zh-CN" sz="13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3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范颖</a:t>
            </a:r>
            <a:endParaRPr lang="zh-CN" altLang="en-US" sz="13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4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决策树学习的关键：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如何选择  最优  </a:t>
            </a:r>
            <a:r>
              <a:rPr lang="zh-CN" altLang="en-US" dirty="0" smtClean="0">
                <a:solidFill>
                  <a:srgbClr val="C00000"/>
                </a:solidFill>
              </a:rPr>
              <a:t>划分属性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60363" indent="0">
              <a:lnSpc>
                <a:spcPct val="100000"/>
              </a:lnSpc>
              <a:buNone/>
            </a:pPr>
            <a:r>
              <a:rPr lang="zh-CN" altLang="en-US" dirty="0" smtClean="0"/>
              <a:t>一般而言，随着划分过程不断进行，我们希望  决策树的分支结点所包含的样本，</a:t>
            </a:r>
            <a:r>
              <a:rPr lang="zh-CN" altLang="en-US" dirty="0" smtClean="0">
                <a:solidFill>
                  <a:srgbClr val="C00000"/>
                </a:solidFill>
              </a:rPr>
              <a:t>尽可能属于同一类别，即结点的“纯度”越来越高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经典的选择  </a:t>
            </a:r>
            <a:r>
              <a:rPr lang="zh-CN" altLang="en-US" dirty="0" smtClean="0">
                <a:solidFill>
                  <a:srgbClr val="FF0000"/>
                </a:solidFill>
              </a:rPr>
              <a:t>属性划分  </a:t>
            </a:r>
            <a:r>
              <a:rPr lang="zh-CN" altLang="en-US" dirty="0" smtClean="0"/>
              <a:t>的方法：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信息增益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增益率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</a:t>
            </a:r>
            <a:r>
              <a:rPr lang="zh-CN" altLang="en-US" dirty="0" smtClean="0"/>
              <a:t>尼指数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6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20137"/>
            <a:ext cx="7886700" cy="777874"/>
          </a:xfrm>
        </p:spPr>
        <p:txBody>
          <a:bodyPr/>
          <a:lstStyle/>
          <a:p>
            <a:r>
              <a:rPr lang="zh-CN" altLang="en-US" smtClean="0"/>
              <a:t>划分选择  </a:t>
            </a:r>
            <a:r>
              <a:rPr lang="en-US" altLang="zh-CN" sz="28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—1. </a:t>
            </a:r>
            <a:r>
              <a:rPr lang="zh-CN" altLang="en-US" sz="28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信息增益</a:t>
            </a:r>
            <a:r>
              <a:rPr lang="zh-CN" altLang="en-US" sz="2000">
                <a:solidFill>
                  <a:schemeClr val="tx1"/>
                </a:solidFill>
              </a:rPr>
              <a:t>：信息熵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158536"/>
            <a:ext cx="8562637" cy="4930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C00000"/>
                </a:solidFill>
              </a:rPr>
              <a:t>信息熵</a:t>
            </a:r>
            <a:r>
              <a:rPr lang="zh-CN" altLang="en-US" dirty="0" smtClean="0"/>
              <a:t>”是</a:t>
            </a:r>
            <a:r>
              <a:rPr lang="zh-CN" altLang="en-US" dirty="0" smtClean="0">
                <a:solidFill>
                  <a:srgbClr val="C00000"/>
                </a:solidFill>
              </a:rPr>
              <a:t>度量样本集合纯度    最常用的一种指标</a:t>
            </a:r>
            <a:endParaRPr lang="en-US" altLang="zh-CN" dirty="0"/>
          </a:p>
          <a:p>
            <a:pPr marL="265113" indent="0">
              <a:lnSpc>
                <a:spcPct val="100000"/>
              </a:lnSpc>
              <a:buNone/>
            </a:pPr>
            <a:r>
              <a:rPr lang="zh-CN" altLang="en-US" dirty="0" smtClean="0"/>
              <a:t>当前样本集合 </a:t>
            </a:r>
            <a:r>
              <a:rPr lang="en-US" altLang="zh-CN" i="1" dirty="0" smtClean="0"/>
              <a:t>D </a:t>
            </a:r>
            <a:r>
              <a:rPr lang="zh-CN" altLang="en-US" dirty="0" smtClean="0"/>
              <a:t>中，第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类样本所占的比例为 </a:t>
            </a:r>
            <a:r>
              <a:rPr lang="en-US" altLang="zh-CN" b="1" i="1" dirty="0" err="1" smtClean="0">
                <a:cs typeface="Times New Roman" pitchFamily="18" charset="0"/>
              </a:rPr>
              <a:t>p</a:t>
            </a:r>
            <a:r>
              <a:rPr lang="en-US" altLang="zh-CN" b="1" i="1" baseline="-25000" dirty="0" err="1" smtClean="0">
                <a:cs typeface="Times New Roman" pitchFamily="18" charset="0"/>
              </a:rPr>
              <a:t>k</a:t>
            </a:r>
            <a:r>
              <a:rPr lang="zh-CN" altLang="en-US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(</a:t>
            </a:r>
            <a:r>
              <a:rPr lang="en-US" altLang="zh-CN" i="1" dirty="0" smtClean="0">
                <a:cs typeface="Times New Roman" pitchFamily="18" charset="0"/>
              </a:rPr>
              <a:t>K</a:t>
            </a:r>
            <a:r>
              <a:rPr lang="en-US" altLang="zh-CN" dirty="0" smtClean="0">
                <a:cs typeface="Times New Roman" pitchFamily="18" charset="0"/>
              </a:rPr>
              <a:t>=1,2,…,|</a:t>
            </a:r>
            <a:r>
              <a:rPr lang="en-US" altLang="zh-CN" i="1" dirty="0" smtClean="0">
                <a:cs typeface="Times New Roman" pitchFamily="18" charset="0"/>
              </a:rPr>
              <a:t>Y</a:t>
            </a:r>
            <a:r>
              <a:rPr lang="en-US" altLang="zh-CN" dirty="0" smtClean="0">
                <a:cs typeface="Times New Roman" pitchFamily="18" charset="0"/>
              </a:rPr>
              <a:t>| )</a:t>
            </a:r>
            <a:r>
              <a:rPr lang="zh-CN" altLang="en-US" dirty="0" smtClean="0">
                <a:cs typeface="Times New Roman" pitchFamily="18" charset="0"/>
              </a:rPr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263525" indent="0">
              <a:lnSpc>
                <a:spcPct val="100000"/>
              </a:lnSpc>
              <a:buNone/>
            </a:pPr>
            <a:r>
              <a:rPr lang="zh-CN" altLang="en-US" dirty="0" smtClean="0"/>
              <a:t>则 </a:t>
            </a:r>
            <a:r>
              <a:rPr lang="en-US" altLang="zh-CN" i="1" dirty="0" smtClean="0"/>
              <a:t>D </a:t>
            </a:r>
            <a:r>
              <a:rPr lang="zh-CN" altLang="en-US" dirty="0" smtClean="0"/>
              <a:t>的信息熵定义为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 algn="r">
              <a:buNone/>
            </a:pPr>
            <a:r>
              <a:rPr lang="zh-CN" altLang="en-US" dirty="0" smtClean="0"/>
              <a:t>约定</a:t>
            </a:r>
            <a:r>
              <a:rPr lang="zh-CN" altLang="en-US" dirty="0"/>
              <a:t>：若 </a:t>
            </a:r>
            <a:r>
              <a:rPr lang="en-US" altLang="zh-CN" b="1" i="1" dirty="0">
                <a:cs typeface="Times New Roman" pitchFamily="18" charset="0"/>
              </a:rPr>
              <a:t>p</a:t>
            </a:r>
            <a:r>
              <a:rPr lang="en-US" altLang="zh-CN" b="1" dirty="0">
                <a:cs typeface="Times New Roman" pitchFamily="18" charset="0"/>
              </a:rPr>
              <a:t>=0</a:t>
            </a:r>
            <a:r>
              <a:rPr lang="zh-CN" altLang="en-US" dirty="0"/>
              <a:t>，则 </a:t>
            </a:r>
            <a:r>
              <a:rPr lang="en-US" altLang="zh-CN" b="1" i="1" dirty="0">
                <a:cs typeface="Times New Roman" pitchFamily="18" charset="0"/>
              </a:rPr>
              <a:t>p</a:t>
            </a:r>
            <a:r>
              <a:rPr lang="en-US" altLang="zh-CN" b="1" dirty="0">
                <a:cs typeface="Times New Roman" pitchFamily="18" charset="0"/>
                <a:sym typeface="Symbol Tiger" panose="05050102010706020507" pitchFamily="18" charset="2"/>
              </a:rPr>
              <a:t></a:t>
            </a:r>
            <a:r>
              <a:rPr lang="en-US" altLang="zh-CN" b="1" dirty="0">
                <a:cs typeface="Times New Roman" pitchFamily="18" charset="0"/>
              </a:rPr>
              <a:t>log</a:t>
            </a:r>
            <a:r>
              <a:rPr lang="en-US" altLang="zh-CN" b="1" baseline="-25000" dirty="0">
                <a:cs typeface="Times New Roman" pitchFamily="18" charset="0"/>
              </a:rPr>
              <a:t>2 </a:t>
            </a:r>
            <a:r>
              <a:rPr lang="en-US" altLang="zh-CN" b="1" i="1" dirty="0">
                <a:cs typeface="Times New Roman" pitchFamily="18" charset="0"/>
              </a:rPr>
              <a:t>p</a:t>
            </a:r>
            <a:r>
              <a:rPr lang="en-US" altLang="zh-CN" b="1" dirty="0">
                <a:cs typeface="Times New Roman" pitchFamily="18" charset="0"/>
              </a:rPr>
              <a:t>=0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342900" indent="-342900"/>
            <a:r>
              <a:rPr lang="zh-CN" altLang="en-US" dirty="0"/>
              <a:t>信息熵的最小值为</a:t>
            </a:r>
            <a:r>
              <a:rPr lang="en-US" altLang="zh-CN" dirty="0"/>
              <a:t> 0 </a:t>
            </a:r>
            <a:r>
              <a:rPr lang="zh-CN" altLang="en-US" dirty="0"/>
              <a:t>，最大值为</a:t>
            </a:r>
            <a:r>
              <a:rPr lang="en-US" altLang="zh-CN" b="1" dirty="0">
                <a:cs typeface="Times New Roman" pitchFamily="18" charset="0"/>
              </a:rPr>
              <a:t>log</a:t>
            </a:r>
            <a:r>
              <a:rPr lang="en-US" altLang="zh-CN" b="1" baseline="-25000" dirty="0">
                <a:cs typeface="Times New Roman" pitchFamily="18" charset="0"/>
              </a:rPr>
              <a:t>2</a:t>
            </a:r>
            <a:r>
              <a:rPr lang="en-US" altLang="zh-CN" b="1" dirty="0">
                <a:cs typeface="Times New Roman" pitchFamily="18" charset="0"/>
              </a:rPr>
              <a:t>|</a:t>
            </a:r>
            <a:r>
              <a:rPr lang="en-US" altLang="zh-CN" b="1" i="1" dirty="0">
                <a:cs typeface="Times New Roman" pitchFamily="18" charset="0"/>
              </a:rPr>
              <a:t>Y</a:t>
            </a:r>
            <a:r>
              <a:rPr lang="en-US" altLang="zh-CN" b="1" dirty="0" smtClean="0">
                <a:cs typeface="Times New Roman" pitchFamily="18" charset="0"/>
              </a:rPr>
              <a:t>|</a:t>
            </a:r>
          </a:p>
          <a:p>
            <a:pPr marL="342900" indent="-342900"/>
            <a:endParaRPr lang="en-US" altLang="zh-CN" dirty="0"/>
          </a:p>
          <a:p>
            <a:pPr marL="342900" indent="-342900"/>
            <a:r>
              <a:rPr lang="zh-CN" altLang="en-US" dirty="0" smtClean="0"/>
              <a:t>信息熵   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值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越小</a:t>
            </a:r>
            <a:r>
              <a:rPr lang="zh-CN" altLang="en-US" dirty="0"/>
              <a:t>，</a:t>
            </a:r>
            <a:r>
              <a:rPr lang="zh-CN" altLang="en-US" dirty="0" smtClean="0"/>
              <a:t>则  当前</a:t>
            </a:r>
            <a:r>
              <a:rPr lang="zh-CN" altLang="en-US" dirty="0"/>
              <a:t>样本集合 </a:t>
            </a:r>
            <a:r>
              <a:rPr lang="en-US" altLang="zh-CN" i="1" dirty="0"/>
              <a:t>D</a:t>
            </a:r>
            <a:r>
              <a:rPr lang="zh-CN" altLang="en-US" dirty="0" smtClean="0"/>
              <a:t>  的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纯度越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高</a:t>
            </a: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358775" indent="0">
              <a:buNone/>
            </a:pPr>
            <a:r>
              <a:rPr lang="zh-CN" altLang="en-US" dirty="0" smtClean="0"/>
              <a:t>说明，</a:t>
            </a:r>
            <a:r>
              <a:rPr lang="zh-CN" altLang="en-US" dirty="0"/>
              <a:t>当前样本集合 </a:t>
            </a:r>
            <a:r>
              <a:rPr lang="en-US" altLang="zh-CN" i="1" dirty="0" smtClean="0"/>
              <a:t>D</a:t>
            </a:r>
            <a:r>
              <a:rPr lang="zh-CN" altLang="en-US" dirty="0"/>
              <a:t>，</a:t>
            </a:r>
            <a:r>
              <a:rPr lang="zh-CN" altLang="en-US" dirty="0" smtClean="0"/>
              <a:t>属于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同一类别的</a:t>
            </a:r>
            <a:r>
              <a:rPr lang="zh-CN" altLang="en-US" dirty="0" smtClean="0"/>
              <a:t>可能性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越大</a:t>
            </a:r>
            <a:endParaRPr lang="en-US" altLang="zh-CN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277343"/>
              </p:ext>
            </p:extLst>
          </p:nvPr>
        </p:nvGraphicFramePr>
        <p:xfrm>
          <a:off x="3317436" y="2180720"/>
          <a:ext cx="3209823" cy="103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436" y="2180720"/>
                        <a:ext cx="3209823" cy="103859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6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202040" y="1251764"/>
            <a:ext cx="378778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集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包含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</a:rPr>
              <a:t>17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个训练样本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</a:endParaRPr>
          </a:p>
          <a:p>
            <a:pPr marL="265113">
              <a:lnSpc>
                <a:spcPct val="150000"/>
              </a:lnSpc>
            </a:pPr>
            <a:r>
              <a:rPr lang="en-US" altLang="zh-CN" sz="2000" dirty="0" smtClean="0">
                <a:ea typeface="黑体" pitchFamily="49" charset="-122"/>
                <a:cs typeface="Times New Roman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 smtClean="0">
                <a:ea typeface="黑体" pitchFamily="49" charset="-122"/>
                <a:cs typeface="Times New Roman" pitchFamily="18" charset="0"/>
              </a:rPr>
              <a:t>|=2,  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正例 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200" b="1" baseline="-25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8/17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，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</a:endParaRPr>
          </a:p>
          <a:p>
            <a:pPr marL="265113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               反例  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9/17 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，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6" y="1090699"/>
            <a:ext cx="5128424" cy="3600694"/>
          </a:xfrm>
          <a:prstGeom prst="rect">
            <a:avLst/>
          </a:prstGeom>
        </p:spPr>
      </p:pic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840933"/>
              </p:ext>
            </p:extLst>
          </p:nvPr>
        </p:nvGraphicFramePr>
        <p:xfrm>
          <a:off x="5565293" y="3238578"/>
          <a:ext cx="2576327" cy="8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name="Equation" r:id="rId4" imgW="1371600" imgH="393480" progId="Equation.DSMT4">
                  <p:embed/>
                </p:oleObj>
              </mc:Choice>
              <mc:Fallback>
                <p:oleObj name="Equation" r:id="rId4" imgW="1371600" imgH="393480" progId="Equation.DSMT4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293" y="3238578"/>
                        <a:ext cx="2576327" cy="833612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60153"/>
              </p:ext>
            </p:extLst>
          </p:nvPr>
        </p:nvGraphicFramePr>
        <p:xfrm>
          <a:off x="2817460" y="4872600"/>
          <a:ext cx="6178551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5" name="Equation" r:id="rId6" imgW="3288960" imgH="368280" progId="Equation.DSMT4">
                  <p:embed/>
                </p:oleObj>
              </mc:Choice>
              <mc:Fallback>
                <p:oleObj name="Equation" r:id="rId6" imgW="3288960" imgH="368280" progId="Equation.DSMT4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460" y="4872600"/>
                        <a:ext cx="6178551" cy="779463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60350" y="4929803"/>
            <a:ext cx="25571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根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结点的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信息熵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：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60350" y="120137"/>
            <a:ext cx="7886700" cy="777874"/>
          </a:xfrm>
        </p:spPr>
        <p:txBody>
          <a:bodyPr/>
          <a:lstStyle/>
          <a:p>
            <a:r>
              <a:rPr lang="zh-CN" altLang="en-US" smtClean="0"/>
              <a:t>划分选择  </a:t>
            </a:r>
            <a:r>
              <a:rPr lang="en-US" altLang="zh-CN" sz="28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—1. </a:t>
            </a:r>
            <a:r>
              <a:rPr lang="zh-CN" altLang="en-US" sz="28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信息增益</a:t>
            </a:r>
            <a:r>
              <a:rPr lang="zh-CN" altLang="en-US" sz="2000">
                <a:solidFill>
                  <a:schemeClr val="tx1"/>
                </a:solidFill>
              </a:rPr>
              <a:t>：信息熵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377" y="5823759"/>
            <a:ext cx="855434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信息熵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值越小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，当前样本集合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的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纯度越高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，属于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同一类别的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可能性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越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大</a:t>
            </a:r>
            <a:endParaRPr lang="en-US" altLang="zh-CN" sz="2000" b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1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330" y="1009650"/>
            <a:ext cx="8867575" cy="1682275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离散属性</a:t>
            </a:r>
            <a:r>
              <a:rPr lang="en-US" altLang="zh-CN" sz="2000" i="1" dirty="0"/>
              <a:t> </a:t>
            </a:r>
            <a:r>
              <a:rPr lang="en-US" altLang="zh-CN" sz="2000" i="1" dirty="0" smtClean="0"/>
              <a:t>a  </a:t>
            </a:r>
            <a:r>
              <a:rPr lang="zh-CN" altLang="en-US" sz="2000" dirty="0" smtClean="0"/>
              <a:t>有 </a:t>
            </a:r>
            <a:r>
              <a:rPr lang="en-US" altLang="zh-CN" sz="2000" i="1" dirty="0" smtClean="0"/>
              <a:t>V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可能的</a:t>
            </a:r>
            <a:r>
              <a:rPr lang="zh-CN" altLang="en-US" sz="2000" dirty="0" smtClean="0"/>
              <a:t>取值 </a:t>
            </a:r>
            <a:r>
              <a:rPr lang="en-US" altLang="zh-CN" sz="2000" dirty="0" smtClean="0"/>
              <a:t>{</a:t>
            </a:r>
            <a:r>
              <a:rPr lang="en-US" altLang="zh-CN" sz="2000" i="1" dirty="0" smtClean="0"/>
              <a:t>a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a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,…, </a:t>
            </a:r>
            <a:r>
              <a:rPr lang="en-US" altLang="zh-CN" sz="2000" i="1" dirty="0" err="1" smtClean="0"/>
              <a:t>a</a:t>
            </a:r>
            <a:r>
              <a:rPr lang="en-US" altLang="zh-CN" sz="2000" i="1" baseline="30000" dirty="0" err="1" smtClean="0"/>
              <a:t>V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  <a:r>
              <a:rPr lang="zh-CN" altLang="en-US" sz="2000" dirty="0" smtClean="0"/>
              <a:t> 。</a:t>
            </a:r>
            <a:endParaRPr lang="en-US" altLang="zh-CN" sz="2000" dirty="0" smtClean="0"/>
          </a:p>
          <a:p>
            <a:pPr marL="703263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若 用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进行划分</a:t>
            </a:r>
            <a:r>
              <a:rPr lang="zh-CN" altLang="en-US" sz="2000" dirty="0" smtClean="0"/>
              <a:t>，则会产生</a:t>
            </a:r>
            <a:r>
              <a:rPr lang="en-US" altLang="zh-CN" sz="2000" dirty="0"/>
              <a:t> </a:t>
            </a:r>
            <a:r>
              <a:rPr lang="en-US" altLang="zh-CN" sz="2000" i="1" dirty="0"/>
              <a:t>V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分支</a:t>
            </a:r>
            <a:r>
              <a:rPr lang="zh-CN" altLang="en-US" sz="2000" dirty="0" smtClean="0"/>
              <a:t>结点</a:t>
            </a:r>
            <a:r>
              <a:rPr lang="zh-CN" altLang="en-US" sz="2000" dirty="0"/>
              <a:t>，其中</a:t>
            </a:r>
            <a:r>
              <a:rPr lang="zh-CN" altLang="en-US" sz="2000" dirty="0" smtClean="0"/>
              <a:t>第 </a:t>
            </a:r>
            <a:r>
              <a:rPr lang="en-US" altLang="zh-CN" sz="2000" i="1" dirty="0" smtClean="0"/>
              <a:t>v</a:t>
            </a:r>
            <a:r>
              <a:rPr lang="zh-CN" altLang="en-US" sz="2000" dirty="0" smtClean="0"/>
              <a:t>  个</a:t>
            </a:r>
            <a:r>
              <a:rPr lang="zh-CN" altLang="en-US" sz="2000" dirty="0"/>
              <a:t>分支</a:t>
            </a:r>
            <a:r>
              <a:rPr lang="zh-CN" altLang="en-US" sz="2000" dirty="0" smtClean="0"/>
              <a:t>结点包含了 </a:t>
            </a:r>
            <a:r>
              <a:rPr lang="en-US" altLang="zh-CN" sz="2000" i="1" dirty="0" smtClean="0"/>
              <a:t>D</a:t>
            </a:r>
            <a:r>
              <a:rPr lang="zh-CN" altLang="en-US" sz="2000" dirty="0" smtClean="0"/>
              <a:t>  中</a:t>
            </a:r>
            <a:r>
              <a:rPr lang="zh-CN" altLang="en-US" sz="2000" dirty="0"/>
              <a:t>所有在</a:t>
            </a:r>
            <a:r>
              <a:rPr lang="zh-CN" altLang="en-US" sz="2000" dirty="0" smtClean="0"/>
              <a:t>属性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取值为</a:t>
            </a:r>
            <a:r>
              <a:rPr lang="zh-CN" altLang="en-US" sz="2000" dirty="0" smtClean="0"/>
              <a:t> </a:t>
            </a:r>
            <a:r>
              <a:rPr lang="en-US" altLang="zh-CN" sz="2000" i="1" dirty="0" err="1" smtClean="0"/>
              <a:t>a</a:t>
            </a:r>
            <a:r>
              <a:rPr lang="en-US" altLang="zh-CN" sz="2000" i="1" baseline="30000" dirty="0" err="1" smtClean="0"/>
              <a:t>v</a:t>
            </a:r>
            <a:r>
              <a:rPr lang="en-US" altLang="zh-CN" sz="2000" i="1" baseline="30000" dirty="0" smtClean="0"/>
              <a:t>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样本，记为 </a:t>
            </a:r>
            <a:r>
              <a:rPr lang="en-US" altLang="zh-CN" sz="2000" i="1" dirty="0" err="1" smtClean="0"/>
              <a:t>D</a:t>
            </a:r>
            <a:r>
              <a:rPr lang="en-US" altLang="zh-CN" sz="2000" i="1" baseline="30000" dirty="0" err="1" smtClean="0"/>
              <a:t>v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03263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用属性 </a:t>
            </a:r>
            <a:r>
              <a:rPr lang="en-US" altLang="zh-CN" sz="2000" i="1" dirty="0"/>
              <a:t>a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对样本集 </a:t>
            </a:r>
            <a:r>
              <a:rPr lang="en-US" altLang="zh-CN" sz="2000" i="1" dirty="0" smtClean="0"/>
              <a:t>D </a:t>
            </a:r>
            <a:r>
              <a:rPr lang="zh-CN" altLang="en-US" sz="2000" dirty="0" smtClean="0"/>
              <a:t>进行划分，所</a:t>
            </a:r>
            <a:r>
              <a:rPr lang="zh-CN" altLang="en-US" sz="2000" dirty="0"/>
              <a:t>获得的</a:t>
            </a:r>
            <a:r>
              <a:rPr lang="zh-CN" altLang="en-US" sz="2000" dirty="0" smtClean="0"/>
              <a:t>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信息增益</a:t>
            </a:r>
            <a:r>
              <a:rPr lang="zh-CN" altLang="en-US" sz="2000" dirty="0" smtClean="0"/>
              <a:t>”：</a:t>
            </a:r>
            <a:endParaRPr lang="en-US" altLang="zh-CN" sz="2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27502" y="3856907"/>
            <a:ext cx="8017664" cy="1026379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lnSpc>
                <a:spcPts val="3200"/>
              </a:lnSpc>
              <a:buNone/>
            </a:pPr>
            <a:r>
              <a:rPr lang="zh-CN" altLang="en-US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信息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增益 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为分支结点权重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1079500" indent="0">
              <a:lnSpc>
                <a:spcPts val="3200"/>
              </a:lnSpc>
              <a:buNone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说明：样本数越多的分支结点，对决策树的影响越大</a:t>
            </a:r>
            <a:endParaRPr lang="zh-CN" altLang="en-US" sz="2200" i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60350" y="12013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划分选择  </a:t>
            </a:r>
            <a:r>
              <a:rPr lang="en-US" altLang="zh-CN" sz="2800" dirty="0" smtClean="0">
                <a:solidFill>
                  <a:srgbClr val="002060">
                    <a:lumMod val="75000"/>
                    <a:lumOff val="25000"/>
                  </a:srgbClr>
                </a:solidFill>
                <a:ea typeface="黑体" pitchFamily="49" charset="-122"/>
              </a:rPr>
              <a:t>—</a:t>
            </a:r>
            <a:r>
              <a:rPr lang="en-US" altLang="zh-CN" sz="2800" dirty="0">
                <a:solidFill>
                  <a:srgbClr val="002060">
                    <a:lumMod val="75000"/>
                    <a:lumOff val="25000"/>
                  </a:srgbClr>
                </a:solidFill>
                <a:ea typeface="黑体" pitchFamily="49" charset="-122"/>
              </a:rPr>
              <a:t>1. </a:t>
            </a:r>
            <a:r>
              <a:rPr lang="zh-CN" altLang="en-US" sz="2800" dirty="0">
                <a:solidFill>
                  <a:srgbClr val="002060">
                    <a:lumMod val="75000"/>
                    <a:lumOff val="25000"/>
                  </a:srgbClr>
                </a:solidFill>
                <a:ea typeface="黑体" pitchFamily="49" charset="-122"/>
              </a:rPr>
              <a:t>信息增益</a:t>
            </a:r>
            <a:endParaRPr lang="zh-CN" altLang="en-US" dirty="0">
              <a:ea typeface="黑体" pitchFamily="49" charset="-122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09744"/>
              </p:ext>
            </p:extLst>
          </p:nvPr>
        </p:nvGraphicFramePr>
        <p:xfrm>
          <a:off x="1405722" y="2628157"/>
          <a:ext cx="4450329" cy="99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4" name="Equation" r:id="rId3" imgW="2184120" imgH="431640" progId="Equation.DSMT4">
                  <p:embed/>
                </p:oleObj>
              </mc:Choice>
              <mc:Fallback>
                <p:oleObj name="Equation" r:id="rId3" imgW="2184120" imgH="43164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722" y="2628157"/>
                        <a:ext cx="4450329" cy="990651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60350" y="4959150"/>
            <a:ext cx="8387994" cy="1574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信息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增益 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，则使用属性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来进行划分，所获得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纯度提升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越大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，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当前样本集合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中，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同一类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的样本比例，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增加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的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最快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，更有利于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样本集合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中，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所有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  <a:cs typeface="+mj-cs"/>
              </a:rPr>
              <a:t>样本趋于同一类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+mj-cs"/>
            </a:endParaRPr>
          </a:p>
          <a:p>
            <a:pPr marL="228600" lvl="1" indent="-360000">
              <a:lnSpc>
                <a:spcPct val="11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ID3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决策树学习算法，以 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信息增益 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为准则来选择 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划分属性</a:t>
            </a:r>
          </a:p>
        </p:txBody>
      </p:sp>
    </p:spTree>
    <p:extLst>
      <p:ext uri="{BB962C8B-B14F-4D97-AF65-F5344CB8AC3E}">
        <p14:creationId xmlns:p14="http://schemas.microsoft.com/office/powerpoint/2010/main" val="24046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71" y="901797"/>
            <a:ext cx="8616950" cy="126263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以属性“色泽”为例，其对应的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个数据子集分别为 </a:t>
            </a:r>
            <a:endParaRPr lang="en-US" altLang="zh-CN" dirty="0" smtClean="0"/>
          </a:p>
          <a:p>
            <a:pPr marL="360363" indent="0">
              <a:buNone/>
            </a:pPr>
            <a:r>
              <a:rPr lang="en-US" altLang="zh-CN" sz="2400" b="1" i="1" dirty="0" smtClean="0"/>
              <a:t>D</a:t>
            </a:r>
            <a:r>
              <a:rPr lang="en-US" altLang="zh-CN" sz="2400" b="1" baseline="30000" dirty="0" smtClean="0"/>
              <a:t>1</a:t>
            </a:r>
            <a:r>
              <a:rPr lang="en-US" altLang="zh-CN" sz="2400" b="1" i="1" baseline="30000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色泽</a:t>
            </a:r>
            <a:r>
              <a:rPr lang="en-US" altLang="zh-CN" dirty="0" smtClean="0"/>
              <a:t>=</a:t>
            </a:r>
            <a:r>
              <a:rPr lang="zh-CN" altLang="en-US" dirty="0" smtClean="0"/>
              <a:t>青绿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sz="2000" b="1" i="1" dirty="0"/>
              <a:t> </a:t>
            </a:r>
            <a:r>
              <a:rPr lang="en-US" altLang="zh-CN" sz="2000" b="1" i="1" dirty="0" smtClean="0"/>
              <a:t>D</a:t>
            </a:r>
            <a:r>
              <a:rPr lang="en-US" altLang="zh-CN" sz="2000" b="1" baseline="30000" dirty="0" smtClean="0"/>
              <a:t>2</a:t>
            </a:r>
            <a:r>
              <a:rPr lang="en-US" altLang="zh-CN" sz="2000" b="1" i="1" baseline="30000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色泽</a:t>
            </a:r>
            <a:r>
              <a:rPr lang="en-US" altLang="zh-CN" dirty="0" smtClean="0"/>
              <a:t>=</a:t>
            </a:r>
            <a:r>
              <a:rPr lang="zh-CN" altLang="en-US" dirty="0" smtClean="0"/>
              <a:t>乌黑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sz="2000" b="1" i="1" dirty="0"/>
              <a:t> </a:t>
            </a:r>
            <a:r>
              <a:rPr lang="en-US" altLang="zh-CN" sz="2000" b="1" i="1" dirty="0" smtClean="0"/>
              <a:t>D</a:t>
            </a:r>
            <a:r>
              <a:rPr lang="en-US" altLang="zh-CN" sz="2000" b="1" baseline="30000" dirty="0" smtClean="0"/>
              <a:t>3</a:t>
            </a:r>
            <a:r>
              <a:rPr lang="en-US" altLang="zh-CN" sz="2000" b="1" i="1" baseline="30000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色泽</a:t>
            </a:r>
            <a:r>
              <a:rPr lang="en-US" altLang="zh-CN" dirty="0" smtClean="0"/>
              <a:t>=</a:t>
            </a:r>
            <a:r>
              <a:rPr lang="zh-CN" altLang="en-US" dirty="0" smtClean="0"/>
              <a:t>浅白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色泽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划分之后，所获得的 </a:t>
            </a:r>
            <a:r>
              <a:rPr lang="en-US" altLang="zh-CN" dirty="0" smtClean="0"/>
              <a:t>3 </a:t>
            </a:r>
            <a:r>
              <a:rPr lang="zh-CN" altLang="en-US" dirty="0"/>
              <a:t>个分支结点的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信息熵</a:t>
            </a:r>
            <a:r>
              <a:rPr lang="zh-CN" altLang="en-US" dirty="0" smtClean="0"/>
              <a:t>为：</a:t>
            </a:r>
            <a:endParaRPr lang="en-US" altLang="zh-CN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451423"/>
              </p:ext>
            </p:extLst>
          </p:nvPr>
        </p:nvGraphicFramePr>
        <p:xfrm>
          <a:off x="7864475" y="2776935"/>
          <a:ext cx="730250" cy="52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Formula" r:id="rId3" imgW="14040" imgH="0" progId="Equation.Ribbit">
                  <p:embed/>
                </p:oleObj>
              </mc:Choice>
              <mc:Fallback>
                <p:oleObj name="Formula" r:id="rId3" imgW="14040" imgH="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4475" y="2776935"/>
                        <a:ext cx="730250" cy="520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260350" y="120137"/>
            <a:ext cx="7886700" cy="777874"/>
          </a:xfrm>
        </p:spPr>
        <p:txBody>
          <a:bodyPr/>
          <a:lstStyle/>
          <a:p>
            <a:r>
              <a:rPr lang="zh-CN" altLang="en-US" smtClean="0"/>
              <a:t>划分选择  </a:t>
            </a:r>
            <a:r>
              <a:rPr lang="zh-CN" altLang="en-US">
                <a:solidFill>
                  <a:srgbClr val="16754D"/>
                </a:solidFill>
              </a:rPr>
              <a:t> 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—1.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信息增益</a:t>
            </a:r>
            <a:endParaRPr lang="zh-CN" altLang="en-US" dirty="0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030125"/>
              </p:ext>
            </p:extLst>
          </p:nvPr>
        </p:nvGraphicFramePr>
        <p:xfrm>
          <a:off x="1904090" y="2050963"/>
          <a:ext cx="3235203" cy="158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Equation" r:id="rId5" imgW="2184120" imgH="952200" progId="Equation.DSMT4">
                  <p:embed/>
                </p:oleObj>
              </mc:Choice>
              <mc:Fallback>
                <p:oleObj name="Equation" r:id="rId5" imgW="2184120" imgH="952200" progId="Equation.DSMT4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090" y="2050963"/>
                        <a:ext cx="3235203" cy="158880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72029"/>
              </p:ext>
            </p:extLst>
          </p:nvPr>
        </p:nvGraphicFramePr>
        <p:xfrm>
          <a:off x="563600" y="4121996"/>
          <a:ext cx="5563735" cy="137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7" imgW="3416040" imgH="749160" progId="Equation.DSMT4">
                  <p:embed/>
                </p:oleObj>
              </mc:Choice>
              <mc:Fallback>
                <p:oleObj name="Equation" r:id="rId7" imgW="3416040" imgH="74916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00" y="4121996"/>
                        <a:ext cx="5563735" cy="137443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337" y="2157624"/>
            <a:ext cx="3436976" cy="24131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6943" y="3724964"/>
            <a:ext cx="391645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属性“色泽”的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信息增益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为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050" y="5574447"/>
            <a:ext cx="8017199" cy="118494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信息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增益 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，则使用属性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来进行划分，所获得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纯度提升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endParaRPr lang="en-US" altLang="zh-CN" sz="2000" b="1" dirty="0" smtClean="0">
              <a:latin typeface="Times New Roman" pitchFamily="18" charset="0"/>
              <a:ea typeface="黑体" pitchFamily="49" charset="-122"/>
              <a:cs typeface="+mj-cs"/>
            </a:endParaRPr>
          </a:p>
          <a:p>
            <a:pPr lvl="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当前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样本集合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中，在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属性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上，取值相同（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同一类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的样本比例，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增加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的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最快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，更有利于所有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  <a:cs typeface="+mj-cs"/>
              </a:rPr>
              <a:t>样本趋于同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一类</a:t>
            </a:r>
            <a:endParaRPr lang="zh-CN" altLang="en-US" sz="2000" dirty="0">
              <a:solidFill>
                <a:srgbClr val="002060">
                  <a:lumMod val="75000"/>
                  <a:lumOff val="25000"/>
                </a:srgbClr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2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688" y="1158536"/>
            <a:ext cx="8659612" cy="37510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类似的，</a:t>
            </a:r>
            <a:r>
              <a:rPr lang="zh-CN" altLang="en-US" dirty="0"/>
              <a:t>可</a:t>
            </a:r>
            <a:r>
              <a:rPr lang="zh-CN" altLang="en-US" dirty="0" smtClean="0"/>
              <a:t>计算所有属性的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信息增益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属性“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纹理</a:t>
            </a:r>
            <a:r>
              <a:rPr lang="zh-CN" altLang="en-US" dirty="0" smtClean="0"/>
              <a:t>”的</a:t>
            </a:r>
            <a:r>
              <a:rPr lang="zh-CN" altLang="en-US" dirty="0" smtClean="0">
                <a:solidFill>
                  <a:srgbClr val="FF0000"/>
                </a:solidFill>
              </a:rPr>
              <a:t>信息增益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最大</a:t>
            </a:r>
            <a:r>
              <a:rPr lang="zh-CN" altLang="en-US" dirty="0" smtClean="0"/>
              <a:t>，被</a:t>
            </a:r>
            <a:r>
              <a:rPr lang="zh-CN" altLang="en-US" dirty="0" smtClean="0"/>
              <a:t>选为 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划分属性</a:t>
            </a: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630238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纹理</a:t>
            </a:r>
            <a:r>
              <a:rPr lang="en-US" altLang="zh-CN" dirty="0" smtClean="0"/>
              <a:t>”  </a:t>
            </a:r>
            <a:r>
              <a:rPr lang="zh-CN" altLang="en-US" dirty="0" smtClean="0"/>
              <a:t>，对</a:t>
            </a:r>
            <a:r>
              <a:rPr lang="zh-CN" altLang="en-US" dirty="0"/>
              <a:t>根结点进行</a:t>
            </a:r>
            <a:r>
              <a:rPr lang="zh-CN" altLang="en-US" dirty="0" smtClean="0"/>
              <a:t>划分</a:t>
            </a:r>
            <a:r>
              <a:rPr lang="zh-CN" altLang="en-US" dirty="0"/>
              <a:t>：</a:t>
            </a:r>
            <a:r>
              <a:rPr lang="zh-CN" altLang="en-US" dirty="0" smtClean="0"/>
              <a:t>各</a:t>
            </a:r>
            <a:r>
              <a:rPr lang="zh-CN" altLang="en-US" dirty="0"/>
              <a:t>分支</a:t>
            </a:r>
            <a:r>
              <a:rPr lang="zh-CN" altLang="en-US" dirty="0" smtClean="0"/>
              <a:t>结点，包含</a:t>
            </a:r>
            <a:r>
              <a:rPr lang="zh-CN" altLang="en-US" dirty="0" smtClean="0"/>
              <a:t>了对应的</a:t>
            </a:r>
            <a:r>
              <a:rPr lang="zh-CN" altLang="en-US" dirty="0" smtClean="0"/>
              <a:t>样本子集。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407461" y="4688009"/>
            <a:ext cx="7393547" cy="1508360"/>
            <a:chOff x="1171711" y="4309649"/>
            <a:chExt cx="7393547" cy="15083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197228" y="4761071"/>
              <a:ext cx="2203197" cy="631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252888" y="4755298"/>
              <a:ext cx="2077319" cy="579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4" idx="2"/>
              <a:endCxn id="25" idx="0"/>
            </p:cNvCxnSpPr>
            <p:nvPr/>
          </p:nvCxnSpPr>
          <p:spPr>
            <a:xfrm>
              <a:off x="4590325" y="4741649"/>
              <a:ext cx="683816" cy="644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2252888" y="48065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黑体" pitchFamily="49" charset="-122"/>
                  <a:ea typeface="黑体" pitchFamily="49" charset="-122"/>
                </a:rPr>
                <a:t>清晰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47018" y="49210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黑体" pitchFamily="49" charset="-122"/>
                  <a:ea typeface="黑体" pitchFamily="49" charset="-122"/>
                </a:rPr>
                <a:t>稍糊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45447" y="49170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黑体" pitchFamily="49" charset="-122"/>
                  <a:ea typeface="黑体" pitchFamily="49" charset="-122"/>
                </a:rPr>
                <a:t>模糊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171711" y="5370617"/>
              <a:ext cx="2634232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{1,2,3,4,5,6,8,10,15}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870325" y="4309649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纹理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311956" y="5386009"/>
              <a:ext cx="1924369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{7,9,13,14,17}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640889" y="5358103"/>
              <a:ext cx="1924369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{11,12,16}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</p:grp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260350" y="120137"/>
            <a:ext cx="7886700" cy="777874"/>
          </a:xfrm>
        </p:spPr>
        <p:txBody>
          <a:bodyPr/>
          <a:lstStyle/>
          <a:p>
            <a:r>
              <a:rPr lang="zh-CN" altLang="en-US" smtClean="0"/>
              <a:t>划分选择  </a:t>
            </a:r>
            <a:r>
              <a:rPr lang="zh-CN" altLang="en-US">
                <a:solidFill>
                  <a:srgbClr val="16754D"/>
                </a:solidFill>
              </a:rPr>
              <a:t> 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—1.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信息增益</a:t>
            </a:r>
            <a:endParaRPr lang="zh-CN" altLang="en-US" dirty="0"/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763108"/>
              </p:ext>
            </p:extLst>
          </p:nvPr>
        </p:nvGraphicFramePr>
        <p:xfrm>
          <a:off x="217688" y="1659429"/>
          <a:ext cx="5222636" cy="148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8" name="Equation" r:id="rId3" imgW="3771720" imgH="901440" progId="Equation.DSMT4">
                  <p:embed/>
                </p:oleObj>
              </mc:Choice>
              <mc:Fallback>
                <p:oleObj name="Equation" r:id="rId3" imgW="3771720" imgH="901440" progId="Equation.DSMT4">
                  <p:embed/>
                  <p:pic>
                    <p:nvPicPr>
                      <p:cNvPr id="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88" y="1659429"/>
                        <a:ext cx="5222636" cy="148610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890" y="990351"/>
            <a:ext cx="3436976" cy="2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85" y="833302"/>
            <a:ext cx="8749619" cy="83137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属性“</a:t>
            </a:r>
            <a:r>
              <a:rPr lang="zh-CN" altLang="en-US" sz="24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纹理</a:t>
            </a:r>
            <a:r>
              <a:rPr lang="zh-CN" altLang="en-US" sz="2400" dirty="0"/>
              <a:t>”的</a:t>
            </a:r>
            <a:r>
              <a:rPr lang="zh-CN" altLang="en-US" sz="2400" dirty="0">
                <a:solidFill>
                  <a:srgbClr val="FF0000"/>
                </a:solidFill>
              </a:rPr>
              <a:t>信息增益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最大</a:t>
            </a:r>
            <a:r>
              <a:rPr lang="zh-CN" altLang="en-US" sz="2400" dirty="0" smtClean="0"/>
              <a:t>，被</a:t>
            </a:r>
            <a:r>
              <a:rPr lang="zh-CN" altLang="en-US" sz="2400" dirty="0"/>
              <a:t>选为 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属性，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根结点进行划分</a:t>
            </a:r>
            <a:endParaRPr lang="zh-CN" altLang="en-US" sz="2400" dirty="0"/>
          </a:p>
        </p:txBody>
      </p: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260350" y="120137"/>
            <a:ext cx="7886700" cy="777874"/>
          </a:xfrm>
        </p:spPr>
        <p:txBody>
          <a:bodyPr/>
          <a:lstStyle/>
          <a:p>
            <a:r>
              <a:rPr lang="zh-CN" altLang="en-US" smtClean="0"/>
              <a:t>划分选择  </a:t>
            </a:r>
            <a:r>
              <a:rPr lang="zh-CN" altLang="en-US">
                <a:solidFill>
                  <a:srgbClr val="16754D"/>
                </a:solidFill>
              </a:rPr>
              <a:t> 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—1.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信息增益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92134" y="4780598"/>
            <a:ext cx="5053530" cy="186204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信息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增益 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，则使用属性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来进行划分，所获得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纯度提升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endParaRPr lang="en-US" altLang="zh-CN" sz="2000" b="1" dirty="0" smtClean="0">
              <a:latin typeface="Times New Roman" pitchFamily="18" charset="0"/>
              <a:ea typeface="黑体" pitchFamily="49" charset="-122"/>
              <a:cs typeface="+mj-cs"/>
            </a:endParaRPr>
          </a:p>
          <a:p>
            <a:pPr lvl="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当前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样本集合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中，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属性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 a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上，取值相同（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同一类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的样本比例，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增加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的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最快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，更有利于所有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  <a:cs typeface="+mj-cs"/>
              </a:rPr>
              <a:t>样本趋于同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一类</a:t>
            </a:r>
            <a:endParaRPr lang="zh-CN" altLang="en-US" sz="2000" dirty="0">
              <a:solidFill>
                <a:srgbClr val="002060">
                  <a:lumMod val="75000"/>
                  <a:lumOff val="25000"/>
                </a:srgbClr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53503" y="1734497"/>
            <a:ext cx="7393547" cy="1508360"/>
            <a:chOff x="1171711" y="4309649"/>
            <a:chExt cx="7393547" cy="1508360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5197228" y="4761071"/>
              <a:ext cx="2203197" cy="631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2252888" y="4755298"/>
              <a:ext cx="2077319" cy="579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5" idx="2"/>
              <a:endCxn id="56" idx="0"/>
            </p:cNvCxnSpPr>
            <p:nvPr/>
          </p:nvCxnSpPr>
          <p:spPr>
            <a:xfrm>
              <a:off x="4590325" y="4741649"/>
              <a:ext cx="683816" cy="644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52888" y="48065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黑体" pitchFamily="49" charset="-122"/>
                  <a:ea typeface="黑体" pitchFamily="49" charset="-122"/>
                </a:rPr>
                <a:t>清晰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347018" y="49210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黑体" pitchFamily="49" charset="-122"/>
                  <a:ea typeface="黑体" pitchFamily="49" charset="-122"/>
                </a:rPr>
                <a:t>稍糊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45447" y="49170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黑体" pitchFamily="49" charset="-122"/>
                  <a:ea typeface="黑体" pitchFamily="49" charset="-122"/>
                </a:rPr>
                <a:t>模糊</a:t>
              </a:r>
              <a:endParaRPr lang="zh-CN" altLang="en-US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171711" y="5370617"/>
              <a:ext cx="2634232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{1,2,3,4,5,6,8,10,15}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870325" y="4309649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纹理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11956" y="5386009"/>
              <a:ext cx="1924369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{7,9,13,14,17}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6640889" y="5358103"/>
              <a:ext cx="1924369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{11,12,16}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85" y="833302"/>
            <a:ext cx="8749619" cy="83137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对</a:t>
            </a:r>
            <a:r>
              <a:rPr lang="zh-CN" altLang="en-US" sz="2400" dirty="0" smtClean="0"/>
              <a:t>每个分支结点，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计算</a:t>
            </a:r>
            <a:r>
              <a:rPr lang="zh-CN" altLang="en-US" sz="2400" dirty="0" smtClean="0"/>
              <a:t>其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信息增益</a:t>
            </a:r>
            <a:r>
              <a:rPr lang="zh-CN" altLang="en-US" sz="2400" dirty="0" smtClean="0"/>
              <a:t>，做进一步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</a:t>
            </a:r>
            <a:r>
              <a:rPr lang="zh-CN" altLang="en-US" sz="2400" dirty="0" smtClean="0"/>
              <a:t>，得到</a:t>
            </a:r>
            <a:r>
              <a:rPr lang="zh-CN" altLang="en-US" sz="2400" dirty="0"/>
              <a:t>最终的决策树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0020" y="1714349"/>
            <a:ext cx="7528209" cy="4488776"/>
            <a:chOff x="190020" y="1714349"/>
            <a:chExt cx="7528209" cy="4488776"/>
          </a:xfrm>
        </p:grpSpPr>
        <p:cxnSp>
          <p:nvCxnSpPr>
            <p:cNvPr id="4" name="直接连接符 3"/>
            <p:cNvCxnSpPr>
              <a:endCxn id="11" idx="0"/>
            </p:cNvCxnSpPr>
            <p:nvPr/>
          </p:nvCxnSpPr>
          <p:spPr>
            <a:xfrm>
              <a:off x="4975032" y="2116568"/>
              <a:ext cx="2203197" cy="631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endCxn id="10" idx="0"/>
            </p:cNvCxnSpPr>
            <p:nvPr/>
          </p:nvCxnSpPr>
          <p:spPr>
            <a:xfrm flipH="1">
              <a:off x="2017657" y="2157638"/>
              <a:ext cx="2333275" cy="5904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12" idx="2"/>
              <a:endCxn id="42" idx="0"/>
            </p:cNvCxnSpPr>
            <p:nvPr/>
          </p:nvCxnSpPr>
          <p:spPr>
            <a:xfrm>
              <a:off x="4712134" y="2146349"/>
              <a:ext cx="761995" cy="595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126313" y="227252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清晰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90734" y="227252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稍糊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23251" y="227252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模糊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477657" y="2748071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638229" y="2748071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992134" y="1714349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纹理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751796" y="3821661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03518" y="3821661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>
              <a:endCxn id="14" idx="0"/>
            </p:cNvCxnSpPr>
            <p:nvPr/>
          </p:nvCxnSpPr>
          <p:spPr>
            <a:xfrm flipH="1">
              <a:off x="743518" y="3180071"/>
              <a:ext cx="1056139" cy="64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13" idx="0"/>
            </p:cNvCxnSpPr>
            <p:nvPr/>
          </p:nvCxnSpPr>
          <p:spPr>
            <a:xfrm>
              <a:off x="2239223" y="3180071"/>
              <a:ext cx="1052573" cy="64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2"/>
              <a:endCxn id="30" idx="0"/>
            </p:cNvCxnSpPr>
            <p:nvPr/>
          </p:nvCxnSpPr>
          <p:spPr>
            <a:xfrm>
              <a:off x="2017657" y="3180071"/>
              <a:ext cx="0" cy="64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37"/>
            <p:cNvSpPr txBox="1"/>
            <p:nvPr/>
          </p:nvSpPr>
          <p:spPr>
            <a:xfrm>
              <a:off x="569115" y="32998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文本框 38"/>
            <p:cNvSpPr txBox="1"/>
            <p:nvPr/>
          </p:nvSpPr>
          <p:spPr>
            <a:xfrm>
              <a:off x="1955526" y="32998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稍</a:t>
              </a:r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9"/>
            <p:cNvSpPr txBox="1"/>
            <p:nvPr/>
          </p:nvSpPr>
          <p:spPr>
            <a:xfrm>
              <a:off x="2934012" y="32998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92743" y="3821661"/>
              <a:ext cx="2286066" cy="432000"/>
              <a:chOff x="5861816" y="2353958"/>
              <a:chExt cx="2286066" cy="43200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861816" y="235395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067882" y="235395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cxnSp>
          <p:nvCxnSpPr>
            <p:cNvPr id="24" name="直接连接符 23"/>
            <p:cNvCxnSpPr>
              <a:endCxn id="22" idx="0"/>
            </p:cNvCxnSpPr>
            <p:nvPr/>
          </p:nvCxnSpPr>
          <p:spPr>
            <a:xfrm flipH="1">
              <a:off x="4932743" y="3101180"/>
              <a:ext cx="431813" cy="7204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23" idx="0"/>
            </p:cNvCxnSpPr>
            <p:nvPr/>
          </p:nvCxnSpPr>
          <p:spPr>
            <a:xfrm>
              <a:off x="5653369" y="3101180"/>
              <a:ext cx="485440" cy="7204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190020" y="4895251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51796" y="4895251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8" name="直接连接符 27"/>
            <p:cNvCxnSpPr>
              <a:endCxn id="26" idx="0"/>
            </p:cNvCxnSpPr>
            <p:nvPr/>
          </p:nvCxnSpPr>
          <p:spPr>
            <a:xfrm flipH="1">
              <a:off x="730020" y="4101161"/>
              <a:ext cx="1207634" cy="794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27" idx="0"/>
            </p:cNvCxnSpPr>
            <p:nvPr/>
          </p:nvCxnSpPr>
          <p:spPr>
            <a:xfrm>
              <a:off x="2130984" y="4173665"/>
              <a:ext cx="1160812" cy="721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1477657" y="3821661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31" name="文本框 60"/>
            <p:cNvSpPr txBox="1"/>
            <p:nvPr/>
          </p:nvSpPr>
          <p:spPr>
            <a:xfrm>
              <a:off x="548653" y="43484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2" name="直接连接符 31"/>
            <p:cNvCxnSpPr>
              <a:stCxn id="30" idx="2"/>
              <a:endCxn id="39" idx="0"/>
            </p:cNvCxnSpPr>
            <p:nvPr/>
          </p:nvCxnSpPr>
          <p:spPr>
            <a:xfrm>
              <a:off x="2017657" y="4253661"/>
              <a:ext cx="1016" cy="64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64"/>
            <p:cNvSpPr txBox="1"/>
            <p:nvPr/>
          </p:nvSpPr>
          <p:spPr>
            <a:xfrm>
              <a:off x="1938672" y="435357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文本框 65"/>
            <p:cNvSpPr txBox="1"/>
            <p:nvPr/>
          </p:nvSpPr>
          <p:spPr>
            <a:xfrm>
              <a:off x="2793947" y="43484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838415" y="577112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89637" y="577112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1378415" y="5174751"/>
              <a:ext cx="577111" cy="6134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995781" y="5174751"/>
              <a:ext cx="633856" cy="6134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1478673" y="4895251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触感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0" name="文本框 77"/>
            <p:cNvSpPr txBox="1"/>
            <p:nvPr/>
          </p:nvSpPr>
          <p:spPr>
            <a:xfrm>
              <a:off x="910349" y="5373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" name="文本框 78"/>
            <p:cNvSpPr txBox="1"/>
            <p:nvPr/>
          </p:nvSpPr>
          <p:spPr>
            <a:xfrm>
              <a:off x="2482144" y="53748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软粘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934129" y="2741506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触感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3" name="文本框 40"/>
            <p:cNvSpPr txBox="1"/>
            <p:nvPr/>
          </p:nvSpPr>
          <p:spPr>
            <a:xfrm>
              <a:off x="4505599" y="32998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" name="文本框 42"/>
            <p:cNvSpPr txBox="1"/>
            <p:nvPr/>
          </p:nvSpPr>
          <p:spPr>
            <a:xfrm>
              <a:off x="6006993" y="3306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软粘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260350" y="120137"/>
            <a:ext cx="7886700" cy="777874"/>
          </a:xfrm>
        </p:spPr>
        <p:txBody>
          <a:bodyPr/>
          <a:lstStyle/>
          <a:p>
            <a:r>
              <a:rPr lang="zh-CN" altLang="en-US" smtClean="0"/>
              <a:t>划分选择  </a:t>
            </a:r>
            <a:r>
              <a:rPr lang="zh-CN" altLang="en-US">
                <a:solidFill>
                  <a:srgbClr val="16754D"/>
                </a:solidFill>
              </a:rPr>
              <a:t> 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—1.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信息增益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92134" y="4780598"/>
            <a:ext cx="5053530" cy="186204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信息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增益 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，则使用属性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来进行划分，所获得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纯度提升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endParaRPr lang="en-US" altLang="zh-CN" sz="2000" b="1" dirty="0" smtClean="0">
              <a:latin typeface="Times New Roman" pitchFamily="18" charset="0"/>
              <a:ea typeface="黑体" pitchFamily="49" charset="-122"/>
              <a:cs typeface="+mj-cs"/>
            </a:endParaRPr>
          </a:p>
          <a:p>
            <a:pPr lvl="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当前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样本集合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中，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属性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 a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上，取值相同（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同一类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</a:rPr>
              <a:t>的样本比例，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增加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的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最快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，更有利于所有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  <a:cs typeface="+mj-cs"/>
              </a:rPr>
              <a:t>样本趋于同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一类</a:t>
            </a:r>
            <a:endParaRPr lang="zh-CN" altLang="en-US" sz="2000" dirty="0">
              <a:solidFill>
                <a:srgbClr val="002060">
                  <a:lumMod val="75000"/>
                  <a:lumOff val="25000"/>
                </a:srgbClr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6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2342" y="978097"/>
            <a:ext cx="8629650" cy="457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06846" y="1429956"/>
            <a:ext cx="8780780" cy="19285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若把“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编号</a:t>
            </a:r>
            <a:r>
              <a:rPr lang="zh-CN" altLang="en-US" dirty="0" smtClean="0"/>
              <a:t>”也作为一个候选划分属性，则</a:t>
            </a:r>
            <a:r>
              <a:rPr lang="zh-CN" altLang="en-US" dirty="0"/>
              <a:t>它的信息增益为</a:t>
            </a:r>
            <a:r>
              <a:rPr lang="en-US" altLang="zh-CN" dirty="0"/>
              <a:t>0.998 </a:t>
            </a:r>
            <a:r>
              <a:rPr lang="zh-CN" altLang="en-US" dirty="0" smtClean="0"/>
              <a:t>，远大于 其他</a:t>
            </a:r>
            <a:r>
              <a:rPr lang="zh-CN" altLang="en-US" dirty="0"/>
              <a:t>属性的信息增益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223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属性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编号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产生</a:t>
            </a:r>
            <a:r>
              <a:rPr lang="en-US" altLang="zh-CN" sz="2000" dirty="0"/>
              <a:t>17 </a:t>
            </a:r>
            <a:r>
              <a:rPr lang="zh-CN" altLang="en-US" sz="2000" dirty="0"/>
              <a:t>个分支，每个</a:t>
            </a:r>
            <a:r>
              <a:rPr lang="zh-CN" altLang="en-US" sz="2000" dirty="0" smtClean="0"/>
              <a:t>分支结点，仅</a:t>
            </a:r>
            <a:r>
              <a:rPr lang="zh-CN" altLang="en-US" sz="2000" dirty="0"/>
              <a:t>包含一个样本，这些分支结点的纯度己达最大</a:t>
            </a:r>
            <a:r>
              <a:rPr lang="en-US" altLang="zh-CN" sz="2000" dirty="0" smtClean="0"/>
              <a:t>.</a:t>
            </a:r>
          </a:p>
          <a:p>
            <a:pPr marL="6223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这样的决策树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不具有泛化能力，无法对新样本进行有效预测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2250" y="4553979"/>
            <a:ext cx="7547368" cy="508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lnSpc>
                <a:spcPts val="3200"/>
              </a:lnSpc>
              <a:buNone/>
            </a:pPr>
            <a:r>
              <a:rPr lang="zh-CN" altLang="en-US" sz="2200" b="1" i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zh-CN" altLang="en-US" sz="2200" i="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200" b="1" dirty="0" smtClean="0">
                <a:latin typeface="黑体" pitchFamily="49" charset="-122"/>
                <a:ea typeface="黑体" pitchFamily="49" charset="-122"/>
              </a:rPr>
              <a:t>对 属性</a:t>
            </a:r>
            <a:r>
              <a:rPr lang="zh-CN" altLang="en-US" sz="2200" b="1" dirty="0" smtClean="0">
                <a:latin typeface="黑体" pitchFamily="49" charset="-122"/>
                <a:ea typeface="黑体" pitchFamily="49" charset="-122"/>
              </a:rPr>
              <a:t>值 数目 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较多 </a:t>
            </a:r>
            <a:r>
              <a:rPr lang="zh-CN" altLang="en-US" sz="2200" b="1" dirty="0" smtClean="0">
                <a:latin typeface="黑体" pitchFamily="49" charset="-122"/>
                <a:ea typeface="黑体" pitchFamily="49" charset="-122"/>
              </a:rPr>
              <a:t>的属性，有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所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偏好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b="1" i="0" dirty="0">
                <a:latin typeface="黑体" pitchFamily="49" charset="-122"/>
                <a:ea typeface="黑体" pitchFamily="49" charset="-122"/>
              </a:rPr>
              <a:t>e.g</a:t>
            </a:r>
            <a:r>
              <a:rPr lang="en-US" altLang="zh-CN" sz="2000" b="1" i="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0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编号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 b="1" i="0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2000" b="1" i="0" dirty="0" smtClean="0">
                <a:latin typeface="黑体" pitchFamily="49" charset="-122"/>
                <a:ea typeface="黑体" pitchFamily="49" charset="-122"/>
              </a:rPr>
              <a:t>个属性值，</a:t>
            </a:r>
            <a:r>
              <a:rPr lang="zh-CN" altLang="en-US" sz="2000" b="1" i="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纹理</a:t>
            </a:r>
            <a:r>
              <a:rPr lang="zh-CN" altLang="en-US" sz="2000" b="1" i="0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 b="1" i="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i="0" dirty="0" smtClean="0">
                <a:latin typeface="黑体" pitchFamily="49" charset="-122"/>
                <a:ea typeface="黑体" pitchFamily="49" charset="-122"/>
              </a:rPr>
              <a:t>个属性值，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信息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增益 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偏好 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编号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60350" y="120137"/>
            <a:ext cx="7886700" cy="777874"/>
          </a:xfrm>
        </p:spPr>
        <p:txBody>
          <a:bodyPr/>
          <a:lstStyle/>
          <a:p>
            <a:r>
              <a:rPr lang="zh-CN" altLang="en-US" smtClean="0"/>
              <a:t>划分选择  </a:t>
            </a:r>
            <a:r>
              <a:rPr lang="en-US" altLang="zh-CN" sz="2800" smtClean="0">
                <a:solidFill>
                  <a:srgbClr val="002060">
                    <a:lumMod val="75000"/>
                    <a:lumOff val="25000"/>
                  </a:srgbClr>
                </a:solidFill>
              </a:rPr>
              <a:t>—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信息增益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019" y="5603700"/>
            <a:ext cx="86184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为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减少  这种偏好可能带来的不利影响，著名的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C4.5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决策树算法，不直接使用信息增益，使用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增益率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来选择 最优 划分属性</a:t>
            </a:r>
          </a:p>
        </p:txBody>
      </p:sp>
      <p:sp>
        <p:nvSpPr>
          <p:cNvPr id="9" name="矩形 8"/>
          <p:cNvSpPr/>
          <p:nvPr/>
        </p:nvSpPr>
        <p:spPr>
          <a:xfrm>
            <a:off x="378567" y="3255531"/>
            <a:ext cx="8017199" cy="118494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信息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增益 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，则使用属性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a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来进行划分，所获得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纯度提升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越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大</a:t>
            </a:r>
            <a:endParaRPr lang="en-US" altLang="zh-CN" sz="2000" b="1" dirty="0" smtClean="0">
              <a:latin typeface="Times New Roman" pitchFamily="18" charset="0"/>
              <a:ea typeface="黑体" pitchFamily="49" charset="-122"/>
              <a:cs typeface="+mj-cs"/>
            </a:endParaRPr>
          </a:p>
          <a:p>
            <a:pPr lvl="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当前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样本集合</a:t>
            </a:r>
            <a:r>
              <a:rPr lang="en-US" altLang="zh-CN" sz="2000" b="1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中，在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属性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上，取值相同（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同一类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的样本比例，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增加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的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  <a:cs typeface="+mj-cs"/>
              </a:rPr>
              <a:t>最快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，更有利于所有</a:t>
            </a:r>
            <a:r>
              <a:rPr lang="zh-CN" altLang="en-US" sz="2000" b="1" dirty="0">
                <a:latin typeface="Times New Roman" pitchFamily="18" charset="0"/>
                <a:ea typeface="黑体" pitchFamily="49" charset="-122"/>
                <a:cs typeface="+mj-cs"/>
              </a:rPr>
              <a:t>样本趋于同</a:t>
            </a:r>
            <a:r>
              <a:rPr lang="zh-CN" altLang="en-US" sz="2000" b="1" dirty="0" smtClean="0">
                <a:latin typeface="Times New Roman" pitchFamily="18" charset="0"/>
                <a:ea typeface="黑体" pitchFamily="49" charset="-122"/>
                <a:cs typeface="+mj-cs"/>
              </a:rPr>
              <a:t>一类</a:t>
            </a:r>
            <a:endParaRPr lang="zh-CN" altLang="en-US" sz="2000" dirty="0">
              <a:solidFill>
                <a:srgbClr val="002060">
                  <a:lumMod val="75000"/>
                  <a:lumOff val="25000"/>
                </a:srgbClr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0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21" y="1021803"/>
            <a:ext cx="8913263" cy="4930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/>
              <a:t>决策树学习的关键在于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如何选择  最优  </a:t>
            </a:r>
            <a:r>
              <a:rPr lang="zh-CN" altLang="en-US" b="1" dirty="0" smtClean="0">
                <a:solidFill>
                  <a:srgbClr val="C00000"/>
                </a:solidFill>
              </a:rPr>
              <a:t>划分属性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/>
              <a:t>经典的选择  </a:t>
            </a:r>
            <a:r>
              <a:rPr lang="zh-CN" altLang="en-US" b="1" dirty="0" smtClean="0">
                <a:solidFill>
                  <a:srgbClr val="FF0000"/>
                </a:solidFill>
              </a:rPr>
              <a:t>属性划分  </a:t>
            </a:r>
            <a:r>
              <a:rPr lang="zh-CN" altLang="en-US" b="1" dirty="0" smtClean="0"/>
              <a:t>的方法：</a:t>
            </a:r>
            <a:endParaRPr lang="en-US" altLang="zh-CN" b="1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/>
              <a:t>信息增益</a:t>
            </a:r>
            <a:endParaRPr lang="en-US" altLang="zh-CN" b="1" dirty="0" smtClean="0"/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C00000"/>
                </a:solidFill>
              </a:rPr>
              <a:t>信息</a:t>
            </a:r>
            <a:r>
              <a:rPr lang="zh-CN" altLang="en-US" sz="2000" b="1" dirty="0">
                <a:solidFill>
                  <a:srgbClr val="C00000"/>
                </a:solidFill>
              </a:rPr>
              <a:t>增益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越大</a:t>
            </a:r>
            <a:r>
              <a:rPr lang="zh-CN" altLang="en-US" sz="2000" b="1" dirty="0">
                <a:solidFill>
                  <a:prstClr val="black"/>
                </a:solidFill>
              </a:rPr>
              <a:t>，则使用属性</a:t>
            </a:r>
            <a:r>
              <a:rPr lang="en-US" altLang="zh-CN" sz="2000" b="1" i="1" dirty="0">
                <a:solidFill>
                  <a:prstClr val="black"/>
                </a:solidFill>
              </a:rPr>
              <a:t> a </a:t>
            </a:r>
            <a:r>
              <a:rPr lang="en-US" altLang="zh-CN" sz="2000" b="1" dirty="0">
                <a:solidFill>
                  <a:prstClr val="black"/>
                </a:solidFill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</a:rPr>
              <a:t>来进行划分，所获得的 </a:t>
            </a:r>
            <a:r>
              <a:rPr lang="zh-CN" altLang="en-US" sz="2000" b="1" dirty="0">
                <a:solidFill>
                  <a:srgbClr val="C00000"/>
                </a:solidFill>
              </a:rPr>
              <a:t>纯度提升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越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</a:rPr>
              <a:t>大</a:t>
            </a:r>
            <a:endParaRPr lang="en-US" altLang="zh-CN" sz="2000" b="1" dirty="0" smtClean="0">
              <a:solidFill>
                <a:srgbClr val="002060">
                  <a:lumMod val="75000"/>
                  <a:lumOff val="25000"/>
                </a:srgbClr>
              </a:solidFill>
            </a:endParaRP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prstClr val="black"/>
                </a:solidFill>
              </a:rPr>
              <a:t>当前</a:t>
            </a:r>
            <a:r>
              <a:rPr lang="zh-CN" altLang="en-US" sz="2000" b="1" dirty="0">
                <a:solidFill>
                  <a:prstClr val="black"/>
                </a:solidFill>
              </a:rPr>
              <a:t>样本集合</a:t>
            </a:r>
            <a:r>
              <a:rPr lang="en-US" altLang="zh-CN" sz="2000" b="1" i="1" dirty="0">
                <a:solidFill>
                  <a:prstClr val="black"/>
                </a:solidFill>
              </a:rPr>
              <a:t>D</a:t>
            </a:r>
            <a:r>
              <a:rPr lang="zh-CN" altLang="en-US" sz="2000" b="1" dirty="0">
                <a:solidFill>
                  <a:prstClr val="black"/>
                </a:solidFill>
              </a:rPr>
              <a:t>中，在</a:t>
            </a:r>
            <a:r>
              <a:rPr lang="zh-CN" altLang="en-US" sz="2000" b="1" dirty="0">
                <a:solidFill>
                  <a:srgbClr val="C00000"/>
                </a:solidFill>
              </a:rPr>
              <a:t>属性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</a:rPr>
              <a:t>上，取值相同（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同一类</a:t>
            </a:r>
            <a:r>
              <a:rPr lang="zh-CN" altLang="en-US" sz="2000" b="1" dirty="0">
                <a:solidFill>
                  <a:prstClr val="black"/>
                </a:solidFill>
              </a:rPr>
              <a:t>）的样本比例，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增加</a:t>
            </a:r>
            <a:r>
              <a:rPr lang="zh-CN" altLang="en-US" sz="2000" b="1" dirty="0">
                <a:solidFill>
                  <a:prstClr val="black"/>
                </a:solidFill>
              </a:rPr>
              <a:t>的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最快</a:t>
            </a:r>
            <a:r>
              <a:rPr lang="zh-CN" altLang="en-US" sz="2000" b="1" dirty="0">
                <a:solidFill>
                  <a:prstClr val="black"/>
                </a:solidFill>
              </a:rPr>
              <a:t>，更有利于所有样本趋于同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一类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b="1" dirty="0" smtClean="0">
                <a:latin typeface="黑体" pitchFamily="49" charset="-122"/>
              </a:rPr>
              <a:t>对 属性</a:t>
            </a:r>
            <a:r>
              <a:rPr lang="zh-CN" altLang="en-US" b="1" dirty="0">
                <a:latin typeface="黑体" pitchFamily="49" charset="-122"/>
              </a:rPr>
              <a:t>值 数目 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</a:rPr>
              <a:t>较多 </a:t>
            </a:r>
            <a:r>
              <a:rPr lang="zh-CN" altLang="en-US" b="1" dirty="0">
                <a:latin typeface="黑体" pitchFamily="49" charset="-122"/>
              </a:rPr>
              <a:t>的属性，有所</a:t>
            </a: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偏好</a:t>
            </a: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endParaRPr lang="en-US" altLang="zh-CN" b="1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增益率</a:t>
            </a: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/>
              <a:t>基</a:t>
            </a:r>
            <a:r>
              <a:rPr lang="zh-CN" altLang="en-US" b="1" dirty="0" smtClean="0"/>
              <a:t>尼指数</a:t>
            </a:r>
            <a:endParaRPr lang="en-US" altLang="zh-CN" b="1" dirty="0" smtClean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6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cs typeface="Times New Roman" pitchFamily="18" charset="0"/>
              </a:rPr>
              <a:t>第</a:t>
            </a:r>
            <a:r>
              <a:rPr kumimoji="1" lang="zh-CN" altLang="en-US" dirty="0" smtClean="0">
                <a:cs typeface="Times New Roman" pitchFamily="18" charset="0"/>
              </a:rPr>
              <a:t>四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dirty="0">
                <a:cs typeface="Times New Roman" pitchFamily="18" charset="0"/>
              </a:rPr>
              <a:t>决策树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44" y="987619"/>
            <a:ext cx="2371755" cy="38825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增益率</a:t>
            </a:r>
            <a:r>
              <a:rPr lang="zh-CN" altLang="en-US" dirty="0" smtClean="0"/>
              <a:t>定义：</a:t>
            </a:r>
            <a:endParaRPr lang="en-US" altLang="zh-CN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9410" y="3858867"/>
            <a:ext cx="7547368" cy="420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增益率</a:t>
            </a:r>
            <a:r>
              <a:rPr lang="zh-CN" altLang="en-US" sz="2000" b="1" dirty="0" smtClean="0">
                <a:latin typeface="Times New Roman" pitchFamily="18" charset="0"/>
              </a:rPr>
              <a:t>：</a:t>
            </a:r>
            <a:r>
              <a:rPr lang="zh-CN" altLang="en-US" sz="22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对</a:t>
            </a:r>
            <a:r>
              <a:rPr lang="en-US" altLang="zh-CN" sz="22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b="1" dirty="0" smtClean="0">
                <a:latin typeface="黑体" pitchFamily="49" charset="-122"/>
                <a:ea typeface="黑体" pitchFamily="49" charset="-122"/>
              </a:rPr>
              <a:t>属性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值  数目 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较少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 的属性，有所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偏好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lvl="0" indent="0">
              <a:lnSpc>
                <a:spcPts val="3200"/>
              </a:lnSpc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e.g.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itchFamily="49" charset="-122"/>
                <a:ea typeface="黑体" pitchFamily="49" charset="-122"/>
              </a:rPr>
              <a:t>编号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个属性值，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itchFamily="49" charset="-122"/>
                <a:ea typeface="黑体" pitchFamily="49" charset="-122"/>
              </a:rPr>
              <a:t>纹理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个属性值，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信增益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率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itchFamily="49" charset="-122"/>
                <a:ea typeface="黑体" pitchFamily="49" charset="-122"/>
              </a:rPr>
              <a:t>偏好 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纹理</a:t>
            </a: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60350" y="12013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划分选择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增益率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26789"/>
              </p:ext>
            </p:extLst>
          </p:nvPr>
        </p:nvGraphicFramePr>
        <p:xfrm>
          <a:off x="2390466" y="898011"/>
          <a:ext cx="3147209" cy="73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53" name="Equation" r:id="rId3" imgW="1714320" imgH="393480" progId="Equation.DSMT4">
                  <p:embed/>
                </p:oleObj>
              </mc:Choice>
              <mc:Fallback>
                <p:oleObj name="Equation" r:id="rId3" imgW="1714320" imgH="39348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466" y="898011"/>
                        <a:ext cx="3147209" cy="730309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62368" y="1671167"/>
            <a:ext cx="87936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lvl="0"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IV(</a:t>
            </a:r>
            <a:r>
              <a:rPr lang="en-US" altLang="zh-CN" sz="2200" i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)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称为  属性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的“</a:t>
            </a:r>
            <a:r>
              <a:rPr lang="zh-CN" altLang="en-US" sz="22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固有值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”，属性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属性值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数目 越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多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，则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IV(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的值通常就越大，则 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增益率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越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小</a:t>
            </a:r>
            <a:endParaRPr lang="en-US" altLang="zh-CN" sz="2200" b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44" y="4785325"/>
            <a:ext cx="8593093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C4.5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决策树</a:t>
            </a:r>
            <a:r>
              <a:rPr lang="zh-CN" altLang="en-US" sz="16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不直接选择  增益率最大  的候选划分属性，使用 一个启发式  选择  最优 划分属性：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808038" lvl="0" indent="-457200">
              <a:spcBef>
                <a:spcPts val="1000"/>
              </a:spcBef>
              <a:buClr>
                <a:srgbClr val="16754D"/>
              </a:buClr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先  从候选划分属性中找出   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信息增益 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高于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平均水平的属性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808038" lvl="0" indent="-457200">
              <a:spcBef>
                <a:spcPts val="1000"/>
              </a:spcBef>
              <a:buClr>
                <a:srgbClr val="16754D"/>
              </a:buClr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再  从中选取  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增益率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最高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  作为   最优 划分属性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44" y="2425124"/>
            <a:ext cx="2499645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存在的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问题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09410" y="2844063"/>
            <a:ext cx="7547368" cy="508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lnSpc>
                <a:spcPts val="3200"/>
              </a:lnSpc>
              <a:buNone/>
            </a:pPr>
            <a:r>
              <a:rPr lang="zh-CN" altLang="en-US" sz="2200" b="1" i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r>
              <a:rPr lang="zh-CN" altLang="en-US" sz="2200" i="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200" b="1" dirty="0" smtClean="0">
                <a:latin typeface="黑体" pitchFamily="49" charset="-122"/>
                <a:ea typeface="黑体" pitchFamily="49" charset="-122"/>
              </a:rPr>
              <a:t>对 属性</a:t>
            </a:r>
            <a:r>
              <a:rPr lang="zh-CN" altLang="en-US" sz="2200" b="1" dirty="0" smtClean="0">
                <a:latin typeface="黑体" pitchFamily="49" charset="-122"/>
                <a:ea typeface="黑体" pitchFamily="49" charset="-122"/>
              </a:rPr>
              <a:t>值 数目 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较多 </a:t>
            </a:r>
            <a:r>
              <a:rPr lang="zh-CN" altLang="en-US" sz="2200" b="1" dirty="0" smtClean="0">
                <a:latin typeface="黑体" pitchFamily="49" charset="-122"/>
                <a:ea typeface="黑体" pitchFamily="49" charset="-122"/>
              </a:rPr>
              <a:t>的属性，有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所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偏好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sz="2000" b="1" i="0" dirty="0">
                <a:latin typeface="黑体" pitchFamily="49" charset="-122"/>
                <a:ea typeface="黑体" pitchFamily="49" charset="-122"/>
              </a:rPr>
              <a:t>e.g</a:t>
            </a:r>
            <a:r>
              <a:rPr lang="en-US" altLang="zh-CN" sz="2000" b="1" i="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0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编号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 b="1" i="0" dirty="0" smtClean="0">
                <a:latin typeface="黑体" pitchFamily="49" charset="-122"/>
                <a:ea typeface="黑体" pitchFamily="49" charset="-122"/>
              </a:rPr>
              <a:t>17</a:t>
            </a:r>
            <a:r>
              <a:rPr lang="zh-CN" altLang="en-US" sz="2000" b="1" i="0" dirty="0" smtClean="0">
                <a:latin typeface="黑体" pitchFamily="49" charset="-122"/>
                <a:ea typeface="黑体" pitchFamily="49" charset="-122"/>
              </a:rPr>
              <a:t>个属性值，</a:t>
            </a:r>
            <a:r>
              <a:rPr lang="zh-CN" altLang="en-US" sz="2000" b="1" i="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纹理</a:t>
            </a:r>
            <a:r>
              <a:rPr lang="zh-CN" altLang="en-US" sz="2000" b="1" i="0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 b="1" i="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i="0" dirty="0" smtClean="0">
                <a:latin typeface="黑体" pitchFamily="49" charset="-122"/>
                <a:ea typeface="黑体" pitchFamily="49" charset="-122"/>
              </a:rPr>
              <a:t>个属性值，</a:t>
            </a:r>
            <a:r>
              <a:rPr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信息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增益 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偏好 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编号</a:t>
            </a:r>
            <a:endParaRPr lang="zh-CN" altLang="en-US" sz="2200" b="1" i="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37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4" grpId="0"/>
      <p:bldP spid="8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21" y="1021803"/>
            <a:ext cx="8913263" cy="53191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/>
              <a:t>决策树学习的关键在于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如何选择  最优  </a:t>
            </a:r>
            <a:r>
              <a:rPr lang="zh-CN" altLang="en-US" b="1" dirty="0" smtClean="0">
                <a:solidFill>
                  <a:srgbClr val="C00000"/>
                </a:solidFill>
              </a:rPr>
              <a:t>划分属性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/>
              <a:t>经典的选择  </a:t>
            </a:r>
            <a:r>
              <a:rPr lang="zh-CN" altLang="en-US" b="1" dirty="0" smtClean="0">
                <a:solidFill>
                  <a:srgbClr val="FF0000"/>
                </a:solidFill>
              </a:rPr>
              <a:t>属性划分  </a:t>
            </a:r>
            <a:r>
              <a:rPr lang="zh-CN" altLang="en-US" b="1" dirty="0" smtClean="0"/>
              <a:t>的方法：</a:t>
            </a:r>
            <a:endParaRPr lang="en-US" altLang="zh-CN" b="1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/>
              <a:t>信息增益</a:t>
            </a:r>
            <a:endParaRPr lang="en-US" altLang="zh-CN" b="1" dirty="0" smtClean="0"/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C00000"/>
                </a:solidFill>
              </a:rPr>
              <a:t>信息</a:t>
            </a:r>
            <a:r>
              <a:rPr lang="zh-CN" altLang="en-US" sz="2000" b="1" dirty="0">
                <a:solidFill>
                  <a:srgbClr val="C00000"/>
                </a:solidFill>
              </a:rPr>
              <a:t>增益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越大</a:t>
            </a:r>
            <a:r>
              <a:rPr lang="zh-CN" altLang="en-US" sz="2000" b="1" dirty="0">
                <a:solidFill>
                  <a:prstClr val="black"/>
                </a:solidFill>
              </a:rPr>
              <a:t>，则使用属性</a:t>
            </a:r>
            <a:r>
              <a:rPr lang="en-US" altLang="zh-CN" sz="2000" b="1" i="1" dirty="0">
                <a:solidFill>
                  <a:prstClr val="black"/>
                </a:solidFill>
              </a:rPr>
              <a:t> a </a:t>
            </a:r>
            <a:r>
              <a:rPr lang="en-US" altLang="zh-CN" sz="2000" b="1" dirty="0">
                <a:solidFill>
                  <a:prstClr val="black"/>
                </a:solidFill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</a:rPr>
              <a:t>来进行划分，所获得的 </a:t>
            </a:r>
            <a:r>
              <a:rPr lang="zh-CN" altLang="en-US" sz="2000" b="1" dirty="0">
                <a:solidFill>
                  <a:srgbClr val="C00000"/>
                </a:solidFill>
              </a:rPr>
              <a:t>纯度提升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越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</a:rPr>
              <a:t>大</a:t>
            </a:r>
            <a:endParaRPr lang="en-US" altLang="zh-CN" sz="2000" b="1" dirty="0" smtClean="0">
              <a:solidFill>
                <a:srgbClr val="002060">
                  <a:lumMod val="75000"/>
                  <a:lumOff val="25000"/>
                </a:srgbClr>
              </a:solidFill>
            </a:endParaRP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prstClr val="black"/>
                </a:solidFill>
              </a:rPr>
              <a:t>当前</a:t>
            </a:r>
            <a:r>
              <a:rPr lang="zh-CN" altLang="en-US" sz="2000" b="1" dirty="0">
                <a:solidFill>
                  <a:prstClr val="black"/>
                </a:solidFill>
              </a:rPr>
              <a:t>样本集合</a:t>
            </a:r>
            <a:r>
              <a:rPr lang="en-US" altLang="zh-CN" sz="2000" b="1" i="1" dirty="0">
                <a:solidFill>
                  <a:prstClr val="black"/>
                </a:solidFill>
              </a:rPr>
              <a:t>D</a:t>
            </a:r>
            <a:r>
              <a:rPr lang="zh-CN" altLang="en-US" sz="2000" b="1" dirty="0">
                <a:solidFill>
                  <a:prstClr val="black"/>
                </a:solidFill>
              </a:rPr>
              <a:t>中，在</a:t>
            </a:r>
            <a:r>
              <a:rPr lang="zh-CN" altLang="en-US" sz="2000" b="1" dirty="0">
                <a:solidFill>
                  <a:srgbClr val="C00000"/>
                </a:solidFill>
              </a:rPr>
              <a:t>属性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</a:rPr>
              <a:t>上，取值相同（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同一类</a:t>
            </a:r>
            <a:r>
              <a:rPr lang="zh-CN" altLang="en-US" sz="2000" b="1" dirty="0">
                <a:solidFill>
                  <a:prstClr val="black"/>
                </a:solidFill>
              </a:rPr>
              <a:t>）的样本比例，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增加</a:t>
            </a:r>
            <a:r>
              <a:rPr lang="zh-CN" altLang="en-US" sz="2000" b="1" dirty="0">
                <a:solidFill>
                  <a:prstClr val="black"/>
                </a:solidFill>
              </a:rPr>
              <a:t>的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最快</a:t>
            </a:r>
            <a:r>
              <a:rPr lang="zh-CN" altLang="en-US" sz="2000" b="1" dirty="0">
                <a:solidFill>
                  <a:prstClr val="black"/>
                </a:solidFill>
              </a:rPr>
              <a:t>，更有利于所有样本趋于同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一类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b="1" dirty="0" smtClean="0">
                <a:latin typeface="黑体" pitchFamily="49" charset="-122"/>
              </a:rPr>
              <a:t>对</a:t>
            </a:r>
            <a:r>
              <a:rPr lang="en-US" altLang="zh-CN" b="1" dirty="0" smtClean="0">
                <a:latin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</a:rPr>
              <a:t>属性</a:t>
            </a:r>
            <a:r>
              <a:rPr lang="zh-CN" altLang="en-US" b="1" dirty="0">
                <a:latin typeface="黑体" pitchFamily="49" charset="-122"/>
              </a:rPr>
              <a:t>值 数目 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</a:rPr>
              <a:t>较多 </a:t>
            </a:r>
            <a:r>
              <a:rPr lang="zh-CN" altLang="en-US" b="1" dirty="0">
                <a:latin typeface="黑体" pitchFamily="49" charset="-122"/>
              </a:rPr>
              <a:t>的属性，有所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</a:rPr>
              <a:t>偏好</a:t>
            </a: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黑体" pitchFamily="49" charset="-122"/>
            </a:endParaRP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endParaRPr lang="en-US" altLang="zh-CN" b="1" dirty="0">
              <a:solidFill>
                <a:schemeClr val="accent6">
                  <a:lumMod val="75000"/>
                  <a:lumOff val="25000"/>
                </a:schemeClr>
              </a:solidFill>
              <a:latin typeface="黑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/>
              <a:t>增益率</a:t>
            </a:r>
            <a:endParaRPr lang="en-US" altLang="zh-CN" b="1" dirty="0" smtClean="0"/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</a:rPr>
              <a:t>对</a:t>
            </a:r>
            <a:r>
              <a:rPr lang="en-US" altLang="zh-CN" b="1" dirty="0" smtClean="0">
                <a:solidFill>
                  <a:prstClr val="black"/>
                </a:solidFill>
                <a:latin typeface="黑体" pitchFamily="49" charset="-122"/>
              </a:rPr>
              <a:t> </a:t>
            </a: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</a:rPr>
              <a:t>属性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</a:rPr>
              <a:t>值 数目 </a:t>
            </a:r>
            <a:r>
              <a:rPr lang="zh-CN" altLang="en-US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itchFamily="49" charset="-122"/>
              </a:rPr>
              <a:t>较少 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</a:rPr>
              <a:t>的属性，有所</a:t>
            </a: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itchFamily="49" charset="-122"/>
              </a:rPr>
              <a:t>偏好</a:t>
            </a:r>
            <a:endParaRPr lang="en-US" altLang="zh-CN" b="1" dirty="0">
              <a:solidFill>
                <a:srgbClr val="002060">
                  <a:lumMod val="75000"/>
                  <a:lumOff val="25000"/>
                </a:srgbClr>
              </a:solidFill>
              <a:latin typeface="黑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基尼指数</a:t>
            </a:r>
            <a:endParaRPr lang="en-US" altLang="zh-CN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8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227" y="971242"/>
            <a:ext cx="8616950" cy="30196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数据集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 的纯度可用“基尼值”来度量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358775" indent="0">
              <a:lnSpc>
                <a:spcPct val="100000"/>
              </a:lnSpc>
              <a:buNone/>
            </a:pPr>
            <a:r>
              <a:rPr lang="zh-CN" altLang="en-US" b="1" dirty="0"/>
              <a:t>基尼</a:t>
            </a:r>
            <a:r>
              <a:rPr lang="zh-CN" altLang="en-US" b="1" dirty="0" smtClean="0"/>
              <a:t>值 </a:t>
            </a:r>
            <a:r>
              <a:rPr lang="en-US" altLang="zh-CN" b="1" dirty="0" err="1" smtClean="0"/>
              <a:t>Gini</a:t>
            </a:r>
            <a:r>
              <a:rPr lang="en-US" altLang="zh-CN" b="1" dirty="0" smtClean="0"/>
              <a:t>(D)  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越小</a:t>
            </a:r>
            <a:r>
              <a:rPr lang="zh-CN" altLang="en-US" b="1" dirty="0" smtClean="0"/>
              <a:t>，当前样本集</a:t>
            </a:r>
            <a:r>
              <a:rPr lang="en-US" altLang="zh-CN" b="1" i="1" dirty="0" smtClean="0"/>
              <a:t>D</a:t>
            </a:r>
            <a:r>
              <a:rPr lang="zh-CN" altLang="en-US" b="1" i="1" dirty="0" smtClean="0"/>
              <a:t>，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纯度越高</a:t>
            </a: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dirty="0" smtClean="0"/>
              <a:t>属性</a:t>
            </a:r>
            <a:r>
              <a:rPr lang="en-US" altLang="zh-CN" dirty="0"/>
              <a:t> 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基尼指数</a:t>
            </a:r>
            <a:r>
              <a:rPr lang="zh-CN" altLang="en-US" dirty="0" smtClean="0"/>
              <a:t>定义为：</a:t>
            </a:r>
            <a:endParaRPr lang="en-US" altLang="zh-CN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97830" y="1534293"/>
            <a:ext cx="3480375" cy="1006308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lnSpc>
                <a:spcPts val="3200"/>
              </a:lnSpc>
              <a:buNone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从 </a:t>
            </a:r>
            <a:r>
              <a:rPr lang="en-US" altLang="zh-CN" sz="2400" i="1" dirty="0" smtClean="0">
                <a:latin typeface="Times New Roman" pitchFamily="18" charset="0"/>
              </a:rPr>
              <a:t>D 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中随机抽取两个样本，其类别标记不一致的概率</a:t>
            </a:r>
            <a:endParaRPr lang="zh-CN" altLang="en-US" sz="2200" i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60350" y="12013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划分选择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3.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基尼指数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71781"/>
              </p:ext>
            </p:extLst>
          </p:nvPr>
        </p:nvGraphicFramePr>
        <p:xfrm>
          <a:off x="608330" y="1441427"/>
          <a:ext cx="47259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0" name="Equation" r:id="rId3" imgW="2019240" imgH="406080" progId="Equation.DSMT4">
                  <p:embed/>
                </p:oleObj>
              </mc:Choice>
              <mc:Fallback>
                <p:oleObj name="Equation" r:id="rId3" imgW="2019240" imgH="40608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" y="1441427"/>
                        <a:ext cx="4725987" cy="1071562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167940"/>
              </p:ext>
            </p:extLst>
          </p:nvPr>
        </p:nvGraphicFramePr>
        <p:xfrm>
          <a:off x="4135334" y="3192001"/>
          <a:ext cx="3778072" cy="89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1" name="Equation" r:id="rId5" imgW="2057400" imgH="431640" progId="Equation.DSMT4">
                  <p:embed/>
                </p:oleObj>
              </mc:Choice>
              <mc:Fallback>
                <p:oleObj name="Equation" r:id="rId5" imgW="2057400" imgH="43164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334" y="3192001"/>
                        <a:ext cx="3778072" cy="8928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06118"/>
              </p:ext>
            </p:extLst>
          </p:nvPr>
        </p:nvGraphicFramePr>
        <p:xfrm>
          <a:off x="2466181" y="4963925"/>
          <a:ext cx="34750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2" name="Equation" r:id="rId7" imgW="1650960" imgH="266400" progId="Equation.DSMT4">
                  <p:embed/>
                </p:oleObj>
              </mc:Choice>
              <mc:Fallback>
                <p:oleObj name="Equation" r:id="rId7" imgW="1650960" imgH="266400" progId="Equation.DSMT4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181" y="4963925"/>
                        <a:ext cx="3475038" cy="631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9463" y="4258842"/>
            <a:ext cx="879874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应选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择  使划分后 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基尼指数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最小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的属性  作为最优划分属性，即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CART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采用“基尼指数”来选择划分属性</a:t>
            </a:r>
          </a:p>
        </p:txBody>
      </p:sp>
    </p:spTree>
    <p:extLst>
      <p:ext uri="{BB962C8B-B14F-4D97-AF65-F5344CB8AC3E}">
        <p14:creationId xmlns:p14="http://schemas.microsoft.com/office/powerpoint/2010/main" val="13544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21" y="1021803"/>
            <a:ext cx="8913263" cy="5319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b="1" dirty="0" smtClean="0"/>
              <a:t>决策树学习的关键在于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如何选择  最优  </a:t>
            </a:r>
            <a:r>
              <a:rPr lang="zh-CN" altLang="en-US" b="1" dirty="0" smtClean="0">
                <a:solidFill>
                  <a:srgbClr val="C00000"/>
                </a:solidFill>
              </a:rPr>
              <a:t>划分属性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/>
              <a:t>经典的选择  </a:t>
            </a:r>
            <a:r>
              <a:rPr lang="zh-CN" altLang="en-US" b="1" dirty="0" smtClean="0">
                <a:solidFill>
                  <a:srgbClr val="FF0000"/>
                </a:solidFill>
              </a:rPr>
              <a:t>属性划分  </a:t>
            </a:r>
            <a:r>
              <a:rPr lang="zh-CN" altLang="en-US" b="1" dirty="0" smtClean="0"/>
              <a:t>的方法：</a:t>
            </a:r>
            <a:endParaRPr lang="en-US" altLang="zh-CN" b="1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/>
              <a:t>信息增益</a:t>
            </a:r>
            <a:endParaRPr lang="en-US" altLang="zh-CN" b="1" dirty="0" smtClean="0"/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000" b="1" dirty="0" smtClean="0"/>
              <a:t>信息</a:t>
            </a:r>
            <a:r>
              <a:rPr lang="zh-CN" altLang="en-US" sz="2000" b="1" dirty="0"/>
              <a:t>增益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越大</a:t>
            </a:r>
            <a:r>
              <a:rPr lang="zh-CN" altLang="en-US" sz="2000" b="1" dirty="0">
                <a:solidFill>
                  <a:prstClr val="black"/>
                </a:solidFill>
              </a:rPr>
              <a:t>，则使用属性</a:t>
            </a:r>
            <a:r>
              <a:rPr lang="en-US" altLang="zh-CN" sz="2000" b="1" i="1" dirty="0">
                <a:solidFill>
                  <a:prstClr val="black"/>
                </a:solidFill>
              </a:rPr>
              <a:t> a </a:t>
            </a:r>
            <a:r>
              <a:rPr lang="en-US" altLang="zh-CN" sz="2000" b="1" dirty="0">
                <a:solidFill>
                  <a:prstClr val="black"/>
                </a:solidFill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</a:rPr>
              <a:t>来进行划分，所获得的 </a:t>
            </a:r>
            <a:r>
              <a:rPr lang="zh-CN" altLang="en-US" sz="2000" b="1" dirty="0">
                <a:solidFill>
                  <a:srgbClr val="C00000"/>
                </a:solidFill>
              </a:rPr>
              <a:t>纯度提升 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越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</a:rPr>
              <a:t>大</a:t>
            </a:r>
            <a:endParaRPr lang="en-US" altLang="zh-CN" sz="2000" b="1" dirty="0" smtClean="0">
              <a:solidFill>
                <a:srgbClr val="002060">
                  <a:lumMod val="75000"/>
                  <a:lumOff val="25000"/>
                </a:srgbClr>
              </a:solidFill>
            </a:endParaRP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prstClr val="black"/>
                </a:solidFill>
              </a:rPr>
              <a:t>当前</a:t>
            </a:r>
            <a:r>
              <a:rPr lang="zh-CN" altLang="en-US" sz="2000" b="1" dirty="0">
                <a:solidFill>
                  <a:prstClr val="black"/>
                </a:solidFill>
              </a:rPr>
              <a:t>样本集合</a:t>
            </a:r>
            <a:r>
              <a:rPr lang="en-US" altLang="zh-CN" sz="2000" b="1" i="1" dirty="0">
                <a:solidFill>
                  <a:prstClr val="black"/>
                </a:solidFill>
              </a:rPr>
              <a:t>D</a:t>
            </a:r>
            <a:r>
              <a:rPr lang="zh-CN" altLang="en-US" sz="2000" b="1" dirty="0">
                <a:solidFill>
                  <a:prstClr val="black"/>
                </a:solidFill>
              </a:rPr>
              <a:t>中，在</a:t>
            </a:r>
            <a:r>
              <a:rPr lang="zh-CN" altLang="en-US" sz="2000" b="1" dirty="0">
                <a:solidFill>
                  <a:srgbClr val="C00000"/>
                </a:solidFill>
              </a:rPr>
              <a:t>属性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</a:rPr>
              <a:t>上，取值相同（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同一类</a:t>
            </a:r>
            <a:r>
              <a:rPr lang="zh-CN" altLang="en-US" sz="2000" b="1" dirty="0">
                <a:solidFill>
                  <a:prstClr val="black"/>
                </a:solidFill>
              </a:rPr>
              <a:t>）的样本比例，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增加</a:t>
            </a:r>
            <a:r>
              <a:rPr lang="zh-CN" altLang="en-US" sz="2000" b="1" dirty="0">
                <a:solidFill>
                  <a:prstClr val="black"/>
                </a:solidFill>
              </a:rPr>
              <a:t>的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最快</a:t>
            </a:r>
            <a:r>
              <a:rPr lang="zh-CN" altLang="en-US" sz="2000" b="1" dirty="0">
                <a:solidFill>
                  <a:prstClr val="black"/>
                </a:solidFill>
              </a:rPr>
              <a:t>，更有利于所有样本趋于同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一类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b="1" dirty="0" smtClean="0">
                <a:latin typeface="黑体" pitchFamily="49" charset="-122"/>
              </a:rPr>
              <a:t>对</a:t>
            </a:r>
            <a:r>
              <a:rPr lang="en-US" altLang="zh-CN" b="1" dirty="0" smtClean="0">
                <a:latin typeface="黑体" pitchFamily="49" charset="-122"/>
              </a:rPr>
              <a:t> </a:t>
            </a:r>
            <a:r>
              <a:rPr lang="zh-CN" altLang="en-US" b="1" dirty="0" smtClean="0">
                <a:latin typeface="黑体" pitchFamily="49" charset="-122"/>
              </a:rPr>
              <a:t>属性</a:t>
            </a:r>
            <a:r>
              <a:rPr lang="zh-CN" altLang="en-US" b="1" dirty="0">
                <a:latin typeface="黑体" pitchFamily="49" charset="-122"/>
              </a:rPr>
              <a:t>值 数目 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</a:rPr>
              <a:t>较多 </a:t>
            </a:r>
            <a:r>
              <a:rPr lang="zh-CN" altLang="en-US" b="1" dirty="0">
                <a:latin typeface="黑体" pitchFamily="49" charset="-122"/>
              </a:rPr>
              <a:t>的属性，有所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</a:rPr>
              <a:t>偏好</a:t>
            </a: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黑体" pitchFamily="49" charset="-122"/>
            </a:endParaRPr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endParaRPr lang="en-US" altLang="zh-CN" b="1" dirty="0">
              <a:solidFill>
                <a:schemeClr val="accent6">
                  <a:lumMod val="75000"/>
                  <a:lumOff val="25000"/>
                </a:schemeClr>
              </a:solidFill>
              <a:latin typeface="黑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/>
              <a:t>增益率</a:t>
            </a:r>
            <a:endParaRPr lang="en-US" altLang="zh-CN" b="1" dirty="0" smtClean="0"/>
          </a:p>
          <a:p>
            <a:pPr marL="984250" lvl="1" indent="-358775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</a:rPr>
              <a:t>对</a:t>
            </a:r>
            <a:r>
              <a:rPr lang="en-US" altLang="zh-CN" b="1" dirty="0" smtClean="0">
                <a:solidFill>
                  <a:prstClr val="black"/>
                </a:solidFill>
                <a:latin typeface="黑体" pitchFamily="49" charset="-122"/>
              </a:rPr>
              <a:t> </a:t>
            </a:r>
            <a:r>
              <a:rPr lang="zh-CN" altLang="en-US" b="1" dirty="0" smtClean="0">
                <a:solidFill>
                  <a:prstClr val="black"/>
                </a:solidFill>
                <a:latin typeface="黑体" pitchFamily="49" charset="-122"/>
              </a:rPr>
              <a:t>属性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</a:rPr>
              <a:t>值 数目 </a:t>
            </a:r>
            <a:r>
              <a:rPr lang="zh-CN" altLang="en-US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黑体" pitchFamily="49" charset="-122"/>
              </a:rPr>
              <a:t>较少 </a:t>
            </a:r>
            <a:r>
              <a:rPr lang="zh-CN" altLang="en-US" b="1" dirty="0">
                <a:solidFill>
                  <a:prstClr val="black"/>
                </a:solidFill>
                <a:latin typeface="黑体" pitchFamily="49" charset="-122"/>
              </a:rPr>
              <a:t>的属性，有所</a:t>
            </a: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  <a:latin typeface="黑体" pitchFamily="49" charset="-122"/>
              </a:rPr>
              <a:t>偏好</a:t>
            </a:r>
            <a:endParaRPr lang="en-US" altLang="zh-CN" b="1" dirty="0">
              <a:solidFill>
                <a:srgbClr val="002060">
                  <a:lumMod val="75000"/>
                  <a:lumOff val="25000"/>
                </a:srgbClr>
              </a:solidFill>
              <a:latin typeface="黑体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/>
              <a:t>基尼</a:t>
            </a:r>
            <a:r>
              <a:rPr lang="zh-CN" altLang="en-US" b="1" dirty="0" smtClean="0"/>
              <a:t>指数</a:t>
            </a:r>
            <a:endParaRPr lang="en-US" altLang="zh-CN" b="1" dirty="0" smtClean="0"/>
          </a:p>
          <a:p>
            <a:pPr marL="984250" lvl="0" indent="-342900">
              <a:lnSpc>
                <a:spcPct val="100000"/>
              </a:lnSpc>
              <a:buClr>
                <a:srgbClr val="16754D"/>
              </a:buClr>
              <a:buFont typeface="Wingdings" pitchFamily="2" charset="2"/>
              <a:buChar char="ü"/>
            </a:pPr>
            <a:r>
              <a:rPr lang="zh-CN" altLang="en-US" b="1" dirty="0">
                <a:solidFill>
                  <a:prstClr val="black"/>
                </a:solidFill>
              </a:rPr>
              <a:t>基尼</a:t>
            </a:r>
            <a:r>
              <a:rPr lang="zh-CN" altLang="en-US" b="1" dirty="0" smtClean="0">
                <a:solidFill>
                  <a:prstClr val="black"/>
                </a:solidFill>
              </a:rPr>
              <a:t>指数</a:t>
            </a:r>
            <a:r>
              <a:rPr lang="en-US" altLang="zh-CN" b="1" dirty="0" smtClean="0">
                <a:solidFill>
                  <a:prstClr val="black"/>
                </a:solidFill>
              </a:rPr>
              <a:t>  </a:t>
            </a: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越小</a:t>
            </a:r>
            <a:r>
              <a:rPr lang="zh-CN" altLang="en-US" b="1" dirty="0">
                <a:solidFill>
                  <a:prstClr val="black"/>
                </a:solidFill>
              </a:rPr>
              <a:t>，当前样本集</a:t>
            </a:r>
            <a:r>
              <a:rPr lang="en-US" altLang="zh-CN" b="1" i="1" dirty="0">
                <a:solidFill>
                  <a:prstClr val="black"/>
                </a:solidFill>
              </a:rPr>
              <a:t>D</a:t>
            </a:r>
            <a:r>
              <a:rPr lang="zh-CN" altLang="en-US" b="1" i="1" dirty="0">
                <a:solidFill>
                  <a:prstClr val="black"/>
                </a:solidFill>
              </a:rPr>
              <a:t>，</a:t>
            </a: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</a:rPr>
              <a:t>纯度越</a:t>
            </a:r>
            <a:r>
              <a:rPr lang="zh-CN" altLang="en-US" b="1" dirty="0" smtClean="0">
                <a:solidFill>
                  <a:srgbClr val="002060">
                    <a:lumMod val="75000"/>
                    <a:lumOff val="25000"/>
                  </a:srgbClr>
                </a:solidFill>
              </a:rPr>
              <a:t>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917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基本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流程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核心技术：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划分选择</a:t>
            </a:r>
            <a:endParaRPr lang="en-US" altLang="zh-CN" dirty="0"/>
          </a:p>
          <a:p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剪枝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处理</a:t>
            </a:r>
            <a:endParaRPr lang="en-US" altLang="zh-CN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连续与缺失值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多变量决策树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7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" y="941365"/>
            <a:ext cx="8926830" cy="448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为什么</a:t>
            </a:r>
            <a:r>
              <a:rPr lang="zh-CN" altLang="en-US" dirty="0" smtClean="0">
                <a:solidFill>
                  <a:srgbClr val="C00000"/>
                </a:solidFill>
              </a:rPr>
              <a:t>剪枝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52" y="3548308"/>
            <a:ext cx="4568905" cy="320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0350" y="5152234"/>
            <a:ext cx="3998214" cy="7745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6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个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属性（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个属性值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sz="2000" dirty="0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完全 决策树 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，叶子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结点数为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6!*3</a:t>
            </a:r>
            <a:r>
              <a:rPr lang="en-US" altLang="zh-CN" sz="2000" baseline="30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6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165626"/>
            <a:ext cx="5872734" cy="3620130"/>
          </a:xfrm>
          <a:prstGeom prst="rect">
            <a:avLst/>
          </a:prstGeom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4133309" y="1053315"/>
            <a:ext cx="2002315" cy="45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未剪枝决策树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" y="941365"/>
            <a:ext cx="8926830" cy="51576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为什么剪枝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在</a:t>
            </a:r>
            <a:r>
              <a:rPr lang="zh-CN" altLang="en-US" dirty="0"/>
              <a:t>决策树</a:t>
            </a:r>
            <a:r>
              <a:rPr lang="zh-CN" altLang="en-US" dirty="0" smtClean="0"/>
              <a:t>学习</a:t>
            </a:r>
            <a:r>
              <a:rPr lang="zh-CN" altLang="en-US" dirty="0"/>
              <a:t>中，为了</a:t>
            </a:r>
            <a:r>
              <a:rPr lang="zh-CN" altLang="en-US" dirty="0" smtClean="0"/>
              <a:t>尽可能 正确</a:t>
            </a:r>
            <a:r>
              <a:rPr lang="zh-CN" altLang="en-US" dirty="0"/>
              <a:t>分类训练样本，结点划分</a:t>
            </a:r>
            <a:r>
              <a:rPr lang="zh-CN" altLang="en-US" dirty="0" smtClean="0"/>
              <a:t>过程，将</a:t>
            </a:r>
            <a:r>
              <a:rPr lang="zh-CN" altLang="en-US" dirty="0"/>
              <a:t>不断重复，有时会造成</a:t>
            </a:r>
            <a:r>
              <a:rPr lang="zh-CN" altLang="en-US" dirty="0" smtClean="0"/>
              <a:t>决策树</a:t>
            </a:r>
            <a:r>
              <a:rPr lang="zh-CN" altLang="en-US" b="1" dirty="0">
                <a:solidFill>
                  <a:srgbClr val="C00000"/>
                </a:solidFill>
              </a:rPr>
              <a:t>分支过多</a:t>
            </a:r>
            <a:r>
              <a:rPr lang="zh-CN" altLang="en-US" dirty="0"/>
              <a:t>，</a:t>
            </a:r>
            <a:r>
              <a:rPr lang="zh-CN" altLang="en-US" dirty="0" smtClean="0"/>
              <a:t>导致</a:t>
            </a:r>
            <a:r>
              <a:rPr lang="zh-CN" altLang="en-US" dirty="0" smtClean="0">
                <a:solidFill>
                  <a:srgbClr val="FF0000"/>
                </a:solidFill>
              </a:rPr>
              <a:t>过拟合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92175" lvl="1" indent="-358775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“剪枝”，可以一定</a:t>
            </a:r>
            <a:r>
              <a:rPr lang="zh-CN" altLang="en-US" dirty="0"/>
              <a:t>程度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避免</a:t>
            </a:r>
            <a:r>
              <a:rPr lang="zh-CN" altLang="en-US" dirty="0">
                <a:solidFill>
                  <a:srgbClr val="FF0000"/>
                </a:solidFill>
              </a:rPr>
              <a:t>过</a:t>
            </a:r>
            <a:r>
              <a:rPr lang="zh-CN" altLang="en-US" dirty="0" smtClean="0">
                <a:solidFill>
                  <a:srgbClr val="FF0000"/>
                </a:solidFill>
              </a:rPr>
              <a:t>拟合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marL="985838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因</a:t>
            </a:r>
            <a:r>
              <a:rPr lang="zh-CN" altLang="en-US" dirty="0"/>
              <a:t>决策分支过多</a:t>
            </a:r>
            <a:r>
              <a:rPr lang="zh-CN" altLang="en-US" dirty="0" smtClean="0"/>
              <a:t>，把</a:t>
            </a:r>
            <a:r>
              <a:rPr lang="zh-CN" altLang="en-US" dirty="0"/>
              <a:t>训练集自身的一些</a:t>
            </a:r>
            <a:r>
              <a:rPr lang="zh-CN" altLang="en-US" dirty="0" smtClean="0"/>
              <a:t>特点，当做</a:t>
            </a:r>
            <a:r>
              <a:rPr lang="zh-CN" altLang="en-US" dirty="0"/>
              <a:t>所有数据都具有的一般</a:t>
            </a:r>
            <a:r>
              <a:rPr lang="zh-CN" altLang="en-US" dirty="0" smtClean="0"/>
              <a:t>性质。</a:t>
            </a:r>
            <a:endParaRPr lang="en-US" altLang="zh-CN" dirty="0"/>
          </a:p>
          <a:p>
            <a:pPr marL="892175" lvl="1" indent="-358775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因此</a:t>
            </a:r>
            <a:r>
              <a:rPr lang="zh-CN" altLang="en-US" dirty="0"/>
              <a:t>，可通过</a:t>
            </a:r>
            <a:r>
              <a:rPr lang="zh-CN" altLang="en-US" dirty="0" smtClean="0"/>
              <a:t>主动去掉</a:t>
            </a:r>
            <a:r>
              <a:rPr lang="zh-CN" altLang="en-US" dirty="0"/>
              <a:t>一些</a:t>
            </a:r>
            <a:r>
              <a:rPr lang="zh-CN" altLang="en-US" dirty="0" smtClean="0"/>
              <a:t>分支，降低</a:t>
            </a:r>
            <a:r>
              <a:rPr lang="zh-CN" altLang="en-US" dirty="0"/>
              <a:t>过拟合的风险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“剪枝”是决策树学习算法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对付</a:t>
            </a:r>
            <a:r>
              <a:rPr lang="zh-CN" altLang="en-US" dirty="0">
                <a:solidFill>
                  <a:srgbClr val="C00000"/>
                </a:solidFill>
              </a:rPr>
              <a:t>“过拟合”</a:t>
            </a:r>
            <a:r>
              <a:rPr lang="zh-CN" altLang="en-US" dirty="0"/>
              <a:t>的主要</a:t>
            </a:r>
            <a:r>
              <a:rPr lang="zh-CN" altLang="en-US" dirty="0" smtClean="0"/>
              <a:t>手段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8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剪枝的基本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预</a:t>
            </a:r>
            <a:r>
              <a:rPr lang="zh-CN" altLang="en-US" dirty="0" smtClean="0"/>
              <a:t>剪枝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后剪枝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2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60350" y="2225809"/>
            <a:ext cx="1517175" cy="457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430979" y="2293432"/>
            <a:ext cx="5489415" cy="4343400"/>
          </a:xfrm>
          <a:prstGeom prst="rect">
            <a:avLst/>
          </a:prstGeom>
        </p:spPr>
      </p:pic>
      <p:sp>
        <p:nvSpPr>
          <p:cNvPr id="8" name="左大括号 7"/>
          <p:cNvSpPr/>
          <p:nvPr/>
        </p:nvSpPr>
        <p:spPr>
          <a:xfrm>
            <a:off x="2153934" y="2446353"/>
            <a:ext cx="194872" cy="23759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153934" y="4897245"/>
            <a:ext cx="194872" cy="17488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73893" y="3253910"/>
            <a:ext cx="1122114" cy="663744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zh-CN" altLang="en-US" sz="2200" i="0" dirty="0" smtClean="0">
                <a:latin typeface="黑体" pitchFamily="49" charset="-122"/>
                <a:ea typeface="黑体" pitchFamily="49" charset="-122"/>
              </a:rPr>
              <a:t>训练集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4302" y="5439799"/>
            <a:ext cx="1122114" cy="663744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验证集</a:t>
            </a:r>
            <a:endParaRPr lang="zh-CN" altLang="en-US" sz="2200" i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59" y="917202"/>
            <a:ext cx="8703892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剪枝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过程中，如何判断   决策树泛化性能   是否提升的方法？该不该 剪枝？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325800" lvl="1">
              <a:spcBef>
                <a:spcPts val="500"/>
              </a:spcBef>
              <a:buClr>
                <a:srgbClr val="16754D"/>
              </a:buClr>
            </a:pP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留出法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：预留一部分数据用作“验证集”，进行性能评估，决定是否剪枝</a:t>
            </a:r>
          </a:p>
        </p:txBody>
      </p:sp>
    </p:spTree>
    <p:extLst>
      <p:ext uri="{BB962C8B-B14F-4D97-AF65-F5344CB8AC3E}">
        <p14:creationId xmlns:p14="http://schemas.microsoft.com/office/powerpoint/2010/main" val="3679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剪枝处理  </a:t>
            </a:r>
            <a:r>
              <a:rPr lang="en-US" altLang="zh-CN" sz="28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—1. </a:t>
            </a:r>
            <a:r>
              <a:rPr lang="zh-CN" altLang="en-US" sz="28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预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688203"/>
            <a:ext cx="9079992" cy="89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如何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判断   决策树泛化性能   是否提升的方法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？</a:t>
            </a:r>
            <a:endParaRPr lang="en-US" altLang="zh-CN" sz="2400" dirty="0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630238" lvl="0" indent="-365125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留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出法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：预留一部分数据用作“验证集”，进行性能评估，决定是否剪枝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143" y="868260"/>
            <a:ext cx="9134857" cy="18199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生成决策树时，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每个结点在</a:t>
            </a:r>
            <a:r>
              <a:rPr lang="zh-CN" altLang="en-US" sz="2400" dirty="0" smtClean="0">
                <a:solidFill>
                  <a:srgbClr val="C00000"/>
                </a:solidFill>
              </a:rPr>
              <a:t>划分前，先估计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泛化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性能</a:t>
            </a:r>
            <a:r>
              <a:rPr lang="zh-CN" altLang="en-US" sz="2400" dirty="0"/>
              <a:t>是否提高，若</a:t>
            </a:r>
            <a:r>
              <a:rPr lang="zh-CN" altLang="en-US" sz="2400" dirty="0">
                <a:solidFill>
                  <a:srgbClr val="C00000"/>
                </a:solidFill>
              </a:rPr>
              <a:t>划分</a:t>
            </a:r>
            <a:r>
              <a:rPr lang="zh-CN" altLang="en-US" sz="2400" dirty="0" smtClean="0">
                <a:solidFill>
                  <a:srgbClr val="C00000"/>
                </a:solidFill>
              </a:rPr>
              <a:t>后：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452438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泛化性能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不能提升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则，停止划分</a:t>
            </a:r>
            <a:endParaRPr lang="en-US" altLang="zh-CN" sz="2000" dirty="0" smtClean="0"/>
          </a:p>
          <a:p>
            <a:pPr marL="452438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泛化性能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提升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则，划分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8" y="3511296"/>
            <a:ext cx="7803556" cy="31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剪枝处理  </a:t>
            </a:r>
            <a:r>
              <a:rPr lang="en-US" altLang="zh-CN" sz="28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—1. </a:t>
            </a:r>
            <a:r>
              <a:rPr lang="zh-CN" altLang="en-US" sz="280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预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3" y="868259"/>
            <a:ext cx="9134857" cy="25790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生成决策树时，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每个结点在</a:t>
            </a:r>
            <a:r>
              <a:rPr lang="zh-CN" altLang="en-US" sz="2400" dirty="0" smtClean="0">
                <a:solidFill>
                  <a:srgbClr val="C00000"/>
                </a:solidFill>
              </a:rPr>
              <a:t>划分前，先估计</a:t>
            </a:r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泛化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性能</a:t>
            </a:r>
            <a:r>
              <a:rPr lang="zh-CN" altLang="en-US" sz="2400" dirty="0"/>
              <a:t>是否提高，若</a:t>
            </a:r>
            <a:r>
              <a:rPr lang="zh-CN" altLang="en-US" sz="2400" dirty="0">
                <a:solidFill>
                  <a:srgbClr val="C00000"/>
                </a:solidFill>
              </a:rPr>
              <a:t>划分</a:t>
            </a:r>
            <a:r>
              <a:rPr lang="zh-CN" altLang="en-US" sz="2400" dirty="0" smtClean="0">
                <a:solidFill>
                  <a:srgbClr val="C00000"/>
                </a:solidFill>
              </a:rPr>
              <a:t>后：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marL="452438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/>
              <a:t>泛化性能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不能提升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则，停止划分</a:t>
            </a:r>
            <a:endParaRPr lang="en-US" altLang="zh-CN" sz="2000" dirty="0" smtClean="0"/>
          </a:p>
          <a:p>
            <a:pPr marL="712788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当前结点，标记为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</a:rPr>
              <a:t>叶结点</a:t>
            </a:r>
            <a:r>
              <a:rPr lang="zh-CN" altLang="en-US" sz="2000" dirty="0">
                <a:solidFill>
                  <a:prstClr val="black"/>
                </a:solidFill>
              </a:rPr>
              <a:t>，其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</a:rPr>
              <a:t>类别</a:t>
            </a:r>
            <a:r>
              <a:rPr lang="zh-CN" altLang="en-US" sz="2000" dirty="0">
                <a:solidFill>
                  <a:prstClr val="black"/>
                </a:solidFill>
              </a:rPr>
              <a:t>标记为：训练样例数最多的类别</a:t>
            </a:r>
            <a:endParaRPr lang="en-US" altLang="zh-CN" sz="2000" dirty="0" smtClean="0"/>
          </a:p>
          <a:p>
            <a:pPr marL="452438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/>
              <a:t>泛化性能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提升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能提高验证集精度，则</a:t>
            </a:r>
            <a:r>
              <a:rPr lang="zh-CN" altLang="en-US" sz="2000" dirty="0" smtClean="0"/>
              <a:t>划分。</a:t>
            </a:r>
            <a:endParaRPr lang="en-US" altLang="zh-CN" sz="2000" dirty="0" smtClean="0"/>
          </a:p>
          <a:p>
            <a:pPr marL="712788" indent="-265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划分后的属性，执行同样判断</a:t>
            </a:r>
            <a:r>
              <a:rPr lang="zh-CN" altLang="en-US" sz="2000" dirty="0" smtClean="0"/>
              <a:t>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52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基本流程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/>
              <a:t>划分选择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剪枝处理</a:t>
            </a:r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/>
              <a:t>连续与缺失值</a:t>
            </a:r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/>
              <a:t>多变量决策树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63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0765" y="2491675"/>
            <a:ext cx="1234738" cy="598155"/>
            <a:chOff x="3310765" y="2784283"/>
            <a:chExt cx="1234738" cy="598155"/>
          </a:xfrm>
        </p:grpSpPr>
        <p:sp>
          <p:nvSpPr>
            <p:cNvPr id="13" name="圆角矩形 12"/>
            <p:cNvSpPr/>
            <p:nvPr/>
          </p:nvSpPr>
          <p:spPr>
            <a:xfrm>
              <a:off x="3465503" y="2950438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脐部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310765" y="2784283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687371" y="29504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“脐部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=?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7557252" y="2599292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6891223" y="293437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42.9%</a:t>
            </a:r>
          </a:p>
        </p:txBody>
      </p:sp>
      <p:cxnSp>
        <p:nvCxnSpPr>
          <p:cNvPr id="22" name="直接箭头连接符 21"/>
          <p:cNvCxnSpPr>
            <a:endCxn id="13" idx="3"/>
          </p:cNvCxnSpPr>
          <p:nvPr/>
        </p:nvCxnSpPr>
        <p:spPr>
          <a:xfrm flipH="1" flipV="1">
            <a:off x="4545503" y="2873830"/>
            <a:ext cx="1270291" cy="292608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052" y="4462431"/>
            <a:ext cx="9059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对于</a:t>
            </a:r>
            <a:r>
              <a:rPr lang="zh-CN" alt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结点</a:t>
            </a:r>
            <a:r>
              <a:rPr lang="en-US" altLang="zh-CN" sz="20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：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若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不划分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划分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前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该结点为叶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结点，类别标记为好瓜。</a:t>
            </a:r>
            <a:endParaRPr lang="en-US" altLang="zh-CN" sz="2000" dirty="0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357188"/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使用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验证集进行验证，验证集精度为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</a:rPr>
              <a:t>42.9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</a:rPr>
              <a:t>%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</a:rPr>
              <a:t>3/7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8" name="内容占位符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2" y="868836"/>
            <a:ext cx="4487272" cy="1542196"/>
          </a:xfrm>
          <a:prstGeom prst="rect">
            <a:avLst/>
          </a:prstGeom>
        </p:spPr>
      </p:pic>
      <p:sp>
        <p:nvSpPr>
          <p:cNvPr id="29" name="左大括号 28"/>
          <p:cNvSpPr/>
          <p:nvPr/>
        </p:nvSpPr>
        <p:spPr>
          <a:xfrm>
            <a:off x="484998" y="918219"/>
            <a:ext cx="194872" cy="1508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84052" y="1062091"/>
            <a:ext cx="335042" cy="1253978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验证集</a:t>
            </a:r>
            <a:endParaRPr lang="zh-CN" altLang="en-US" sz="1600" i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</p:spPr>
        <p:txBody>
          <a:bodyPr/>
          <a:lstStyle/>
          <a:p>
            <a:r>
              <a:rPr lang="zh-CN" altLang="en-US" smtClean="0"/>
              <a:t>剪枝处理  </a:t>
            </a:r>
            <a:r>
              <a:rPr lang="en-US" altLang="zh-CN" sz="2800" smtClean="0">
                <a:solidFill>
                  <a:srgbClr val="002060">
                    <a:lumMod val="75000"/>
                    <a:lumOff val="25000"/>
                  </a:srgbClr>
                </a:solidFill>
              </a:rPr>
              <a:t>—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预剪枝</a:t>
            </a:r>
            <a:endParaRPr lang="zh-CN" altLang="en-US" sz="3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4946" y="824785"/>
            <a:ext cx="3803905" cy="17594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57188" lvl="0" indent="-357188">
              <a:spcBef>
                <a:spcPts val="10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基于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信息增益准则，选取属性“脐部”划分训练集。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357188" lvl="0" indent="-357188">
              <a:spcBef>
                <a:spcPts val="10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分别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计算 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划分</a:t>
            </a:r>
            <a:r>
              <a:rPr lang="zh-CN" altLang="en-US" sz="2000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前（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该结点为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叶结点</a:t>
            </a:r>
            <a:r>
              <a:rPr lang="zh-CN" altLang="en-US" sz="2000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及 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划分后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的验证集精度，判断是否需要划分。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1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9"/>
          <p:cNvSpPr txBox="1"/>
          <p:nvPr/>
        </p:nvSpPr>
        <p:spPr>
          <a:xfrm>
            <a:off x="7557252" y="2599292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052" y="4462431"/>
            <a:ext cx="9059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对于</a:t>
            </a:r>
            <a:r>
              <a:rPr lang="zh-CN" alt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结点</a:t>
            </a:r>
            <a:r>
              <a:rPr lang="en-US" altLang="zh-CN" sz="20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：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若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不划分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/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划分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前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该结点为叶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结点，类别标记为好瓜。</a:t>
            </a:r>
            <a:endParaRPr lang="en-US" altLang="zh-CN" sz="2000" dirty="0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357188"/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使用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验证集进行验证，验证集精度为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</a:rPr>
              <a:t>42.9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</a:rPr>
              <a:t>%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</a:rPr>
              <a:t>3/7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8" name="内容占位符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2" y="868836"/>
            <a:ext cx="4487272" cy="1542196"/>
          </a:xfrm>
          <a:prstGeom prst="rect">
            <a:avLst/>
          </a:prstGeom>
        </p:spPr>
      </p:pic>
      <p:sp>
        <p:nvSpPr>
          <p:cNvPr id="29" name="左大括号 28"/>
          <p:cNvSpPr/>
          <p:nvPr/>
        </p:nvSpPr>
        <p:spPr>
          <a:xfrm>
            <a:off x="484998" y="918219"/>
            <a:ext cx="194872" cy="1508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84052" y="1062091"/>
            <a:ext cx="335042" cy="1253978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验证集</a:t>
            </a:r>
            <a:endParaRPr lang="zh-CN" altLang="en-US" sz="1600" i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</p:spPr>
        <p:txBody>
          <a:bodyPr/>
          <a:lstStyle/>
          <a:p>
            <a:r>
              <a:rPr lang="zh-CN" altLang="en-US" smtClean="0"/>
              <a:t>剪枝处理  </a:t>
            </a:r>
            <a:r>
              <a:rPr lang="en-US" altLang="zh-CN" sz="2800" smtClean="0">
                <a:solidFill>
                  <a:srgbClr val="002060">
                    <a:lumMod val="75000"/>
                    <a:lumOff val="25000"/>
                  </a:srgbClr>
                </a:solidFill>
              </a:rPr>
              <a:t>—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预剪枝</a:t>
            </a:r>
            <a:endParaRPr lang="zh-CN" altLang="en-US" sz="3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4946" y="824785"/>
            <a:ext cx="3803905" cy="17594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57188" lvl="0" indent="-357188">
              <a:spcBef>
                <a:spcPts val="10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基于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信息增益准则，选取属性“脐部”划分训练集。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357188" lvl="0" indent="-357188">
              <a:spcBef>
                <a:spcPts val="1000"/>
              </a:spcBef>
              <a:buClr>
                <a:srgbClr val="16754D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分别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计算 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划分</a:t>
            </a:r>
            <a:r>
              <a:rPr lang="zh-CN" altLang="en-US" sz="2000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前（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该结点为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叶结点</a:t>
            </a:r>
            <a:r>
              <a:rPr lang="zh-CN" altLang="en-US" sz="2000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及 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划分后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的验证集精度，判断是否需要划分。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30541" y="2491675"/>
            <a:ext cx="5595658" cy="1829712"/>
            <a:chOff x="1430541" y="2491675"/>
            <a:chExt cx="5595658" cy="1829712"/>
          </a:xfrm>
        </p:grpSpPr>
        <p:grpSp>
          <p:nvGrpSpPr>
            <p:cNvPr id="2" name="组合 1"/>
            <p:cNvGrpSpPr/>
            <p:nvPr/>
          </p:nvGrpSpPr>
          <p:grpSpPr>
            <a:xfrm>
              <a:off x="3310765" y="2491675"/>
              <a:ext cx="1234738" cy="598155"/>
              <a:chOff x="3310765" y="2784283"/>
              <a:chExt cx="1234738" cy="598155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465503" y="2950438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>
                    <a:latin typeface="Times" panose="02020603060405020304" pitchFamily="18" charset="0"/>
                    <a:ea typeface="黑体" pitchFamily="49" charset="-122"/>
                  </a:rPr>
                  <a:t>脐部</a:t>
                </a:r>
                <a:r>
                  <a:rPr lang="en-US" altLang="zh-CN" sz="2200" dirty="0" smtClean="0">
                    <a:latin typeface="Times" panose="02020603060405020304" pitchFamily="18" charset="0"/>
                    <a:ea typeface="黑体" pitchFamily="49" charset="-122"/>
                  </a:rPr>
                  <a:t>=?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310765" y="2784283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1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687371" y="295043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Times "/>
                  <a:ea typeface="黑体" pitchFamily="49" charset="-122"/>
                </a:rPr>
                <a:t>“脐部</a:t>
              </a:r>
              <a:r>
                <a:rPr lang="en-US" altLang="zh-CN" dirty="0" smtClean="0">
                  <a:solidFill>
                    <a:srgbClr val="FF0000"/>
                  </a:solidFill>
                  <a:latin typeface="Times "/>
                  <a:ea typeface="黑体" pitchFamily="49" charset="-122"/>
                </a:rPr>
                <a:t>=?</a:t>
              </a:r>
              <a:r>
                <a:rPr lang="zh-CN" altLang="en-US" dirty="0" smtClean="0">
                  <a:solidFill>
                    <a:srgbClr val="FF0000"/>
                  </a:solidFill>
                  <a:latin typeface="Times "/>
                  <a:ea typeface="黑体" pitchFamily="49" charset="-122"/>
                </a:rPr>
                <a:t>”</a:t>
              </a:r>
              <a:endParaRPr lang="zh-CN" altLang="en-US" dirty="0">
                <a:solidFill>
                  <a:srgbClr val="FF0000"/>
                </a:solidFill>
                <a:latin typeface="Times "/>
                <a:ea typeface="黑体" pitchFamily="49" charset="-122"/>
              </a:endParaRPr>
            </a:p>
          </p:txBody>
        </p:sp>
        <p:cxnSp>
          <p:nvCxnSpPr>
            <p:cNvPr id="22" name="直接箭头连接符 21"/>
            <p:cNvCxnSpPr>
              <a:endCxn id="13" idx="3"/>
            </p:cNvCxnSpPr>
            <p:nvPr/>
          </p:nvCxnSpPr>
          <p:spPr>
            <a:xfrm flipH="1" flipV="1">
              <a:off x="4545503" y="2873830"/>
              <a:ext cx="1270291" cy="292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33" idx="0"/>
            </p:cNvCxnSpPr>
            <p:nvPr/>
          </p:nvCxnSpPr>
          <p:spPr>
            <a:xfrm flipH="1">
              <a:off x="2071521" y="3075256"/>
              <a:ext cx="1955683" cy="8141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971487" y="32571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1" name="直接连接符 20"/>
            <p:cNvCxnSpPr>
              <a:endCxn id="32" idx="0"/>
            </p:cNvCxnSpPr>
            <p:nvPr/>
          </p:nvCxnSpPr>
          <p:spPr>
            <a:xfrm>
              <a:off x="4022100" y="3075256"/>
              <a:ext cx="2160690" cy="8141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022100" y="3137900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596235" y="33851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平坦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008131" y="33851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430541" y="3601621"/>
              <a:ext cx="5292249" cy="719766"/>
              <a:chOff x="1430541" y="3720493"/>
              <a:chExt cx="5292249" cy="71976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459409" y="3880243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642790" y="4008259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坏瓜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531521" y="4008259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430541" y="3864259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2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342390" y="3720493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3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5459469" y="3879334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4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</p:grpSp>
      </p:grpSp>
      <p:sp>
        <p:nvSpPr>
          <p:cNvPr id="38" name="文本框 20"/>
          <p:cNvSpPr txBox="1"/>
          <p:nvPr/>
        </p:nvSpPr>
        <p:spPr>
          <a:xfrm>
            <a:off x="6891223" y="293437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42.9%</a:t>
            </a:r>
          </a:p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划分后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71.4%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39" name="文本框 21"/>
          <p:cNvSpPr txBox="1"/>
          <p:nvPr/>
        </p:nvSpPr>
        <p:spPr>
          <a:xfrm>
            <a:off x="6517784" y="3542236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预剪枝决策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划分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52" y="5450662"/>
            <a:ext cx="9059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若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划分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，根据结点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4 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的训练样例，将这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个结点分别标记为“好瓜、好瓜、坏瓜”。此时，使用验证集进行验证，验证集精度为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5/7×100%=71.4%</a:t>
            </a:r>
          </a:p>
        </p:txBody>
      </p:sp>
      <p:sp>
        <p:nvSpPr>
          <p:cNvPr id="40" name="矩形 39"/>
          <p:cNvSpPr/>
          <p:nvPr/>
        </p:nvSpPr>
        <p:spPr>
          <a:xfrm>
            <a:off x="84052" y="6129521"/>
            <a:ext cx="4099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因此，选用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脐部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”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作为 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划分属性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1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9"/>
          <p:cNvSpPr txBox="1"/>
          <p:nvPr/>
        </p:nvSpPr>
        <p:spPr>
          <a:xfrm>
            <a:off x="7557252" y="2599292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pic>
        <p:nvPicPr>
          <p:cNvPr id="28" name="内容占位符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72" y="868836"/>
            <a:ext cx="4487272" cy="1542196"/>
          </a:xfrm>
          <a:prstGeom prst="rect">
            <a:avLst/>
          </a:prstGeom>
        </p:spPr>
      </p:pic>
      <p:sp>
        <p:nvSpPr>
          <p:cNvPr id="29" name="左大括号 28"/>
          <p:cNvSpPr/>
          <p:nvPr/>
        </p:nvSpPr>
        <p:spPr>
          <a:xfrm>
            <a:off x="484998" y="918219"/>
            <a:ext cx="194872" cy="1508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84052" y="1062091"/>
            <a:ext cx="335042" cy="1253978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验证集</a:t>
            </a:r>
            <a:endParaRPr lang="zh-CN" altLang="en-US" sz="1600" i="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</p:spPr>
        <p:txBody>
          <a:bodyPr/>
          <a:lstStyle/>
          <a:p>
            <a:r>
              <a:rPr lang="zh-CN" altLang="en-US" smtClean="0"/>
              <a:t>剪枝处理  </a:t>
            </a:r>
            <a:r>
              <a:rPr lang="en-US" altLang="zh-CN" sz="2800" smtClean="0">
                <a:solidFill>
                  <a:srgbClr val="002060">
                    <a:lumMod val="75000"/>
                    <a:lumOff val="25000"/>
                  </a:srgbClr>
                </a:solidFill>
              </a:rPr>
              <a:t>—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预剪枝</a:t>
            </a:r>
            <a:endParaRPr lang="zh-CN" altLang="en-US" sz="3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30541" y="2491675"/>
            <a:ext cx="5595658" cy="1829712"/>
            <a:chOff x="1430541" y="2491675"/>
            <a:chExt cx="5595658" cy="1829712"/>
          </a:xfrm>
        </p:grpSpPr>
        <p:grpSp>
          <p:nvGrpSpPr>
            <p:cNvPr id="2" name="组合 1"/>
            <p:cNvGrpSpPr/>
            <p:nvPr/>
          </p:nvGrpSpPr>
          <p:grpSpPr>
            <a:xfrm>
              <a:off x="3310765" y="2491675"/>
              <a:ext cx="1234738" cy="598155"/>
              <a:chOff x="3310765" y="2784283"/>
              <a:chExt cx="1234738" cy="598155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465503" y="2950438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>
                    <a:latin typeface="Times" panose="02020603060405020304" pitchFamily="18" charset="0"/>
                    <a:ea typeface="黑体" pitchFamily="49" charset="-122"/>
                  </a:rPr>
                  <a:t>脐部</a:t>
                </a:r>
                <a:r>
                  <a:rPr lang="en-US" altLang="zh-CN" sz="2200" dirty="0" smtClean="0">
                    <a:latin typeface="Times" panose="02020603060405020304" pitchFamily="18" charset="0"/>
                    <a:ea typeface="黑体" pitchFamily="49" charset="-122"/>
                  </a:rPr>
                  <a:t>=?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310765" y="2784283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1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687371" y="295043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Times "/>
                  <a:ea typeface="黑体" pitchFamily="49" charset="-122"/>
                </a:rPr>
                <a:t>“脐部</a:t>
              </a:r>
              <a:r>
                <a:rPr lang="en-US" altLang="zh-CN" dirty="0" smtClean="0">
                  <a:solidFill>
                    <a:srgbClr val="FF0000"/>
                  </a:solidFill>
                  <a:latin typeface="Times "/>
                  <a:ea typeface="黑体" pitchFamily="49" charset="-122"/>
                </a:rPr>
                <a:t>=?</a:t>
              </a:r>
              <a:r>
                <a:rPr lang="zh-CN" altLang="en-US" dirty="0" smtClean="0">
                  <a:solidFill>
                    <a:srgbClr val="FF0000"/>
                  </a:solidFill>
                  <a:latin typeface="Times "/>
                  <a:ea typeface="黑体" pitchFamily="49" charset="-122"/>
                </a:rPr>
                <a:t>”</a:t>
              </a:r>
              <a:endParaRPr lang="zh-CN" altLang="en-US" dirty="0">
                <a:solidFill>
                  <a:srgbClr val="FF0000"/>
                </a:solidFill>
                <a:latin typeface="Times "/>
                <a:ea typeface="黑体" pitchFamily="49" charset="-122"/>
              </a:endParaRPr>
            </a:p>
          </p:txBody>
        </p:sp>
        <p:cxnSp>
          <p:nvCxnSpPr>
            <p:cNvPr id="22" name="直接箭头连接符 21"/>
            <p:cNvCxnSpPr>
              <a:endCxn id="13" idx="3"/>
            </p:cNvCxnSpPr>
            <p:nvPr/>
          </p:nvCxnSpPr>
          <p:spPr>
            <a:xfrm flipH="1" flipV="1">
              <a:off x="4545503" y="2873830"/>
              <a:ext cx="1270291" cy="292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33" idx="0"/>
            </p:cNvCxnSpPr>
            <p:nvPr/>
          </p:nvCxnSpPr>
          <p:spPr>
            <a:xfrm flipH="1">
              <a:off x="2071521" y="3075256"/>
              <a:ext cx="1955683" cy="8141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971487" y="32571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1" name="直接连接符 20"/>
            <p:cNvCxnSpPr>
              <a:endCxn id="32" idx="0"/>
            </p:cNvCxnSpPr>
            <p:nvPr/>
          </p:nvCxnSpPr>
          <p:spPr>
            <a:xfrm>
              <a:off x="4022100" y="3075256"/>
              <a:ext cx="2160690" cy="8141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022100" y="3137900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596235" y="33851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平坦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008131" y="33851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430541" y="3601621"/>
              <a:ext cx="5292249" cy="719766"/>
              <a:chOff x="1430541" y="3720493"/>
              <a:chExt cx="5292249" cy="71976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459409" y="3880243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642790" y="4008259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坏瓜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531521" y="4008259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430541" y="3864259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2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342390" y="3720493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3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5459469" y="3879334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4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</p:grpSp>
      </p:grpSp>
      <p:sp>
        <p:nvSpPr>
          <p:cNvPr id="38" name="文本框 20"/>
          <p:cNvSpPr txBox="1"/>
          <p:nvPr/>
        </p:nvSpPr>
        <p:spPr>
          <a:xfrm>
            <a:off x="6891223" y="293437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42.9%</a:t>
            </a:r>
          </a:p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划分后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71.4%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39" name="文本框 21"/>
          <p:cNvSpPr txBox="1"/>
          <p:nvPr/>
        </p:nvSpPr>
        <p:spPr>
          <a:xfrm>
            <a:off x="6517784" y="3542236"/>
            <a:ext cx="20313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预剪枝决策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划分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41" name="文本框 41"/>
          <p:cNvSpPr txBox="1"/>
          <p:nvPr/>
        </p:nvSpPr>
        <p:spPr>
          <a:xfrm>
            <a:off x="5212605" y="1224913"/>
            <a:ext cx="362718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最终，得到仅有一层划分的决策树，称为“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决策树桩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”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137" y="4455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“色泽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=?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42638" y="4590084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90056" y="492516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71.4%</a:t>
            </a:r>
          </a:p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划分后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57.1%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74640" y="5497281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预剪枝决策</a:t>
            </a:r>
            <a:r>
              <a:rPr lang="en-US" altLang="zh-CN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: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</a:t>
            </a:r>
            <a:r>
              <a:rPr lang="zh-CN" altLang="en-US" dirty="0">
                <a:solidFill>
                  <a:srgbClr val="FF0000"/>
                </a:solidFill>
                <a:latin typeface="Times "/>
                <a:ea typeface="黑体" pitchFamily="49" charset="-122"/>
              </a:rPr>
              <a:t>集精度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下降</a:t>
            </a:r>
            <a:endParaRPr lang="en-US" altLang="zh-CN" dirty="0" smtClean="0">
              <a:solidFill>
                <a:srgbClr val="FF0000"/>
              </a:solidFill>
              <a:latin typeface="Times 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禁止划分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1531521" y="4272085"/>
            <a:ext cx="392925" cy="367766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34"/>
          <p:cNvSpPr txBox="1"/>
          <p:nvPr/>
        </p:nvSpPr>
        <p:spPr>
          <a:xfrm>
            <a:off x="3313417" y="49034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“根蒂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=?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48" name="文本框 35"/>
          <p:cNvSpPr txBox="1"/>
          <p:nvPr/>
        </p:nvSpPr>
        <p:spPr>
          <a:xfrm>
            <a:off x="5174557" y="4590084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49" name="文本框 36"/>
          <p:cNvSpPr txBox="1"/>
          <p:nvPr/>
        </p:nvSpPr>
        <p:spPr>
          <a:xfrm>
            <a:off x="4521975" y="492516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71.4%</a:t>
            </a:r>
          </a:p>
          <a:p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划分后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71.4%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0" name="文本框 37"/>
          <p:cNvSpPr txBox="1"/>
          <p:nvPr/>
        </p:nvSpPr>
        <p:spPr>
          <a:xfrm>
            <a:off x="4076026" y="5497281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预剪枝决策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</a:t>
            </a:r>
          </a:p>
          <a:p>
            <a:r>
              <a:rPr lang="zh-CN" altLang="en-US" dirty="0">
                <a:solidFill>
                  <a:srgbClr val="FF0000"/>
                </a:solidFill>
                <a:latin typeface="Times "/>
                <a:ea typeface="黑体" pitchFamily="49" charset="-122"/>
              </a:rPr>
              <a:t>划分不能提升验证集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精度</a:t>
            </a:r>
            <a:endParaRPr lang="en-US" altLang="zh-CN" dirty="0" smtClean="0">
              <a:solidFill>
                <a:srgbClr val="FF0000"/>
              </a:solidFill>
              <a:latin typeface="Times 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禁止划分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4252209" y="4168151"/>
            <a:ext cx="441773" cy="606599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6741346" y="4126220"/>
            <a:ext cx="815906" cy="513631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35"/>
          <p:cNvSpPr txBox="1"/>
          <p:nvPr/>
        </p:nvSpPr>
        <p:spPr>
          <a:xfrm>
            <a:off x="7239177" y="4640353"/>
            <a:ext cx="1656903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"/>
                <a:ea typeface="黑体" pitchFamily="49" charset="-122"/>
              </a:rPr>
              <a:t>所含训练样例己属于同一类，不再进行划分</a:t>
            </a:r>
            <a:r>
              <a:rPr lang="en-US" altLang="zh-CN" dirty="0">
                <a:solidFill>
                  <a:srgbClr val="FF0000"/>
                </a:solidFill>
                <a:latin typeface="Times "/>
                <a:ea typeface="黑体" pitchFamily="49" charset="-122"/>
              </a:rPr>
              <a:t>.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7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/>
      <p:bldP spid="43" grpId="0" animBg="1"/>
      <p:bldP spid="44" grpId="0"/>
      <p:bldP spid="45" grpId="0"/>
      <p:bldP spid="47" grpId="0"/>
      <p:bldP spid="48" grpId="0" animBg="1"/>
      <p:bldP spid="49" grpId="0"/>
      <p:bldP spid="50" grpId="0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4403090" cy="457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预剪枝的优缺点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0" y="1743373"/>
            <a:ext cx="4892040" cy="533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决策树很多分支，没有“展开”</a:t>
            </a:r>
            <a:endParaRPr lang="en-US" altLang="zh-CN" sz="2400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</p:spPr>
        <p:txBody>
          <a:bodyPr/>
          <a:lstStyle/>
          <a:p>
            <a:r>
              <a:rPr lang="zh-CN" altLang="en-US" smtClean="0"/>
              <a:t>剪枝处理  </a:t>
            </a:r>
            <a:r>
              <a:rPr lang="zh-CN" altLang="en-US" sz="2800">
                <a:solidFill>
                  <a:srgbClr val="16754D"/>
                </a:solidFill>
              </a:rPr>
              <a:t> </a:t>
            </a:r>
            <a:r>
              <a:rPr lang="en-US" altLang="zh-CN" sz="2800">
                <a:solidFill>
                  <a:srgbClr val="002060">
                    <a:lumMod val="75000"/>
                    <a:lumOff val="25000"/>
                  </a:srgbClr>
                </a:solidFill>
              </a:rPr>
              <a:t>—1. </a:t>
            </a:r>
            <a:r>
              <a:rPr lang="zh-CN" altLang="en-US" sz="2800">
                <a:solidFill>
                  <a:srgbClr val="002060">
                    <a:lumMod val="75000"/>
                    <a:lumOff val="25000"/>
                  </a:srgbClr>
                </a:solidFill>
              </a:rPr>
              <a:t>预剪枝</a:t>
            </a:r>
            <a:endParaRPr lang="zh-CN" altLang="en-US" sz="3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1768564"/>
            <a:ext cx="4305841" cy="28354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164906"/>
            <a:ext cx="8975090" cy="250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缺点</a:t>
            </a:r>
            <a:endParaRPr lang="en-US" altLang="zh-CN" sz="2400" b="1" dirty="0">
              <a:solidFill>
                <a:srgbClr val="002060">
                  <a:lumMod val="75000"/>
                  <a:lumOff val="25000"/>
                </a:srgbClr>
              </a:solidFill>
              <a:latin typeface="Times New Roman" pitchFamily="18" charset="0"/>
              <a:ea typeface="黑体" pitchFamily="49" charset="-122"/>
            </a:endParaRPr>
          </a:p>
          <a:p>
            <a:pPr marL="685800" lvl="1" indent="-360000"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带来了 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欠拟合风险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965200" lvl="1" indent="-342900"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预剪枝基于“贪心”本质，禁止这些分支展开，带来了欠拟合风险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965200" lvl="1" indent="-342900"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有些分支的</a:t>
            </a:r>
            <a:r>
              <a:rPr lang="zh-CN" altLang="en-US" sz="24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当前划分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，虽然，不能提升泛化性能，但在，其基础上，继续划分，却有可能导致性能    显著提高。</a:t>
            </a:r>
            <a:endParaRPr lang="zh-CN" altLang="en-US" sz="24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7934" y="2741634"/>
            <a:ext cx="5952744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2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优点</a:t>
            </a:r>
            <a:endParaRPr lang="en-US" altLang="zh-CN" sz="2400" b="1" dirty="0">
              <a:solidFill>
                <a:srgbClr val="002060">
                  <a:lumMod val="75000"/>
                  <a:lumOff val="25000"/>
                </a:srgbClr>
              </a:solidFill>
              <a:latin typeface="Times New Roman" pitchFamily="18" charset="0"/>
              <a:ea typeface="黑体" pitchFamily="49" charset="-122"/>
            </a:endParaRPr>
          </a:p>
          <a:p>
            <a:pPr marL="685800" lvl="1" indent="-360000"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降低了过拟合风险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marL="685800" lvl="1" indent="-360000">
              <a:spcBef>
                <a:spcPts val="500"/>
              </a:spcBef>
              <a:buClr>
                <a:srgbClr val="16754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显著减少了 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训练和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测试时间开销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42" y="380936"/>
            <a:ext cx="3658671" cy="13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8634" y="943315"/>
            <a:ext cx="9212826" cy="1555113"/>
          </a:xfrm>
        </p:spPr>
        <p:txBody>
          <a:bodyPr>
            <a:noAutofit/>
          </a:bodyPr>
          <a:lstStyle/>
          <a:p>
            <a:pPr marL="3258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 smtClean="0"/>
              <a:t>首先，根据训练集，生成一棵完整的决策树，</a:t>
            </a:r>
            <a:r>
              <a:rPr lang="zh-CN" altLang="en-US" sz="2400" dirty="0"/>
              <a:t>该决策树的验证集精度为</a:t>
            </a:r>
            <a:r>
              <a:rPr lang="en-US" altLang="zh-CN" sz="2400" dirty="0"/>
              <a:t>42.9%</a:t>
            </a:r>
          </a:p>
          <a:p>
            <a:pPr marL="3258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 smtClean="0"/>
              <a:t>然后，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自底向上</a:t>
            </a:r>
            <a:r>
              <a:rPr lang="zh-CN" altLang="en-US" sz="2400" dirty="0" smtClean="0"/>
              <a:t>地对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非叶结点</a:t>
            </a:r>
            <a:r>
              <a:rPr lang="zh-CN" altLang="en-US" sz="2400" dirty="0" smtClean="0"/>
              <a:t>进行考察。</a:t>
            </a:r>
            <a:endParaRPr lang="en-US" altLang="zh-CN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345321" y="2597435"/>
            <a:ext cx="6220051" cy="3954100"/>
            <a:chOff x="1926459" y="2007290"/>
            <a:chExt cx="8479450" cy="4732069"/>
          </a:xfrm>
        </p:grpSpPr>
        <p:grpSp>
          <p:nvGrpSpPr>
            <p:cNvPr id="5" name="组合 4"/>
            <p:cNvGrpSpPr/>
            <p:nvPr/>
          </p:nvGrpSpPr>
          <p:grpSpPr>
            <a:xfrm>
              <a:off x="4423852" y="6307359"/>
              <a:ext cx="3582444" cy="432000"/>
              <a:chOff x="2341355" y="4320514"/>
              <a:chExt cx="3582444" cy="43200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341355" y="4320514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592577" y="4320514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坏瓜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843799" y="4320514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cxnSp>
          <p:nvCxnSpPr>
            <p:cNvPr id="6" name="直接连接符 5"/>
            <p:cNvCxnSpPr>
              <a:endCxn id="55" idx="0"/>
            </p:cNvCxnSpPr>
            <p:nvPr/>
          </p:nvCxnSpPr>
          <p:spPr>
            <a:xfrm flipH="1">
              <a:off x="4963852" y="5508978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11"/>
            <p:cNvSpPr txBox="1"/>
            <p:nvPr/>
          </p:nvSpPr>
          <p:spPr>
            <a:xfrm>
              <a:off x="6164462" y="5818868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清晰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>
              <a:endCxn id="57" idx="0"/>
            </p:cNvCxnSpPr>
            <p:nvPr/>
          </p:nvCxnSpPr>
          <p:spPr>
            <a:xfrm>
              <a:off x="6215074" y="5508978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10" idx="2"/>
              <a:endCxn id="56" idx="0"/>
            </p:cNvCxnSpPr>
            <p:nvPr/>
          </p:nvCxnSpPr>
          <p:spPr>
            <a:xfrm>
              <a:off x="6215074" y="5699638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5675074" y="5267638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纹理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1" name="文本框 20"/>
            <p:cNvSpPr txBox="1"/>
            <p:nvPr/>
          </p:nvSpPr>
          <p:spPr>
            <a:xfrm>
              <a:off x="7089965" y="5818868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模糊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文本框 21"/>
            <p:cNvSpPr txBox="1"/>
            <p:nvPr/>
          </p:nvSpPr>
          <p:spPr>
            <a:xfrm>
              <a:off x="4737145" y="5818868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稍糊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423852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3629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4963852" y="446935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6"/>
            <p:cNvSpPr txBox="1"/>
            <p:nvPr/>
          </p:nvSpPr>
          <p:spPr>
            <a:xfrm>
              <a:off x="6164462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15074" y="446935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15074" y="466001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9"/>
            <p:cNvSpPr txBox="1"/>
            <p:nvPr/>
          </p:nvSpPr>
          <p:spPr>
            <a:xfrm>
              <a:off x="708996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0"/>
            <p:cNvSpPr txBox="1"/>
            <p:nvPr/>
          </p:nvSpPr>
          <p:spPr>
            <a:xfrm>
              <a:off x="473714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75074" y="422202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923629" y="4222249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167080" y="422202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203580" y="341757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35"/>
            <p:cNvSpPr txBox="1"/>
            <p:nvPr/>
          </p:nvSpPr>
          <p:spPr>
            <a:xfrm>
              <a:off x="7404189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454802" y="341757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54802" y="360823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38"/>
            <p:cNvSpPr txBox="1"/>
            <p:nvPr/>
          </p:nvSpPr>
          <p:spPr>
            <a:xfrm>
              <a:off x="832969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文本框 39"/>
            <p:cNvSpPr txBox="1"/>
            <p:nvPr/>
          </p:nvSpPr>
          <p:spPr>
            <a:xfrm>
              <a:off x="5976874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935074" y="317686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55103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383747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926459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2466572" y="341992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45"/>
            <p:cNvSpPr txBox="1"/>
            <p:nvPr/>
          </p:nvSpPr>
          <p:spPr>
            <a:xfrm>
              <a:off x="3667180" y="372981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717794" y="341992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17794" y="361058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48"/>
            <p:cNvSpPr txBox="1"/>
            <p:nvPr/>
          </p:nvSpPr>
          <p:spPr>
            <a:xfrm>
              <a:off x="4592686" y="372981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2239865" y="372981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161197" y="3176233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325909" y="317586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42" name="直接连接符 41"/>
            <p:cNvCxnSpPr>
              <a:stCxn id="45" idx="2"/>
              <a:endCxn id="30" idx="0"/>
            </p:cNvCxnSpPr>
            <p:nvPr/>
          </p:nvCxnSpPr>
          <p:spPr>
            <a:xfrm>
              <a:off x="6251825" y="2573165"/>
              <a:ext cx="1223249" cy="603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41" idx="0"/>
            </p:cNvCxnSpPr>
            <p:nvPr/>
          </p:nvCxnSpPr>
          <p:spPr>
            <a:xfrm>
              <a:off x="6596758" y="2579230"/>
              <a:ext cx="3269151" cy="596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flipH="1">
              <a:off x="3701197" y="2566871"/>
              <a:ext cx="2275676" cy="609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5531825" y="2141164"/>
              <a:ext cx="1440001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脐部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6" name="文本框 63"/>
            <p:cNvSpPr txBox="1"/>
            <p:nvPr/>
          </p:nvSpPr>
          <p:spPr>
            <a:xfrm>
              <a:off x="874589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平坦</a:t>
              </a: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611041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文本框 65"/>
            <p:cNvSpPr txBox="1"/>
            <p:nvPr/>
          </p:nvSpPr>
          <p:spPr>
            <a:xfrm>
              <a:off x="3868758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354660" y="20072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03222" y="302731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58430" y="3038868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153132" y="30950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512614" y="403735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531825" y="5058169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sp>
        <p:nvSpPr>
          <p:cNvPr id="61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27" y="930871"/>
            <a:ext cx="9029850" cy="900918"/>
          </a:xfrm>
        </p:spPr>
        <p:txBody>
          <a:bodyPr/>
          <a:lstStyle/>
          <a:p>
            <a:r>
              <a:rPr lang="zh-CN" altLang="en-US" dirty="0" smtClean="0"/>
              <a:t>首先，考虑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结点</a:t>
            </a:r>
            <a:r>
              <a:rPr lang="en-US" altLang="zh-C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6</a:t>
            </a:r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/>
              <a:t>对于  初始的决策树，验证集精度为  </a:t>
            </a:r>
            <a:r>
              <a:rPr lang="en-US" altLang="zh-CN" dirty="0" smtClean="0"/>
              <a:t>42.9%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719822" y="2481163"/>
            <a:ext cx="6220051" cy="3954100"/>
            <a:chOff x="1926459" y="2007290"/>
            <a:chExt cx="8479450" cy="4732069"/>
          </a:xfrm>
        </p:grpSpPr>
        <p:grpSp>
          <p:nvGrpSpPr>
            <p:cNvPr id="5" name="组合 4"/>
            <p:cNvGrpSpPr/>
            <p:nvPr/>
          </p:nvGrpSpPr>
          <p:grpSpPr>
            <a:xfrm>
              <a:off x="4423852" y="6307359"/>
              <a:ext cx="3582444" cy="432000"/>
              <a:chOff x="2341355" y="4320514"/>
              <a:chExt cx="3582444" cy="43200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341355" y="4320514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592577" y="4320514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坏瓜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843799" y="4320514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cxnSp>
          <p:nvCxnSpPr>
            <p:cNvPr id="6" name="直接连接符 5"/>
            <p:cNvCxnSpPr>
              <a:endCxn id="55" idx="0"/>
            </p:cNvCxnSpPr>
            <p:nvPr/>
          </p:nvCxnSpPr>
          <p:spPr>
            <a:xfrm flipH="1">
              <a:off x="4963852" y="5508978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11"/>
            <p:cNvSpPr txBox="1"/>
            <p:nvPr/>
          </p:nvSpPr>
          <p:spPr>
            <a:xfrm>
              <a:off x="6164462" y="5818868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清晰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>
              <a:endCxn id="57" idx="0"/>
            </p:cNvCxnSpPr>
            <p:nvPr/>
          </p:nvCxnSpPr>
          <p:spPr>
            <a:xfrm>
              <a:off x="6215074" y="5508978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10" idx="2"/>
              <a:endCxn id="56" idx="0"/>
            </p:cNvCxnSpPr>
            <p:nvPr/>
          </p:nvCxnSpPr>
          <p:spPr>
            <a:xfrm>
              <a:off x="6215074" y="5699638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5675074" y="5267638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solidFill>
                    <a:srgbClr val="FF0000"/>
                  </a:solidFill>
                  <a:latin typeface="Times" panose="02020603060405020304" pitchFamily="18" charset="0"/>
                  <a:ea typeface="黑体" pitchFamily="49" charset="-122"/>
                </a:rPr>
                <a:t>纹理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" panose="02020603060405020304" pitchFamily="18" charset="0"/>
                  <a:ea typeface="黑体" pitchFamily="49" charset="-122"/>
                </a:rPr>
                <a:t>?</a:t>
              </a:r>
              <a:endParaRPr lang="zh-CN" altLang="en-US" sz="4800" b="1" dirty="0">
                <a:solidFill>
                  <a:srgbClr val="FF0000"/>
                </a:solidFill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1" name="文本框 20"/>
            <p:cNvSpPr txBox="1"/>
            <p:nvPr/>
          </p:nvSpPr>
          <p:spPr>
            <a:xfrm>
              <a:off x="7089965" y="5818868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模糊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文本框 21"/>
            <p:cNvSpPr txBox="1"/>
            <p:nvPr/>
          </p:nvSpPr>
          <p:spPr>
            <a:xfrm>
              <a:off x="4737145" y="5818868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稍糊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423852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3629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4963852" y="446935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6"/>
            <p:cNvSpPr txBox="1"/>
            <p:nvPr/>
          </p:nvSpPr>
          <p:spPr>
            <a:xfrm>
              <a:off x="6164462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15074" y="446935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15074" y="466001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9"/>
            <p:cNvSpPr txBox="1"/>
            <p:nvPr/>
          </p:nvSpPr>
          <p:spPr>
            <a:xfrm>
              <a:off x="708996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0"/>
            <p:cNvSpPr txBox="1"/>
            <p:nvPr/>
          </p:nvSpPr>
          <p:spPr>
            <a:xfrm>
              <a:off x="473714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75074" y="422202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923629" y="4222249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167080" y="422202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203580" y="341757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35"/>
            <p:cNvSpPr txBox="1"/>
            <p:nvPr/>
          </p:nvSpPr>
          <p:spPr>
            <a:xfrm>
              <a:off x="7404189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454802" y="341757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54802" y="360823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38"/>
            <p:cNvSpPr txBox="1"/>
            <p:nvPr/>
          </p:nvSpPr>
          <p:spPr>
            <a:xfrm>
              <a:off x="832969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文本框 39"/>
            <p:cNvSpPr txBox="1"/>
            <p:nvPr/>
          </p:nvSpPr>
          <p:spPr>
            <a:xfrm>
              <a:off x="5976874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935074" y="317686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55103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383747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926459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2466572" y="341992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45"/>
            <p:cNvSpPr txBox="1"/>
            <p:nvPr/>
          </p:nvSpPr>
          <p:spPr>
            <a:xfrm>
              <a:off x="3667180" y="372981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717794" y="341992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17794" y="361058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48"/>
            <p:cNvSpPr txBox="1"/>
            <p:nvPr/>
          </p:nvSpPr>
          <p:spPr>
            <a:xfrm>
              <a:off x="4592686" y="372981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2239865" y="372981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161197" y="3176234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325909" y="317586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42" name="直接连接符 41"/>
            <p:cNvCxnSpPr>
              <a:stCxn id="45" idx="2"/>
              <a:endCxn id="30" idx="0"/>
            </p:cNvCxnSpPr>
            <p:nvPr/>
          </p:nvCxnSpPr>
          <p:spPr>
            <a:xfrm>
              <a:off x="6251825" y="2573165"/>
              <a:ext cx="1223249" cy="603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41" idx="0"/>
            </p:cNvCxnSpPr>
            <p:nvPr/>
          </p:nvCxnSpPr>
          <p:spPr>
            <a:xfrm>
              <a:off x="6596758" y="2579230"/>
              <a:ext cx="3269151" cy="596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flipH="1">
              <a:off x="3701197" y="2566871"/>
              <a:ext cx="2275676" cy="609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5531825" y="2141165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脐部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6" name="文本框 63"/>
            <p:cNvSpPr txBox="1"/>
            <p:nvPr/>
          </p:nvSpPr>
          <p:spPr>
            <a:xfrm>
              <a:off x="874589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平坦</a:t>
              </a: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611041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文本框 65"/>
            <p:cNvSpPr txBox="1"/>
            <p:nvPr/>
          </p:nvSpPr>
          <p:spPr>
            <a:xfrm>
              <a:off x="3868758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354660" y="20072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03222" y="302731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58430" y="3038868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153132" y="30950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512614" y="403735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531825" y="5058169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H="1" flipV="1">
            <a:off x="5355815" y="5608480"/>
            <a:ext cx="1791830" cy="57624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54"/>
          <p:cNvSpPr txBox="1"/>
          <p:nvPr/>
        </p:nvSpPr>
        <p:spPr>
          <a:xfrm>
            <a:off x="7270881" y="5147280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73" name="文本框 55"/>
          <p:cNvSpPr txBox="1"/>
          <p:nvPr/>
        </p:nvSpPr>
        <p:spPr>
          <a:xfrm>
            <a:off x="7270881" y="5482358"/>
            <a:ext cx="16850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42.9%</a:t>
            </a:r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6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10146" y="2367926"/>
            <a:ext cx="6220051" cy="3102802"/>
            <a:chOff x="353136" y="2146866"/>
            <a:chExt cx="6220051" cy="3102802"/>
          </a:xfrm>
        </p:grpSpPr>
        <p:grpSp>
          <p:nvGrpSpPr>
            <p:cNvPr id="4" name="组合 3"/>
            <p:cNvGrpSpPr/>
            <p:nvPr/>
          </p:nvGrpSpPr>
          <p:grpSpPr>
            <a:xfrm>
              <a:off x="353136" y="2146866"/>
              <a:ext cx="6220051" cy="3085312"/>
              <a:chOff x="1926459" y="2007290"/>
              <a:chExt cx="8479450" cy="369234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23852" y="526763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923629" y="526763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4963852" y="446935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本框 26"/>
              <p:cNvSpPr txBox="1"/>
              <p:nvPr/>
            </p:nvSpPr>
            <p:spPr>
              <a:xfrm>
                <a:off x="6164462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乌黑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15074" y="446935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215074" y="466001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29"/>
              <p:cNvSpPr txBox="1"/>
              <p:nvPr/>
            </p:nvSpPr>
            <p:spPr>
              <a:xfrm>
                <a:off x="7089965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浅白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0" name="文本框 30"/>
              <p:cNvSpPr txBox="1"/>
              <p:nvPr/>
            </p:nvSpPr>
            <p:spPr>
              <a:xfrm>
                <a:off x="4737145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青绿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5675074" y="4222020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色泽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923629" y="4222249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167080" y="422202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H="1">
                <a:off x="6203580" y="341757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文本框 35"/>
              <p:cNvSpPr txBox="1"/>
              <p:nvPr/>
            </p:nvSpPr>
            <p:spPr>
              <a:xfrm>
                <a:off x="7404189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蜷缩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7454802" y="341757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7454802" y="360823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38"/>
              <p:cNvSpPr txBox="1"/>
              <p:nvPr/>
            </p:nvSpPr>
            <p:spPr>
              <a:xfrm>
                <a:off x="8329693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硬挺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9" name="文本框 39"/>
              <p:cNvSpPr txBox="1"/>
              <p:nvPr/>
            </p:nvSpPr>
            <p:spPr>
              <a:xfrm>
                <a:off x="5976874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稍蜷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935074" y="3176860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根蒂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155103" y="4234055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383747" y="4234055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坏瓜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926459" y="4234055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H="1">
                <a:off x="2466572" y="341992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文本框 45"/>
              <p:cNvSpPr txBox="1"/>
              <p:nvPr/>
            </p:nvSpPr>
            <p:spPr>
              <a:xfrm>
                <a:off x="3667180" y="3729815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乌黑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3717794" y="341992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717794" y="361058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本框 48"/>
              <p:cNvSpPr txBox="1"/>
              <p:nvPr/>
            </p:nvSpPr>
            <p:spPr>
              <a:xfrm>
                <a:off x="4592686" y="3729815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浅白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" name="文本框 49"/>
              <p:cNvSpPr txBox="1"/>
              <p:nvPr/>
            </p:nvSpPr>
            <p:spPr>
              <a:xfrm>
                <a:off x="2239865" y="3729815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青绿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3161197" y="3176234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色泽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325909" y="317586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42" name="直接连接符 41"/>
              <p:cNvCxnSpPr>
                <a:stCxn id="45" idx="2"/>
                <a:endCxn id="30" idx="0"/>
              </p:cNvCxnSpPr>
              <p:nvPr/>
            </p:nvCxnSpPr>
            <p:spPr>
              <a:xfrm>
                <a:off x="6251825" y="2573165"/>
                <a:ext cx="1223249" cy="6036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41" idx="0"/>
              </p:cNvCxnSpPr>
              <p:nvPr/>
            </p:nvCxnSpPr>
            <p:spPr>
              <a:xfrm>
                <a:off x="6596758" y="2579230"/>
                <a:ext cx="3269151" cy="596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endCxn id="40" idx="0"/>
              </p:cNvCxnSpPr>
              <p:nvPr/>
            </p:nvCxnSpPr>
            <p:spPr>
              <a:xfrm flipH="1">
                <a:off x="3701197" y="2566871"/>
                <a:ext cx="2275676" cy="6093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圆角矩形 44"/>
              <p:cNvSpPr/>
              <p:nvPr/>
            </p:nvSpPr>
            <p:spPr>
              <a:xfrm>
                <a:off x="5531825" y="2141165"/>
                <a:ext cx="144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脐部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46" name="文本框 63"/>
              <p:cNvSpPr txBox="1"/>
              <p:nvPr/>
            </p:nvSpPr>
            <p:spPr>
              <a:xfrm>
                <a:off x="8745894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itchFamily="49" charset="-122"/>
                    <a:ea typeface="黑体" pitchFamily="49" charset="-122"/>
                  </a:rPr>
                  <a:t>平坦</a:t>
                </a:r>
              </a:p>
            </p:txBody>
          </p:sp>
          <p:sp>
            <p:nvSpPr>
              <p:cNvPr id="47" name="文本框 64"/>
              <p:cNvSpPr txBox="1"/>
              <p:nvPr/>
            </p:nvSpPr>
            <p:spPr>
              <a:xfrm>
                <a:off x="6110414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稍凹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文本框 65"/>
              <p:cNvSpPr txBox="1"/>
              <p:nvPr/>
            </p:nvSpPr>
            <p:spPr>
              <a:xfrm>
                <a:off x="3868758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凹陷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354660" y="2007290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1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003222" y="3027314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2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6758430" y="3038868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3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9153132" y="3095090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4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512614" y="4037354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5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</p:grpSp>
        <p:sp>
          <p:nvSpPr>
            <p:cNvPr id="76" name="椭圆 75"/>
            <p:cNvSpPr/>
            <p:nvPr/>
          </p:nvSpPr>
          <p:spPr>
            <a:xfrm>
              <a:off x="3144363" y="4888690"/>
              <a:ext cx="792228" cy="36097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好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54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剪枝</a:t>
            </a:r>
            <a:endParaRPr lang="zh-CN" altLang="en-US" sz="32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6237" y="5711202"/>
            <a:ext cx="2723823" cy="92333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itchFamily="49" charset="-122"/>
              </a:rPr>
              <a:t>落在其上的</a:t>
            </a:r>
            <a:r>
              <a:rPr lang="zh-CN" altLang="en-US" dirty="0" smtClean="0">
                <a:ea typeface="黑体" pitchFamily="49" charset="-122"/>
              </a:rPr>
              <a:t>训练样本中，</a:t>
            </a:r>
            <a:endParaRPr lang="en-US" altLang="zh-CN" dirty="0" smtClean="0">
              <a:ea typeface="黑体" pitchFamily="49" charset="-122"/>
            </a:endParaRPr>
          </a:p>
          <a:p>
            <a:r>
              <a:rPr lang="zh-CN" altLang="en-US" dirty="0" smtClean="0">
                <a:ea typeface="黑体" pitchFamily="49" charset="-122"/>
              </a:rPr>
              <a:t>好瓜数目</a:t>
            </a:r>
            <a:r>
              <a:rPr lang="en-US" altLang="zh-CN" dirty="0" smtClean="0">
                <a:ea typeface="黑体" pitchFamily="49" charset="-122"/>
              </a:rPr>
              <a:t>&gt;</a:t>
            </a:r>
            <a:r>
              <a:rPr lang="zh-CN" altLang="en-US" dirty="0" smtClean="0">
                <a:ea typeface="黑体" pitchFamily="49" charset="-122"/>
              </a:rPr>
              <a:t>坏瓜数目</a:t>
            </a:r>
            <a:endParaRPr lang="en-US" altLang="zh-CN" dirty="0" smtClean="0">
              <a:ea typeface="黑体" pitchFamily="49" charset="-122"/>
            </a:endParaRPr>
          </a:p>
          <a:p>
            <a:r>
              <a:rPr lang="zh-CN" altLang="en-US" dirty="0" smtClean="0">
                <a:ea typeface="黑体" pitchFamily="49" charset="-122"/>
              </a:rPr>
              <a:t>将</a:t>
            </a:r>
            <a:r>
              <a:rPr lang="zh-CN" altLang="en-US" dirty="0">
                <a:ea typeface="黑体" pitchFamily="49" charset="-122"/>
              </a:rPr>
              <a:t>其标记为“好瓜”</a:t>
            </a:r>
          </a:p>
        </p:txBody>
      </p:sp>
      <p:cxnSp>
        <p:nvCxnSpPr>
          <p:cNvPr id="6" name="直接箭头连接符 5"/>
          <p:cNvCxnSpPr>
            <a:stCxn id="2" idx="0"/>
            <a:endCxn id="76" idx="4"/>
          </p:cNvCxnSpPr>
          <p:nvPr/>
        </p:nvCxnSpPr>
        <p:spPr>
          <a:xfrm flipH="1" flipV="1">
            <a:off x="4997487" y="5470728"/>
            <a:ext cx="290662" cy="2404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内容占位符 2"/>
          <p:cNvSpPr>
            <a:spLocks noGrp="1"/>
          </p:cNvSpPr>
          <p:nvPr>
            <p:ph idx="1"/>
          </p:nvPr>
        </p:nvSpPr>
        <p:spPr>
          <a:xfrm>
            <a:off x="15827" y="930871"/>
            <a:ext cx="9029850" cy="1558190"/>
          </a:xfrm>
        </p:spPr>
        <p:txBody>
          <a:bodyPr/>
          <a:lstStyle/>
          <a:p>
            <a:r>
              <a:rPr lang="zh-CN" altLang="en-US" dirty="0" smtClean="0"/>
              <a:t>首先，考虑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结点</a:t>
            </a:r>
            <a:r>
              <a:rPr lang="en-US" altLang="zh-C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6</a:t>
            </a:r>
            <a:endParaRPr lang="en-US" altLang="zh-CN" dirty="0" smtClean="0"/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/>
              <a:t>对于  初始</a:t>
            </a:r>
            <a:r>
              <a:rPr lang="zh-CN" altLang="en-US" dirty="0"/>
              <a:t>的决策树，验证集</a:t>
            </a:r>
            <a:r>
              <a:rPr lang="zh-CN" altLang="en-US" dirty="0" smtClean="0"/>
              <a:t>精度为  </a:t>
            </a:r>
            <a:r>
              <a:rPr lang="en-US" altLang="zh-CN" dirty="0" smtClean="0"/>
              <a:t>42.9%</a:t>
            </a:r>
            <a:endParaRPr lang="en-US" altLang="zh-CN" dirty="0"/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/>
              <a:t>若将其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替换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叶结点</a:t>
            </a:r>
            <a:r>
              <a:rPr lang="zh-CN" altLang="en-US" dirty="0" smtClean="0"/>
              <a:t>，根据落在其上的训练样本，将其标记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好瓜</a:t>
            </a:r>
            <a:endParaRPr lang="en-US" altLang="zh-CN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5328669" y="5438790"/>
            <a:ext cx="1942212" cy="254922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4"/>
          <p:cNvSpPr txBox="1"/>
          <p:nvPr/>
        </p:nvSpPr>
        <p:spPr>
          <a:xfrm>
            <a:off x="7270881" y="5147280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8" name="文本框 55"/>
          <p:cNvSpPr txBox="1"/>
          <p:nvPr/>
        </p:nvSpPr>
        <p:spPr>
          <a:xfrm>
            <a:off x="7270881" y="54823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42.9%</a:t>
            </a:r>
          </a:p>
        </p:txBody>
      </p:sp>
      <p:sp>
        <p:nvSpPr>
          <p:cNvPr id="9" name="矩形 8"/>
          <p:cNvSpPr/>
          <p:nvPr/>
        </p:nvSpPr>
        <p:spPr>
          <a:xfrm>
            <a:off x="7270881" y="5800556"/>
            <a:ext cx="16850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剪枝后</a:t>
            </a:r>
            <a:r>
              <a:rPr lang="en-US" altLang="zh-CN" dirty="0">
                <a:solidFill>
                  <a:srgbClr val="FF0000"/>
                </a:solidFill>
                <a:latin typeface="Times "/>
                <a:ea typeface="黑体" pitchFamily="49" charset="-122"/>
              </a:rPr>
              <a:t>: 57.1%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50" y="2169305"/>
            <a:ext cx="378982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2925"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验证集精度提高至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57.1%</a:t>
            </a:r>
          </a:p>
        </p:txBody>
      </p:sp>
    </p:spTree>
    <p:extLst>
      <p:ext uri="{BB962C8B-B14F-4D97-AF65-F5344CB8AC3E}">
        <p14:creationId xmlns:p14="http://schemas.microsoft.com/office/powerpoint/2010/main" val="32332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10146" y="2367926"/>
            <a:ext cx="6220051" cy="3102802"/>
            <a:chOff x="353136" y="2146866"/>
            <a:chExt cx="6220051" cy="3102802"/>
          </a:xfrm>
        </p:grpSpPr>
        <p:grpSp>
          <p:nvGrpSpPr>
            <p:cNvPr id="4" name="组合 3"/>
            <p:cNvGrpSpPr/>
            <p:nvPr/>
          </p:nvGrpSpPr>
          <p:grpSpPr>
            <a:xfrm>
              <a:off x="353136" y="2146866"/>
              <a:ext cx="6220051" cy="3085312"/>
              <a:chOff x="1926459" y="2007290"/>
              <a:chExt cx="8479450" cy="369234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23852" y="526763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923629" y="526763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4963852" y="446935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本框 26"/>
              <p:cNvSpPr txBox="1"/>
              <p:nvPr/>
            </p:nvSpPr>
            <p:spPr>
              <a:xfrm>
                <a:off x="6164462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乌黑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15074" y="446935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215074" y="466001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29"/>
              <p:cNvSpPr txBox="1"/>
              <p:nvPr/>
            </p:nvSpPr>
            <p:spPr>
              <a:xfrm>
                <a:off x="7089965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浅白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0" name="文本框 30"/>
              <p:cNvSpPr txBox="1"/>
              <p:nvPr/>
            </p:nvSpPr>
            <p:spPr>
              <a:xfrm>
                <a:off x="4737145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青绿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5675074" y="4222020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色泽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923629" y="4222249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167080" y="422202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H="1">
                <a:off x="6203580" y="341757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文本框 35"/>
              <p:cNvSpPr txBox="1"/>
              <p:nvPr/>
            </p:nvSpPr>
            <p:spPr>
              <a:xfrm>
                <a:off x="7404189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蜷缩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7454802" y="341757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7454802" y="360823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38"/>
              <p:cNvSpPr txBox="1"/>
              <p:nvPr/>
            </p:nvSpPr>
            <p:spPr>
              <a:xfrm>
                <a:off x="8329693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硬挺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9" name="文本框 39"/>
              <p:cNvSpPr txBox="1"/>
              <p:nvPr/>
            </p:nvSpPr>
            <p:spPr>
              <a:xfrm>
                <a:off x="5976874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稍蜷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935074" y="3176860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根蒂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155103" y="4234055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383747" y="4234055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坏瓜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926459" y="4234055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H="1">
                <a:off x="2466572" y="341992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文本框 45"/>
              <p:cNvSpPr txBox="1"/>
              <p:nvPr/>
            </p:nvSpPr>
            <p:spPr>
              <a:xfrm>
                <a:off x="3667180" y="3729815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乌黑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3717794" y="341992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717794" y="361058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文本框 48"/>
              <p:cNvSpPr txBox="1"/>
              <p:nvPr/>
            </p:nvSpPr>
            <p:spPr>
              <a:xfrm>
                <a:off x="4592686" y="3729815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浅白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" name="文本框 49"/>
              <p:cNvSpPr txBox="1"/>
              <p:nvPr/>
            </p:nvSpPr>
            <p:spPr>
              <a:xfrm>
                <a:off x="2239865" y="3729815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青绿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3161197" y="3176234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色泽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325909" y="317586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42" name="直接连接符 41"/>
              <p:cNvCxnSpPr>
                <a:stCxn id="45" idx="2"/>
                <a:endCxn id="30" idx="0"/>
              </p:cNvCxnSpPr>
              <p:nvPr/>
            </p:nvCxnSpPr>
            <p:spPr>
              <a:xfrm>
                <a:off x="6251825" y="2573165"/>
                <a:ext cx="1223249" cy="6036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41" idx="0"/>
              </p:cNvCxnSpPr>
              <p:nvPr/>
            </p:nvCxnSpPr>
            <p:spPr>
              <a:xfrm>
                <a:off x="6596758" y="2579230"/>
                <a:ext cx="3269151" cy="596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endCxn id="40" idx="0"/>
              </p:cNvCxnSpPr>
              <p:nvPr/>
            </p:nvCxnSpPr>
            <p:spPr>
              <a:xfrm flipH="1">
                <a:off x="3701197" y="2566871"/>
                <a:ext cx="2275676" cy="6093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圆角矩形 44"/>
              <p:cNvSpPr/>
              <p:nvPr/>
            </p:nvSpPr>
            <p:spPr>
              <a:xfrm>
                <a:off x="5531825" y="2141165"/>
                <a:ext cx="144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脐部</a:t>
                </a:r>
                <a:endParaRPr lang="zh-CN" altLang="en-US" sz="2200" dirty="0"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46" name="文本框 63"/>
              <p:cNvSpPr txBox="1"/>
              <p:nvPr/>
            </p:nvSpPr>
            <p:spPr>
              <a:xfrm>
                <a:off x="8745894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itchFamily="49" charset="-122"/>
                    <a:ea typeface="黑体" pitchFamily="49" charset="-122"/>
                  </a:rPr>
                  <a:t>平坦</a:t>
                </a:r>
              </a:p>
            </p:txBody>
          </p:sp>
          <p:sp>
            <p:nvSpPr>
              <p:cNvPr id="47" name="文本框 64"/>
              <p:cNvSpPr txBox="1"/>
              <p:nvPr/>
            </p:nvSpPr>
            <p:spPr>
              <a:xfrm>
                <a:off x="6110414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稍凹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文本框 65"/>
              <p:cNvSpPr txBox="1"/>
              <p:nvPr/>
            </p:nvSpPr>
            <p:spPr>
              <a:xfrm>
                <a:off x="3868758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凹陷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354660" y="2007290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1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003222" y="3027314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2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6758430" y="3038868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3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9153132" y="3095090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4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512614" y="4037354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5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</p:grpSp>
        <p:sp>
          <p:nvSpPr>
            <p:cNvPr id="76" name="椭圆 75"/>
            <p:cNvSpPr/>
            <p:nvPr/>
          </p:nvSpPr>
          <p:spPr>
            <a:xfrm>
              <a:off x="3144363" y="4888690"/>
              <a:ext cx="792228" cy="36097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好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54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剪枝</a:t>
            </a:r>
            <a:endParaRPr lang="zh-CN" altLang="en-US" sz="32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6237" y="5711202"/>
            <a:ext cx="2723823" cy="92333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itchFamily="49" charset="-122"/>
              </a:rPr>
              <a:t>落在其上的</a:t>
            </a:r>
            <a:r>
              <a:rPr lang="zh-CN" altLang="en-US" dirty="0" smtClean="0">
                <a:ea typeface="黑体" pitchFamily="49" charset="-122"/>
              </a:rPr>
              <a:t>训练样本中，</a:t>
            </a:r>
            <a:endParaRPr lang="en-US" altLang="zh-CN" dirty="0" smtClean="0">
              <a:ea typeface="黑体" pitchFamily="49" charset="-122"/>
            </a:endParaRPr>
          </a:p>
          <a:p>
            <a:r>
              <a:rPr lang="zh-CN" altLang="en-US" dirty="0" smtClean="0">
                <a:ea typeface="黑体" pitchFamily="49" charset="-122"/>
              </a:rPr>
              <a:t>好瓜数目</a:t>
            </a:r>
            <a:r>
              <a:rPr lang="en-US" altLang="zh-CN" dirty="0" smtClean="0">
                <a:ea typeface="黑体" pitchFamily="49" charset="-122"/>
              </a:rPr>
              <a:t>&gt;</a:t>
            </a:r>
            <a:r>
              <a:rPr lang="zh-CN" altLang="en-US" dirty="0" smtClean="0">
                <a:ea typeface="黑体" pitchFamily="49" charset="-122"/>
              </a:rPr>
              <a:t>坏瓜数目</a:t>
            </a:r>
            <a:endParaRPr lang="en-US" altLang="zh-CN" dirty="0" smtClean="0">
              <a:ea typeface="黑体" pitchFamily="49" charset="-122"/>
            </a:endParaRPr>
          </a:p>
          <a:p>
            <a:r>
              <a:rPr lang="zh-CN" altLang="en-US" dirty="0" smtClean="0">
                <a:ea typeface="黑体" pitchFamily="49" charset="-122"/>
              </a:rPr>
              <a:t>将</a:t>
            </a:r>
            <a:r>
              <a:rPr lang="zh-CN" altLang="en-US" dirty="0">
                <a:ea typeface="黑体" pitchFamily="49" charset="-122"/>
              </a:rPr>
              <a:t>其标记为“好瓜”</a:t>
            </a:r>
          </a:p>
        </p:txBody>
      </p:sp>
      <p:cxnSp>
        <p:nvCxnSpPr>
          <p:cNvPr id="6" name="直接箭头连接符 5"/>
          <p:cNvCxnSpPr>
            <a:stCxn id="2" idx="0"/>
            <a:endCxn id="76" idx="4"/>
          </p:cNvCxnSpPr>
          <p:nvPr/>
        </p:nvCxnSpPr>
        <p:spPr>
          <a:xfrm flipH="1" flipV="1">
            <a:off x="4997487" y="5470728"/>
            <a:ext cx="290662" cy="2404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内容占位符 2"/>
          <p:cNvSpPr>
            <a:spLocks noGrp="1"/>
          </p:cNvSpPr>
          <p:nvPr>
            <p:ph idx="1"/>
          </p:nvPr>
        </p:nvSpPr>
        <p:spPr>
          <a:xfrm>
            <a:off x="15827" y="930871"/>
            <a:ext cx="9029850" cy="1558190"/>
          </a:xfrm>
        </p:spPr>
        <p:txBody>
          <a:bodyPr/>
          <a:lstStyle/>
          <a:p>
            <a:r>
              <a:rPr lang="zh-CN" altLang="en-US" dirty="0" smtClean="0"/>
              <a:t>首先，考虑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结点</a:t>
            </a:r>
            <a:r>
              <a:rPr lang="en-US" altLang="zh-CN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6</a:t>
            </a:r>
            <a:endParaRPr lang="en-US" altLang="zh-CN" dirty="0" smtClean="0"/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/>
              <a:t>对于  初始</a:t>
            </a:r>
            <a:r>
              <a:rPr lang="zh-CN" altLang="en-US" dirty="0"/>
              <a:t>的决策树，验证集</a:t>
            </a:r>
            <a:r>
              <a:rPr lang="zh-CN" altLang="en-US" dirty="0" smtClean="0"/>
              <a:t>精度为  </a:t>
            </a:r>
            <a:r>
              <a:rPr lang="en-US" altLang="zh-CN" dirty="0" smtClean="0"/>
              <a:t>42.9%</a:t>
            </a:r>
            <a:endParaRPr lang="en-US" altLang="zh-CN" dirty="0"/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/>
              <a:t>若将其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替换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叶结点</a:t>
            </a:r>
            <a:r>
              <a:rPr lang="zh-CN" altLang="en-US" dirty="0" smtClean="0"/>
              <a:t>，根据落在其上的训练样本，将其标记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好瓜</a:t>
            </a:r>
            <a:endParaRPr lang="en-US" altLang="zh-CN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5328669" y="5438790"/>
            <a:ext cx="1942212" cy="254922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4"/>
          <p:cNvSpPr txBox="1"/>
          <p:nvPr/>
        </p:nvSpPr>
        <p:spPr>
          <a:xfrm>
            <a:off x="7270881" y="5147280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8" name="文本框 55"/>
          <p:cNvSpPr txBox="1"/>
          <p:nvPr/>
        </p:nvSpPr>
        <p:spPr>
          <a:xfrm>
            <a:off x="7270881" y="54823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42.9%</a:t>
            </a:r>
          </a:p>
        </p:txBody>
      </p:sp>
      <p:sp>
        <p:nvSpPr>
          <p:cNvPr id="9" name="矩形 8"/>
          <p:cNvSpPr/>
          <p:nvPr/>
        </p:nvSpPr>
        <p:spPr>
          <a:xfrm>
            <a:off x="7270881" y="5800556"/>
            <a:ext cx="16850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剪枝后</a:t>
            </a:r>
            <a:r>
              <a:rPr lang="en-US" altLang="zh-CN" dirty="0">
                <a:solidFill>
                  <a:srgbClr val="FF0000"/>
                </a:solidFill>
                <a:latin typeface="Times "/>
                <a:ea typeface="黑体" pitchFamily="49" charset="-122"/>
              </a:rPr>
              <a:t>: 57.1%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50" y="2169305"/>
            <a:ext cx="378982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2925"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验证集精度提高至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57.1%</a:t>
            </a:r>
          </a:p>
        </p:txBody>
      </p:sp>
      <p:cxnSp>
        <p:nvCxnSpPr>
          <p:cNvPr id="59" name="直接箭头连接符 58"/>
          <p:cNvCxnSpPr/>
          <p:nvPr/>
        </p:nvCxnSpPr>
        <p:spPr>
          <a:xfrm flipH="1" flipV="1">
            <a:off x="5355815" y="5608480"/>
            <a:ext cx="1791830" cy="46580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6"/>
          <p:cNvSpPr txBox="1"/>
          <p:nvPr/>
        </p:nvSpPr>
        <p:spPr>
          <a:xfrm>
            <a:off x="6783257" y="6207817"/>
            <a:ext cx="203132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后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剪枝决策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剪枝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27" y="2579555"/>
            <a:ext cx="321754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lvl="0" indent="-358775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"/>
                <a:ea typeface="黑体" pitchFamily="49" charset="-122"/>
              </a:rPr>
              <a:t>后剪枝决策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"/>
                <a:ea typeface="黑体" pitchFamily="49" charset="-122"/>
              </a:rPr>
              <a:t>：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 剪枝</a:t>
            </a:r>
          </a:p>
        </p:txBody>
      </p:sp>
    </p:spTree>
    <p:extLst>
      <p:ext uri="{BB962C8B-B14F-4D97-AF65-F5344CB8AC3E}">
        <p14:creationId xmlns:p14="http://schemas.microsoft.com/office/powerpoint/2010/main" val="28156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3344" y="3071101"/>
            <a:ext cx="6220051" cy="3085312"/>
            <a:chOff x="1926459" y="2007290"/>
            <a:chExt cx="8479450" cy="3692348"/>
          </a:xfrm>
        </p:grpSpPr>
        <p:sp>
          <p:nvSpPr>
            <p:cNvPr id="13" name="椭圆 12"/>
            <p:cNvSpPr/>
            <p:nvPr/>
          </p:nvSpPr>
          <p:spPr>
            <a:xfrm>
              <a:off x="4423852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3629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4963852" y="446935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6"/>
            <p:cNvSpPr txBox="1"/>
            <p:nvPr/>
          </p:nvSpPr>
          <p:spPr>
            <a:xfrm>
              <a:off x="6164462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15074" y="446935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15074" y="466001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9"/>
            <p:cNvSpPr txBox="1"/>
            <p:nvPr/>
          </p:nvSpPr>
          <p:spPr>
            <a:xfrm>
              <a:off x="708996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0"/>
            <p:cNvSpPr txBox="1"/>
            <p:nvPr/>
          </p:nvSpPr>
          <p:spPr>
            <a:xfrm>
              <a:off x="473714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75074" y="422202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rgbClr val="FF0000"/>
                  </a:solidFill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" panose="02020603060405020304" pitchFamily="18" charset="0"/>
                  <a:ea typeface="黑体" pitchFamily="49" charset="-122"/>
                </a:rPr>
                <a:t>?</a:t>
              </a:r>
              <a:endParaRPr lang="zh-CN" altLang="en-US" sz="4800" b="1" dirty="0">
                <a:solidFill>
                  <a:srgbClr val="FF0000"/>
                </a:solidFill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923629" y="4222249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167080" y="422202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203580" y="341757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35"/>
            <p:cNvSpPr txBox="1"/>
            <p:nvPr/>
          </p:nvSpPr>
          <p:spPr>
            <a:xfrm>
              <a:off x="7404189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454802" y="341757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54802" y="360823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38"/>
            <p:cNvSpPr txBox="1"/>
            <p:nvPr/>
          </p:nvSpPr>
          <p:spPr>
            <a:xfrm>
              <a:off x="832969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文本框 39"/>
            <p:cNvSpPr txBox="1"/>
            <p:nvPr/>
          </p:nvSpPr>
          <p:spPr>
            <a:xfrm>
              <a:off x="5976874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935074" y="317686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55103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383747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926459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2466572" y="341992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45"/>
            <p:cNvSpPr txBox="1"/>
            <p:nvPr/>
          </p:nvSpPr>
          <p:spPr>
            <a:xfrm>
              <a:off x="3667180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717794" y="341992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17794" y="361058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48"/>
            <p:cNvSpPr txBox="1"/>
            <p:nvPr/>
          </p:nvSpPr>
          <p:spPr>
            <a:xfrm>
              <a:off x="4592686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2239865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161197" y="3176234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325909" y="317586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42" name="直接连接符 41"/>
            <p:cNvCxnSpPr>
              <a:stCxn id="45" idx="2"/>
              <a:endCxn id="30" idx="0"/>
            </p:cNvCxnSpPr>
            <p:nvPr/>
          </p:nvCxnSpPr>
          <p:spPr>
            <a:xfrm>
              <a:off x="6251825" y="2573165"/>
              <a:ext cx="1223249" cy="603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41" idx="0"/>
            </p:cNvCxnSpPr>
            <p:nvPr/>
          </p:nvCxnSpPr>
          <p:spPr>
            <a:xfrm>
              <a:off x="6596758" y="2579230"/>
              <a:ext cx="3269151" cy="596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flipH="1">
              <a:off x="3701197" y="2566871"/>
              <a:ext cx="2275676" cy="609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5531825" y="2141165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脐部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6" name="文本框 63"/>
            <p:cNvSpPr txBox="1"/>
            <p:nvPr/>
          </p:nvSpPr>
          <p:spPr>
            <a:xfrm>
              <a:off x="874589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平坦</a:t>
              </a: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611041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文本框 65"/>
            <p:cNvSpPr txBox="1"/>
            <p:nvPr/>
          </p:nvSpPr>
          <p:spPr>
            <a:xfrm>
              <a:off x="3868758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354660" y="20072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03222" y="302731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58430" y="3038868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153132" y="30950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512614" y="403735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cxnSp>
        <p:nvCxnSpPr>
          <p:cNvPr id="55" name="直接箭头连接符 54"/>
          <p:cNvCxnSpPr>
            <a:stCxn id="57" idx="1"/>
          </p:cNvCxnSpPr>
          <p:nvPr/>
        </p:nvCxnSpPr>
        <p:spPr>
          <a:xfrm flipH="1" flipV="1">
            <a:off x="5133344" y="5254452"/>
            <a:ext cx="1953544" cy="526409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4"/>
          <p:cNvSpPr txBox="1"/>
          <p:nvPr/>
        </p:nvSpPr>
        <p:spPr>
          <a:xfrm>
            <a:off x="7086888" y="5122617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7" name="文本框 55"/>
          <p:cNvSpPr txBox="1"/>
          <p:nvPr/>
        </p:nvSpPr>
        <p:spPr>
          <a:xfrm>
            <a:off x="7086888" y="5457695"/>
            <a:ext cx="180049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剪枝前</a:t>
            </a:r>
            <a:r>
              <a:rPr lang="en-US" altLang="zh-CN" dirty="0">
                <a:solidFill>
                  <a:srgbClr val="FF0000"/>
                </a:solidFill>
                <a:latin typeface="Times "/>
                <a:ea typeface="黑体" pitchFamily="49" charset="-122"/>
              </a:rPr>
              <a:t>: 57.1 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%</a:t>
            </a:r>
          </a:p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剪枝后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57.1%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309271" y="5806673"/>
            <a:ext cx="792228" cy="360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Times New Roman" pitchFamily="18" charset="0"/>
                <a:ea typeface="黑体" pitchFamily="49" charset="-122"/>
              </a:rPr>
              <a:t>好瓜</a:t>
            </a:r>
            <a:endParaRPr lang="zh-CN" altLang="en-US" sz="1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sp>
        <p:nvSpPr>
          <p:cNvPr id="64" name="内容占位符 2"/>
          <p:cNvSpPr txBox="1">
            <a:spLocks/>
          </p:cNvSpPr>
          <p:nvPr/>
        </p:nvSpPr>
        <p:spPr>
          <a:xfrm>
            <a:off x="15827" y="930870"/>
            <a:ext cx="9029850" cy="158709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黑体" pitchFamily="49" charset="-122"/>
              </a:rPr>
              <a:t>然后</a:t>
            </a:r>
            <a:r>
              <a:rPr lang="zh-CN" altLang="en-US" dirty="0" smtClean="0">
                <a:ea typeface="黑体" pitchFamily="49" charset="-122"/>
              </a:rPr>
              <a:t>，考虑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结点 </a:t>
            </a:r>
            <a:r>
              <a:rPr lang="en-US" altLang="zh-CN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5</a:t>
            </a:r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>
                <a:ea typeface="黑体" pitchFamily="49" charset="-122"/>
              </a:rPr>
              <a:t>对于  初始的决策树，验证集精度为  </a:t>
            </a:r>
            <a:r>
              <a:rPr lang="en-US" altLang="zh-CN" dirty="0" smtClean="0">
                <a:ea typeface="黑体" pitchFamily="49" charset="-122"/>
              </a:rPr>
              <a:t>57.1%</a:t>
            </a:r>
            <a:endParaRPr lang="zh-CN" altLang="en-US" dirty="0" smtClean="0">
              <a:ea typeface="黑体" pitchFamily="49" charset="-122"/>
            </a:endParaRPr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>
                <a:ea typeface="黑体" pitchFamily="49" charset="-122"/>
              </a:rPr>
              <a:t>若将其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替换为叶结点</a:t>
            </a:r>
            <a:r>
              <a:rPr lang="zh-CN" altLang="en-US" dirty="0" smtClean="0">
                <a:ea typeface="黑体" pitchFamily="49" charset="-122"/>
              </a:rPr>
              <a:t>，根据落在其上的训练样本，将其标记为“好瓜”，得到验证集精度  仍为  </a:t>
            </a:r>
            <a:r>
              <a:rPr lang="en-US" altLang="zh-CN" dirty="0" smtClean="0">
                <a:ea typeface="黑体" pitchFamily="49" charset="-122"/>
              </a:rPr>
              <a:t>57.1%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8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3344" y="3071101"/>
            <a:ext cx="6220051" cy="3085312"/>
            <a:chOff x="1926459" y="2007290"/>
            <a:chExt cx="8479450" cy="3692348"/>
          </a:xfrm>
        </p:grpSpPr>
        <p:sp>
          <p:nvSpPr>
            <p:cNvPr id="13" name="椭圆 12"/>
            <p:cNvSpPr/>
            <p:nvPr/>
          </p:nvSpPr>
          <p:spPr>
            <a:xfrm>
              <a:off x="4423852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3629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4963852" y="446935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6"/>
            <p:cNvSpPr txBox="1"/>
            <p:nvPr/>
          </p:nvSpPr>
          <p:spPr>
            <a:xfrm>
              <a:off x="6164462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15074" y="446935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15074" y="466001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9"/>
            <p:cNvSpPr txBox="1"/>
            <p:nvPr/>
          </p:nvSpPr>
          <p:spPr>
            <a:xfrm>
              <a:off x="708996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0"/>
            <p:cNvSpPr txBox="1"/>
            <p:nvPr/>
          </p:nvSpPr>
          <p:spPr>
            <a:xfrm>
              <a:off x="473714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75074" y="422202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rgbClr val="FF0000"/>
                  </a:solidFill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" panose="02020603060405020304" pitchFamily="18" charset="0"/>
                  <a:ea typeface="黑体" pitchFamily="49" charset="-122"/>
                </a:rPr>
                <a:t>?</a:t>
              </a:r>
              <a:endParaRPr lang="zh-CN" altLang="en-US" sz="4800" b="1" dirty="0">
                <a:solidFill>
                  <a:srgbClr val="FF0000"/>
                </a:solidFill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923629" y="4222249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167080" y="422202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203580" y="341757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35"/>
            <p:cNvSpPr txBox="1"/>
            <p:nvPr/>
          </p:nvSpPr>
          <p:spPr>
            <a:xfrm>
              <a:off x="7404189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454802" y="341757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54802" y="360823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38"/>
            <p:cNvSpPr txBox="1"/>
            <p:nvPr/>
          </p:nvSpPr>
          <p:spPr>
            <a:xfrm>
              <a:off x="832969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文本框 39"/>
            <p:cNvSpPr txBox="1"/>
            <p:nvPr/>
          </p:nvSpPr>
          <p:spPr>
            <a:xfrm>
              <a:off x="5976874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935074" y="317686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55103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383747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926459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2466572" y="341992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45"/>
            <p:cNvSpPr txBox="1"/>
            <p:nvPr/>
          </p:nvSpPr>
          <p:spPr>
            <a:xfrm>
              <a:off x="3667180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717794" y="341992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17794" y="361058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48"/>
            <p:cNvSpPr txBox="1"/>
            <p:nvPr/>
          </p:nvSpPr>
          <p:spPr>
            <a:xfrm>
              <a:off x="4592686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2239865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161197" y="3176234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325909" y="317586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42" name="直接连接符 41"/>
            <p:cNvCxnSpPr>
              <a:stCxn id="45" idx="2"/>
              <a:endCxn id="30" idx="0"/>
            </p:cNvCxnSpPr>
            <p:nvPr/>
          </p:nvCxnSpPr>
          <p:spPr>
            <a:xfrm>
              <a:off x="6251825" y="2573165"/>
              <a:ext cx="1223249" cy="603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41" idx="0"/>
            </p:cNvCxnSpPr>
            <p:nvPr/>
          </p:nvCxnSpPr>
          <p:spPr>
            <a:xfrm>
              <a:off x="6596758" y="2579230"/>
              <a:ext cx="3269151" cy="596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flipH="1">
              <a:off x="3701197" y="2566871"/>
              <a:ext cx="2275676" cy="609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5531825" y="2141165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脐部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6" name="文本框 63"/>
            <p:cNvSpPr txBox="1"/>
            <p:nvPr/>
          </p:nvSpPr>
          <p:spPr>
            <a:xfrm>
              <a:off x="874589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平坦</a:t>
              </a: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611041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文本框 65"/>
            <p:cNvSpPr txBox="1"/>
            <p:nvPr/>
          </p:nvSpPr>
          <p:spPr>
            <a:xfrm>
              <a:off x="3868758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354660" y="20072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03222" y="302731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58430" y="3038868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153132" y="30950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512614" y="403735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cxnSp>
        <p:nvCxnSpPr>
          <p:cNvPr id="55" name="直接箭头连接符 54"/>
          <p:cNvCxnSpPr/>
          <p:nvPr/>
        </p:nvCxnSpPr>
        <p:spPr>
          <a:xfrm flipH="1" flipV="1">
            <a:off x="5133344" y="5254452"/>
            <a:ext cx="1856469" cy="775362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4"/>
          <p:cNvSpPr txBox="1"/>
          <p:nvPr/>
        </p:nvSpPr>
        <p:spPr>
          <a:xfrm>
            <a:off x="7086888" y="5122617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7" name="文本框 55"/>
          <p:cNvSpPr txBox="1"/>
          <p:nvPr/>
        </p:nvSpPr>
        <p:spPr>
          <a:xfrm>
            <a:off x="7086888" y="545769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剪枝前</a:t>
            </a:r>
            <a:r>
              <a:rPr lang="en-US" altLang="zh-CN" dirty="0">
                <a:solidFill>
                  <a:srgbClr val="FF0000"/>
                </a:solidFill>
                <a:latin typeface="Times "/>
                <a:ea typeface="黑体" pitchFamily="49" charset="-122"/>
              </a:rPr>
              <a:t>: 57.1 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%</a:t>
            </a:r>
          </a:p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剪枝后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57.1%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8" name="文本框 56"/>
          <p:cNvSpPr txBox="1"/>
          <p:nvPr/>
        </p:nvSpPr>
        <p:spPr>
          <a:xfrm>
            <a:off x="6640939" y="6029814"/>
            <a:ext cx="203132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后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剪枝决策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剪枝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309271" y="5806673"/>
            <a:ext cx="792228" cy="360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Times New Roman" pitchFamily="18" charset="0"/>
                <a:ea typeface="黑体" pitchFamily="49" charset="-122"/>
              </a:rPr>
              <a:t>好瓜</a:t>
            </a:r>
            <a:endParaRPr lang="zh-CN" altLang="en-US" sz="1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sp>
        <p:nvSpPr>
          <p:cNvPr id="64" name="内容占位符 2"/>
          <p:cNvSpPr txBox="1">
            <a:spLocks/>
          </p:cNvSpPr>
          <p:nvPr/>
        </p:nvSpPr>
        <p:spPr>
          <a:xfrm>
            <a:off x="15827" y="930870"/>
            <a:ext cx="9029850" cy="158709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黑体" pitchFamily="49" charset="-122"/>
              </a:rPr>
              <a:t>然后，考虑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结点 </a:t>
            </a:r>
            <a:r>
              <a:rPr lang="en-US" altLang="zh-CN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5</a:t>
            </a:r>
            <a:endParaRPr lang="zh-CN" altLang="en-US" dirty="0" smtClean="0">
              <a:ea typeface="黑体" pitchFamily="49" charset="-122"/>
            </a:endParaRPr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>
                <a:ea typeface="黑体" pitchFamily="49" charset="-122"/>
              </a:rPr>
              <a:t>对于  初始的决策树，验证集精度为  </a:t>
            </a:r>
            <a:r>
              <a:rPr lang="en-US" altLang="zh-CN" dirty="0" smtClean="0">
                <a:ea typeface="黑体" pitchFamily="49" charset="-122"/>
              </a:rPr>
              <a:t>57.1</a:t>
            </a:r>
            <a:r>
              <a:rPr lang="en-US" altLang="zh-CN" dirty="0">
                <a:ea typeface="黑体" pitchFamily="49" charset="-122"/>
              </a:rPr>
              <a:t>%</a:t>
            </a:r>
            <a:endParaRPr lang="zh-CN" altLang="en-US" dirty="0" smtClean="0">
              <a:ea typeface="黑体" pitchFamily="49" charset="-122"/>
            </a:endParaRPr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 smtClean="0">
                <a:ea typeface="黑体" pitchFamily="49" charset="-122"/>
              </a:rPr>
              <a:t>若将其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替换为叶结点</a:t>
            </a:r>
            <a:r>
              <a:rPr lang="zh-CN" altLang="en-US" dirty="0" smtClean="0">
                <a:ea typeface="黑体" pitchFamily="49" charset="-122"/>
              </a:rPr>
              <a:t>，根据落在其上的训练样本，将其标记为“好瓜”，得到验证集精度  仍为  </a:t>
            </a:r>
            <a:r>
              <a:rPr lang="en-US" altLang="zh-CN" dirty="0" smtClean="0">
                <a:ea typeface="黑体" pitchFamily="49" charset="-122"/>
              </a:rPr>
              <a:t>57.1%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828" y="2579555"/>
            <a:ext cx="887155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0" indent="-358775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"/>
                <a:ea typeface="黑体" pitchFamily="49" charset="-122"/>
              </a:rPr>
              <a:t>后剪枝决策：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剪枝。根据奥卡姆剃刀准则，多个模型满足条件，选择简单的那个</a:t>
            </a:r>
            <a:endParaRPr lang="zh-CN" altLang="en-US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基本流程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划分选择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 b="1" dirty="0"/>
          </a:p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剪枝处理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 b="1" dirty="0" smtClean="0"/>
          </a:p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连续与缺失值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2400" b="1" dirty="0" smtClean="0"/>
          </a:p>
          <a:p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多变量决策树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10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52210" y="2559821"/>
            <a:ext cx="6220051" cy="3085312"/>
            <a:chOff x="1926459" y="2007290"/>
            <a:chExt cx="8479449" cy="3692348"/>
          </a:xfrm>
        </p:grpSpPr>
        <p:sp>
          <p:nvSpPr>
            <p:cNvPr id="13" name="椭圆 12"/>
            <p:cNvSpPr/>
            <p:nvPr/>
          </p:nvSpPr>
          <p:spPr>
            <a:xfrm>
              <a:off x="4423852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3629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4963852" y="446935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6"/>
            <p:cNvSpPr txBox="1"/>
            <p:nvPr/>
          </p:nvSpPr>
          <p:spPr>
            <a:xfrm>
              <a:off x="6164461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15074" y="446935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15074" y="466001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9"/>
            <p:cNvSpPr txBox="1"/>
            <p:nvPr/>
          </p:nvSpPr>
          <p:spPr>
            <a:xfrm>
              <a:off x="708996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0"/>
            <p:cNvSpPr txBox="1"/>
            <p:nvPr/>
          </p:nvSpPr>
          <p:spPr>
            <a:xfrm>
              <a:off x="4737146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75074" y="422202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4800" b="1" dirty="0">
                <a:solidFill>
                  <a:schemeClr val="tx2"/>
                </a:solidFill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923629" y="4222249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167080" y="422202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203580" y="341757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35"/>
            <p:cNvSpPr txBox="1"/>
            <p:nvPr/>
          </p:nvSpPr>
          <p:spPr>
            <a:xfrm>
              <a:off x="7404189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454802" y="341757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54802" y="360823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38"/>
            <p:cNvSpPr txBox="1"/>
            <p:nvPr/>
          </p:nvSpPr>
          <p:spPr>
            <a:xfrm>
              <a:off x="8329692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文本框 39"/>
            <p:cNvSpPr txBox="1"/>
            <p:nvPr/>
          </p:nvSpPr>
          <p:spPr>
            <a:xfrm>
              <a:off x="597687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935074" y="317686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155103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383747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926459" y="4234055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2466572" y="341992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45"/>
            <p:cNvSpPr txBox="1"/>
            <p:nvPr/>
          </p:nvSpPr>
          <p:spPr>
            <a:xfrm>
              <a:off x="3667182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717794" y="341992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17794" y="361058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48"/>
            <p:cNvSpPr txBox="1"/>
            <p:nvPr/>
          </p:nvSpPr>
          <p:spPr>
            <a:xfrm>
              <a:off x="4592685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2239865" y="3729815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161197" y="3176234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solidFill>
                    <a:srgbClr val="FF0000"/>
                  </a:solidFill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" panose="02020603060405020304" pitchFamily="18" charset="0"/>
                  <a:ea typeface="黑体" pitchFamily="49" charset="-122"/>
                </a:rPr>
                <a:t>?</a:t>
              </a:r>
              <a:endParaRPr lang="zh-CN" altLang="en-US" sz="4800" b="1" dirty="0">
                <a:solidFill>
                  <a:srgbClr val="FF0000"/>
                </a:solidFill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325908" y="3175860"/>
              <a:ext cx="1080000" cy="4320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42" name="直接连接符 41"/>
            <p:cNvCxnSpPr>
              <a:stCxn id="45" idx="2"/>
              <a:endCxn id="30" idx="0"/>
            </p:cNvCxnSpPr>
            <p:nvPr/>
          </p:nvCxnSpPr>
          <p:spPr>
            <a:xfrm>
              <a:off x="6251825" y="2573165"/>
              <a:ext cx="1223249" cy="603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41" idx="0"/>
            </p:cNvCxnSpPr>
            <p:nvPr/>
          </p:nvCxnSpPr>
          <p:spPr>
            <a:xfrm>
              <a:off x="6596758" y="2579230"/>
              <a:ext cx="3269151" cy="596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flipH="1">
              <a:off x="3701197" y="2566871"/>
              <a:ext cx="2275676" cy="609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5531825" y="2141165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脐部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6" name="文本框 63"/>
            <p:cNvSpPr txBox="1"/>
            <p:nvPr/>
          </p:nvSpPr>
          <p:spPr>
            <a:xfrm>
              <a:off x="874589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平坦</a:t>
              </a: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611041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文本框 65"/>
            <p:cNvSpPr txBox="1"/>
            <p:nvPr/>
          </p:nvSpPr>
          <p:spPr>
            <a:xfrm>
              <a:off x="3868758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354660" y="20072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03222" y="302731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58430" y="3038868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153132" y="30950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512614" y="403735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sp>
        <p:nvSpPr>
          <p:cNvPr id="55" name="文本框 37"/>
          <p:cNvSpPr txBox="1"/>
          <p:nvPr/>
        </p:nvSpPr>
        <p:spPr>
          <a:xfrm>
            <a:off x="2460221" y="5165110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6" name="文本框 38"/>
          <p:cNvSpPr txBox="1"/>
          <p:nvPr/>
        </p:nvSpPr>
        <p:spPr>
          <a:xfrm>
            <a:off x="2451897" y="5534442"/>
            <a:ext cx="16850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57.1%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3416079" y="4076533"/>
            <a:ext cx="415679" cy="113262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501985" y="5292124"/>
            <a:ext cx="792228" cy="360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Times New Roman" pitchFamily="18" charset="0"/>
                <a:ea typeface="黑体" pitchFamily="49" charset="-122"/>
              </a:rPr>
              <a:t>好瓜</a:t>
            </a:r>
            <a:endParaRPr lang="zh-CN" altLang="en-US" sz="1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15827" y="930871"/>
            <a:ext cx="9029850" cy="1558190"/>
          </a:xfrm>
        </p:spPr>
        <p:txBody>
          <a:bodyPr/>
          <a:lstStyle/>
          <a:p>
            <a:r>
              <a:rPr lang="zh-CN" altLang="en-US"/>
              <a:t>然后</a:t>
            </a:r>
            <a:r>
              <a:rPr lang="zh-CN" altLang="en-US" smtClean="0"/>
              <a:t>，考虑</a:t>
            </a:r>
            <a:r>
              <a:rPr lang="zh-CN" altLang="en-US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结点 </a:t>
            </a:r>
            <a:r>
              <a:rPr lang="en-US" altLang="zh-CN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mtClean="0"/>
          </a:p>
          <a:p>
            <a:pPr marL="628650" lvl="0" indent="-358775">
              <a:buFont typeface="Wingdings" panose="05000000000000000000" pitchFamily="2" charset="2"/>
              <a:buChar char="ü"/>
            </a:pPr>
            <a:r>
              <a:rPr lang="zh-CN" altLang="en-US" smtClean="0"/>
              <a:t>对于  初始</a:t>
            </a:r>
            <a:r>
              <a:rPr lang="zh-CN" altLang="en-US"/>
              <a:t>的决策树，验证集</a:t>
            </a:r>
            <a:r>
              <a:rPr lang="zh-CN" altLang="en-US" smtClean="0"/>
              <a:t>精度为  </a:t>
            </a:r>
            <a:r>
              <a:rPr lang="en-US" altLang="zh-CN">
                <a:solidFill>
                  <a:prstClr val="black"/>
                </a:solidFill>
              </a:rPr>
              <a:t>57.1</a:t>
            </a:r>
            <a:r>
              <a:rPr lang="en-US" altLang="zh-CN" smtClean="0">
                <a:solidFill>
                  <a:prstClr val="black"/>
                </a:solidFill>
              </a:rPr>
              <a:t>%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0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2063" y="2559821"/>
            <a:ext cx="5430198" cy="3085312"/>
            <a:chOff x="3003222" y="2007290"/>
            <a:chExt cx="7402686" cy="3692348"/>
          </a:xfrm>
        </p:grpSpPr>
        <p:sp>
          <p:nvSpPr>
            <p:cNvPr id="13" name="椭圆 12"/>
            <p:cNvSpPr/>
            <p:nvPr/>
          </p:nvSpPr>
          <p:spPr>
            <a:xfrm>
              <a:off x="4423852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3629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4963852" y="446935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6"/>
            <p:cNvSpPr txBox="1"/>
            <p:nvPr/>
          </p:nvSpPr>
          <p:spPr>
            <a:xfrm>
              <a:off x="6164461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15074" y="446935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15074" y="466001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9"/>
            <p:cNvSpPr txBox="1"/>
            <p:nvPr/>
          </p:nvSpPr>
          <p:spPr>
            <a:xfrm>
              <a:off x="708996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0"/>
            <p:cNvSpPr txBox="1"/>
            <p:nvPr/>
          </p:nvSpPr>
          <p:spPr>
            <a:xfrm>
              <a:off x="473714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75074" y="422202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4800" b="1" dirty="0">
                <a:solidFill>
                  <a:schemeClr val="tx2"/>
                </a:solidFill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923629" y="4222249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167080" y="422202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203580" y="341757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35"/>
            <p:cNvSpPr txBox="1"/>
            <p:nvPr/>
          </p:nvSpPr>
          <p:spPr>
            <a:xfrm>
              <a:off x="7404189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454802" y="341757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54802" y="360823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38"/>
            <p:cNvSpPr txBox="1"/>
            <p:nvPr/>
          </p:nvSpPr>
          <p:spPr>
            <a:xfrm>
              <a:off x="832969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文本框 39"/>
            <p:cNvSpPr txBox="1"/>
            <p:nvPr/>
          </p:nvSpPr>
          <p:spPr>
            <a:xfrm>
              <a:off x="597687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935074" y="317686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325908" y="3175860"/>
              <a:ext cx="1080000" cy="4320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42" name="直接连接符 41"/>
            <p:cNvCxnSpPr>
              <a:stCxn id="45" idx="2"/>
              <a:endCxn id="30" idx="0"/>
            </p:cNvCxnSpPr>
            <p:nvPr/>
          </p:nvCxnSpPr>
          <p:spPr>
            <a:xfrm>
              <a:off x="6251825" y="2573165"/>
              <a:ext cx="1223249" cy="603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41" idx="0"/>
            </p:cNvCxnSpPr>
            <p:nvPr/>
          </p:nvCxnSpPr>
          <p:spPr>
            <a:xfrm>
              <a:off x="6596758" y="2579230"/>
              <a:ext cx="3269151" cy="596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flipH="1">
              <a:off x="3701197" y="2566871"/>
              <a:ext cx="2275676" cy="609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5531825" y="2141165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脐部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6" name="文本框 63"/>
            <p:cNvSpPr txBox="1"/>
            <p:nvPr/>
          </p:nvSpPr>
          <p:spPr>
            <a:xfrm>
              <a:off x="874589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平坦</a:t>
              </a: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611041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文本框 65"/>
            <p:cNvSpPr txBox="1"/>
            <p:nvPr/>
          </p:nvSpPr>
          <p:spPr>
            <a:xfrm>
              <a:off x="3868758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354660" y="20072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03222" y="302731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58430" y="3038868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153132" y="30950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512614" y="403735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sp>
        <p:nvSpPr>
          <p:cNvPr id="55" name="文本框 37"/>
          <p:cNvSpPr txBox="1"/>
          <p:nvPr/>
        </p:nvSpPr>
        <p:spPr>
          <a:xfrm>
            <a:off x="2460221" y="5165110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6" name="文本框 38"/>
          <p:cNvSpPr txBox="1"/>
          <p:nvPr/>
        </p:nvSpPr>
        <p:spPr>
          <a:xfrm>
            <a:off x="2451897" y="5534442"/>
            <a:ext cx="168507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57.1%</a:t>
            </a:r>
          </a:p>
          <a:p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剪枝后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71.4%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3416079" y="4076533"/>
            <a:ext cx="415679" cy="113262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501985" y="5292124"/>
            <a:ext cx="792228" cy="360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Times New Roman" pitchFamily="18" charset="0"/>
                <a:ea typeface="黑体" pitchFamily="49" charset="-122"/>
              </a:rPr>
              <a:t>好瓜</a:t>
            </a:r>
            <a:endParaRPr lang="zh-CN" altLang="en-US" sz="1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15827" y="930871"/>
            <a:ext cx="9029850" cy="1558190"/>
          </a:xfrm>
        </p:spPr>
        <p:txBody>
          <a:bodyPr/>
          <a:lstStyle/>
          <a:p>
            <a:r>
              <a:rPr lang="zh-CN" altLang="en-US"/>
              <a:t>然后</a:t>
            </a:r>
            <a:r>
              <a:rPr lang="zh-CN" altLang="en-US" smtClean="0"/>
              <a:t>，考虑</a:t>
            </a:r>
            <a:r>
              <a:rPr lang="zh-CN" altLang="en-US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结点 </a:t>
            </a:r>
            <a:r>
              <a:rPr lang="en-US" altLang="zh-CN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mtClean="0"/>
          </a:p>
          <a:p>
            <a:pPr marL="628650" lvl="0" indent="-358775">
              <a:buFont typeface="Wingdings" panose="05000000000000000000" pitchFamily="2" charset="2"/>
              <a:buChar char="ü"/>
            </a:pPr>
            <a:r>
              <a:rPr lang="zh-CN" altLang="en-US" smtClean="0"/>
              <a:t>对于  初始</a:t>
            </a:r>
            <a:r>
              <a:rPr lang="zh-CN" altLang="en-US"/>
              <a:t>的决策树，验证集</a:t>
            </a:r>
            <a:r>
              <a:rPr lang="zh-CN" altLang="en-US" smtClean="0"/>
              <a:t>精度为  </a:t>
            </a:r>
            <a:r>
              <a:rPr lang="en-US" altLang="zh-CN">
                <a:solidFill>
                  <a:prstClr val="black"/>
                </a:solidFill>
              </a:rPr>
              <a:t>57.1</a:t>
            </a:r>
            <a:r>
              <a:rPr lang="en-US" altLang="zh-CN" smtClean="0">
                <a:solidFill>
                  <a:prstClr val="black"/>
                </a:solidFill>
              </a:rPr>
              <a:t>%</a:t>
            </a:r>
            <a:endParaRPr lang="en-US" altLang="zh-CN"/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smtClean="0"/>
              <a:t>若</a:t>
            </a:r>
            <a:r>
              <a:rPr lang="zh-CN" altLang="en-US" dirty="0" smtClean="0"/>
              <a:t>将其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替换为叶结点</a:t>
            </a:r>
            <a:r>
              <a:rPr lang="zh-CN" altLang="en-US" dirty="0" smtClean="0"/>
              <a:t>，根据落在其上</a:t>
            </a:r>
            <a:r>
              <a:rPr lang="zh-CN" altLang="en-US" smtClean="0"/>
              <a:t>的训练样本，将</a:t>
            </a:r>
            <a:r>
              <a:rPr lang="zh-CN" altLang="en-US" dirty="0" smtClean="0"/>
              <a:t>其标记</a:t>
            </a:r>
            <a:r>
              <a:rPr lang="zh-CN" altLang="en-US" smtClean="0"/>
              <a:t>为“好瓜”</a:t>
            </a:r>
            <a:endParaRPr lang="en-US" altLang="zh-CN" smtClean="0"/>
          </a:p>
        </p:txBody>
      </p:sp>
      <p:sp>
        <p:nvSpPr>
          <p:cNvPr id="61" name="矩形 60"/>
          <p:cNvSpPr/>
          <p:nvPr/>
        </p:nvSpPr>
        <p:spPr>
          <a:xfrm>
            <a:off x="80350" y="2498489"/>
            <a:ext cx="378982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2925"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验证集精度提高至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74.1%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61183" y="3873041"/>
            <a:ext cx="2515985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ea typeface="黑体" pitchFamily="49" charset="-122"/>
              </a:rPr>
              <a:t>落在其上的</a:t>
            </a:r>
            <a:r>
              <a:rPr lang="zh-CN" altLang="en-US" dirty="0" smtClean="0">
                <a:ea typeface="黑体" pitchFamily="49" charset="-122"/>
              </a:rPr>
              <a:t>训练样本中，</a:t>
            </a:r>
            <a:endParaRPr lang="en-US" altLang="zh-CN" dirty="0" smtClean="0">
              <a:ea typeface="黑体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好瓜数目</a:t>
            </a:r>
            <a:r>
              <a:rPr lang="en-US" altLang="zh-CN" dirty="0" smtClean="0">
                <a:ea typeface="黑体" pitchFamily="49" charset="-122"/>
              </a:rPr>
              <a:t>&gt;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坏瓜数目</a:t>
            </a:r>
            <a:endParaRPr lang="en-US" altLang="zh-CN" dirty="0" smtClean="0">
              <a:solidFill>
                <a:srgbClr val="FF0000"/>
              </a:solidFill>
              <a:ea typeface="黑体" pitchFamily="49" charset="-122"/>
            </a:endParaRPr>
          </a:p>
          <a:p>
            <a:r>
              <a:rPr lang="zh-CN" altLang="en-US" dirty="0" smtClean="0">
                <a:ea typeface="黑体" pitchFamily="49" charset="-122"/>
              </a:rPr>
              <a:t>将</a:t>
            </a:r>
            <a:r>
              <a:rPr lang="zh-CN" altLang="en-US" dirty="0">
                <a:ea typeface="黑体" pitchFamily="49" charset="-122"/>
              </a:rPr>
              <a:t>其标记为“好瓜”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149867" y="3717075"/>
            <a:ext cx="508078" cy="629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662742" y="3541610"/>
            <a:ext cx="792228" cy="360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好瓜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2063" y="2559821"/>
            <a:ext cx="5430198" cy="3085312"/>
            <a:chOff x="3003222" y="2007290"/>
            <a:chExt cx="7402686" cy="3692348"/>
          </a:xfrm>
        </p:grpSpPr>
        <p:sp>
          <p:nvSpPr>
            <p:cNvPr id="13" name="椭圆 12"/>
            <p:cNvSpPr/>
            <p:nvPr/>
          </p:nvSpPr>
          <p:spPr>
            <a:xfrm>
              <a:off x="4423852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3629" y="526763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4963852" y="446935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6"/>
            <p:cNvSpPr txBox="1"/>
            <p:nvPr/>
          </p:nvSpPr>
          <p:spPr>
            <a:xfrm>
              <a:off x="6164461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215074" y="446935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215074" y="466001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9"/>
            <p:cNvSpPr txBox="1"/>
            <p:nvPr/>
          </p:nvSpPr>
          <p:spPr>
            <a:xfrm>
              <a:off x="708996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0"/>
            <p:cNvSpPr txBox="1"/>
            <p:nvPr/>
          </p:nvSpPr>
          <p:spPr>
            <a:xfrm>
              <a:off x="4737145" y="477924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675074" y="422202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endParaRPr lang="zh-CN" altLang="en-US" sz="4800" b="1" dirty="0">
                <a:solidFill>
                  <a:schemeClr val="tx2"/>
                </a:solidFill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923629" y="4222249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167080" y="422202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203580" y="3417574"/>
              <a:ext cx="1256326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35"/>
            <p:cNvSpPr txBox="1"/>
            <p:nvPr/>
          </p:nvSpPr>
          <p:spPr>
            <a:xfrm>
              <a:off x="7404189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454802" y="3417574"/>
              <a:ext cx="1251222" cy="7983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54802" y="3608234"/>
              <a:ext cx="0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38"/>
            <p:cNvSpPr txBox="1"/>
            <p:nvPr/>
          </p:nvSpPr>
          <p:spPr>
            <a:xfrm>
              <a:off x="832969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文本框 39"/>
            <p:cNvSpPr txBox="1"/>
            <p:nvPr/>
          </p:nvSpPr>
          <p:spPr>
            <a:xfrm>
              <a:off x="5976873" y="372746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935074" y="3176860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325908" y="3175860"/>
              <a:ext cx="1080000" cy="4320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42" name="直接连接符 41"/>
            <p:cNvCxnSpPr>
              <a:stCxn id="45" idx="2"/>
              <a:endCxn id="30" idx="0"/>
            </p:cNvCxnSpPr>
            <p:nvPr/>
          </p:nvCxnSpPr>
          <p:spPr>
            <a:xfrm>
              <a:off x="6251825" y="2573165"/>
              <a:ext cx="1223249" cy="603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41" idx="0"/>
            </p:cNvCxnSpPr>
            <p:nvPr/>
          </p:nvCxnSpPr>
          <p:spPr>
            <a:xfrm>
              <a:off x="6596758" y="2579230"/>
              <a:ext cx="3269151" cy="596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flipH="1">
              <a:off x="3701197" y="2566871"/>
              <a:ext cx="2275676" cy="609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5531825" y="2141165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脐部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6" name="文本框 63"/>
            <p:cNvSpPr txBox="1"/>
            <p:nvPr/>
          </p:nvSpPr>
          <p:spPr>
            <a:xfrm>
              <a:off x="874589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平坦</a:t>
              </a:r>
            </a:p>
          </p:txBody>
        </p:sp>
        <p:sp>
          <p:nvSpPr>
            <p:cNvPr id="47" name="文本框 64"/>
            <p:cNvSpPr txBox="1"/>
            <p:nvPr/>
          </p:nvSpPr>
          <p:spPr>
            <a:xfrm>
              <a:off x="6110414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稍凹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文本框 65"/>
            <p:cNvSpPr txBox="1"/>
            <p:nvPr/>
          </p:nvSpPr>
          <p:spPr>
            <a:xfrm>
              <a:off x="3868758" y="2652494"/>
              <a:ext cx="881107" cy="44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凹陷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354660" y="20072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03222" y="302731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758430" y="3038868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9153132" y="3095090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512614" y="4037354"/>
              <a:ext cx="288000" cy="28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sp>
        <p:nvSpPr>
          <p:cNvPr id="55" name="文本框 37"/>
          <p:cNvSpPr txBox="1"/>
          <p:nvPr/>
        </p:nvSpPr>
        <p:spPr>
          <a:xfrm>
            <a:off x="2460221" y="5165110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验证集精度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56" name="文本框 38"/>
          <p:cNvSpPr txBox="1"/>
          <p:nvPr/>
        </p:nvSpPr>
        <p:spPr>
          <a:xfrm>
            <a:off x="2453635" y="5520822"/>
            <a:ext cx="168507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剪枝前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57.1%</a:t>
            </a:r>
          </a:p>
          <a:p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剪枝后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71.4%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3416079" y="4076533"/>
            <a:ext cx="415679" cy="113262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501985" y="5292124"/>
            <a:ext cx="792228" cy="360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Times New Roman" pitchFamily="18" charset="0"/>
                <a:ea typeface="黑体" pitchFamily="49" charset="-122"/>
              </a:rPr>
              <a:t>好瓜</a:t>
            </a:r>
            <a:endParaRPr lang="zh-CN" altLang="en-US" sz="1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sp>
        <p:nvSpPr>
          <p:cNvPr id="59" name="内容占位符 2"/>
          <p:cNvSpPr>
            <a:spLocks noGrp="1"/>
          </p:cNvSpPr>
          <p:nvPr>
            <p:ph idx="1"/>
          </p:nvPr>
        </p:nvSpPr>
        <p:spPr>
          <a:xfrm>
            <a:off x="15827" y="930871"/>
            <a:ext cx="9029850" cy="1558190"/>
          </a:xfrm>
        </p:spPr>
        <p:txBody>
          <a:bodyPr/>
          <a:lstStyle/>
          <a:p>
            <a:r>
              <a:rPr lang="zh-CN" altLang="en-US"/>
              <a:t>然后</a:t>
            </a:r>
            <a:r>
              <a:rPr lang="zh-CN" altLang="en-US" smtClean="0"/>
              <a:t>，考虑</a:t>
            </a:r>
            <a:r>
              <a:rPr lang="zh-CN" altLang="en-US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结点 </a:t>
            </a:r>
            <a:r>
              <a:rPr lang="en-US" altLang="zh-CN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mtClean="0"/>
          </a:p>
          <a:p>
            <a:pPr marL="628650" lvl="0" indent="-358775">
              <a:buFont typeface="Wingdings" panose="05000000000000000000" pitchFamily="2" charset="2"/>
              <a:buChar char="ü"/>
            </a:pPr>
            <a:r>
              <a:rPr lang="zh-CN" altLang="en-US" smtClean="0"/>
              <a:t>对于  初始</a:t>
            </a:r>
            <a:r>
              <a:rPr lang="zh-CN" altLang="en-US"/>
              <a:t>的决策树，验证集</a:t>
            </a:r>
            <a:r>
              <a:rPr lang="zh-CN" altLang="en-US" smtClean="0"/>
              <a:t>精度为  </a:t>
            </a:r>
            <a:r>
              <a:rPr lang="en-US" altLang="zh-CN">
                <a:solidFill>
                  <a:prstClr val="black"/>
                </a:solidFill>
              </a:rPr>
              <a:t>57.1</a:t>
            </a:r>
            <a:r>
              <a:rPr lang="en-US" altLang="zh-CN" smtClean="0">
                <a:solidFill>
                  <a:prstClr val="black"/>
                </a:solidFill>
              </a:rPr>
              <a:t>%</a:t>
            </a:r>
            <a:endParaRPr lang="en-US" altLang="zh-CN"/>
          </a:p>
          <a:p>
            <a:pPr marL="628650" lvl="0" indent="-358775">
              <a:buFont typeface="Wingdings" panose="05000000000000000000" pitchFamily="2" charset="2"/>
              <a:buChar char="ü"/>
            </a:pPr>
            <a:r>
              <a:rPr lang="zh-CN" altLang="en-US" smtClean="0"/>
              <a:t>若</a:t>
            </a:r>
            <a:r>
              <a:rPr lang="zh-CN" altLang="en-US" dirty="0" smtClean="0"/>
              <a:t>将其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替换为叶结点</a:t>
            </a:r>
            <a:r>
              <a:rPr lang="zh-CN" altLang="en-US" dirty="0" smtClean="0"/>
              <a:t>，根据落在其上</a:t>
            </a:r>
            <a:r>
              <a:rPr lang="zh-CN" altLang="en-US" smtClean="0"/>
              <a:t>的训练样本，将</a:t>
            </a:r>
            <a:r>
              <a:rPr lang="zh-CN" altLang="en-US" dirty="0" smtClean="0"/>
              <a:t>其标记</a:t>
            </a:r>
            <a:r>
              <a:rPr lang="zh-CN" altLang="en-US" smtClean="0"/>
              <a:t>为“好瓜”，</a:t>
            </a:r>
            <a:r>
              <a:rPr lang="zh-CN" altLang="en-US">
                <a:solidFill>
                  <a:prstClr val="black"/>
                </a:solidFill>
              </a:rPr>
              <a:t>验证集精度提高至 </a:t>
            </a:r>
            <a:r>
              <a:rPr lang="en-US" altLang="zh-CN">
                <a:solidFill>
                  <a:prstClr val="black"/>
                </a:solidFill>
              </a:rPr>
              <a:t>74.1%</a:t>
            </a:r>
          </a:p>
          <a:p>
            <a:pPr marL="628650" indent="-358775">
              <a:buFont typeface="Wingdings" panose="05000000000000000000" pitchFamily="2" charset="2"/>
              <a:buChar char="ü"/>
            </a:pPr>
            <a:endParaRPr lang="en-US" altLang="zh-CN" smtClean="0"/>
          </a:p>
        </p:txBody>
      </p:sp>
      <p:sp>
        <p:nvSpPr>
          <p:cNvPr id="62" name="文本框 56"/>
          <p:cNvSpPr txBox="1"/>
          <p:nvPr/>
        </p:nvSpPr>
        <p:spPr>
          <a:xfrm>
            <a:off x="2552833" y="6109485"/>
            <a:ext cx="203132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后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"/>
                <a:ea typeface="黑体" pitchFamily="49" charset="-122"/>
              </a:rPr>
              <a:t>剪枝决策</a:t>
            </a:r>
            <a:r>
              <a:rPr lang="en-US" altLang="zh-CN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Times "/>
                <a:ea typeface="黑体" pitchFamily="49" charset="-122"/>
              </a:rPr>
              <a:t>剪枝</a:t>
            </a:r>
            <a:endParaRPr lang="zh-CN" altLang="en-US" dirty="0">
              <a:solidFill>
                <a:srgbClr val="FF0000"/>
              </a:solidFill>
              <a:latin typeface="Times "/>
              <a:ea typeface="黑体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43457" y="2559821"/>
            <a:ext cx="321754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lvl="0" indent="-358775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"/>
                <a:ea typeface="黑体" pitchFamily="49" charset="-122"/>
              </a:rPr>
              <a:t>后剪枝决策：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剪枝</a:t>
            </a:r>
            <a:endParaRPr lang="zh-CN" altLang="en-US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3662742" y="3541610"/>
            <a:ext cx="792228" cy="360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好瓜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2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58320" y="1979718"/>
            <a:ext cx="5314866" cy="3093821"/>
            <a:chOff x="1258320" y="2146866"/>
            <a:chExt cx="5314866" cy="3093821"/>
          </a:xfrm>
        </p:grpSpPr>
        <p:grpSp>
          <p:nvGrpSpPr>
            <p:cNvPr id="4" name="组合 3"/>
            <p:cNvGrpSpPr/>
            <p:nvPr/>
          </p:nvGrpSpPr>
          <p:grpSpPr>
            <a:xfrm>
              <a:off x="1654984" y="2146866"/>
              <a:ext cx="4918202" cy="3085312"/>
              <a:chOff x="3701197" y="2007290"/>
              <a:chExt cx="6704712" cy="369234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23852" y="526763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923629" y="526763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4963852" y="446935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本框 26"/>
              <p:cNvSpPr txBox="1"/>
              <p:nvPr/>
            </p:nvSpPr>
            <p:spPr>
              <a:xfrm>
                <a:off x="6164461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乌黑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15074" y="446935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215074" y="466001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29"/>
              <p:cNvSpPr txBox="1"/>
              <p:nvPr/>
            </p:nvSpPr>
            <p:spPr>
              <a:xfrm>
                <a:off x="7089965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浅白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0" name="文本框 30"/>
              <p:cNvSpPr txBox="1"/>
              <p:nvPr/>
            </p:nvSpPr>
            <p:spPr>
              <a:xfrm>
                <a:off x="4737146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青绿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5675074" y="4222020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色泽</a:t>
                </a:r>
                <a:endParaRPr lang="zh-CN" altLang="en-US" sz="4800" b="1" dirty="0">
                  <a:solidFill>
                    <a:schemeClr val="tx2"/>
                  </a:solidFill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923629" y="4222249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167080" y="422202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H="1">
                <a:off x="6203580" y="341757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文本框 35"/>
              <p:cNvSpPr txBox="1"/>
              <p:nvPr/>
            </p:nvSpPr>
            <p:spPr>
              <a:xfrm>
                <a:off x="7404189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蜷缩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7454802" y="341757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7454802" y="360823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38"/>
              <p:cNvSpPr txBox="1"/>
              <p:nvPr/>
            </p:nvSpPr>
            <p:spPr>
              <a:xfrm>
                <a:off x="8329693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硬挺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9" name="文本框 39"/>
              <p:cNvSpPr txBox="1"/>
              <p:nvPr/>
            </p:nvSpPr>
            <p:spPr>
              <a:xfrm>
                <a:off x="5976873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稍蜷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935074" y="3176860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b="1" dirty="0" smtClean="0">
                    <a:solidFill>
                      <a:schemeClr val="tx2"/>
                    </a:solidFill>
                    <a:latin typeface="Times" panose="02020603060405020304" pitchFamily="18" charset="0"/>
                    <a:ea typeface="黑体" pitchFamily="49" charset="-122"/>
                  </a:rPr>
                  <a:t>根蒂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Times" panose="02020603060405020304" pitchFamily="18" charset="0"/>
                    <a:ea typeface="黑体" pitchFamily="49" charset="-122"/>
                  </a:rPr>
                  <a:t>?</a:t>
                </a:r>
                <a:endParaRPr lang="zh-CN" altLang="en-US" sz="4800" b="1" dirty="0">
                  <a:solidFill>
                    <a:schemeClr val="tx2"/>
                  </a:solidFill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325909" y="317586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42" name="直接连接符 41"/>
              <p:cNvCxnSpPr>
                <a:stCxn id="45" idx="2"/>
                <a:endCxn id="30" idx="0"/>
              </p:cNvCxnSpPr>
              <p:nvPr/>
            </p:nvCxnSpPr>
            <p:spPr>
              <a:xfrm>
                <a:off x="6251825" y="2573165"/>
                <a:ext cx="1223249" cy="6036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41" idx="0"/>
              </p:cNvCxnSpPr>
              <p:nvPr/>
            </p:nvCxnSpPr>
            <p:spPr>
              <a:xfrm>
                <a:off x="6596758" y="2579230"/>
                <a:ext cx="3269151" cy="596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3701197" y="2566871"/>
                <a:ext cx="2275676" cy="6093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圆角矩形 44"/>
              <p:cNvSpPr/>
              <p:nvPr/>
            </p:nvSpPr>
            <p:spPr>
              <a:xfrm>
                <a:off x="5531825" y="2141165"/>
                <a:ext cx="144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b="1" dirty="0">
                    <a:solidFill>
                      <a:schemeClr val="tx2"/>
                    </a:solidFill>
                    <a:latin typeface="Times" panose="02020603060405020304" pitchFamily="18" charset="0"/>
                    <a:ea typeface="黑体" pitchFamily="49" charset="-122"/>
                  </a:rPr>
                  <a:t>脐部</a:t>
                </a:r>
                <a:r>
                  <a:rPr lang="en-US" altLang="zh-CN" sz="2400" b="1" dirty="0" smtClean="0">
                    <a:solidFill>
                      <a:schemeClr val="tx2"/>
                    </a:solidFill>
                    <a:latin typeface="Times" panose="02020603060405020304" pitchFamily="18" charset="0"/>
                    <a:ea typeface="黑体" pitchFamily="49" charset="-122"/>
                  </a:rPr>
                  <a:t>?</a:t>
                </a:r>
                <a:endParaRPr lang="zh-CN" altLang="en-US" sz="4800" b="1" dirty="0">
                  <a:solidFill>
                    <a:schemeClr val="tx2"/>
                  </a:solidFill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46" name="文本框 63"/>
              <p:cNvSpPr txBox="1"/>
              <p:nvPr/>
            </p:nvSpPr>
            <p:spPr>
              <a:xfrm>
                <a:off x="8745894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itchFamily="49" charset="-122"/>
                    <a:ea typeface="黑体" pitchFamily="49" charset="-122"/>
                  </a:rPr>
                  <a:t>平坦</a:t>
                </a:r>
              </a:p>
            </p:txBody>
          </p:sp>
          <p:sp>
            <p:nvSpPr>
              <p:cNvPr id="47" name="文本框 64"/>
              <p:cNvSpPr txBox="1"/>
              <p:nvPr/>
            </p:nvSpPr>
            <p:spPr>
              <a:xfrm>
                <a:off x="6110414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稍凹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文本框 65"/>
              <p:cNvSpPr txBox="1"/>
              <p:nvPr/>
            </p:nvSpPr>
            <p:spPr>
              <a:xfrm>
                <a:off x="3868757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凹陷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354660" y="2007290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1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6758430" y="3038868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3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9153132" y="3095090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4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512614" y="4037354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5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1288173" y="3121405"/>
              <a:ext cx="792228" cy="3609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123719" y="4879709"/>
              <a:ext cx="792228" cy="360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258320" y="3081574"/>
              <a:ext cx="211261" cy="24065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sp>
        <p:nvSpPr>
          <p:cNvPr id="50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  <p:sp>
        <p:nvSpPr>
          <p:cNvPr id="54" name="内容占位符 2"/>
          <p:cNvSpPr txBox="1">
            <a:spLocks/>
          </p:cNvSpPr>
          <p:nvPr/>
        </p:nvSpPr>
        <p:spPr>
          <a:xfrm>
            <a:off x="15827" y="930871"/>
            <a:ext cx="9029850" cy="1558190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黑体" pitchFamily="49" charset="-122"/>
              </a:rPr>
              <a:t>最后</a:t>
            </a:r>
            <a:r>
              <a:rPr lang="zh-CN" altLang="en-US" dirty="0" smtClean="0">
                <a:ea typeface="黑体" pitchFamily="49" charset="-122"/>
              </a:rPr>
              <a:t>  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结点 </a:t>
            </a:r>
            <a:r>
              <a:rPr lang="en-US" altLang="zh-CN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 和</a:t>
            </a:r>
            <a:r>
              <a:rPr lang="zh-CN" altLang="en-US" dirty="0" smtClean="0">
                <a:ea typeface="黑体" pitchFamily="49" charset="-122"/>
              </a:rPr>
              <a:t>  </a:t>
            </a:r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结点 </a:t>
            </a:r>
            <a:r>
              <a:rPr lang="en-US" altLang="zh-CN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 </a:t>
            </a:r>
            <a:endParaRPr lang="zh-CN" altLang="en-US" dirty="0" smtClean="0">
              <a:ea typeface="黑体" pitchFamily="49" charset="-122"/>
            </a:endParaRPr>
          </a:p>
          <a:p>
            <a:pPr marL="628650" indent="-358775">
              <a:buFont typeface="Wingdings" panose="05000000000000000000" pitchFamily="2" charset="2"/>
              <a:buChar char="ü"/>
            </a:pPr>
            <a:r>
              <a:rPr lang="zh-CN" altLang="en-US" dirty="0">
                <a:ea typeface="黑体" pitchFamily="49" charset="-122"/>
              </a:rPr>
              <a:t>先后</a:t>
            </a:r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替换为叶结点</a:t>
            </a:r>
            <a:r>
              <a:rPr lang="zh-CN" altLang="en-US" dirty="0">
                <a:ea typeface="黑体" pitchFamily="49" charset="-122"/>
              </a:rPr>
              <a:t>，验证集</a:t>
            </a:r>
            <a:r>
              <a:rPr lang="zh-CN" altLang="en-US" dirty="0" smtClean="0">
                <a:ea typeface="黑体" pitchFamily="49" charset="-122"/>
              </a:rPr>
              <a:t>精度  均</a:t>
            </a:r>
            <a:r>
              <a:rPr lang="zh-CN" altLang="en-US" dirty="0">
                <a:ea typeface="黑体" pitchFamily="49" charset="-122"/>
              </a:rPr>
              <a:t>未提升，则分支得到保留</a:t>
            </a:r>
          </a:p>
          <a:p>
            <a:pPr marL="628650" indent="-358775">
              <a:buFont typeface="Wingdings" panose="05000000000000000000" pitchFamily="2" charset="2"/>
              <a:buChar char="ü"/>
            </a:pP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8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688457"/>
          </a:xfrm>
        </p:spPr>
        <p:txBody>
          <a:bodyPr/>
          <a:lstStyle/>
          <a:p>
            <a:r>
              <a:rPr lang="zh-CN" altLang="en-US" smtClean="0"/>
              <a:t>最终，基于</a:t>
            </a:r>
            <a:r>
              <a:rPr lang="zh-CN" altLang="en-US" dirty="0" smtClean="0"/>
              <a:t>后剪枝策略得到</a:t>
            </a:r>
            <a:r>
              <a:rPr lang="zh-CN" altLang="en-US" smtClean="0"/>
              <a:t>的决策树，如</a:t>
            </a:r>
            <a:r>
              <a:rPr lang="zh-CN" altLang="en-US" dirty="0" smtClean="0"/>
              <a:t>图所示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86478" y="2146866"/>
            <a:ext cx="5386708" cy="3089796"/>
            <a:chOff x="1186478" y="2146866"/>
            <a:chExt cx="5386708" cy="3089796"/>
          </a:xfrm>
        </p:grpSpPr>
        <p:grpSp>
          <p:nvGrpSpPr>
            <p:cNvPr id="4" name="组合 3"/>
            <p:cNvGrpSpPr/>
            <p:nvPr/>
          </p:nvGrpSpPr>
          <p:grpSpPr>
            <a:xfrm>
              <a:off x="1654984" y="2146866"/>
              <a:ext cx="4918202" cy="3085312"/>
              <a:chOff x="3701197" y="2007290"/>
              <a:chExt cx="6704712" cy="369234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423852" y="526763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923629" y="526763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4963852" y="446935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本框 26"/>
              <p:cNvSpPr txBox="1"/>
              <p:nvPr/>
            </p:nvSpPr>
            <p:spPr>
              <a:xfrm>
                <a:off x="6164461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乌黑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15074" y="446935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215074" y="466001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29"/>
              <p:cNvSpPr txBox="1"/>
              <p:nvPr/>
            </p:nvSpPr>
            <p:spPr>
              <a:xfrm>
                <a:off x="7089965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浅白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0" name="文本框 30"/>
              <p:cNvSpPr txBox="1"/>
              <p:nvPr/>
            </p:nvSpPr>
            <p:spPr>
              <a:xfrm>
                <a:off x="4737146" y="477924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青绿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5675074" y="4222020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色泽</a:t>
                </a:r>
                <a:endParaRPr lang="zh-CN" altLang="en-US" sz="4800" b="1" dirty="0">
                  <a:solidFill>
                    <a:schemeClr val="tx2"/>
                  </a:solidFill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923629" y="4222249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167080" y="422202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H="1">
                <a:off x="6203580" y="3417574"/>
                <a:ext cx="1256326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文本框 35"/>
              <p:cNvSpPr txBox="1"/>
              <p:nvPr/>
            </p:nvSpPr>
            <p:spPr>
              <a:xfrm>
                <a:off x="7404189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蜷缩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7454802" y="3417574"/>
                <a:ext cx="1251222" cy="79838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7454802" y="3608234"/>
                <a:ext cx="0" cy="6077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文本框 38"/>
              <p:cNvSpPr txBox="1"/>
              <p:nvPr/>
            </p:nvSpPr>
            <p:spPr>
              <a:xfrm>
                <a:off x="8329693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硬挺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9" name="文本框 39"/>
              <p:cNvSpPr txBox="1"/>
              <p:nvPr/>
            </p:nvSpPr>
            <p:spPr>
              <a:xfrm>
                <a:off x="5976873" y="372746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稍蜷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935074" y="3176860"/>
                <a:ext cx="108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根蒂</a:t>
                </a:r>
                <a:endParaRPr lang="zh-CN" altLang="en-US" sz="4800" b="1" dirty="0">
                  <a:solidFill>
                    <a:schemeClr val="tx2"/>
                  </a:solidFill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9325909" y="317586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14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cxnSp>
            <p:nvCxnSpPr>
              <p:cNvPr id="42" name="直接连接符 41"/>
              <p:cNvCxnSpPr>
                <a:stCxn id="45" idx="2"/>
                <a:endCxn id="30" idx="0"/>
              </p:cNvCxnSpPr>
              <p:nvPr/>
            </p:nvCxnSpPr>
            <p:spPr>
              <a:xfrm>
                <a:off x="6251825" y="2573165"/>
                <a:ext cx="1223249" cy="6036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41" idx="0"/>
              </p:cNvCxnSpPr>
              <p:nvPr/>
            </p:nvCxnSpPr>
            <p:spPr>
              <a:xfrm>
                <a:off x="6596758" y="2579230"/>
                <a:ext cx="3269151" cy="5966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3701197" y="2566871"/>
                <a:ext cx="2275676" cy="6093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圆角矩形 44"/>
              <p:cNvSpPr/>
              <p:nvPr/>
            </p:nvSpPr>
            <p:spPr>
              <a:xfrm>
                <a:off x="5531825" y="2141165"/>
                <a:ext cx="1440000" cy="432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" panose="02020603060405020304" pitchFamily="18" charset="0"/>
                    <a:ea typeface="黑体" pitchFamily="49" charset="-122"/>
                  </a:rPr>
                  <a:t>脐部</a:t>
                </a:r>
                <a:endParaRPr lang="zh-CN" altLang="en-US" sz="4800" b="1" dirty="0">
                  <a:solidFill>
                    <a:schemeClr val="tx2"/>
                  </a:solidFill>
                  <a:latin typeface="Times" panose="02020603060405020304" pitchFamily="18" charset="0"/>
                  <a:ea typeface="黑体" pitchFamily="49" charset="-122"/>
                </a:endParaRPr>
              </a:p>
            </p:txBody>
          </p:sp>
          <p:sp>
            <p:nvSpPr>
              <p:cNvPr id="46" name="文本框 63"/>
              <p:cNvSpPr txBox="1"/>
              <p:nvPr/>
            </p:nvSpPr>
            <p:spPr>
              <a:xfrm>
                <a:off x="8745894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itchFamily="49" charset="-122"/>
                    <a:ea typeface="黑体" pitchFamily="49" charset="-122"/>
                  </a:rPr>
                  <a:t>平坦</a:t>
                </a:r>
              </a:p>
            </p:txBody>
          </p:sp>
          <p:sp>
            <p:nvSpPr>
              <p:cNvPr id="47" name="文本框 64"/>
              <p:cNvSpPr txBox="1"/>
              <p:nvPr/>
            </p:nvSpPr>
            <p:spPr>
              <a:xfrm>
                <a:off x="6110414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稍凹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文本框 65"/>
              <p:cNvSpPr txBox="1"/>
              <p:nvPr/>
            </p:nvSpPr>
            <p:spPr>
              <a:xfrm>
                <a:off x="3868757" y="2652494"/>
                <a:ext cx="881107" cy="441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itchFamily="49" charset="-122"/>
                    <a:ea typeface="黑体" pitchFamily="49" charset="-122"/>
                  </a:rPr>
                  <a:t>凹陷</a:t>
                </a:r>
                <a:endParaRPr lang="zh-CN" altLang="en-US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354660" y="2007290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1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6758430" y="3038868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3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9153132" y="3095090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4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5512614" y="4037354"/>
                <a:ext cx="288000" cy="288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"/>
                    <a:ea typeface="黑体" pitchFamily="49" charset="-122"/>
                  </a:rPr>
                  <a:t>5</a:t>
                </a:r>
                <a:endParaRPr lang="zh-CN" altLang="en-US" dirty="0">
                  <a:solidFill>
                    <a:schemeClr val="tx1"/>
                  </a:solidFill>
                  <a:latin typeface="Times "/>
                  <a:ea typeface="黑体" pitchFamily="49" charset="-122"/>
                </a:endParaRPr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3126583" y="4875684"/>
              <a:ext cx="792228" cy="360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275290" y="3132371"/>
              <a:ext cx="792228" cy="360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186478" y="3085987"/>
              <a:ext cx="211261" cy="24065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"/>
                  <a:ea typeface="黑体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"/>
                <a:ea typeface="黑体" pitchFamily="49" charset="-122"/>
              </a:endParaRPr>
            </a:p>
          </p:txBody>
        </p:sp>
      </p:grpSp>
      <p:sp>
        <p:nvSpPr>
          <p:cNvPr id="40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5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后</a:t>
            </a:r>
            <a:r>
              <a:rPr lang="zh-CN" altLang="en-US" dirty="0" smtClean="0"/>
              <a:t>剪枝的优缺点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优点</a:t>
            </a:r>
            <a:endParaRPr lang="en-US" altLang="zh-CN" sz="28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400" dirty="0" smtClean="0"/>
              <a:t>后剪枝比预剪枝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保留了更多的分支，</a:t>
            </a:r>
            <a:r>
              <a:rPr lang="zh-CN" altLang="en-US" sz="2400" dirty="0" smtClean="0">
                <a:solidFill>
                  <a:srgbClr val="C00000"/>
                </a:solidFill>
              </a:rPr>
              <a:t>欠拟合风险小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后剪枝决策树  </a:t>
            </a:r>
            <a:r>
              <a:rPr lang="zh-CN" altLang="en-US" sz="2400" dirty="0" smtClean="0">
                <a:solidFill>
                  <a:srgbClr val="C00000"/>
                </a:solidFill>
              </a:rPr>
              <a:t>泛化性能  往往 优于 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预剪枝决策树</a:t>
            </a:r>
            <a:endParaRPr lang="en-US" altLang="zh-CN" sz="2400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400" dirty="0"/>
          </a:p>
          <a:p>
            <a:r>
              <a:rPr lang="zh-CN" altLang="en-US" sz="28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缺点</a:t>
            </a:r>
            <a:endParaRPr lang="en-US" altLang="zh-CN" sz="28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训练时间开销大</a:t>
            </a:r>
            <a:endParaRPr lang="en-US" altLang="zh-CN" sz="2400" dirty="0" smtClean="0"/>
          </a:p>
          <a:p>
            <a:pPr marL="715963" lvl="1" indent="0">
              <a:buNone/>
            </a:pPr>
            <a:r>
              <a:rPr lang="zh-CN" altLang="en-US" sz="2400" dirty="0" smtClean="0"/>
              <a:t>后剪枝过程，是在</a:t>
            </a:r>
            <a:r>
              <a:rPr lang="zh-CN" altLang="en-US" sz="2400" dirty="0"/>
              <a:t>生成</a:t>
            </a:r>
            <a:r>
              <a:rPr lang="zh-CN" altLang="en-US" sz="2400" dirty="0" smtClean="0"/>
              <a:t>完全决策树之后进行的，需要</a:t>
            </a:r>
            <a:r>
              <a:rPr lang="zh-CN" alt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自底向上，</a:t>
            </a:r>
            <a:r>
              <a:rPr lang="zh-CN" altLang="en-US" sz="2400" dirty="0" smtClean="0"/>
              <a:t>对所有非叶结点逐一考察</a:t>
            </a:r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剪枝处理  </a:t>
            </a:r>
            <a:r>
              <a:rPr lang="en-US" altLang="zh-CN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—2. </a:t>
            </a:r>
            <a:r>
              <a:rPr lang="zh-CN" altLang="en-US" sz="2800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后剪枝</a:t>
            </a:r>
            <a:endParaRPr lang="zh-CN" altLang="en-US" sz="2800" dirty="0">
              <a:solidFill>
                <a:schemeClr val="accent6">
                  <a:lumMod val="75000"/>
                  <a:lumOff val="25000"/>
                </a:schemeClr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21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基本流程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划分选择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剪枝处理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连续与缺失值</a:t>
            </a:r>
            <a:endParaRPr lang="en-US" altLang="zh-CN" dirty="0"/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多变量决策树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连续与缺失值 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连续值处理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687" y="1314396"/>
            <a:ext cx="4878674" cy="30738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7476" y="1223778"/>
            <a:ext cx="293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对属性“密度”，其候选划分点集合包含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17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个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候选值：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endParaRPr lang="en-US" altLang="zh-CN" dirty="0">
              <a:latin typeface="Times New Roman" pitchFamily="18" charset="0"/>
              <a:ea typeface="黑体" pitchFamily="49" charset="-122"/>
            </a:endParaRPr>
          </a:p>
          <a:p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      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06261"/>
              </p:ext>
            </p:extLst>
          </p:nvPr>
        </p:nvGraphicFramePr>
        <p:xfrm>
          <a:off x="6092825" y="1860868"/>
          <a:ext cx="28209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1" name="Formula" r:id="rId4" imgW="1998000" imgH="727920" progId="Equation.Ribbit">
                  <p:embed/>
                </p:oleObj>
              </mc:Choice>
              <mc:Fallback>
                <p:oleObj name="Formula" r:id="rId4" imgW="1998000" imgH="727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2825" y="1860868"/>
                        <a:ext cx="2820988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占位符 2"/>
          <p:cNvSpPr txBox="1">
            <a:spLocks/>
          </p:cNvSpPr>
          <p:nvPr/>
        </p:nvSpPr>
        <p:spPr>
          <a:xfrm>
            <a:off x="260350" y="874693"/>
            <a:ext cx="8629650" cy="457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0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连续值处理实例</a:t>
            </a:r>
            <a:endParaRPr lang="zh-CN" altLang="en-US" sz="3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9" r="8149" b="14366"/>
          <a:stretch/>
        </p:blipFill>
        <p:spPr bwMode="auto">
          <a:xfrm>
            <a:off x="4575175" y="4406005"/>
            <a:ext cx="4345345" cy="210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810197" y="3071564"/>
            <a:ext cx="261134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使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密度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信息增益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最大，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对应划分点为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0.381</a:t>
            </a:r>
          </a:p>
        </p:txBody>
      </p:sp>
      <p:sp>
        <p:nvSpPr>
          <p:cNvPr id="9" name="矩形 8"/>
          <p:cNvSpPr/>
          <p:nvPr/>
        </p:nvSpPr>
        <p:spPr>
          <a:xfrm>
            <a:off x="3175" y="4439730"/>
            <a:ext cx="4572000" cy="14516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现实学习任务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中，常会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遇到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连续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属性。其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可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取值数目不再有限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，此时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，可使用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连续</a:t>
            </a:r>
            <a:r>
              <a:rPr lang="zh-CN" altLang="en-US" sz="2000" b="1" dirty="0" smtClean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属性  离散化</a:t>
            </a:r>
            <a:r>
              <a:rPr lang="zh-CN" altLang="en-US" sz="2000" b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技术</a:t>
            </a:r>
          </a:p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采用</a:t>
            </a:r>
            <a:r>
              <a:rPr lang="zh-CN" altLang="en-US" sz="20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二分法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对连续属性进行处理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63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连续与缺失值 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连续值处理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686" y="1314396"/>
            <a:ext cx="5396325" cy="33999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7476" y="1223778"/>
            <a:ext cx="293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对属性“密度”，其候选划分点集合包含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17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个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候选值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      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52117"/>
              </p:ext>
            </p:extLst>
          </p:nvPr>
        </p:nvGraphicFramePr>
        <p:xfrm>
          <a:off x="6092825" y="1860868"/>
          <a:ext cx="28209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0" name="Formula" r:id="rId4" imgW="1998000" imgH="727920" progId="Equation.Ribbit">
                  <p:embed/>
                </p:oleObj>
              </mc:Choice>
              <mc:Fallback>
                <p:oleObj name="Formula" r:id="rId4" imgW="1998000" imgH="727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2825" y="1860868"/>
                        <a:ext cx="2820988" cy="100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684011" y="3777696"/>
            <a:ext cx="33915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对属性“含糖量”进行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同样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处理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92306" y="5029879"/>
            <a:ext cx="6554744" cy="1024736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与离散属性不同，若当前结点划分属性为连续属性，</a:t>
            </a:r>
            <a:r>
              <a:rPr lang="zh-CN" altLang="en-US" sz="2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该属性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还可作为</a:t>
            </a:r>
            <a:r>
              <a:rPr lang="zh-CN" altLang="en-US" sz="2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其后代结点的  划分属性</a:t>
            </a:r>
            <a:endParaRPr lang="zh-CN" altLang="en-US" sz="2200" i="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260350" y="874693"/>
            <a:ext cx="8629650" cy="457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0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连续值处理实例</a:t>
            </a:r>
            <a:endParaRPr lang="zh-CN" altLang="en-US" sz="3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52485" y="3015906"/>
            <a:ext cx="313751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使</a:t>
            </a:r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49" charset="-122"/>
              </a:rPr>
              <a:t>密度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信息增益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最大，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对应划分点为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0.381</a:t>
            </a:r>
          </a:p>
        </p:txBody>
      </p:sp>
    </p:spTree>
    <p:extLst>
      <p:ext uri="{BB962C8B-B14F-4D97-AF65-F5344CB8AC3E}">
        <p14:creationId xmlns:p14="http://schemas.microsoft.com/office/powerpoint/2010/main" val="13011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连续与缺失值 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缺失值处理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3311543"/>
            <a:ext cx="8616950" cy="4998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将信息增益的计算</a:t>
            </a:r>
            <a:r>
              <a:rPr lang="zh-CN" altLang="en-US" dirty="0" smtClean="0"/>
              <a:t>式推广为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9618" y="2631163"/>
            <a:ext cx="7687432" cy="552211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indent="0"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Q1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：如何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在属性缺失的情况下进行划分属性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选择？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4881502"/>
            <a:ext cx="9144000" cy="500584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indent="0">
              <a:buNone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Q2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：给定划分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属性，若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样本在该属性上的值缺失，如何对样本进行划分？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96653"/>
              </p:ext>
            </p:extLst>
          </p:nvPr>
        </p:nvGraphicFramePr>
        <p:xfrm>
          <a:off x="1038225" y="3770012"/>
          <a:ext cx="66738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15" name="Equation" r:id="rId3" imgW="3276360" imgH="393480" progId="Equation.DSMT4">
                  <p:embed/>
                </p:oleObj>
              </mc:Choice>
              <mc:Fallback>
                <p:oleObj name="Equation" r:id="rId3" imgW="3276360" imgH="39348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770012"/>
                        <a:ext cx="6673850" cy="903288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36613" y="847250"/>
            <a:ext cx="8971200" cy="1655745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 smtClean="0">
                <a:ea typeface="黑体" pitchFamily="49" charset="-122"/>
              </a:rPr>
              <a:t>现实任务中常会遇到不完整样本，即样本的</a:t>
            </a:r>
            <a:r>
              <a:rPr lang="zh-CN" altLang="en-US" sz="20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某些属性值缺失</a:t>
            </a:r>
          </a:p>
          <a:p>
            <a:pPr marL="360363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黑体" pitchFamily="49" charset="-122"/>
              </a:rPr>
              <a:t>由于诊测成本、隐私保护等因素，患者的医疗数据在某些属性上的取值未知</a:t>
            </a:r>
          </a:p>
          <a:p>
            <a:pPr marL="5334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黑体" pitchFamily="49" charset="-122"/>
              </a:rPr>
              <a:t>如果简单地放弃不完整样本，仅使用无缺失值的样本来进行学习，显然是对数据信息极大的浪费</a:t>
            </a:r>
            <a:r>
              <a:rPr lang="en-US" altLang="zh-CN" sz="2000" dirty="0" smtClean="0">
                <a:ea typeface="黑体" pitchFamily="49" charset="-122"/>
              </a:rPr>
              <a:t>. 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186" y="5459206"/>
            <a:ext cx="88796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60000">
              <a:spcBef>
                <a:spcPts val="1000"/>
              </a:spcBef>
              <a:buClr>
                <a:srgbClr val="16754D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若样本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x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在划分属性 </a:t>
            </a:r>
            <a:r>
              <a:rPr lang="en-US" altLang="zh-CN" sz="2200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上的取值</a:t>
            </a:r>
            <a:r>
              <a:rPr lang="zh-CN" altLang="en-US" sz="22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未知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，则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将 </a:t>
            </a:r>
            <a:r>
              <a:rPr lang="en-US" altLang="zh-CN" sz="2200" i="1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x 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以不同的概率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划入到不同的子结点中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去，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样本权值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 在与属性值 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200" i="1" baseline="30000" dirty="0" err="1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sz="2200" i="1" baseline="30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对应的子结点中  </a:t>
            </a:r>
            <a:r>
              <a:rPr lang="zh-CN" altLang="en-US" sz="2200" dirty="0">
                <a:solidFill>
                  <a:srgbClr val="002060">
                    <a:lumMod val="75000"/>
                    <a:lumOff val="25000"/>
                  </a:srgbClr>
                </a:solidFill>
                <a:latin typeface="Times New Roman" pitchFamily="18" charset="0"/>
                <a:ea typeface="黑体" pitchFamily="49" charset="-122"/>
              </a:rPr>
              <a:t>调整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为 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sz="2200" i="1" baseline="-25000" dirty="0" err="1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lang="en-US" altLang="zh-CN" sz="2200" i="1" dirty="0" err="1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w</a:t>
            </a:r>
            <a:r>
              <a:rPr lang="en-US" altLang="zh-CN" sz="2200" i="1" baseline="-25000" dirty="0" err="1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x</a:t>
            </a:r>
            <a:endParaRPr lang="zh-CN" altLang="en-US" sz="22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6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决策树基于树结构来进行预测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744526" y="2713078"/>
            <a:ext cx="3961518" cy="3474356"/>
            <a:chOff x="2006010" y="1822016"/>
            <a:chExt cx="3961518" cy="3474356"/>
          </a:xfrm>
        </p:grpSpPr>
        <p:sp>
          <p:nvSpPr>
            <p:cNvPr id="5" name="圆角矩形 4"/>
            <p:cNvSpPr/>
            <p:nvPr/>
          </p:nvSpPr>
          <p:spPr>
            <a:xfrm>
              <a:off x="4196055" y="1822016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66040" y="2836135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36025" y="3850254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" panose="02020603060405020304" pitchFamily="18" charset="0"/>
                  <a:ea typeface="黑体" pitchFamily="49" charset="-122"/>
                </a:rPr>
                <a:t>敲声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6010" y="4864372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9" name="直接连接符 8"/>
            <p:cNvCxnSpPr>
              <a:endCxn id="6" idx="0"/>
            </p:cNvCxnSpPr>
            <p:nvPr/>
          </p:nvCxnSpPr>
          <p:spPr>
            <a:xfrm flipH="1">
              <a:off x="4006040" y="2254016"/>
              <a:ext cx="540000" cy="582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7" idx="0"/>
            </p:cNvCxnSpPr>
            <p:nvPr/>
          </p:nvCxnSpPr>
          <p:spPr>
            <a:xfrm flipH="1">
              <a:off x="3276025" y="3268135"/>
              <a:ext cx="540000" cy="582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endCxn id="8" idx="0"/>
            </p:cNvCxnSpPr>
            <p:nvPr/>
          </p:nvCxnSpPr>
          <p:spPr>
            <a:xfrm flipH="1">
              <a:off x="2546010" y="4282254"/>
              <a:ext cx="540000" cy="582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9"/>
            <p:cNvSpPr txBox="1"/>
            <p:nvPr/>
          </p:nvSpPr>
          <p:spPr>
            <a:xfrm>
              <a:off x="3549724" y="228195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文本框 20"/>
            <p:cNvSpPr txBox="1"/>
            <p:nvPr/>
          </p:nvSpPr>
          <p:spPr>
            <a:xfrm>
              <a:off x="2899694" y="32994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文本框 21"/>
            <p:cNvSpPr txBox="1"/>
            <p:nvPr/>
          </p:nvSpPr>
          <p:spPr>
            <a:xfrm>
              <a:off x="2169679" y="43588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浊响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51556" y="2254016"/>
              <a:ext cx="559656" cy="582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25"/>
            <p:cNvSpPr txBox="1"/>
            <p:nvPr/>
          </p:nvSpPr>
          <p:spPr>
            <a:xfrm>
              <a:off x="5244253" y="2726056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" panose="02020603060405020304" pitchFamily="18" charset="0"/>
                  <a:ea typeface="黑体" pitchFamily="49" charset="-122"/>
                </a:rPr>
                <a:t>…...</a:t>
              </a:r>
              <a:endParaRPr lang="zh-CN" altLang="en-US" sz="24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7" name="文本框 26"/>
            <p:cNvSpPr txBox="1"/>
            <p:nvPr/>
          </p:nvSpPr>
          <p:spPr>
            <a:xfrm>
              <a:off x="5359668" y="218962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" panose="02020603060405020304" pitchFamily="18" charset="0"/>
                  <a:ea typeface="黑体" pitchFamily="49" charset="-122"/>
                </a:rPr>
                <a:t>…</a:t>
              </a:r>
              <a:endParaRPr lang="zh-CN" altLang="en-US" sz="24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186741" y="3273240"/>
              <a:ext cx="559656" cy="582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28"/>
            <p:cNvSpPr txBox="1"/>
            <p:nvPr/>
          </p:nvSpPr>
          <p:spPr>
            <a:xfrm>
              <a:off x="4479438" y="3745280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" panose="02020603060405020304" pitchFamily="18" charset="0"/>
                  <a:ea typeface="黑体" pitchFamily="49" charset="-122"/>
                </a:rPr>
                <a:t>…...</a:t>
              </a:r>
              <a:endParaRPr lang="zh-CN" altLang="en-US" sz="24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0" name="文本框 29"/>
            <p:cNvSpPr txBox="1"/>
            <p:nvPr/>
          </p:nvSpPr>
          <p:spPr>
            <a:xfrm>
              <a:off x="4594853" y="320884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" panose="02020603060405020304" pitchFamily="18" charset="0"/>
                  <a:ea typeface="黑体" pitchFamily="49" charset="-122"/>
                </a:rPr>
                <a:t>…</a:t>
              </a:r>
              <a:endParaRPr lang="zh-CN" altLang="en-US" sz="24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453285" y="4289691"/>
              <a:ext cx="559656" cy="582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31"/>
            <p:cNvSpPr txBox="1"/>
            <p:nvPr/>
          </p:nvSpPr>
          <p:spPr>
            <a:xfrm>
              <a:off x="3745982" y="4761731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" panose="02020603060405020304" pitchFamily="18" charset="0"/>
                  <a:ea typeface="黑体" pitchFamily="49" charset="-122"/>
                </a:rPr>
                <a:t>…...</a:t>
              </a:r>
              <a:endParaRPr lang="zh-CN" altLang="en-US" sz="24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23" name="文本框 32"/>
            <p:cNvSpPr txBox="1"/>
            <p:nvPr/>
          </p:nvSpPr>
          <p:spPr>
            <a:xfrm>
              <a:off x="3861397" y="42252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" panose="02020603060405020304" pitchFamily="18" charset="0"/>
                  <a:ea typeface="黑体" pitchFamily="49" charset="-122"/>
                </a:rPr>
                <a:t>…</a:t>
              </a:r>
              <a:endParaRPr lang="zh-CN" altLang="en-US" sz="24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848838" y="1683540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ea typeface="黑体" pitchFamily="49" charset="-122"/>
              </a:rPr>
              <a:t>根结点</a:t>
            </a:r>
            <a:endParaRPr lang="en-US" altLang="zh-CN" b="1" dirty="0" smtClean="0">
              <a:solidFill>
                <a:srgbClr val="C00000"/>
              </a:solidFill>
              <a:ea typeface="黑体" pitchFamily="49" charset="-122"/>
            </a:endParaRPr>
          </a:p>
          <a:p>
            <a:r>
              <a:rPr lang="zh-CN" altLang="en-US" b="1" dirty="0" smtClean="0">
                <a:ea typeface="黑体" pitchFamily="49" charset="-122"/>
              </a:rPr>
              <a:t>包含  样本全集</a:t>
            </a:r>
            <a:endParaRPr lang="zh-CN" altLang="en-US" b="1" dirty="0">
              <a:ea typeface="黑体" pitchFamily="49" charset="-122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4596499" y="2615382"/>
            <a:ext cx="387102" cy="256952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0567" y="3456768"/>
            <a:ext cx="406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ea typeface="黑体" pitchFamily="49" charset="-122"/>
              </a:rPr>
              <a:t>内部结点</a:t>
            </a:r>
            <a:endParaRPr lang="en-US" altLang="zh-CN" b="1" dirty="0" smtClean="0">
              <a:solidFill>
                <a:srgbClr val="C00000"/>
              </a:solidFill>
              <a:ea typeface="黑体" pitchFamily="49" charset="-122"/>
            </a:endParaRPr>
          </a:p>
          <a:p>
            <a:r>
              <a:rPr lang="zh-CN" altLang="en-US" b="1" dirty="0" smtClean="0">
                <a:ea typeface="黑体" pitchFamily="49" charset="-122"/>
              </a:rPr>
              <a:t>每个  内部节点  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对应</a:t>
            </a:r>
            <a:r>
              <a:rPr lang="zh-CN" altLang="en-US" b="1" dirty="0" smtClean="0">
                <a:ea typeface="黑体" pitchFamily="49" charset="-122"/>
              </a:rPr>
              <a:t>  一个  属性测试</a:t>
            </a:r>
            <a:endParaRPr lang="zh-CN" altLang="en-US" b="1" dirty="0"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9674" y="5485546"/>
            <a:ext cx="3834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ea typeface="黑体" pitchFamily="49" charset="-122"/>
              </a:rPr>
              <a:t>叶</a:t>
            </a:r>
            <a:r>
              <a:rPr lang="zh-CN" altLang="en-US" b="1" dirty="0" smtClean="0">
                <a:solidFill>
                  <a:srgbClr val="C00000"/>
                </a:solidFill>
                <a:ea typeface="黑体" pitchFamily="49" charset="-122"/>
              </a:rPr>
              <a:t>结点</a:t>
            </a:r>
            <a:endParaRPr lang="en-US" altLang="zh-CN" b="1" dirty="0" smtClean="0">
              <a:solidFill>
                <a:srgbClr val="C00000"/>
              </a:solidFill>
              <a:ea typeface="黑体" pitchFamily="49" charset="-122"/>
            </a:endParaRPr>
          </a:p>
          <a:p>
            <a:r>
              <a:rPr lang="zh-CN" altLang="en-US" b="1" dirty="0" smtClean="0">
                <a:ea typeface="黑体" pitchFamily="49" charset="-122"/>
              </a:rPr>
              <a:t>每个  叶节点  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a typeface="黑体" pitchFamily="49" charset="-122"/>
              </a:rPr>
              <a:t>对应</a:t>
            </a:r>
            <a:r>
              <a:rPr lang="zh-CN" altLang="en-US" b="1" dirty="0" smtClean="0">
                <a:ea typeface="黑体" pitchFamily="49" charset="-122"/>
              </a:rPr>
              <a:t>  一个  决策结果</a:t>
            </a:r>
            <a:endParaRPr lang="zh-CN" altLang="en-US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67478" y="1670605"/>
            <a:ext cx="1416309" cy="5765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黑体" pitchFamily="49" charset="-122"/>
              </a:rPr>
              <a:t>西瓜</a:t>
            </a:r>
          </a:p>
        </p:txBody>
      </p:sp>
      <p:cxnSp>
        <p:nvCxnSpPr>
          <p:cNvPr id="26" name="直接连接符 25"/>
          <p:cNvCxnSpPr>
            <a:stCxn id="4" idx="4"/>
            <a:endCxn id="5" idx="0"/>
          </p:cNvCxnSpPr>
          <p:nvPr/>
        </p:nvCxnSpPr>
        <p:spPr>
          <a:xfrm flipH="1">
            <a:off x="7474571" y="2247153"/>
            <a:ext cx="1062" cy="46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连续与缺失值 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缺失值处理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947780"/>
            <a:ext cx="8616950" cy="3781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计算出所有属性在</a:t>
            </a:r>
            <a:r>
              <a:rPr lang="zh-CN" altLang="en-US" dirty="0"/>
              <a:t>数据集</a:t>
            </a:r>
            <a:r>
              <a:rPr lang="zh-CN" altLang="en-US" dirty="0" smtClean="0"/>
              <a:t>上的信息增益</a:t>
            </a:r>
            <a:endParaRPr lang="en-US" altLang="zh-CN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3822184" y="3040233"/>
            <a:ext cx="4567023" cy="3225760"/>
            <a:chOff x="3822184" y="3040233"/>
            <a:chExt cx="4567023" cy="3225760"/>
          </a:xfrm>
        </p:grpSpPr>
        <p:pic>
          <p:nvPicPr>
            <p:cNvPr id="10" name="内容占位符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2184" y="3040233"/>
              <a:ext cx="4567023" cy="322576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871785" y="3346952"/>
              <a:ext cx="4448432" cy="98594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880017" y="5709212"/>
              <a:ext cx="4423724" cy="16161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94854" y="3097221"/>
              <a:ext cx="411892" cy="311390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75901" y="4328774"/>
              <a:ext cx="4448432" cy="160642"/>
            </a:xfrm>
            <a:prstGeom prst="rect">
              <a:avLst/>
            </a:prstGeom>
            <a:solidFill>
              <a:srgbClr val="E5E17D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79" y="4666530"/>
              <a:ext cx="4448432" cy="205950"/>
            </a:xfrm>
            <a:prstGeom prst="rect">
              <a:avLst/>
            </a:prstGeom>
            <a:solidFill>
              <a:srgbClr val="E5E17D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84139" y="5387340"/>
              <a:ext cx="4448432" cy="305396"/>
            </a:xfrm>
            <a:prstGeom prst="rect">
              <a:avLst/>
            </a:prstGeom>
            <a:solidFill>
              <a:srgbClr val="E5E17D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84133" y="6017536"/>
              <a:ext cx="4448432" cy="160642"/>
            </a:xfrm>
            <a:prstGeom prst="rect">
              <a:avLst/>
            </a:prstGeom>
            <a:solidFill>
              <a:srgbClr val="E5E17D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75901" y="5049588"/>
              <a:ext cx="4448432" cy="32127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84133" y="5890495"/>
              <a:ext cx="4448432" cy="13592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75895" y="4880714"/>
              <a:ext cx="4448432" cy="160642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71773" y="4505888"/>
              <a:ext cx="4448432" cy="160642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18536" y="3208766"/>
            <a:ext cx="3168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纹理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所有属性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中，取得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了最大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信息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增益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，被用于对根结点进行划分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47208"/>
              </p:ext>
            </p:extLst>
          </p:nvPr>
        </p:nvGraphicFramePr>
        <p:xfrm>
          <a:off x="898525" y="1382713"/>
          <a:ext cx="661035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6" name="Equation" r:id="rId4" imgW="3771720" imgH="761760" progId="Equation.DSMT4">
                  <p:embed/>
                </p:oleObj>
              </mc:Choice>
              <mc:Fallback>
                <p:oleObj name="Equation" r:id="rId4" imgW="3771720" imgH="761760" progId="Equation.DSMT4">
                  <p:embed/>
                  <p:pic>
                    <p:nvPicPr>
                      <p:cNvPr id="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382713"/>
                        <a:ext cx="6610350" cy="1503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4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连续与缺失值 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缺失值处理</a:t>
            </a:r>
          </a:p>
        </p:txBody>
      </p:sp>
      <p:pic>
        <p:nvPicPr>
          <p:cNvPr id="10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84" y="3040233"/>
            <a:ext cx="4567023" cy="322576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871785" y="3346952"/>
            <a:ext cx="4448432" cy="98594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80017" y="5709212"/>
            <a:ext cx="4423724" cy="16161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4854" y="3097221"/>
            <a:ext cx="411892" cy="3113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8936" y="3480640"/>
            <a:ext cx="439693" cy="2033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75901" y="4328774"/>
            <a:ext cx="4448432" cy="160642"/>
          </a:xfrm>
          <a:prstGeom prst="rect">
            <a:avLst/>
          </a:prstGeom>
          <a:solidFill>
            <a:srgbClr val="E5E17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71779" y="4666530"/>
            <a:ext cx="4448432" cy="205950"/>
          </a:xfrm>
          <a:prstGeom prst="rect">
            <a:avLst/>
          </a:prstGeom>
          <a:solidFill>
            <a:srgbClr val="E5E17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84139" y="5387340"/>
            <a:ext cx="4448432" cy="305396"/>
          </a:xfrm>
          <a:prstGeom prst="rect">
            <a:avLst/>
          </a:prstGeom>
          <a:solidFill>
            <a:srgbClr val="E5E17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84133" y="6017536"/>
            <a:ext cx="4448432" cy="160642"/>
          </a:xfrm>
          <a:prstGeom prst="rect">
            <a:avLst/>
          </a:prstGeom>
          <a:solidFill>
            <a:srgbClr val="E5E17D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75901" y="5049588"/>
            <a:ext cx="4448432" cy="321275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84133" y="5890495"/>
            <a:ext cx="4448432" cy="135924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230" y="3384877"/>
            <a:ext cx="28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Times New Roman" pitchFamily="18" charset="0"/>
                <a:ea typeface="黑体" pitchFamily="49" charset="-122"/>
              </a:rPr>
              <a:t>进入“纹理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lang="zh-CN" altLang="en-US" dirty="0" smtClean="0">
                <a:solidFill>
                  <a:schemeClr val="accent1"/>
                </a:solidFill>
                <a:latin typeface="Times New Roman" pitchFamily="18" charset="0"/>
                <a:ea typeface="黑体" pitchFamily="49" charset="-122"/>
              </a:rPr>
              <a:t>清晰”分支</a:t>
            </a:r>
            <a:endParaRPr lang="zh-CN" altLang="en-US" dirty="0">
              <a:solidFill>
                <a:schemeClr val="accent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6576" y="3822514"/>
            <a:ext cx="439693" cy="203396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4108" y="3726750"/>
            <a:ext cx="28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  <a:latin typeface="Times New Roman" pitchFamily="18" charset="0"/>
                <a:ea typeface="黑体" pitchFamily="49" charset="-122"/>
              </a:rPr>
              <a:t>进入“纹理</a:t>
            </a:r>
            <a:r>
              <a:rPr lang="en-US" altLang="zh-CN" dirty="0" smtClean="0">
                <a:solidFill>
                  <a:schemeClr val="accent3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lang="zh-CN" altLang="en-US" dirty="0" smtClean="0">
                <a:solidFill>
                  <a:schemeClr val="accent3"/>
                </a:solidFill>
                <a:latin typeface="Times New Roman" pitchFamily="18" charset="0"/>
                <a:ea typeface="黑体" pitchFamily="49" charset="-122"/>
              </a:rPr>
              <a:t>稍糊”分支</a:t>
            </a:r>
            <a:endParaRPr lang="zh-CN" altLang="en-US" dirty="0">
              <a:solidFill>
                <a:schemeClr val="accent3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2454" y="4172625"/>
            <a:ext cx="439693" cy="203396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79986" y="4085098"/>
            <a:ext cx="28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/>
                </a:solidFill>
                <a:latin typeface="Times New Roman" pitchFamily="18" charset="0"/>
                <a:ea typeface="黑体" pitchFamily="49" charset="-122"/>
              </a:rPr>
              <a:t>进入“纹理</a:t>
            </a:r>
            <a:r>
              <a:rPr lang="en-US" altLang="zh-CN" dirty="0" smtClean="0">
                <a:solidFill>
                  <a:schemeClr val="accent5"/>
                </a:solidFill>
                <a:latin typeface="Times New Roman" pitchFamily="18" charset="0"/>
                <a:ea typeface="黑体" pitchFamily="49" charset="-122"/>
              </a:rPr>
              <a:t>=</a:t>
            </a:r>
            <a:r>
              <a:rPr lang="zh-CN" altLang="en-US" dirty="0">
                <a:solidFill>
                  <a:schemeClr val="accent5"/>
                </a:solidFill>
                <a:latin typeface="Times New Roman" pitchFamily="18" charset="0"/>
                <a:ea typeface="黑体" pitchFamily="49" charset="-122"/>
              </a:rPr>
              <a:t>模糊</a:t>
            </a:r>
            <a:r>
              <a:rPr lang="zh-CN" altLang="en-US" dirty="0" smtClean="0">
                <a:solidFill>
                  <a:schemeClr val="accent5"/>
                </a:solidFill>
                <a:latin typeface="Times New Roman" pitchFamily="18" charset="0"/>
                <a:ea typeface="黑体" pitchFamily="49" charset="-122"/>
              </a:rPr>
              <a:t>”分支</a:t>
            </a:r>
            <a:endParaRPr lang="zh-CN" altLang="en-US" dirty="0">
              <a:solidFill>
                <a:schemeClr val="accent5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8683" y="5196421"/>
            <a:ext cx="439693" cy="203396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376" y="5038783"/>
            <a:ext cx="297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样本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10 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在属性“纹理”上出现缺失值，同时进入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个分支，调整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8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10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在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分支权值分别为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7/15, 5/15, 3/15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75895" y="4880714"/>
            <a:ext cx="4448432" cy="16064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71773" y="4505888"/>
            <a:ext cx="4448432" cy="16064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0350" y="3332607"/>
            <a:ext cx="3484600" cy="1559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1853" y="4522736"/>
            <a:ext cx="301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样本权重在各子结点仍为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1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6234" y="4995272"/>
            <a:ext cx="3480484" cy="1235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682" y="6265993"/>
            <a:ext cx="583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上述结点划分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过程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递归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执行，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最终  生成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的决策树</a:t>
            </a: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53689"/>
              </p:ext>
            </p:extLst>
          </p:nvPr>
        </p:nvGraphicFramePr>
        <p:xfrm>
          <a:off x="898525" y="1382713"/>
          <a:ext cx="661035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7" name="Equation" r:id="rId4" imgW="3771720" imgH="761760" progId="Equation.DSMT4">
                  <p:embed/>
                </p:oleObj>
              </mc:Choice>
              <mc:Fallback>
                <p:oleObj name="Equation" r:id="rId4" imgW="3771720" imgH="761760" progId="Equation.DSMT4">
                  <p:embed/>
                  <p:pic>
                    <p:nvPicPr>
                      <p:cNvPr id="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382713"/>
                        <a:ext cx="6610350" cy="1503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15704" y="2991455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根据划分结果，分别进入：</a:t>
            </a:r>
          </a:p>
        </p:txBody>
      </p: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260350" y="947780"/>
            <a:ext cx="8616950" cy="3781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计算出所有属性在</a:t>
            </a:r>
            <a:r>
              <a:rPr lang="zh-CN" altLang="en-US" dirty="0"/>
              <a:t>数据集</a:t>
            </a:r>
            <a:r>
              <a:rPr lang="zh-CN" altLang="en-US" dirty="0" smtClean="0"/>
              <a:t>上的信息增益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66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5" grpId="0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基本流程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划分选择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剪枝处理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连续与缺失值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多变量决策树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多变量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1509"/>
            <a:ext cx="8692474" cy="11543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</a:rPr>
              <a:t>单变量决策树</a:t>
            </a:r>
            <a:r>
              <a:rPr lang="zh-CN" altLang="en-US" dirty="0" smtClean="0"/>
              <a:t>分类边界：轴平行，</a:t>
            </a:r>
            <a:endParaRPr lang="en-US" altLang="zh-CN" dirty="0" smtClean="0"/>
          </a:p>
          <a:p>
            <a:pPr marL="357188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分类边界，由</a:t>
            </a:r>
            <a:r>
              <a:rPr lang="zh-CN" altLang="en-US" dirty="0"/>
              <a:t>若干个与坐标轴平行的分段</a:t>
            </a:r>
            <a:r>
              <a:rPr lang="zh-CN" altLang="en-US" dirty="0" smtClean="0"/>
              <a:t>组成，</a:t>
            </a:r>
            <a:r>
              <a:rPr lang="zh-CN" altLang="en-US" dirty="0"/>
              <a:t>每一段</a:t>
            </a:r>
            <a:r>
              <a:rPr lang="zh-CN" altLang="en-US" dirty="0" smtClean="0"/>
              <a:t>划分，都</a:t>
            </a:r>
            <a:r>
              <a:rPr lang="zh-CN" altLang="en-US" dirty="0"/>
              <a:t>直接对应了某个属性</a:t>
            </a:r>
            <a:r>
              <a:rPr lang="zh-CN" altLang="en-US" dirty="0" smtClean="0"/>
              <a:t>取值</a:t>
            </a:r>
            <a:endParaRPr lang="en-US" altLang="zh-CN" dirty="0" smtClean="0"/>
          </a:p>
        </p:txBody>
      </p:sp>
      <p:sp>
        <p:nvSpPr>
          <p:cNvPr id="106" name="右箭头 105"/>
          <p:cNvSpPr/>
          <p:nvPr/>
        </p:nvSpPr>
        <p:spPr>
          <a:xfrm>
            <a:off x="4688156" y="3696389"/>
            <a:ext cx="443884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249495" y="2488305"/>
            <a:ext cx="3728145" cy="2784852"/>
            <a:chOff x="5249495" y="2079729"/>
            <a:chExt cx="3728145" cy="2784852"/>
          </a:xfrm>
        </p:grpSpPr>
        <p:cxnSp>
          <p:nvCxnSpPr>
            <p:cNvPr id="108" name="直接箭头连接符 107"/>
            <p:cNvCxnSpPr/>
            <p:nvPr/>
          </p:nvCxnSpPr>
          <p:spPr>
            <a:xfrm flipH="1" flipV="1">
              <a:off x="5925837" y="2079729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917640" y="4599789"/>
              <a:ext cx="306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文本框 11"/>
            <p:cNvSpPr txBox="1"/>
            <p:nvPr/>
          </p:nvSpPr>
          <p:spPr>
            <a:xfrm>
              <a:off x="5735741" y="451826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6555647" y="4528229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7177837" y="4528229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800027" y="4528229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8422217" y="4528229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40"/>
            <p:cNvSpPr txBox="1"/>
            <p:nvPr/>
          </p:nvSpPr>
          <p:spPr>
            <a:xfrm>
              <a:off x="6327050" y="455680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0.2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16" name="文本框 41"/>
            <p:cNvSpPr txBox="1"/>
            <p:nvPr/>
          </p:nvSpPr>
          <p:spPr>
            <a:xfrm>
              <a:off x="6949471" y="455680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0.4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17" name="文本框 42"/>
            <p:cNvSpPr txBox="1"/>
            <p:nvPr/>
          </p:nvSpPr>
          <p:spPr>
            <a:xfrm>
              <a:off x="7571892" y="455680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0.6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18" name="文本框 43"/>
            <p:cNvSpPr txBox="1"/>
            <p:nvPr/>
          </p:nvSpPr>
          <p:spPr>
            <a:xfrm>
              <a:off x="8194313" y="455680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0.8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 rot="5400000">
              <a:off x="5962197" y="2693060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5400000">
              <a:off x="5962197" y="3316636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5400000">
              <a:off x="5962197" y="3940212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52"/>
            <p:cNvSpPr txBox="1"/>
            <p:nvPr/>
          </p:nvSpPr>
          <p:spPr>
            <a:xfrm>
              <a:off x="5505240" y="382232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0.2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23" name="文本框 53"/>
            <p:cNvSpPr txBox="1"/>
            <p:nvPr/>
          </p:nvSpPr>
          <p:spPr>
            <a:xfrm>
              <a:off x="5505240" y="319874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0.4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24" name="文本框 54"/>
            <p:cNvSpPr txBox="1"/>
            <p:nvPr/>
          </p:nvSpPr>
          <p:spPr>
            <a:xfrm>
              <a:off x="5505240" y="2575171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0.6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026986" y="2316117"/>
              <a:ext cx="953322" cy="597182"/>
              <a:chOff x="2902949" y="2313167"/>
              <a:chExt cx="953322" cy="597182"/>
            </a:xfrm>
          </p:grpSpPr>
          <p:grpSp>
            <p:nvGrpSpPr>
              <p:cNvPr id="164" name="组合 163"/>
              <p:cNvGrpSpPr/>
              <p:nvPr/>
            </p:nvGrpSpPr>
            <p:grpSpPr>
              <a:xfrm>
                <a:off x="2902949" y="2313167"/>
                <a:ext cx="953322" cy="597182"/>
                <a:chOff x="5860991" y="1513622"/>
                <a:chExt cx="953322" cy="597182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5860991" y="1521176"/>
                  <a:ext cx="936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69" name="文本框 59"/>
                <p:cNvSpPr txBox="1"/>
                <p:nvPr/>
              </p:nvSpPr>
              <p:spPr>
                <a:xfrm>
                  <a:off x="6219278" y="1513622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黑体" pitchFamily="49" charset="-122"/>
                      <a:ea typeface="黑体" pitchFamily="49" charset="-122"/>
                    </a:rPr>
                    <a:t>好瓜</a:t>
                  </a:r>
                  <a:endParaRPr lang="zh-CN" altLang="en-US" sz="1600" dirty="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70" name="文本框 60"/>
                <p:cNvSpPr txBox="1"/>
                <p:nvPr/>
              </p:nvSpPr>
              <p:spPr>
                <a:xfrm>
                  <a:off x="6219278" y="1772250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黑体" pitchFamily="49" charset="-122"/>
                      <a:ea typeface="黑体" pitchFamily="49" charset="-122"/>
                    </a:rPr>
                    <a:t>坏瓜</a:t>
                  </a:r>
                  <a:endParaRPr lang="zh-CN" altLang="en-US" sz="1600" dirty="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cxnSp>
              <p:nvCxnSpPr>
                <p:cNvPr id="171" name="直接连接符 170"/>
                <p:cNvCxnSpPr/>
                <p:nvPr/>
              </p:nvCxnSpPr>
              <p:spPr>
                <a:xfrm>
                  <a:off x="6001969" y="1949727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组合 164"/>
              <p:cNvGrpSpPr/>
              <p:nvPr/>
            </p:nvGrpSpPr>
            <p:grpSpPr>
              <a:xfrm>
                <a:off x="3043927" y="2444745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66" name="直接连接符 165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" name="组合 125"/>
            <p:cNvGrpSpPr/>
            <p:nvPr/>
          </p:nvGrpSpPr>
          <p:grpSpPr>
            <a:xfrm>
              <a:off x="8074715" y="3092607"/>
              <a:ext cx="108000" cy="108000"/>
              <a:chOff x="5476803" y="2392530"/>
              <a:chExt cx="108000" cy="108000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8265215" y="3454557"/>
              <a:ext cx="108000" cy="108000"/>
              <a:chOff x="5476803" y="2392530"/>
              <a:chExt cx="108000" cy="108000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/>
            <p:cNvGrpSpPr/>
            <p:nvPr/>
          </p:nvGrpSpPr>
          <p:grpSpPr>
            <a:xfrm>
              <a:off x="7947915" y="3742456"/>
              <a:ext cx="108000" cy="108000"/>
              <a:chOff x="5476803" y="2392530"/>
              <a:chExt cx="108000" cy="108000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128"/>
            <p:cNvGrpSpPr/>
            <p:nvPr/>
          </p:nvGrpSpPr>
          <p:grpSpPr>
            <a:xfrm>
              <a:off x="7773341" y="3584552"/>
              <a:ext cx="108000" cy="108000"/>
              <a:chOff x="5476803" y="2392530"/>
              <a:chExt cx="108000" cy="108000"/>
            </a:xfrm>
          </p:grpSpPr>
          <p:cxnSp>
            <p:nvCxnSpPr>
              <p:cNvPr id="156" name="直接连接符 155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7412414" y="3826901"/>
              <a:ext cx="108000" cy="108000"/>
              <a:chOff x="5476803" y="2392530"/>
              <a:chExt cx="108000" cy="108000"/>
            </a:xfrm>
          </p:grpSpPr>
          <p:cxnSp>
            <p:nvCxnSpPr>
              <p:cNvPr id="154" name="直接连接符 153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/>
            <p:cNvGrpSpPr/>
            <p:nvPr/>
          </p:nvGrpSpPr>
          <p:grpSpPr>
            <a:xfrm>
              <a:off x="7131726" y="3744230"/>
              <a:ext cx="108000" cy="108000"/>
              <a:chOff x="5476803" y="2392530"/>
              <a:chExt cx="108000" cy="108000"/>
            </a:xfrm>
          </p:grpSpPr>
          <p:cxnSp>
            <p:nvCxnSpPr>
              <p:cNvPr id="152" name="直接连接符 15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组合 131"/>
            <p:cNvGrpSpPr/>
            <p:nvPr/>
          </p:nvGrpSpPr>
          <p:grpSpPr>
            <a:xfrm>
              <a:off x="7382519" y="4092869"/>
              <a:ext cx="108000" cy="108000"/>
              <a:chOff x="5476803" y="2392530"/>
              <a:chExt cx="108000" cy="108000"/>
            </a:xfrm>
          </p:grpSpPr>
          <p:cxnSp>
            <p:nvCxnSpPr>
              <p:cNvPr id="150" name="直接连接符 149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7239644" y="3837599"/>
              <a:ext cx="108000" cy="108000"/>
              <a:chOff x="5476803" y="2392530"/>
              <a:chExt cx="108000" cy="108000"/>
            </a:xfrm>
          </p:grpSpPr>
          <p:cxnSp>
            <p:nvCxnSpPr>
              <p:cNvPr id="148" name="直接连接符 14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连接符 133"/>
            <p:cNvCxnSpPr/>
            <p:nvPr/>
          </p:nvCxnSpPr>
          <p:spPr>
            <a:xfrm>
              <a:off x="8001915" y="430746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6727020" y="377704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752445" y="443427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6924706" y="427073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7917862" y="411867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7963565" y="3988241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6920896" y="359255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7736690" y="448189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084124" y="4262587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文本框 105"/>
            <p:cNvSpPr txBox="1"/>
            <p:nvPr/>
          </p:nvSpPr>
          <p:spPr>
            <a:xfrm>
              <a:off x="5249495" y="2765238"/>
              <a:ext cx="430887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含糖率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7055091" y="4209221"/>
              <a:ext cx="468000" cy="3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7057797" y="2746136"/>
              <a:ext cx="2194" cy="1476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504671" y="3927226"/>
              <a:ext cx="1152000" cy="3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7514616" y="3929007"/>
              <a:ext cx="2194" cy="28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/>
          <p:nvPr/>
        </p:nvGrpSpPr>
        <p:grpSpPr>
          <a:xfrm>
            <a:off x="305713" y="2280157"/>
            <a:ext cx="4274014" cy="4390832"/>
            <a:chOff x="58247" y="1733405"/>
            <a:chExt cx="4521480" cy="4606832"/>
          </a:xfrm>
        </p:grpSpPr>
        <p:sp>
          <p:nvSpPr>
            <p:cNvPr id="173" name="圆角矩形 172"/>
            <p:cNvSpPr/>
            <p:nvPr/>
          </p:nvSpPr>
          <p:spPr>
            <a:xfrm>
              <a:off x="305713" y="1733405"/>
              <a:ext cx="216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" panose="02020603060405020304" pitchFamily="18" charset="0"/>
                  <a:ea typeface="黑体" pitchFamily="49" charset="-122"/>
                </a:rPr>
                <a:t>含糖率</a:t>
              </a:r>
              <a:r>
                <a:rPr lang="en-US" altLang="zh-CN" dirty="0" smtClean="0">
                  <a:latin typeface="Palatino" panose="02040502050505030304" pitchFamily="18" charset="0"/>
                  <a:ea typeface="黑体" pitchFamily="49" charset="-122"/>
                </a:rPr>
                <a:t>≤</a:t>
              </a:r>
              <a:r>
                <a:rPr lang="en-US" altLang="zh-CN" dirty="0" smtClean="0">
                  <a:latin typeface="Times" panose="02020603060405020304" pitchFamily="18" charset="0"/>
                  <a:ea typeface="黑体" pitchFamily="49" charset="-122"/>
                </a:rPr>
                <a:t>0.126?</a:t>
              </a:r>
              <a:endParaRPr lang="zh-CN" altLang="en-US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74" name="圆角矩形 173"/>
            <p:cNvSpPr/>
            <p:nvPr/>
          </p:nvSpPr>
          <p:spPr>
            <a:xfrm>
              <a:off x="1508599" y="2753622"/>
              <a:ext cx="180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" panose="02020603060405020304" pitchFamily="18" charset="0"/>
                  <a:ea typeface="黑体" pitchFamily="49" charset="-122"/>
                </a:rPr>
                <a:t>密度</a:t>
              </a:r>
              <a:r>
                <a:rPr lang="en-US" altLang="zh-CN" dirty="0" smtClean="0">
                  <a:latin typeface="Palatino" panose="02040502050505030304" pitchFamily="18" charset="0"/>
                  <a:ea typeface="黑体" pitchFamily="49" charset="-122"/>
                </a:rPr>
                <a:t>≤</a:t>
              </a:r>
              <a:r>
                <a:rPr lang="en-US" altLang="zh-CN" dirty="0" smtClean="0">
                  <a:latin typeface="Times" panose="02020603060405020304" pitchFamily="18" charset="0"/>
                  <a:ea typeface="黑体" pitchFamily="49" charset="-122"/>
                </a:rPr>
                <a:t>0.381?</a:t>
              </a:r>
              <a:endParaRPr lang="zh-CN" altLang="en-US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1138247" y="3805160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76" name="圆角矩形 175"/>
            <p:cNvSpPr/>
            <p:nvPr/>
          </p:nvSpPr>
          <p:spPr>
            <a:xfrm>
              <a:off x="1323521" y="4870464"/>
              <a:ext cx="180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" panose="02020603060405020304" pitchFamily="18" charset="0"/>
                  <a:ea typeface="黑体" pitchFamily="49" charset="-122"/>
                </a:rPr>
                <a:t>密度</a:t>
              </a:r>
              <a:r>
                <a:rPr lang="en-US" altLang="zh-CN" dirty="0" smtClean="0">
                  <a:latin typeface="Palatino" panose="02040502050505030304" pitchFamily="18" charset="0"/>
                  <a:ea typeface="黑体" pitchFamily="49" charset="-122"/>
                </a:rPr>
                <a:t>≤</a:t>
              </a:r>
              <a:r>
                <a:rPr lang="en-US" altLang="zh-CN" dirty="0" smtClean="0">
                  <a:latin typeface="Times" panose="02020603060405020304" pitchFamily="18" charset="0"/>
                  <a:ea typeface="黑体" pitchFamily="49" charset="-122"/>
                </a:rPr>
                <a:t>0.560?</a:t>
              </a:r>
              <a:endParaRPr lang="zh-CN" altLang="en-US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1000070" y="5908237"/>
              <a:ext cx="2446902" cy="432000"/>
              <a:chOff x="4279045" y="4439240"/>
              <a:chExt cx="2446902" cy="432000"/>
            </a:xfrm>
          </p:grpSpPr>
          <p:sp>
            <p:nvSpPr>
              <p:cNvPr id="197" name="椭圆 196"/>
              <p:cNvSpPr/>
              <p:nvPr/>
            </p:nvSpPr>
            <p:spPr>
              <a:xfrm>
                <a:off x="5645947" y="443924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279045" y="4439240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Times New Roman" pitchFamily="18" charset="0"/>
                    <a:ea typeface="黑体" pitchFamily="49" charset="-122"/>
                  </a:rPr>
                  <a:t>好</a:t>
                </a:r>
                <a:r>
                  <a:rPr lang="zh-CN" altLang="en-US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178" name="文本框 10"/>
            <p:cNvSpPr txBox="1"/>
            <p:nvPr/>
          </p:nvSpPr>
          <p:spPr>
            <a:xfrm>
              <a:off x="1330973" y="5421525"/>
              <a:ext cx="385289" cy="322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是</a:t>
              </a:r>
            </a:p>
          </p:txBody>
        </p:sp>
        <p:cxnSp>
          <p:nvCxnSpPr>
            <p:cNvPr id="179" name="直接连接符 178"/>
            <p:cNvCxnSpPr/>
            <p:nvPr/>
          </p:nvCxnSpPr>
          <p:spPr>
            <a:xfrm flipH="1">
              <a:off x="1578501" y="5302464"/>
              <a:ext cx="420614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486358" y="5300516"/>
              <a:ext cx="420614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文本框 13"/>
            <p:cNvSpPr txBox="1"/>
            <p:nvPr/>
          </p:nvSpPr>
          <p:spPr>
            <a:xfrm>
              <a:off x="2701206" y="5419710"/>
              <a:ext cx="385289" cy="322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否</a:t>
              </a: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499727" y="4864507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itchFamily="18" charset="0"/>
                  <a:ea typeface="黑体" pitchFamily="49" charset="-122"/>
                </a:rPr>
                <a:t>好</a:t>
              </a:r>
              <a:r>
                <a:rPr lang="zh-CN" altLang="en-US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83" name="文本框 15"/>
            <p:cNvSpPr txBox="1"/>
            <p:nvPr/>
          </p:nvSpPr>
          <p:spPr>
            <a:xfrm>
              <a:off x="2471963" y="4375848"/>
              <a:ext cx="385289" cy="322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是</a:t>
              </a:r>
            </a:p>
          </p:txBody>
        </p:sp>
        <p:cxnSp>
          <p:nvCxnSpPr>
            <p:cNvPr id="184" name="直接连接符 183"/>
            <p:cNvCxnSpPr/>
            <p:nvPr/>
          </p:nvCxnSpPr>
          <p:spPr>
            <a:xfrm flipH="1">
              <a:off x="2719491" y="4256786"/>
              <a:ext cx="420614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3627348" y="4254838"/>
              <a:ext cx="420614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圆角矩形 185"/>
            <p:cNvSpPr/>
            <p:nvPr/>
          </p:nvSpPr>
          <p:spPr>
            <a:xfrm>
              <a:off x="2334602" y="3805160"/>
              <a:ext cx="216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" panose="02020603060405020304" pitchFamily="18" charset="0"/>
                  <a:ea typeface="黑体" pitchFamily="49" charset="-122"/>
                </a:rPr>
                <a:t>含糖率</a:t>
              </a:r>
              <a:r>
                <a:rPr lang="en-US" altLang="zh-CN" dirty="0" smtClean="0">
                  <a:latin typeface="Palatino" panose="02040502050505030304" pitchFamily="18" charset="0"/>
                  <a:ea typeface="黑体" pitchFamily="49" charset="-122"/>
                </a:rPr>
                <a:t>≤</a:t>
              </a:r>
              <a:r>
                <a:rPr lang="en-US" altLang="zh-CN" dirty="0" smtClean="0">
                  <a:latin typeface="Times" panose="02020603060405020304" pitchFamily="18" charset="0"/>
                  <a:ea typeface="黑体" pitchFamily="49" charset="-122"/>
                </a:rPr>
                <a:t>0.205?</a:t>
              </a:r>
              <a:endParaRPr lang="zh-CN" altLang="en-US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87" name="文本框 20"/>
            <p:cNvSpPr txBox="1"/>
            <p:nvPr/>
          </p:nvSpPr>
          <p:spPr>
            <a:xfrm>
              <a:off x="1411928" y="3323530"/>
              <a:ext cx="385289" cy="322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是</a:t>
              </a:r>
            </a:p>
          </p:txBody>
        </p:sp>
        <p:cxnSp>
          <p:nvCxnSpPr>
            <p:cNvPr id="188" name="直接连接符 187"/>
            <p:cNvCxnSpPr/>
            <p:nvPr/>
          </p:nvCxnSpPr>
          <p:spPr>
            <a:xfrm flipH="1">
              <a:off x="1659456" y="3204468"/>
              <a:ext cx="420614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567313" y="3202520"/>
              <a:ext cx="420614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文本框 23"/>
            <p:cNvSpPr txBox="1"/>
            <p:nvPr/>
          </p:nvSpPr>
          <p:spPr>
            <a:xfrm>
              <a:off x="2782161" y="3321714"/>
              <a:ext cx="385289" cy="322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否</a:t>
              </a:r>
            </a:p>
          </p:txBody>
        </p:sp>
        <p:sp>
          <p:nvSpPr>
            <p:cNvPr id="191" name="椭圆 190"/>
            <p:cNvSpPr/>
            <p:nvPr/>
          </p:nvSpPr>
          <p:spPr>
            <a:xfrm>
              <a:off x="58247" y="2753622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2" name="文本框 25"/>
            <p:cNvSpPr txBox="1"/>
            <p:nvPr/>
          </p:nvSpPr>
          <p:spPr>
            <a:xfrm>
              <a:off x="445203" y="2275740"/>
              <a:ext cx="385289" cy="322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是</a:t>
              </a:r>
            </a:p>
          </p:txBody>
        </p:sp>
        <p:cxnSp>
          <p:nvCxnSpPr>
            <p:cNvPr id="193" name="直接连接符 192"/>
            <p:cNvCxnSpPr/>
            <p:nvPr/>
          </p:nvCxnSpPr>
          <p:spPr>
            <a:xfrm flipH="1">
              <a:off x="692731" y="2156678"/>
              <a:ext cx="420614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1600588" y="2154730"/>
              <a:ext cx="420614" cy="6077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文本框 28"/>
            <p:cNvSpPr txBox="1"/>
            <p:nvPr/>
          </p:nvSpPr>
          <p:spPr>
            <a:xfrm>
              <a:off x="1815436" y="2273924"/>
              <a:ext cx="385289" cy="322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否</a:t>
              </a:r>
            </a:p>
          </p:txBody>
        </p:sp>
        <p:sp>
          <p:nvSpPr>
            <p:cNvPr id="196" name="文本框 13"/>
            <p:cNvSpPr txBox="1"/>
            <p:nvPr/>
          </p:nvSpPr>
          <p:spPr>
            <a:xfrm>
              <a:off x="3908765" y="4351274"/>
              <a:ext cx="385289" cy="322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多变量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85" y="909921"/>
            <a:ext cx="8943656" cy="124802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多变量决策树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57188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黑体" pitchFamily="49" charset="-122"/>
              </a:rPr>
              <a:t>不是为每个非叶</a:t>
            </a:r>
            <a:r>
              <a:rPr lang="zh-CN" altLang="en-US" sz="2000" dirty="0" smtClean="0">
                <a:latin typeface="黑体" pitchFamily="49" charset="-122"/>
              </a:rPr>
              <a:t>结点，寻找</a:t>
            </a:r>
            <a:r>
              <a:rPr lang="zh-CN" altLang="en-US" sz="2000" dirty="0">
                <a:latin typeface="黑体" pitchFamily="49" charset="-122"/>
              </a:rPr>
              <a:t>一个最优划分属性，而是试图</a:t>
            </a:r>
            <a:r>
              <a:rPr lang="zh-CN" altLang="en-US" sz="2000" dirty="0" smtClean="0">
                <a:latin typeface="黑体" pitchFamily="49" charset="-122"/>
              </a:rPr>
              <a:t>建立，一</a:t>
            </a:r>
            <a:r>
              <a:rPr lang="zh-CN" altLang="en-US" sz="2000" dirty="0">
                <a:latin typeface="黑体" pitchFamily="49" charset="-122"/>
              </a:rPr>
              <a:t>个合适的线性</a:t>
            </a:r>
            <a:r>
              <a:rPr lang="zh-CN" altLang="en-US" sz="2000" dirty="0" smtClean="0">
                <a:latin typeface="黑体" pitchFamily="49" charset="-122"/>
              </a:rPr>
              <a:t>分类器</a:t>
            </a:r>
            <a:endParaRPr lang="en-US" altLang="zh-CN" dirty="0" smtClean="0"/>
          </a:p>
        </p:txBody>
      </p:sp>
      <p:cxnSp>
        <p:nvCxnSpPr>
          <p:cNvPr id="275" name="直接箭头连接符 274"/>
          <p:cNvCxnSpPr/>
          <p:nvPr/>
        </p:nvCxnSpPr>
        <p:spPr>
          <a:xfrm flipH="1" flipV="1">
            <a:off x="6123669" y="2813877"/>
            <a:ext cx="0" cy="252000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/>
          <p:nvPr/>
        </p:nvCxnSpPr>
        <p:spPr>
          <a:xfrm>
            <a:off x="6115472" y="5333937"/>
            <a:ext cx="306000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文本框 5"/>
          <p:cNvSpPr txBox="1"/>
          <p:nvPr/>
        </p:nvSpPr>
        <p:spPr>
          <a:xfrm>
            <a:off x="5933573" y="52524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  <a:ea typeface="黑体" pitchFamily="49" charset="-122"/>
              </a:rPr>
              <a:t>0</a:t>
            </a:r>
            <a:endParaRPr lang="zh-CN" altLang="en-US" sz="1400" dirty="0">
              <a:latin typeface="Times "/>
              <a:ea typeface="黑体" pitchFamily="49" charset="-122"/>
            </a:endParaRPr>
          </a:p>
        </p:txBody>
      </p:sp>
      <p:cxnSp>
        <p:nvCxnSpPr>
          <p:cNvPr id="278" name="直接连接符 277"/>
          <p:cNvCxnSpPr/>
          <p:nvPr/>
        </p:nvCxnSpPr>
        <p:spPr>
          <a:xfrm>
            <a:off x="6753479" y="5262377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7375669" y="5262377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7997859" y="5262377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8620049" y="5262377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文本框 10"/>
          <p:cNvSpPr txBox="1"/>
          <p:nvPr/>
        </p:nvSpPr>
        <p:spPr>
          <a:xfrm>
            <a:off x="6524882" y="529095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  <a:ea typeface="黑体" pitchFamily="49" charset="-122"/>
              </a:rPr>
              <a:t>0.2</a:t>
            </a:r>
            <a:endParaRPr lang="zh-CN" altLang="en-US" sz="1400" dirty="0">
              <a:latin typeface="Times "/>
              <a:ea typeface="黑体" pitchFamily="49" charset="-122"/>
            </a:endParaRPr>
          </a:p>
        </p:txBody>
      </p:sp>
      <p:sp>
        <p:nvSpPr>
          <p:cNvPr id="283" name="文本框 11"/>
          <p:cNvSpPr txBox="1"/>
          <p:nvPr/>
        </p:nvSpPr>
        <p:spPr>
          <a:xfrm>
            <a:off x="7147303" y="529095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  <a:ea typeface="黑体" pitchFamily="49" charset="-122"/>
              </a:rPr>
              <a:t>0.4</a:t>
            </a:r>
            <a:endParaRPr lang="zh-CN" altLang="en-US" sz="1400" dirty="0">
              <a:latin typeface="Times "/>
              <a:ea typeface="黑体" pitchFamily="49" charset="-122"/>
            </a:endParaRPr>
          </a:p>
        </p:txBody>
      </p:sp>
      <p:sp>
        <p:nvSpPr>
          <p:cNvPr id="284" name="文本框 12"/>
          <p:cNvSpPr txBox="1"/>
          <p:nvPr/>
        </p:nvSpPr>
        <p:spPr>
          <a:xfrm>
            <a:off x="7769724" y="529095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  <a:ea typeface="黑体" pitchFamily="49" charset="-122"/>
              </a:rPr>
              <a:t>0.6</a:t>
            </a:r>
            <a:endParaRPr lang="zh-CN" altLang="en-US" sz="1400" dirty="0">
              <a:latin typeface="Times "/>
              <a:ea typeface="黑体" pitchFamily="49" charset="-122"/>
            </a:endParaRPr>
          </a:p>
        </p:txBody>
      </p:sp>
      <p:sp>
        <p:nvSpPr>
          <p:cNvPr id="285" name="文本框 13"/>
          <p:cNvSpPr txBox="1"/>
          <p:nvPr/>
        </p:nvSpPr>
        <p:spPr>
          <a:xfrm>
            <a:off x="8392145" y="529095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  <a:ea typeface="黑体" pitchFamily="49" charset="-122"/>
              </a:rPr>
              <a:t>0.8</a:t>
            </a:r>
            <a:endParaRPr lang="zh-CN" altLang="en-US" sz="1400" dirty="0">
              <a:latin typeface="Times "/>
              <a:ea typeface="黑体" pitchFamily="49" charset="-122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 rot="5400000">
            <a:off x="6160029" y="3427208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 rot="5400000">
            <a:off x="6160029" y="4050784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rot="5400000">
            <a:off x="6160029" y="4674360"/>
            <a:ext cx="0" cy="7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文本框 17"/>
          <p:cNvSpPr txBox="1"/>
          <p:nvPr/>
        </p:nvSpPr>
        <p:spPr>
          <a:xfrm>
            <a:off x="5703072" y="45564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  <a:ea typeface="黑体" pitchFamily="49" charset="-122"/>
              </a:rPr>
              <a:t>0.2</a:t>
            </a:r>
            <a:endParaRPr lang="zh-CN" altLang="en-US" sz="1400" dirty="0">
              <a:latin typeface="Times "/>
              <a:ea typeface="黑体" pitchFamily="49" charset="-122"/>
            </a:endParaRPr>
          </a:p>
        </p:txBody>
      </p:sp>
      <p:sp>
        <p:nvSpPr>
          <p:cNvPr id="290" name="文本框 18"/>
          <p:cNvSpPr txBox="1"/>
          <p:nvPr/>
        </p:nvSpPr>
        <p:spPr>
          <a:xfrm>
            <a:off x="5703072" y="393289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  <a:ea typeface="黑体" pitchFamily="49" charset="-122"/>
              </a:rPr>
              <a:t>0.4</a:t>
            </a:r>
            <a:endParaRPr lang="zh-CN" altLang="en-US" sz="1400" dirty="0">
              <a:latin typeface="Times "/>
              <a:ea typeface="黑体" pitchFamily="49" charset="-122"/>
            </a:endParaRPr>
          </a:p>
        </p:txBody>
      </p:sp>
      <p:sp>
        <p:nvSpPr>
          <p:cNvPr id="291" name="文本框 19"/>
          <p:cNvSpPr txBox="1"/>
          <p:nvPr/>
        </p:nvSpPr>
        <p:spPr>
          <a:xfrm>
            <a:off x="5703072" y="330931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"/>
                <a:ea typeface="黑体" pitchFamily="49" charset="-122"/>
              </a:rPr>
              <a:t>0.6</a:t>
            </a:r>
            <a:endParaRPr lang="zh-CN" altLang="en-US" sz="1400" dirty="0">
              <a:latin typeface="Times "/>
              <a:ea typeface="黑体" pitchFamily="49" charset="-122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6224818" y="3050265"/>
            <a:ext cx="953322" cy="597182"/>
            <a:chOff x="2902949" y="2313167"/>
            <a:chExt cx="953322" cy="597182"/>
          </a:xfrm>
        </p:grpSpPr>
        <p:grpSp>
          <p:nvGrpSpPr>
            <p:cNvPr id="293" name="组合 292"/>
            <p:cNvGrpSpPr/>
            <p:nvPr/>
          </p:nvGrpSpPr>
          <p:grpSpPr>
            <a:xfrm>
              <a:off x="2902949" y="2313167"/>
              <a:ext cx="953322" cy="597182"/>
              <a:chOff x="5860991" y="1513622"/>
              <a:chExt cx="953322" cy="597182"/>
            </a:xfrm>
          </p:grpSpPr>
          <p:sp>
            <p:nvSpPr>
              <p:cNvPr id="297" name="矩形 296"/>
              <p:cNvSpPr/>
              <p:nvPr/>
            </p:nvSpPr>
            <p:spPr>
              <a:xfrm>
                <a:off x="5860991" y="1521176"/>
                <a:ext cx="936000" cy="57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98" name="文本框 26"/>
              <p:cNvSpPr txBox="1"/>
              <p:nvPr/>
            </p:nvSpPr>
            <p:spPr>
              <a:xfrm>
                <a:off x="6219278" y="1513622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latin typeface="黑体" pitchFamily="49" charset="-122"/>
                    <a:ea typeface="黑体" pitchFamily="49" charset="-122"/>
                  </a:rPr>
                  <a:t>好瓜</a:t>
                </a:r>
                <a:endParaRPr lang="zh-CN" altLang="en-US" sz="16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99" name="文本框 27"/>
              <p:cNvSpPr txBox="1"/>
              <p:nvPr/>
            </p:nvSpPr>
            <p:spPr>
              <a:xfrm>
                <a:off x="6219278" y="1772250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latin typeface="黑体" pitchFamily="49" charset="-122"/>
                    <a:ea typeface="黑体" pitchFamily="49" charset="-122"/>
                  </a:rPr>
                  <a:t>坏瓜</a:t>
                </a:r>
                <a:endParaRPr lang="zh-CN" altLang="en-US" sz="1600" dirty="0"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300" name="直接连接符 299"/>
              <p:cNvCxnSpPr/>
              <p:nvPr/>
            </p:nvCxnSpPr>
            <p:spPr>
              <a:xfrm>
                <a:off x="6001969" y="1949727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组合 293"/>
            <p:cNvGrpSpPr/>
            <p:nvPr/>
          </p:nvGrpSpPr>
          <p:grpSpPr>
            <a:xfrm>
              <a:off x="3043927" y="2444745"/>
              <a:ext cx="108000" cy="108000"/>
              <a:chOff x="5476803" y="2392530"/>
              <a:chExt cx="108000" cy="108000"/>
            </a:xfrm>
          </p:grpSpPr>
          <p:cxnSp>
            <p:nvCxnSpPr>
              <p:cNvPr id="295" name="直接连接符 29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1" name="组合 300"/>
          <p:cNvGrpSpPr/>
          <p:nvPr/>
        </p:nvGrpSpPr>
        <p:grpSpPr>
          <a:xfrm>
            <a:off x="8272547" y="3826755"/>
            <a:ext cx="108000" cy="108000"/>
            <a:chOff x="5476803" y="2392530"/>
            <a:chExt cx="108000" cy="108000"/>
          </a:xfrm>
        </p:grpSpPr>
        <p:cxnSp>
          <p:nvCxnSpPr>
            <p:cNvPr id="302" name="直接连接符 30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4" name="组合 303"/>
          <p:cNvGrpSpPr/>
          <p:nvPr/>
        </p:nvGrpSpPr>
        <p:grpSpPr>
          <a:xfrm>
            <a:off x="8463047" y="4188705"/>
            <a:ext cx="108000" cy="108000"/>
            <a:chOff x="5476803" y="2392530"/>
            <a:chExt cx="108000" cy="108000"/>
          </a:xfrm>
        </p:grpSpPr>
        <p:cxnSp>
          <p:nvCxnSpPr>
            <p:cNvPr id="305" name="直接连接符 30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/>
        </p:nvGrpSpPr>
        <p:grpSpPr>
          <a:xfrm>
            <a:off x="8145747" y="4476604"/>
            <a:ext cx="108000" cy="108000"/>
            <a:chOff x="5476803" y="2392530"/>
            <a:chExt cx="108000" cy="108000"/>
          </a:xfrm>
        </p:grpSpPr>
        <p:cxnSp>
          <p:nvCxnSpPr>
            <p:cNvPr id="308" name="直接连接符 30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0" name="组合 309"/>
          <p:cNvGrpSpPr/>
          <p:nvPr/>
        </p:nvGrpSpPr>
        <p:grpSpPr>
          <a:xfrm>
            <a:off x="7971173" y="4318700"/>
            <a:ext cx="108000" cy="108000"/>
            <a:chOff x="5476803" y="2392530"/>
            <a:chExt cx="108000" cy="108000"/>
          </a:xfrm>
        </p:grpSpPr>
        <p:cxnSp>
          <p:nvCxnSpPr>
            <p:cNvPr id="311" name="直接连接符 3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3" name="组合 312"/>
          <p:cNvGrpSpPr/>
          <p:nvPr/>
        </p:nvGrpSpPr>
        <p:grpSpPr>
          <a:xfrm>
            <a:off x="7610246" y="4561049"/>
            <a:ext cx="108000" cy="108000"/>
            <a:chOff x="5476803" y="2392530"/>
            <a:chExt cx="108000" cy="108000"/>
          </a:xfrm>
        </p:grpSpPr>
        <p:cxnSp>
          <p:nvCxnSpPr>
            <p:cNvPr id="314" name="直接连接符 3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6" name="组合 315"/>
          <p:cNvGrpSpPr/>
          <p:nvPr/>
        </p:nvGrpSpPr>
        <p:grpSpPr>
          <a:xfrm>
            <a:off x="7329558" y="4478378"/>
            <a:ext cx="108000" cy="108000"/>
            <a:chOff x="5476803" y="2392530"/>
            <a:chExt cx="108000" cy="108000"/>
          </a:xfrm>
        </p:grpSpPr>
        <p:cxnSp>
          <p:nvCxnSpPr>
            <p:cNvPr id="317" name="直接连接符 3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9" name="组合 318"/>
          <p:cNvGrpSpPr/>
          <p:nvPr/>
        </p:nvGrpSpPr>
        <p:grpSpPr>
          <a:xfrm>
            <a:off x="7580351" y="4827017"/>
            <a:ext cx="108000" cy="108000"/>
            <a:chOff x="5476803" y="2392530"/>
            <a:chExt cx="108000" cy="108000"/>
          </a:xfrm>
        </p:grpSpPr>
        <p:cxnSp>
          <p:nvCxnSpPr>
            <p:cNvPr id="320" name="直接连接符 3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组合 321"/>
          <p:cNvGrpSpPr/>
          <p:nvPr/>
        </p:nvGrpSpPr>
        <p:grpSpPr>
          <a:xfrm>
            <a:off x="7437476" y="4571747"/>
            <a:ext cx="108000" cy="108000"/>
            <a:chOff x="5476803" y="2392530"/>
            <a:chExt cx="108000" cy="108000"/>
          </a:xfrm>
        </p:grpSpPr>
        <p:cxnSp>
          <p:nvCxnSpPr>
            <p:cNvPr id="323" name="直接连接符 3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5" name="直接连接符 324"/>
          <p:cNvCxnSpPr/>
          <p:nvPr/>
        </p:nvCxnSpPr>
        <p:spPr>
          <a:xfrm>
            <a:off x="8199747" y="5041614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>
            <a:off x="6924852" y="4511193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接连接符 326"/>
          <p:cNvCxnSpPr/>
          <p:nvPr/>
        </p:nvCxnSpPr>
        <p:spPr>
          <a:xfrm>
            <a:off x="6950277" y="5168418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>
            <a:off x="7122538" y="5004887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接连接符 328"/>
          <p:cNvCxnSpPr/>
          <p:nvPr/>
        </p:nvCxnSpPr>
        <p:spPr>
          <a:xfrm>
            <a:off x="8115694" y="4852818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接连接符 329"/>
          <p:cNvCxnSpPr/>
          <p:nvPr/>
        </p:nvCxnSpPr>
        <p:spPr>
          <a:xfrm>
            <a:off x="8161397" y="4722389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直接连接符 330"/>
          <p:cNvCxnSpPr/>
          <p:nvPr/>
        </p:nvCxnSpPr>
        <p:spPr>
          <a:xfrm>
            <a:off x="7118728" y="4326707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接连接符 331"/>
          <p:cNvCxnSpPr/>
          <p:nvPr/>
        </p:nvCxnSpPr>
        <p:spPr>
          <a:xfrm>
            <a:off x="7934522" y="5216043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8281956" y="4996735"/>
            <a:ext cx="1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文本框 62"/>
          <p:cNvSpPr txBox="1"/>
          <p:nvPr/>
        </p:nvSpPr>
        <p:spPr>
          <a:xfrm>
            <a:off x="7352733" y="54853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密度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5" name="文本框 63"/>
          <p:cNvSpPr txBox="1"/>
          <p:nvPr/>
        </p:nvSpPr>
        <p:spPr>
          <a:xfrm>
            <a:off x="5272185" y="3792905"/>
            <a:ext cx="430887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含糖率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36" name="直接连接符 335"/>
          <p:cNvCxnSpPr/>
          <p:nvPr/>
        </p:nvCxnSpPr>
        <p:spPr>
          <a:xfrm>
            <a:off x="7178154" y="3662394"/>
            <a:ext cx="158535" cy="1685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 flipH="1">
            <a:off x="7521457" y="3890970"/>
            <a:ext cx="1454484" cy="1449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右箭头 272"/>
          <p:cNvSpPr/>
          <p:nvPr/>
        </p:nvSpPr>
        <p:spPr>
          <a:xfrm>
            <a:off x="4961013" y="4550560"/>
            <a:ext cx="565247" cy="40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276" y="2866020"/>
            <a:ext cx="5162779" cy="2540278"/>
            <a:chOff x="15638" y="2192857"/>
            <a:chExt cx="5162779" cy="2540278"/>
          </a:xfrm>
        </p:grpSpPr>
        <p:sp>
          <p:nvSpPr>
            <p:cNvPr id="252" name="圆角矩形 251"/>
            <p:cNvSpPr/>
            <p:nvPr/>
          </p:nvSpPr>
          <p:spPr>
            <a:xfrm>
              <a:off x="1095639" y="2192857"/>
              <a:ext cx="3543178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" panose="0202060306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4391770" y="3323332"/>
              <a:ext cx="786647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54" name="文本框 6"/>
            <p:cNvSpPr txBox="1"/>
            <p:nvPr/>
          </p:nvSpPr>
          <p:spPr>
            <a:xfrm>
              <a:off x="1993137" y="2745867"/>
              <a:ext cx="3026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是</a:t>
              </a:r>
            </a:p>
          </p:txBody>
        </p:sp>
        <p:cxnSp>
          <p:nvCxnSpPr>
            <p:cNvPr id="255" name="直接连接符 254"/>
            <p:cNvCxnSpPr/>
            <p:nvPr/>
          </p:nvCxnSpPr>
          <p:spPr>
            <a:xfrm flipH="1">
              <a:off x="1374978" y="2626805"/>
              <a:ext cx="2055231" cy="621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3430209" y="2608971"/>
              <a:ext cx="1108310" cy="749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文本框 9"/>
            <p:cNvSpPr txBox="1"/>
            <p:nvPr/>
          </p:nvSpPr>
          <p:spPr>
            <a:xfrm>
              <a:off x="4706938" y="2745867"/>
              <a:ext cx="3026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否</a:t>
              </a: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5638" y="4301135"/>
              <a:ext cx="786647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坏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2350208" y="4301135"/>
              <a:ext cx="786647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Times New Roman" pitchFamily="18" charset="0"/>
                  <a:ea typeface="黑体" pitchFamily="49" charset="-122"/>
                </a:rPr>
                <a:t>好</a:t>
              </a:r>
              <a:r>
                <a:rPr lang="zh-CN" altLang="en-US" sz="1400" dirty="0" smtClean="0">
                  <a:latin typeface="Times New Roman" pitchFamily="18" charset="0"/>
                  <a:ea typeface="黑体" pitchFamily="49" charset="-122"/>
                </a:rPr>
                <a:t>瓜</a:t>
              </a:r>
              <a:endParaRPr lang="zh-CN" altLang="en-US" sz="14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0" name="文本框 15"/>
            <p:cNvSpPr txBox="1"/>
            <p:nvPr/>
          </p:nvSpPr>
          <p:spPr>
            <a:xfrm>
              <a:off x="493387" y="3817191"/>
              <a:ext cx="3026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是</a:t>
              </a:r>
            </a:p>
          </p:txBody>
        </p:sp>
        <p:cxnSp>
          <p:nvCxnSpPr>
            <p:cNvPr id="261" name="直接连接符 260"/>
            <p:cNvCxnSpPr/>
            <p:nvPr/>
          </p:nvCxnSpPr>
          <p:spPr>
            <a:xfrm flipH="1">
              <a:off x="555639" y="3679970"/>
              <a:ext cx="1051424" cy="606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1886463" y="3667270"/>
              <a:ext cx="1003745" cy="621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文本框 18"/>
            <p:cNvSpPr txBox="1"/>
            <p:nvPr/>
          </p:nvSpPr>
          <p:spPr>
            <a:xfrm>
              <a:off x="2536961" y="3817191"/>
              <a:ext cx="3026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否</a:t>
              </a:r>
            </a:p>
          </p:txBody>
        </p:sp>
        <p:graphicFrame>
          <p:nvGraphicFramePr>
            <p:cNvPr id="264" name="对象 263"/>
            <p:cNvGraphicFramePr>
              <a:graphicFrameLocks noChangeAspect="1"/>
            </p:cNvGraphicFramePr>
            <p:nvPr>
              <p:extLst/>
            </p:nvPr>
          </p:nvGraphicFramePr>
          <p:xfrm>
            <a:off x="1147727" y="2297641"/>
            <a:ext cx="3375758" cy="223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6" name="Formula" r:id="rId3" imgW="2857680" imgH="189360" progId="Equation.Ribbit">
                    <p:embed/>
                  </p:oleObj>
                </mc:Choice>
                <mc:Fallback>
                  <p:oleObj name="Formula" r:id="rId3" imgW="2857680" imgH="189360" progId="Equation.Ribbit">
                    <p:embed/>
                    <p:pic>
                      <p:nvPicPr>
                        <p:cNvPr id="264" name="对象 26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47727" y="2297641"/>
                          <a:ext cx="3375758" cy="2238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" name="对象 265"/>
            <p:cNvGraphicFramePr>
              <a:graphicFrameLocks noChangeAspect="1"/>
            </p:cNvGraphicFramePr>
            <p:nvPr>
              <p:extLst/>
            </p:nvPr>
          </p:nvGraphicFramePr>
          <p:xfrm>
            <a:off x="2232256" y="3409769"/>
            <a:ext cx="135158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7" name="Formula" r:id="rId5" imgW="86400" imgH="137160" progId="Equation.Ribbit">
                    <p:embed/>
                  </p:oleObj>
                </mc:Choice>
                <mc:Fallback>
                  <p:oleObj name="Formula" r:id="rId5" imgW="86400" imgH="137160" progId="Equation.Ribbit">
                    <p:embed/>
                    <p:pic>
                      <p:nvPicPr>
                        <p:cNvPr id="266" name="对象 2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32256" y="3409769"/>
                          <a:ext cx="135158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" name="对象 266"/>
            <p:cNvGraphicFramePr>
              <a:graphicFrameLocks noChangeAspect="1"/>
            </p:cNvGraphicFramePr>
            <p:nvPr>
              <p:extLst/>
            </p:nvPr>
          </p:nvGraphicFramePr>
          <p:xfrm>
            <a:off x="523859" y="3403504"/>
            <a:ext cx="135158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8" name="Formula" r:id="rId7" imgW="86400" imgH="137160" progId="Equation.Ribbit">
                    <p:embed/>
                  </p:oleObj>
                </mc:Choice>
                <mc:Fallback>
                  <p:oleObj name="Formula" r:id="rId7" imgW="86400" imgH="137160" progId="Equation.Ribbit">
                    <p:embed/>
                    <p:pic>
                      <p:nvPicPr>
                        <p:cNvPr id="267" name="对象 26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859" y="3403504"/>
                          <a:ext cx="135158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8" name="圆角矩形 267"/>
            <p:cNvSpPr/>
            <p:nvPr/>
          </p:nvSpPr>
          <p:spPr>
            <a:xfrm>
              <a:off x="120617" y="3288635"/>
              <a:ext cx="3610049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" panose="0202060306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/>
            </p:nvPr>
          </p:nvGraphicFramePr>
          <p:xfrm>
            <a:off x="216424" y="3394867"/>
            <a:ext cx="3448338" cy="228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9" name="Formula" r:id="rId8" imgW="2855160" imgH="189360" progId="Equation.Ribbit">
                    <p:embed/>
                  </p:oleObj>
                </mc:Choice>
                <mc:Fallback>
                  <p:oleObj name="Formula" r:id="rId8" imgW="2855160" imgH="189360" progId="Equation.Ribbit">
                    <p:embed/>
                    <p:pic>
                      <p:nvPicPr>
                        <p:cNvPr id="5" name="对象 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6424" y="3394867"/>
                          <a:ext cx="3448338" cy="228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78607"/>
              </p:ext>
            </p:extLst>
          </p:nvPr>
        </p:nvGraphicFramePr>
        <p:xfrm>
          <a:off x="1892300" y="1682750"/>
          <a:ext cx="12017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Equation" r:id="rId10" imgW="685800" imgH="253800" progId="Equation.DSMT4">
                  <p:embed/>
                </p:oleObj>
              </mc:Choice>
              <mc:Fallback>
                <p:oleObj name="Equation" r:id="rId10" imgW="685800" imgH="253800" progId="Equation.DSMT4">
                  <p:embed/>
                  <p:pic>
                    <p:nvPicPr>
                      <p:cNvPr id="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682750"/>
                        <a:ext cx="1201738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9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多变量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3" y="3537731"/>
            <a:ext cx="2374947" cy="3649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多变量决策树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337877" y="3628864"/>
            <a:ext cx="3264274" cy="2793579"/>
            <a:chOff x="753529" y="2541985"/>
            <a:chExt cx="3264274" cy="2793579"/>
          </a:xfrm>
        </p:grpSpPr>
        <p:sp>
          <p:nvSpPr>
            <p:cNvPr id="6" name="任意多边形 5"/>
            <p:cNvSpPr/>
            <p:nvPr/>
          </p:nvSpPr>
          <p:spPr>
            <a:xfrm>
              <a:off x="1032939" y="3017002"/>
              <a:ext cx="2757388" cy="1875934"/>
            </a:xfrm>
            <a:custGeom>
              <a:avLst/>
              <a:gdLst>
                <a:gd name="connsiteX0" fmla="*/ 0 w 2181225"/>
                <a:gd name="connsiteY0" fmla="*/ 1514475 h 1514475"/>
                <a:gd name="connsiteX1" fmla="*/ 904875 w 2181225"/>
                <a:gd name="connsiteY1" fmla="*/ 1257300 h 1514475"/>
                <a:gd name="connsiteX2" fmla="*/ 1581150 w 2181225"/>
                <a:gd name="connsiteY2" fmla="*/ 266700 h 1514475"/>
                <a:gd name="connsiteX3" fmla="*/ 2181225 w 2181225"/>
                <a:gd name="connsiteY3" fmla="*/ 0 h 1514475"/>
                <a:gd name="connsiteX0" fmla="*/ 0 w 2355393"/>
                <a:gd name="connsiteY0" fmla="*/ 1519781 h 1519781"/>
                <a:gd name="connsiteX1" fmla="*/ 904875 w 2355393"/>
                <a:gd name="connsiteY1" fmla="*/ 1262606 h 1519781"/>
                <a:gd name="connsiteX2" fmla="*/ 1581150 w 2355393"/>
                <a:gd name="connsiteY2" fmla="*/ 272006 h 1519781"/>
                <a:gd name="connsiteX3" fmla="*/ 2355393 w 2355393"/>
                <a:gd name="connsiteY3" fmla="*/ 0 h 1519781"/>
                <a:gd name="connsiteX0" fmla="*/ 0 w 2355393"/>
                <a:gd name="connsiteY0" fmla="*/ 1519781 h 1519781"/>
                <a:gd name="connsiteX1" fmla="*/ 904875 w 2355393"/>
                <a:gd name="connsiteY1" fmla="*/ 1262606 h 1519781"/>
                <a:gd name="connsiteX2" fmla="*/ 1581150 w 2355393"/>
                <a:gd name="connsiteY2" fmla="*/ 272006 h 1519781"/>
                <a:gd name="connsiteX3" fmla="*/ 2355393 w 2355393"/>
                <a:gd name="connsiteY3" fmla="*/ 0 h 1519781"/>
                <a:gd name="connsiteX0" fmla="*/ 0 w 2422813"/>
                <a:gd name="connsiteY0" fmla="*/ 1519781 h 1519781"/>
                <a:gd name="connsiteX1" fmla="*/ 972295 w 2422813"/>
                <a:gd name="connsiteY1" fmla="*/ 1262606 h 1519781"/>
                <a:gd name="connsiteX2" fmla="*/ 1648570 w 2422813"/>
                <a:gd name="connsiteY2" fmla="*/ 272006 h 1519781"/>
                <a:gd name="connsiteX3" fmla="*/ 2422813 w 2422813"/>
                <a:gd name="connsiteY3" fmla="*/ 0 h 1519781"/>
                <a:gd name="connsiteX0" fmla="*/ 0 w 2422813"/>
                <a:gd name="connsiteY0" fmla="*/ 1519781 h 1519781"/>
                <a:gd name="connsiteX1" fmla="*/ 972295 w 2422813"/>
                <a:gd name="connsiteY1" fmla="*/ 1262606 h 1519781"/>
                <a:gd name="connsiteX2" fmla="*/ 1648570 w 2422813"/>
                <a:gd name="connsiteY2" fmla="*/ 272006 h 1519781"/>
                <a:gd name="connsiteX3" fmla="*/ 2422813 w 2422813"/>
                <a:gd name="connsiteY3" fmla="*/ 0 h 1519781"/>
                <a:gd name="connsiteX0" fmla="*/ 0 w 2532370"/>
                <a:gd name="connsiteY0" fmla="*/ 1479985 h 1479985"/>
                <a:gd name="connsiteX1" fmla="*/ 972295 w 2532370"/>
                <a:gd name="connsiteY1" fmla="*/ 1222810 h 1479985"/>
                <a:gd name="connsiteX2" fmla="*/ 1648570 w 2532370"/>
                <a:gd name="connsiteY2" fmla="*/ 232210 h 1479985"/>
                <a:gd name="connsiteX3" fmla="*/ 2532370 w 2532370"/>
                <a:gd name="connsiteY3" fmla="*/ 0 h 1479985"/>
                <a:gd name="connsiteX0" fmla="*/ 0 w 2532370"/>
                <a:gd name="connsiteY0" fmla="*/ 1480593 h 1480593"/>
                <a:gd name="connsiteX1" fmla="*/ 972295 w 2532370"/>
                <a:gd name="connsiteY1" fmla="*/ 1223418 h 1480593"/>
                <a:gd name="connsiteX2" fmla="*/ 1648570 w 2532370"/>
                <a:gd name="connsiteY2" fmla="*/ 232818 h 1480593"/>
                <a:gd name="connsiteX3" fmla="*/ 2532370 w 2532370"/>
                <a:gd name="connsiteY3" fmla="*/ 608 h 1480593"/>
                <a:gd name="connsiteX0" fmla="*/ 0 w 2431240"/>
                <a:gd name="connsiteY0" fmla="*/ 1496376 h 1496376"/>
                <a:gd name="connsiteX1" fmla="*/ 972295 w 2431240"/>
                <a:gd name="connsiteY1" fmla="*/ 1239201 h 1496376"/>
                <a:gd name="connsiteX2" fmla="*/ 1648570 w 2431240"/>
                <a:gd name="connsiteY2" fmla="*/ 248601 h 1496376"/>
                <a:gd name="connsiteX3" fmla="*/ 2431240 w 2431240"/>
                <a:gd name="connsiteY3" fmla="*/ 473 h 1496376"/>
                <a:gd name="connsiteX0" fmla="*/ 0 w 2431240"/>
                <a:gd name="connsiteY0" fmla="*/ 1496376 h 1496376"/>
                <a:gd name="connsiteX1" fmla="*/ 972295 w 2431240"/>
                <a:gd name="connsiteY1" fmla="*/ 1239201 h 1496376"/>
                <a:gd name="connsiteX2" fmla="*/ 1648570 w 2431240"/>
                <a:gd name="connsiteY2" fmla="*/ 248601 h 1496376"/>
                <a:gd name="connsiteX3" fmla="*/ 2431240 w 2431240"/>
                <a:gd name="connsiteY3" fmla="*/ 473 h 1496376"/>
                <a:gd name="connsiteX0" fmla="*/ 0 w 2431240"/>
                <a:gd name="connsiteY0" fmla="*/ 1535999 h 1535999"/>
                <a:gd name="connsiteX1" fmla="*/ 972295 w 2431240"/>
                <a:gd name="connsiteY1" fmla="*/ 1278824 h 1535999"/>
                <a:gd name="connsiteX2" fmla="*/ 1648570 w 2431240"/>
                <a:gd name="connsiteY2" fmla="*/ 288224 h 1535999"/>
                <a:gd name="connsiteX3" fmla="*/ 2431240 w 2431240"/>
                <a:gd name="connsiteY3" fmla="*/ 300 h 1535999"/>
                <a:gd name="connsiteX0" fmla="*/ 0 w 2431240"/>
                <a:gd name="connsiteY0" fmla="*/ 1535699 h 1535699"/>
                <a:gd name="connsiteX1" fmla="*/ 972295 w 2431240"/>
                <a:gd name="connsiteY1" fmla="*/ 1278524 h 1535699"/>
                <a:gd name="connsiteX2" fmla="*/ 1648570 w 2431240"/>
                <a:gd name="connsiteY2" fmla="*/ 287924 h 1535699"/>
                <a:gd name="connsiteX3" fmla="*/ 2431240 w 2431240"/>
                <a:gd name="connsiteY3" fmla="*/ 0 h 1535699"/>
                <a:gd name="connsiteX0" fmla="*/ 0 w 2464950"/>
                <a:gd name="connsiteY0" fmla="*/ 1559576 h 1559576"/>
                <a:gd name="connsiteX1" fmla="*/ 972295 w 2464950"/>
                <a:gd name="connsiteY1" fmla="*/ 1302401 h 1559576"/>
                <a:gd name="connsiteX2" fmla="*/ 1648570 w 2464950"/>
                <a:gd name="connsiteY2" fmla="*/ 311801 h 1559576"/>
                <a:gd name="connsiteX3" fmla="*/ 2464950 w 2464950"/>
                <a:gd name="connsiteY3" fmla="*/ 0 h 1559576"/>
                <a:gd name="connsiteX0" fmla="*/ 0 w 2439668"/>
                <a:gd name="connsiteY0" fmla="*/ 1567535 h 1567535"/>
                <a:gd name="connsiteX1" fmla="*/ 972295 w 2439668"/>
                <a:gd name="connsiteY1" fmla="*/ 1310360 h 1567535"/>
                <a:gd name="connsiteX2" fmla="*/ 1648570 w 2439668"/>
                <a:gd name="connsiteY2" fmla="*/ 319760 h 1567535"/>
                <a:gd name="connsiteX3" fmla="*/ 2439668 w 2439668"/>
                <a:gd name="connsiteY3" fmla="*/ 0 h 156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668" h="1567535">
                  <a:moveTo>
                    <a:pt x="0" y="1567535"/>
                  </a:moveTo>
                  <a:cubicBezTo>
                    <a:pt x="331912" y="1564152"/>
                    <a:pt x="697533" y="1518323"/>
                    <a:pt x="972295" y="1310360"/>
                  </a:cubicBezTo>
                  <a:cubicBezTo>
                    <a:pt x="1247057" y="1102397"/>
                    <a:pt x="1404008" y="538153"/>
                    <a:pt x="1648570" y="319760"/>
                  </a:cubicBezTo>
                  <a:cubicBezTo>
                    <a:pt x="1893132" y="101367"/>
                    <a:pt x="1936986" y="73677"/>
                    <a:pt x="2439668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 flipV="1">
              <a:off x="966000" y="2541985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57803" y="5062045"/>
              <a:ext cx="306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11"/>
            <p:cNvSpPr txBox="1"/>
            <p:nvPr/>
          </p:nvSpPr>
          <p:spPr>
            <a:xfrm>
              <a:off x="775904" y="49995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5810" y="4990485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218000" y="4990485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840190" y="4990485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462380" y="4990485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1002360" y="3155316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1002360" y="3778892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1002360" y="4402468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1753845" y="3976955"/>
              <a:ext cx="108000" cy="108000"/>
              <a:chOff x="5476803" y="2392530"/>
              <a:chExt cx="108000" cy="1080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1271304" y="4328782"/>
              <a:ext cx="108000" cy="108000"/>
              <a:chOff x="5476803" y="2392530"/>
              <a:chExt cx="108000" cy="108000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2365783" y="3700266"/>
              <a:ext cx="108000" cy="108000"/>
              <a:chOff x="5476803" y="2392530"/>
              <a:chExt cx="108000" cy="108000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2076525" y="3744997"/>
              <a:ext cx="108000" cy="108000"/>
              <a:chOff x="5476803" y="2392530"/>
              <a:chExt cx="108000" cy="108000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1995683" y="4469842"/>
              <a:ext cx="108000" cy="108000"/>
              <a:chOff x="5476803" y="2392530"/>
              <a:chExt cx="108000" cy="10800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1259493" y="3756518"/>
              <a:ext cx="108000" cy="108000"/>
              <a:chOff x="5476803" y="2392530"/>
              <a:chExt cx="108000" cy="108000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1510286" y="4105157"/>
              <a:ext cx="108000" cy="108000"/>
              <a:chOff x="5476803" y="2392530"/>
              <a:chExt cx="108000" cy="108000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1430018" y="4670843"/>
              <a:ext cx="108000" cy="108000"/>
              <a:chOff x="5476803" y="2392530"/>
              <a:chExt cx="108000" cy="10800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连接符 41"/>
            <p:cNvCxnSpPr/>
            <p:nvPr/>
          </p:nvCxnSpPr>
          <p:spPr>
            <a:xfrm>
              <a:off x="2402208" y="4565571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887683" y="489293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163877" y="4747377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958025" y="458092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596084" y="438108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76853" y="4944151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124287" y="472484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3103576"/>
                </p:ext>
              </p:extLst>
            </p:nvPr>
          </p:nvGraphicFramePr>
          <p:xfrm>
            <a:off x="3688909" y="5119564"/>
            <a:ext cx="141791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4" name="Formula" r:id="rId3" imgW="86400" imgH="129600" progId="Equation.Ribbit">
                    <p:embed/>
                  </p:oleObj>
                </mc:Choice>
                <mc:Fallback>
                  <p:oleObj name="Formula" r:id="rId3" imgW="86400" imgH="12960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88909" y="5119564"/>
                          <a:ext cx="141791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665411"/>
                </p:ext>
              </p:extLst>
            </p:nvPr>
          </p:nvGraphicFramePr>
          <p:xfrm>
            <a:off x="753529" y="2634536"/>
            <a:ext cx="133350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5" name="Formula" r:id="rId5" imgW="81360" imgH="131040" progId="Equation.Ribbit">
                    <p:embed/>
                  </p:oleObj>
                </mc:Choice>
                <mc:Fallback>
                  <p:oleObj name="Formula" r:id="rId5" imgW="81360" imgH="13104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3529" y="2634536"/>
                          <a:ext cx="133350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组合 50"/>
            <p:cNvGrpSpPr/>
            <p:nvPr/>
          </p:nvGrpSpPr>
          <p:grpSpPr>
            <a:xfrm>
              <a:off x="2069377" y="4142223"/>
              <a:ext cx="108000" cy="108000"/>
              <a:chOff x="5476803" y="2392530"/>
              <a:chExt cx="108000" cy="108000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1700534" y="4472926"/>
              <a:ext cx="108000" cy="108000"/>
              <a:chOff x="5476803" y="2392530"/>
              <a:chExt cx="108000" cy="108000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1801662" y="3657754"/>
              <a:ext cx="108000" cy="108000"/>
              <a:chOff x="5476803" y="2392530"/>
              <a:chExt cx="108000" cy="108000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接连接符 59"/>
            <p:cNvCxnSpPr/>
            <p:nvPr/>
          </p:nvCxnSpPr>
          <p:spPr>
            <a:xfrm>
              <a:off x="2675112" y="408495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2245209" y="3932686"/>
              <a:ext cx="108000" cy="108000"/>
              <a:chOff x="5476803" y="2392530"/>
              <a:chExt cx="108000" cy="108000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/>
            <p:cNvGrpSpPr/>
            <p:nvPr/>
          </p:nvGrpSpPr>
          <p:grpSpPr>
            <a:xfrm>
              <a:off x="1388263" y="3348559"/>
              <a:ext cx="108000" cy="108000"/>
              <a:chOff x="5476803" y="2392530"/>
              <a:chExt cx="1080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/>
            <p:cNvGrpSpPr/>
            <p:nvPr/>
          </p:nvGrpSpPr>
          <p:grpSpPr>
            <a:xfrm>
              <a:off x="2442446" y="3486574"/>
              <a:ext cx="108000" cy="108000"/>
              <a:chOff x="5476803" y="2392530"/>
              <a:chExt cx="108000" cy="108000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2091798" y="3293772"/>
              <a:ext cx="108000" cy="108000"/>
              <a:chOff x="5476803" y="2392530"/>
              <a:chExt cx="108000" cy="10800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接连接符 72"/>
            <p:cNvCxnSpPr/>
            <p:nvPr/>
          </p:nvCxnSpPr>
          <p:spPr>
            <a:xfrm>
              <a:off x="2429102" y="47392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283228" y="364499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421281" y="431782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337228" y="412902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975287" y="3929188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912815" y="375505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890514" y="424250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/>
            <p:cNvGrpSpPr/>
            <p:nvPr/>
          </p:nvGrpSpPr>
          <p:grpSpPr>
            <a:xfrm>
              <a:off x="2839102" y="3105087"/>
              <a:ext cx="108000" cy="108000"/>
              <a:chOff x="5476803" y="2392530"/>
              <a:chExt cx="108000" cy="108000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2542084" y="2859994"/>
              <a:ext cx="108000" cy="108000"/>
              <a:chOff x="5476803" y="2392530"/>
              <a:chExt cx="108000" cy="108000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1753695" y="3058501"/>
              <a:ext cx="108000" cy="108000"/>
              <a:chOff x="5476803" y="2392530"/>
              <a:chExt cx="108000" cy="108000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88"/>
            <p:cNvGrpSpPr/>
            <p:nvPr/>
          </p:nvGrpSpPr>
          <p:grpSpPr>
            <a:xfrm>
              <a:off x="2421665" y="3162556"/>
              <a:ext cx="108000" cy="108000"/>
              <a:chOff x="5476803" y="2392530"/>
              <a:chExt cx="108000" cy="108000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接连接符 91"/>
            <p:cNvCxnSpPr/>
            <p:nvPr/>
          </p:nvCxnSpPr>
          <p:spPr>
            <a:xfrm>
              <a:off x="3103681" y="342800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468958" y="4926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2691534" y="3255661"/>
              <a:ext cx="108000" cy="108000"/>
              <a:chOff x="5476803" y="2392530"/>
              <a:chExt cx="108000" cy="108000"/>
            </a:xfrm>
          </p:grpSpPr>
          <p:cxnSp>
            <p:nvCxnSpPr>
              <p:cNvPr id="95" name="直接连接符 9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/>
            <p:cNvGrpSpPr/>
            <p:nvPr/>
          </p:nvGrpSpPr>
          <p:grpSpPr>
            <a:xfrm>
              <a:off x="3354380" y="2938923"/>
              <a:ext cx="108000" cy="108000"/>
              <a:chOff x="5476803" y="2392530"/>
              <a:chExt cx="108000" cy="108000"/>
            </a:xfrm>
          </p:grpSpPr>
          <p:cxnSp>
            <p:nvCxnSpPr>
              <p:cNvPr id="98" name="直接连接符 97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接连接符 99"/>
            <p:cNvCxnSpPr/>
            <p:nvPr/>
          </p:nvCxnSpPr>
          <p:spPr>
            <a:xfrm>
              <a:off x="3322446" y="320705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2867287" y="356589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1081725" y="3069211"/>
              <a:ext cx="2671763" cy="1728787"/>
            </a:xfrm>
            <a:custGeom>
              <a:avLst/>
              <a:gdLst>
                <a:gd name="connsiteX0" fmla="*/ 0 w 2671763"/>
                <a:gd name="connsiteY0" fmla="*/ 1728787 h 1728787"/>
                <a:gd name="connsiteX1" fmla="*/ 1033463 w 2671763"/>
                <a:gd name="connsiteY1" fmla="*/ 1714500 h 1728787"/>
                <a:gd name="connsiteX2" fmla="*/ 1033463 w 2671763"/>
                <a:gd name="connsiteY2" fmla="*/ 1233487 h 1728787"/>
                <a:gd name="connsiteX3" fmla="*/ 1404938 w 2671763"/>
                <a:gd name="connsiteY3" fmla="*/ 1238250 h 1728787"/>
                <a:gd name="connsiteX4" fmla="*/ 1409700 w 2671763"/>
                <a:gd name="connsiteY4" fmla="*/ 738187 h 1728787"/>
                <a:gd name="connsiteX5" fmla="*/ 1738313 w 2671763"/>
                <a:gd name="connsiteY5" fmla="*/ 738187 h 1728787"/>
                <a:gd name="connsiteX6" fmla="*/ 1733550 w 2671763"/>
                <a:gd name="connsiteY6" fmla="*/ 276225 h 1728787"/>
                <a:gd name="connsiteX7" fmla="*/ 2185988 w 2671763"/>
                <a:gd name="connsiteY7" fmla="*/ 271462 h 1728787"/>
                <a:gd name="connsiteX8" fmla="*/ 2190750 w 2671763"/>
                <a:gd name="connsiteY8" fmla="*/ 0 h 1728787"/>
                <a:gd name="connsiteX9" fmla="*/ 2671763 w 2671763"/>
                <a:gd name="connsiteY9" fmla="*/ 0 h 1728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763" h="1728787">
                  <a:moveTo>
                    <a:pt x="0" y="1728787"/>
                  </a:moveTo>
                  <a:lnTo>
                    <a:pt x="1033463" y="1714500"/>
                  </a:lnTo>
                  <a:lnTo>
                    <a:pt x="1033463" y="1233487"/>
                  </a:lnTo>
                  <a:lnTo>
                    <a:pt x="1404938" y="1238250"/>
                  </a:lnTo>
                  <a:cubicBezTo>
                    <a:pt x="1406525" y="1071562"/>
                    <a:pt x="1408113" y="904875"/>
                    <a:pt x="1409700" y="738187"/>
                  </a:cubicBezTo>
                  <a:lnTo>
                    <a:pt x="1738313" y="738187"/>
                  </a:lnTo>
                  <a:cubicBezTo>
                    <a:pt x="1736725" y="584200"/>
                    <a:pt x="1735138" y="430212"/>
                    <a:pt x="1733550" y="276225"/>
                  </a:cubicBezTo>
                  <a:lnTo>
                    <a:pt x="2185988" y="271462"/>
                  </a:lnTo>
                  <a:cubicBezTo>
                    <a:pt x="2187575" y="180975"/>
                    <a:pt x="2189163" y="90487"/>
                    <a:pt x="2190750" y="0"/>
                  </a:cubicBezTo>
                  <a:lnTo>
                    <a:pt x="2671763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1119823" y="2977136"/>
              <a:ext cx="2540000" cy="1955800"/>
            </a:xfrm>
            <a:custGeom>
              <a:avLst/>
              <a:gdLst>
                <a:gd name="connsiteX0" fmla="*/ 0 w 2540000"/>
                <a:gd name="connsiteY0" fmla="*/ 1955800 h 1955800"/>
                <a:gd name="connsiteX1" fmla="*/ 1104900 w 2540000"/>
                <a:gd name="connsiteY1" fmla="*/ 1638300 h 1955800"/>
                <a:gd name="connsiteX2" fmla="*/ 1663700 w 2540000"/>
                <a:gd name="connsiteY2" fmla="*/ 444500 h 1955800"/>
                <a:gd name="connsiteX3" fmla="*/ 2540000 w 2540000"/>
                <a:gd name="connsiteY3" fmla="*/ 0 h 1955800"/>
                <a:gd name="connsiteX4" fmla="*/ 2540000 w 2540000"/>
                <a:gd name="connsiteY4" fmla="*/ 0 h 19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0" h="1955800">
                  <a:moveTo>
                    <a:pt x="0" y="1955800"/>
                  </a:moveTo>
                  <a:lnTo>
                    <a:pt x="1104900" y="1638300"/>
                  </a:lnTo>
                  <a:lnTo>
                    <a:pt x="1663700" y="444500"/>
                  </a:lnTo>
                  <a:lnTo>
                    <a:pt x="2540000" y="0"/>
                  </a:lnTo>
                  <a:lnTo>
                    <a:pt x="254000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5474039" y="5104574"/>
            <a:ext cx="3558017" cy="795655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非叶</a:t>
            </a:r>
            <a:r>
              <a:rPr lang="zh-CN" altLang="en-US" sz="2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节点 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对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若干个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属性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线性组合 进行测试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内容占位符 2"/>
          <p:cNvSpPr txBox="1">
            <a:spLocks/>
          </p:cNvSpPr>
          <p:nvPr/>
        </p:nvSpPr>
        <p:spPr>
          <a:xfrm>
            <a:off x="29605" y="1072512"/>
            <a:ext cx="2374947" cy="364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黑体" pitchFamily="49" charset="-122"/>
              </a:rPr>
              <a:t>单变量决策树</a:t>
            </a:r>
            <a:endParaRPr lang="zh-CN" altLang="en-US" dirty="0">
              <a:ea typeface="黑体" pitchFamily="49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359464" y="984517"/>
            <a:ext cx="3298957" cy="2521887"/>
            <a:chOff x="5185015" y="2079729"/>
            <a:chExt cx="3792625" cy="2821406"/>
          </a:xfrm>
        </p:grpSpPr>
        <p:cxnSp>
          <p:nvCxnSpPr>
            <p:cNvPr id="109" name="直接箭头连接符 108"/>
            <p:cNvCxnSpPr/>
            <p:nvPr/>
          </p:nvCxnSpPr>
          <p:spPr>
            <a:xfrm flipH="1" flipV="1">
              <a:off x="5925837" y="2079729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5917640" y="4599789"/>
              <a:ext cx="306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文本框 11"/>
            <p:cNvSpPr txBox="1"/>
            <p:nvPr/>
          </p:nvSpPr>
          <p:spPr>
            <a:xfrm>
              <a:off x="5735741" y="4518262"/>
              <a:ext cx="315501" cy="34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6555647" y="4528229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177837" y="4528229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800027" y="4528229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22217" y="4528229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文本框 40"/>
            <p:cNvSpPr txBox="1"/>
            <p:nvPr/>
          </p:nvSpPr>
          <p:spPr>
            <a:xfrm>
              <a:off x="6327050" y="4556804"/>
              <a:ext cx="521904" cy="34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0.2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17" name="文本框 41"/>
            <p:cNvSpPr txBox="1"/>
            <p:nvPr/>
          </p:nvSpPr>
          <p:spPr>
            <a:xfrm>
              <a:off x="6949471" y="4556804"/>
              <a:ext cx="521904" cy="34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0.4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18" name="文本框 42"/>
            <p:cNvSpPr txBox="1"/>
            <p:nvPr/>
          </p:nvSpPr>
          <p:spPr>
            <a:xfrm>
              <a:off x="7571892" y="4556804"/>
              <a:ext cx="521904" cy="34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0.6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19" name="文本框 43"/>
            <p:cNvSpPr txBox="1"/>
            <p:nvPr/>
          </p:nvSpPr>
          <p:spPr>
            <a:xfrm>
              <a:off x="8194313" y="4556804"/>
              <a:ext cx="521904" cy="34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0.8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cxnSp>
          <p:nvCxnSpPr>
            <p:cNvPr id="120" name="直接连接符 119"/>
            <p:cNvCxnSpPr/>
            <p:nvPr/>
          </p:nvCxnSpPr>
          <p:spPr>
            <a:xfrm rot="5400000">
              <a:off x="5962197" y="2693060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5400000">
              <a:off x="5962197" y="3316636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5962197" y="3940212"/>
              <a:ext cx="0" cy="72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52"/>
            <p:cNvSpPr txBox="1"/>
            <p:nvPr/>
          </p:nvSpPr>
          <p:spPr>
            <a:xfrm>
              <a:off x="5505240" y="3822323"/>
              <a:ext cx="521904" cy="34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0.2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24" name="文本框 53"/>
            <p:cNvSpPr txBox="1"/>
            <p:nvPr/>
          </p:nvSpPr>
          <p:spPr>
            <a:xfrm>
              <a:off x="5505240" y="3198747"/>
              <a:ext cx="521904" cy="34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0.4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sp>
          <p:nvSpPr>
            <p:cNvPr id="125" name="文本框 54"/>
            <p:cNvSpPr txBox="1"/>
            <p:nvPr/>
          </p:nvSpPr>
          <p:spPr>
            <a:xfrm>
              <a:off x="5505240" y="2575171"/>
              <a:ext cx="521904" cy="34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 "/>
                  <a:ea typeface="黑体" pitchFamily="49" charset="-122"/>
                </a:rPr>
                <a:t>0.6</a:t>
              </a:r>
              <a:endParaRPr lang="zh-CN" altLang="en-US" sz="1400" dirty="0">
                <a:latin typeface="Times "/>
                <a:ea typeface="黑体" pitchFamily="49" charset="-122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6026986" y="2316117"/>
              <a:ext cx="1042365" cy="637392"/>
              <a:chOff x="2902949" y="2313167"/>
              <a:chExt cx="1042365" cy="637392"/>
            </a:xfrm>
          </p:grpSpPr>
          <p:grpSp>
            <p:nvGrpSpPr>
              <p:cNvPr id="165" name="组合 164"/>
              <p:cNvGrpSpPr/>
              <p:nvPr/>
            </p:nvGrpSpPr>
            <p:grpSpPr>
              <a:xfrm>
                <a:off x="2902949" y="2313167"/>
                <a:ext cx="1042365" cy="637392"/>
                <a:chOff x="5860991" y="1513622"/>
                <a:chExt cx="1042365" cy="637392"/>
              </a:xfrm>
            </p:grpSpPr>
            <p:sp>
              <p:nvSpPr>
                <p:cNvPr id="169" name="矩形 168"/>
                <p:cNvSpPr/>
                <p:nvPr/>
              </p:nvSpPr>
              <p:spPr>
                <a:xfrm>
                  <a:off x="5860991" y="1521176"/>
                  <a:ext cx="936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  <p:sp>
              <p:nvSpPr>
                <p:cNvPr id="170" name="文本框 59"/>
                <p:cNvSpPr txBox="1"/>
                <p:nvPr/>
              </p:nvSpPr>
              <p:spPr>
                <a:xfrm>
                  <a:off x="6219278" y="1513622"/>
                  <a:ext cx="684078" cy="378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黑体" pitchFamily="49" charset="-122"/>
                      <a:ea typeface="黑体" pitchFamily="49" charset="-122"/>
                    </a:rPr>
                    <a:t>好瓜</a:t>
                  </a:r>
                  <a:endParaRPr lang="zh-CN" altLang="en-US" sz="1600" dirty="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71" name="文本框 60"/>
                <p:cNvSpPr txBox="1"/>
                <p:nvPr/>
              </p:nvSpPr>
              <p:spPr>
                <a:xfrm>
                  <a:off x="6219278" y="1772250"/>
                  <a:ext cx="684078" cy="378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>
                      <a:latin typeface="黑体" pitchFamily="49" charset="-122"/>
                      <a:ea typeface="黑体" pitchFamily="49" charset="-122"/>
                    </a:rPr>
                    <a:t>坏瓜</a:t>
                  </a:r>
                  <a:endParaRPr lang="zh-CN" altLang="en-US" sz="1600" dirty="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cxnSp>
              <p:nvCxnSpPr>
                <p:cNvPr id="172" name="直接连接符 171"/>
                <p:cNvCxnSpPr/>
                <p:nvPr/>
              </p:nvCxnSpPr>
              <p:spPr>
                <a:xfrm>
                  <a:off x="6001969" y="1949727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组合 165"/>
              <p:cNvGrpSpPr/>
              <p:nvPr/>
            </p:nvGrpSpPr>
            <p:grpSpPr>
              <a:xfrm>
                <a:off x="3043927" y="2444745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167" name="直接连接符 166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组合 126"/>
            <p:cNvGrpSpPr/>
            <p:nvPr/>
          </p:nvGrpSpPr>
          <p:grpSpPr>
            <a:xfrm>
              <a:off x="8074715" y="3092607"/>
              <a:ext cx="108000" cy="108000"/>
              <a:chOff x="5476803" y="2392530"/>
              <a:chExt cx="108000" cy="108000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/>
            <p:cNvGrpSpPr/>
            <p:nvPr/>
          </p:nvGrpSpPr>
          <p:grpSpPr>
            <a:xfrm>
              <a:off x="8265215" y="3454557"/>
              <a:ext cx="108000" cy="108000"/>
              <a:chOff x="5476803" y="2392530"/>
              <a:chExt cx="108000" cy="108000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128"/>
            <p:cNvGrpSpPr/>
            <p:nvPr/>
          </p:nvGrpSpPr>
          <p:grpSpPr>
            <a:xfrm>
              <a:off x="7947915" y="3742456"/>
              <a:ext cx="108000" cy="108000"/>
              <a:chOff x="5476803" y="2392530"/>
              <a:chExt cx="108000" cy="108000"/>
            </a:xfrm>
          </p:grpSpPr>
          <p:cxnSp>
            <p:nvCxnSpPr>
              <p:cNvPr id="159" name="直接连接符 15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7773341" y="3584552"/>
              <a:ext cx="108000" cy="108000"/>
              <a:chOff x="5476803" y="2392530"/>
              <a:chExt cx="108000" cy="108000"/>
            </a:xfrm>
          </p:grpSpPr>
          <p:cxnSp>
            <p:nvCxnSpPr>
              <p:cNvPr id="157" name="直接连接符 15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/>
            <p:cNvGrpSpPr/>
            <p:nvPr/>
          </p:nvGrpSpPr>
          <p:grpSpPr>
            <a:xfrm>
              <a:off x="7412414" y="3826901"/>
              <a:ext cx="108000" cy="108000"/>
              <a:chOff x="5476803" y="2392530"/>
              <a:chExt cx="108000" cy="108000"/>
            </a:xfrm>
          </p:grpSpPr>
          <p:cxnSp>
            <p:nvCxnSpPr>
              <p:cNvPr id="155" name="直接连接符 15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组合 131"/>
            <p:cNvGrpSpPr/>
            <p:nvPr/>
          </p:nvGrpSpPr>
          <p:grpSpPr>
            <a:xfrm>
              <a:off x="7131726" y="3744230"/>
              <a:ext cx="108000" cy="108000"/>
              <a:chOff x="5476803" y="2392530"/>
              <a:chExt cx="108000" cy="108000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7382519" y="4092869"/>
              <a:ext cx="108000" cy="108000"/>
              <a:chOff x="5476803" y="2392530"/>
              <a:chExt cx="108000" cy="108000"/>
            </a:xfrm>
          </p:grpSpPr>
          <p:cxnSp>
            <p:nvCxnSpPr>
              <p:cNvPr id="151" name="直接连接符 15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7239644" y="3837599"/>
              <a:ext cx="108000" cy="108000"/>
              <a:chOff x="5476803" y="2392530"/>
              <a:chExt cx="108000" cy="10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直接连接符 134"/>
            <p:cNvCxnSpPr/>
            <p:nvPr/>
          </p:nvCxnSpPr>
          <p:spPr>
            <a:xfrm>
              <a:off x="8001915" y="430746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6727020" y="377704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6752445" y="443427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6924706" y="427073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7917862" y="411867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963565" y="3988241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6920896" y="359255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7736690" y="448189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8084124" y="4262587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文本框 105"/>
            <p:cNvSpPr txBox="1"/>
            <p:nvPr/>
          </p:nvSpPr>
          <p:spPr>
            <a:xfrm>
              <a:off x="5185015" y="2765238"/>
              <a:ext cx="495367" cy="79196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含糖率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7055091" y="4209221"/>
              <a:ext cx="468000" cy="3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057797" y="2746136"/>
              <a:ext cx="2194" cy="1476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7504671" y="3927226"/>
              <a:ext cx="1152000" cy="3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514616" y="3929007"/>
              <a:ext cx="2194" cy="28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ectangle 3"/>
          <p:cNvSpPr>
            <a:spLocks noChangeArrowheads="1"/>
          </p:cNvSpPr>
          <p:nvPr/>
        </p:nvSpPr>
        <p:spPr bwMode="auto">
          <a:xfrm>
            <a:off x="5586782" y="1688440"/>
            <a:ext cx="3558017" cy="795655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非叶</a:t>
            </a:r>
            <a:r>
              <a:rPr lang="zh-CN" altLang="en-US" sz="2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节点 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对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某个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属性 进行测试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9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4" grpId="0" animBg="1"/>
      <p:bldP spid="107" grpId="0" animBg="1"/>
      <p:bldP spid="17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基本流程，连续</a:t>
            </a:r>
            <a:r>
              <a:rPr lang="zh-CN" altLang="en-US" sz="2800" dirty="0"/>
              <a:t>与缺失</a:t>
            </a:r>
            <a:r>
              <a:rPr lang="zh-CN" altLang="en-US" sz="2800" dirty="0" smtClean="0"/>
              <a:t>值，多</a:t>
            </a:r>
            <a:r>
              <a:rPr lang="zh-CN" altLang="en-US" sz="2800" dirty="0"/>
              <a:t>变量</a:t>
            </a:r>
            <a:r>
              <a:rPr lang="zh-CN" altLang="en-US" sz="2800" dirty="0" smtClean="0"/>
              <a:t>决策树</a:t>
            </a:r>
            <a:endParaRPr lang="en-US" altLang="zh-CN" sz="2800" dirty="0" smtClean="0"/>
          </a:p>
          <a:p>
            <a:pPr marL="382950" lvl="1" indent="-514350">
              <a:spcBef>
                <a:spcPts val="1000"/>
              </a:spcBef>
              <a:buSzPct val="100000"/>
              <a:buFont typeface="+mj-lt"/>
              <a:buAutoNum type="arabicPeriod"/>
            </a:pPr>
            <a:endParaRPr lang="en-US" altLang="zh-CN" sz="2200" dirty="0" smtClean="0">
              <a:solidFill>
                <a:srgbClr val="C00000"/>
              </a:solidFill>
              <a:latin typeface="黑体" pitchFamily="49" charset="-122"/>
            </a:endParaRPr>
          </a:p>
          <a:p>
            <a:pPr marL="382950" lvl="1" indent="-514350">
              <a:spcBef>
                <a:spcPts val="1000"/>
              </a:spcBef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C00000"/>
                </a:solidFill>
                <a:latin typeface="黑体" pitchFamily="49" charset="-122"/>
              </a:rPr>
              <a:t>决策树</a:t>
            </a:r>
            <a:r>
              <a:rPr lang="zh-CN" altLang="en-US" sz="2200" dirty="0" smtClean="0">
                <a:latin typeface="黑体" pitchFamily="49" charset="-122"/>
              </a:rPr>
              <a:t>，基于</a:t>
            </a:r>
            <a:r>
              <a:rPr lang="zh-CN" altLang="en-US" sz="2200" dirty="0">
                <a:latin typeface="黑体" pitchFamily="49" charset="-122"/>
              </a:rPr>
              <a:t>树结构来进行预测</a:t>
            </a:r>
          </a:p>
          <a:p>
            <a:pPr marL="382950" lvl="1" indent="-514350">
              <a:spcBef>
                <a:spcPts val="1000"/>
              </a:spcBef>
              <a:buSzPct val="100000"/>
              <a:buFont typeface="+mj-lt"/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</a:rPr>
              <a:t>核心技术</a:t>
            </a:r>
            <a:r>
              <a:rPr lang="zh-CN" altLang="en-US" sz="2200" dirty="0" smtClean="0"/>
              <a:t>：划分选择、剪枝处理</a:t>
            </a:r>
            <a:endParaRPr lang="en-US" altLang="zh-CN" sz="2200" dirty="0" smtClean="0"/>
          </a:p>
          <a:p>
            <a:pPr marL="382950" lvl="1" indent="-514350">
              <a:spcBef>
                <a:spcPts val="1000"/>
              </a:spcBef>
              <a:buSzPct val="100000"/>
              <a:buFont typeface="+mj-lt"/>
              <a:buAutoNum type="arabicPeriod"/>
            </a:pPr>
            <a:r>
              <a:rPr lang="zh-CN" altLang="en-US" sz="2200" dirty="0" smtClean="0">
                <a:solidFill>
                  <a:srgbClr val="FF0000"/>
                </a:solidFill>
              </a:rPr>
              <a:t>划分选择</a:t>
            </a:r>
            <a:r>
              <a:rPr lang="zh-CN" altLang="en-US" sz="2200" dirty="0" smtClean="0"/>
              <a:t>：</a:t>
            </a:r>
            <a:r>
              <a:rPr lang="zh-CN" altLang="en-US" dirty="0"/>
              <a:t>决策树学习的关键</a:t>
            </a:r>
            <a:r>
              <a:rPr lang="zh-CN" altLang="en-US" dirty="0" smtClean="0"/>
              <a:t>在于</a:t>
            </a:r>
            <a:endParaRPr lang="en-US" altLang="zh-CN" dirty="0" smtClean="0"/>
          </a:p>
          <a:p>
            <a:pPr marL="5381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C00000"/>
                </a:solidFill>
              </a:rPr>
              <a:t>如何</a:t>
            </a:r>
            <a:r>
              <a:rPr lang="zh-CN" altLang="en-US" sz="2000" dirty="0">
                <a:solidFill>
                  <a:srgbClr val="C00000"/>
                </a:solidFill>
              </a:rPr>
              <a:t>选择最优划分属性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381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/>
              <a:t>一般而言</a:t>
            </a:r>
            <a:r>
              <a:rPr lang="zh-CN" altLang="en-US" sz="2000" dirty="0"/>
              <a:t>，随着划分过程不断进行，我们希望决策树的分支结点所包含的样本</a:t>
            </a:r>
            <a:r>
              <a:rPr lang="zh-CN" altLang="en-US" sz="2000" dirty="0">
                <a:solidFill>
                  <a:srgbClr val="C00000"/>
                </a:solidFill>
              </a:rPr>
              <a:t>尽可能属于同一类别，即结点的</a:t>
            </a:r>
            <a:r>
              <a:rPr lang="zh-CN" altLang="en-US" sz="2000" dirty="0" smtClean="0">
                <a:solidFill>
                  <a:srgbClr val="C00000"/>
                </a:solidFill>
              </a:rPr>
              <a:t>“纯度”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</a:rPr>
              <a:t>越来越高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/>
              <a:t>由于连续属性的可取值数目不再有限，因此，不能直接根据连续属性的可取值来对结点进行划分。此时，可</a:t>
            </a:r>
            <a:r>
              <a:rPr lang="zh-CN" altLang="en-US" sz="2000" dirty="0">
                <a:solidFill>
                  <a:srgbClr val="C00000"/>
                </a:solidFill>
              </a:rPr>
              <a:t>使用 连续属性离散化</a:t>
            </a:r>
            <a:r>
              <a:rPr lang="zh-CN" altLang="en-US" sz="2000" dirty="0" smtClean="0"/>
              <a:t>技术</a:t>
            </a:r>
            <a:endParaRPr lang="en-US" altLang="zh-CN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dirty="0" smtClean="0"/>
              <a:t>经典</a:t>
            </a:r>
            <a:r>
              <a:rPr lang="zh-CN" altLang="en-US" dirty="0"/>
              <a:t>的属性划分方法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信息增益、增益率、基</a:t>
            </a:r>
            <a:r>
              <a:rPr lang="zh-CN" altLang="en-US" sz="2000" dirty="0"/>
              <a:t>尼</a:t>
            </a:r>
            <a:r>
              <a:rPr lang="zh-CN" altLang="en-US" sz="2000" dirty="0" smtClean="0"/>
              <a:t>指</a:t>
            </a:r>
            <a:endParaRPr lang="en-US" altLang="zh-CN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dirty="0">
                <a:solidFill>
                  <a:srgbClr val="FF0000"/>
                </a:solidFill>
              </a:rPr>
              <a:t>信息增益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信息增益越大，则意味着使用属性 </a:t>
            </a:r>
            <a:r>
              <a:rPr lang="en-US" altLang="zh-CN" sz="2000" dirty="0"/>
              <a:t>a  </a:t>
            </a:r>
            <a:r>
              <a:rPr lang="zh-CN" altLang="en-US" sz="2000" dirty="0"/>
              <a:t>来进行划分所获得的“纯度提升”越大</a:t>
            </a:r>
          </a:p>
          <a:p>
            <a:pPr marL="7874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 sz="2000" dirty="0"/>
              <a:t> </a:t>
            </a:r>
            <a:r>
              <a:rPr lang="en-US" altLang="zh-CN" sz="2000" dirty="0"/>
              <a:t>ID3</a:t>
            </a:r>
            <a:r>
              <a:rPr lang="zh-CN" altLang="en-US" sz="2000" dirty="0" smtClean="0"/>
              <a:t>决策树 学习算法 以 信息增益 为</a:t>
            </a:r>
            <a:r>
              <a:rPr lang="zh-CN" altLang="en-US" sz="2000" dirty="0"/>
              <a:t>准则来选择划分属性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dirty="0">
                <a:cs typeface="Times New Roman" pitchFamily="18" charset="0"/>
              </a:rPr>
              <a:t>决策树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61374"/>
            <a:ext cx="4155374" cy="195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0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35463" y="3645024"/>
            <a:ext cx="3629025" cy="27336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8892480" cy="4859669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基本流程，连续</a:t>
            </a:r>
            <a:r>
              <a:rPr lang="zh-CN" altLang="en-US" sz="2800" dirty="0"/>
              <a:t>与缺失</a:t>
            </a:r>
            <a:r>
              <a:rPr lang="zh-CN" altLang="en-US" sz="2800" dirty="0" smtClean="0"/>
              <a:t>值，多</a:t>
            </a:r>
            <a:r>
              <a:rPr lang="zh-CN" altLang="en-US" sz="2800" dirty="0"/>
              <a:t>变量</a:t>
            </a:r>
            <a:r>
              <a:rPr lang="zh-CN" altLang="en-US" sz="2800" dirty="0" smtClean="0"/>
              <a:t>决策树</a:t>
            </a:r>
            <a:endParaRPr lang="en-US" altLang="zh-CN" sz="2200" dirty="0" smtClean="0">
              <a:solidFill>
                <a:srgbClr val="C00000"/>
              </a:solidFill>
              <a:latin typeface="黑体" pitchFamily="49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信息熵</a:t>
            </a:r>
            <a:r>
              <a:rPr lang="zh-CN" altLang="en-US" sz="2000" dirty="0" smtClean="0"/>
              <a:t>：度量</a:t>
            </a:r>
            <a:r>
              <a:rPr lang="zh-CN" altLang="en-US" sz="2000" dirty="0"/>
              <a:t>样本集合纯度最常用的一种指标，假定当前样本集合 </a:t>
            </a:r>
            <a:r>
              <a:rPr lang="en-US" altLang="zh-CN" sz="2000" dirty="0"/>
              <a:t>D </a:t>
            </a:r>
            <a:r>
              <a:rPr lang="zh-CN" altLang="en-US" sz="2000" dirty="0"/>
              <a:t>中第 </a:t>
            </a:r>
            <a:r>
              <a:rPr lang="en-US" altLang="zh-CN" sz="2000" dirty="0"/>
              <a:t>k </a:t>
            </a:r>
            <a:r>
              <a:rPr lang="zh-CN" altLang="en-US" sz="2000" dirty="0"/>
              <a:t>类样本所占的比例</a:t>
            </a:r>
            <a:r>
              <a:rPr lang="zh-CN" altLang="en-US" sz="2000" dirty="0" smtClean="0"/>
              <a:t>为 </a:t>
            </a:r>
            <a:r>
              <a:rPr lang="en-US" altLang="zh-CN" sz="2000" i="1" dirty="0" err="1" smtClean="0"/>
              <a:t>p</a:t>
            </a:r>
            <a:r>
              <a:rPr lang="en-US" altLang="zh-CN" sz="2000" i="1" baseline="-25000" dirty="0" err="1" smtClean="0"/>
              <a:t>k</a:t>
            </a:r>
            <a:r>
              <a:rPr lang="zh-CN" altLang="en-US" sz="2000" i="1" baseline="-25000" dirty="0" smtClean="0"/>
              <a:t> </a:t>
            </a:r>
            <a:r>
              <a:rPr lang="zh-CN" altLang="en-US" sz="2000" i="1" dirty="0" smtClean="0"/>
              <a:t>  </a:t>
            </a:r>
            <a:r>
              <a:rPr lang="en-US" altLang="zh-CN" sz="2000" i="1" dirty="0" smtClean="0"/>
              <a:t>,</a:t>
            </a:r>
            <a:r>
              <a:rPr lang="zh-CN" altLang="en-US" sz="2000" dirty="0" smtClean="0"/>
              <a:t>则 </a:t>
            </a:r>
            <a:r>
              <a:rPr lang="en-US" altLang="zh-CN" sz="2000" dirty="0"/>
              <a:t>D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信息熵为</a:t>
            </a:r>
            <a:endParaRPr lang="zh-CN" alt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CN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dirty="0"/>
              <a:t>以属性</a:t>
            </a:r>
            <a:r>
              <a:rPr lang="en-US" altLang="zh-CN" sz="2000" dirty="0"/>
              <a:t>“</a:t>
            </a:r>
            <a:r>
              <a:rPr lang="zh-CN" altLang="zh-CN" sz="2000" dirty="0"/>
              <a:t>根蒂</a:t>
            </a:r>
            <a:r>
              <a:rPr lang="en-US" altLang="zh-CN" sz="2000" dirty="0"/>
              <a:t>”</a:t>
            </a:r>
            <a:r>
              <a:rPr lang="zh-CN" altLang="zh-CN" sz="2000" dirty="0"/>
              <a:t>为例，其对应的</a:t>
            </a:r>
            <a:r>
              <a:rPr lang="en-US" altLang="zh-CN" sz="2000" dirty="0"/>
              <a:t>3</a:t>
            </a:r>
            <a:r>
              <a:rPr lang="zh-CN" altLang="zh-CN" sz="2000" dirty="0"/>
              <a:t>个数据</a:t>
            </a:r>
            <a:r>
              <a:rPr lang="zh-CN" altLang="zh-CN" sz="2000" dirty="0" smtClean="0"/>
              <a:t>子集分别</a:t>
            </a:r>
            <a:r>
              <a:rPr lang="zh-CN" altLang="zh-CN" sz="2000" dirty="0"/>
              <a:t>为</a:t>
            </a:r>
            <a:r>
              <a:rPr lang="en-US" altLang="zh-CN" sz="2000" dirty="0"/>
              <a:t> D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(</a:t>
            </a:r>
            <a:r>
              <a:rPr lang="zh-CN" altLang="zh-CN" sz="2000" dirty="0"/>
              <a:t>根蒂</a:t>
            </a:r>
            <a:r>
              <a:rPr lang="en-US" altLang="zh-CN" sz="2000" dirty="0"/>
              <a:t>=</a:t>
            </a:r>
            <a:r>
              <a:rPr lang="zh-CN" altLang="zh-CN" sz="2000" dirty="0"/>
              <a:t>蜷缩</a:t>
            </a:r>
            <a:r>
              <a:rPr lang="en-US" altLang="zh-CN" sz="2000" dirty="0" smtClean="0"/>
              <a:t>),D</a:t>
            </a:r>
            <a:r>
              <a:rPr lang="en-US" altLang="zh-CN" sz="2000" baseline="30000" dirty="0" smtClean="0"/>
              <a:t>2</a:t>
            </a:r>
            <a:r>
              <a:rPr lang="en-US" altLang="zh-CN" sz="2000" dirty="0"/>
              <a:t>(</a:t>
            </a:r>
            <a:r>
              <a:rPr lang="zh-CN" altLang="zh-CN" sz="2000" dirty="0"/>
              <a:t>根蒂</a:t>
            </a:r>
            <a:r>
              <a:rPr lang="en-US" altLang="zh-CN" sz="2000" dirty="0"/>
              <a:t>=</a:t>
            </a:r>
            <a:r>
              <a:rPr lang="zh-CN" altLang="zh-CN" sz="2000" dirty="0"/>
              <a:t>稍蜷</a:t>
            </a:r>
            <a:r>
              <a:rPr lang="en-US" altLang="zh-CN" sz="2000" dirty="0" smtClean="0"/>
              <a:t>),D</a:t>
            </a:r>
            <a:r>
              <a:rPr lang="en-US" altLang="zh-CN" sz="2000" baseline="30000" dirty="0" smtClean="0"/>
              <a:t>3</a:t>
            </a:r>
            <a:r>
              <a:rPr lang="en-US" altLang="zh-CN" sz="2000" dirty="0"/>
              <a:t>(</a:t>
            </a:r>
            <a:r>
              <a:rPr lang="zh-CN" altLang="zh-CN" sz="2000" dirty="0"/>
              <a:t>根蒂</a:t>
            </a:r>
            <a:r>
              <a:rPr lang="en-US" altLang="zh-CN" sz="2000" dirty="0"/>
              <a:t>=</a:t>
            </a:r>
            <a:r>
              <a:rPr lang="zh-CN" altLang="zh-CN" sz="2000" dirty="0"/>
              <a:t>硬挺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计算，</a:t>
            </a:r>
            <a:r>
              <a:rPr lang="en-US" altLang="zh-CN" sz="2000" dirty="0" err="1" smtClean="0"/>
              <a:t>Ent</a:t>
            </a:r>
            <a:r>
              <a:rPr lang="en-US" altLang="zh-CN" sz="2000" dirty="0" smtClean="0"/>
              <a:t>(D</a:t>
            </a:r>
            <a:r>
              <a:rPr lang="en-US" altLang="zh-CN" sz="2000" baseline="30000" dirty="0" smtClean="0"/>
              <a:t>1</a:t>
            </a:r>
            <a:r>
              <a:rPr lang="en-US" altLang="zh-CN" sz="2000" dirty="0"/>
              <a:t>)</a:t>
            </a:r>
            <a:r>
              <a:rPr lang="zh-CN" altLang="zh-CN" sz="2000" dirty="0"/>
              <a:t>、</a:t>
            </a:r>
            <a:r>
              <a:rPr lang="en-US" altLang="zh-CN" sz="2000" dirty="0"/>
              <a:t>Ent(D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r>
              <a:rPr lang="zh-CN" altLang="zh-CN" sz="2000" dirty="0"/>
              <a:t>和</a:t>
            </a:r>
            <a:r>
              <a:rPr lang="en-US" altLang="zh-CN" sz="2000" dirty="0" err="1" smtClean="0"/>
              <a:t>Ent</a:t>
            </a:r>
            <a:r>
              <a:rPr lang="en-US" altLang="zh-CN" sz="2000" dirty="0" smtClean="0"/>
              <a:t>(D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D</a:t>
            </a:r>
            <a:r>
              <a:rPr lang="en-US" altLang="zh-CN" sz="2000" baseline="30000" dirty="0" smtClean="0"/>
              <a:t>1</a:t>
            </a:r>
            <a:r>
              <a:rPr lang="en-US" altLang="zh-CN" sz="2000" dirty="0"/>
              <a:t>(</a:t>
            </a:r>
            <a:r>
              <a:rPr lang="zh-CN" altLang="zh-CN" sz="2000" dirty="0"/>
              <a:t>根蒂</a:t>
            </a:r>
            <a:r>
              <a:rPr lang="en-US" altLang="zh-CN" sz="2000" dirty="0"/>
              <a:t>=</a:t>
            </a:r>
            <a:r>
              <a:rPr lang="zh-CN" altLang="zh-CN" sz="2000" dirty="0"/>
              <a:t>蜷缩</a:t>
            </a:r>
            <a:r>
              <a:rPr lang="en-US" altLang="zh-CN" sz="2000" dirty="0"/>
              <a:t>)</a:t>
            </a:r>
            <a:r>
              <a:rPr lang="zh-CN" altLang="zh-CN" sz="2000" dirty="0"/>
              <a:t>有</a:t>
            </a:r>
            <a:r>
              <a:rPr lang="en-US" altLang="zh-CN" sz="2000" dirty="0"/>
              <a:t>8</a:t>
            </a:r>
            <a:r>
              <a:rPr lang="zh-CN" altLang="zh-CN" sz="2000" dirty="0"/>
              <a:t>个，其中正例</a:t>
            </a:r>
            <a:r>
              <a:rPr lang="en-US" altLang="zh-CN" sz="2000" dirty="0"/>
              <a:t>5</a:t>
            </a:r>
            <a:r>
              <a:rPr lang="zh-CN" altLang="zh-CN" sz="2000" dirty="0"/>
              <a:t>个，反例</a:t>
            </a:r>
            <a:r>
              <a:rPr lang="en-US" altLang="zh-CN" sz="2000" dirty="0"/>
              <a:t>3</a:t>
            </a:r>
            <a:r>
              <a:rPr lang="zh-CN" altLang="zh-CN" sz="2000" dirty="0"/>
              <a:t>个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D</a:t>
            </a:r>
            <a:r>
              <a:rPr lang="en-US" altLang="zh-CN" sz="2000" baseline="30000" dirty="0" smtClean="0"/>
              <a:t>2</a:t>
            </a:r>
            <a:r>
              <a:rPr lang="en-US" altLang="zh-CN" sz="2000" dirty="0"/>
              <a:t>(</a:t>
            </a:r>
            <a:r>
              <a:rPr lang="zh-CN" altLang="zh-CN" sz="2000" dirty="0"/>
              <a:t>根蒂</a:t>
            </a:r>
            <a:r>
              <a:rPr lang="en-US" altLang="zh-CN" sz="2000" dirty="0"/>
              <a:t>=</a:t>
            </a:r>
            <a:r>
              <a:rPr lang="zh-CN" altLang="zh-CN" sz="2000" dirty="0"/>
              <a:t>稍蜷</a:t>
            </a:r>
            <a:r>
              <a:rPr lang="en-US" altLang="zh-CN" sz="2000" dirty="0"/>
              <a:t>)</a:t>
            </a:r>
            <a:r>
              <a:rPr lang="zh-CN" altLang="zh-CN" sz="2000" dirty="0"/>
              <a:t>有</a:t>
            </a:r>
            <a:r>
              <a:rPr lang="en-US" altLang="zh-CN" sz="2000" dirty="0"/>
              <a:t>7</a:t>
            </a:r>
            <a:r>
              <a:rPr lang="zh-CN" altLang="zh-CN" sz="2000" dirty="0"/>
              <a:t>个，其中正例</a:t>
            </a:r>
            <a:r>
              <a:rPr lang="en-US" altLang="zh-CN" sz="2000" dirty="0"/>
              <a:t>3</a:t>
            </a:r>
            <a:r>
              <a:rPr lang="zh-CN" altLang="zh-CN" sz="2000" dirty="0"/>
              <a:t>个，反例</a:t>
            </a:r>
            <a:r>
              <a:rPr lang="en-US" altLang="zh-CN" sz="2000" dirty="0"/>
              <a:t>4</a:t>
            </a:r>
            <a:r>
              <a:rPr lang="zh-CN" altLang="zh-CN" sz="2000" dirty="0"/>
              <a:t>个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D</a:t>
            </a:r>
            <a:r>
              <a:rPr lang="en-US" altLang="zh-CN" sz="2000" baseline="30000" dirty="0" smtClean="0"/>
              <a:t>3</a:t>
            </a:r>
            <a:r>
              <a:rPr lang="en-US" altLang="zh-CN" sz="2000" dirty="0"/>
              <a:t>(</a:t>
            </a:r>
            <a:r>
              <a:rPr lang="zh-CN" altLang="zh-CN" sz="2000" dirty="0"/>
              <a:t>根蒂</a:t>
            </a:r>
            <a:r>
              <a:rPr lang="en-US" altLang="zh-CN" sz="2000" dirty="0"/>
              <a:t>=</a:t>
            </a:r>
            <a:r>
              <a:rPr lang="zh-CN" altLang="zh-CN" sz="2000" dirty="0"/>
              <a:t>硬挺</a:t>
            </a:r>
            <a:r>
              <a:rPr lang="en-US" altLang="zh-CN" sz="2000" dirty="0"/>
              <a:t>)</a:t>
            </a:r>
            <a:r>
              <a:rPr lang="zh-CN" altLang="zh-CN" sz="2000" dirty="0"/>
              <a:t>有</a:t>
            </a:r>
            <a:r>
              <a:rPr lang="en-US" altLang="zh-CN" sz="2000" dirty="0"/>
              <a:t>2</a:t>
            </a:r>
            <a:r>
              <a:rPr lang="zh-CN" altLang="zh-CN" sz="2000" dirty="0"/>
              <a:t>个，正例</a:t>
            </a:r>
            <a:r>
              <a:rPr lang="en-US" altLang="zh-CN" sz="2000" dirty="0"/>
              <a:t>0</a:t>
            </a:r>
            <a:r>
              <a:rPr lang="zh-CN" altLang="zh-CN" sz="2000" dirty="0"/>
              <a:t>个，反例</a:t>
            </a:r>
            <a:r>
              <a:rPr lang="en-US" altLang="zh-CN" sz="2000" dirty="0"/>
              <a:t>2</a:t>
            </a:r>
            <a:r>
              <a:rPr lang="zh-CN" altLang="zh-CN" sz="2000" dirty="0"/>
              <a:t>个</a:t>
            </a:r>
            <a:r>
              <a:rPr lang="zh-CN" altLang="zh-CN" sz="2000" dirty="0" smtClean="0"/>
              <a:t>，得：</a:t>
            </a:r>
            <a:endParaRPr lang="zh-CN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Ent(D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)=-(</a:t>
            </a:r>
            <a:r>
              <a:rPr lang="zh-CN" altLang="zh-CN" sz="2000" dirty="0"/>
              <a:t>（</a:t>
            </a:r>
            <a:r>
              <a:rPr lang="en-US" altLang="zh-CN" sz="2000" dirty="0"/>
              <a:t>5/8</a:t>
            </a:r>
            <a:r>
              <a:rPr lang="zh-CN" altLang="zh-CN" sz="2000" dirty="0"/>
              <a:t>）</a:t>
            </a:r>
            <a:r>
              <a:rPr lang="en-US" altLang="zh-CN" sz="2000" dirty="0"/>
              <a:t>*log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(5/8)+ </a:t>
            </a:r>
            <a:r>
              <a:rPr lang="zh-CN" altLang="zh-CN" sz="2000" dirty="0"/>
              <a:t>（</a:t>
            </a:r>
            <a:r>
              <a:rPr lang="en-US" altLang="zh-CN" sz="2000" dirty="0"/>
              <a:t>3/8</a:t>
            </a:r>
            <a:r>
              <a:rPr lang="zh-CN" altLang="zh-CN" sz="2000" dirty="0"/>
              <a:t>）</a:t>
            </a:r>
            <a:r>
              <a:rPr lang="en-US" altLang="zh-CN" sz="2000" dirty="0"/>
              <a:t>*log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(3/8)</a:t>
            </a:r>
            <a:r>
              <a:rPr lang="zh-CN" altLang="zh-CN" sz="2000" dirty="0"/>
              <a:t>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Ent(D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)= -(</a:t>
            </a:r>
            <a:r>
              <a:rPr lang="zh-CN" altLang="zh-CN" sz="2000" dirty="0"/>
              <a:t>（</a:t>
            </a:r>
            <a:r>
              <a:rPr lang="en-US" altLang="zh-CN" sz="2000" dirty="0"/>
              <a:t>3/7</a:t>
            </a:r>
            <a:r>
              <a:rPr lang="zh-CN" altLang="zh-CN" sz="2000" dirty="0"/>
              <a:t>）</a:t>
            </a:r>
            <a:r>
              <a:rPr lang="en-US" altLang="zh-CN" sz="2000" dirty="0"/>
              <a:t>*log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(3/7)+ </a:t>
            </a:r>
            <a:r>
              <a:rPr lang="zh-CN" altLang="zh-CN" sz="2000" dirty="0"/>
              <a:t>（</a:t>
            </a:r>
            <a:r>
              <a:rPr lang="en-US" altLang="zh-CN" sz="2000" dirty="0"/>
              <a:t>4/7</a:t>
            </a:r>
            <a:r>
              <a:rPr lang="zh-CN" altLang="zh-CN" sz="2000" dirty="0"/>
              <a:t>）</a:t>
            </a:r>
            <a:r>
              <a:rPr lang="en-US" altLang="zh-CN" sz="2000" dirty="0"/>
              <a:t>*log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(4/7)</a:t>
            </a:r>
            <a:r>
              <a:rPr lang="zh-CN" altLang="zh-CN" sz="2000" dirty="0"/>
              <a:t>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Ent(D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)= -(</a:t>
            </a:r>
            <a:r>
              <a:rPr lang="zh-CN" altLang="zh-CN" sz="2000" dirty="0"/>
              <a:t>（</a:t>
            </a:r>
            <a:r>
              <a:rPr lang="en-US" altLang="zh-CN" sz="2000" dirty="0"/>
              <a:t>0/2</a:t>
            </a:r>
            <a:r>
              <a:rPr lang="zh-CN" altLang="zh-CN" sz="2000" dirty="0"/>
              <a:t>）</a:t>
            </a:r>
            <a:r>
              <a:rPr lang="en-US" altLang="zh-CN" sz="2000" dirty="0"/>
              <a:t>*log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(0/2)+ </a:t>
            </a:r>
            <a:r>
              <a:rPr lang="zh-CN" altLang="zh-CN" sz="2000" dirty="0"/>
              <a:t>（</a:t>
            </a:r>
            <a:r>
              <a:rPr lang="en-US" altLang="zh-CN" sz="2000" dirty="0"/>
              <a:t>2/2</a:t>
            </a:r>
            <a:r>
              <a:rPr lang="zh-CN" altLang="zh-CN" sz="2000" dirty="0"/>
              <a:t>）</a:t>
            </a:r>
            <a:r>
              <a:rPr lang="en-US" altLang="zh-CN" sz="2000" dirty="0"/>
              <a:t>*log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(2/2)</a:t>
            </a:r>
            <a:r>
              <a:rPr lang="zh-CN" altLang="zh-CN" sz="2000" dirty="0" smtClean="0"/>
              <a:t>）</a:t>
            </a:r>
            <a:endParaRPr lang="zh-CN" altLang="en-US" sz="2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dirty="0">
                <a:cs typeface="Times New Roman" pitchFamily="18" charset="0"/>
              </a:rPr>
              <a:t>决策树</a:t>
            </a:r>
            <a:endParaRPr lang="zh-CN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173834"/>
              </p:ext>
            </p:extLst>
          </p:nvPr>
        </p:nvGraphicFramePr>
        <p:xfrm>
          <a:off x="2125641" y="2155949"/>
          <a:ext cx="2187280" cy="70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Equation" r:id="rId4" imgW="1371600" imgH="393480" progId="Equation.DSMT4">
                  <p:embed/>
                </p:oleObj>
              </mc:Choice>
              <mc:Fallback>
                <p:oleObj name="Equation" r:id="rId4" imgW="1371600" imgH="39348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41" y="2155949"/>
                        <a:ext cx="2187280" cy="707730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3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8892480" cy="1691317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基本流程，连续</a:t>
            </a:r>
            <a:r>
              <a:rPr lang="zh-CN" altLang="en-US" sz="2800" dirty="0"/>
              <a:t>与缺失</a:t>
            </a:r>
            <a:r>
              <a:rPr lang="zh-CN" altLang="en-US" sz="2800" dirty="0" smtClean="0"/>
              <a:t>值，多</a:t>
            </a:r>
            <a:r>
              <a:rPr lang="zh-CN" altLang="en-US" sz="2800" dirty="0"/>
              <a:t>变量</a:t>
            </a:r>
            <a:r>
              <a:rPr lang="zh-CN" altLang="en-US" sz="2800" dirty="0" smtClean="0"/>
              <a:t>决策树</a:t>
            </a:r>
            <a:endParaRPr lang="en-US" altLang="zh-CN" sz="2200" dirty="0" smtClean="0">
              <a:solidFill>
                <a:srgbClr val="C00000"/>
              </a:solidFill>
              <a:latin typeface="黑体" pitchFamily="49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剪枝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一定程度避免因决策分支</a:t>
            </a:r>
            <a:r>
              <a:rPr lang="zh-CN" altLang="en-US" sz="2000" dirty="0" smtClean="0"/>
              <a:t>过多，防止训练集把自身</a:t>
            </a:r>
            <a:r>
              <a:rPr lang="zh-CN" altLang="en-US" sz="2000" dirty="0"/>
              <a:t>的一些特点当做所有数据都具有的一般性质而导致的过</a:t>
            </a:r>
            <a:r>
              <a:rPr lang="zh-CN" altLang="en-US" sz="2000" dirty="0" smtClean="0"/>
              <a:t>拟合，</a:t>
            </a:r>
            <a:r>
              <a:rPr lang="zh-CN" altLang="en-US" sz="2000" dirty="0"/>
              <a:t>降低过拟合的</a:t>
            </a:r>
            <a:r>
              <a:rPr lang="zh-CN" altLang="en-US" sz="2000" dirty="0" smtClean="0"/>
              <a:t>风险</a:t>
            </a:r>
            <a:endParaRPr lang="en-US" altLang="zh-CN" sz="2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/>
              <a:t>剪枝的基本</a:t>
            </a:r>
            <a:r>
              <a:rPr lang="zh-CN" altLang="en-US" sz="2000" dirty="0" smtClean="0"/>
              <a:t>策略：预剪枝、后剪枝</a:t>
            </a:r>
            <a:endParaRPr lang="zh-CN" altLang="en-US" sz="20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dirty="0">
                <a:cs typeface="Times New Roman" pitchFamily="18" charset="0"/>
              </a:rPr>
              <a:t>决策树</a:t>
            </a:r>
            <a:endParaRPr lang="zh-CN" altLang="en-US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88840"/>
            <a:ext cx="387404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94993" y="50758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黑体" pitchFamily="49" charset="-122"/>
              </a:rPr>
              <a:t>未剪枝决策树</a:t>
            </a:r>
            <a:endParaRPr lang="en-US" altLang="zh-CN" b="1" dirty="0">
              <a:ea typeface="黑体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27784" y="622802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预剪枝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r="1"/>
          <a:stretch/>
        </p:blipFill>
        <p:spPr bwMode="auto">
          <a:xfrm>
            <a:off x="0" y="3548081"/>
            <a:ext cx="5940152" cy="267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7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158537"/>
            <a:ext cx="5216322" cy="3929030"/>
          </a:xfrm>
        </p:spPr>
        <p:txBody>
          <a:bodyPr>
            <a:normAutofit/>
          </a:bodyPr>
          <a:lstStyle/>
          <a:p>
            <a:pPr marL="315913" indent="-315913"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dirty="0" smtClean="0"/>
              <a:t>决策过程中，提出的每个</a:t>
            </a:r>
            <a:r>
              <a:rPr lang="zh-CN" alt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判定问题</a:t>
            </a:r>
            <a:r>
              <a:rPr lang="zh-CN" altLang="en-US" sz="2000" dirty="0" smtClean="0"/>
              <a:t>  都是对某个属性的“测试”</a:t>
            </a:r>
            <a:endParaRPr lang="en-US" altLang="zh-CN" sz="2000" dirty="0" smtClean="0"/>
          </a:p>
          <a:p>
            <a:pPr marL="61595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每个“测试”</a:t>
            </a:r>
            <a:r>
              <a:rPr lang="zh-CN" alt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考虑的范围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限定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上次决策结果</a:t>
            </a:r>
            <a:r>
              <a:rPr lang="zh-CN" altLang="en-US" sz="2000" dirty="0" smtClean="0"/>
              <a:t>的范围之内</a:t>
            </a:r>
            <a:endParaRPr lang="en-US" altLang="zh-CN" sz="2000" dirty="0" smtClean="0"/>
          </a:p>
          <a:p>
            <a:pPr marL="61595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“测试”</a:t>
            </a:r>
            <a:r>
              <a:rPr lang="zh-CN" alt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结果，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导出  最终结论 或 导出进一步的判定问题</a:t>
            </a:r>
            <a:endParaRPr lang="en-US" altLang="zh-CN" sz="2000" dirty="0" smtClean="0"/>
          </a:p>
          <a:p>
            <a:pPr marL="315913" indent="-315913"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dirty="0"/>
              <a:t>从根结点到每个叶结点的</a:t>
            </a:r>
            <a:r>
              <a:rPr lang="zh-CN" alt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路径，</a:t>
            </a:r>
            <a:r>
              <a:rPr lang="zh-CN" altLang="en-US" sz="2000" dirty="0" smtClean="0"/>
              <a:t>对应</a:t>
            </a:r>
            <a:r>
              <a:rPr lang="zh-CN" altLang="en-US" sz="2000" dirty="0"/>
              <a:t>了一个判定测试</a:t>
            </a:r>
            <a:r>
              <a:rPr lang="zh-CN" altLang="en-US" sz="2000" dirty="0" smtClean="0"/>
              <a:t>序列</a:t>
            </a:r>
            <a:endParaRPr lang="en-US" altLang="zh-CN" sz="2000" dirty="0" smtClean="0"/>
          </a:p>
          <a:p>
            <a:pPr marL="315913" indent="-315913"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dirty="0" smtClean="0"/>
              <a:t>决策过程的</a:t>
            </a:r>
            <a:r>
              <a:rPr lang="zh-CN" altLang="en-US" sz="20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最终结论  </a:t>
            </a:r>
            <a:r>
              <a:rPr lang="zh-CN" altLang="en-US" sz="2000" dirty="0" smtClean="0"/>
              <a:t>对应了  我们所希望的判定结果</a:t>
            </a:r>
            <a:endParaRPr lang="zh-CN" altLang="en-US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9299" y="5202655"/>
            <a:ext cx="6266087" cy="1071672"/>
          </a:xfrm>
          <a:prstGeom prst="rect">
            <a:avLst/>
          </a:prstGeom>
          <a:ln w="38100"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indent="0">
              <a:lnSpc>
                <a:spcPts val="3200"/>
              </a:lnSpc>
              <a:buNone/>
            </a:pP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决策树学习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目的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是为了产生一棵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泛化能力强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，即</a:t>
            </a:r>
            <a:r>
              <a:rPr lang="zh-CN" altLang="en-US" sz="2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处理  未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见示例</a:t>
            </a:r>
            <a:r>
              <a:rPr lang="zh-CN" altLang="en-US" sz="2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能力 强  的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决策树</a:t>
            </a:r>
          </a:p>
          <a:p>
            <a:pPr marL="0" indent="0">
              <a:lnSpc>
                <a:spcPts val="3200"/>
              </a:lnSpc>
              <a:buNone/>
            </a:pPr>
            <a:endParaRPr lang="zh-CN" altLang="en-US" sz="2200" i="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12" y="1047228"/>
            <a:ext cx="2998839" cy="34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基本流程</a:t>
            </a:r>
            <a:endParaRPr lang="zh-CN" altLang="en-US" dirty="0"/>
          </a:p>
        </p:txBody>
      </p:sp>
      <p:pic>
        <p:nvPicPr>
          <p:cNvPr id="4" name="Picture 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8" y="1099374"/>
            <a:ext cx="5464278" cy="494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2026" y="2704563"/>
            <a:ext cx="4636546" cy="25757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026" y="3312819"/>
            <a:ext cx="4636546" cy="25757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6999" y="4662958"/>
            <a:ext cx="4636546" cy="25757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50202" y="2496186"/>
            <a:ext cx="4093797" cy="220060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1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虽然 当前</a:t>
            </a:r>
            <a:r>
              <a:rPr lang="zh-CN" altLang="en-US" sz="16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结点包含的样本</a:t>
            </a:r>
            <a:r>
              <a:rPr lang="zh-CN" altLang="en-US" sz="1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，不属于同一类别，但是</a:t>
            </a:r>
            <a:endParaRPr lang="en-US" altLang="zh-CN" sz="1600" b="1" dirty="0" smtClean="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所有样本在所有属性上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取值</a:t>
            </a:r>
            <a:r>
              <a:rPr lang="zh-CN" altLang="en-US" sz="1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相同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1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或 当前</a:t>
            </a:r>
            <a:r>
              <a:rPr lang="zh-CN" altLang="en-US" sz="16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属性集为空</a:t>
            </a:r>
            <a:r>
              <a:rPr lang="zh-CN" altLang="en-US" sz="1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无法划分</a:t>
            </a:r>
            <a:endParaRPr lang="en-US" altLang="zh-CN" sz="1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把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当前结点 标记为</a:t>
            </a:r>
            <a:r>
              <a:rPr lang="zh-CN" alt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叶结点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1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60363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当前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结点的</a:t>
            </a:r>
            <a:r>
              <a:rPr lang="zh-CN" altLang="en-US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后验分布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pPr marL="360363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类别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为：该结点 所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含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样本 最多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类别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43974" y="1436084"/>
            <a:ext cx="33040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三种情况导致 递归返回</a:t>
            </a:r>
            <a:endParaRPr lang="zh-CN" altLang="en-US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7692" y="914708"/>
            <a:ext cx="33040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决策树学习算法</a:t>
            </a:r>
            <a:r>
              <a:rPr lang="en-US" altLang="zh-CN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---</a:t>
            </a:r>
            <a:r>
              <a:rPr lang="zh-CN" altLang="en-US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递归算法</a:t>
            </a:r>
            <a:endParaRPr lang="zh-CN" altLang="en-US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70299" y="1832525"/>
            <a:ext cx="6301909" cy="872038"/>
            <a:chOff x="2670299" y="1832525"/>
            <a:chExt cx="6301909" cy="872038"/>
          </a:xfrm>
        </p:grpSpPr>
        <p:sp>
          <p:nvSpPr>
            <p:cNvPr id="13" name="矩形 12"/>
            <p:cNvSpPr/>
            <p:nvPr/>
          </p:nvSpPr>
          <p:spPr>
            <a:xfrm>
              <a:off x="5050203" y="1832525"/>
              <a:ext cx="3922005" cy="584775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1. </a:t>
              </a:r>
              <a:r>
                <a:rPr lang="zh-CN" altLang="en-US" sz="1600" b="1" dirty="0" smtClean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当前结点包含的样本，实际上  全部属于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同一类别，无需划分</a:t>
              </a:r>
              <a:endParaRPr lang="zh-CN" altLang="en-US" sz="1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6" name="直接箭头连接符 5"/>
            <p:cNvCxnSpPr>
              <a:stCxn id="13" idx="1"/>
              <a:endCxn id="5" idx="0"/>
            </p:cNvCxnSpPr>
            <p:nvPr/>
          </p:nvCxnSpPr>
          <p:spPr>
            <a:xfrm flipH="1">
              <a:off x="2670299" y="2124913"/>
              <a:ext cx="2379904" cy="57965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655272" y="4759208"/>
            <a:ext cx="6488728" cy="1723549"/>
            <a:chOff x="2655272" y="4759208"/>
            <a:chExt cx="6488728" cy="1723549"/>
          </a:xfrm>
        </p:grpSpPr>
        <p:sp>
          <p:nvSpPr>
            <p:cNvPr id="16" name="矩形 15"/>
            <p:cNvSpPr/>
            <p:nvPr/>
          </p:nvSpPr>
          <p:spPr>
            <a:xfrm>
              <a:off x="5090965" y="4759208"/>
              <a:ext cx="4053035" cy="172354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altLang="zh-CN" sz="1600" b="1" dirty="0" smtClean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3. </a:t>
              </a:r>
              <a:r>
                <a:rPr lang="zh-CN" altLang="en-US" sz="1600" b="1" dirty="0" smtClean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当前结点包含样本集合为空</a:t>
              </a:r>
              <a:r>
                <a:rPr lang="en-US" altLang="zh-CN" sz="1600" b="1" dirty="0" smtClean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不能划分，</a:t>
              </a:r>
              <a:r>
                <a:rPr lang="zh-CN" altLang="en-US" sz="1600" b="1" dirty="0">
                  <a:latin typeface="黑体" pitchFamily="49" charset="-122"/>
                  <a:ea typeface="黑体" pitchFamily="49" charset="-122"/>
                </a:rPr>
                <a:t>把当前结点 标记为</a:t>
              </a:r>
              <a:r>
                <a:rPr lang="zh-CN" altLang="en-US" sz="1600" b="1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叶结点</a:t>
              </a:r>
              <a:endPara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452438" indent="-285750">
                <a:spcBef>
                  <a:spcPts val="600"/>
                </a:spcBef>
                <a:buFont typeface="Wingdings" panose="05000000000000000000" pitchFamily="2" charset="2"/>
                <a:buChar char="ü"/>
              </a:pPr>
              <a:r>
                <a:rPr lang="zh-CN" altLang="en-US" sz="1600" b="1" dirty="0">
                  <a:latin typeface="黑体" pitchFamily="49" charset="-122"/>
                  <a:ea typeface="黑体" pitchFamily="49" charset="-122"/>
                </a:rPr>
                <a:t>利用</a:t>
              </a:r>
              <a:r>
                <a:rPr lang="en-US" altLang="zh-CN" sz="1600" b="1" dirty="0">
                  <a:latin typeface="黑体" pitchFamily="49" charset="-122"/>
                  <a:ea typeface="黑体" pitchFamily="49" charset="-122"/>
                </a:rPr>
                <a:t>:</a:t>
              </a:r>
              <a:r>
                <a:rPr lang="zh-CN" altLang="en-US" sz="1600" b="1" dirty="0">
                  <a:latin typeface="黑体" pitchFamily="49" charset="-122"/>
                  <a:ea typeface="黑体" pitchFamily="49" charset="-122"/>
                </a:rPr>
                <a:t>父结点的样本分布，将其 作为当前结点的</a:t>
              </a:r>
              <a:r>
                <a:rPr lang="zh-CN" altLang="en-US" sz="1600" b="1" dirty="0" smtClean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先验分布</a:t>
              </a:r>
              <a:endParaRPr lang="zh-CN" altLang="en-US" sz="16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endParaRPr>
            </a:p>
            <a:p>
              <a:pPr marL="452438" indent="-285750">
                <a:spcBef>
                  <a:spcPts val="600"/>
                </a:spcBef>
                <a:buFont typeface="Wingdings" panose="05000000000000000000" pitchFamily="2" charset="2"/>
                <a:buChar char="ü"/>
              </a:pPr>
              <a:r>
                <a:rPr lang="zh-CN" altLang="en-US" sz="1600" b="1" dirty="0" smtClean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黑体" pitchFamily="49" charset="-122"/>
                  <a:ea typeface="黑体" pitchFamily="49" charset="-122"/>
                </a:rPr>
                <a:t>类别</a:t>
              </a: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为：其</a:t>
              </a:r>
              <a:r>
                <a:rPr lang="zh-CN" altLang="en-US" sz="1600" b="1" dirty="0">
                  <a:latin typeface="黑体" pitchFamily="49" charset="-122"/>
                  <a:ea typeface="黑体" pitchFamily="49" charset="-122"/>
                </a:rPr>
                <a:t>父</a:t>
              </a: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结点 所</a:t>
              </a:r>
              <a:r>
                <a:rPr lang="zh-CN" altLang="en-US" sz="1600" b="1" dirty="0">
                  <a:latin typeface="黑体" pitchFamily="49" charset="-122"/>
                  <a:ea typeface="黑体" pitchFamily="49" charset="-122"/>
                </a:rPr>
                <a:t>含</a:t>
              </a: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样本 最多</a:t>
              </a:r>
              <a:r>
                <a:rPr lang="zh-CN" altLang="en-US" sz="1600" b="1" dirty="0"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类别</a:t>
              </a:r>
              <a:endParaRPr lang="en-US" altLang="zh-CN" sz="1600" b="1" dirty="0" smtClean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7" name="直接箭头连接符 16"/>
            <p:cNvCxnSpPr>
              <a:endCxn id="8" idx="2"/>
            </p:cNvCxnSpPr>
            <p:nvPr/>
          </p:nvCxnSpPr>
          <p:spPr>
            <a:xfrm flipH="1" flipV="1">
              <a:off x="2655272" y="4920536"/>
              <a:ext cx="2435693" cy="70044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3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68" y="890015"/>
            <a:ext cx="8616950" cy="78157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完全 决策树 大小：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个属性（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个属性值），叶子结点数为</a:t>
            </a:r>
            <a:r>
              <a:rPr lang="en-US" altLang="zh-CN" dirty="0" smtClean="0"/>
              <a:t>6!*3</a:t>
            </a:r>
            <a:r>
              <a:rPr lang="en-US" altLang="zh-CN" baseline="30000" dirty="0" smtClean="0"/>
              <a:t>6</a:t>
            </a:r>
          </a:p>
          <a:p>
            <a:r>
              <a:rPr lang="zh-CN" altLang="en-US" dirty="0" smtClean="0"/>
              <a:t>决策树学习算法  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采用  </a:t>
            </a:r>
            <a:r>
              <a:rPr lang="zh-CN" altLang="en-US" dirty="0" smtClean="0"/>
              <a:t>选择</a:t>
            </a:r>
            <a:r>
              <a:rPr lang="zh-CN" altLang="en-US" dirty="0"/>
              <a:t>部分</a:t>
            </a:r>
            <a:r>
              <a:rPr lang="zh-CN" altLang="en-US" dirty="0" smtClean="0"/>
              <a:t>属性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剪枝  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的技术</a:t>
            </a:r>
            <a:r>
              <a:rPr lang="zh-CN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/>
              <a:t>得到最终的</a:t>
            </a:r>
            <a:r>
              <a:rPr lang="zh-CN" altLang="en-US" dirty="0" smtClean="0"/>
              <a:t>决策树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412216" y="1881176"/>
            <a:ext cx="7528209" cy="4505868"/>
            <a:chOff x="412216" y="1881176"/>
            <a:chExt cx="7528209" cy="4505868"/>
          </a:xfrm>
        </p:grpSpPr>
        <p:cxnSp>
          <p:nvCxnSpPr>
            <p:cNvPr id="4" name="直接连接符 3"/>
            <p:cNvCxnSpPr>
              <a:endCxn id="11" idx="0"/>
            </p:cNvCxnSpPr>
            <p:nvPr/>
          </p:nvCxnSpPr>
          <p:spPr>
            <a:xfrm>
              <a:off x="5197228" y="2283395"/>
              <a:ext cx="2203197" cy="6315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endCxn id="10" idx="0"/>
            </p:cNvCxnSpPr>
            <p:nvPr/>
          </p:nvCxnSpPr>
          <p:spPr>
            <a:xfrm flipH="1">
              <a:off x="2239853" y="2324465"/>
              <a:ext cx="2333275" cy="5904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12" idx="2"/>
              <a:endCxn id="42" idx="0"/>
            </p:cNvCxnSpPr>
            <p:nvPr/>
          </p:nvCxnSpPr>
          <p:spPr>
            <a:xfrm>
              <a:off x="4934330" y="2313176"/>
              <a:ext cx="761995" cy="595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348509" y="24393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清晰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930" y="24393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稍糊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45447" y="24393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模糊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99853" y="2914898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根蒂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860425" y="291489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14330" y="1881176"/>
              <a:ext cx="144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纹理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973992" y="398848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5714" y="398848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15" name="直接连接符 14"/>
            <p:cNvCxnSpPr>
              <a:endCxn id="14" idx="0"/>
            </p:cNvCxnSpPr>
            <p:nvPr/>
          </p:nvCxnSpPr>
          <p:spPr>
            <a:xfrm flipH="1">
              <a:off x="965714" y="3346898"/>
              <a:ext cx="1056139" cy="64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13" idx="0"/>
            </p:cNvCxnSpPr>
            <p:nvPr/>
          </p:nvCxnSpPr>
          <p:spPr>
            <a:xfrm>
              <a:off x="2461419" y="3346898"/>
              <a:ext cx="1052573" cy="64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2"/>
              <a:endCxn id="30" idx="0"/>
            </p:cNvCxnSpPr>
            <p:nvPr/>
          </p:nvCxnSpPr>
          <p:spPr>
            <a:xfrm>
              <a:off x="2239853" y="3346898"/>
              <a:ext cx="0" cy="64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37"/>
            <p:cNvSpPr txBox="1"/>
            <p:nvPr/>
          </p:nvSpPr>
          <p:spPr>
            <a:xfrm>
              <a:off x="791311" y="34666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蜷缩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文本框 38"/>
            <p:cNvSpPr txBox="1"/>
            <p:nvPr/>
          </p:nvSpPr>
          <p:spPr>
            <a:xfrm>
              <a:off x="2177722" y="34666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稍</a:t>
              </a:r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蜷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文本框 39"/>
            <p:cNvSpPr txBox="1"/>
            <p:nvPr/>
          </p:nvSpPr>
          <p:spPr>
            <a:xfrm>
              <a:off x="3156208" y="34666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硬挺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14939" y="3988488"/>
              <a:ext cx="2286066" cy="432000"/>
              <a:chOff x="5861816" y="2353958"/>
              <a:chExt cx="2286066" cy="43200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861816" y="235395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好瓜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067882" y="2353958"/>
                <a:ext cx="1080000" cy="432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>
                    <a:latin typeface="Times New Roman" pitchFamily="18" charset="0"/>
                    <a:ea typeface="黑体" pitchFamily="49" charset="-122"/>
                  </a:rPr>
                  <a:t>坏</a:t>
                </a:r>
                <a:r>
                  <a:rPr lang="zh-CN" altLang="en-US" sz="2200" dirty="0" smtClean="0">
                    <a:latin typeface="Times New Roman" pitchFamily="18" charset="0"/>
                    <a:ea typeface="黑体" pitchFamily="49" charset="-122"/>
                  </a:rPr>
                  <a:t>瓜</a:t>
                </a:r>
                <a:endParaRPr lang="zh-CN" altLang="en-US" sz="2200" dirty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cxnSp>
          <p:nvCxnSpPr>
            <p:cNvPr id="24" name="直接连接符 23"/>
            <p:cNvCxnSpPr>
              <a:endCxn id="22" idx="0"/>
            </p:cNvCxnSpPr>
            <p:nvPr/>
          </p:nvCxnSpPr>
          <p:spPr>
            <a:xfrm flipH="1">
              <a:off x="5154939" y="3268007"/>
              <a:ext cx="431813" cy="7204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23" idx="0"/>
            </p:cNvCxnSpPr>
            <p:nvPr/>
          </p:nvCxnSpPr>
          <p:spPr>
            <a:xfrm>
              <a:off x="5875565" y="3268007"/>
              <a:ext cx="485440" cy="7204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412216" y="506207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973992" y="5062078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8" name="直接连接符 27"/>
            <p:cNvCxnSpPr>
              <a:endCxn id="26" idx="0"/>
            </p:cNvCxnSpPr>
            <p:nvPr/>
          </p:nvCxnSpPr>
          <p:spPr>
            <a:xfrm flipH="1">
              <a:off x="952216" y="4267988"/>
              <a:ext cx="1207634" cy="794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27" idx="0"/>
            </p:cNvCxnSpPr>
            <p:nvPr/>
          </p:nvCxnSpPr>
          <p:spPr>
            <a:xfrm>
              <a:off x="2353180" y="4340492"/>
              <a:ext cx="1160812" cy="721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1699853" y="3988488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色泽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31" name="文本框 60"/>
            <p:cNvSpPr txBox="1"/>
            <p:nvPr/>
          </p:nvSpPr>
          <p:spPr>
            <a:xfrm>
              <a:off x="770849" y="45153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青绿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32" name="直接连接符 31"/>
            <p:cNvCxnSpPr>
              <a:stCxn id="30" idx="2"/>
              <a:endCxn id="39" idx="0"/>
            </p:cNvCxnSpPr>
            <p:nvPr/>
          </p:nvCxnSpPr>
          <p:spPr>
            <a:xfrm>
              <a:off x="2239853" y="4420488"/>
              <a:ext cx="1016" cy="641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64"/>
            <p:cNvSpPr txBox="1"/>
            <p:nvPr/>
          </p:nvSpPr>
          <p:spPr>
            <a:xfrm>
              <a:off x="2160868" y="45204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乌黑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文本框 65"/>
            <p:cNvSpPr txBox="1"/>
            <p:nvPr/>
          </p:nvSpPr>
          <p:spPr>
            <a:xfrm>
              <a:off x="3016143" y="45153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浅白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060611" y="5955044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好瓜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311833" y="5955044"/>
              <a:ext cx="1080000" cy="43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Times New Roman" pitchFamily="18" charset="0"/>
                  <a:ea typeface="黑体" pitchFamily="49" charset="-122"/>
                </a:rPr>
                <a:t>坏瓜</a:t>
              </a:r>
              <a:endParaRPr lang="zh-CN" altLang="en-US" sz="2200" dirty="0"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37" name="直接连接符 36"/>
            <p:cNvCxnSpPr>
              <a:endCxn id="35" idx="0"/>
            </p:cNvCxnSpPr>
            <p:nvPr/>
          </p:nvCxnSpPr>
          <p:spPr>
            <a:xfrm flipH="1">
              <a:off x="1600611" y="5341578"/>
              <a:ext cx="577111" cy="6134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6" idx="0"/>
            </p:cNvCxnSpPr>
            <p:nvPr/>
          </p:nvCxnSpPr>
          <p:spPr>
            <a:xfrm>
              <a:off x="2217977" y="5341578"/>
              <a:ext cx="633856" cy="6134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1700869" y="5062078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触感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0" name="文本框 77"/>
            <p:cNvSpPr txBox="1"/>
            <p:nvPr/>
          </p:nvSpPr>
          <p:spPr>
            <a:xfrm>
              <a:off x="1132545" y="55398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" name="文本框 78"/>
            <p:cNvSpPr txBox="1"/>
            <p:nvPr/>
          </p:nvSpPr>
          <p:spPr>
            <a:xfrm>
              <a:off x="2704340" y="55416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软粘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156325" y="2908333"/>
              <a:ext cx="1080000" cy="43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latin typeface="Times" panose="02020603060405020304" pitchFamily="18" charset="0"/>
                  <a:ea typeface="黑体" pitchFamily="49" charset="-122"/>
                </a:rPr>
                <a:t>触感</a:t>
              </a:r>
              <a:r>
                <a:rPr lang="en-US" altLang="zh-CN" sz="2200" dirty="0" smtClean="0">
                  <a:latin typeface="Times" panose="02020603060405020304" pitchFamily="18" charset="0"/>
                  <a:ea typeface="黑体" pitchFamily="49" charset="-122"/>
                </a:rPr>
                <a:t>=?</a:t>
              </a:r>
              <a:endParaRPr lang="zh-CN" altLang="en-US" sz="2200" dirty="0">
                <a:latin typeface="Times" panose="02020603060405020304" pitchFamily="18" charset="0"/>
                <a:ea typeface="黑体" pitchFamily="49" charset="-122"/>
              </a:endParaRPr>
            </a:p>
          </p:txBody>
        </p:sp>
        <p:sp>
          <p:nvSpPr>
            <p:cNvPr id="43" name="文本框 40"/>
            <p:cNvSpPr txBox="1"/>
            <p:nvPr/>
          </p:nvSpPr>
          <p:spPr>
            <a:xfrm>
              <a:off x="4727795" y="34666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硬滑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" name="文本框 42"/>
            <p:cNvSpPr txBox="1"/>
            <p:nvPr/>
          </p:nvSpPr>
          <p:spPr>
            <a:xfrm>
              <a:off x="6229189" y="34734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软粘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标题 1"/>
          <p:cNvSpPr txBox="1">
            <a:spLocks/>
          </p:cNvSpPr>
          <p:nvPr/>
        </p:nvSpPr>
        <p:spPr>
          <a:xfrm>
            <a:off x="412750" y="1952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a typeface="黑体" pitchFamily="49" charset="-122"/>
              </a:rPr>
              <a:t>基本流程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7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基本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流程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核心技术：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划分选择</a:t>
            </a:r>
            <a:endParaRPr lang="en-US" altLang="zh-CN" dirty="0"/>
          </a:p>
          <a:p>
            <a:r>
              <a:rPr lang="zh-CN" altLang="en-US" dirty="0" smtClean="0"/>
              <a:t>剪枝</a:t>
            </a:r>
            <a:r>
              <a:rPr lang="zh-CN" altLang="en-US" dirty="0"/>
              <a:t>处理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连续与缺失值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多变量决策树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2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3627</TotalTime>
  <Words>5021</Words>
  <Application>Microsoft Office PowerPoint</Application>
  <PresentationFormat>全屏显示(4:3)</PresentationFormat>
  <Paragraphs>964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4" baseType="lpstr">
      <vt:lpstr>Palatino</vt:lpstr>
      <vt:lpstr>Symbol Tiger</vt:lpstr>
      <vt:lpstr>Times </vt:lpstr>
      <vt:lpstr>等线</vt:lpstr>
      <vt:lpstr>仿宋</vt:lpstr>
      <vt:lpstr>黑体</vt:lpstr>
      <vt:lpstr>宋体</vt:lpstr>
      <vt:lpstr>Arial</vt:lpstr>
      <vt:lpstr>Times</vt:lpstr>
      <vt:lpstr>Times New Roman</vt:lpstr>
      <vt:lpstr>Verdana</vt:lpstr>
      <vt:lpstr>Wingdings</vt:lpstr>
      <vt:lpstr>机器学习v2.1rgb</vt:lpstr>
      <vt:lpstr>Equation</vt:lpstr>
      <vt:lpstr>Formula</vt:lpstr>
      <vt:lpstr>MathType 6.0 Equation</vt:lpstr>
      <vt:lpstr>PowerPoint 演示文稿</vt:lpstr>
      <vt:lpstr>第四章：决策树</vt:lpstr>
      <vt:lpstr>大纲</vt:lpstr>
      <vt:lpstr>大纲</vt:lpstr>
      <vt:lpstr>基本流程</vt:lpstr>
      <vt:lpstr>基本流程</vt:lpstr>
      <vt:lpstr>基本流程</vt:lpstr>
      <vt:lpstr>PowerPoint 演示文稿</vt:lpstr>
      <vt:lpstr>大纲</vt:lpstr>
      <vt:lpstr>划分选择</vt:lpstr>
      <vt:lpstr>划分选择  —1. 信息增益：信息熵</vt:lpstr>
      <vt:lpstr>划分选择  —1. 信息增益：信息熵</vt:lpstr>
      <vt:lpstr>PowerPoint 演示文稿</vt:lpstr>
      <vt:lpstr>划分选择   —1. 信息增益</vt:lpstr>
      <vt:lpstr>划分选择   —1. 信息增益</vt:lpstr>
      <vt:lpstr>划分选择   —1. 信息增益</vt:lpstr>
      <vt:lpstr>划分选择   —1. 信息增益</vt:lpstr>
      <vt:lpstr>划分选择  —1. 信息增益</vt:lpstr>
      <vt:lpstr>划分选择</vt:lpstr>
      <vt:lpstr>PowerPoint 演示文稿</vt:lpstr>
      <vt:lpstr>划分选择</vt:lpstr>
      <vt:lpstr>PowerPoint 演示文稿</vt:lpstr>
      <vt:lpstr>划分选择</vt:lpstr>
      <vt:lpstr>大纲</vt:lpstr>
      <vt:lpstr>剪枝处理</vt:lpstr>
      <vt:lpstr>剪枝处理</vt:lpstr>
      <vt:lpstr>剪枝处理</vt:lpstr>
      <vt:lpstr>剪枝处理  —1. 预剪枝</vt:lpstr>
      <vt:lpstr>剪枝处理  —1. 预剪枝</vt:lpstr>
      <vt:lpstr>剪枝处理  —1. 预剪枝</vt:lpstr>
      <vt:lpstr>剪枝处理  —1. 预剪枝</vt:lpstr>
      <vt:lpstr>剪枝处理  —1. 预剪枝</vt:lpstr>
      <vt:lpstr>剪枝处理   —1. 预剪枝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大纲</vt:lpstr>
      <vt:lpstr>连续与缺失值 – 连续值处理</vt:lpstr>
      <vt:lpstr>连续与缺失值 – 连续值处理</vt:lpstr>
      <vt:lpstr>连续与缺失值 – 缺失值处理</vt:lpstr>
      <vt:lpstr>连续与缺失值 – 缺失值处理</vt:lpstr>
      <vt:lpstr>连续与缺失值 – 缺失值处理</vt:lpstr>
      <vt:lpstr>大纲</vt:lpstr>
      <vt:lpstr>多变量决策树</vt:lpstr>
      <vt:lpstr>多变量决策树</vt:lpstr>
      <vt:lpstr>多变量决策树</vt:lpstr>
      <vt:lpstr>第 4 章：决策树</vt:lpstr>
      <vt:lpstr>第 4 章：决策树</vt:lpstr>
      <vt:lpstr>第 4 章：决策树</vt:lpstr>
    </vt:vector>
  </TitlesOfParts>
  <Company>LAMDA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机器学习-第四章</dc:title>
  <dc:creator>Administrator</dc:creator>
  <cp:lastModifiedBy>xt256.com</cp:lastModifiedBy>
  <cp:revision>531</cp:revision>
  <dcterms:created xsi:type="dcterms:W3CDTF">2015-12-30T14:22:19Z</dcterms:created>
  <dcterms:modified xsi:type="dcterms:W3CDTF">2019-04-18T01:25:07Z</dcterms:modified>
</cp:coreProperties>
</file>