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77" r:id="rId2"/>
    <p:sldId id="257" r:id="rId3"/>
    <p:sldId id="349" r:id="rId4"/>
    <p:sldId id="419" r:id="rId5"/>
    <p:sldId id="422" r:id="rId6"/>
    <p:sldId id="350" r:id="rId7"/>
    <p:sldId id="386" r:id="rId8"/>
    <p:sldId id="354" r:id="rId9"/>
    <p:sldId id="394" r:id="rId10"/>
    <p:sldId id="395" r:id="rId11"/>
    <p:sldId id="423" r:id="rId12"/>
    <p:sldId id="447" r:id="rId13"/>
    <p:sldId id="355" r:id="rId14"/>
    <p:sldId id="402" r:id="rId15"/>
    <p:sldId id="396" r:id="rId16"/>
    <p:sldId id="397" r:id="rId17"/>
    <p:sldId id="433" r:id="rId18"/>
    <p:sldId id="434" r:id="rId19"/>
    <p:sldId id="356" r:id="rId20"/>
    <p:sldId id="398" r:id="rId21"/>
    <p:sldId id="430" r:id="rId22"/>
    <p:sldId id="435" r:id="rId23"/>
    <p:sldId id="432" r:id="rId24"/>
    <p:sldId id="429" r:id="rId25"/>
    <p:sldId id="431" r:id="rId26"/>
    <p:sldId id="357" r:id="rId27"/>
    <p:sldId id="399" r:id="rId28"/>
    <p:sldId id="358" r:id="rId29"/>
    <p:sldId id="359" r:id="rId30"/>
    <p:sldId id="408" r:id="rId31"/>
    <p:sldId id="424" r:id="rId32"/>
    <p:sldId id="360" r:id="rId33"/>
    <p:sldId id="425" r:id="rId34"/>
    <p:sldId id="426" r:id="rId35"/>
    <p:sldId id="427" r:id="rId36"/>
    <p:sldId id="428" r:id="rId37"/>
    <p:sldId id="392" r:id="rId38"/>
    <p:sldId id="387" r:id="rId39"/>
    <p:sldId id="401" r:id="rId40"/>
    <p:sldId id="388" r:id="rId41"/>
    <p:sldId id="436" r:id="rId42"/>
    <p:sldId id="437" r:id="rId43"/>
    <p:sldId id="364" r:id="rId44"/>
    <p:sldId id="389" r:id="rId45"/>
    <p:sldId id="442" r:id="rId46"/>
    <p:sldId id="372" r:id="rId47"/>
    <p:sldId id="373" r:id="rId48"/>
    <p:sldId id="438" r:id="rId49"/>
    <p:sldId id="439" r:id="rId50"/>
    <p:sldId id="440" r:id="rId51"/>
    <p:sldId id="441" r:id="rId52"/>
    <p:sldId id="390" r:id="rId53"/>
    <p:sldId id="443" r:id="rId54"/>
    <p:sldId id="444" r:id="rId55"/>
    <p:sldId id="445" r:id="rId56"/>
    <p:sldId id="446" r:id="rId57"/>
    <p:sldId id="409" r:id="rId58"/>
    <p:sldId id="410" r:id="rId59"/>
    <p:sldId id="411" r:id="rId60"/>
    <p:sldId id="448" r:id="rId61"/>
    <p:sldId id="449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340" r:id="rId70"/>
    <p:sldId id="339" r:id="rId71"/>
    <p:sldId id="294" r:id="rId72"/>
    <p:sldId id="342" r:id="rId73"/>
    <p:sldId id="320" r:id="rId74"/>
    <p:sldId id="348" r:id="rId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99CCFF"/>
    <a:srgbClr val="822677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786" autoAdjust="0"/>
    <p:restoredTop sz="94660"/>
  </p:normalViewPr>
  <p:slideViewPr>
    <p:cSldViewPr>
      <p:cViewPr>
        <p:scale>
          <a:sx n="75" d="100"/>
          <a:sy n="75" d="100"/>
        </p:scale>
        <p:origin x="-1350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01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4294D3-9367-4D9F-9BDD-A77AA8A28B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D439102-7743-4294-A1C4-BBAE74FC4577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dirty="0" err="1" smtClean="0"/>
            <a:t>ArrayAdapter</a:t>
          </a:r>
          <a:endParaRPr lang="zh-CN" dirty="0"/>
        </a:p>
      </dgm:t>
    </dgm:pt>
    <dgm:pt modelId="{5AE4CE3A-DC34-4E73-9F31-3946B7415759}" type="parTrans" cxnId="{806143E2-2784-49C2-85C4-28F26AFC89D1}">
      <dgm:prSet/>
      <dgm:spPr/>
      <dgm:t>
        <a:bodyPr/>
        <a:lstStyle/>
        <a:p>
          <a:endParaRPr lang="zh-CN" altLang="en-US"/>
        </a:p>
      </dgm:t>
    </dgm:pt>
    <dgm:pt modelId="{9571DBED-5121-47CB-AAC5-6093024D4725}" type="sibTrans" cxnId="{806143E2-2784-49C2-85C4-28F26AFC89D1}">
      <dgm:prSet/>
      <dgm:spPr/>
      <dgm:t>
        <a:bodyPr/>
        <a:lstStyle/>
        <a:p>
          <a:endParaRPr lang="zh-CN" altLang="en-US"/>
        </a:p>
      </dgm:t>
    </dgm:pt>
    <dgm:pt modelId="{AFA138BC-189C-40F4-AF7D-490ABA67D221}" type="pres">
      <dgm:prSet presAssocID="{164294D3-9367-4D9F-9BDD-A77AA8A28B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1858DB0-49FB-4F24-9CC6-40DAC4650D6B}" type="pres">
      <dgm:prSet presAssocID="{BD439102-7743-4294-A1C4-BBAE74FC4577}" presName="parentText" presStyleLbl="node1" presStyleIdx="0" presStyleCnt="1" custLinFactNeighborY="-1268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A23E46-1407-44DA-A912-915028188EDB}" type="presOf" srcId="{BD439102-7743-4294-A1C4-BBAE74FC4577}" destId="{31858DB0-49FB-4F24-9CC6-40DAC4650D6B}" srcOrd="0" destOrd="0" presId="urn:microsoft.com/office/officeart/2005/8/layout/vList2"/>
    <dgm:cxn modelId="{806143E2-2784-49C2-85C4-28F26AFC89D1}" srcId="{164294D3-9367-4D9F-9BDD-A77AA8A28B30}" destId="{BD439102-7743-4294-A1C4-BBAE74FC4577}" srcOrd="0" destOrd="0" parTransId="{5AE4CE3A-DC34-4E73-9F31-3946B7415759}" sibTransId="{9571DBED-5121-47CB-AAC5-6093024D4725}"/>
    <dgm:cxn modelId="{DA0178A7-8D77-4A25-A0A5-11FCFE8355C9}" type="presOf" srcId="{164294D3-9367-4D9F-9BDD-A77AA8A28B30}" destId="{AFA138BC-189C-40F4-AF7D-490ABA67D221}" srcOrd="0" destOrd="0" presId="urn:microsoft.com/office/officeart/2005/8/layout/vList2"/>
    <dgm:cxn modelId="{0261A786-E023-44A2-A4E0-F2F2478D0A27}" type="presParOf" srcId="{AFA138BC-189C-40F4-AF7D-490ABA67D221}" destId="{31858DB0-49FB-4F24-9CC6-40DAC4650D6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4294D3-9367-4D9F-9BDD-A77AA8A28B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D439102-7743-4294-A1C4-BBAE74FC4577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altLang="zh-CN" dirty="0" err="1" smtClean="0"/>
            <a:t>SimpleAdapter</a:t>
          </a:r>
          <a:endParaRPr lang="zh-CN" dirty="0"/>
        </a:p>
      </dgm:t>
    </dgm:pt>
    <dgm:pt modelId="{5AE4CE3A-DC34-4E73-9F31-3946B7415759}" type="parTrans" cxnId="{806143E2-2784-49C2-85C4-28F26AFC89D1}">
      <dgm:prSet/>
      <dgm:spPr/>
      <dgm:t>
        <a:bodyPr/>
        <a:lstStyle/>
        <a:p>
          <a:endParaRPr lang="zh-CN" altLang="en-US"/>
        </a:p>
      </dgm:t>
    </dgm:pt>
    <dgm:pt modelId="{9571DBED-5121-47CB-AAC5-6093024D4725}" type="sibTrans" cxnId="{806143E2-2784-49C2-85C4-28F26AFC89D1}">
      <dgm:prSet/>
      <dgm:spPr/>
      <dgm:t>
        <a:bodyPr/>
        <a:lstStyle/>
        <a:p>
          <a:endParaRPr lang="zh-CN" altLang="en-US"/>
        </a:p>
      </dgm:t>
    </dgm:pt>
    <dgm:pt modelId="{AFA138BC-189C-40F4-AF7D-490ABA67D221}" type="pres">
      <dgm:prSet presAssocID="{164294D3-9367-4D9F-9BDD-A77AA8A28B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1858DB0-49FB-4F24-9CC6-40DAC4650D6B}" type="pres">
      <dgm:prSet presAssocID="{BD439102-7743-4294-A1C4-BBAE74FC4577}" presName="parentText" presStyleLbl="node1" presStyleIdx="0" presStyleCnt="1" custLinFactNeighborY="-1268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D6163A3-B904-4B15-9AE8-528E484138C0}" type="presOf" srcId="{BD439102-7743-4294-A1C4-BBAE74FC4577}" destId="{31858DB0-49FB-4F24-9CC6-40DAC4650D6B}" srcOrd="0" destOrd="0" presId="urn:microsoft.com/office/officeart/2005/8/layout/vList2"/>
    <dgm:cxn modelId="{46F12C39-EA54-4EAC-9B93-687BD917D33C}" type="presOf" srcId="{164294D3-9367-4D9F-9BDD-A77AA8A28B30}" destId="{AFA138BC-189C-40F4-AF7D-490ABA67D221}" srcOrd="0" destOrd="0" presId="urn:microsoft.com/office/officeart/2005/8/layout/vList2"/>
    <dgm:cxn modelId="{806143E2-2784-49C2-85C4-28F26AFC89D1}" srcId="{164294D3-9367-4D9F-9BDD-A77AA8A28B30}" destId="{BD439102-7743-4294-A1C4-BBAE74FC4577}" srcOrd="0" destOrd="0" parTransId="{5AE4CE3A-DC34-4E73-9F31-3946B7415759}" sibTransId="{9571DBED-5121-47CB-AAC5-6093024D4725}"/>
    <dgm:cxn modelId="{C0D1FBA9-4EA3-4E73-8645-7F33993FDAB0}" type="presParOf" srcId="{AFA138BC-189C-40F4-AF7D-490ABA67D221}" destId="{31858DB0-49FB-4F24-9CC6-40DAC4650D6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4294D3-9367-4D9F-9BDD-A77AA8A28B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D439102-7743-4294-A1C4-BBAE74FC4577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altLang="zh-CN" dirty="0" err="1" smtClean="0"/>
            <a:t>BaseAdapter</a:t>
          </a:r>
          <a:endParaRPr lang="zh-CN" dirty="0"/>
        </a:p>
      </dgm:t>
    </dgm:pt>
    <dgm:pt modelId="{5AE4CE3A-DC34-4E73-9F31-3946B7415759}" type="parTrans" cxnId="{806143E2-2784-49C2-85C4-28F26AFC89D1}">
      <dgm:prSet/>
      <dgm:spPr/>
      <dgm:t>
        <a:bodyPr/>
        <a:lstStyle/>
        <a:p>
          <a:endParaRPr lang="zh-CN" altLang="en-US"/>
        </a:p>
      </dgm:t>
    </dgm:pt>
    <dgm:pt modelId="{9571DBED-5121-47CB-AAC5-6093024D4725}" type="sibTrans" cxnId="{806143E2-2784-49C2-85C4-28F26AFC89D1}">
      <dgm:prSet/>
      <dgm:spPr/>
      <dgm:t>
        <a:bodyPr/>
        <a:lstStyle/>
        <a:p>
          <a:endParaRPr lang="zh-CN" altLang="en-US"/>
        </a:p>
      </dgm:t>
    </dgm:pt>
    <dgm:pt modelId="{AFA138BC-189C-40F4-AF7D-490ABA67D221}" type="pres">
      <dgm:prSet presAssocID="{164294D3-9367-4D9F-9BDD-A77AA8A28B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1858DB0-49FB-4F24-9CC6-40DAC4650D6B}" type="pres">
      <dgm:prSet presAssocID="{BD439102-7743-4294-A1C4-BBAE74FC4577}" presName="parentText" presStyleLbl="node1" presStyleIdx="0" presStyleCnt="1" custLinFactNeighborY="-1268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2AFADF9-3962-4025-9645-2ACF67BC159F}" type="presOf" srcId="{164294D3-9367-4D9F-9BDD-A77AA8A28B30}" destId="{AFA138BC-189C-40F4-AF7D-490ABA67D221}" srcOrd="0" destOrd="0" presId="urn:microsoft.com/office/officeart/2005/8/layout/vList2"/>
    <dgm:cxn modelId="{806143E2-2784-49C2-85C4-28F26AFC89D1}" srcId="{164294D3-9367-4D9F-9BDD-A77AA8A28B30}" destId="{BD439102-7743-4294-A1C4-BBAE74FC4577}" srcOrd="0" destOrd="0" parTransId="{5AE4CE3A-DC34-4E73-9F31-3946B7415759}" sibTransId="{9571DBED-5121-47CB-AAC5-6093024D4725}"/>
    <dgm:cxn modelId="{A7343A5A-3EB3-4866-BF1A-A586075B8B10}" type="presOf" srcId="{BD439102-7743-4294-A1C4-BBAE74FC4577}" destId="{31858DB0-49FB-4F24-9CC6-40DAC4650D6B}" srcOrd="0" destOrd="0" presId="urn:microsoft.com/office/officeart/2005/8/layout/vList2"/>
    <dgm:cxn modelId="{9A16B93D-7B01-430E-B0DD-DFDE9ACFD7AA}" type="presParOf" srcId="{AFA138BC-189C-40F4-AF7D-490ABA67D221}" destId="{31858DB0-49FB-4F24-9CC6-40DAC4650D6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4294D3-9367-4D9F-9BDD-A77AA8A28B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D439102-7743-4294-A1C4-BBAE74FC4577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altLang="zh-CN" dirty="0" err="1" smtClean="0"/>
            <a:t>BaseAdapter</a:t>
          </a:r>
          <a:endParaRPr lang="zh-CN" dirty="0"/>
        </a:p>
      </dgm:t>
    </dgm:pt>
    <dgm:pt modelId="{5AE4CE3A-DC34-4E73-9F31-3946B7415759}" type="parTrans" cxnId="{806143E2-2784-49C2-85C4-28F26AFC89D1}">
      <dgm:prSet/>
      <dgm:spPr/>
      <dgm:t>
        <a:bodyPr/>
        <a:lstStyle/>
        <a:p>
          <a:endParaRPr lang="zh-CN" altLang="en-US"/>
        </a:p>
      </dgm:t>
    </dgm:pt>
    <dgm:pt modelId="{9571DBED-5121-47CB-AAC5-6093024D4725}" type="sibTrans" cxnId="{806143E2-2784-49C2-85C4-28F26AFC89D1}">
      <dgm:prSet/>
      <dgm:spPr/>
      <dgm:t>
        <a:bodyPr/>
        <a:lstStyle/>
        <a:p>
          <a:endParaRPr lang="zh-CN" altLang="en-US"/>
        </a:p>
      </dgm:t>
    </dgm:pt>
    <dgm:pt modelId="{AFA138BC-189C-40F4-AF7D-490ABA67D221}" type="pres">
      <dgm:prSet presAssocID="{164294D3-9367-4D9F-9BDD-A77AA8A28B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1858DB0-49FB-4F24-9CC6-40DAC4650D6B}" type="pres">
      <dgm:prSet presAssocID="{BD439102-7743-4294-A1C4-BBAE74FC4577}" presName="parentText" presStyleLbl="node1" presStyleIdx="0" presStyleCnt="1" custLinFactNeighborY="-1268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FD0998-C931-4399-A84D-2C34AF34873F}" type="presOf" srcId="{164294D3-9367-4D9F-9BDD-A77AA8A28B30}" destId="{AFA138BC-189C-40F4-AF7D-490ABA67D221}" srcOrd="0" destOrd="0" presId="urn:microsoft.com/office/officeart/2005/8/layout/vList2"/>
    <dgm:cxn modelId="{94C053B4-FF92-4A07-A995-1004EA2F353A}" type="presOf" srcId="{BD439102-7743-4294-A1C4-BBAE74FC4577}" destId="{31858DB0-49FB-4F24-9CC6-40DAC4650D6B}" srcOrd="0" destOrd="0" presId="urn:microsoft.com/office/officeart/2005/8/layout/vList2"/>
    <dgm:cxn modelId="{806143E2-2784-49C2-85C4-28F26AFC89D1}" srcId="{164294D3-9367-4D9F-9BDD-A77AA8A28B30}" destId="{BD439102-7743-4294-A1C4-BBAE74FC4577}" srcOrd="0" destOrd="0" parTransId="{5AE4CE3A-DC34-4E73-9F31-3946B7415759}" sibTransId="{9571DBED-5121-47CB-AAC5-6093024D4725}"/>
    <dgm:cxn modelId="{3701F5D0-D351-4CF7-88E7-C1F1926AAC24}" type="presParOf" srcId="{AFA138BC-189C-40F4-AF7D-490ABA67D221}" destId="{31858DB0-49FB-4F24-9CC6-40DAC4650D6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58DB0-49FB-4F24-9CC6-40DAC4650D6B}">
      <dsp:nvSpPr>
        <dsp:cNvPr id="0" name=""/>
        <dsp:cNvSpPr/>
      </dsp:nvSpPr>
      <dsp:spPr>
        <a:xfrm>
          <a:off x="0" y="0"/>
          <a:ext cx="3240360" cy="638819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ArrayAdapter</a:t>
          </a:r>
          <a:endParaRPr lang="zh-CN" sz="2800" kern="1200" dirty="0"/>
        </a:p>
      </dsp:txBody>
      <dsp:txXfrm>
        <a:off x="31185" y="31185"/>
        <a:ext cx="3177990" cy="5764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58DB0-49FB-4F24-9CC6-40DAC4650D6B}">
      <dsp:nvSpPr>
        <dsp:cNvPr id="0" name=""/>
        <dsp:cNvSpPr/>
      </dsp:nvSpPr>
      <dsp:spPr>
        <a:xfrm>
          <a:off x="0" y="0"/>
          <a:ext cx="3240360" cy="638819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/>
            <a:t>SimpleAdapter</a:t>
          </a:r>
          <a:endParaRPr lang="zh-CN" sz="2800" kern="1200" dirty="0"/>
        </a:p>
      </dsp:txBody>
      <dsp:txXfrm>
        <a:off x="31185" y="31185"/>
        <a:ext cx="3177990" cy="5764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58DB0-49FB-4F24-9CC6-40DAC4650D6B}">
      <dsp:nvSpPr>
        <dsp:cNvPr id="0" name=""/>
        <dsp:cNvSpPr/>
      </dsp:nvSpPr>
      <dsp:spPr>
        <a:xfrm>
          <a:off x="0" y="0"/>
          <a:ext cx="3240360" cy="638819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/>
            <a:t>BaseAdapter</a:t>
          </a:r>
          <a:endParaRPr lang="zh-CN" sz="2800" kern="1200" dirty="0"/>
        </a:p>
      </dsp:txBody>
      <dsp:txXfrm>
        <a:off x="31185" y="31185"/>
        <a:ext cx="3177990" cy="5764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58DB0-49FB-4F24-9CC6-40DAC4650D6B}">
      <dsp:nvSpPr>
        <dsp:cNvPr id="0" name=""/>
        <dsp:cNvSpPr/>
      </dsp:nvSpPr>
      <dsp:spPr>
        <a:xfrm>
          <a:off x="0" y="0"/>
          <a:ext cx="3240360" cy="638819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/>
            <a:t>BaseAdapter</a:t>
          </a:r>
          <a:endParaRPr lang="zh-CN" sz="2800" kern="1200" dirty="0"/>
        </a:p>
      </dsp:txBody>
      <dsp:txXfrm>
        <a:off x="31185" y="31185"/>
        <a:ext cx="3177990" cy="576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DB8D716-AED2-4EDA-B641-53F746C225FB}" type="datetimeFigureOut">
              <a:rPr lang="zh-CN" altLang="en-US"/>
              <a:pPr>
                <a:defRPr/>
              </a:pPr>
              <a:t>2018/4/16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C26C340-07C1-4D38-91DC-7802FF5650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6360775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5BC5EF3-B206-412E-BDBF-2AB878DB2305}" type="datetimeFigureOut">
              <a:rPr lang="zh-CN" altLang="en-US"/>
              <a:pPr>
                <a:defRPr/>
              </a:pPr>
              <a:t>2018/4/16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425C260-C728-44AB-AF19-DE40E018FB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5548722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20FE5F6-AC43-460D-AFEF-3F91367DC1BE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  <p:sp>
        <p:nvSpPr>
          <p:cNvPr id="48133" name="页脚占位符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00166" y="2071678"/>
            <a:ext cx="6142390" cy="2071702"/>
          </a:xfrm>
        </p:spPr>
        <p:txBody>
          <a:bodyPr/>
          <a:lstStyle>
            <a:lvl1pPr algn="r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7" name="内容占位符 26"/>
          <p:cNvSpPr>
            <a:spLocks noGrp="1"/>
          </p:cNvSpPr>
          <p:nvPr>
            <p:ph sz="quarter" idx="12"/>
          </p:nvPr>
        </p:nvSpPr>
        <p:spPr>
          <a:xfrm>
            <a:off x="1857356" y="4014798"/>
            <a:ext cx="5143517" cy="914400"/>
          </a:xfr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3200" b="1" baseline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17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1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579A0-2D4C-4152-A2E1-590343DEDE8D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B7BA5-8CD5-4A78-B733-3AA436C8F8C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3375" y="404813"/>
            <a:ext cx="2047875" cy="5969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404813"/>
            <a:ext cx="5991225" cy="5969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372D0-7B08-4E98-B50F-49EDA775F13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9750" y="1268413"/>
            <a:ext cx="8191500" cy="51054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05F04-01CB-4C9B-9707-3BDADA1F672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0"/>
            <a:ext cx="7086600" cy="765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96975"/>
            <a:ext cx="4205288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8513" y="1196975"/>
            <a:ext cx="4206875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587A7-1839-422C-B9C9-C20956F2A5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443663" y="65246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www.3gmsc.com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17649-17DC-4759-85AC-3397BBE440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24AAA-69D3-4548-9850-B297F4CF3F7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268413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1700" y="1268413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EA7FE-C7B9-402E-9620-BA333FE50C6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E266B-6298-46E6-A621-071947B683A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60C34-9ADD-479E-BCAF-A7817F0FDBC7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87089-0F09-4C3D-A1A0-19DCB8938327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42312-0EC0-4208-9DAE-8EB94707F1A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75E37-26A8-45EA-AD88-6604D866D27D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5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9750" y="1268413"/>
            <a:ext cx="81915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05575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6095C15-1163-4480-81AF-E1E0F2599A12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301750" y="404813"/>
            <a:ext cx="7086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3" name="Picture 107" descr="未标题-1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459788" y="404813"/>
            <a:ext cx="4778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823913" y="19050"/>
            <a:ext cx="24622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应用开发教程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6803189" y="6382787"/>
            <a:ext cx="1697901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2800" b="1" i="1" spc="300" dirty="0">
                <a:ln/>
                <a:solidFill>
                  <a:srgbClr val="69B0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itchFamily="82" charset="0"/>
              </a:rPr>
              <a:t>Android</a:t>
            </a:r>
            <a:endParaRPr lang="zh-CN" altLang="en-US" sz="2800" b="1" i="1" spc="300" dirty="0">
              <a:ln/>
              <a:solidFill>
                <a:srgbClr val="69B0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itchFamily="8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7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Medium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Medium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Medium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Medium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2.xml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microsoft.com/office/2007/relationships/diagramDrawing" Target="../diagrams/drawin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diagramData" Target="../diagrams/data3.xml"/><Relationship Id="rId7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1.xml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quarter" idx="12"/>
          </p:nvPr>
        </p:nvSpPr>
        <p:spPr>
          <a:xfrm>
            <a:off x="1641475" y="4071938"/>
            <a:ext cx="5608638" cy="922337"/>
          </a:xfrm>
        </p:spPr>
        <p:txBody>
          <a:bodyPr/>
          <a:lstStyle/>
          <a:p>
            <a:pPr algn="l" eaLnBrk="1" hangingPunct="1">
              <a:defRPr/>
            </a:pPr>
            <a:r>
              <a:rPr/>
              <a:t>第</a:t>
            </a:r>
            <a:r>
              <a:rPr lang="en-US"/>
              <a:t>4</a:t>
            </a:r>
            <a:r>
              <a:rPr/>
              <a:t>章 高级控件与数据适配器</a:t>
            </a:r>
            <a:endParaRPr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71563" y="1644650"/>
            <a:ext cx="6286500" cy="2141538"/>
          </a:xfrm>
        </p:spPr>
        <p:txBody>
          <a:bodyPr/>
          <a:lstStyle/>
          <a:p>
            <a:pPr>
              <a:lnSpc>
                <a:spcPts val="5800"/>
              </a:lnSpc>
              <a:defRPr/>
            </a:pPr>
            <a:r>
              <a:rPr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cs typeface="Aharoni" pitchFamily="2" charset="-79"/>
              </a:rPr>
              <a:t>Android</a:t>
            </a:r>
            <a:r>
              <a:rPr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cs typeface="Aharoni" pitchFamily="2" charset="-79"/>
              </a:rPr>
              <a:t>移动应用程序开发教程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4.1 ListView</a:t>
            </a:r>
            <a:r>
              <a:rPr lang="zh-CN" altLang="en-US" smtClean="0"/>
              <a:t>与适配器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3950"/>
            <a:ext cx="8424863" cy="5448300"/>
          </a:xfrm>
        </p:spPr>
        <p:txBody>
          <a:bodyPr/>
          <a:lstStyle/>
          <a:p>
            <a:pPr marL="342900" lvl="1" indent="-342900" eaLnBrk="1" hangingPunct="1">
              <a:lnSpc>
                <a:spcPct val="12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v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ArrayAdapter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以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String[]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数组为数据源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lvl="1" indent="-342900" eaLnBrk="1" hangingPunct="1">
              <a:lnSpc>
                <a:spcPct val="120000"/>
              </a:lnSpc>
              <a:buClr>
                <a:schemeClr val="tx2">
                  <a:lumMod val="75000"/>
                  <a:lumOff val="25000"/>
                </a:schemeClr>
              </a:buClr>
              <a:buNone/>
              <a:tabLst>
                <a:tab pos="3943350" algn="l"/>
                <a:tab pos="6724650" algn="l"/>
                <a:tab pos="6915150" algn="l"/>
              </a:tabLst>
              <a:defRPr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en-US" altLang="zh-CN" sz="2000" dirty="0" smtClean="0"/>
              <a:t>        private static String[] data=new String[] {</a:t>
            </a:r>
          </a:p>
          <a:p>
            <a:pPr>
              <a:buNone/>
            </a:pPr>
            <a:r>
              <a:rPr lang="en-US" altLang="zh-CN" sz="2000" dirty="0" smtClean="0"/>
              <a:t>           “</a:t>
            </a:r>
            <a:r>
              <a:rPr lang="zh-CN" altLang="en-US" sz="2000" dirty="0" smtClean="0"/>
              <a:t>曹操</a:t>
            </a:r>
            <a:r>
              <a:rPr lang="en-US" altLang="zh-CN" sz="2000" dirty="0" smtClean="0"/>
              <a:t>”, "</a:t>
            </a:r>
            <a:r>
              <a:rPr lang="zh-CN" altLang="en-US" sz="2000" dirty="0" smtClean="0"/>
              <a:t>司马懿</a:t>
            </a:r>
            <a:r>
              <a:rPr lang="en-US" altLang="zh-CN" sz="2000" dirty="0" smtClean="0"/>
              <a:t>“, “</a:t>
            </a:r>
            <a:r>
              <a:rPr lang="zh-CN" altLang="en-US" sz="2000" dirty="0" smtClean="0"/>
              <a:t>张飞</a:t>
            </a:r>
            <a:r>
              <a:rPr lang="en-US" altLang="zh-CN" sz="2000" dirty="0" smtClean="0"/>
              <a:t>“,</a:t>
            </a:r>
          </a:p>
          <a:p>
            <a:pPr>
              <a:buNone/>
            </a:pPr>
            <a:r>
              <a:rPr lang="en-US" altLang="zh-CN" sz="2000" dirty="0" smtClean="0"/>
              <a:t>		"</a:t>
            </a:r>
            <a:r>
              <a:rPr lang="zh-CN" altLang="en-US" sz="2000" dirty="0" smtClean="0"/>
              <a:t>赵云</a:t>
            </a:r>
            <a:r>
              <a:rPr lang="en-US" altLang="zh-CN" sz="2000" dirty="0" smtClean="0"/>
              <a:t>“,  "</a:t>
            </a:r>
            <a:r>
              <a:rPr lang="zh-CN" altLang="en-US" sz="2000" dirty="0" smtClean="0"/>
              <a:t>甘宁</a:t>
            </a:r>
            <a:r>
              <a:rPr lang="en-US" altLang="zh-CN" sz="2000" dirty="0" smtClean="0"/>
              <a:t>”, "</a:t>
            </a:r>
            <a:r>
              <a:rPr lang="zh-CN" altLang="en-US" sz="2000" dirty="0" smtClean="0"/>
              <a:t>孙尚香</a:t>
            </a:r>
            <a:r>
              <a:rPr lang="en-US" altLang="zh-CN" sz="2000" dirty="0" smtClean="0"/>
              <a:t>“  };</a:t>
            </a:r>
          </a:p>
          <a:p>
            <a:pPr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ArrayAdapter</a:t>
            </a:r>
            <a:r>
              <a:rPr lang="en-US" altLang="zh-CN" sz="2000" dirty="0" smtClean="0"/>
              <a:t> adapter=new   </a:t>
            </a:r>
            <a:r>
              <a:rPr lang="en-US" altLang="zh-CN" sz="2000" dirty="0" err="1" smtClean="0"/>
              <a:t>ArrayAdapter</a:t>
            </a:r>
            <a:r>
              <a:rPr lang="en-US" altLang="zh-CN" sz="2000" dirty="0" smtClean="0"/>
              <a:t>(this,android.R.layout.simple_list_item_1,data);</a:t>
            </a:r>
          </a:p>
          <a:p>
            <a:pPr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lv.setAdapter</a:t>
            </a:r>
            <a:r>
              <a:rPr lang="en-US" altLang="zh-CN" sz="2000" dirty="0" smtClean="0"/>
              <a:t>(adapter);     //</a:t>
            </a:r>
            <a:r>
              <a:rPr lang="en-US" altLang="zh-CN" sz="2000" dirty="0" err="1" smtClean="0"/>
              <a:t>lv</a:t>
            </a:r>
            <a:r>
              <a:rPr lang="zh-CN" altLang="en-US" sz="2000" dirty="0" smtClean="0"/>
              <a:t>是</a:t>
            </a:r>
            <a:r>
              <a:rPr lang="en-US" altLang="zh-CN" sz="2000" dirty="0" err="1" smtClean="0"/>
              <a:t>ListView</a:t>
            </a:r>
            <a:r>
              <a:rPr lang="zh-CN" altLang="en-US" sz="2000" dirty="0" smtClean="0"/>
              <a:t>对象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4.1 ListView</a:t>
            </a:r>
            <a:r>
              <a:rPr lang="zh-CN" altLang="en-US" smtClean="0"/>
              <a:t>与适配器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3950"/>
            <a:ext cx="8424863" cy="590538"/>
          </a:xfrm>
        </p:spPr>
        <p:txBody>
          <a:bodyPr/>
          <a:lstStyle/>
          <a:p>
            <a:pPr marL="342900" lvl="1" indent="-342900" eaLnBrk="1" hangingPunct="1">
              <a:lnSpc>
                <a:spcPct val="12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v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2400" b="1" err="1" smtClean="0">
                <a:latin typeface="微软雅黑" pitchFamily="34" charset="-122"/>
                <a:ea typeface="微软雅黑" pitchFamily="34" charset="-122"/>
                <a:cs typeface="+mn-cs"/>
              </a:rPr>
              <a:t>ArrayAdapter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  <a:cs typeface="+mn-cs"/>
              </a:rPr>
              <a:t>以数组资源为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数据源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lvl="1" indent="-342900" eaLnBrk="1" hangingPunct="1">
              <a:lnSpc>
                <a:spcPct val="120000"/>
              </a:lnSpc>
              <a:buClr>
                <a:schemeClr val="tx2">
                  <a:lumMod val="75000"/>
                  <a:lumOff val="25000"/>
                </a:schemeClr>
              </a:buClr>
              <a:buNone/>
              <a:tabLst>
                <a:tab pos="3943350" algn="l"/>
                <a:tab pos="6724650" algn="l"/>
                <a:tab pos="6915150" algn="l"/>
              </a:tabLst>
              <a:defRPr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596" y="1714488"/>
            <a:ext cx="835824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mtClean="0"/>
              <a:t>ArrayAdapter&lt;CharSequence&gt; adapter = </a:t>
            </a:r>
          </a:p>
          <a:p>
            <a:pPr>
              <a:buNone/>
            </a:pPr>
            <a:r>
              <a:rPr lang="en-US" altLang="zh-CN" smtClean="0"/>
              <a:t>		ArrayAdapter.</a:t>
            </a:r>
            <a:r>
              <a:rPr lang="en-US" altLang="zh-CN" i="1" smtClean="0"/>
              <a:t>createFromResource(</a:t>
            </a:r>
          </a:p>
          <a:p>
            <a:pPr>
              <a:buNone/>
            </a:pPr>
            <a:r>
              <a:rPr lang="en-US" altLang="zh-CN" b="1" i="1" smtClean="0"/>
              <a:t>		</a:t>
            </a:r>
            <a:r>
              <a:rPr lang="en-US" altLang="zh-CN" smtClean="0"/>
              <a:t>this, </a:t>
            </a:r>
          </a:p>
          <a:p>
            <a:pPr>
              <a:buNone/>
            </a:pPr>
            <a:r>
              <a:rPr lang="en-US" altLang="zh-CN" smtClean="0"/>
              <a:t>		</a:t>
            </a:r>
            <a:r>
              <a:rPr lang="en-US" altLang="zh-CN" b="1" smtClean="0"/>
              <a:t>R.array.sanguo</a:t>
            </a:r>
            <a:r>
              <a:rPr lang="en-US" altLang="zh-CN" b="1" i="1" smtClean="0"/>
              <a:t>,</a:t>
            </a:r>
          </a:p>
          <a:p>
            <a:pPr>
              <a:buNone/>
            </a:pPr>
            <a:r>
              <a:rPr lang="en-US" altLang="zh-CN" i="1" smtClean="0"/>
              <a:t>		android.R.layout.simple_list_item_checked);</a:t>
            </a:r>
            <a:r>
              <a:rPr lang="zh-CN" altLang="en-US" i="1" smtClean="0"/>
              <a:t> </a:t>
            </a:r>
            <a:r>
              <a:rPr lang="en-US" altLang="zh-CN" i="1" smtClean="0"/>
              <a:t>//</a:t>
            </a:r>
            <a:r>
              <a:rPr lang="zh-CN" altLang="en-US" i="1" smtClean="0"/>
              <a:t>创建一个适配器</a:t>
            </a:r>
            <a:endParaRPr lang="en-US" altLang="zh-CN" smtClean="0"/>
          </a:p>
          <a:p>
            <a:pPr>
              <a:buNone/>
            </a:pPr>
            <a:r>
              <a:rPr lang="en-US" altLang="zh-CN" smtClean="0"/>
              <a:t>listView.setAdapter(adapter); // </a:t>
            </a:r>
            <a:r>
              <a:rPr lang="zh-CN" altLang="en-US" smtClean="0"/>
              <a:t>将适配器与</a:t>
            </a:r>
            <a:r>
              <a:rPr lang="en-US" altLang="zh-CN" smtClean="0"/>
              <a:t>ListView</a:t>
            </a:r>
            <a:r>
              <a:rPr lang="zh-CN" altLang="en-US" smtClean="0"/>
              <a:t>关联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8662" y="3571876"/>
            <a:ext cx="4500594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mtClean="0"/>
              <a:t>&lt;?xml version=</a:t>
            </a:r>
            <a:r>
              <a:rPr lang="en-US" altLang="zh-CN" i="1" smtClean="0"/>
              <a:t>"1.0" encoding="utf-8"?&gt;</a:t>
            </a:r>
          </a:p>
          <a:p>
            <a:r>
              <a:rPr lang="en-US" altLang="zh-CN" smtClean="0"/>
              <a:t>&lt;resources&gt;</a:t>
            </a:r>
          </a:p>
          <a:p>
            <a:r>
              <a:rPr lang="en-US" altLang="zh-CN" smtClean="0"/>
              <a:t>    &lt;string-array name=</a:t>
            </a:r>
            <a:r>
              <a:rPr lang="en-US" altLang="zh-CN" i="1" smtClean="0"/>
              <a:t>“sanguo"&gt;</a:t>
            </a:r>
          </a:p>
          <a:p>
            <a:r>
              <a:rPr lang="en-US" altLang="zh-CN" smtClean="0"/>
              <a:t>    &lt;item&gt;</a:t>
            </a:r>
            <a:r>
              <a:rPr lang="zh-CN" altLang="en-US" smtClean="0"/>
              <a:t>曹操</a:t>
            </a:r>
            <a:r>
              <a:rPr lang="en-US" altLang="zh-CN" smtClean="0"/>
              <a:t>&lt;/item&gt;</a:t>
            </a:r>
          </a:p>
          <a:p>
            <a:r>
              <a:rPr lang="en-US" altLang="zh-CN" smtClean="0"/>
              <a:t>    &lt;item&gt;</a:t>
            </a:r>
            <a:r>
              <a:rPr lang="zh-CN" altLang="en-US" smtClean="0"/>
              <a:t>司马懿</a:t>
            </a:r>
            <a:r>
              <a:rPr lang="en-US" altLang="zh-CN" smtClean="0"/>
              <a:t>&lt;/item&gt;</a:t>
            </a:r>
          </a:p>
          <a:p>
            <a:r>
              <a:rPr lang="en-US" altLang="zh-CN" smtClean="0"/>
              <a:t>    &lt;item&gt;</a:t>
            </a:r>
            <a:r>
              <a:rPr lang="zh-CN" altLang="en-US" smtClean="0"/>
              <a:t>张飞</a:t>
            </a:r>
            <a:r>
              <a:rPr lang="en-US" altLang="zh-CN" smtClean="0"/>
              <a:t>&lt;/item&gt;</a:t>
            </a:r>
          </a:p>
          <a:p>
            <a:r>
              <a:rPr lang="en-US" altLang="zh-CN" smtClean="0"/>
              <a:t>    &lt;item&gt;</a:t>
            </a:r>
            <a:r>
              <a:rPr lang="zh-CN" altLang="en-US" smtClean="0"/>
              <a:t>赵云</a:t>
            </a:r>
            <a:r>
              <a:rPr lang="en-US" altLang="zh-CN" smtClean="0"/>
              <a:t>&lt;/item&gt;</a:t>
            </a:r>
          </a:p>
          <a:p>
            <a:r>
              <a:rPr lang="en-US" altLang="zh-CN" smtClean="0"/>
              <a:t>    &lt;item&gt;</a:t>
            </a:r>
            <a:r>
              <a:rPr lang="zh-CN" altLang="en-US" smtClean="0"/>
              <a:t>甘宁</a:t>
            </a:r>
            <a:r>
              <a:rPr lang="en-US" altLang="zh-CN" smtClean="0"/>
              <a:t>&lt;/item&gt;</a:t>
            </a:r>
          </a:p>
          <a:p>
            <a:r>
              <a:rPr lang="en-US" altLang="zh-CN" smtClean="0"/>
              <a:t>    &lt;item&gt;</a:t>
            </a:r>
            <a:r>
              <a:rPr lang="zh-CN" altLang="en-US" smtClean="0"/>
              <a:t>孙尚香</a:t>
            </a:r>
            <a:r>
              <a:rPr lang="en-US" altLang="zh-CN" smtClean="0"/>
              <a:t>&lt;/item&gt;</a:t>
            </a:r>
          </a:p>
          <a:p>
            <a:r>
              <a:rPr lang="en-US" altLang="zh-CN" smtClean="0"/>
              <a:t>    &lt;/string-array&gt;</a:t>
            </a:r>
          </a:p>
          <a:p>
            <a:r>
              <a:rPr lang="en-US" altLang="zh-CN" smtClean="0"/>
              <a:t>&lt;/resources&gt;</a:t>
            </a:r>
          </a:p>
        </p:txBody>
      </p:sp>
      <p:sp>
        <p:nvSpPr>
          <p:cNvPr id="7" name="线形标注 1 6"/>
          <p:cNvSpPr/>
          <p:nvPr/>
        </p:nvSpPr>
        <p:spPr>
          <a:xfrm>
            <a:off x="6072198" y="4357694"/>
            <a:ext cx="2500330" cy="571504"/>
          </a:xfrm>
          <a:prstGeom prst="borderCallout1">
            <a:avLst>
              <a:gd name="adj1" fmla="val 45417"/>
              <a:gd name="adj2" fmla="val -1222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res\values\arrays.xml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4.1 ListView</a:t>
            </a:r>
            <a:r>
              <a:rPr lang="zh-CN" altLang="en-US" smtClean="0"/>
              <a:t>与适配器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3950"/>
            <a:ext cx="8424863" cy="2662240"/>
          </a:xfrm>
        </p:spPr>
        <p:txBody>
          <a:bodyPr/>
          <a:lstStyle/>
          <a:p>
            <a:pPr marL="342900" lvl="1" indent="-342900" eaLnBrk="1" hangingPunct="1">
              <a:lnSpc>
                <a:spcPct val="12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v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  <a:cs typeface="+mn-cs"/>
              </a:rPr>
              <a:t>数组资源</a:t>
            </a:r>
            <a:endParaRPr lang="en-US" altLang="zh-CN" sz="2400" b="1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lvl="1" indent="-342900" eaLnBrk="1" hangingPunct="1">
              <a:lnSpc>
                <a:spcPct val="120000"/>
              </a:lnSpc>
              <a:buClr>
                <a:schemeClr val="tx2">
                  <a:lumMod val="75000"/>
                  <a:lumOff val="25000"/>
                </a:schemeClr>
              </a:buClr>
              <a:buNone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  <a:cs typeface="+mn-cs"/>
              </a:rPr>
              <a:t>数组资源文件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+mn-cs"/>
              </a:rPr>
              <a:t>res/values/arrays.xml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  <a:cs typeface="+mn-cs"/>
              </a:rPr>
              <a:t>，可包含以下三类标签：</a:t>
            </a:r>
            <a:endParaRPr lang="en-US" altLang="zh-CN" sz="240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22300" lvl="1" indent="-342900" eaLnBrk="1" hangingPunct="1">
              <a:lnSpc>
                <a:spcPct val="120000"/>
              </a:lnSpc>
              <a:buClr>
                <a:schemeClr val="tx2">
                  <a:lumMod val="75000"/>
                  <a:lumOff val="25000"/>
                </a:schemeClr>
              </a:buClr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+mn-cs"/>
              </a:rPr>
              <a:t>&lt;array&gt;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  <a:cs typeface="+mn-cs"/>
              </a:rPr>
              <a:t>标签：用于定义普通类型的数组。</a:t>
            </a:r>
            <a:endParaRPr lang="en-US" altLang="zh-CN" sz="240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22300" lvl="1" indent="-342900" eaLnBrk="1" hangingPunct="1">
              <a:lnSpc>
                <a:spcPct val="120000"/>
              </a:lnSpc>
              <a:buClr>
                <a:schemeClr val="tx2">
                  <a:lumMod val="75000"/>
                  <a:lumOff val="25000"/>
                </a:schemeClr>
              </a:buClr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+mn-cs"/>
              </a:rPr>
              <a:t>&lt;integer-array&gt;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  <a:cs typeface="+mn-cs"/>
              </a:rPr>
              <a:t>：用于定义整数数组。</a:t>
            </a:r>
            <a:endParaRPr lang="en-US" altLang="zh-CN" sz="240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22300" lvl="1" indent="-342900" eaLnBrk="1" hangingPunct="1">
              <a:lnSpc>
                <a:spcPct val="120000"/>
              </a:lnSpc>
              <a:buClr>
                <a:schemeClr val="tx2">
                  <a:lumMod val="75000"/>
                  <a:lumOff val="25000"/>
                </a:schemeClr>
              </a:buClr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+mn-cs"/>
              </a:rPr>
              <a:t>&lt;string-array&gt;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  <a:cs typeface="+mn-cs"/>
              </a:rPr>
              <a:t>：用于定义字符串数组。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sd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8568952" cy="330540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39552" y="4581128"/>
            <a:ext cx="5961274" cy="120032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/>
              <a:t>android.R.layout.simple_list_item_1</a:t>
            </a:r>
          </a:p>
          <a:p>
            <a:r>
              <a:rPr lang="en-US" altLang="zh-CN" b="1" dirty="0" err="1" smtClean="0"/>
              <a:t>android.R.layout.simple_list_item_single_choice</a:t>
            </a:r>
            <a:endParaRPr lang="en-US" altLang="zh-CN" b="1" dirty="0" smtClean="0"/>
          </a:p>
          <a:p>
            <a:r>
              <a:rPr lang="en-US" altLang="zh-CN" b="1" dirty="0" err="1" smtClean="0"/>
              <a:t>android.R.layout.simple_list_item_multiple_choice</a:t>
            </a:r>
            <a:endParaRPr lang="en-US" altLang="zh-CN" b="1" dirty="0" smtClean="0"/>
          </a:p>
          <a:p>
            <a:r>
              <a:rPr lang="en-US" altLang="zh-CN" b="1" dirty="0" err="1" smtClean="0"/>
              <a:t>android.R.layout.simple_list_item_checked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5857892"/>
            <a:ext cx="4752528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setChoiceMode</a:t>
            </a:r>
            <a:endParaRPr lang="zh-CN" altLang="en-US" b="1" dirty="0"/>
          </a:p>
        </p:txBody>
      </p:sp>
      <p:sp>
        <p:nvSpPr>
          <p:cNvPr id="9" name="五角星 8"/>
          <p:cNvSpPr/>
          <p:nvPr/>
        </p:nvSpPr>
        <p:spPr bwMode="auto">
          <a:xfrm>
            <a:off x="5436096" y="5949280"/>
            <a:ext cx="504056" cy="432048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en-US" smtClean="0"/>
              <a:t>4.1 ListView</a:t>
            </a:r>
            <a:r>
              <a:rPr lang="zh-CN" altLang="en-US" smtClean="0"/>
              <a:t>与适配器</a:t>
            </a: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与适配器</a:t>
            </a:r>
            <a:endParaRPr lang="zh-CN" altLang="en-US" dirty="0"/>
          </a:p>
        </p:txBody>
      </p:sp>
      <p:pic>
        <p:nvPicPr>
          <p:cNvPr id="4" name="内容占位符 3" descr="2013060917063021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2204864"/>
            <a:ext cx="8191500" cy="1980192"/>
          </a:xfrm>
        </p:spPr>
      </p:pic>
      <p:sp>
        <p:nvSpPr>
          <p:cNvPr id="5" name="TextBox 4"/>
          <p:cNvSpPr txBox="1"/>
          <p:nvPr/>
        </p:nvSpPr>
        <p:spPr>
          <a:xfrm>
            <a:off x="539552" y="1628800"/>
            <a:ext cx="8064896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20000"/>
              </a:lnSpc>
              <a:spcBef>
                <a:spcPct val="20000"/>
              </a:spcBef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v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setChoiceMode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</a:t>
            </a:r>
            <a:r>
              <a:rPr lang="en-US" dirty="0" err="1" smtClean="0"/>
              <a:t>ListView</a:t>
            </a:r>
            <a:r>
              <a:rPr lang="zh-CN" altLang="en-US" dirty="0" smtClean="0"/>
              <a:t>与适配器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2" y="1123950"/>
            <a:ext cx="8424863" cy="5448300"/>
          </a:xfrm>
        </p:spPr>
        <p:txBody>
          <a:bodyPr/>
          <a:lstStyle/>
          <a:p>
            <a:pPr marL="342900" lvl="1" indent="-342900" eaLnBrk="1" hangingPunct="1">
              <a:lnSpc>
                <a:spcPct val="12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v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样式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lvl="1" indent="-342900" eaLnBrk="1" hangingPunct="1">
              <a:lnSpc>
                <a:spcPct val="120000"/>
              </a:lnSpc>
              <a:buClr>
                <a:schemeClr val="tx2">
                  <a:lumMod val="75000"/>
                  <a:lumOff val="25000"/>
                </a:schemeClr>
              </a:buClr>
              <a:buNone/>
              <a:tabLst>
                <a:tab pos="3943350" algn="l"/>
                <a:tab pos="6724650" algn="l"/>
                <a:tab pos="6915150" algn="l"/>
              </a:tabLst>
              <a:defRPr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976" y="1214422"/>
            <a:ext cx="5929354" cy="147732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/>
              <a:t>android.R.layout.simple_list_item_1</a:t>
            </a:r>
          </a:p>
          <a:p>
            <a:r>
              <a:rPr lang="en-US" altLang="zh-CN" b="1" dirty="0" smtClean="0"/>
              <a:t>android.R.layout.simple_list_item_2</a:t>
            </a:r>
          </a:p>
          <a:p>
            <a:r>
              <a:rPr lang="en-US" altLang="zh-CN" b="1" dirty="0" err="1" smtClean="0"/>
              <a:t>android.R.layout.simple_list_item_single_choice</a:t>
            </a:r>
            <a:endParaRPr lang="en-US" altLang="zh-CN" b="1" dirty="0" smtClean="0"/>
          </a:p>
          <a:p>
            <a:r>
              <a:rPr lang="en-US" altLang="zh-CN" b="1" dirty="0" err="1" smtClean="0"/>
              <a:t>android.R.layout.simple_list_item_multiple_choice</a:t>
            </a:r>
            <a:endParaRPr lang="en-US" altLang="zh-CN" b="1" dirty="0" smtClean="0"/>
          </a:p>
          <a:p>
            <a:r>
              <a:rPr lang="en-US" altLang="zh-CN" b="1" dirty="0" err="1" smtClean="0"/>
              <a:t>android.R.layout.simple_list_item_checked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0" y="3000372"/>
            <a:ext cx="6715140" cy="2062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600" smtClean="0"/>
              <a:t>String[] data = </a:t>
            </a:r>
            <a:r>
              <a:rPr lang="en-US" altLang="zh-CN" sz="1600" b="1" smtClean="0"/>
              <a:t>new String[]</a:t>
            </a:r>
          </a:p>
          <a:p>
            <a:pPr>
              <a:buNone/>
            </a:pPr>
            <a:r>
              <a:rPr lang="en-US" altLang="zh-CN" sz="1600" smtClean="0"/>
              <a:t>{ "Android", "Meego" };</a:t>
            </a:r>
          </a:p>
          <a:p>
            <a:pPr>
              <a:buNone/>
            </a:pPr>
            <a:endParaRPr lang="zh-CN" altLang="en-US" sz="1600" smtClean="0"/>
          </a:p>
          <a:p>
            <a:pPr>
              <a:buNone/>
            </a:pPr>
            <a:r>
              <a:rPr lang="en-US" altLang="zh-CN" sz="1600" smtClean="0"/>
              <a:t>ArrayAdapter&lt;String&gt; aaCheckedTextViewAdapter = </a:t>
            </a:r>
            <a:r>
              <a:rPr lang="en-US" altLang="zh-CN" sz="1600" b="1" smtClean="0"/>
              <a:t>new ArrayAdapter&lt;String&gt;(</a:t>
            </a:r>
          </a:p>
          <a:p>
            <a:pPr>
              <a:buNone/>
            </a:pPr>
            <a:r>
              <a:rPr lang="en-US" altLang="zh-CN" sz="1600" b="1" smtClean="0"/>
              <a:t>this, android.R.layout.</a:t>
            </a:r>
            <a:r>
              <a:rPr lang="en-US" altLang="zh-CN" sz="1600" b="1" i="1" smtClean="0"/>
              <a:t>simple_list_item_checked, data);</a:t>
            </a:r>
          </a:p>
          <a:p>
            <a:pPr>
              <a:buNone/>
            </a:pPr>
            <a:r>
              <a:rPr lang="en-US" altLang="zh-CN" sz="1600" smtClean="0"/>
              <a:t>lvCheckedTextView.setAdapter(aaCheckedTextViewAdapter);</a:t>
            </a:r>
          </a:p>
          <a:p>
            <a:pPr>
              <a:buNone/>
            </a:pPr>
            <a:r>
              <a:rPr lang="en-US" altLang="zh-CN" sz="1600" smtClean="0"/>
              <a:t>lvCheckedTextView.setChoiceMode(ListView.</a:t>
            </a:r>
            <a:r>
              <a:rPr lang="en-US" altLang="zh-CN" sz="1600" i="1" smtClean="0"/>
              <a:t>CHOICE_MODE_SINGLE);</a:t>
            </a:r>
            <a:endParaRPr lang="en-US" altLang="zh-CN" sz="1600" i="1" dirty="0" smtClean="0"/>
          </a:p>
        </p:txBody>
      </p:sp>
      <p:grpSp>
        <p:nvGrpSpPr>
          <p:cNvPr id="9" name="组合 8"/>
          <p:cNvGrpSpPr/>
          <p:nvPr/>
        </p:nvGrpSpPr>
        <p:grpSpPr>
          <a:xfrm>
            <a:off x="6737128" y="1728777"/>
            <a:ext cx="2406872" cy="5129223"/>
            <a:chOff x="2986097" y="642918"/>
            <a:chExt cx="2943225" cy="627223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00364" y="642918"/>
              <a:ext cx="2914650" cy="433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86097" y="3286124"/>
              <a:ext cx="2943225" cy="3629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4.1 ListView</a:t>
            </a:r>
            <a:r>
              <a:rPr lang="zh-CN" altLang="en-US" smtClean="0"/>
              <a:t>与适配器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85926"/>
            <a:ext cx="6715140" cy="3714776"/>
          </a:xfrm>
          <a:solidFill>
            <a:srgbClr val="DDDDDD"/>
          </a:solidFill>
        </p:spPr>
        <p:txBody>
          <a:bodyPr/>
          <a:lstStyle/>
          <a:p>
            <a:pPr>
              <a:buNone/>
            </a:pPr>
            <a:r>
              <a:rPr lang="en-US" altLang="zh-CN" sz="1600" dirty="0" smtClean="0"/>
              <a:t>//</a:t>
            </a:r>
            <a:r>
              <a:rPr lang="zh-CN" altLang="en-US" sz="1600" dirty="0" smtClean="0"/>
              <a:t>续前</a:t>
            </a:r>
          </a:p>
          <a:p>
            <a:pPr>
              <a:buNone/>
            </a:pPr>
            <a:r>
              <a:rPr lang="en-US" altLang="zh-CN" sz="1600" dirty="0" err="1" smtClean="0"/>
              <a:t>ArrayAdapter</a:t>
            </a:r>
            <a:r>
              <a:rPr lang="en-US" altLang="zh-CN" sz="1600" dirty="0" smtClean="0"/>
              <a:t>&lt;String&gt; </a:t>
            </a:r>
            <a:r>
              <a:rPr lang="en-US" altLang="zh-CN" sz="1600" dirty="0" err="1" smtClean="0"/>
              <a:t>aaRadioButtonAdapter</a:t>
            </a:r>
            <a:r>
              <a:rPr lang="en-US" altLang="zh-CN" sz="1600" dirty="0" smtClean="0"/>
              <a:t> = </a:t>
            </a:r>
            <a:r>
              <a:rPr lang="en-US" altLang="zh-CN" sz="1600" b="1" dirty="0" smtClean="0"/>
              <a:t>new </a:t>
            </a:r>
            <a:r>
              <a:rPr lang="en-US" altLang="zh-CN" sz="1600" b="1" dirty="0" err="1" smtClean="0"/>
              <a:t>ArrayAdapter</a:t>
            </a:r>
            <a:r>
              <a:rPr lang="en-US" altLang="zh-CN" sz="1600" b="1" dirty="0" smtClean="0"/>
              <a:t>&lt;String&gt;(</a:t>
            </a:r>
          </a:p>
          <a:p>
            <a:pPr>
              <a:buNone/>
            </a:pPr>
            <a:r>
              <a:rPr lang="en-US" altLang="zh-CN" sz="1600" b="1" dirty="0" smtClean="0"/>
              <a:t>this, </a:t>
            </a:r>
            <a:r>
              <a:rPr lang="en-US" altLang="zh-CN" sz="1600" b="1" dirty="0" err="1" smtClean="0"/>
              <a:t>android.R.layout.</a:t>
            </a:r>
            <a:r>
              <a:rPr lang="en-US" altLang="zh-CN" sz="1600" b="1" i="1" dirty="0" err="1" smtClean="0"/>
              <a:t>simple_list_item_single_choice</a:t>
            </a:r>
            <a:r>
              <a:rPr lang="en-US" altLang="zh-CN" sz="1600" b="1" i="1" dirty="0" smtClean="0"/>
              <a:t>, data);</a:t>
            </a:r>
          </a:p>
          <a:p>
            <a:pPr>
              <a:buNone/>
            </a:pPr>
            <a:r>
              <a:rPr lang="en-US" altLang="zh-CN" sz="1600" dirty="0" err="1" smtClean="0"/>
              <a:t>lvRadioButton.setAdapter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aaRadioButtonAdapter</a:t>
            </a:r>
            <a:r>
              <a:rPr lang="en-US" altLang="zh-CN" sz="1600" dirty="0" smtClean="0"/>
              <a:t>);</a:t>
            </a:r>
          </a:p>
          <a:p>
            <a:pPr>
              <a:buNone/>
            </a:pPr>
            <a:r>
              <a:rPr lang="en-US" altLang="zh-CN" sz="1600" dirty="0" err="1" smtClean="0"/>
              <a:t>lvRadioButton.setChoiceMode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ListView.</a:t>
            </a:r>
            <a:r>
              <a:rPr lang="en-US" altLang="zh-CN" sz="1600" i="1" dirty="0" err="1" smtClean="0"/>
              <a:t>CHOICE_MODE_SINGLE</a:t>
            </a:r>
            <a:r>
              <a:rPr lang="en-US" altLang="zh-CN" sz="1600" i="1" dirty="0" smtClean="0"/>
              <a:t>);</a:t>
            </a:r>
          </a:p>
          <a:p>
            <a:pPr>
              <a:buNone/>
            </a:pP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err="1" smtClean="0"/>
              <a:t>ArrayAdapter</a:t>
            </a:r>
            <a:r>
              <a:rPr lang="en-US" altLang="zh-CN" sz="1600" dirty="0" smtClean="0"/>
              <a:t>&lt;String&gt; </a:t>
            </a:r>
            <a:r>
              <a:rPr lang="en-US" altLang="zh-CN" sz="1600" dirty="0" err="1" smtClean="0"/>
              <a:t>aaCheckBoxAdapter</a:t>
            </a:r>
            <a:r>
              <a:rPr lang="en-US" altLang="zh-CN" sz="1600" dirty="0" smtClean="0"/>
              <a:t> = </a:t>
            </a:r>
            <a:r>
              <a:rPr lang="en-US" altLang="zh-CN" sz="1600" b="1" dirty="0" smtClean="0"/>
              <a:t>new </a:t>
            </a:r>
            <a:r>
              <a:rPr lang="en-US" altLang="zh-CN" sz="1600" b="1" dirty="0" err="1" smtClean="0"/>
              <a:t>ArrayAdapter</a:t>
            </a:r>
            <a:r>
              <a:rPr lang="en-US" altLang="zh-CN" sz="1600" b="1" dirty="0" smtClean="0"/>
              <a:t>&lt;String&gt;(this,</a:t>
            </a:r>
          </a:p>
          <a:p>
            <a:pPr>
              <a:buNone/>
            </a:pPr>
            <a:r>
              <a:rPr lang="en-US" altLang="zh-CN" sz="1600" dirty="0" err="1" smtClean="0"/>
              <a:t>android.R.layout.</a:t>
            </a:r>
            <a:r>
              <a:rPr lang="en-US" altLang="zh-CN" sz="1600" i="1" dirty="0" err="1" smtClean="0"/>
              <a:t>simple_list_item_multiple_choice</a:t>
            </a:r>
            <a:r>
              <a:rPr lang="en-US" altLang="zh-CN" sz="1600" i="1" dirty="0" smtClean="0"/>
              <a:t>, data);</a:t>
            </a:r>
          </a:p>
          <a:p>
            <a:pPr>
              <a:buNone/>
            </a:pPr>
            <a:r>
              <a:rPr lang="en-US" altLang="zh-CN" sz="1600" dirty="0" err="1" smtClean="0"/>
              <a:t>lvCheckBox.setAdapter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aaCheckBoxAdapter</a:t>
            </a:r>
            <a:r>
              <a:rPr lang="en-US" altLang="zh-CN" sz="1600" dirty="0" smtClean="0"/>
              <a:t>);</a:t>
            </a:r>
          </a:p>
          <a:p>
            <a:pPr>
              <a:buNone/>
            </a:pPr>
            <a:r>
              <a:rPr lang="en-US" altLang="zh-CN" sz="1600" dirty="0" err="1" smtClean="0"/>
              <a:t>lvCheckBox.setChoiceMode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ListView.</a:t>
            </a:r>
            <a:r>
              <a:rPr lang="en-US" altLang="zh-CN" sz="1600" i="1" dirty="0" err="1" smtClean="0"/>
              <a:t>CHOICE_MODE_MULTIPLE</a:t>
            </a:r>
            <a:r>
              <a:rPr lang="en-US" altLang="zh-CN" sz="1600" i="1" dirty="0" smtClean="0"/>
              <a:t>);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737128" y="1728777"/>
            <a:ext cx="2406872" cy="5129223"/>
            <a:chOff x="2986097" y="642918"/>
            <a:chExt cx="2943225" cy="6272231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00364" y="642918"/>
              <a:ext cx="2914650" cy="433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86097" y="3286124"/>
              <a:ext cx="2943225" cy="3629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bldLvl="3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4.1 ListView</a:t>
            </a:r>
            <a:r>
              <a:rPr lang="zh-CN" altLang="en-US" smtClean="0"/>
              <a:t>与适配器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57158" y="1268413"/>
            <a:ext cx="8501122" cy="1231893"/>
          </a:xfrm>
        </p:spPr>
        <p:txBody>
          <a:bodyPr/>
          <a:lstStyle/>
          <a:p>
            <a:r>
              <a:rPr lang="zh-CN" altLang="en-US" sz="2200" smtClean="0"/>
              <a:t>列表项样式</a:t>
            </a:r>
            <a:r>
              <a:rPr lang="en-US" altLang="zh-CN" sz="2200" smtClean="0"/>
              <a:t>android.R.layout.simple_list_item_1</a:t>
            </a:r>
            <a:r>
              <a:rPr lang="zh-CN" altLang="en-US" sz="2200" smtClean="0"/>
              <a:t>是</a:t>
            </a:r>
            <a:r>
              <a:rPr lang="en-US" altLang="zh-CN" sz="2200" smtClean="0"/>
              <a:t>Android</a:t>
            </a:r>
            <a:r>
              <a:rPr lang="zh-CN" altLang="en-US" sz="2200" smtClean="0"/>
              <a:t> </a:t>
            </a:r>
            <a:r>
              <a:rPr lang="en-US" altLang="zh-CN" sz="2200" smtClean="0"/>
              <a:t>SDK</a:t>
            </a:r>
            <a:r>
              <a:rPr lang="zh-CN" altLang="en-US" sz="2200" smtClean="0"/>
              <a:t>提供的</a:t>
            </a:r>
            <a:r>
              <a:rPr lang="en-US" altLang="zh-CN" sz="2200" smtClean="0"/>
              <a:t>XML</a:t>
            </a:r>
            <a:r>
              <a:rPr lang="zh-CN" altLang="en-US" sz="2200" smtClean="0"/>
              <a:t>布局文件</a:t>
            </a:r>
            <a:r>
              <a:rPr lang="en-US" altLang="zh-CN" sz="2200" smtClean="0"/>
              <a:t>&lt;Android SDK</a:t>
            </a:r>
            <a:r>
              <a:rPr lang="zh-CN" altLang="en-US" sz="2200" smtClean="0"/>
              <a:t>安装目录</a:t>
            </a:r>
            <a:r>
              <a:rPr lang="en-US" altLang="zh-CN" sz="2200" smtClean="0"/>
              <a:t>&gt;\platforms\android-xx\data\res\layout\simple_list_item_1.xml</a:t>
            </a:r>
            <a:r>
              <a:rPr lang="zh-CN" altLang="en-US" sz="2200" smtClean="0"/>
              <a:t>的资源</a:t>
            </a:r>
            <a:r>
              <a:rPr lang="en-US" altLang="zh-CN" sz="2200" smtClean="0"/>
              <a:t>ID</a:t>
            </a:r>
            <a:r>
              <a:rPr lang="zh-CN" altLang="en-US" sz="2200" smtClean="0"/>
              <a:t>，代码如下：</a:t>
            </a:r>
            <a:endParaRPr lang="en-US" altLang="zh-CN" sz="2200" smtClean="0"/>
          </a:p>
        </p:txBody>
      </p:sp>
      <p:sp>
        <p:nvSpPr>
          <p:cNvPr id="10" name="矩形 9"/>
          <p:cNvSpPr/>
          <p:nvPr/>
        </p:nvSpPr>
        <p:spPr>
          <a:xfrm>
            <a:off x="785786" y="2495504"/>
            <a:ext cx="7786742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mtClean="0"/>
              <a:t>&lt;?xml version=“1.0” encoding=“utf-8”?&gt;</a:t>
            </a:r>
            <a:endParaRPr lang="zh-CN" altLang="en-US" smtClean="0"/>
          </a:p>
          <a:p>
            <a:r>
              <a:rPr lang="en-US" altLang="zh-CN" smtClean="0"/>
              <a:t>&lt;</a:t>
            </a:r>
            <a:r>
              <a:rPr lang="en-US" altLang="zh-CN" b="1" smtClean="0"/>
              <a:t>TextView</a:t>
            </a:r>
            <a:r>
              <a:rPr lang="en-US" altLang="zh-CN" smtClean="0"/>
              <a:t> xmlns:android="http://schemas.android.com/apk/res/android"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android:id="@android:id/text1"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android:layout_width="match_parent"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android:layout_height="wrap_content"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android:textAppearance="?android:attr/textAppearanceListItemSmall"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android:gravity="center_vertical"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android:paddingStart="?android:attr/listPreferredItemPaddingStart"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android:paddingEnd="?android:attr/listPreferredItemPaddingEnd"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android:minHeight="?android:attr/listPreferredItemHeightSmall" /&gt;</a:t>
            </a: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4.1 ListView</a:t>
            </a:r>
            <a:r>
              <a:rPr lang="zh-CN" altLang="en-US" smtClean="0"/>
              <a:t>与适配器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57158" y="1268413"/>
            <a:ext cx="8501122" cy="4946669"/>
          </a:xfrm>
        </p:spPr>
        <p:txBody>
          <a:bodyPr/>
          <a:lstStyle/>
          <a:p>
            <a:r>
              <a:rPr lang="zh-CN" altLang="en-US" sz="2200" smtClean="0"/>
              <a:t>列表项样式</a:t>
            </a:r>
            <a:r>
              <a:rPr lang="en-US" altLang="zh-CN" sz="2200" smtClean="0"/>
              <a:t>android.R.layout.simple_list_item_multiple_choice</a:t>
            </a:r>
            <a:r>
              <a:rPr lang="zh-CN" altLang="en-US" sz="2200" smtClean="0"/>
              <a:t>对应</a:t>
            </a:r>
            <a:r>
              <a:rPr lang="en-US" altLang="zh-CN" sz="2200" smtClean="0"/>
              <a:t>simple_list_item_multiple_choice.xml</a:t>
            </a:r>
            <a:r>
              <a:rPr lang="zh-CN" altLang="en-US" sz="2200" smtClean="0"/>
              <a:t>代码如下：</a:t>
            </a:r>
            <a:endParaRPr lang="en-US" altLang="zh-CN" sz="2200" smtClean="0"/>
          </a:p>
          <a:p>
            <a:endParaRPr lang="en-US" altLang="zh-CN" sz="2200" smtClean="0"/>
          </a:p>
          <a:p>
            <a:endParaRPr lang="en-US" altLang="zh-CN" sz="2200" smtClean="0"/>
          </a:p>
          <a:p>
            <a:endParaRPr lang="en-US" altLang="zh-CN" sz="2200" smtClean="0"/>
          </a:p>
          <a:p>
            <a:endParaRPr lang="en-US" altLang="zh-CN" sz="2200" smtClean="0"/>
          </a:p>
          <a:p>
            <a:endParaRPr lang="en-US" altLang="zh-CN" sz="2200" smtClean="0"/>
          </a:p>
          <a:p>
            <a:endParaRPr lang="en-US" altLang="zh-CN" sz="2200" smtClean="0"/>
          </a:p>
          <a:p>
            <a:endParaRPr lang="en-US" altLang="zh-CN" sz="2200" smtClean="0"/>
          </a:p>
          <a:p>
            <a:r>
              <a:rPr lang="zh-CN" altLang="en-US" sz="2200" smtClean="0"/>
              <a:t>布局文件</a:t>
            </a:r>
            <a:r>
              <a:rPr lang="en-US" altLang="zh-CN" sz="2200" smtClean="0"/>
              <a:t>simple_list_item_single_choice.xml</a:t>
            </a:r>
            <a:r>
              <a:rPr lang="zh-CN" altLang="en-US" sz="2200" smtClean="0"/>
              <a:t>和</a:t>
            </a:r>
            <a:r>
              <a:rPr lang="en-US" altLang="zh-CN" sz="2200" smtClean="0"/>
              <a:t>simple_list_item_checked.xml</a:t>
            </a:r>
            <a:r>
              <a:rPr lang="zh-CN" altLang="en-US" sz="2200" smtClean="0"/>
              <a:t>也是只使用了</a:t>
            </a:r>
            <a:r>
              <a:rPr lang="en-US" altLang="zh-CN" sz="2200" smtClean="0"/>
              <a:t>CheckedView</a:t>
            </a:r>
            <a:r>
              <a:rPr lang="zh-CN" altLang="en-US" sz="2200" smtClean="0"/>
              <a:t>控件，之所以会显示不同的风格，是因为设置了不同的</a:t>
            </a:r>
            <a:r>
              <a:rPr lang="en-US" altLang="zh-CN" sz="2200" smtClean="0"/>
              <a:t>android:checkMark</a:t>
            </a:r>
            <a:r>
              <a:rPr lang="zh-CN" altLang="en-US" sz="2200" smtClean="0"/>
              <a:t>属性。</a:t>
            </a:r>
          </a:p>
        </p:txBody>
      </p:sp>
      <p:sp>
        <p:nvSpPr>
          <p:cNvPr id="6" name="矩形 5"/>
          <p:cNvSpPr/>
          <p:nvPr/>
        </p:nvSpPr>
        <p:spPr>
          <a:xfrm>
            <a:off x="785786" y="2143116"/>
            <a:ext cx="7572428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smtClean="0"/>
              <a:t>&lt;?xml version=“1.0” encoding=“utf-8”?&gt;</a:t>
            </a:r>
            <a:endParaRPr lang="zh-CN" altLang="en-US" sz="1600" smtClean="0"/>
          </a:p>
          <a:p>
            <a:r>
              <a:rPr lang="en-US" altLang="zh-CN" sz="1600" smtClean="0"/>
              <a:t>&lt;CheckedTextView xmlns:android="http://schemas.android.com/apk/res/android"</a:t>
            </a:r>
            <a:endParaRPr lang="zh-CN" altLang="en-US" sz="1600" smtClean="0"/>
          </a:p>
          <a:p>
            <a:r>
              <a:rPr lang="zh-CN" altLang="en-US" sz="1600" smtClean="0"/>
              <a:t>    </a:t>
            </a:r>
            <a:r>
              <a:rPr lang="en-US" altLang="zh-CN" sz="1600" smtClean="0"/>
              <a:t>android:id="@android:id/text1"</a:t>
            </a:r>
            <a:endParaRPr lang="zh-CN" altLang="en-US" sz="1600" smtClean="0"/>
          </a:p>
          <a:p>
            <a:r>
              <a:rPr lang="zh-CN" altLang="en-US" sz="1600" smtClean="0"/>
              <a:t>    </a:t>
            </a:r>
            <a:r>
              <a:rPr lang="en-US" altLang="zh-CN" sz="1600" smtClean="0"/>
              <a:t>android:layout_width="match_parent"</a:t>
            </a:r>
            <a:endParaRPr lang="zh-CN" altLang="en-US" sz="1600" smtClean="0"/>
          </a:p>
          <a:p>
            <a:r>
              <a:rPr lang="zh-CN" altLang="en-US" sz="1600" smtClean="0"/>
              <a:t>    </a:t>
            </a:r>
            <a:r>
              <a:rPr lang="en-US" altLang="zh-CN" sz="1600" smtClean="0"/>
              <a:t>android:layout_height="?android:attr/listPreferredItemHeightSmall"</a:t>
            </a:r>
            <a:endParaRPr lang="zh-CN" altLang="en-US" sz="1600" smtClean="0"/>
          </a:p>
          <a:p>
            <a:r>
              <a:rPr lang="zh-CN" altLang="en-US" sz="1600" smtClean="0"/>
              <a:t>    </a:t>
            </a:r>
            <a:r>
              <a:rPr lang="en-US" altLang="zh-CN" sz="1600" smtClean="0"/>
              <a:t>android:textAppearance="?android:attr/textAppearanceListItemSmall"</a:t>
            </a:r>
            <a:endParaRPr lang="zh-CN" altLang="en-US" sz="1600" smtClean="0"/>
          </a:p>
          <a:p>
            <a:r>
              <a:rPr lang="zh-CN" altLang="en-US" sz="1600" smtClean="0"/>
              <a:t>    </a:t>
            </a:r>
            <a:r>
              <a:rPr lang="en-US" altLang="zh-CN" sz="1600" smtClean="0"/>
              <a:t>android:gravity="center_vertical"</a:t>
            </a:r>
            <a:endParaRPr lang="zh-CN" altLang="en-US" sz="1600" smtClean="0"/>
          </a:p>
          <a:p>
            <a:r>
              <a:rPr lang="zh-CN" altLang="en-US" sz="1600" b="1" smtClean="0"/>
              <a:t>    </a:t>
            </a:r>
            <a:r>
              <a:rPr lang="en-US" altLang="zh-CN" sz="1600" b="1" smtClean="0"/>
              <a:t>android:checkMark="?android:attr/listChoiceIndicatorMultiple"</a:t>
            </a:r>
            <a:endParaRPr lang="zh-CN" altLang="en-US" sz="1600" b="1" smtClean="0"/>
          </a:p>
          <a:p>
            <a:r>
              <a:rPr lang="zh-CN" altLang="en-US" sz="1600" smtClean="0"/>
              <a:t>    </a:t>
            </a:r>
            <a:r>
              <a:rPr lang="en-US" altLang="zh-CN" sz="1600" smtClean="0"/>
              <a:t>android:paddingStart="?android:attr/listPreferredItemPaddingStart"</a:t>
            </a:r>
            <a:endParaRPr lang="zh-CN" altLang="en-US" sz="1600" smtClean="0"/>
          </a:p>
          <a:p>
            <a:r>
              <a:rPr lang="zh-CN" altLang="en-US" sz="1600" smtClean="0"/>
              <a:t>    </a:t>
            </a:r>
            <a:r>
              <a:rPr lang="en-US" altLang="zh-CN" sz="1600" smtClean="0"/>
              <a:t>android:paddingEnd="?android:attr/listPreferredItemPaddingEnd" /&gt;</a:t>
            </a:r>
            <a:endParaRPr lang="zh-CN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464667"/>
            <a:ext cx="2495550" cy="16668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85860"/>
            <a:ext cx="8064500" cy="4879990"/>
          </a:xfrm>
        </p:spPr>
        <p:txBody>
          <a:bodyPr/>
          <a:lstStyle/>
          <a:p>
            <a:r>
              <a:rPr lang="zh-CN" altLang="en-US" dirty="0" smtClean="0"/>
              <a:t>数据适配器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827584" y="2827286"/>
          <a:ext cx="324036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4818" name="Picture 2" descr="http://www.th7.cn/d/file/p/2011/08/02/b2c5a70515ae7fc7d2dc9289022291d4.gif"/>
          <p:cNvPicPr>
            <a:picLocks noChangeAspect="1" noChangeArrowheads="1"/>
          </p:cNvPicPr>
          <p:nvPr/>
        </p:nvPicPr>
        <p:blipFill>
          <a:blip r:embed="rId7" cstate="print"/>
          <a:srcRect t="33797"/>
          <a:stretch>
            <a:fillRect/>
          </a:stretch>
        </p:blipFill>
        <p:spPr bwMode="auto">
          <a:xfrm>
            <a:off x="6156176" y="2395238"/>
            <a:ext cx="2718048" cy="31864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5419574"/>
            <a:ext cx="8597921" cy="1008112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下箭头 13"/>
          <p:cNvSpPr/>
          <p:nvPr/>
        </p:nvSpPr>
        <p:spPr bwMode="auto">
          <a:xfrm flipV="1">
            <a:off x="3707904" y="6067646"/>
            <a:ext cx="288032" cy="576064"/>
          </a:xfrm>
          <a:prstGeom prst="downArrow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下箭头 14"/>
          <p:cNvSpPr/>
          <p:nvPr/>
        </p:nvSpPr>
        <p:spPr bwMode="auto">
          <a:xfrm flipV="1">
            <a:off x="6084168" y="6067646"/>
            <a:ext cx="288032" cy="576064"/>
          </a:xfrm>
          <a:prstGeom prst="downArrow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下箭头 15"/>
          <p:cNvSpPr/>
          <p:nvPr/>
        </p:nvSpPr>
        <p:spPr bwMode="auto">
          <a:xfrm flipV="1">
            <a:off x="7164288" y="6067646"/>
            <a:ext cx="288032" cy="576064"/>
          </a:xfrm>
          <a:prstGeom prst="downArrow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下箭头 16"/>
          <p:cNvSpPr/>
          <p:nvPr/>
        </p:nvSpPr>
        <p:spPr bwMode="auto">
          <a:xfrm flipV="1">
            <a:off x="7956376" y="6067646"/>
            <a:ext cx="288032" cy="576064"/>
          </a:xfrm>
          <a:prstGeom prst="downArrow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071802" y="5633888"/>
            <a:ext cx="2643206" cy="57150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en-US" smtClean="0"/>
              <a:t>4.1 ListView</a:t>
            </a:r>
            <a:r>
              <a:rPr lang="zh-CN" altLang="en-US" smtClean="0"/>
              <a:t>与适配器</a:t>
            </a: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404813"/>
            <a:ext cx="7816850" cy="487362"/>
          </a:xfrm>
        </p:spPr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smtClean="0"/>
              <a:t>4</a:t>
            </a:r>
            <a:r>
              <a:rPr lang="zh-CN" altLang="en-US" smtClean="0"/>
              <a:t>章 高级控件与数据适配器</a:t>
            </a:r>
            <a:endParaRPr lang="en-US" altLang="zh-CN" smtClean="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6147" name="组合 36"/>
          <p:cNvGrpSpPr>
            <a:grpSpLocks/>
          </p:cNvGrpSpPr>
          <p:nvPr/>
        </p:nvGrpSpPr>
        <p:grpSpPr bwMode="auto">
          <a:xfrm>
            <a:off x="1828800" y="1500174"/>
            <a:ext cx="5410200" cy="665162"/>
            <a:chOff x="1828800" y="2024063"/>
            <a:chExt cx="5410200" cy="665162"/>
          </a:xfrm>
        </p:grpSpPr>
        <p:grpSp>
          <p:nvGrpSpPr>
            <p:cNvPr id="6165" name="Group 3"/>
            <p:cNvGrpSpPr>
              <a:grpSpLocks/>
            </p:cNvGrpSpPr>
            <p:nvPr/>
          </p:nvGrpSpPr>
          <p:grpSpPr bwMode="auto">
            <a:xfrm>
              <a:off x="1828800" y="2024063"/>
              <a:ext cx="762000" cy="665162"/>
              <a:chOff x="1110" y="2656"/>
              <a:chExt cx="1549" cy="1351"/>
            </a:xfrm>
          </p:grpSpPr>
          <p:sp>
            <p:nvSpPr>
              <p:cNvPr id="6169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0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66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166" name="Line 11"/>
            <p:cNvSpPr>
              <a:spLocks noChangeShapeType="1"/>
            </p:cNvSpPr>
            <p:nvPr/>
          </p:nvSpPr>
          <p:spPr bwMode="auto">
            <a:xfrm>
              <a:off x="2438400" y="2633663"/>
              <a:ext cx="4800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Text Box 12"/>
            <p:cNvSpPr txBox="1">
              <a:spLocks noChangeArrowheads="1"/>
            </p:cNvSpPr>
            <p:nvPr/>
          </p:nvSpPr>
          <p:spPr bwMode="auto">
            <a:xfrm>
              <a:off x="3000364" y="2100263"/>
              <a:ext cx="194239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ListView</a:t>
              </a:r>
              <a:r>
                <a:rPr lang="zh-CN" altLang="en-US" sz="2400"/>
                <a:t>控件</a:t>
              </a:r>
            </a:p>
          </p:txBody>
        </p:sp>
        <p:sp>
          <p:nvSpPr>
            <p:cNvPr id="6168" name="Text Box 13"/>
            <p:cNvSpPr txBox="1">
              <a:spLocks noChangeArrowheads="1"/>
            </p:cNvSpPr>
            <p:nvPr/>
          </p:nvSpPr>
          <p:spPr bwMode="gray">
            <a:xfrm>
              <a:off x="2025650" y="2122488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6148" name="组合 37"/>
          <p:cNvGrpSpPr>
            <a:grpSpLocks/>
          </p:cNvGrpSpPr>
          <p:nvPr/>
        </p:nvGrpSpPr>
        <p:grpSpPr bwMode="auto">
          <a:xfrm>
            <a:off x="1828800" y="2387193"/>
            <a:ext cx="5410200" cy="665162"/>
            <a:chOff x="1828800" y="2938463"/>
            <a:chExt cx="5410200" cy="665162"/>
          </a:xfrm>
        </p:grpSpPr>
        <p:grpSp>
          <p:nvGrpSpPr>
            <p:cNvPr id="6158" name="Group 7"/>
            <p:cNvGrpSpPr>
              <a:grpSpLocks/>
            </p:cNvGrpSpPr>
            <p:nvPr/>
          </p:nvGrpSpPr>
          <p:grpSpPr bwMode="auto">
            <a:xfrm>
              <a:off x="1828800" y="2938463"/>
              <a:ext cx="762000" cy="665162"/>
              <a:chOff x="3174" y="2656"/>
              <a:chExt cx="1549" cy="1351"/>
            </a:xfrm>
          </p:grpSpPr>
          <p:sp>
            <p:nvSpPr>
              <p:cNvPr id="6162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3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159" name="Line 14"/>
            <p:cNvSpPr>
              <a:spLocks noChangeShapeType="1"/>
            </p:cNvSpPr>
            <p:nvPr/>
          </p:nvSpPr>
          <p:spPr bwMode="auto">
            <a:xfrm>
              <a:off x="2438400" y="3548063"/>
              <a:ext cx="4800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Text Box 15"/>
            <p:cNvSpPr txBox="1">
              <a:spLocks noChangeArrowheads="1"/>
            </p:cNvSpPr>
            <p:nvPr/>
          </p:nvSpPr>
          <p:spPr bwMode="auto">
            <a:xfrm>
              <a:off x="3000364" y="3014663"/>
              <a:ext cx="110799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/>
                <a:t>适配器</a:t>
              </a:r>
              <a:endParaRPr lang="en-US" altLang="zh-CN" sz="2400" b="1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6161" name="Text Box 16"/>
            <p:cNvSpPr txBox="1">
              <a:spLocks noChangeArrowheads="1"/>
            </p:cNvSpPr>
            <p:nvPr/>
          </p:nvSpPr>
          <p:spPr bwMode="gray">
            <a:xfrm>
              <a:off x="2025650" y="3036888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6149" name="组合 38"/>
          <p:cNvGrpSpPr>
            <a:grpSpLocks/>
          </p:cNvGrpSpPr>
          <p:nvPr/>
        </p:nvGrpSpPr>
        <p:grpSpPr bwMode="auto">
          <a:xfrm>
            <a:off x="1828800" y="3274212"/>
            <a:ext cx="5410200" cy="665162"/>
            <a:chOff x="1828800" y="3830638"/>
            <a:chExt cx="5410200" cy="665162"/>
          </a:xfrm>
        </p:grpSpPr>
        <p:grpSp>
          <p:nvGrpSpPr>
            <p:cNvPr id="6151" name="Group 17"/>
            <p:cNvGrpSpPr>
              <a:grpSpLocks/>
            </p:cNvGrpSpPr>
            <p:nvPr/>
          </p:nvGrpSpPr>
          <p:grpSpPr bwMode="auto">
            <a:xfrm>
              <a:off x="1828800" y="3830638"/>
              <a:ext cx="762000" cy="665162"/>
              <a:chOff x="1110" y="2656"/>
              <a:chExt cx="1549" cy="1351"/>
            </a:xfrm>
          </p:grpSpPr>
          <p:sp>
            <p:nvSpPr>
              <p:cNvPr id="615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0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152" name="Line 25"/>
            <p:cNvSpPr>
              <a:spLocks noChangeShapeType="1"/>
            </p:cNvSpPr>
            <p:nvPr/>
          </p:nvSpPr>
          <p:spPr bwMode="auto">
            <a:xfrm>
              <a:off x="2438400" y="4440238"/>
              <a:ext cx="4800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" name="Text Box 26"/>
            <p:cNvSpPr txBox="1">
              <a:spLocks noChangeArrowheads="1"/>
            </p:cNvSpPr>
            <p:nvPr/>
          </p:nvSpPr>
          <p:spPr bwMode="auto">
            <a:xfrm>
              <a:off x="3000364" y="3906838"/>
              <a:ext cx="142943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GridView</a:t>
              </a:r>
              <a:endParaRPr lang="zh-CN" altLang="en-US" sz="2400"/>
            </a:p>
          </p:txBody>
        </p:sp>
        <p:sp>
          <p:nvSpPr>
            <p:cNvPr id="6154" name="Text Box 27"/>
            <p:cNvSpPr txBox="1">
              <a:spLocks noChangeArrowheads="1"/>
            </p:cNvSpPr>
            <p:nvPr/>
          </p:nvSpPr>
          <p:spPr bwMode="gray">
            <a:xfrm>
              <a:off x="2025650" y="3929063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3</a:t>
              </a:r>
            </a:p>
          </p:txBody>
        </p:sp>
      </p:grpSp>
      <p:sp>
        <p:nvSpPr>
          <p:cNvPr id="6150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28" name="组合 37"/>
          <p:cNvGrpSpPr>
            <a:grpSpLocks/>
          </p:cNvGrpSpPr>
          <p:nvPr/>
        </p:nvGrpSpPr>
        <p:grpSpPr bwMode="auto">
          <a:xfrm>
            <a:off x="1857356" y="4161231"/>
            <a:ext cx="5410200" cy="665162"/>
            <a:chOff x="1828800" y="2938463"/>
            <a:chExt cx="5410200" cy="665162"/>
          </a:xfrm>
        </p:grpSpPr>
        <p:grpSp>
          <p:nvGrpSpPr>
            <p:cNvPr id="29" name="Group 7"/>
            <p:cNvGrpSpPr>
              <a:grpSpLocks/>
            </p:cNvGrpSpPr>
            <p:nvPr/>
          </p:nvGrpSpPr>
          <p:grpSpPr bwMode="auto">
            <a:xfrm>
              <a:off x="1828800" y="2938463"/>
              <a:ext cx="762000" cy="665162"/>
              <a:chOff x="3174" y="2656"/>
              <a:chExt cx="1549" cy="1351"/>
            </a:xfrm>
          </p:grpSpPr>
          <p:sp>
            <p:nvSpPr>
              <p:cNvPr id="33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>
              <a:off x="2438400" y="3548063"/>
              <a:ext cx="4800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3000364" y="3014663"/>
              <a:ext cx="131433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TabHost</a:t>
              </a:r>
              <a:endParaRPr lang="zh-CN" altLang="en-US" sz="2400"/>
            </a:p>
          </p:txBody>
        </p:sp>
        <p:sp>
          <p:nvSpPr>
            <p:cNvPr id="32" name="Text Box 16"/>
            <p:cNvSpPr txBox="1">
              <a:spLocks noChangeArrowheads="1"/>
            </p:cNvSpPr>
            <p:nvPr/>
          </p:nvSpPr>
          <p:spPr bwMode="gray">
            <a:xfrm>
              <a:off x="2025650" y="3036888"/>
              <a:ext cx="35618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smtClean="0">
                  <a:solidFill>
                    <a:schemeClr val="bg1"/>
                  </a:solidFill>
                  <a:ea typeface="宋体" pitchFamily="2" charset="-122"/>
                </a:rPr>
                <a:t>4</a:t>
              </a:r>
              <a:endParaRPr lang="en-US" altLang="zh-CN" sz="240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grpSp>
        <p:nvGrpSpPr>
          <p:cNvPr id="36" name="组合 38"/>
          <p:cNvGrpSpPr>
            <a:grpSpLocks/>
          </p:cNvGrpSpPr>
          <p:nvPr/>
        </p:nvGrpSpPr>
        <p:grpSpPr bwMode="auto">
          <a:xfrm>
            <a:off x="1857356" y="5048251"/>
            <a:ext cx="5410200" cy="665162"/>
            <a:chOff x="1828800" y="3830638"/>
            <a:chExt cx="5410200" cy="665162"/>
          </a:xfrm>
        </p:grpSpPr>
        <p:grpSp>
          <p:nvGrpSpPr>
            <p:cNvPr id="37" name="Group 17"/>
            <p:cNvGrpSpPr>
              <a:grpSpLocks/>
            </p:cNvGrpSpPr>
            <p:nvPr/>
          </p:nvGrpSpPr>
          <p:grpSpPr bwMode="auto">
            <a:xfrm>
              <a:off x="1828800" y="3830638"/>
              <a:ext cx="762000" cy="665162"/>
              <a:chOff x="1110" y="2656"/>
              <a:chExt cx="1549" cy="1351"/>
            </a:xfrm>
          </p:grpSpPr>
          <p:sp>
            <p:nvSpPr>
              <p:cNvPr id="41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8" name="Line 25"/>
            <p:cNvSpPr>
              <a:spLocks noChangeShapeType="1"/>
            </p:cNvSpPr>
            <p:nvPr/>
          </p:nvSpPr>
          <p:spPr bwMode="auto">
            <a:xfrm>
              <a:off x="2438400" y="4440238"/>
              <a:ext cx="4800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3000364" y="3906838"/>
              <a:ext cx="350608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Gallery</a:t>
              </a:r>
              <a:r>
                <a:rPr lang="zh-CN" altLang="en-US" sz="2400"/>
                <a:t>和</a:t>
              </a:r>
              <a:r>
                <a:rPr lang="en-US" sz="2400"/>
                <a:t>ImageSwitcher</a:t>
              </a:r>
              <a:endParaRPr lang="zh-CN" altLang="en-US" sz="2400"/>
            </a:p>
          </p:txBody>
        </p:sp>
        <p:sp>
          <p:nvSpPr>
            <p:cNvPr id="40" name="Text Box 27"/>
            <p:cNvSpPr txBox="1">
              <a:spLocks noChangeArrowheads="1"/>
            </p:cNvSpPr>
            <p:nvPr/>
          </p:nvSpPr>
          <p:spPr bwMode="gray">
            <a:xfrm>
              <a:off x="2025650" y="3929063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85860"/>
            <a:ext cx="8064500" cy="4879990"/>
          </a:xfrm>
        </p:spPr>
        <p:txBody>
          <a:bodyPr/>
          <a:lstStyle/>
          <a:p>
            <a:r>
              <a:rPr lang="en-US" altLang="zh-CN" sz="2400" smtClean="0"/>
              <a:t>SimpleAdapter</a:t>
            </a:r>
            <a:r>
              <a:rPr lang="zh-CN" altLang="en-US" sz="2400" smtClean="0"/>
              <a:t>绑定的数据必须是</a:t>
            </a:r>
            <a:r>
              <a:rPr lang="en-US" altLang="zh-CN" sz="2400" smtClean="0"/>
              <a:t>List</a:t>
            </a:r>
            <a:r>
              <a:rPr lang="zh-CN" altLang="en-US" sz="2400" smtClean="0"/>
              <a:t>类型，且</a:t>
            </a:r>
            <a:r>
              <a:rPr lang="en-US" altLang="zh-CN" sz="2400" smtClean="0"/>
              <a:t>List</a:t>
            </a:r>
            <a:r>
              <a:rPr lang="zh-CN" altLang="en-US" sz="2400" smtClean="0"/>
              <a:t>的元素必须是</a:t>
            </a:r>
            <a:r>
              <a:rPr lang="en-US" altLang="zh-CN" sz="2400" smtClean="0"/>
              <a:t>Map</a:t>
            </a:r>
            <a:r>
              <a:rPr lang="zh-CN" altLang="en-US" sz="2400" smtClean="0"/>
              <a:t>类型，即满足</a:t>
            </a:r>
            <a:r>
              <a:rPr lang="en-US" altLang="zh-CN" sz="2400" smtClean="0"/>
              <a:t>List&lt;Map&lt;String,?&gt;&gt;</a:t>
            </a:r>
            <a:r>
              <a:rPr lang="zh-CN" altLang="en-US" sz="2400" smtClean="0"/>
              <a:t>的泛型规则。</a:t>
            </a:r>
            <a:endParaRPr lang="en-US" altLang="zh-CN" sz="2400" smtClean="0"/>
          </a:p>
          <a:p>
            <a:r>
              <a:rPr lang="en-US" altLang="zh-CN" sz="2400" smtClean="0"/>
              <a:t>SimpleAdapter</a:t>
            </a:r>
            <a:r>
              <a:rPr lang="zh-CN" altLang="en-US" sz="2400" dirty="0" smtClean="0"/>
              <a:t>适配器只有一个构造方法，需要传入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个参数。第一个参数是上下文环境，第二个参数是将要填充的数据，第三个参数列表的样式，第四个参数和第五个参数是指明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（数据元素类型都是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）中的数据如何与样式中的控件匹配，需要字符串数组和整型数组。字符串数组的值是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中的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，整型数组是样式中控件的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，按照顺序将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依次映射到控件上。</a:t>
            </a:r>
            <a:endParaRPr lang="zh-CN" altLang="en-US" sz="2400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en-US" smtClean="0"/>
              <a:t>4.1 ListView</a:t>
            </a:r>
            <a:r>
              <a:rPr lang="zh-CN" altLang="en-US" smtClean="0"/>
              <a:t>与适配器</a:t>
            </a: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5720" y="1092720"/>
            <a:ext cx="4857752" cy="56938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smtClean="0"/>
              <a:t> </a:t>
            </a:r>
            <a:r>
              <a:rPr lang="en-US" altLang="zh-CN" sz="1400" b="1" smtClean="0"/>
              <a:t>final List&lt;Map&lt;String,String&gt;&gt; data=new ArrayList&lt;Map&lt;String,String&gt;&gt;();</a:t>
            </a:r>
          </a:p>
          <a:p>
            <a:r>
              <a:rPr lang="en-US" altLang="zh-CN" sz="1400" u="sng" smtClean="0"/>
              <a:t>Map map1=</a:t>
            </a:r>
            <a:r>
              <a:rPr lang="en-US" altLang="zh-CN" sz="1400" b="1" u="sng" smtClean="0"/>
              <a:t>new HashMap&lt;String,String&gt;();</a:t>
            </a:r>
          </a:p>
          <a:p>
            <a:r>
              <a:rPr lang="en-US" altLang="zh-CN" sz="1400" u="sng" smtClean="0"/>
              <a:t>map1.put("name", "</a:t>
            </a:r>
            <a:r>
              <a:rPr lang="zh-CN" altLang="en-US" sz="1400" u="sng" smtClean="0"/>
              <a:t>曹操</a:t>
            </a:r>
            <a:r>
              <a:rPr lang="en-US" altLang="zh-CN" sz="1400" u="sng" smtClean="0"/>
              <a:t>");</a:t>
            </a:r>
          </a:p>
          <a:p>
            <a:r>
              <a:rPr lang="en-US" altLang="zh-CN" sz="1400" u="sng" smtClean="0"/>
              <a:t>map1.put("type", "</a:t>
            </a:r>
            <a:r>
              <a:rPr lang="zh-CN" altLang="en-US" sz="1400" u="sng" smtClean="0"/>
              <a:t>君主</a:t>
            </a:r>
            <a:r>
              <a:rPr lang="en-US" altLang="zh-CN" sz="1400" u="sng" smtClean="0"/>
              <a:t>");</a:t>
            </a:r>
          </a:p>
          <a:p>
            <a:r>
              <a:rPr lang="en-US" altLang="zh-CN" sz="1400" smtClean="0"/>
              <a:t>data.add(</a:t>
            </a:r>
            <a:r>
              <a:rPr lang="en-US" altLang="zh-CN" sz="1400" u="sng" smtClean="0"/>
              <a:t>map1);</a:t>
            </a:r>
          </a:p>
          <a:p>
            <a:r>
              <a:rPr lang="en-US" altLang="zh-CN" sz="1400" u="sng" smtClean="0"/>
              <a:t>Map map2=</a:t>
            </a:r>
            <a:r>
              <a:rPr lang="en-US" altLang="zh-CN" sz="1400" b="1" u="sng" smtClean="0"/>
              <a:t>new HashMap&lt;String,String&gt;();</a:t>
            </a:r>
          </a:p>
          <a:p>
            <a:r>
              <a:rPr lang="en-US" altLang="zh-CN" sz="1400" u="sng" smtClean="0"/>
              <a:t>map2.put("name", "</a:t>
            </a:r>
            <a:r>
              <a:rPr lang="zh-CN" altLang="en-US" sz="1400" u="sng" smtClean="0"/>
              <a:t>司马懿</a:t>
            </a:r>
            <a:r>
              <a:rPr lang="en-US" altLang="zh-CN" sz="1400" u="sng" smtClean="0"/>
              <a:t>");</a:t>
            </a:r>
          </a:p>
          <a:p>
            <a:r>
              <a:rPr lang="en-US" altLang="zh-CN" sz="1400" u="sng" smtClean="0"/>
              <a:t>map2.put("type", "</a:t>
            </a:r>
            <a:r>
              <a:rPr lang="zh-CN" altLang="en-US" sz="1400" u="sng" smtClean="0"/>
              <a:t>智将</a:t>
            </a:r>
            <a:r>
              <a:rPr lang="en-US" altLang="zh-CN" sz="1400" u="sng" smtClean="0"/>
              <a:t>");</a:t>
            </a:r>
          </a:p>
          <a:p>
            <a:r>
              <a:rPr lang="en-US" altLang="zh-CN" sz="1400" smtClean="0"/>
              <a:t>data.add(</a:t>
            </a:r>
            <a:r>
              <a:rPr lang="en-US" altLang="zh-CN" sz="1400" u="sng" smtClean="0"/>
              <a:t>map2);</a:t>
            </a:r>
          </a:p>
          <a:p>
            <a:r>
              <a:rPr lang="en-US" altLang="zh-CN" sz="1400" u="sng" smtClean="0"/>
              <a:t>Map map3=</a:t>
            </a:r>
            <a:r>
              <a:rPr lang="en-US" altLang="zh-CN" sz="1400" b="1" u="sng" smtClean="0"/>
              <a:t>new HashMap&lt;String,String&gt;();</a:t>
            </a:r>
          </a:p>
          <a:p>
            <a:r>
              <a:rPr lang="en-US" altLang="zh-CN" sz="1400" u="sng" smtClean="0"/>
              <a:t>map3.put("name", "</a:t>
            </a:r>
            <a:r>
              <a:rPr lang="zh-CN" altLang="en-US" sz="1400" u="sng" smtClean="0"/>
              <a:t>张飞</a:t>
            </a:r>
            <a:r>
              <a:rPr lang="en-US" altLang="zh-CN" sz="1400" u="sng" smtClean="0"/>
              <a:t>");</a:t>
            </a:r>
          </a:p>
          <a:p>
            <a:r>
              <a:rPr lang="en-US" altLang="zh-CN" sz="1400" u="sng" smtClean="0"/>
              <a:t>map3.put("type", "</a:t>
            </a:r>
            <a:r>
              <a:rPr lang="zh-CN" altLang="en-US" sz="1400" u="sng" smtClean="0"/>
              <a:t>武将</a:t>
            </a:r>
            <a:r>
              <a:rPr lang="en-US" altLang="zh-CN" sz="1400" u="sng" smtClean="0"/>
              <a:t>");</a:t>
            </a:r>
          </a:p>
          <a:p>
            <a:r>
              <a:rPr lang="en-US" altLang="zh-CN" sz="1400" smtClean="0"/>
              <a:t>data.add(</a:t>
            </a:r>
            <a:r>
              <a:rPr lang="en-US" altLang="zh-CN" sz="1400" u="sng" smtClean="0"/>
              <a:t>map3);</a:t>
            </a:r>
          </a:p>
          <a:p>
            <a:r>
              <a:rPr lang="en-US" altLang="zh-CN" sz="1400" u="sng" smtClean="0"/>
              <a:t>Map map4=</a:t>
            </a:r>
            <a:r>
              <a:rPr lang="en-US" altLang="zh-CN" sz="1400" b="1" u="sng" smtClean="0"/>
              <a:t>new HashMap&lt;String,String&gt;();</a:t>
            </a:r>
          </a:p>
          <a:p>
            <a:r>
              <a:rPr lang="en-US" altLang="zh-CN" sz="1400" u="sng" smtClean="0"/>
              <a:t>map4.put("name", "</a:t>
            </a:r>
            <a:r>
              <a:rPr lang="zh-CN" altLang="en-US" sz="1400" u="sng" smtClean="0"/>
              <a:t>赵云</a:t>
            </a:r>
            <a:r>
              <a:rPr lang="en-US" altLang="zh-CN" sz="1400" u="sng" smtClean="0"/>
              <a:t>");</a:t>
            </a:r>
          </a:p>
          <a:p>
            <a:r>
              <a:rPr lang="en-US" altLang="zh-CN" sz="1400" u="sng" smtClean="0"/>
              <a:t>map4.put("type", "</a:t>
            </a:r>
            <a:r>
              <a:rPr lang="zh-CN" altLang="en-US" sz="1400" u="sng" smtClean="0"/>
              <a:t>武将</a:t>
            </a:r>
            <a:r>
              <a:rPr lang="en-US" altLang="zh-CN" sz="1400" u="sng" smtClean="0"/>
              <a:t>");</a:t>
            </a:r>
          </a:p>
          <a:p>
            <a:r>
              <a:rPr lang="en-US" altLang="zh-CN" sz="1400" smtClean="0"/>
              <a:t>data.add(</a:t>
            </a:r>
            <a:r>
              <a:rPr lang="en-US" altLang="zh-CN" sz="1400" u="sng" smtClean="0"/>
              <a:t>map4);</a:t>
            </a:r>
          </a:p>
          <a:p>
            <a:r>
              <a:rPr lang="en-US" altLang="zh-CN" sz="1400" u="sng" smtClean="0"/>
              <a:t>Map map5=</a:t>
            </a:r>
            <a:r>
              <a:rPr lang="en-US" altLang="zh-CN" sz="1400" b="1" u="sng" smtClean="0"/>
              <a:t>new HashMap&lt;String,String&gt;();</a:t>
            </a:r>
          </a:p>
          <a:p>
            <a:r>
              <a:rPr lang="en-US" altLang="zh-CN" sz="1400" u="sng" smtClean="0"/>
              <a:t>map5.put("name", "</a:t>
            </a:r>
            <a:r>
              <a:rPr lang="zh-CN" altLang="en-US" sz="1400" u="sng" smtClean="0"/>
              <a:t>甘宁</a:t>
            </a:r>
            <a:r>
              <a:rPr lang="en-US" altLang="zh-CN" sz="1400" u="sng" smtClean="0"/>
              <a:t>");</a:t>
            </a:r>
          </a:p>
          <a:p>
            <a:r>
              <a:rPr lang="en-US" altLang="zh-CN" sz="1400" u="sng" smtClean="0"/>
              <a:t>map5.put("type", "</a:t>
            </a:r>
            <a:r>
              <a:rPr lang="zh-CN" altLang="en-US" sz="1400" u="sng" smtClean="0"/>
              <a:t>武将</a:t>
            </a:r>
            <a:r>
              <a:rPr lang="en-US" altLang="zh-CN" sz="1400" u="sng" smtClean="0"/>
              <a:t>");</a:t>
            </a:r>
          </a:p>
          <a:p>
            <a:r>
              <a:rPr lang="en-US" altLang="zh-CN" sz="1400" smtClean="0"/>
              <a:t>data.add(</a:t>
            </a:r>
            <a:r>
              <a:rPr lang="en-US" altLang="zh-CN" sz="1400" u="sng" smtClean="0"/>
              <a:t>map5);</a:t>
            </a:r>
          </a:p>
          <a:p>
            <a:r>
              <a:rPr lang="en-US" altLang="zh-CN" sz="1400" smtClean="0"/>
              <a:t>SimpleAdapter adapter=</a:t>
            </a:r>
            <a:r>
              <a:rPr lang="en-US" altLang="zh-CN" sz="1400" b="1" smtClean="0"/>
              <a:t>new SimpleAdapter(this,data,</a:t>
            </a:r>
          </a:p>
          <a:p>
            <a:r>
              <a:rPr lang="en-US" altLang="zh-CN" sz="1400" b="1" smtClean="0"/>
              <a:t>        android.R.layout.</a:t>
            </a:r>
            <a:r>
              <a:rPr lang="en-US" altLang="zh-CN" sz="1400" b="1" i="1" smtClean="0"/>
              <a:t>simple_list_item_2,</a:t>
            </a:r>
            <a:endParaRPr lang="zh-CN" altLang="en-US" sz="1400" b="1" i="1" smtClean="0"/>
          </a:p>
          <a:p>
            <a:r>
              <a:rPr lang="en-US" altLang="zh-CN" sz="1400" smtClean="0"/>
              <a:t>        </a:t>
            </a:r>
            <a:r>
              <a:rPr lang="en-US" altLang="zh-CN" sz="1400" b="1" smtClean="0"/>
              <a:t>new String[]{"name","type"},</a:t>
            </a:r>
          </a:p>
          <a:p>
            <a:r>
              <a:rPr lang="en-US" altLang="zh-CN" sz="1400" smtClean="0"/>
              <a:t>        </a:t>
            </a:r>
            <a:r>
              <a:rPr lang="en-US" altLang="zh-CN" sz="1400" b="1" smtClean="0"/>
              <a:t>new int[]{android.R.id.text1,android.R.id.text2</a:t>
            </a:r>
            <a:r>
              <a:rPr lang="en-US" altLang="zh-CN" sz="1400" b="1" i="1" smtClean="0"/>
              <a:t>});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50" y="1714488"/>
            <a:ext cx="31432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en-US" smtClean="0"/>
              <a:t>4.1 ListView</a:t>
            </a:r>
            <a:r>
              <a:rPr lang="zh-CN" altLang="en-US" smtClean="0"/>
              <a:t>与适配器</a:t>
            </a: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4.1 ListView</a:t>
            </a:r>
            <a:r>
              <a:rPr lang="zh-CN" altLang="en-US" smtClean="0"/>
              <a:t>与适配器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57158" y="1214423"/>
            <a:ext cx="8501122" cy="857256"/>
          </a:xfrm>
        </p:spPr>
        <p:txBody>
          <a:bodyPr/>
          <a:lstStyle/>
          <a:p>
            <a:r>
              <a:rPr lang="zh-CN" altLang="en-US" sz="2200" smtClean="0"/>
              <a:t>列表项样式</a:t>
            </a:r>
            <a:r>
              <a:rPr lang="en-US" altLang="zh-CN" sz="2200" smtClean="0"/>
              <a:t>android.R.layout.simple_list_item_2</a:t>
            </a:r>
            <a:r>
              <a:rPr lang="zh-CN" altLang="en-US" sz="2200" smtClean="0"/>
              <a:t>对应</a:t>
            </a:r>
            <a:r>
              <a:rPr lang="en-US" altLang="zh-CN" sz="2200" smtClean="0"/>
              <a:t>simple_list_item_2.xml</a:t>
            </a:r>
            <a:r>
              <a:rPr lang="zh-CN" altLang="en-US" sz="2200" smtClean="0"/>
              <a:t>代码如下：</a:t>
            </a:r>
            <a:endParaRPr lang="en-US" altLang="zh-CN" sz="2200" smtClean="0"/>
          </a:p>
        </p:txBody>
      </p:sp>
      <p:sp>
        <p:nvSpPr>
          <p:cNvPr id="5" name="矩形 4"/>
          <p:cNvSpPr/>
          <p:nvPr/>
        </p:nvSpPr>
        <p:spPr>
          <a:xfrm>
            <a:off x="-32" y="2025908"/>
            <a:ext cx="7286676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smtClean="0"/>
              <a:t>&lt;?xml version=“1.0” encoding=“utf-8”?&gt;</a:t>
            </a:r>
            <a:endParaRPr lang="zh-CN" altLang="en-US" sz="1400" smtClean="0"/>
          </a:p>
          <a:p>
            <a:r>
              <a:rPr lang="en-US" altLang="zh-CN" sz="1400" smtClean="0"/>
              <a:t>&lt;TwoLineListItem xmlns:android="http://schemas.android.com/apk/res/android" </a:t>
            </a:r>
            <a:endParaRPr lang="zh-CN" altLang="en-US" sz="1400" smtClean="0"/>
          </a:p>
          <a:p>
            <a:r>
              <a:rPr lang="zh-CN" altLang="en-US" sz="1400" smtClean="0"/>
              <a:t>    </a:t>
            </a:r>
            <a:r>
              <a:rPr lang="en-US" altLang="zh-CN" sz="1400" smtClean="0"/>
              <a:t>android:layout_width="match_parent"</a:t>
            </a:r>
            <a:endParaRPr lang="zh-CN" altLang="en-US" sz="1400" smtClean="0"/>
          </a:p>
          <a:p>
            <a:r>
              <a:rPr lang="zh-CN" altLang="en-US" sz="1400" smtClean="0"/>
              <a:t>    </a:t>
            </a:r>
            <a:r>
              <a:rPr lang="en-US" altLang="zh-CN" sz="1400" smtClean="0"/>
              <a:t>android:layout_height="wrap_content"</a:t>
            </a:r>
            <a:endParaRPr lang="zh-CN" altLang="en-US" sz="1400" smtClean="0"/>
          </a:p>
          <a:p>
            <a:r>
              <a:rPr lang="zh-CN" altLang="en-US" sz="1400" smtClean="0"/>
              <a:t>    </a:t>
            </a:r>
            <a:r>
              <a:rPr lang="en-US" altLang="zh-CN" sz="1400" smtClean="0"/>
              <a:t>android:minHeight="?attr/listPreferredItemHeight"</a:t>
            </a:r>
            <a:endParaRPr lang="zh-CN" altLang="en-US" sz="1400" smtClean="0"/>
          </a:p>
          <a:p>
            <a:r>
              <a:rPr lang="zh-CN" altLang="en-US" sz="1400" smtClean="0"/>
              <a:t>    </a:t>
            </a:r>
            <a:r>
              <a:rPr lang="en-US" altLang="zh-CN" sz="1400" smtClean="0"/>
              <a:t>android:mode="twoLine"</a:t>
            </a:r>
            <a:endParaRPr lang="zh-CN" altLang="en-US" sz="1400" smtClean="0"/>
          </a:p>
          <a:p>
            <a:r>
              <a:rPr lang="zh-CN" altLang="en-US" sz="1400" smtClean="0"/>
              <a:t>    </a:t>
            </a:r>
            <a:r>
              <a:rPr lang="en-US" altLang="zh-CN" sz="1400" smtClean="0"/>
              <a:t>android:paddingStart="?attr/listPreferredItemPaddingStart"</a:t>
            </a:r>
            <a:endParaRPr lang="zh-CN" altLang="en-US" sz="1400" smtClean="0"/>
          </a:p>
          <a:p>
            <a:r>
              <a:rPr lang="zh-CN" altLang="en-US" sz="1400" smtClean="0"/>
              <a:t>    </a:t>
            </a:r>
            <a:r>
              <a:rPr lang="en-US" altLang="zh-CN" sz="1400" smtClean="0"/>
              <a:t>android:paddingEnd="?attr/listPreferredItemPaddingEnd"&gt;</a:t>
            </a:r>
            <a:endParaRPr lang="zh-CN" altLang="en-US" sz="1400" smtClean="0"/>
          </a:p>
          <a:p>
            <a:r>
              <a:rPr lang="zh-CN" altLang="en-US" sz="1400" smtClean="0"/>
              <a:t>    </a:t>
            </a:r>
            <a:r>
              <a:rPr lang="en-US" altLang="zh-CN" sz="1400" smtClean="0"/>
              <a:t>&lt;TextView android:id="@id/text1"</a:t>
            </a:r>
            <a:endParaRPr lang="zh-CN" altLang="en-US" sz="1400" smtClean="0"/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android:layout_width="match_parent"</a:t>
            </a:r>
            <a:endParaRPr lang="zh-CN" altLang="en-US" sz="1400" smtClean="0"/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android:layout_height="wrap_content"</a:t>
            </a:r>
            <a:endParaRPr lang="zh-CN" altLang="en-US" sz="1400" smtClean="0"/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android:layout_marginTop="8dp"</a:t>
            </a:r>
            <a:endParaRPr lang="zh-CN" altLang="en-US" sz="1400" smtClean="0"/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android:textAppearance=“?attr/textAppearanceListItem” /&gt;</a:t>
            </a:r>
            <a:endParaRPr lang="zh-CN" altLang="en-US" sz="1400" smtClean="0"/>
          </a:p>
          <a:p>
            <a:r>
              <a:rPr lang="zh-CN" altLang="en-US" sz="1400" smtClean="0"/>
              <a:t>    </a:t>
            </a:r>
            <a:r>
              <a:rPr lang="en-US" altLang="zh-CN" sz="1400" smtClean="0"/>
              <a:t>&lt;TextView android:id="@id/text2"</a:t>
            </a:r>
            <a:endParaRPr lang="zh-CN" altLang="en-US" sz="1400" smtClean="0"/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android:layout_width="match_parent"</a:t>
            </a:r>
            <a:endParaRPr lang="zh-CN" altLang="en-US" sz="1400" smtClean="0"/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android:layout_height="wrap_content"</a:t>
            </a:r>
            <a:endParaRPr lang="zh-CN" altLang="en-US" sz="1400" smtClean="0"/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android:layout_below="@id/text1"</a:t>
            </a:r>
            <a:endParaRPr lang="zh-CN" altLang="en-US" sz="1400" smtClean="0"/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android:layout_alignStart="@id/text1"</a:t>
            </a:r>
            <a:endParaRPr lang="zh-CN" altLang="en-US" sz="1400" smtClean="0"/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android:textAppearance=“?attr/textAppearanceListItemSecondary” /&gt;</a:t>
            </a:r>
            <a:endParaRPr lang="zh-CN" altLang="en-US" sz="1400" smtClean="0"/>
          </a:p>
          <a:p>
            <a:r>
              <a:rPr lang="en-US" altLang="zh-CN" sz="1400" smtClean="0"/>
              <a:t>&lt;/TwoLineListItem&gt;</a:t>
            </a:r>
            <a:endParaRPr lang="zh-CN" altLang="en-US" sz="1400" smtClean="0"/>
          </a:p>
        </p:txBody>
      </p:sp>
      <p:sp>
        <p:nvSpPr>
          <p:cNvPr id="9" name="矩形 8"/>
          <p:cNvSpPr/>
          <p:nvPr/>
        </p:nvSpPr>
        <p:spPr>
          <a:xfrm>
            <a:off x="5072002" y="2500306"/>
            <a:ext cx="4071998" cy="830997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smtClean="0"/>
              <a:t>SimpleAdapter adapter=</a:t>
            </a:r>
            <a:r>
              <a:rPr lang="en-US" altLang="zh-CN" sz="1200" b="1" smtClean="0"/>
              <a:t>new SimpleAdapter(this,data,</a:t>
            </a:r>
          </a:p>
          <a:p>
            <a:r>
              <a:rPr lang="en-US" altLang="zh-CN" sz="1200" b="1" smtClean="0"/>
              <a:t>        android.R.layout.</a:t>
            </a:r>
            <a:r>
              <a:rPr lang="en-US" altLang="zh-CN" sz="1200" b="1" i="1" smtClean="0"/>
              <a:t>simple_list_item_2,</a:t>
            </a:r>
            <a:endParaRPr lang="zh-CN" altLang="en-US" sz="1200" b="1" i="1" smtClean="0"/>
          </a:p>
          <a:p>
            <a:r>
              <a:rPr lang="en-US" altLang="zh-CN" sz="1200" smtClean="0"/>
              <a:t>        </a:t>
            </a:r>
            <a:r>
              <a:rPr lang="en-US" altLang="zh-CN" sz="1200" b="1" smtClean="0"/>
              <a:t>new String[]{"name","type"},</a:t>
            </a:r>
          </a:p>
          <a:p>
            <a:r>
              <a:rPr lang="en-US" altLang="zh-CN" sz="1200" smtClean="0"/>
              <a:t>        </a:t>
            </a:r>
            <a:r>
              <a:rPr lang="en-US" altLang="zh-CN" sz="1200" b="1" smtClean="0"/>
              <a:t>new int[]{android.R.id.text1,android.R.id.text2</a:t>
            </a:r>
            <a:r>
              <a:rPr lang="en-US" altLang="zh-CN" sz="1200" b="1" i="1" smtClean="0"/>
              <a:t>});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rot="10800000" flipV="1">
            <a:off x="2857488" y="3286124"/>
            <a:ext cx="4357712" cy="5715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0800000" flipV="1">
            <a:off x="2786050" y="3286124"/>
            <a:ext cx="5643602" cy="16430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自定义列表项样式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28670"/>
            <a:ext cx="6215074" cy="500066"/>
          </a:xfrm>
        </p:spPr>
        <p:txBody>
          <a:bodyPr/>
          <a:lstStyle/>
          <a:p>
            <a:pPr>
              <a:buNone/>
            </a:pPr>
            <a:r>
              <a:rPr lang="zh-CN" altLang="en-US" sz="2200" b="1" smtClean="0"/>
              <a:t>创建布局文件</a:t>
            </a:r>
            <a:r>
              <a:rPr lang="en-US" altLang="zh-CN" sz="2200" b="1" smtClean="0"/>
              <a:t>res\layout\listview_item_1.xml</a:t>
            </a:r>
            <a:endParaRPr lang="zh-CN" altLang="en-US" sz="2200" b="1"/>
          </a:p>
        </p:txBody>
      </p:sp>
      <p:sp>
        <p:nvSpPr>
          <p:cNvPr id="6" name="矩形 5"/>
          <p:cNvSpPr/>
          <p:nvPr/>
        </p:nvSpPr>
        <p:spPr>
          <a:xfrm>
            <a:off x="0" y="1410379"/>
            <a:ext cx="5786446" cy="54476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smtClean="0"/>
              <a:t>&lt;LinearLayout xmlns:android=</a:t>
            </a:r>
            <a:r>
              <a:rPr lang="en-US" altLang="zh-CN" sz="1200" i="1" smtClean="0"/>
              <a:t>"http://schemas.android.com/apk/res/android"</a:t>
            </a:r>
          </a:p>
          <a:p>
            <a:r>
              <a:rPr lang="en-US" altLang="zh-CN" sz="1200" smtClean="0"/>
              <a:t>    android:layout_width=</a:t>
            </a:r>
            <a:r>
              <a:rPr lang="en-US" altLang="zh-CN" sz="1200" i="1" smtClean="0"/>
              <a:t>"fill_parent"</a:t>
            </a:r>
          </a:p>
          <a:p>
            <a:r>
              <a:rPr lang="en-US" altLang="zh-CN" sz="1200" smtClean="0"/>
              <a:t>    android:layout_height=</a:t>
            </a:r>
            <a:r>
              <a:rPr lang="en-US" altLang="zh-CN" sz="1200" i="1" smtClean="0"/>
              <a:t>"wrap_content"</a:t>
            </a:r>
          </a:p>
          <a:p>
            <a:r>
              <a:rPr lang="en-US" altLang="zh-CN" sz="1200" smtClean="0"/>
              <a:t>    android:orientation=</a:t>
            </a:r>
            <a:r>
              <a:rPr lang="en-US" altLang="zh-CN" sz="1200" i="1" smtClean="0"/>
              <a:t>"horizontal" &gt;</a:t>
            </a:r>
          </a:p>
          <a:p>
            <a:r>
              <a:rPr lang="en-US" altLang="zh-CN" sz="1200" smtClean="0"/>
              <a:t>&lt;ImageView </a:t>
            </a:r>
          </a:p>
          <a:p>
            <a:r>
              <a:rPr lang="en-US" altLang="zh-CN" sz="1200" smtClean="0"/>
              <a:t>    android:id=</a:t>
            </a:r>
            <a:r>
              <a:rPr lang="en-US" altLang="zh-CN" sz="1200" i="1" smtClean="0"/>
              <a:t>"@+id/listview_item_img"</a:t>
            </a:r>
          </a:p>
          <a:p>
            <a:r>
              <a:rPr lang="en-US" altLang="zh-CN" sz="1200" smtClean="0"/>
              <a:t>    android:layout_width=</a:t>
            </a:r>
            <a:r>
              <a:rPr lang="en-US" altLang="zh-CN" sz="1200" i="1" smtClean="0"/>
              <a:t>"57dp"</a:t>
            </a:r>
          </a:p>
          <a:p>
            <a:r>
              <a:rPr lang="en-US" altLang="zh-CN" sz="1200" smtClean="0"/>
              <a:t>    android:layout_height=</a:t>
            </a:r>
            <a:r>
              <a:rPr lang="en-US" altLang="zh-CN" sz="1200" i="1" smtClean="0"/>
              <a:t>“60dp”</a:t>
            </a:r>
            <a:r>
              <a:rPr lang="zh-CN" altLang="en-US" sz="1200" smtClean="0"/>
              <a:t> </a:t>
            </a:r>
            <a:r>
              <a:rPr lang="en-US" altLang="zh-CN" sz="1200" smtClean="0"/>
              <a:t>/&gt;</a:t>
            </a:r>
            <a:r>
              <a:rPr lang="zh-CN" altLang="en-US" sz="1200" smtClean="0"/>
              <a:t>    </a:t>
            </a:r>
          </a:p>
          <a:p>
            <a:r>
              <a:rPr lang="en-US" altLang="zh-CN" sz="1200" smtClean="0"/>
              <a:t>&lt;LinearLayout</a:t>
            </a:r>
          </a:p>
          <a:p>
            <a:r>
              <a:rPr lang="en-US" altLang="zh-CN" sz="1200" smtClean="0"/>
              <a:t>    android:layout_width=</a:t>
            </a:r>
            <a:r>
              <a:rPr lang="en-US" altLang="zh-CN" sz="1200" i="1" smtClean="0"/>
              <a:t>"match_parent"</a:t>
            </a:r>
          </a:p>
          <a:p>
            <a:r>
              <a:rPr lang="en-US" altLang="zh-CN" sz="1200" smtClean="0"/>
              <a:t>    android:layout_height=</a:t>
            </a:r>
            <a:r>
              <a:rPr lang="en-US" altLang="zh-CN" sz="1200" i="1" smtClean="0"/>
              <a:t>"wrap_content"</a:t>
            </a:r>
          </a:p>
          <a:p>
            <a:r>
              <a:rPr lang="en-US" altLang="zh-CN" sz="1200" smtClean="0"/>
              <a:t>    android:orientation=</a:t>
            </a:r>
            <a:r>
              <a:rPr lang="en-US" altLang="zh-CN" sz="1200" i="1" smtClean="0"/>
              <a:t>“vertical”</a:t>
            </a:r>
            <a:r>
              <a:rPr lang="zh-CN" altLang="en-US" sz="1200" smtClean="0"/>
              <a:t>  </a:t>
            </a:r>
            <a:r>
              <a:rPr lang="en-US" altLang="zh-CN" sz="1200" smtClean="0"/>
              <a:t>&gt;</a:t>
            </a:r>
          </a:p>
          <a:p>
            <a:r>
              <a:rPr lang="en-US" altLang="zh-CN" sz="1200" smtClean="0"/>
              <a:t>    &lt;TextView </a:t>
            </a:r>
          </a:p>
          <a:p>
            <a:r>
              <a:rPr lang="en-US" altLang="zh-CN" sz="1200" smtClean="0"/>
              <a:t>        android:layout_width=</a:t>
            </a:r>
            <a:r>
              <a:rPr lang="en-US" altLang="zh-CN" sz="1200" i="1" smtClean="0"/>
              <a:t>"wrap_content"</a:t>
            </a:r>
          </a:p>
          <a:p>
            <a:r>
              <a:rPr lang="en-US" altLang="zh-CN" sz="1200" smtClean="0"/>
              <a:t>    android:layout_height=</a:t>
            </a:r>
            <a:r>
              <a:rPr lang="en-US" altLang="zh-CN" sz="1200" i="1" smtClean="0"/>
              <a:t>"wrap_content"</a:t>
            </a:r>
          </a:p>
          <a:p>
            <a:r>
              <a:rPr lang="en-US" altLang="zh-CN" sz="1200" smtClean="0"/>
              <a:t>    android:id=</a:t>
            </a:r>
            <a:r>
              <a:rPr lang="en-US" altLang="zh-CN" sz="1200" i="1" smtClean="0"/>
              <a:t>"@+id/listview_item_name"</a:t>
            </a:r>
          </a:p>
          <a:p>
            <a:r>
              <a:rPr lang="en-US" altLang="zh-CN" sz="1200" smtClean="0"/>
              <a:t>    android:textAppearance=</a:t>
            </a:r>
            <a:r>
              <a:rPr lang="en-US" altLang="zh-CN" sz="1200" i="1" smtClean="0"/>
              <a:t>“?android:attr/textAppearanceMedium” </a:t>
            </a:r>
            <a:r>
              <a:rPr lang="en-US" altLang="zh-CN" sz="1200" smtClean="0"/>
              <a:t>/&gt;</a:t>
            </a:r>
          </a:p>
          <a:p>
            <a:r>
              <a:rPr lang="en-US" altLang="zh-CN" sz="1200" smtClean="0"/>
              <a:t>    &lt;TextView</a:t>
            </a:r>
          </a:p>
          <a:p>
            <a:r>
              <a:rPr lang="en-US" altLang="zh-CN" sz="1200" smtClean="0"/>
              <a:t>        android:layout_width=</a:t>
            </a:r>
            <a:r>
              <a:rPr lang="en-US" altLang="zh-CN" sz="1200" i="1" smtClean="0"/>
              <a:t>"wrap_content"</a:t>
            </a:r>
          </a:p>
          <a:p>
            <a:r>
              <a:rPr lang="en-US" altLang="zh-CN" sz="1200" smtClean="0"/>
              <a:t>        android:layout_height=</a:t>
            </a:r>
            <a:r>
              <a:rPr lang="en-US" altLang="zh-CN" sz="1200" i="1" smtClean="0"/>
              <a:t>"wrap_content"</a:t>
            </a:r>
          </a:p>
          <a:p>
            <a:r>
              <a:rPr lang="en-US" altLang="zh-CN" sz="1200" smtClean="0"/>
              <a:t>        android:id=</a:t>
            </a:r>
            <a:r>
              <a:rPr lang="en-US" altLang="zh-CN" sz="1200" i="1" smtClean="0"/>
              <a:t>"@+id/listview_item_type"</a:t>
            </a:r>
          </a:p>
          <a:p>
            <a:r>
              <a:rPr lang="en-US" altLang="zh-CN" sz="1200" smtClean="0"/>
              <a:t>        android:textAppearance=</a:t>
            </a:r>
            <a:r>
              <a:rPr lang="en-US" altLang="zh-CN" sz="1200" i="1" smtClean="0"/>
              <a:t>"?android:attr/textAppearanceSmall" /&gt;</a:t>
            </a:r>
          </a:p>
          <a:p>
            <a:r>
              <a:rPr lang="en-US" altLang="zh-CN" sz="1200" smtClean="0"/>
              <a:t>    &lt;TextView</a:t>
            </a:r>
          </a:p>
          <a:p>
            <a:r>
              <a:rPr lang="en-US" altLang="zh-CN" sz="1200" smtClean="0"/>
              <a:t>        android:layout_width=</a:t>
            </a:r>
            <a:r>
              <a:rPr lang="en-US" altLang="zh-CN" sz="1200" i="1" smtClean="0"/>
              <a:t>"wrap_content"</a:t>
            </a:r>
          </a:p>
          <a:p>
            <a:r>
              <a:rPr lang="en-US" altLang="zh-CN" sz="1200" smtClean="0"/>
              <a:t>        android:layout_height=</a:t>
            </a:r>
            <a:r>
              <a:rPr lang="en-US" altLang="zh-CN" sz="1200" i="1" smtClean="0"/>
              <a:t>"wrap_content"</a:t>
            </a:r>
          </a:p>
          <a:p>
            <a:r>
              <a:rPr lang="en-US" altLang="zh-CN" sz="1200" smtClean="0"/>
              <a:t>        android:id=</a:t>
            </a:r>
            <a:r>
              <a:rPr lang="en-US" altLang="zh-CN" sz="1200" i="1" smtClean="0"/>
              <a:t>"@+id/listview_item_info"</a:t>
            </a:r>
          </a:p>
          <a:p>
            <a:r>
              <a:rPr lang="en-US" altLang="zh-CN" sz="1200" smtClean="0"/>
              <a:t>        android:textAppearance=</a:t>
            </a:r>
            <a:r>
              <a:rPr lang="en-US" altLang="zh-CN" sz="1200" i="1" smtClean="0"/>
              <a:t>"?android:attr/textAppearanceSmall" /&gt;</a:t>
            </a:r>
          </a:p>
          <a:p>
            <a:r>
              <a:rPr lang="en-US" altLang="zh-CN" sz="1200" smtClean="0"/>
              <a:t>&lt;/LinearLayout&gt;</a:t>
            </a:r>
          </a:p>
          <a:p>
            <a:r>
              <a:rPr lang="en-US" altLang="zh-CN" sz="1200" smtClean="0"/>
              <a:t>&lt;/LinearLayout&gt;</a:t>
            </a:r>
            <a:endParaRPr lang="zh-CN" altLang="en-US" sz="12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25" y="1643050"/>
            <a:ext cx="319087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自定义列表项样式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85860"/>
            <a:ext cx="5246696" cy="660389"/>
          </a:xfrm>
        </p:spPr>
        <p:txBody>
          <a:bodyPr/>
          <a:lstStyle/>
          <a:p>
            <a:pPr>
              <a:buNone/>
            </a:pPr>
            <a:r>
              <a:rPr lang="en-US" altLang="zh-CN" sz="2400" b="1" smtClean="0"/>
              <a:t>java</a:t>
            </a:r>
            <a:r>
              <a:rPr lang="zh-CN" altLang="en-US" sz="2400" b="1" smtClean="0"/>
              <a:t>代码文件</a:t>
            </a:r>
            <a:endParaRPr lang="zh-CN" altLang="en-US" sz="2400" b="1"/>
          </a:p>
        </p:txBody>
      </p:sp>
      <p:sp>
        <p:nvSpPr>
          <p:cNvPr id="4" name="矩形 3"/>
          <p:cNvSpPr/>
          <p:nvPr/>
        </p:nvSpPr>
        <p:spPr>
          <a:xfrm>
            <a:off x="214282" y="1928802"/>
            <a:ext cx="5214942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smtClean="0"/>
              <a:t> </a:t>
            </a:r>
            <a:r>
              <a:rPr lang="en-US" altLang="zh-CN" sz="1400" b="1" smtClean="0"/>
              <a:t>final List&lt;Map&lt;String,Object&gt;&gt; data=new ArrayList&lt;Map&lt;String,Object&gt;&gt;();</a:t>
            </a:r>
          </a:p>
          <a:p>
            <a:r>
              <a:rPr lang="en-US" altLang="zh-CN" sz="1400" smtClean="0"/>
              <a:t>        </a:t>
            </a:r>
            <a:r>
              <a:rPr lang="en-US" altLang="zh-CN" sz="1400" u="sng" smtClean="0"/>
              <a:t>Map map1=</a:t>
            </a:r>
            <a:r>
              <a:rPr lang="en-US" altLang="zh-CN" sz="1400" b="1" u="sng" smtClean="0"/>
              <a:t>new HashMap&lt;String,String&gt;();</a:t>
            </a:r>
          </a:p>
          <a:p>
            <a:r>
              <a:rPr lang="en-US" altLang="zh-CN" sz="1400" smtClean="0"/>
              <a:t>        </a:t>
            </a:r>
            <a:r>
              <a:rPr lang="en-US" altLang="zh-CN" sz="1400" u="sng" smtClean="0"/>
              <a:t>map1.put("name", "</a:t>
            </a:r>
            <a:r>
              <a:rPr lang="zh-CN" altLang="en-US" sz="1400" u="sng" smtClean="0"/>
              <a:t>曹操</a:t>
            </a:r>
            <a:r>
              <a:rPr lang="en-US" altLang="zh-CN" sz="1400" u="sng" smtClean="0"/>
              <a:t>");</a:t>
            </a:r>
          </a:p>
          <a:p>
            <a:r>
              <a:rPr lang="en-US" altLang="zh-CN" sz="1400" smtClean="0"/>
              <a:t>        </a:t>
            </a:r>
            <a:r>
              <a:rPr lang="en-US" altLang="zh-CN" sz="1400" u="sng" smtClean="0"/>
              <a:t>map1.put("type", "</a:t>
            </a:r>
            <a:r>
              <a:rPr lang="zh-CN" altLang="en-US" sz="1400" u="sng" smtClean="0"/>
              <a:t>君主</a:t>
            </a:r>
            <a:r>
              <a:rPr lang="en-US" altLang="zh-CN" sz="1400" u="sng" smtClean="0"/>
              <a:t>");</a:t>
            </a:r>
          </a:p>
          <a:p>
            <a:r>
              <a:rPr lang="en-US" altLang="zh-CN" sz="1400" smtClean="0"/>
              <a:t>        </a:t>
            </a:r>
            <a:r>
              <a:rPr lang="en-US" altLang="zh-CN" sz="1400" u="sng" smtClean="0"/>
              <a:t>map1.put("info", "</a:t>
            </a:r>
            <a:r>
              <a:rPr lang="zh-CN" altLang="en-US" sz="1400" u="sng" smtClean="0"/>
              <a:t>武力：</a:t>
            </a:r>
            <a:r>
              <a:rPr lang="en-US" altLang="zh-CN" sz="1400" u="sng" smtClean="0"/>
              <a:t>83</a:t>
            </a:r>
            <a:r>
              <a:rPr lang="zh-CN" altLang="en-US" sz="1400" u="sng" smtClean="0"/>
              <a:t>智力：</a:t>
            </a:r>
            <a:r>
              <a:rPr lang="en-US" altLang="zh-CN" sz="1400" u="sng" smtClean="0"/>
              <a:t>90");</a:t>
            </a:r>
          </a:p>
          <a:p>
            <a:r>
              <a:rPr lang="en-US" altLang="zh-CN" sz="1400" smtClean="0"/>
              <a:t>        </a:t>
            </a:r>
            <a:r>
              <a:rPr lang="en-US" altLang="zh-CN" sz="1400" u="sng" smtClean="0"/>
              <a:t>map1.put("img", R.drawable.</a:t>
            </a:r>
            <a:r>
              <a:rPr lang="en-US" altLang="zh-CN" sz="1400" b="1" i="1" u="sng" smtClean="0"/>
              <a:t>ccc);</a:t>
            </a:r>
          </a:p>
          <a:p>
            <a:r>
              <a:rPr lang="en-US" altLang="zh-CN" sz="1400" smtClean="0"/>
              <a:t>        data.add(</a:t>
            </a:r>
            <a:r>
              <a:rPr lang="en-US" altLang="zh-CN" sz="1400" u="sng" smtClean="0"/>
              <a:t>map1);</a:t>
            </a:r>
          </a:p>
          <a:p>
            <a:r>
              <a:rPr lang="en-US" altLang="zh-CN" sz="1400" smtClean="0"/>
              <a:t>        </a:t>
            </a:r>
            <a:r>
              <a:rPr lang="en-US" altLang="zh-CN" sz="1400" u="sng" smtClean="0"/>
              <a:t>Map map2=</a:t>
            </a:r>
            <a:r>
              <a:rPr lang="en-US" altLang="zh-CN" sz="1400" b="1" u="sng" smtClean="0"/>
              <a:t>new HashMap&lt;String,String&gt;();</a:t>
            </a:r>
          </a:p>
          <a:p>
            <a:r>
              <a:rPr lang="en-US" altLang="zh-CN" sz="1400" smtClean="0"/>
              <a:t>        </a:t>
            </a:r>
            <a:r>
              <a:rPr lang="en-US" altLang="zh-CN" sz="1400" u="sng" smtClean="0"/>
              <a:t>map2.put("name", "</a:t>
            </a:r>
            <a:r>
              <a:rPr lang="zh-CN" altLang="en-US" sz="1400" u="sng" smtClean="0"/>
              <a:t>司马懿</a:t>
            </a:r>
            <a:r>
              <a:rPr lang="en-US" altLang="zh-CN" sz="1400" u="sng" smtClean="0"/>
              <a:t>");</a:t>
            </a:r>
          </a:p>
          <a:p>
            <a:r>
              <a:rPr lang="en-US" altLang="zh-CN" sz="1400" smtClean="0"/>
              <a:t>        </a:t>
            </a:r>
            <a:r>
              <a:rPr lang="en-US" altLang="zh-CN" sz="1400" u="sng" smtClean="0"/>
              <a:t>map2.put("type", "</a:t>
            </a:r>
            <a:r>
              <a:rPr lang="zh-CN" altLang="en-US" sz="1400" u="sng" smtClean="0"/>
              <a:t>智将</a:t>
            </a:r>
            <a:r>
              <a:rPr lang="en-US" altLang="zh-CN" sz="1400" u="sng" smtClean="0"/>
              <a:t>");</a:t>
            </a:r>
          </a:p>
          <a:p>
            <a:r>
              <a:rPr lang="en-US" altLang="zh-CN" sz="1400" smtClean="0"/>
              <a:t>        </a:t>
            </a:r>
            <a:r>
              <a:rPr lang="en-US" altLang="zh-CN" sz="1400" u="sng" smtClean="0"/>
              <a:t>map2.put("info", "</a:t>
            </a:r>
            <a:r>
              <a:rPr lang="zh-CN" altLang="en-US" sz="1400" u="sng" smtClean="0"/>
              <a:t>武力：</a:t>
            </a:r>
            <a:r>
              <a:rPr lang="en-US" altLang="zh-CN" sz="1400" u="sng" smtClean="0"/>
              <a:t>56</a:t>
            </a:r>
            <a:r>
              <a:rPr lang="zh-CN" altLang="en-US" sz="1400" u="sng" smtClean="0"/>
              <a:t>智力：</a:t>
            </a:r>
            <a:r>
              <a:rPr lang="en-US" altLang="zh-CN" sz="1400" u="sng" smtClean="0"/>
              <a:t>95");</a:t>
            </a:r>
          </a:p>
          <a:p>
            <a:r>
              <a:rPr lang="en-US" altLang="zh-CN" sz="1400" smtClean="0"/>
              <a:t>        </a:t>
            </a:r>
            <a:r>
              <a:rPr lang="en-US" altLang="zh-CN" sz="1400" u="sng" smtClean="0"/>
              <a:t>map2.put("img", R.drawable.</a:t>
            </a:r>
            <a:r>
              <a:rPr lang="en-US" altLang="zh-CN" sz="1400" b="1" i="1" u="sng" smtClean="0"/>
              <a:t>csmy);</a:t>
            </a:r>
          </a:p>
          <a:p>
            <a:r>
              <a:rPr lang="en-US" altLang="zh-CN" sz="1400" smtClean="0"/>
              <a:t>        data.add(</a:t>
            </a:r>
            <a:r>
              <a:rPr lang="en-US" altLang="zh-CN" sz="1400" u="sng" smtClean="0"/>
              <a:t>map2);</a:t>
            </a:r>
          </a:p>
          <a:p>
            <a:r>
              <a:rPr lang="en-US" altLang="zh-CN" sz="1400" smtClean="0"/>
              <a:t>        </a:t>
            </a:r>
            <a:r>
              <a:rPr lang="en-US" altLang="zh-CN" sz="1400" u="sng" smtClean="0"/>
              <a:t>Map map3=</a:t>
            </a:r>
            <a:r>
              <a:rPr lang="en-US" altLang="zh-CN" sz="1400" b="1" u="sng" smtClean="0"/>
              <a:t>new HashMap&lt;String,String&gt;();</a:t>
            </a:r>
          </a:p>
          <a:p>
            <a:r>
              <a:rPr lang="en-US" altLang="zh-CN" sz="1400" smtClean="0"/>
              <a:t>        </a:t>
            </a:r>
            <a:r>
              <a:rPr lang="en-US" altLang="zh-CN" sz="1400" u="sng" smtClean="0"/>
              <a:t>map3.put("name", "</a:t>
            </a:r>
            <a:r>
              <a:rPr lang="zh-CN" altLang="en-US" sz="1400" u="sng" smtClean="0"/>
              <a:t>张飞</a:t>
            </a:r>
            <a:r>
              <a:rPr lang="en-US" altLang="zh-CN" sz="1400" u="sng" smtClean="0"/>
              <a:t>");</a:t>
            </a:r>
          </a:p>
          <a:p>
            <a:r>
              <a:rPr lang="en-US" altLang="zh-CN" sz="1400" smtClean="0"/>
              <a:t>        </a:t>
            </a:r>
            <a:r>
              <a:rPr lang="en-US" altLang="zh-CN" sz="1400" u="sng" smtClean="0"/>
              <a:t>map3.put("type", "</a:t>
            </a:r>
            <a:r>
              <a:rPr lang="zh-CN" altLang="en-US" sz="1400" u="sng" smtClean="0"/>
              <a:t>武将</a:t>
            </a:r>
            <a:r>
              <a:rPr lang="en-US" altLang="zh-CN" sz="1400" u="sng" smtClean="0"/>
              <a:t>");</a:t>
            </a:r>
          </a:p>
          <a:p>
            <a:r>
              <a:rPr lang="en-US" altLang="zh-CN" sz="1400" smtClean="0"/>
              <a:t>        </a:t>
            </a:r>
            <a:r>
              <a:rPr lang="en-US" altLang="zh-CN" sz="1400" u="sng" smtClean="0"/>
              <a:t>map3.put("info", "</a:t>
            </a:r>
            <a:r>
              <a:rPr lang="zh-CN" altLang="en-US" sz="1400" u="sng" smtClean="0"/>
              <a:t>武力：</a:t>
            </a:r>
            <a:r>
              <a:rPr lang="en-US" altLang="zh-CN" sz="1400" u="sng" smtClean="0"/>
              <a:t>96</a:t>
            </a:r>
            <a:r>
              <a:rPr lang="zh-CN" altLang="en-US" sz="1400" u="sng" smtClean="0"/>
              <a:t>智力：</a:t>
            </a:r>
            <a:r>
              <a:rPr lang="en-US" altLang="zh-CN" sz="1400" u="sng" smtClean="0"/>
              <a:t>40");</a:t>
            </a:r>
          </a:p>
          <a:p>
            <a:r>
              <a:rPr lang="en-US" altLang="zh-CN" sz="1400" smtClean="0"/>
              <a:t>        </a:t>
            </a:r>
            <a:r>
              <a:rPr lang="en-US" altLang="zh-CN" sz="1400" u="sng" smtClean="0"/>
              <a:t>map3.put("img", R.drawable.</a:t>
            </a:r>
            <a:r>
              <a:rPr lang="en-US" altLang="zh-CN" sz="1400" b="1" i="1" u="sng" smtClean="0"/>
              <a:t>lzf);</a:t>
            </a:r>
          </a:p>
          <a:p>
            <a:r>
              <a:rPr lang="en-US" altLang="zh-CN" sz="1400" smtClean="0"/>
              <a:t>        data.add(</a:t>
            </a:r>
            <a:r>
              <a:rPr lang="en-US" altLang="zh-CN" sz="1400" u="sng" smtClean="0"/>
              <a:t>map3);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25" y="1643050"/>
            <a:ext cx="319087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自定义列表项样式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2071678"/>
            <a:ext cx="5572132" cy="41857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smtClean="0"/>
              <a:t>        Map map4=</a:t>
            </a:r>
            <a:r>
              <a:rPr lang="en-US" altLang="zh-CN" sz="1400" b="1" smtClean="0"/>
              <a:t>new HashMap&lt;String,String&gt;();</a:t>
            </a:r>
          </a:p>
          <a:p>
            <a:r>
              <a:rPr lang="en-US" altLang="zh-CN" sz="1400" smtClean="0"/>
              <a:t>        </a:t>
            </a:r>
            <a:r>
              <a:rPr lang="en-US" altLang="zh-CN" sz="1400" u="sng" smtClean="0"/>
              <a:t>map4.put("name", "</a:t>
            </a:r>
            <a:r>
              <a:rPr lang="zh-CN" altLang="en-US" sz="1400" u="sng" smtClean="0"/>
              <a:t>赵云</a:t>
            </a:r>
            <a:r>
              <a:rPr lang="en-US" altLang="zh-CN" sz="1400" u="sng" smtClean="0"/>
              <a:t>");</a:t>
            </a:r>
          </a:p>
          <a:p>
            <a:r>
              <a:rPr lang="en-US" altLang="zh-CN" sz="1400" smtClean="0"/>
              <a:t>        </a:t>
            </a:r>
            <a:r>
              <a:rPr lang="en-US" altLang="zh-CN" sz="1400" u="sng" smtClean="0"/>
              <a:t>map4.put("type", "</a:t>
            </a:r>
            <a:r>
              <a:rPr lang="zh-CN" altLang="en-US" sz="1400" u="sng" smtClean="0"/>
              <a:t>武将</a:t>
            </a:r>
            <a:r>
              <a:rPr lang="en-US" altLang="zh-CN" sz="1400" u="sng" smtClean="0"/>
              <a:t>");</a:t>
            </a:r>
          </a:p>
          <a:p>
            <a:r>
              <a:rPr lang="en-US" altLang="zh-CN" sz="1400" smtClean="0"/>
              <a:t>        </a:t>
            </a:r>
            <a:r>
              <a:rPr lang="en-US" altLang="zh-CN" sz="1400" u="sng" smtClean="0"/>
              <a:t>map4.put("info", "</a:t>
            </a:r>
            <a:r>
              <a:rPr lang="zh-CN" altLang="en-US" sz="1400" u="sng" smtClean="0"/>
              <a:t>武力：</a:t>
            </a:r>
            <a:r>
              <a:rPr lang="en-US" altLang="zh-CN" sz="1400" u="sng" smtClean="0"/>
              <a:t>93</a:t>
            </a:r>
            <a:r>
              <a:rPr lang="zh-CN" altLang="en-US" sz="1400" u="sng" smtClean="0"/>
              <a:t>智力：</a:t>
            </a:r>
            <a:r>
              <a:rPr lang="en-US" altLang="zh-CN" sz="1400" u="sng" smtClean="0"/>
              <a:t>68");</a:t>
            </a:r>
          </a:p>
          <a:p>
            <a:r>
              <a:rPr lang="en-US" altLang="zh-CN" sz="1400" smtClean="0"/>
              <a:t>        </a:t>
            </a:r>
            <a:r>
              <a:rPr lang="en-US" altLang="zh-CN" sz="1400" u="sng" smtClean="0"/>
              <a:t>map4.put("img", R.drawable.</a:t>
            </a:r>
            <a:r>
              <a:rPr lang="en-US" altLang="zh-CN" sz="1400" b="1" i="1" u="sng" smtClean="0"/>
              <a:t>lzy);</a:t>
            </a:r>
          </a:p>
          <a:p>
            <a:r>
              <a:rPr lang="en-US" altLang="zh-CN" sz="1400" smtClean="0"/>
              <a:t>        data.add(</a:t>
            </a:r>
            <a:r>
              <a:rPr lang="en-US" altLang="zh-CN" sz="1400" u="sng" smtClean="0"/>
              <a:t>map4);</a:t>
            </a:r>
          </a:p>
          <a:p>
            <a:r>
              <a:rPr lang="en-US" altLang="zh-CN" sz="1400" smtClean="0"/>
              <a:t>        </a:t>
            </a:r>
            <a:r>
              <a:rPr lang="en-US" altLang="zh-CN" sz="1400" u="sng" smtClean="0"/>
              <a:t>Map map5=</a:t>
            </a:r>
            <a:r>
              <a:rPr lang="en-US" altLang="zh-CN" sz="1400" b="1" u="sng" smtClean="0"/>
              <a:t>new HashMap&lt;String,String&gt;();</a:t>
            </a:r>
          </a:p>
          <a:p>
            <a:r>
              <a:rPr lang="en-US" altLang="zh-CN" sz="1400" smtClean="0"/>
              <a:t>        </a:t>
            </a:r>
            <a:r>
              <a:rPr lang="en-US" altLang="zh-CN" sz="1400" u="sng" smtClean="0"/>
              <a:t>map5.put("name", "</a:t>
            </a:r>
            <a:r>
              <a:rPr lang="zh-CN" altLang="en-US" sz="1400" u="sng" smtClean="0"/>
              <a:t>甘宁</a:t>
            </a:r>
            <a:r>
              <a:rPr lang="en-US" altLang="zh-CN" sz="1400" u="sng" smtClean="0"/>
              <a:t>");</a:t>
            </a:r>
          </a:p>
          <a:p>
            <a:r>
              <a:rPr lang="en-US" altLang="zh-CN" sz="1400" smtClean="0"/>
              <a:t>        </a:t>
            </a:r>
            <a:r>
              <a:rPr lang="en-US" altLang="zh-CN" sz="1400" u="sng" smtClean="0"/>
              <a:t>map5.put("type", "</a:t>
            </a:r>
            <a:r>
              <a:rPr lang="zh-CN" altLang="en-US" sz="1400" u="sng" smtClean="0"/>
              <a:t>武将</a:t>
            </a:r>
            <a:r>
              <a:rPr lang="en-US" altLang="zh-CN" sz="1400" u="sng" smtClean="0"/>
              <a:t>");</a:t>
            </a:r>
          </a:p>
          <a:p>
            <a:r>
              <a:rPr lang="en-US" altLang="zh-CN" sz="1400" smtClean="0"/>
              <a:t>        </a:t>
            </a:r>
            <a:r>
              <a:rPr lang="en-US" altLang="zh-CN" sz="1400" u="sng" smtClean="0"/>
              <a:t>map5.put("info", "</a:t>
            </a:r>
            <a:r>
              <a:rPr lang="zh-CN" altLang="en-US" sz="1400" u="sng" smtClean="0"/>
              <a:t>武力：</a:t>
            </a:r>
            <a:r>
              <a:rPr lang="en-US" altLang="zh-CN" sz="1400" u="sng" smtClean="0"/>
              <a:t>92</a:t>
            </a:r>
            <a:r>
              <a:rPr lang="zh-CN" altLang="en-US" sz="1400" u="sng" smtClean="0"/>
              <a:t>智力：</a:t>
            </a:r>
            <a:r>
              <a:rPr lang="en-US" altLang="zh-CN" sz="1400" u="sng" smtClean="0"/>
              <a:t>55");</a:t>
            </a:r>
          </a:p>
          <a:p>
            <a:r>
              <a:rPr lang="en-US" altLang="zh-CN" sz="1400" smtClean="0"/>
              <a:t>        </a:t>
            </a:r>
            <a:r>
              <a:rPr lang="en-US" altLang="zh-CN" sz="1400" u="sng" smtClean="0"/>
              <a:t>map5.put("img", R.drawable.</a:t>
            </a:r>
            <a:r>
              <a:rPr lang="en-US" altLang="zh-CN" sz="1400" b="1" i="1" u="sng" smtClean="0"/>
              <a:t>sgn);</a:t>
            </a:r>
          </a:p>
          <a:p>
            <a:r>
              <a:rPr lang="en-US" altLang="zh-CN" sz="1400" smtClean="0"/>
              <a:t>        data.add(</a:t>
            </a:r>
            <a:r>
              <a:rPr lang="en-US" altLang="zh-CN" sz="1400" u="sng" smtClean="0"/>
              <a:t>map5);</a:t>
            </a:r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SimpleAdapter adapter=</a:t>
            </a:r>
            <a:r>
              <a:rPr lang="en-US" altLang="zh-CN" sz="1400" b="1" smtClean="0"/>
              <a:t>new SimpleAdapter(this,data,</a:t>
            </a:r>
          </a:p>
          <a:p>
            <a:r>
              <a:rPr lang="en-US" altLang="zh-CN" sz="1400" smtClean="0"/>
              <a:t>        R.layout.</a:t>
            </a:r>
            <a:r>
              <a:rPr lang="en-US" altLang="zh-CN" sz="1400" b="1" i="1" smtClean="0"/>
              <a:t>listview_item_1,//</a:t>
            </a:r>
            <a:r>
              <a:rPr lang="zh-CN" altLang="en-US" sz="1400" b="1" i="1" smtClean="0"/>
              <a:t>使用自定义样式文件</a:t>
            </a:r>
          </a:p>
          <a:p>
            <a:r>
              <a:rPr lang="en-US" altLang="zh-CN" sz="1400" smtClean="0"/>
              <a:t>        </a:t>
            </a:r>
            <a:r>
              <a:rPr lang="en-US" altLang="zh-CN" sz="1400" b="1" smtClean="0"/>
              <a:t>new String[]{"name","type","info","img"},</a:t>
            </a:r>
          </a:p>
          <a:p>
            <a:r>
              <a:rPr lang="en-US" altLang="zh-CN" sz="1400" smtClean="0"/>
              <a:t>        </a:t>
            </a:r>
            <a:r>
              <a:rPr lang="en-US" altLang="zh-CN" sz="1400" b="1" smtClean="0"/>
              <a:t>new int[]{R.id.</a:t>
            </a:r>
            <a:r>
              <a:rPr lang="en-US" altLang="zh-CN" sz="1400" b="1" i="1" smtClean="0"/>
              <a:t>listview_item_name,R.id.listview_item_type,</a:t>
            </a:r>
          </a:p>
          <a:p>
            <a:r>
              <a:rPr lang="en-US" altLang="zh-CN" sz="1400" smtClean="0"/>
              <a:t>        R.id.</a:t>
            </a:r>
            <a:r>
              <a:rPr lang="en-US" altLang="zh-CN" sz="1400" b="1" i="1" smtClean="0"/>
              <a:t>listview_item_info,R.id.listview_item_img});</a:t>
            </a:r>
          </a:p>
          <a:p>
            <a:endParaRPr lang="zh-CN" altLang="en-US" sz="1400" smtClean="0"/>
          </a:p>
          <a:p>
            <a:r>
              <a:rPr lang="en-US" altLang="zh-CN" sz="1400" smtClean="0"/>
              <a:t>        lv.setAdapter(adapter);</a:t>
            </a:r>
            <a:endParaRPr lang="zh-CN" altLang="en-US" sz="14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25" y="1643050"/>
            <a:ext cx="319087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0" y="1285860"/>
            <a:ext cx="5246696" cy="660389"/>
          </a:xfrm>
        </p:spPr>
        <p:txBody>
          <a:bodyPr/>
          <a:lstStyle/>
          <a:p>
            <a:pPr>
              <a:buNone/>
            </a:pPr>
            <a:r>
              <a:rPr lang="en-US" altLang="zh-CN" sz="2400" b="1" smtClean="0"/>
              <a:t>java</a:t>
            </a:r>
            <a:r>
              <a:rPr lang="zh-CN" altLang="en-US" sz="2400" b="1" smtClean="0"/>
              <a:t>代码文件（续）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28736"/>
            <a:ext cx="8064500" cy="473711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500034" y="1500174"/>
            <a:ext cx="2592288" cy="720080"/>
          </a:xfrm>
          <a:prstGeom prst="roundRect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Have </a:t>
            </a:r>
            <a:r>
              <a:rPr lang="en-US" altLang="zh-CN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a try</a:t>
            </a:r>
            <a:r>
              <a:rPr lang="zh-CN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！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5842" name="Picture 2" descr="http://www.th7.cn/d/file/p/2011/12/09/d330bfa3e931a1989c8b5727fc7cfe7b.png"/>
          <p:cNvPicPr>
            <a:picLocks noChangeAspect="1" noChangeArrowheads="1"/>
          </p:cNvPicPr>
          <p:nvPr/>
        </p:nvPicPr>
        <p:blipFill>
          <a:blip r:embed="rId2" cstate="print"/>
          <a:srcRect b="7377"/>
          <a:stretch>
            <a:fillRect/>
          </a:stretch>
        </p:blipFill>
        <p:spPr bwMode="auto">
          <a:xfrm>
            <a:off x="3131840" y="2327790"/>
            <a:ext cx="3744416" cy="37444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en-US" smtClean="0"/>
              <a:t>4.1 ListView</a:t>
            </a:r>
            <a:r>
              <a:rPr lang="zh-CN" altLang="en-US" smtClean="0"/>
              <a:t>与适配器</a:t>
            </a: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28736"/>
            <a:ext cx="4175125" cy="4737114"/>
          </a:xfrm>
        </p:spPr>
        <p:txBody>
          <a:bodyPr/>
          <a:lstStyle/>
          <a:p>
            <a:r>
              <a:rPr lang="zh-CN" altLang="en-US" dirty="0" smtClean="0"/>
              <a:t>自定义适配器</a:t>
            </a:r>
            <a:endParaRPr lang="en-US" altLang="zh-CN" dirty="0" smtClean="0"/>
          </a:p>
          <a:p>
            <a:pPr algn="just">
              <a:buNone/>
            </a:pPr>
            <a:r>
              <a:rPr lang="zh-CN" altLang="en-US" dirty="0" smtClean="0"/>
              <a:t>    当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的列表项中出现按钮、复选框等附带事件的控件时，数据是无法映射到这些控件的。即使采用自定义布局文件显示这些控件，它们的的事件监听器也不会响应，这就需要自定义数据适配器。</a:t>
            </a:r>
            <a:endParaRPr lang="zh-CN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en-US" dirty="0" smtClean="0"/>
              <a:t>4.1 </a:t>
            </a:r>
            <a:r>
              <a:rPr lang="en-US" dirty="0" err="1" smtClean="0"/>
              <a:t>ListView</a:t>
            </a:r>
            <a:r>
              <a:rPr lang="zh-CN" altLang="en-US" dirty="0" smtClean="0"/>
              <a:t>与适配器</a:t>
            </a:r>
            <a:endParaRPr lang="en-US" altLang="zh-CN" dirty="0" smtClean="0">
              <a:ea typeface="宋体" pitchFamily="2" charset="-122"/>
            </a:endParaRPr>
          </a:p>
        </p:txBody>
      </p:sp>
      <p:pic>
        <p:nvPicPr>
          <p:cNvPr id="8" name="图片 7" descr="part04_自定义适配器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4942" y="1285860"/>
            <a:ext cx="3929058" cy="47343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438511"/>
            <a:ext cx="4032448" cy="306232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28736"/>
            <a:ext cx="8064500" cy="4737114"/>
          </a:xfrm>
        </p:spPr>
        <p:txBody>
          <a:bodyPr/>
          <a:lstStyle/>
          <a:p>
            <a:r>
              <a:rPr lang="zh-CN" altLang="en-US" dirty="0" smtClean="0"/>
              <a:t>自定义适配器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827584" y="2837718"/>
          <a:ext cx="324036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6868" name="Picture 4" descr="http://www.th7.cn/Article/UploadFiles/201106/2011061720393631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36096" y="2693702"/>
            <a:ext cx="3371850" cy="18764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en-US" smtClean="0"/>
              <a:t>4.1 ListView</a:t>
            </a:r>
            <a:r>
              <a:rPr lang="zh-CN" altLang="en-US" smtClean="0"/>
              <a:t>与适配器</a:t>
            </a: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643050"/>
            <a:ext cx="8064500" cy="4522800"/>
          </a:xfrm>
        </p:spPr>
        <p:txBody>
          <a:bodyPr/>
          <a:lstStyle/>
          <a:p>
            <a:r>
              <a:rPr lang="zh-CN" altLang="en-US" dirty="0" smtClean="0"/>
              <a:t>自定义适配器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827584" y="2344648"/>
          <a:ext cx="324036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60" y="3352760"/>
            <a:ext cx="8208912" cy="286232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altLang="zh-CN" sz="2000" dirty="0" smtClean="0"/>
              <a:t>abstract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getCount</a:t>
            </a:r>
            <a:r>
              <a:rPr lang="en-US" altLang="zh-CN" sz="2000" dirty="0" smtClean="0"/>
              <a:t>()</a:t>
            </a:r>
            <a:r>
              <a:rPr lang="zh-CN" altLang="zh-CN" sz="2000" dirty="0" smtClean="0"/>
              <a:t>，返回适配器中数据个数，确定列表有多少行。</a:t>
            </a:r>
          </a:p>
          <a:p>
            <a:pPr lvl="0">
              <a:buFont typeface="Wingdings" pitchFamily="2" charset="2"/>
              <a:buChar char="Ø"/>
            </a:pPr>
            <a:r>
              <a:rPr lang="en-US" altLang="zh-CN" sz="2000" dirty="0" smtClean="0"/>
              <a:t>abstract Object  </a:t>
            </a:r>
            <a:r>
              <a:rPr lang="en-US" altLang="zh-CN" sz="2000" dirty="0" err="1" smtClean="0"/>
              <a:t>getItem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position)</a:t>
            </a:r>
            <a:r>
              <a:rPr lang="zh-CN" altLang="zh-CN" sz="2000" dirty="0" smtClean="0"/>
              <a:t>，获取指定位置的数据元素，一般不用。</a:t>
            </a:r>
          </a:p>
          <a:p>
            <a:pPr lvl="0">
              <a:buFont typeface="Wingdings" pitchFamily="2" charset="2"/>
              <a:buChar char="Ø"/>
            </a:pPr>
            <a:r>
              <a:rPr lang="en-US" altLang="zh-CN" sz="2000" dirty="0" smtClean="0"/>
              <a:t>abstract long	 </a:t>
            </a:r>
            <a:r>
              <a:rPr lang="en-US" altLang="zh-CN" sz="2000" dirty="0" err="1" smtClean="0"/>
              <a:t>getItemId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position)</a:t>
            </a:r>
            <a:r>
              <a:rPr lang="zh-CN" altLang="zh-CN" sz="2000" dirty="0" smtClean="0"/>
              <a:t>，获取指定位置元素的行号，一般不用。</a:t>
            </a:r>
          </a:p>
          <a:p>
            <a:pPr lvl="0">
              <a:buFont typeface="Wingdings" pitchFamily="2" charset="2"/>
              <a:buChar char="Ø"/>
            </a:pPr>
            <a:r>
              <a:rPr lang="en-US" altLang="zh-CN" sz="2000" dirty="0" smtClean="0"/>
              <a:t>abstract View	 </a:t>
            </a:r>
            <a:r>
              <a:rPr lang="en-US" altLang="zh-CN" sz="2000" dirty="0" err="1" smtClean="0"/>
              <a:t>getView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position, View </a:t>
            </a:r>
            <a:r>
              <a:rPr lang="en-US" altLang="zh-CN" sz="2000" dirty="0" err="1" smtClean="0"/>
              <a:t>convertView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ViewGroup</a:t>
            </a:r>
            <a:r>
              <a:rPr lang="en-US" altLang="zh-CN" sz="2000" dirty="0" smtClean="0"/>
              <a:t> parent)</a:t>
            </a:r>
            <a:r>
              <a:rPr lang="zh-CN" altLang="zh-CN" sz="2000" dirty="0" smtClean="0"/>
              <a:t>，绘制</a:t>
            </a:r>
            <a:r>
              <a:rPr lang="en-US" altLang="zh-CN" sz="2000" dirty="0" err="1" smtClean="0"/>
              <a:t>ListView</a:t>
            </a:r>
            <a:r>
              <a:rPr lang="zh-CN" altLang="zh-CN" sz="2000" dirty="0" smtClean="0"/>
              <a:t>中的每一项，这个方法比较重要，也比较复杂，自定义适配器体现在这。</a:t>
            </a:r>
          </a:p>
          <a:p>
            <a:pPr>
              <a:buFont typeface="Wingdings" pitchFamily="2" charset="2"/>
              <a:buChar char="Ø"/>
            </a:pPr>
            <a:endParaRPr lang="zh-CN" altLang="en-US" sz="20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en-US" smtClean="0"/>
              <a:t>4.1 ListView</a:t>
            </a:r>
            <a:r>
              <a:rPr lang="zh-CN" altLang="en-US" smtClean="0"/>
              <a:t>与适配器</a:t>
            </a: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4.1 ListView</a:t>
            </a:r>
            <a:r>
              <a:rPr lang="zh-CN" altLang="en-US" smtClean="0"/>
              <a:t>与适配器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569325" cy="532923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300"/>
              </a:spcBef>
              <a:buClr>
                <a:srgbClr val="0054A8"/>
              </a:buClr>
              <a:tabLst>
                <a:tab pos="3943350" algn="l"/>
                <a:tab pos="6724650" algn="l"/>
                <a:tab pos="6915150" algn="l"/>
              </a:tabLst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实现列表功能的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种途径</a:t>
            </a:r>
            <a:endParaRPr lang="en-US" altLang="zh-CN" sz="2400" b="1" smtClean="0">
              <a:latin typeface="微软雅黑" pitchFamily="34" charset="-122"/>
              <a:ea typeface="微软雅黑" pitchFamily="34" charset="-122"/>
            </a:endParaRPr>
          </a:p>
          <a:p>
            <a:pPr marL="723900" lvl="1" indent="-361950" eaLnBrk="1" hangingPunct="1">
              <a:lnSpc>
                <a:spcPct val="120000"/>
              </a:lnSpc>
              <a:spcBef>
                <a:spcPts val="300"/>
              </a:spcBef>
              <a:buClr>
                <a:srgbClr val="0054A8"/>
              </a:buClr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</a:pPr>
            <a:r>
              <a:rPr lang="en-US" altLang="zh-CN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：普通列表控件</a:t>
            </a:r>
            <a:endParaRPr lang="en-US" altLang="zh-CN" sz="20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23900" lvl="1" indent="-361950" eaLnBrk="1" hangingPunct="1">
              <a:lnSpc>
                <a:spcPct val="120000"/>
              </a:lnSpc>
              <a:spcBef>
                <a:spcPts val="300"/>
              </a:spcBef>
              <a:buClr>
                <a:srgbClr val="0054A8"/>
              </a:buClr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ListActivity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：封装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Activity</a:t>
            </a:r>
          </a:p>
          <a:p>
            <a:pPr marL="723900" lvl="1" indent="-361950" eaLnBrk="1" hangingPunct="1">
              <a:lnSpc>
                <a:spcPct val="120000"/>
              </a:lnSpc>
              <a:spcBef>
                <a:spcPts val="300"/>
              </a:spcBef>
              <a:buClr>
                <a:srgbClr val="0054A8"/>
              </a:buClr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ExpandableListView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：可扩展的列表控件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marL="723900" lvl="1" indent="-361950" eaLnBrk="1" hangingPunct="1">
              <a:lnSpc>
                <a:spcPct val="120000"/>
              </a:lnSpc>
              <a:spcBef>
                <a:spcPts val="300"/>
              </a:spcBef>
              <a:buClr>
                <a:srgbClr val="0054A8"/>
              </a:buClr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Spinner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：下拉列表控件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3071810"/>
            <a:ext cx="2137872" cy="314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6" y="3071810"/>
            <a:ext cx="2143140" cy="3204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214686"/>
            <a:ext cx="2142512" cy="32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 descr="http://www.th7.cn/d/file/p/2012/10/19/429ed530f5b34686148fe7b4da7dc60d.gif"/>
          <p:cNvPicPr>
            <a:picLocks noChangeAspect="1" noChangeArrowheads="1"/>
          </p:cNvPicPr>
          <p:nvPr/>
        </p:nvPicPr>
        <p:blipFill>
          <a:blip r:embed="rId5" cstate="print"/>
          <a:srcRect b="25013"/>
          <a:stretch>
            <a:fillRect/>
          </a:stretch>
        </p:blipFill>
        <p:spPr bwMode="auto">
          <a:xfrm>
            <a:off x="3286116" y="3214686"/>
            <a:ext cx="2880215" cy="320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矩形 9"/>
          <p:cNvSpPr/>
          <p:nvPr/>
        </p:nvSpPr>
        <p:spPr>
          <a:xfrm>
            <a:off x="3993957" y="3244334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ListView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57224" y="648866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ListView</a:t>
            </a:r>
            <a:endParaRPr lang="zh-CN" alt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3571868" y="642939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ExpandableListView</a:t>
            </a:r>
            <a:endParaRPr lang="zh-CN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7572396" y="635795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Spinner</a:t>
            </a:r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bldLvl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4" y="1196975"/>
            <a:ext cx="8250265" cy="5105400"/>
          </a:xfrm>
        </p:spPr>
        <p:txBody>
          <a:bodyPr/>
          <a:lstStyle/>
          <a:p>
            <a:r>
              <a: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zh-CN" sz="24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四种监听器：</a:t>
            </a:r>
          </a:p>
          <a:p>
            <a:pPr lvl="1"/>
            <a:r>
              <a:rPr lang="en-US" sz="2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setOnClickListener(View.OnClickListener l)</a:t>
            </a:r>
            <a:r>
              <a:rPr lang="zh-CN" sz="2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，监听</a:t>
            </a:r>
            <a:r>
              <a:rPr lang="en-US" sz="2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zh-CN" sz="2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控件的单击，一般不采用该监听器。</a:t>
            </a:r>
          </a:p>
          <a:p>
            <a:pPr lvl="1"/>
            <a:r>
              <a:rPr lang="en-US" sz="2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setOnItemClickListener(AdapterView.OnItemClickListener listener)</a:t>
            </a:r>
            <a:r>
              <a:rPr lang="zh-CN" sz="2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，监听列表项单击操作。</a:t>
            </a:r>
          </a:p>
          <a:p>
            <a:pPr lvl="1"/>
            <a:r>
              <a:rPr lang="en-US" sz="2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setOnItemLongClickListener(AdapterView.OnItemLongClickListener listener)</a:t>
            </a:r>
            <a:r>
              <a:rPr lang="zh-CN" sz="2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，监听列表项长时间单击。</a:t>
            </a:r>
          </a:p>
          <a:p>
            <a:pPr lvl="1"/>
            <a:r>
              <a:rPr lang="en-US" sz="2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setOnItemSelectedListener(AdapterView.OnItemSelectedListener listener)</a:t>
            </a:r>
            <a:r>
              <a:rPr lang="zh-CN" sz="2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，监听列表项被选中操作。</a:t>
            </a:r>
            <a:endParaRPr lang="en-US" altLang="zh-CN" sz="2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9250" lvl="1">
              <a:buNone/>
            </a:pPr>
            <a:r>
              <a:rPr lang="zh-CN" altLang="en-US" sz="2400" b="1" smtClean="0">
                <a:solidFill>
                  <a:srgbClr val="FF0000"/>
                </a:solidFill>
                <a:ea typeface="+mn-ea"/>
                <a:cs typeface="+mn-cs"/>
              </a:rPr>
              <a:t>说明：</a:t>
            </a:r>
            <a:r>
              <a:rPr lang="en-US" altLang="zh-CN" sz="2400" smtClean="0">
                <a:ea typeface="+mn-ea"/>
                <a:cs typeface="+mn-cs"/>
              </a:rPr>
              <a:t>OnItemSelectedListener</a:t>
            </a:r>
            <a:r>
              <a:rPr lang="zh-CN" altLang="en-US" sz="2400" smtClean="0">
                <a:ea typeface="+mn-ea"/>
                <a:cs typeface="+mn-cs"/>
              </a:rPr>
              <a:t>监听器处理的列表项被选中事件在触屏手机上没有效果，在带有按键的手机上，通过方向键改变选中元素时会触发。</a:t>
            </a:r>
            <a:endParaRPr lang="zh-CN" altLang="en-US" sz="240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pPr eaLnBrk="1" hangingPunct="1"/>
            <a:r>
              <a:rPr lang="en-US" smtClean="0"/>
              <a:t>4.1 ListView</a:t>
            </a:r>
            <a:r>
              <a:rPr lang="zh-CN" altLang="en-US" smtClean="0"/>
              <a:t>与适配器</a:t>
            </a: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pPr eaLnBrk="1" hangingPunct="1"/>
            <a:r>
              <a:rPr lang="en-US" smtClean="0"/>
              <a:t>4.1 ListView</a:t>
            </a:r>
            <a:r>
              <a:rPr lang="zh-CN" altLang="en-US" smtClean="0"/>
              <a:t>与适配器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158" y="1357298"/>
            <a:ext cx="83582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mtClean="0"/>
              <a:t> lv.setOnItemClickListener(</a:t>
            </a:r>
            <a:r>
              <a:rPr lang="en-US" altLang="zh-CN" b="1" smtClean="0"/>
              <a:t>new OnItemClickListener(){</a:t>
            </a:r>
          </a:p>
          <a:p>
            <a:r>
              <a:rPr lang="en-US" altLang="zh-CN" smtClean="0"/>
              <a:t>	@Override</a:t>
            </a:r>
          </a:p>
          <a:p>
            <a:r>
              <a:rPr lang="en-US" altLang="zh-CN" b="1" smtClean="0"/>
              <a:t>	public void onItemClick(AdapterView&lt;?&gt; arg0, View arg1, int arg2,</a:t>
            </a:r>
          </a:p>
          <a:p>
            <a:r>
              <a:rPr lang="en-US" altLang="zh-CN" b="1" smtClean="0"/>
              <a:t>	long arg3) {</a:t>
            </a:r>
          </a:p>
          <a:p>
            <a:r>
              <a:rPr lang="en-US" altLang="zh-CN" smtClean="0"/>
              <a:t>		setTitle("</a:t>
            </a:r>
            <a:r>
              <a:rPr lang="zh-CN" altLang="en-US" smtClean="0"/>
              <a:t>第</a:t>
            </a:r>
            <a:r>
              <a:rPr lang="en-US" altLang="zh-CN" smtClean="0"/>
              <a:t>"+arg2+"</a:t>
            </a:r>
            <a:r>
              <a:rPr lang="zh-CN" altLang="en-US" smtClean="0"/>
              <a:t>个元素被点击：</a:t>
            </a:r>
            <a:r>
              <a:rPr lang="en-US" altLang="zh-CN" smtClean="0"/>
              <a:t>"+data.get(arg2));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});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"/>
          </p:nvPr>
        </p:nvSpPr>
        <p:spPr>
          <a:xfrm>
            <a:off x="214282" y="3714752"/>
            <a:ext cx="8607455" cy="2571768"/>
          </a:xfrm>
        </p:spPr>
        <p:txBody>
          <a:bodyPr/>
          <a:lstStyle/>
          <a:p>
            <a:r>
              <a:rPr lang="en-US" altLang="zh-CN" sz="2400" b="1" smtClean="0"/>
              <a:t>onItemClick()</a:t>
            </a:r>
            <a:r>
              <a:rPr lang="zh-CN" altLang="en-US" sz="2400" b="1" smtClean="0"/>
              <a:t>方法参数说明</a:t>
            </a:r>
            <a:endParaRPr lang="en-US" altLang="zh-CN" sz="2400" b="1" smtClean="0"/>
          </a:p>
          <a:p>
            <a:pPr lvl="1"/>
            <a:r>
              <a:rPr lang="en-US" altLang="zh-CN" sz="2000" smtClean="0"/>
              <a:t>	arg0</a:t>
            </a:r>
            <a:r>
              <a:rPr lang="zh-CN" altLang="en-US" sz="2000" smtClean="0"/>
              <a:t>：当前单击的</a:t>
            </a:r>
            <a:r>
              <a:rPr lang="en-US" altLang="zh-CN" sz="2000" smtClean="0"/>
              <a:t>ListView</a:t>
            </a:r>
          </a:p>
          <a:p>
            <a:pPr lvl="1"/>
            <a:r>
              <a:rPr lang="en-US" altLang="zh-CN" sz="2000" smtClean="0"/>
              <a:t>	arg1</a:t>
            </a:r>
            <a:r>
              <a:rPr lang="zh-CN" altLang="en-US" sz="2000" smtClean="0"/>
              <a:t>：当前被单击的控件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	arg2</a:t>
            </a:r>
            <a:r>
              <a:rPr lang="zh-CN" altLang="en-US" sz="2000" smtClean="0"/>
              <a:t>：被单击项是适配器的第几个元素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	arg3</a:t>
            </a:r>
            <a:r>
              <a:rPr lang="zh-CN" altLang="en-US" sz="2000" smtClean="0"/>
              <a:t>：被单击的元素是</a:t>
            </a:r>
            <a:r>
              <a:rPr lang="en-US" altLang="zh-CN" sz="2000" smtClean="0"/>
              <a:t>ListView</a:t>
            </a:r>
            <a:r>
              <a:rPr lang="zh-CN" altLang="en-US" sz="2000" smtClean="0"/>
              <a:t>中的第几个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	</a:t>
            </a:r>
            <a:r>
              <a:rPr lang="zh-CN" altLang="en-US" sz="2000" smtClean="0"/>
              <a:t>一般情况下 ，第三个参数和第四个参数是一样的。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4.1 ListView</a:t>
            </a:r>
            <a:r>
              <a:rPr lang="zh-CN" altLang="en-US" smtClean="0"/>
              <a:t>与适配器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0" y="928670"/>
            <a:ext cx="8191500" cy="446075"/>
          </a:xfrm>
        </p:spPr>
        <p:txBody>
          <a:bodyPr/>
          <a:lstStyle/>
          <a:p>
            <a:r>
              <a:rPr lang="en-US" altLang="zh-CN" b="1" smtClean="0"/>
              <a:t>ListView</a:t>
            </a:r>
            <a:r>
              <a:rPr lang="zh-CN" altLang="en-US" b="1" smtClean="0"/>
              <a:t>示例</a:t>
            </a:r>
            <a:endParaRPr lang="zh-CN" altLang="en-US" b="1"/>
          </a:p>
        </p:txBody>
      </p:sp>
      <p:sp>
        <p:nvSpPr>
          <p:cNvPr id="7" name="矩形 6"/>
          <p:cNvSpPr/>
          <p:nvPr/>
        </p:nvSpPr>
        <p:spPr>
          <a:xfrm>
            <a:off x="0" y="2143116"/>
            <a:ext cx="5857916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smtClean="0"/>
              <a:t>&lt;?xml version=</a:t>
            </a:r>
            <a:r>
              <a:rPr lang="en-US" altLang="zh-CN" sz="1600" i="1" smtClean="0"/>
              <a:t>"1.0" encoding="utf-8"?&gt;</a:t>
            </a:r>
          </a:p>
          <a:p>
            <a:r>
              <a:rPr lang="en-US" altLang="zh-CN" sz="1600" smtClean="0"/>
              <a:t>&lt;LinearLayout xmlns:android=</a:t>
            </a:r>
            <a:r>
              <a:rPr lang="en-US" altLang="zh-CN" sz="1600" i="1" smtClean="0"/>
              <a:t>"http://schemas.android.com/apk/res/android"</a:t>
            </a:r>
          </a:p>
          <a:p>
            <a:r>
              <a:rPr lang="en-US" altLang="zh-CN" sz="1600" smtClean="0"/>
              <a:t>    android:layout_width=</a:t>
            </a:r>
            <a:r>
              <a:rPr lang="en-US" altLang="zh-CN" sz="1600" i="1" smtClean="0"/>
              <a:t>"match_parent"</a:t>
            </a:r>
          </a:p>
          <a:p>
            <a:r>
              <a:rPr lang="en-US" altLang="zh-CN" sz="1600" smtClean="0"/>
              <a:t>    android:layout_height=</a:t>
            </a:r>
            <a:r>
              <a:rPr lang="en-US" altLang="zh-CN" sz="1600" i="1" smtClean="0"/>
              <a:t>"match_parent"</a:t>
            </a:r>
          </a:p>
          <a:p>
            <a:r>
              <a:rPr lang="en-US" altLang="zh-CN" sz="1600" smtClean="0"/>
              <a:t>    android:orientation=</a:t>
            </a:r>
            <a:r>
              <a:rPr lang="en-US" altLang="zh-CN" sz="1600" i="1" smtClean="0"/>
              <a:t>"vertical" &gt;</a:t>
            </a:r>
          </a:p>
          <a:p>
            <a:r>
              <a:rPr lang="en-US" altLang="zh-CN" sz="1600" smtClean="0"/>
              <a:t>    &lt;ListView</a:t>
            </a:r>
          </a:p>
          <a:p>
            <a:r>
              <a:rPr lang="en-US" altLang="zh-CN" sz="1600" smtClean="0"/>
              <a:t>        android:id=</a:t>
            </a:r>
            <a:r>
              <a:rPr lang="en-US" altLang="zh-CN" sz="1600" i="1" smtClean="0"/>
              <a:t>"@+id/listView1"</a:t>
            </a:r>
          </a:p>
          <a:p>
            <a:r>
              <a:rPr lang="en-US" altLang="zh-CN" sz="1600" smtClean="0"/>
              <a:t>        android:layout_width=</a:t>
            </a:r>
            <a:r>
              <a:rPr lang="en-US" altLang="zh-CN" sz="1600" i="1" smtClean="0"/>
              <a:t>"match_parent"</a:t>
            </a:r>
          </a:p>
          <a:p>
            <a:r>
              <a:rPr lang="en-US" altLang="zh-CN" sz="1600" smtClean="0"/>
              <a:t>        android:layout_height=</a:t>
            </a:r>
            <a:r>
              <a:rPr lang="en-US" altLang="zh-CN" sz="1600" i="1" smtClean="0"/>
              <a:t>"wrap_content" &gt;</a:t>
            </a:r>
          </a:p>
          <a:p>
            <a:r>
              <a:rPr lang="en-US" altLang="zh-CN" sz="1600" smtClean="0"/>
              <a:t>    &lt;/ListView&gt;</a:t>
            </a:r>
          </a:p>
          <a:p>
            <a:r>
              <a:rPr lang="en-US" altLang="zh-CN" sz="1600" smtClean="0"/>
              <a:t>&lt;/LinearLayout&gt;</a:t>
            </a:r>
            <a:endParaRPr lang="zh-CN" altLang="en-US" sz="16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2650" y="1500174"/>
            <a:ext cx="31813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1714488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布局文件</a:t>
            </a:r>
            <a:r>
              <a:rPr lang="en-US" altLang="zh-CN" sz="2000" smtClean="0"/>
              <a:t>main.xml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4.1 ListView</a:t>
            </a:r>
            <a:r>
              <a:rPr lang="zh-CN" altLang="en-US" smtClean="0"/>
              <a:t>与适配器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0" y="928670"/>
            <a:ext cx="8191500" cy="446075"/>
          </a:xfrm>
        </p:spPr>
        <p:txBody>
          <a:bodyPr/>
          <a:lstStyle/>
          <a:p>
            <a:r>
              <a:rPr lang="en-US" altLang="zh-CN" b="1" smtClean="0"/>
              <a:t>ListView</a:t>
            </a:r>
            <a:r>
              <a:rPr lang="zh-CN" altLang="en-US" b="1" smtClean="0"/>
              <a:t>示例</a:t>
            </a:r>
            <a:endParaRPr lang="zh-CN" altLang="en-US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2650" y="1500174"/>
            <a:ext cx="31813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1571612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代码文件</a:t>
            </a:r>
            <a:r>
              <a:rPr lang="en-US" altLang="zh-CN" sz="2000" smtClean="0"/>
              <a:t>MainActivity.java</a:t>
            </a:r>
            <a:endParaRPr lang="zh-CN" altLang="en-US" sz="2000"/>
          </a:p>
        </p:txBody>
      </p:sp>
      <p:sp>
        <p:nvSpPr>
          <p:cNvPr id="10" name="矩形 9"/>
          <p:cNvSpPr/>
          <p:nvPr/>
        </p:nvSpPr>
        <p:spPr>
          <a:xfrm>
            <a:off x="0" y="2000240"/>
            <a:ext cx="5857884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smtClean="0"/>
              <a:t> ListView lv;</a:t>
            </a:r>
          </a:p>
          <a:p>
            <a:r>
              <a:rPr lang="zh-CN" altLang="en-US" sz="1400" smtClean="0"/>
              <a:t>    </a:t>
            </a:r>
            <a:r>
              <a:rPr lang="en-US" altLang="zh-CN" sz="1400" smtClean="0"/>
              <a:t>    @Override</a:t>
            </a:r>
          </a:p>
          <a:p>
            <a:r>
              <a:rPr lang="en-US" altLang="zh-CN" sz="1400" smtClean="0"/>
              <a:t>    </a:t>
            </a:r>
            <a:r>
              <a:rPr lang="en-US" altLang="zh-CN" sz="1400" b="1" smtClean="0"/>
              <a:t>public void onCreate(Bundle savedInstanceState) {</a:t>
            </a:r>
          </a:p>
          <a:p>
            <a:r>
              <a:rPr lang="en-US" altLang="zh-CN" sz="1400" smtClean="0"/>
              <a:t>        </a:t>
            </a:r>
            <a:r>
              <a:rPr lang="en-US" altLang="zh-CN" sz="1400" b="1" smtClean="0"/>
              <a:t>super.onCreate(savedInstanceState);</a:t>
            </a:r>
          </a:p>
          <a:p>
            <a:r>
              <a:rPr lang="en-US" altLang="zh-CN" sz="1400" smtClean="0"/>
              <a:t>        setContentView(R.layout.</a:t>
            </a:r>
            <a:r>
              <a:rPr lang="en-US" altLang="zh-CN" sz="1400" b="1" i="1" smtClean="0"/>
              <a:t>listviewlayout);</a:t>
            </a:r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//</a:t>
            </a:r>
            <a:r>
              <a:rPr lang="zh-CN" altLang="en-US" sz="1400" smtClean="0"/>
              <a:t>初始化</a:t>
            </a:r>
            <a:r>
              <a:rPr lang="en-US" altLang="zh-CN" sz="1400" smtClean="0"/>
              <a:t>ListView</a:t>
            </a:r>
          </a:p>
          <a:p>
            <a:r>
              <a:rPr lang="en-US" altLang="zh-CN" sz="1400" smtClean="0"/>
              <a:t>        lv=(ListView) findViewById(R.id.</a:t>
            </a:r>
            <a:r>
              <a:rPr lang="en-US" altLang="zh-CN" sz="1400" b="1" i="1" smtClean="0"/>
              <a:t>listView1);</a:t>
            </a:r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//</a:t>
            </a:r>
            <a:r>
              <a:rPr lang="zh-CN" altLang="en-US" sz="1400" smtClean="0"/>
              <a:t>构造列表所需数据，使用元素为简单对象的</a:t>
            </a:r>
            <a:r>
              <a:rPr lang="en-US" altLang="zh-CN" sz="1400" smtClean="0"/>
              <a:t>List</a:t>
            </a:r>
          </a:p>
          <a:p>
            <a:r>
              <a:rPr lang="en-US" altLang="zh-CN" sz="1400" smtClean="0"/>
              <a:t>        </a:t>
            </a:r>
            <a:r>
              <a:rPr lang="en-US" altLang="zh-CN" sz="1400" b="1" smtClean="0"/>
              <a:t>final List&lt;String&gt; data=new ArrayList&lt;String&gt;();</a:t>
            </a:r>
          </a:p>
          <a:p>
            <a:r>
              <a:rPr lang="en-US" altLang="zh-CN" sz="1400" smtClean="0"/>
              <a:t>        data.add("</a:t>
            </a:r>
            <a:r>
              <a:rPr lang="zh-CN" altLang="en-US" sz="1400" smtClean="0"/>
              <a:t>曹操</a:t>
            </a:r>
            <a:r>
              <a:rPr lang="en-US" altLang="zh-CN" sz="1400" smtClean="0"/>
              <a:t>");</a:t>
            </a:r>
          </a:p>
          <a:p>
            <a:r>
              <a:rPr lang="en-US" altLang="zh-CN" sz="1400" smtClean="0"/>
              <a:t>        data.add("</a:t>
            </a:r>
            <a:r>
              <a:rPr lang="zh-CN" altLang="en-US" sz="1400" smtClean="0"/>
              <a:t>司马懿</a:t>
            </a:r>
            <a:r>
              <a:rPr lang="en-US" altLang="zh-CN" sz="1400" smtClean="0"/>
              <a:t>");</a:t>
            </a:r>
          </a:p>
          <a:p>
            <a:r>
              <a:rPr lang="en-US" altLang="zh-CN" sz="1400" smtClean="0"/>
              <a:t>        data.add("</a:t>
            </a:r>
            <a:r>
              <a:rPr lang="zh-CN" altLang="en-US" sz="1400" smtClean="0"/>
              <a:t>张飞</a:t>
            </a:r>
            <a:r>
              <a:rPr lang="en-US" altLang="zh-CN" sz="1400" smtClean="0"/>
              <a:t>");</a:t>
            </a:r>
          </a:p>
          <a:p>
            <a:r>
              <a:rPr lang="en-US" altLang="zh-CN" sz="1400" smtClean="0"/>
              <a:t>        data.add("</a:t>
            </a:r>
            <a:r>
              <a:rPr lang="zh-CN" altLang="en-US" sz="1400" smtClean="0"/>
              <a:t>赵云</a:t>
            </a:r>
            <a:r>
              <a:rPr lang="en-US" altLang="zh-CN" sz="1400" smtClean="0"/>
              <a:t>");</a:t>
            </a:r>
          </a:p>
          <a:p>
            <a:r>
              <a:rPr lang="en-US" altLang="zh-CN" sz="1400" smtClean="0"/>
              <a:t>        data.add("</a:t>
            </a:r>
            <a:r>
              <a:rPr lang="zh-CN" altLang="en-US" sz="1400" smtClean="0"/>
              <a:t>甘宁</a:t>
            </a:r>
            <a:r>
              <a:rPr lang="en-US" altLang="zh-CN" sz="1400" smtClean="0"/>
              <a:t>");</a:t>
            </a:r>
          </a:p>
          <a:p>
            <a:r>
              <a:rPr lang="en-US" altLang="zh-CN" sz="1400" smtClean="0"/>
              <a:t>        data.add("</a:t>
            </a:r>
            <a:r>
              <a:rPr lang="zh-CN" altLang="en-US" sz="1400" smtClean="0"/>
              <a:t>孙尚香</a:t>
            </a:r>
            <a:r>
              <a:rPr lang="en-US" altLang="zh-CN" sz="1400" smtClean="0"/>
              <a:t>");</a:t>
            </a:r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//</a:t>
            </a:r>
            <a:r>
              <a:rPr lang="zh-CN" altLang="en-US" sz="1400" smtClean="0"/>
              <a:t>构建适配器</a:t>
            </a:r>
          </a:p>
          <a:p>
            <a:r>
              <a:rPr lang="en-US" altLang="zh-CN" sz="1400" smtClean="0"/>
              <a:t>        ArrayAdapter&lt;String&gt; adapter=</a:t>
            </a:r>
            <a:r>
              <a:rPr lang="en-US" altLang="zh-CN" sz="1400" b="1" smtClean="0"/>
              <a:t>new ArrayAdapter&lt;String&gt;(this,android.R.layout.</a:t>
            </a:r>
            <a:r>
              <a:rPr lang="en-US" altLang="zh-CN" sz="1400" b="1" i="1" smtClean="0"/>
              <a:t>simple_list_item_1,</a:t>
            </a:r>
            <a:r>
              <a:rPr lang="zh-CN" altLang="en-US" sz="1400" b="1" i="1" smtClean="0"/>
              <a:t> </a:t>
            </a:r>
            <a:r>
              <a:rPr lang="en-US" altLang="zh-CN" sz="1400" b="1" i="1" smtClean="0"/>
              <a:t>data);</a:t>
            </a:r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//</a:t>
            </a:r>
            <a:r>
              <a:rPr lang="zh-CN" altLang="en-US" sz="1400" smtClean="0"/>
              <a:t>设置适配器</a:t>
            </a:r>
          </a:p>
          <a:p>
            <a:r>
              <a:rPr lang="en-US" altLang="zh-CN" sz="1400" smtClean="0"/>
              <a:t>        lv.setAdapter(adapter);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4.1 ListView</a:t>
            </a:r>
            <a:r>
              <a:rPr lang="zh-CN" altLang="en-US" smtClean="0"/>
              <a:t>与适配器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0" y="928670"/>
            <a:ext cx="8191500" cy="446075"/>
          </a:xfrm>
        </p:spPr>
        <p:txBody>
          <a:bodyPr/>
          <a:lstStyle/>
          <a:p>
            <a:r>
              <a:rPr lang="en-US" altLang="zh-CN" b="1" smtClean="0"/>
              <a:t>ListView</a:t>
            </a:r>
            <a:r>
              <a:rPr lang="zh-CN" altLang="en-US" b="1" smtClean="0"/>
              <a:t>示例</a:t>
            </a:r>
            <a:endParaRPr lang="zh-CN" altLang="en-US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2650" y="1500174"/>
            <a:ext cx="31813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0" y="2000240"/>
            <a:ext cx="5929322" cy="4832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smtClean="0"/>
              <a:t>//</a:t>
            </a:r>
            <a:r>
              <a:rPr lang="zh-CN" altLang="en-US" sz="1400" smtClean="0"/>
              <a:t>给</a:t>
            </a:r>
            <a:r>
              <a:rPr lang="en-US" altLang="zh-CN" sz="1400" smtClean="0"/>
              <a:t>ListView</a:t>
            </a:r>
            <a:r>
              <a:rPr lang="zh-CN" altLang="en-US" sz="1400" smtClean="0"/>
              <a:t>添加监听器，使用匿名内部类实现监听</a:t>
            </a:r>
          </a:p>
          <a:p>
            <a:r>
              <a:rPr lang="en-US" altLang="zh-CN" sz="1400" smtClean="0"/>
              <a:t>//</a:t>
            </a:r>
            <a:r>
              <a:rPr lang="zh-CN" altLang="en-US" sz="1400" smtClean="0"/>
              <a:t>添加列表项点击事件</a:t>
            </a:r>
          </a:p>
          <a:p>
            <a:r>
              <a:rPr lang="en-US" altLang="zh-CN" sz="1400" smtClean="0"/>
              <a:t>lv.setOnItemClickListener(</a:t>
            </a:r>
            <a:r>
              <a:rPr lang="en-US" altLang="zh-CN" sz="1400" b="1" smtClean="0"/>
              <a:t>new OnItemClickListener(){</a:t>
            </a:r>
          </a:p>
          <a:p>
            <a:r>
              <a:rPr lang="zh-CN" altLang="en-US" sz="1400" smtClean="0"/>
              <a:t>    </a:t>
            </a:r>
            <a:r>
              <a:rPr lang="en-US" altLang="zh-CN" sz="1400" smtClean="0"/>
              <a:t>@Override</a:t>
            </a:r>
          </a:p>
          <a:p>
            <a:r>
              <a:rPr lang="zh-CN" altLang="en-US" sz="1400" b="1" smtClean="0"/>
              <a:t>     </a:t>
            </a:r>
            <a:r>
              <a:rPr lang="en-US" altLang="zh-CN" sz="1400" b="1" smtClean="0"/>
              <a:t>public void onItemClick(AdapterView&lt;?&gt; arg0, View arg1, int </a:t>
            </a:r>
            <a:r>
              <a:rPr lang="zh-CN" altLang="en-US" sz="1400" b="1" smtClean="0"/>
              <a:t>    </a:t>
            </a:r>
            <a:r>
              <a:rPr lang="en-US" altLang="zh-CN" sz="1400" b="1" smtClean="0"/>
              <a:t>arg2,</a:t>
            </a:r>
            <a:r>
              <a:rPr lang="zh-CN" altLang="en-US" sz="1400" b="1" smtClean="0"/>
              <a:t> </a:t>
            </a:r>
            <a:r>
              <a:rPr lang="en-US" altLang="zh-CN" sz="1400" b="1" smtClean="0"/>
              <a:t>long arg3) {</a:t>
            </a:r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setTitle("</a:t>
            </a:r>
            <a:r>
              <a:rPr lang="zh-CN" altLang="en-US" sz="1400" smtClean="0"/>
              <a:t>第</a:t>
            </a:r>
            <a:r>
              <a:rPr lang="en-US" altLang="zh-CN" sz="1400" smtClean="0"/>
              <a:t>"+arg2+"</a:t>
            </a:r>
            <a:r>
              <a:rPr lang="zh-CN" altLang="en-US" sz="1400" smtClean="0"/>
              <a:t>个元素被点击：</a:t>
            </a:r>
            <a:r>
              <a:rPr lang="en-US" altLang="zh-CN" sz="1400" smtClean="0"/>
              <a:t>"+data.get(arg2));</a:t>
            </a:r>
          </a:p>
          <a:p>
            <a:r>
              <a:rPr lang="zh-CN" altLang="en-US" sz="1400" smtClean="0"/>
              <a:t>    </a:t>
            </a:r>
            <a:r>
              <a:rPr lang="en-US" altLang="zh-CN" sz="1400" smtClean="0"/>
              <a:t>}</a:t>
            </a:r>
          </a:p>
          <a:p>
            <a:r>
              <a:rPr lang="en-US" altLang="zh-CN" sz="1400" smtClean="0"/>
              <a:t>});</a:t>
            </a:r>
          </a:p>
          <a:p>
            <a:r>
              <a:rPr lang="en-US" altLang="zh-CN" sz="1400" smtClean="0"/>
              <a:t>//</a:t>
            </a:r>
            <a:r>
              <a:rPr lang="zh-CN" altLang="en-US" sz="1400" smtClean="0"/>
              <a:t>添加列表项长按事件</a:t>
            </a:r>
          </a:p>
          <a:p>
            <a:r>
              <a:rPr lang="en-US" altLang="zh-CN" sz="1400" smtClean="0"/>
              <a:t>lv.setOnItemLongClickListener(</a:t>
            </a:r>
            <a:r>
              <a:rPr lang="en-US" altLang="zh-CN" sz="1400" b="1" smtClean="0"/>
              <a:t>new OnItemLongClickListener(){</a:t>
            </a:r>
          </a:p>
          <a:p>
            <a:r>
              <a:rPr lang="zh-CN" altLang="en-US" sz="1400" smtClean="0"/>
              <a:t>    </a:t>
            </a:r>
            <a:r>
              <a:rPr lang="en-US" altLang="zh-CN" sz="1400" smtClean="0"/>
              <a:t>@Override</a:t>
            </a:r>
          </a:p>
          <a:p>
            <a:r>
              <a:rPr lang="zh-CN" altLang="en-US" sz="1400" b="1" smtClean="0"/>
              <a:t>    </a:t>
            </a:r>
            <a:r>
              <a:rPr lang="en-US" altLang="zh-CN" sz="1400" b="1" smtClean="0"/>
              <a:t>public boolean onItemLongClick(AdapterView&lt;?&gt; arg0, View arg1,</a:t>
            </a:r>
            <a:r>
              <a:rPr lang="zh-CN" altLang="en-US" sz="1400" b="1" smtClean="0"/>
              <a:t> </a:t>
            </a:r>
            <a:r>
              <a:rPr lang="en-US" altLang="zh-CN" sz="1400" b="1" smtClean="0"/>
              <a:t>Int arg2, long arg3) {</a:t>
            </a:r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Builder builder=</a:t>
            </a:r>
            <a:r>
              <a:rPr lang="en-US" altLang="zh-CN" sz="1400" b="1" smtClean="0"/>
              <a:t>new Builder(MainActivity.this);</a:t>
            </a:r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builder.setTitle("</a:t>
            </a:r>
            <a:r>
              <a:rPr lang="zh-CN" altLang="en-US" sz="1400" smtClean="0"/>
              <a:t>角色人物选择：</a:t>
            </a:r>
            <a:r>
              <a:rPr lang="en-US" altLang="zh-CN" sz="1400" smtClean="0"/>
              <a:t>");</a:t>
            </a:r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builder.setIcon(android.R.drawable.</a:t>
            </a:r>
            <a:r>
              <a:rPr lang="en-US" altLang="zh-CN" sz="1400" b="1" i="1" smtClean="0"/>
              <a:t>ic_dialog_info);</a:t>
            </a:r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builder.setMessage("</a:t>
            </a:r>
            <a:r>
              <a:rPr lang="zh-CN" altLang="en-US" sz="1400" smtClean="0"/>
              <a:t>当前选中的是：</a:t>
            </a:r>
            <a:r>
              <a:rPr lang="en-US" altLang="zh-CN" sz="1400" smtClean="0"/>
              <a:t>"+data.get(arg2));</a:t>
            </a:r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builder.show();</a:t>
            </a:r>
          </a:p>
          <a:p>
            <a:r>
              <a:rPr lang="zh-CN" altLang="en-US" sz="1400" b="1" smtClean="0"/>
              <a:t>        </a:t>
            </a:r>
            <a:r>
              <a:rPr lang="en-US" altLang="zh-CN" sz="1400" b="1" smtClean="0"/>
              <a:t>return false;</a:t>
            </a:r>
          </a:p>
          <a:p>
            <a:r>
              <a:rPr lang="zh-CN" altLang="en-US" sz="1400" smtClean="0"/>
              <a:t>    </a:t>
            </a:r>
            <a:r>
              <a:rPr lang="en-US" altLang="zh-CN" sz="1400" smtClean="0"/>
              <a:t>}</a:t>
            </a:r>
          </a:p>
          <a:p>
            <a:r>
              <a:rPr lang="en-US" altLang="zh-CN" sz="1400" smtClean="0"/>
              <a:t>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71612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代码文件</a:t>
            </a:r>
            <a:r>
              <a:rPr lang="en-US" altLang="zh-CN" sz="2000" smtClean="0"/>
              <a:t>MainActivity.java</a:t>
            </a:r>
            <a:r>
              <a:rPr lang="zh-CN" altLang="en-US" sz="2000" smtClean="0"/>
              <a:t>（续）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4.1 ListView</a:t>
            </a:r>
            <a:r>
              <a:rPr lang="zh-CN" altLang="en-US" smtClean="0"/>
              <a:t>与适配器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0" y="928670"/>
            <a:ext cx="8191500" cy="446075"/>
          </a:xfrm>
        </p:spPr>
        <p:txBody>
          <a:bodyPr/>
          <a:lstStyle/>
          <a:p>
            <a:r>
              <a:rPr lang="en-US" altLang="zh-CN" b="1" smtClean="0"/>
              <a:t>ListView</a:t>
            </a:r>
            <a:r>
              <a:rPr lang="zh-CN" altLang="en-US" b="1" smtClean="0"/>
              <a:t>示例</a:t>
            </a:r>
            <a:endParaRPr lang="zh-CN" altLang="en-US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2650" y="1500174"/>
            <a:ext cx="31813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0" y="2143116"/>
            <a:ext cx="5786446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smtClean="0"/>
              <a:t>//</a:t>
            </a:r>
            <a:r>
              <a:rPr lang="zh-CN" altLang="en-US" sz="1400" smtClean="0"/>
              <a:t>添加列表项选中事件</a:t>
            </a:r>
          </a:p>
          <a:p>
            <a:r>
              <a:rPr lang="en-US" altLang="zh-CN" sz="1400" smtClean="0"/>
              <a:t>lv.setOnItemSelectedListener(</a:t>
            </a:r>
            <a:r>
              <a:rPr lang="en-US" altLang="zh-CN" sz="1400" b="1" smtClean="0"/>
              <a:t>new OnItemSelectedListener(){</a:t>
            </a:r>
          </a:p>
          <a:p>
            <a:r>
              <a:rPr lang="zh-CN" altLang="en-US" sz="1400" smtClean="0"/>
              <a:t>    </a:t>
            </a:r>
            <a:r>
              <a:rPr lang="en-US" altLang="zh-CN" sz="1400" smtClean="0"/>
              <a:t>@Override</a:t>
            </a:r>
          </a:p>
          <a:p>
            <a:r>
              <a:rPr lang="zh-CN" altLang="en-US" sz="1400" b="1" smtClean="0"/>
              <a:t>    </a:t>
            </a:r>
            <a:r>
              <a:rPr lang="en-US" altLang="zh-CN" sz="1400" b="1" smtClean="0"/>
              <a:t>public void onItemSelected(AdapterView&lt;?&gt; arg0, View arg1,</a:t>
            </a:r>
          </a:p>
          <a:p>
            <a:r>
              <a:rPr lang="en-US" altLang="zh-CN" sz="1400" b="1" smtClean="0"/>
              <a:t>	int arg2, long arg3) {</a:t>
            </a:r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Toast.</a:t>
            </a:r>
            <a:r>
              <a:rPr lang="en-US" altLang="zh-CN" sz="1400" i="1" smtClean="0"/>
              <a:t>makeText(MainActivity.</a:t>
            </a:r>
            <a:r>
              <a:rPr lang="en-US" altLang="zh-CN" sz="1400" b="1" i="1" smtClean="0"/>
              <a:t>this, data.get(arg2)+"</a:t>
            </a:r>
            <a:r>
              <a:rPr lang="zh-CN" altLang="en-US" sz="1400" b="1" i="1" smtClean="0"/>
              <a:t>被选中！</a:t>
            </a:r>
            <a:r>
              <a:rPr lang="en-US" altLang="zh-CN" sz="1400" b="1" i="1" smtClean="0"/>
              <a:t>", </a:t>
            </a:r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	Toast.</a:t>
            </a:r>
            <a:r>
              <a:rPr lang="en-US" altLang="zh-CN" sz="1400" b="1" i="1" smtClean="0"/>
              <a:t>LENGTH_LONG).show();</a:t>
            </a:r>
          </a:p>
          <a:p>
            <a:r>
              <a:rPr lang="zh-CN" altLang="en-US" sz="1400" smtClean="0"/>
              <a:t>    </a:t>
            </a:r>
            <a:r>
              <a:rPr lang="en-US" altLang="zh-CN" sz="1400" smtClean="0"/>
              <a:t>}</a:t>
            </a:r>
          </a:p>
          <a:p>
            <a:r>
              <a:rPr lang="zh-CN" altLang="en-US" sz="1400" smtClean="0"/>
              <a:t>    </a:t>
            </a:r>
            <a:r>
              <a:rPr lang="en-US" altLang="zh-CN" sz="1400" smtClean="0"/>
              <a:t>@Override</a:t>
            </a:r>
          </a:p>
          <a:p>
            <a:r>
              <a:rPr lang="zh-CN" altLang="en-US" sz="1400" b="1" smtClean="0"/>
              <a:t>    </a:t>
            </a:r>
            <a:r>
              <a:rPr lang="en-US" altLang="zh-CN" sz="1400" b="1" smtClean="0"/>
              <a:t>public void onNothingSelected(AdapterView&lt;?&gt; arg0) {</a:t>
            </a:r>
          </a:p>
          <a:p>
            <a:r>
              <a:rPr lang="zh-CN" altLang="en-US" sz="1400" smtClean="0"/>
              <a:t>    </a:t>
            </a:r>
            <a:r>
              <a:rPr lang="en-US" altLang="zh-CN" sz="1400" smtClean="0"/>
              <a:t>}</a:t>
            </a:r>
          </a:p>
          <a:p>
            <a:r>
              <a:rPr lang="en-US" altLang="zh-CN" sz="1400" smtClean="0"/>
              <a:t>});</a:t>
            </a:r>
          </a:p>
          <a:p>
            <a:r>
              <a:rPr lang="en-US" altLang="zh-CN" sz="1400" smtClean="0"/>
              <a:t>}  //onCreate()</a:t>
            </a:r>
            <a:r>
              <a:rPr lang="zh-CN" altLang="en-US" sz="1400" smtClean="0"/>
              <a:t>结束</a:t>
            </a:r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0" y="1571612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代码文件</a:t>
            </a:r>
            <a:r>
              <a:rPr lang="en-US" altLang="zh-CN" sz="2000" smtClean="0"/>
              <a:t>MainActivity.java</a:t>
            </a:r>
            <a:r>
              <a:rPr lang="zh-CN" altLang="en-US" sz="2000" smtClean="0"/>
              <a:t>（续）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4.1 ListView</a:t>
            </a:r>
            <a:r>
              <a:rPr lang="zh-CN" altLang="en-US" smtClean="0"/>
              <a:t>与适配器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0" y="928670"/>
            <a:ext cx="8191500" cy="446075"/>
          </a:xfrm>
        </p:spPr>
        <p:txBody>
          <a:bodyPr/>
          <a:lstStyle/>
          <a:p>
            <a:r>
              <a:rPr lang="en-US" altLang="zh-CN" b="1" smtClean="0"/>
              <a:t>ListView</a:t>
            </a:r>
            <a:r>
              <a:rPr lang="zh-CN" altLang="en-US" b="1" smtClean="0"/>
              <a:t>示例</a:t>
            </a:r>
            <a:endParaRPr lang="zh-CN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0" y="1571612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/>
              <a:t>运行结果</a:t>
            </a:r>
            <a:endParaRPr lang="zh-CN" altLang="en-US" sz="2400" b="1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571612"/>
            <a:ext cx="2831984" cy="4167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571612"/>
            <a:ext cx="2819066" cy="41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785918" y="5857892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/>
              <a:t>单击列表项“张飞”</a:t>
            </a:r>
            <a:endParaRPr lang="zh-CN" altLang="en-US" sz="2400" b="1"/>
          </a:p>
        </p:txBody>
      </p:sp>
      <p:sp>
        <p:nvSpPr>
          <p:cNvPr id="11" name="TextBox 10"/>
          <p:cNvSpPr txBox="1"/>
          <p:nvPr/>
        </p:nvSpPr>
        <p:spPr>
          <a:xfrm>
            <a:off x="5214942" y="5786454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/>
              <a:t>长按列表项“张飞”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42984"/>
            <a:ext cx="8064500" cy="5022866"/>
          </a:xfrm>
        </p:spPr>
        <p:txBody>
          <a:bodyPr/>
          <a:lstStyle/>
          <a:p>
            <a:r>
              <a:rPr lang="en-US" altLang="zh-CN" dirty="0" err="1" smtClean="0"/>
              <a:t>GridView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844824"/>
            <a:ext cx="6775562" cy="3787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en-US" altLang="zh-CN" dirty="0" smtClean="0"/>
              <a:t>4.3 </a:t>
            </a:r>
            <a:r>
              <a:rPr lang="en-US" altLang="zh-CN" dirty="0" err="1" smtClean="0"/>
              <a:t>GridView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058863"/>
            <a:ext cx="7993063" cy="53943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GridView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23900" lvl="1" indent="-361950" eaLnBrk="1" hangingPunct="1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100000"/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2200" kern="1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GridView</a:t>
            </a:r>
            <a:r>
              <a:rPr lang="zh-CN" altLang="en-US" sz="22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是一种以二维表格形式显示控件的视图，所显示的控件来自</a:t>
            </a:r>
            <a:r>
              <a:rPr lang="en-US" altLang="zh-CN" sz="2200" kern="1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ListAdapter</a:t>
            </a:r>
            <a:r>
              <a:rPr lang="zh-CN" altLang="en-US" sz="22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适配器。</a:t>
            </a:r>
          </a:p>
          <a:p>
            <a:pPr lvl="1">
              <a:spcBef>
                <a:spcPct val="35000"/>
              </a:spcBef>
              <a:tabLst>
                <a:tab pos="3943350" algn="l"/>
                <a:tab pos="6724650" algn="l"/>
                <a:tab pos="6915150" algn="l"/>
              </a:tabLst>
              <a:defRPr/>
            </a:pPr>
            <a:endParaRPr lang="zh-CN" altLang="en-US" sz="800" dirty="0" smtClean="0">
              <a:ea typeface="宋体" pitchFamily="2" charset="-122"/>
            </a:endParaRPr>
          </a:p>
          <a:p>
            <a:pPr marL="723900" lvl="1" indent="-361950" eaLnBrk="1" hangingPunct="1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100000"/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2200" kern="1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GridView</a:t>
            </a:r>
            <a:r>
              <a:rPr lang="zh-CN" altLang="en-US" sz="22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的属性与方法：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204918" name="Group 118"/>
          <p:cNvGraphicFramePr>
            <a:graphicFrameLocks noGrp="1"/>
          </p:cNvGraphicFramePr>
          <p:nvPr>
            <p:ph sz="half" idx="2"/>
          </p:nvPr>
        </p:nvGraphicFramePr>
        <p:xfrm>
          <a:off x="428625" y="3286125"/>
          <a:ext cx="8391525" cy="2835289"/>
        </p:xfrm>
        <a:graphic>
          <a:graphicData uri="http://schemas.openxmlformats.org/drawingml/2006/table">
            <a:tbl>
              <a:tblPr/>
              <a:tblGrid>
                <a:gridCol w="2846388"/>
                <a:gridCol w="2592387"/>
                <a:gridCol w="2952750"/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含义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android:columnWidth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C2D4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setColumnWidth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C2D4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设置列的宽度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android:gravity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C2D4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setGravity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C2D4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设置对齐方式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5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android:numColumns</a:t>
                      </a:r>
                    </a:p>
                  </a:txBody>
                  <a:tcPr marL="90000" marR="18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setNumColumns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()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C2D4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设置列数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5597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android:horizontalSpacing</a:t>
                      </a:r>
                    </a:p>
                  </a:txBody>
                  <a:tcPr marL="90000" marR="18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setHorizontalSpacing ()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C2D4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设置各个元素之间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的水平距离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C2D4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5"/>
                    </a:solidFill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android:verticalSpacing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setVerticalSpacing()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C2D4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设置各个元素之间的竖直距离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Android:stretchMode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setStretchMode()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C2D4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缩放模式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C2D4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33825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en-US" dirty="0" smtClean="0"/>
              <a:t>4.3 </a:t>
            </a:r>
            <a:r>
              <a:rPr lang="en-US" dirty="0" err="1" smtClean="0"/>
              <a:t>GridView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 bldLvl="3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en-US" altLang="zh-CN" dirty="0" err="1" smtClean="0"/>
              <a:t>GridView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4282" y="1268413"/>
            <a:ext cx="8715436" cy="1731959"/>
          </a:xfrm>
        </p:spPr>
        <p:txBody>
          <a:bodyPr>
            <a:normAutofit lnSpcReduction="10000"/>
          </a:bodyPr>
          <a:lstStyle/>
          <a:p>
            <a:r>
              <a:rPr lang="en-US" altLang="zh-CN" sz="2200" dirty="0" err="1" smtClean="0"/>
              <a:t>stretchMode</a:t>
            </a:r>
            <a:r>
              <a:rPr lang="zh-CN" altLang="en-US" sz="2200" dirty="0" smtClean="0"/>
              <a:t>属性值的作用是设置</a:t>
            </a:r>
            <a:r>
              <a:rPr lang="en-US" altLang="zh-CN" sz="2200" dirty="0" err="1" smtClean="0"/>
              <a:t>GridView</a:t>
            </a:r>
            <a:r>
              <a:rPr lang="zh-CN" altLang="en-US" sz="2200" dirty="0" smtClean="0"/>
              <a:t>中的条目以什么缩放模式去</a:t>
            </a:r>
            <a:r>
              <a:rPr lang="zh-CN" altLang="en-US" sz="2200" smtClean="0"/>
              <a:t>填充空间，取值</a:t>
            </a:r>
            <a:r>
              <a:rPr lang="en-US" altLang="zh-CN" sz="2200" smtClean="0"/>
              <a:t>columnWidth</a:t>
            </a:r>
            <a:r>
              <a:rPr lang="zh-CN" altLang="en-US" sz="2200" smtClean="0"/>
              <a:t>、</a:t>
            </a:r>
            <a:r>
              <a:rPr lang="en-US" altLang="zh-CN" sz="2200" smtClean="0"/>
              <a:t>spacingWidth</a:t>
            </a:r>
            <a:r>
              <a:rPr lang="zh-CN" altLang="en-US" sz="2200" smtClean="0"/>
              <a:t>、</a:t>
            </a:r>
            <a:r>
              <a:rPr lang="en-US" altLang="zh-CN" sz="2200" smtClean="0"/>
              <a:t>spacingWidthUniform</a:t>
            </a:r>
            <a:r>
              <a:rPr lang="zh-CN" altLang="en-US" sz="2200" smtClean="0"/>
              <a:t>、</a:t>
            </a:r>
            <a:r>
              <a:rPr lang="en-US" altLang="zh-CN" sz="2200" smtClean="0"/>
              <a:t>none</a:t>
            </a:r>
            <a:r>
              <a:rPr lang="zh-CN" altLang="en-US" sz="2200" smtClean="0"/>
              <a:t>；对应的</a:t>
            </a:r>
            <a:r>
              <a:rPr lang="en-US" altLang="zh-CN" sz="2200" smtClean="0"/>
              <a:t>setStretchMode()</a:t>
            </a:r>
            <a:r>
              <a:rPr lang="zh-CN" altLang="en-US" sz="2200" smtClean="0"/>
              <a:t>参数可选</a:t>
            </a:r>
            <a:r>
              <a:rPr lang="zh-CN" altLang="en-US" sz="2200" dirty="0" smtClean="0"/>
              <a:t>值：</a:t>
            </a:r>
            <a:r>
              <a:rPr lang="en-US" altLang="zh-CN" sz="2200" dirty="0" smtClean="0"/>
              <a:t>NO_STRETCH，STRETCH_SPACING，STRETCH_SPACING_UNIFORM，</a:t>
            </a:r>
            <a:r>
              <a:rPr lang="zh-CN" altLang="en-US" sz="2200" smtClean="0"/>
              <a:t>或</a:t>
            </a:r>
            <a:r>
              <a:rPr lang="en-US" altLang="zh-CN" sz="2200" smtClean="0"/>
              <a:t>STRETCH_COLUMN_WIDTH</a:t>
            </a:r>
            <a:r>
              <a:rPr lang="zh-CN" altLang="en-US" sz="2200" smtClean="0"/>
              <a:t>。</a:t>
            </a:r>
            <a:endParaRPr lang="zh-CN" altLang="en-US" sz="2200" dirty="0" smtClean="0"/>
          </a:p>
        </p:txBody>
      </p:sp>
      <p:sp>
        <p:nvSpPr>
          <p:cNvPr id="5" name="矩形 4"/>
          <p:cNvSpPr/>
          <p:nvPr/>
        </p:nvSpPr>
        <p:spPr>
          <a:xfrm>
            <a:off x="0" y="2921873"/>
            <a:ext cx="9144000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smtClean="0"/>
              <a:t>&lt;GridView android:id=“@+id/grid”</a:t>
            </a:r>
            <a:br>
              <a:rPr lang="en-US" sz="1600" smtClean="0"/>
            </a:br>
            <a:r>
              <a:rPr lang="zh-CN" altLang="en-US" sz="1600" smtClean="0"/>
              <a:t>    </a:t>
            </a:r>
            <a:r>
              <a:rPr lang="en-US" sz="1600" smtClean="0"/>
              <a:t>android:layout_width=“fill_parent”</a:t>
            </a:r>
            <a:br>
              <a:rPr lang="en-US" sz="1600" smtClean="0"/>
            </a:br>
            <a:r>
              <a:rPr lang="zh-CN" altLang="en-US" sz="1600" smtClean="0"/>
              <a:t>    </a:t>
            </a:r>
            <a:r>
              <a:rPr lang="en-US" altLang="zh-CN" sz="1600" smtClean="0"/>
              <a:t>a</a:t>
            </a:r>
            <a:r>
              <a:rPr lang="en-US" sz="1600" smtClean="0"/>
              <a:t>ndroid:layout_height=“fill_parent”</a:t>
            </a:r>
            <a:br>
              <a:rPr lang="en-US" sz="1600" smtClean="0"/>
            </a:br>
            <a:r>
              <a:rPr lang="en-US" sz="1600" smtClean="0"/>
              <a:t>    android:verticalSpacing=“35px” &lt;!-- grid</a:t>
            </a:r>
            <a:r>
              <a:rPr lang="zh-CN" altLang="en-US" sz="1600" smtClean="0"/>
              <a:t>元素之间的竖直间隔 </a:t>
            </a:r>
            <a:r>
              <a:rPr lang="en-US" altLang="zh-CN" sz="1600" smtClean="0"/>
              <a:t>--&gt;</a:t>
            </a:r>
            <a:r>
              <a:rPr lang="zh-CN" altLang="en-US" sz="1600" smtClean="0"/>
              <a:t/>
            </a:r>
            <a:br>
              <a:rPr lang="zh-CN" altLang="en-US" sz="1600" smtClean="0"/>
            </a:br>
            <a:r>
              <a:rPr lang="zh-CN" altLang="en-US" sz="1600" smtClean="0"/>
              <a:t>    </a:t>
            </a:r>
            <a:r>
              <a:rPr lang="en-US" sz="1600" smtClean="0"/>
              <a:t>android:horizontalSpacing=“5px” &lt;!--grid</a:t>
            </a:r>
            <a:r>
              <a:rPr lang="zh-CN" altLang="en-US" sz="1600" smtClean="0"/>
              <a:t>元素之间的水平间隔 </a:t>
            </a:r>
            <a:r>
              <a:rPr lang="en-US" altLang="zh-CN" sz="1600" smtClean="0"/>
              <a:t>--&gt;</a:t>
            </a:r>
            <a:r>
              <a:rPr lang="zh-CN" altLang="en-US" sz="1600" smtClean="0"/>
              <a:t/>
            </a:r>
            <a:br>
              <a:rPr lang="zh-CN" altLang="en-US" sz="1600" smtClean="0"/>
            </a:br>
            <a:r>
              <a:rPr lang="en-US" sz="1600" smtClean="0"/>
              <a:t>    android:numColumns=“auto_fit” &lt;!--</a:t>
            </a:r>
            <a:r>
              <a:rPr lang="zh-CN" altLang="en-US" sz="1600" smtClean="0"/>
              <a:t>表示有多少列，如果设置为</a:t>
            </a:r>
            <a:r>
              <a:rPr lang="en-US" sz="1600" smtClean="0"/>
              <a:t>auto_fit，</a:t>
            </a:r>
            <a:r>
              <a:rPr lang="zh-CN" altLang="en-US" sz="1600" smtClean="0"/>
              <a:t>将根据</a:t>
            </a:r>
            <a:r>
              <a:rPr lang="en-US" sz="1600" smtClean="0"/>
              <a:t>columnWidth</a:t>
            </a:r>
            <a:r>
              <a:rPr lang="zh-CN" altLang="en-US" sz="1600" smtClean="0"/>
              <a:t>和</a:t>
            </a:r>
            <a:r>
              <a:rPr lang="en-US" sz="1600" smtClean="0"/>
              <a:t>Spacing</a:t>
            </a:r>
            <a:r>
              <a:rPr lang="zh-CN" altLang="en-US" sz="1600" smtClean="0"/>
              <a:t>来自动计算 </a:t>
            </a:r>
            <a:r>
              <a:rPr lang="en-US" altLang="zh-CN" sz="1600" smtClean="0"/>
              <a:t>--&gt;</a:t>
            </a:r>
            <a:r>
              <a:rPr lang="zh-CN" altLang="en-US" sz="1600" smtClean="0"/>
              <a:t/>
            </a:r>
            <a:br>
              <a:rPr lang="zh-CN" altLang="en-US" sz="1600" smtClean="0"/>
            </a:br>
            <a:r>
              <a:rPr lang="zh-CN" altLang="en-US" sz="1600" smtClean="0"/>
              <a:t>    </a:t>
            </a:r>
            <a:r>
              <a:rPr lang="en-US" sz="1600" smtClean="0"/>
              <a:t>android:columnWidth=“100px” &lt;!-- </a:t>
            </a:r>
            <a:r>
              <a:rPr lang="zh-CN" altLang="en-US" sz="1600" smtClean="0"/>
              <a:t>一般建议采用有像素密度无关的</a:t>
            </a:r>
            <a:r>
              <a:rPr lang="en-US" sz="1600" smtClean="0"/>
              <a:t>dip</a:t>
            </a:r>
            <a:r>
              <a:rPr lang="zh-CN" altLang="en-US" sz="1600" smtClean="0"/>
              <a:t>或者</a:t>
            </a:r>
            <a:r>
              <a:rPr lang="en-US" sz="1600" smtClean="0"/>
              <a:t>dp</a:t>
            </a:r>
            <a:r>
              <a:rPr lang="zh-CN" altLang="en-US" sz="1600" smtClean="0"/>
              <a:t>来表示</a:t>
            </a:r>
            <a:r>
              <a:rPr lang="en-US" altLang="zh-CN" sz="1600" smtClean="0"/>
              <a:t>--&gt;</a:t>
            </a:r>
            <a:r>
              <a:rPr lang="zh-CN" altLang="en-US" sz="1600" smtClean="0"/>
              <a:t/>
            </a:r>
            <a:br>
              <a:rPr lang="zh-CN" altLang="en-US" sz="1600" smtClean="0"/>
            </a:br>
            <a:r>
              <a:rPr lang="zh-CN" altLang="en-US" sz="1600" smtClean="0"/>
              <a:t>    </a:t>
            </a:r>
            <a:r>
              <a:rPr lang="en-US" sz="1600" smtClean="0"/>
              <a:t>android:stretchMode="columnWidth" &lt;!--</a:t>
            </a:r>
            <a:r>
              <a:rPr lang="zh-CN" altLang="en-US" sz="1600" smtClean="0"/>
              <a:t>如何填满空余的位置，模拟器采用</a:t>
            </a:r>
            <a:r>
              <a:rPr lang="en-US" sz="1600" smtClean="0"/>
              <a:t>WVGA800*480，</a:t>
            </a:r>
            <a:r>
              <a:rPr lang="zh-CN" altLang="en-US" sz="1600" smtClean="0"/>
              <a:t>每排</a:t>
            </a:r>
            <a:r>
              <a:rPr lang="en-US" altLang="zh-CN" sz="1600" smtClean="0"/>
              <a:t>4</a:t>
            </a:r>
            <a:r>
              <a:rPr lang="zh-CN" altLang="en-US" sz="1600" smtClean="0"/>
              <a:t>列，有</a:t>
            </a:r>
            <a:r>
              <a:rPr lang="en-US" altLang="zh-CN" sz="1600" smtClean="0"/>
              <a:t>4</a:t>
            </a:r>
            <a:r>
              <a:rPr lang="zh-CN" altLang="en-US" sz="1600" smtClean="0"/>
              <a:t>＊</a:t>
            </a:r>
            <a:r>
              <a:rPr lang="en-US" altLang="zh-CN" sz="1600" smtClean="0"/>
              <a:t>100</a:t>
            </a:r>
            <a:r>
              <a:rPr lang="zh-CN" altLang="en-US" sz="1600" smtClean="0"/>
              <a:t>＋</a:t>
            </a:r>
            <a:r>
              <a:rPr lang="en-US" altLang="zh-CN" sz="1600" smtClean="0"/>
              <a:t>5</a:t>
            </a:r>
            <a:r>
              <a:rPr lang="zh-CN" altLang="en-US" sz="1600" smtClean="0"/>
              <a:t>＊</a:t>
            </a:r>
            <a:r>
              <a:rPr lang="en-US" altLang="zh-CN" sz="1600" smtClean="0"/>
              <a:t>3</a:t>
            </a:r>
            <a:r>
              <a:rPr lang="zh-CN" altLang="en-US" sz="1600" smtClean="0"/>
              <a:t>＝</a:t>
            </a:r>
            <a:r>
              <a:rPr lang="en-US" altLang="zh-CN" sz="1600" smtClean="0"/>
              <a:t>415</a:t>
            </a:r>
            <a:r>
              <a:rPr lang="zh-CN" altLang="en-US" sz="1600" smtClean="0"/>
              <a:t>，还余</a:t>
            </a:r>
            <a:r>
              <a:rPr lang="en-US" altLang="zh-CN" sz="1600" smtClean="0"/>
              <a:t>65</a:t>
            </a:r>
            <a:r>
              <a:rPr lang="en-US" sz="1600" smtClean="0"/>
              <a:t>px</a:t>
            </a:r>
            <a:r>
              <a:rPr lang="zh-CN" altLang="en-US" sz="1600" smtClean="0"/>
              <a:t>的空间，如果是</a:t>
            </a:r>
            <a:r>
              <a:rPr lang="en-US" sz="1600" smtClean="0"/>
              <a:t>columnWidth，</a:t>
            </a:r>
            <a:r>
              <a:rPr lang="zh-CN" altLang="en-US" sz="1600" smtClean="0"/>
              <a:t>则这剩余的</a:t>
            </a:r>
            <a:r>
              <a:rPr lang="en-US" altLang="zh-CN" sz="1600" smtClean="0"/>
              <a:t>65</a:t>
            </a:r>
            <a:r>
              <a:rPr lang="zh-CN" altLang="en-US" sz="1600" smtClean="0"/>
              <a:t>将分摊给</a:t>
            </a:r>
            <a:r>
              <a:rPr lang="en-US" altLang="zh-CN" sz="1600" smtClean="0"/>
              <a:t>4</a:t>
            </a:r>
            <a:r>
              <a:rPr lang="zh-CN" altLang="en-US" sz="1600" smtClean="0"/>
              <a:t>列，每列增加</a:t>
            </a:r>
            <a:r>
              <a:rPr lang="en-US" altLang="zh-CN" sz="1600" smtClean="0"/>
              <a:t>16/17</a:t>
            </a:r>
            <a:r>
              <a:rPr lang="en-US" sz="1600" smtClean="0"/>
              <a:t>px。</a:t>
            </a:r>
            <a:r>
              <a:rPr lang="zh-CN" altLang="en-US" sz="1600" smtClean="0"/>
              <a:t>如果采用</a:t>
            </a:r>
            <a:r>
              <a:rPr lang="en-US" sz="1600" smtClean="0"/>
              <a:t>SpacingWidth，</a:t>
            </a:r>
            <a:r>
              <a:rPr lang="zh-CN" altLang="en-US" sz="1600" smtClean="0"/>
              <a:t>则分摊给</a:t>
            </a:r>
            <a:r>
              <a:rPr lang="en-US" altLang="zh-CN" sz="1600" smtClean="0"/>
              <a:t>3</a:t>
            </a:r>
            <a:r>
              <a:rPr lang="zh-CN" altLang="en-US" sz="1600" smtClean="0"/>
              <a:t>个间隔空隙 </a:t>
            </a:r>
            <a:r>
              <a:rPr lang="en-US" altLang="zh-CN" sz="1600" smtClean="0"/>
              <a:t>--&gt;</a:t>
            </a:r>
            <a:r>
              <a:rPr lang="zh-CN" altLang="en-US" sz="1600" smtClean="0"/>
              <a:t/>
            </a:r>
            <a:br>
              <a:rPr lang="zh-CN" altLang="en-US" sz="1600" smtClean="0"/>
            </a:br>
            <a:r>
              <a:rPr lang="en-US" sz="1600" smtClean="0"/>
              <a:t>    ndroid:gravity="center“</a:t>
            </a:r>
          </a:p>
          <a:p>
            <a:r>
              <a:rPr lang="en-US" sz="1600" smtClean="0"/>
              <a:t>/&gt;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4.1 ListView</a:t>
            </a:r>
            <a:r>
              <a:rPr lang="zh-CN" altLang="en-US" smtClean="0"/>
              <a:t>与适配器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85859"/>
            <a:ext cx="8569325" cy="5024453"/>
          </a:xfrm>
        </p:spPr>
        <p:txBody>
          <a:bodyPr/>
          <a:lstStyle/>
          <a:p>
            <a:pPr marL="342900" lvl="1" indent="-342900" eaLnBrk="1" hangingPunct="1">
              <a:lnSpc>
                <a:spcPct val="120000"/>
              </a:lnSpc>
              <a:spcBef>
                <a:spcPts val="300"/>
              </a:spcBef>
              <a:buClr>
                <a:srgbClr val="0054A8"/>
              </a:buClr>
              <a:buFont typeface="Wingdings" pitchFamily="2" charset="2"/>
              <a:buChar char="v"/>
              <a:tabLst>
                <a:tab pos="3943350" algn="l"/>
                <a:tab pos="6724650" algn="l"/>
                <a:tab pos="6915150" algn="l"/>
              </a:tabLst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+mn-cs"/>
              </a:rPr>
              <a:t>ListView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  <a:cs typeface="+mn-cs"/>
              </a:rPr>
              <a:t>是一种列表视图，将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+mn-cs"/>
              </a:rPr>
              <a:t>ListAdapter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  <a:cs typeface="+mn-cs"/>
              </a:rPr>
              <a:t>所提供的各个控件显示在一个垂直的、可滚动的列表中。</a:t>
            </a:r>
            <a:endParaRPr lang="en-US" altLang="zh-CN" sz="240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eaLnBrk="1" hangingPunct="1">
              <a:lnSpc>
                <a:spcPct val="120000"/>
              </a:lnSpc>
              <a:spcBef>
                <a:spcPts val="300"/>
              </a:spcBef>
              <a:buClr>
                <a:srgbClr val="0054A8"/>
              </a:buClr>
              <a:tabLst>
                <a:tab pos="3943350" algn="l"/>
                <a:tab pos="6724650" algn="l"/>
                <a:tab pos="6915150" algn="l"/>
              </a:tabLst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的列表项</a:t>
            </a:r>
            <a:endParaRPr lang="en-US" altLang="zh-CN" sz="2400" b="1" smtClean="0">
              <a:latin typeface="微软雅黑" pitchFamily="34" charset="-122"/>
              <a:ea typeface="微软雅黑" pitchFamily="34" charset="-122"/>
            </a:endParaRPr>
          </a:p>
          <a:p>
            <a:pPr marL="723900" lvl="1" indent="-361950" eaLnBrk="1" hangingPunct="1">
              <a:lnSpc>
                <a:spcPct val="120000"/>
              </a:lnSpc>
              <a:spcBef>
                <a:spcPts val="300"/>
              </a:spcBef>
              <a:buClr>
                <a:srgbClr val="0054A8"/>
              </a:buClr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在布局文件中通过数组资源为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指定列表项。</a:t>
            </a: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  <a:p>
            <a:pPr marL="723900" lvl="1" indent="-361950" eaLnBrk="1" hangingPunct="1">
              <a:lnSpc>
                <a:spcPct val="120000"/>
              </a:lnSpc>
              <a:spcBef>
                <a:spcPts val="300"/>
              </a:spcBef>
              <a:buClr>
                <a:srgbClr val="0054A8"/>
              </a:buClr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Adapter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的列表项</a:t>
            </a: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  <a:p>
            <a:pPr marL="723900" lvl="1" indent="-361950" eaLnBrk="1" hangingPunct="1">
              <a:lnSpc>
                <a:spcPct val="120000"/>
              </a:lnSpc>
              <a:spcBef>
                <a:spcPts val="300"/>
              </a:spcBef>
              <a:buClr>
                <a:srgbClr val="0054A8"/>
              </a:buClr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</a:pP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bldLvl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130300"/>
            <a:ext cx="7993063" cy="10128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实例：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GridView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实现九宫图，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每个网格中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图片在上方，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图片的说明文字在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下方。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en-US" smtClean="0"/>
              <a:t>4.3 GridView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" y="2202412"/>
            <a:ext cx="630078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l"/>
              <a:defRPr/>
            </a:pPr>
            <a:r>
              <a:rPr lang="zh-CN" altLang="en-US" sz="2000" smtClean="0">
                <a:latin typeface="Arial" charset="0"/>
              </a:rPr>
              <a:t> 在布局文件</a:t>
            </a:r>
            <a:r>
              <a:rPr lang="en-US" altLang="zh-CN" sz="2000" smtClean="0">
                <a:latin typeface="Arial" charset="0"/>
              </a:rPr>
              <a:t>main.xml</a:t>
            </a:r>
            <a:r>
              <a:rPr lang="zh-CN" altLang="en-US" sz="2000" smtClean="0">
                <a:latin typeface="Arial" charset="0"/>
              </a:rPr>
              <a:t>中添加</a:t>
            </a:r>
            <a:r>
              <a:rPr lang="en-US" altLang="zh-CN" sz="2000" smtClean="0">
                <a:latin typeface="Arial" charset="0"/>
              </a:rPr>
              <a:t>GridView</a:t>
            </a:r>
            <a:r>
              <a:rPr lang="zh-CN" altLang="en-US" sz="2000" smtClean="0">
                <a:latin typeface="Arial" charset="0"/>
              </a:rPr>
              <a:t>控件</a:t>
            </a:r>
            <a:endParaRPr lang="zh-CN" altLang="en-US" sz="2000" dirty="0">
              <a:latin typeface="Arial" charset="0"/>
            </a:endParaRPr>
          </a:p>
        </p:txBody>
      </p:sp>
      <p:pic>
        <p:nvPicPr>
          <p:cNvPr id="9" name="Picture 4" descr="http://www.th7.cn/d/file/p/2012/10/19/ecbc89005d55694b20334bca1205d23f.png"/>
          <p:cNvPicPr>
            <a:picLocks noChangeAspect="1" noChangeArrowheads="1"/>
          </p:cNvPicPr>
          <p:nvPr/>
        </p:nvPicPr>
        <p:blipFill>
          <a:blip r:embed="rId2" cstate="print"/>
          <a:srcRect t="17125" b="23026"/>
          <a:stretch>
            <a:fillRect/>
          </a:stretch>
        </p:blipFill>
        <p:spPr bwMode="auto">
          <a:xfrm>
            <a:off x="6096000" y="1928802"/>
            <a:ext cx="3048000" cy="2736304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642910" y="2666052"/>
            <a:ext cx="45720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zh-CN" smtClean="0"/>
              <a:t>&lt;GridView android:id=</a:t>
            </a:r>
            <a:r>
              <a:rPr lang="en-US" altLang="zh-CN" i="1" smtClean="0"/>
              <a:t>"@+id/gridView1" </a:t>
            </a:r>
          </a:p>
          <a:p>
            <a:r>
              <a:rPr lang="en-US" altLang="zh-CN" smtClean="0"/>
              <a:t>android:layout_height=</a:t>
            </a:r>
            <a:r>
              <a:rPr lang="en-US" altLang="zh-CN" i="1" smtClean="0"/>
              <a:t>"wrap_content" </a:t>
            </a:r>
          </a:p>
          <a:p>
            <a:r>
              <a:rPr lang="en-US" altLang="zh-CN" smtClean="0"/>
              <a:t>android:layout_width=</a:t>
            </a:r>
            <a:r>
              <a:rPr lang="en-US" altLang="zh-CN" i="1" smtClean="0"/>
              <a:t>"match_parent" </a:t>
            </a:r>
          </a:p>
          <a:p>
            <a:r>
              <a:rPr lang="en-US" altLang="zh-CN" smtClean="0"/>
              <a:t>android:stretchMode=</a:t>
            </a:r>
            <a:r>
              <a:rPr lang="en-US" altLang="zh-CN" i="1" smtClean="0"/>
              <a:t>"columnWidth"</a:t>
            </a:r>
          </a:p>
          <a:p>
            <a:r>
              <a:rPr lang="en-US" altLang="zh-CN" smtClean="0"/>
              <a:t>android:numColumns=</a:t>
            </a:r>
            <a:r>
              <a:rPr lang="en-US" altLang="zh-CN" i="1" smtClean="0"/>
              <a:t>“3"&gt;&lt;/GridView&gt;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 bldLvl="3"/>
      <p:bldP spid="1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en-US" smtClean="0"/>
              <a:t>4.3 GridView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242940"/>
            <a:ext cx="630078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l"/>
              <a:defRPr/>
            </a:pPr>
            <a:r>
              <a:rPr lang="zh-CN" altLang="en-US" sz="2000" b="1" smtClean="0">
                <a:latin typeface="Arial" charset="0"/>
              </a:rPr>
              <a:t> 编写用于网格样式的布局文件</a:t>
            </a:r>
            <a:r>
              <a:rPr lang="en-US" altLang="zh-CN" sz="2000" b="1" smtClean="0">
                <a:latin typeface="Arial" charset="0"/>
              </a:rPr>
              <a:t>res\layout\items.xml</a:t>
            </a:r>
            <a:endParaRPr lang="zh-CN" altLang="en-US" sz="2000" b="1" dirty="0"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5720" y="1785926"/>
            <a:ext cx="6572280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smtClean="0"/>
              <a:t>&lt;?xml version=</a:t>
            </a:r>
            <a:r>
              <a:rPr lang="en-US" altLang="zh-CN" sz="1600" i="1" smtClean="0"/>
              <a:t>"1.0" encoding="utf-8"?&gt;</a:t>
            </a:r>
          </a:p>
          <a:p>
            <a:r>
              <a:rPr lang="en-US" altLang="zh-CN" sz="1600" smtClean="0"/>
              <a:t>&lt;LinearLayout</a:t>
            </a:r>
          </a:p>
          <a:p>
            <a:r>
              <a:rPr lang="en-US" altLang="zh-CN" sz="1600" smtClean="0"/>
              <a:t>  xmlns:android=</a:t>
            </a:r>
            <a:r>
              <a:rPr lang="en-US" altLang="zh-CN" sz="1600" i="1" smtClean="0"/>
              <a:t>"http://schemas.android.com/apk/res/android"</a:t>
            </a:r>
          </a:p>
          <a:p>
            <a:r>
              <a:rPr lang="en-US" altLang="zh-CN" sz="1600" smtClean="0"/>
              <a:t>  android:orientation=</a:t>
            </a:r>
            <a:r>
              <a:rPr lang="en-US" altLang="zh-CN" sz="1600" i="1" smtClean="0"/>
              <a:t>"vertical"</a:t>
            </a:r>
          </a:p>
          <a:p>
            <a:r>
              <a:rPr lang="en-US" altLang="zh-CN" sz="1600" smtClean="0"/>
              <a:t>  android:layout_width=</a:t>
            </a:r>
            <a:r>
              <a:rPr lang="en-US" altLang="zh-CN" sz="1600" i="1" smtClean="0"/>
              <a:t>"match_parent"</a:t>
            </a:r>
          </a:p>
          <a:p>
            <a:r>
              <a:rPr lang="en-US" altLang="zh-CN" sz="1600" smtClean="0"/>
              <a:t>  android:layout_height=</a:t>
            </a:r>
            <a:r>
              <a:rPr lang="en-US" altLang="zh-CN" sz="1600" i="1" smtClean="0"/>
              <a:t>"match_parent"&gt;</a:t>
            </a:r>
          </a:p>
          <a:p>
            <a:r>
              <a:rPr lang="en-US" altLang="zh-CN" sz="1600" smtClean="0"/>
              <a:t>&lt;ImageView </a:t>
            </a:r>
          </a:p>
          <a:p>
            <a:r>
              <a:rPr lang="en-US" altLang="zh-CN" sz="1600" smtClean="0"/>
              <a:t>    android:id=</a:t>
            </a:r>
            <a:r>
              <a:rPr lang="en-US" altLang="zh-CN" sz="1600" i="1" smtClean="0"/>
              <a:t>"@+id/image" </a:t>
            </a:r>
          </a:p>
          <a:p>
            <a:r>
              <a:rPr lang="en-US" altLang="zh-CN" sz="1600" smtClean="0"/>
              <a:t>    android:paddingLeft=</a:t>
            </a:r>
            <a:r>
              <a:rPr lang="en-US" altLang="zh-CN" sz="1600" i="1" smtClean="0"/>
              <a:t>"10dp"</a:t>
            </a:r>
          </a:p>
          <a:p>
            <a:r>
              <a:rPr lang="en-US" altLang="zh-CN" sz="1600" smtClean="0"/>
              <a:t>    android:scaleType=</a:t>
            </a:r>
            <a:r>
              <a:rPr lang="en-US" altLang="zh-CN" sz="1600" i="1" smtClean="0"/>
              <a:t>"fitCenter"</a:t>
            </a:r>
          </a:p>
          <a:p>
            <a:r>
              <a:rPr lang="en-US" altLang="zh-CN" sz="1600" smtClean="0"/>
              <a:t>    android:layout_height=</a:t>
            </a:r>
            <a:r>
              <a:rPr lang="en-US" altLang="zh-CN" sz="1600" i="1" smtClean="0"/>
              <a:t>"wrap_content" </a:t>
            </a:r>
          </a:p>
          <a:p>
            <a:r>
              <a:rPr lang="en-US" altLang="zh-CN" sz="1600" smtClean="0"/>
              <a:t>    android:layout_width=</a:t>
            </a:r>
            <a:r>
              <a:rPr lang="en-US" altLang="zh-CN" sz="1600" i="1" smtClean="0"/>
              <a:t>"wrap_content"/&gt;  </a:t>
            </a:r>
          </a:p>
          <a:p>
            <a:r>
              <a:rPr lang="en-US" altLang="zh-CN" sz="1600" smtClean="0"/>
              <a:t> &lt;TextView  </a:t>
            </a:r>
          </a:p>
          <a:p>
            <a:r>
              <a:rPr lang="en-US" altLang="zh-CN" sz="1600" smtClean="0"/>
              <a:t>    android:layout_width=</a:t>
            </a:r>
            <a:r>
              <a:rPr lang="en-US" altLang="zh-CN" sz="1600" i="1" smtClean="0"/>
              <a:t>"wrap_content" </a:t>
            </a:r>
          </a:p>
          <a:p>
            <a:r>
              <a:rPr lang="en-US" altLang="zh-CN" sz="1600" smtClean="0"/>
              <a:t>    android:layout_height=</a:t>
            </a:r>
            <a:r>
              <a:rPr lang="en-US" altLang="zh-CN" sz="1600" i="1" smtClean="0"/>
              <a:t>"wrap_content" </a:t>
            </a:r>
          </a:p>
          <a:p>
            <a:r>
              <a:rPr lang="en-US" altLang="zh-CN" sz="1600" smtClean="0"/>
              <a:t>    android:padding=</a:t>
            </a:r>
            <a:r>
              <a:rPr lang="en-US" altLang="zh-CN" sz="1600" i="1" smtClean="0"/>
              <a:t>"5dp"</a:t>
            </a:r>
          </a:p>
          <a:p>
            <a:r>
              <a:rPr lang="en-US" altLang="zh-CN" sz="1600" smtClean="0"/>
              <a:t>    android:layout_gravity=</a:t>
            </a:r>
            <a:r>
              <a:rPr lang="en-US" altLang="zh-CN" sz="1600" i="1" smtClean="0"/>
              <a:t>"center"</a:t>
            </a:r>
          </a:p>
          <a:p>
            <a:r>
              <a:rPr lang="en-US" altLang="zh-CN" sz="1600" smtClean="0"/>
              <a:t>    android:id=</a:t>
            </a:r>
            <a:r>
              <a:rPr lang="en-US" altLang="zh-CN" sz="1600" i="1" smtClean="0"/>
              <a:t>“@+id/title”</a:t>
            </a:r>
            <a:r>
              <a:rPr lang="zh-CN" altLang="en-US" sz="1600" smtClean="0"/>
              <a:t> </a:t>
            </a:r>
            <a:r>
              <a:rPr lang="en-US" altLang="zh-CN" sz="1600" smtClean="0"/>
              <a:t>/&gt;</a:t>
            </a:r>
            <a:r>
              <a:rPr lang="zh-CN" altLang="en-US" sz="1600" smtClean="0"/>
              <a:t> </a:t>
            </a:r>
          </a:p>
          <a:p>
            <a:r>
              <a:rPr lang="en-US" altLang="zh-CN" sz="1600" smtClean="0"/>
              <a:t>&lt;/LinearLayout&gt;</a:t>
            </a:r>
            <a:endParaRPr lang="zh-CN" altLang="en-US" sz="1600"/>
          </a:p>
        </p:txBody>
      </p:sp>
      <p:pic>
        <p:nvPicPr>
          <p:cNvPr id="9" name="Picture 4" descr="http://www.th7.cn/d/file/p/2012/10/19/ecbc89005d55694b20334bca1205d23f.png"/>
          <p:cNvPicPr>
            <a:picLocks noChangeAspect="1" noChangeArrowheads="1"/>
          </p:cNvPicPr>
          <p:nvPr/>
        </p:nvPicPr>
        <p:blipFill>
          <a:blip r:embed="rId2" cstate="print"/>
          <a:srcRect t="17125" b="23026"/>
          <a:stretch>
            <a:fillRect/>
          </a:stretch>
        </p:blipFill>
        <p:spPr bwMode="auto">
          <a:xfrm>
            <a:off x="6096000" y="1928802"/>
            <a:ext cx="3048000" cy="2736304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en-US" smtClean="0"/>
              <a:t>4.3 GridView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100064"/>
            <a:ext cx="630078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l"/>
              <a:defRPr/>
            </a:pPr>
            <a:r>
              <a:rPr lang="zh-CN" altLang="en-US" sz="2000" b="1" smtClean="0">
                <a:latin typeface="Arial" charset="0"/>
              </a:rPr>
              <a:t> 主活动的</a:t>
            </a:r>
            <a:r>
              <a:rPr lang="en-US" altLang="zh-CN" sz="2000" b="1" smtClean="0">
                <a:latin typeface="Arial" charset="0"/>
              </a:rPr>
              <a:t>onCreate()</a:t>
            </a:r>
            <a:r>
              <a:rPr lang="zh-CN" altLang="en-US" sz="2000" b="1" smtClean="0">
                <a:latin typeface="Arial" charset="0"/>
              </a:rPr>
              <a:t>方法中的代码</a:t>
            </a:r>
            <a:endParaRPr lang="zh-CN" altLang="en-US" sz="2000" b="1" dirty="0"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525866"/>
            <a:ext cx="9144000" cy="4832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smtClean="0"/>
              <a:t>private int[] imageId = new int[] { R.drawable.</a:t>
            </a:r>
            <a:r>
              <a:rPr lang="en-US" altLang="zh-CN" sz="1400" i="1" smtClean="0"/>
              <a:t>img01, R.drawable.img02,</a:t>
            </a:r>
          </a:p>
          <a:p>
            <a:r>
              <a:rPr lang="en-US" altLang="zh-CN" sz="1400" smtClean="0"/>
              <a:t>	R.drawable.</a:t>
            </a:r>
            <a:r>
              <a:rPr lang="en-US" altLang="zh-CN" sz="1400" i="1" smtClean="0"/>
              <a:t>img03, R.drawable.img04, R.drawable.img05,</a:t>
            </a:r>
          </a:p>
          <a:p>
            <a:r>
              <a:rPr lang="en-US" altLang="zh-CN" sz="1400" smtClean="0"/>
              <a:t>	R.drawable.</a:t>
            </a:r>
            <a:r>
              <a:rPr lang="en-US" altLang="zh-CN" sz="1400" i="1" smtClean="0"/>
              <a:t>img06, R.drawable.img07, R.drawable.img08,</a:t>
            </a:r>
          </a:p>
          <a:p>
            <a:r>
              <a:rPr lang="en-US" altLang="zh-CN" sz="1400" smtClean="0"/>
              <a:t>	R.drawable.</a:t>
            </a:r>
            <a:r>
              <a:rPr lang="en-US" altLang="zh-CN" sz="1400" i="1" smtClean="0"/>
              <a:t>img09}; // </a:t>
            </a:r>
            <a:r>
              <a:rPr lang="zh-CN" altLang="en-US" sz="1400" i="1" smtClean="0"/>
              <a:t>定义并初始化保存图片</a:t>
            </a:r>
            <a:r>
              <a:rPr lang="en-US" altLang="zh-CN" sz="1400" i="1" smtClean="0"/>
              <a:t>id</a:t>
            </a:r>
            <a:r>
              <a:rPr lang="zh-CN" altLang="en-US" sz="1400" i="1" smtClean="0"/>
              <a:t>的数组</a:t>
            </a:r>
          </a:p>
          <a:p>
            <a:r>
              <a:rPr lang="en-US" altLang="zh-CN" sz="1400" smtClean="0"/>
              <a:t>GridView gridview = (GridView) findViewById(R.id.</a:t>
            </a:r>
            <a:r>
              <a:rPr lang="en-US" altLang="zh-CN" sz="1400" i="1" smtClean="0"/>
              <a:t>gridView1); // </a:t>
            </a:r>
            <a:r>
              <a:rPr lang="zh-CN" altLang="en-US" sz="1400" i="1" smtClean="0"/>
              <a:t>获取</a:t>
            </a:r>
            <a:r>
              <a:rPr lang="en-US" altLang="zh-CN" sz="1400" i="1" smtClean="0"/>
              <a:t>GridView</a:t>
            </a:r>
            <a:r>
              <a:rPr lang="zh-CN" altLang="en-US" sz="1400" i="1" smtClean="0"/>
              <a:t>组件</a:t>
            </a:r>
          </a:p>
          <a:p>
            <a:r>
              <a:rPr lang="en-US" altLang="zh-CN" sz="1400" smtClean="0"/>
              <a:t>String[] title = new String[] { “</a:t>
            </a:r>
            <a:r>
              <a:rPr lang="zh-CN" altLang="en-US" sz="1400" smtClean="0"/>
              <a:t>水晶室女</a:t>
            </a:r>
            <a:r>
              <a:rPr lang="en-US" altLang="zh-CN" sz="1400" smtClean="0"/>
              <a:t>”, “</a:t>
            </a:r>
            <a:r>
              <a:rPr lang="zh-CN" altLang="en-US" sz="1400" smtClean="0"/>
              <a:t>魅惑魔女</a:t>
            </a:r>
            <a:r>
              <a:rPr lang="en-US" altLang="zh-CN" sz="1400" smtClean="0"/>
              <a:t>”, “</a:t>
            </a:r>
            <a:r>
              <a:rPr lang="zh-CN" altLang="en-US" sz="1400" smtClean="0"/>
              <a:t>仙女龙</a:t>
            </a:r>
            <a:r>
              <a:rPr lang="en-US" altLang="zh-CN" sz="1400" smtClean="0"/>
              <a:t>”, “</a:t>
            </a:r>
            <a:r>
              <a:rPr lang="zh-CN" altLang="en-US" sz="1400" smtClean="0"/>
              <a:t>圣骑士</a:t>
            </a:r>
            <a:r>
              <a:rPr lang="en-US" altLang="zh-CN" sz="1400" smtClean="0"/>
              <a:t>”, “</a:t>
            </a:r>
            <a:r>
              <a:rPr lang="zh-CN" altLang="en-US" sz="1400" smtClean="0"/>
              <a:t>光之守卫</a:t>
            </a:r>
            <a:r>
              <a:rPr lang="en-US" altLang="zh-CN" sz="1400" smtClean="0"/>
              <a:t>“,”</a:t>
            </a:r>
            <a:r>
              <a:rPr lang="zh-CN" altLang="en-US" sz="1400" smtClean="0"/>
              <a:t>众神之王</a:t>
            </a:r>
            <a:r>
              <a:rPr lang="en-US" altLang="zh-CN" sz="1400" smtClean="0"/>
              <a:t>”, “</a:t>
            </a:r>
            <a:r>
              <a:rPr lang="zh-CN" altLang="en-US" sz="1400" smtClean="0"/>
              <a:t>先知</a:t>
            </a:r>
            <a:r>
              <a:rPr lang="en-US" altLang="zh-CN" sz="1400" smtClean="0"/>
              <a:t>”, “</a:t>
            </a:r>
            <a:r>
              <a:rPr lang="zh-CN" altLang="en-US" sz="1400" smtClean="0"/>
              <a:t>沉默术士</a:t>
            </a:r>
            <a:r>
              <a:rPr lang="en-US" altLang="zh-CN" sz="1400" smtClean="0"/>
              <a:t>”, “</a:t>
            </a:r>
            <a:r>
              <a:rPr lang="zh-CN" altLang="en-US" sz="1400" smtClean="0"/>
              <a:t>秀逗魔导师</a:t>
            </a:r>
            <a:r>
              <a:rPr lang="en-US" altLang="zh-CN" sz="1400" smtClean="0"/>
              <a:t>”}; // </a:t>
            </a:r>
            <a:r>
              <a:rPr lang="zh-CN" altLang="en-US" sz="1400" smtClean="0"/>
              <a:t>定义并初始化保存说明文字的数组</a:t>
            </a:r>
          </a:p>
          <a:p>
            <a:r>
              <a:rPr lang="en-US" altLang="zh-CN" sz="1400" smtClean="0"/>
              <a:t>List&lt;Map&lt;String, Object&gt;&gt; listItems = new ArrayList&lt;Map&lt;String, Object&gt;&gt;();// </a:t>
            </a:r>
            <a:r>
              <a:rPr lang="zh-CN" altLang="en-US" sz="1400" smtClean="0"/>
              <a:t>创建一个</a:t>
            </a:r>
            <a:r>
              <a:rPr lang="en-US" altLang="zh-CN" sz="1400" smtClean="0"/>
              <a:t>list</a:t>
            </a:r>
            <a:r>
              <a:rPr lang="zh-CN" altLang="en-US" sz="1400" smtClean="0"/>
              <a:t>集合</a:t>
            </a:r>
          </a:p>
          <a:p>
            <a:r>
              <a:rPr lang="en-US" altLang="zh-CN" sz="1400" smtClean="0"/>
              <a:t>// </a:t>
            </a:r>
            <a:r>
              <a:rPr lang="zh-CN" altLang="en-US" sz="1400" smtClean="0"/>
              <a:t>通过</a:t>
            </a:r>
            <a:r>
              <a:rPr lang="en-US" altLang="zh-CN" sz="1400" smtClean="0"/>
              <a:t>for</a:t>
            </a:r>
            <a:r>
              <a:rPr lang="zh-CN" altLang="en-US" sz="1400" smtClean="0"/>
              <a:t>循环将图片</a:t>
            </a:r>
            <a:r>
              <a:rPr lang="en-US" altLang="zh-CN" sz="1400" smtClean="0"/>
              <a:t>id</a:t>
            </a:r>
            <a:r>
              <a:rPr lang="zh-CN" altLang="en-US" sz="1400" smtClean="0"/>
              <a:t>和列表项文字放到</a:t>
            </a:r>
            <a:r>
              <a:rPr lang="en-US" altLang="zh-CN" sz="1400" smtClean="0"/>
              <a:t>Map</a:t>
            </a:r>
            <a:r>
              <a:rPr lang="zh-CN" altLang="en-US" sz="1400" smtClean="0"/>
              <a:t>中，并添加到</a:t>
            </a:r>
            <a:r>
              <a:rPr lang="en-US" altLang="zh-CN" sz="1400" smtClean="0"/>
              <a:t>list</a:t>
            </a:r>
            <a:r>
              <a:rPr lang="zh-CN" altLang="en-US" sz="1400" smtClean="0"/>
              <a:t>集合中</a:t>
            </a:r>
          </a:p>
          <a:p>
            <a:r>
              <a:rPr lang="en-US" altLang="zh-CN" sz="1400" smtClean="0"/>
              <a:t>for (int i = 0; i &lt; imageId.length; i++) {</a:t>
            </a:r>
          </a:p>
          <a:p>
            <a:r>
              <a:rPr lang="zh-CN" altLang="en-US" sz="1400" smtClean="0"/>
              <a:t>    </a:t>
            </a:r>
            <a:r>
              <a:rPr lang="en-US" altLang="zh-CN" sz="1400" smtClean="0"/>
              <a:t>Map&lt;String, Object&gt; map = new HashMap&lt;String, Object&gt;();</a:t>
            </a:r>
          </a:p>
          <a:p>
            <a:r>
              <a:rPr lang="zh-CN" altLang="en-US" sz="1400" smtClean="0"/>
              <a:t>    </a:t>
            </a:r>
            <a:r>
              <a:rPr lang="en-US" altLang="zh-CN" sz="1400" smtClean="0"/>
              <a:t>map.put("image", imageId[i]);</a:t>
            </a:r>
          </a:p>
          <a:p>
            <a:r>
              <a:rPr lang="zh-CN" altLang="en-US" sz="1400" smtClean="0"/>
              <a:t>    </a:t>
            </a:r>
            <a:r>
              <a:rPr lang="en-US" altLang="zh-CN" sz="1400" smtClean="0"/>
              <a:t>map.put("title", title[i]);</a:t>
            </a:r>
          </a:p>
          <a:p>
            <a:r>
              <a:rPr lang="zh-CN" altLang="en-US" sz="1400" smtClean="0"/>
              <a:t>    </a:t>
            </a:r>
            <a:r>
              <a:rPr lang="en-US" altLang="zh-CN" sz="1400" smtClean="0"/>
              <a:t>listItems.add(map); // </a:t>
            </a:r>
            <a:r>
              <a:rPr lang="zh-CN" altLang="en-US" sz="1400" smtClean="0"/>
              <a:t>将</a:t>
            </a:r>
            <a:r>
              <a:rPr lang="en-US" altLang="zh-CN" sz="1400" smtClean="0"/>
              <a:t>map</a:t>
            </a:r>
            <a:r>
              <a:rPr lang="zh-CN" altLang="en-US" sz="1400" smtClean="0"/>
              <a:t>对象添加到</a:t>
            </a:r>
            <a:r>
              <a:rPr lang="en-US" altLang="zh-CN" sz="1400" smtClean="0"/>
              <a:t>List</a:t>
            </a:r>
            <a:r>
              <a:rPr lang="zh-CN" altLang="en-US" sz="1400" smtClean="0"/>
              <a:t>集合中</a:t>
            </a:r>
          </a:p>
          <a:p>
            <a:r>
              <a:rPr lang="en-US" altLang="zh-CN" sz="1400" smtClean="0"/>
              <a:t>}</a:t>
            </a:r>
          </a:p>
          <a:p>
            <a:r>
              <a:rPr lang="en-US" altLang="zh-CN" sz="1400" smtClean="0"/>
              <a:t>SimpleAdapter adapter = new SimpleAdapter(this,</a:t>
            </a:r>
          </a:p>
          <a:p>
            <a:r>
              <a:rPr lang="en-US" altLang="zh-CN" sz="1400" smtClean="0"/>
              <a:t>	listItems,</a:t>
            </a:r>
          </a:p>
          <a:p>
            <a:r>
              <a:rPr lang="en-US" altLang="zh-CN" sz="1400" smtClean="0"/>
              <a:t>	R.layout.</a:t>
            </a:r>
            <a:r>
              <a:rPr lang="en-US" altLang="zh-CN" sz="1400" i="1" smtClean="0"/>
              <a:t>items,</a:t>
            </a:r>
          </a:p>
          <a:p>
            <a:r>
              <a:rPr lang="en-US" altLang="zh-CN" sz="1400" smtClean="0"/>
              <a:t>	new String[] { "title", "image" },</a:t>
            </a:r>
          </a:p>
          <a:p>
            <a:r>
              <a:rPr lang="en-US" altLang="zh-CN" sz="1400" smtClean="0"/>
              <a:t>	new int[] {R.id.</a:t>
            </a:r>
            <a:r>
              <a:rPr lang="en-US" altLang="zh-CN" sz="1400" i="1" smtClean="0"/>
              <a:t>title, R.id.image }</a:t>
            </a:r>
          </a:p>
          <a:p>
            <a:r>
              <a:rPr lang="en-US" altLang="zh-CN" sz="1400" smtClean="0"/>
              <a:t>); // </a:t>
            </a:r>
            <a:r>
              <a:rPr lang="zh-CN" altLang="en-US" sz="1400" smtClean="0"/>
              <a:t>创建</a:t>
            </a:r>
            <a:r>
              <a:rPr lang="en-US" altLang="zh-CN" sz="1400" smtClean="0"/>
              <a:t>SimpleAdapter</a:t>
            </a:r>
          </a:p>
          <a:p>
            <a:r>
              <a:rPr lang="en-US" altLang="zh-CN" sz="1400" smtClean="0"/>
              <a:t>gridview.setAdapter(adapter); // </a:t>
            </a:r>
            <a:r>
              <a:rPr lang="zh-CN" altLang="en-US" sz="1400" smtClean="0"/>
              <a:t>将适配器与</a:t>
            </a:r>
            <a:r>
              <a:rPr lang="en-US" altLang="zh-CN" sz="1400" smtClean="0"/>
              <a:t>GridView</a:t>
            </a:r>
            <a:r>
              <a:rPr lang="zh-CN" altLang="en-US" sz="1400" smtClean="0"/>
              <a:t>关联</a:t>
            </a:r>
            <a:endParaRPr lang="zh-CN" altLang="en-US" sz="1400"/>
          </a:p>
        </p:txBody>
      </p:sp>
      <p:pic>
        <p:nvPicPr>
          <p:cNvPr id="9" name="Picture 4" descr="http://www.th7.cn/d/file/p/2012/10/19/ecbc89005d55694b20334bca1205d23f.png"/>
          <p:cNvPicPr>
            <a:picLocks noChangeAspect="1" noChangeArrowheads="1"/>
          </p:cNvPicPr>
          <p:nvPr/>
        </p:nvPicPr>
        <p:blipFill>
          <a:blip r:embed="rId2" cstate="print"/>
          <a:srcRect t="17125" b="23026"/>
          <a:stretch>
            <a:fillRect/>
          </a:stretch>
        </p:blipFill>
        <p:spPr bwMode="auto">
          <a:xfrm>
            <a:off x="6072198" y="3500438"/>
            <a:ext cx="3048000" cy="2736304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857224" y="1643050"/>
            <a:ext cx="2592288" cy="720080"/>
          </a:xfrm>
          <a:prstGeom prst="roundRect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Have </a:t>
            </a:r>
            <a:r>
              <a:rPr lang="en-US" altLang="zh-CN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a try</a:t>
            </a:r>
            <a:r>
              <a:rPr lang="zh-CN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！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3010" name="Picture 2" descr="http://img.itkee.com/article/ac4/4027/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1142984"/>
            <a:ext cx="3071715" cy="51028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pPr eaLnBrk="1" hangingPunct="1"/>
            <a:r>
              <a:rPr lang="en-US" smtClean="0"/>
              <a:t>4.3 GridView</a:t>
            </a: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57298"/>
            <a:ext cx="8534400" cy="5000640"/>
          </a:xfrm>
        </p:spPr>
        <p:txBody>
          <a:bodyPr/>
          <a:lstStyle/>
          <a:p>
            <a:pPr marL="723900" lvl="1" indent="-361950" eaLnBrk="1" hangingPunct="1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100000"/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2200" kern="1200" dirty="0" err="1" smtClean="0">
                <a:latin typeface="+mj-ea"/>
                <a:ea typeface="+mj-ea"/>
                <a:cs typeface="+mn-cs"/>
              </a:rPr>
              <a:t>ScrollView</a:t>
            </a:r>
            <a:r>
              <a:rPr lang="zh-CN" altLang="en-US" sz="2200" kern="1200" dirty="0" smtClean="0">
                <a:latin typeface="+mj-ea"/>
                <a:ea typeface="+mj-ea"/>
                <a:cs typeface="+mn-cs"/>
              </a:rPr>
              <a:t>类和</a:t>
            </a:r>
            <a:r>
              <a:rPr lang="en-US" sz="2200" dirty="0" err="1" smtClean="0">
                <a:latin typeface="+mj-ea"/>
                <a:ea typeface="+mj-ea"/>
              </a:rPr>
              <a:t>HorizontalScrollView</a:t>
            </a:r>
            <a:r>
              <a:rPr lang="zh-CN" altLang="en-US" sz="2200" dirty="0" smtClean="0">
                <a:latin typeface="+mj-ea"/>
                <a:ea typeface="+mj-ea"/>
              </a:rPr>
              <a:t>类</a:t>
            </a:r>
            <a:r>
              <a:rPr lang="zh-CN" altLang="en-US" sz="2200" kern="1200" dirty="0" smtClean="0">
                <a:latin typeface="+mj-ea"/>
                <a:ea typeface="+mj-ea"/>
                <a:cs typeface="+mn-cs"/>
              </a:rPr>
              <a:t>位于</a:t>
            </a:r>
            <a:r>
              <a:rPr lang="en-US" altLang="zh-CN" sz="2200" kern="1200" dirty="0" err="1" smtClean="0">
                <a:latin typeface="+mj-ea"/>
                <a:ea typeface="+mj-ea"/>
                <a:cs typeface="+mn-cs"/>
              </a:rPr>
              <a:t>android.widget</a:t>
            </a:r>
            <a:r>
              <a:rPr lang="zh-CN" altLang="en-US" sz="2200" kern="1200" dirty="0" smtClean="0">
                <a:latin typeface="+mj-ea"/>
                <a:ea typeface="+mj-ea"/>
                <a:cs typeface="+mn-cs"/>
              </a:rPr>
              <a:t>包下，它们都继承自</a:t>
            </a:r>
            <a:r>
              <a:rPr lang="en-US" altLang="zh-CN" sz="2200" kern="1200" dirty="0" err="1" smtClean="0">
                <a:latin typeface="+mj-ea"/>
                <a:ea typeface="+mj-ea"/>
                <a:cs typeface="+mn-cs"/>
              </a:rPr>
              <a:t>FrameLayout</a:t>
            </a:r>
            <a:r>
              <a:rPr lang="zh-CN" altLang="en-US" sz="2200" kern="1200" dirty="0" smtClean="0">
                <a:latin typeface="+mj-ea"/>
                <a:ea typeface="+mj-ea"/>
                <a:cs typeface="+mn-cs"/>
              </a:rPr>
              <a:t>。</a:t>
            </a:r>
            <a:endParaRPr lang="en-US" altLang="zh-CN" sz="2200" kern="1200" dirty="0" smtClean="0">
              <a:latin typeface="+mj-ea"/>
              <a:ea typeface="+mj-ea"/>
              <a:cs typeface="+mn-cs"/>
            </a:endParaRPr>
          </a:p>
          <a:p>
            <a:pPr marL="723900" lvl="1" indent="-361950" eaLnBrk="1" hangingPunct="1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100000"/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200" kern="1200" dirty="0" smtClean="0">
                <a:latin typeface="+mj-ea"/>
                <a:ea typeface="+mj-ea"/>
                <a:cs typeface="+mn-cs"/>
              </a:rPr>
              <a:t>在</a:t>
            </a:r>
            <a:r>
              <a:rPr lang="en-US" altLang="zh-CN" sz="2200" kern="1200" dirty="0" err="1" smtClean="0">
                <a:latin typeface="+mj-ea"/>
                <a:ea typeface="+mj-ea"/>
                <a:cs typeface="+mn-cs"/>
              </a:rPr>
              <a:t>ScrollView</a:t>
            </a:r>
            <a:r>
              <a:rPr lang="zh-CN" altLang="en-US" sz="2200" kern="1200" dirty="0" smtClean="0">
                <a:latin typeface="+mj-ea"/>
                <a:ea typeface="+mj-ea"/>
                <a:cs typeface="+mn-cs"/>
              </a:rPr>
              <a:t>中控件的内容在一屏幕显示不完时，便会自动产生滚动功能，通过纵向滚动的方式以显示被挡住的部分内容；</a:t>
            </a:r>
            <a:r>
              <a:rPr lang="en-US" sz="2200" dirty="0" smtClean="0">
                <a:latin typeface="+mj-ea"/>
                <a:ea typeface="+mj-ea"/>
              </a:rPr>
              <a:t> </a:t>
            </a:r>
            <a:r>
              <a:rPr lang="en-US" sz="2200" dirty="0" err="1" smtClean="0">
                <a:latin typeface="+mj-ea"/>
                <a:ea typeface="+mj-ea"/>
              </a:rPr>
              <a:t>HorizontalScrollView</a:t>
            </a:r>
            <a:r>
              <a:rPr lang="zh-CN" altLang="en-US" sz="2200" dirty="0" smtClean="0">
                <a:latin typeface="+mj-ea"/>
                <a:ea typeface="+mj-ea"/>
              </a:rPr>
              <a:t>则横向滚动。</a:t>
            </a:r>
            <a:endParaRPr lang="en-US" altLang="zh-CN" sz="2200" kern="1200" dirty="0" smtClean="0">
              <a:latin typeface="+mj-ea"/>
              <a:ea typeface="+mj-ea"/>
              <a:cs typeface="+mn-cs"/>
            </a:endParaRPr>
          </a:p>
          <a:p>
            <a:pPr marL="723900" lvl="1" indent="-361950" eaLnBrk="1" hangingPunct="1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100000"/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2200" kern="1200" dirty="0" err="1" smtClean="0">
                <a:latin typeface="+mj-ea"/>
                <a:ea typeface="+mj-ea"/>
                <a:cs typeface="+mn-cs"/>
              </a:rPr>
              <a:t>ScrollView</a:t>
            </a:r>
            <a:r>
              <a:rPr lang="zh-CN" altLang="en-US" sz="2200" kern="1200" dirty="0" smtClean="0">
                <a:latin typeface="+mj-ea"/>
                <a:ea typeface="+mj-ea"/>
                <a:cs typeface="+mn-cs"/>
              </a:rPr>
              <a:t>只支持垂直滚动；</a:t>
            </a:r>
            <a:r>
              <a:rPr lang="en-US" sz="2200" dirty="0" smtClean="0">
                <a:latin typeface="+mj-ea"/>
                <a:ea typeface="+mj-ea"/>
              </a:rPr>
              <a:t> </a:t>
            </a:r>
            <a:r>
              <a:rPr lang="en-US" sz="2200" dirty="0" err="1" smtClean="0">
                <a:latin typeface="+mj-ea"/>
                <a:ea typeface="+mj-ea"/>
              </a:rPr>
              <a:t>HorizontalScrollView</a:t>
            </a:r>
            <a:r>
              <a:rPr lang="zh-CN" altLang="en-US" sz="2200" dirty="0" smtClean="0">
                <a:latin typeface="+mj-ea"/>
                <a:ea typeface="+mj-ea"/>
              </a:rPr>
              <a:t>只支持水平滚动。</a:t>
            </a:r>
            <a:endParaRPr lang="zh-CN" altLang="en-US" sz="2200" kern="1200" dirty="0" smtClean="0">
              <a:latin typeface="+mj-ea"/>
              <a:ea typeface="+mj-ea"/>
              <a:cs typeface="+mn-cs"/>
            </a:endParaRPr>
          </a:p>
          <a:p>
            <a:pPr marL="723900" lvl="1" indent="-361950" eaLnBrk="1" hangingPunct="1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100000"/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2200" kern="1200" dirty="0" err="1" smtClean="0">
                <a:latin typeface="+mj-ea"/>
                <a:ea typeface="+mj-ea"/>
                <a:cs typeface="+mn-cs"/>
              </a:rPr>
              <a:t>ScrollView</a:t>
            </a:r>
            <a:r>
              <a:rPr lang="zh-CN" altLang="en-US" sz="2200" kern="1200" dirty="0" smtClean="0">
                <a:latin typeface="+mj-ea"/>
                <a:ea typeface="+mj-ea"/>
                <a:cs typeface="+mn-cs"/>
              </a:rPr>
              <a:t>和</a:t>
            </a:r>
            <a:r>
              <a:rPr lang="en-US" sz="2200" dirty="0" err="1" smtClean="0">
                <a:latin typeface="+mj-ea"/>
                <a:ea typeface="+mj-ea"/>
              </a:rPr>
              <a:t>HorizontalScrollView</a:t>
            </a:r>
            <a:r>
              <a:rPr lang="zh-CN" altLang="en-US" sz="2200" kern="1200" dirty="0" smtClean="0">
                <a:latin typeface="+mj-ea"/>
                <a:ea typeface="+mj-ea"/>
                <a:cs typeface="+mn-cs"/>
              </a:rPr>
              <a:t>都只能加一个控件，</a:t>
            </a:r>
            <a:r>
              <a:rPr lang="en-US" altLang="zh-CN" sz="2200" dirty="0" smtClean="0">
                <a:latin typeface="+mj-ea"/>
                <a:ea typeface="+mj-ea"/>
              </a:rPr>
              <a:t> </a:t>
            </a:r>
            <a:r>
              <a:rPr lang="zh-CN" altLang="en-US" sz="2200" dirty="0" smtClean="0">
                <a:latin typeface="+mj-ea"/>
                <a:ea typeface="+mj-ea"/>
              </a:rPr>
              <a:t>一般是嵌入一个线性布局，然后在</a:t>
            </a:r>
            <a:r>
              <a:rPr lang="en-US" altLang="zh-CN" sz="2200" dirty="0" smtClean="0">
                <a:latin typeface="+mj-ea"/>
                <a:ea typeface="+mj-ea"/>
              </a:rPr>
              <a:t>&lt;</a:t>
            </a:r>
            <a:r>
              <a:rPr lang="en-US" altLang="zh-CN" sz="2200" dirty="0" err="1" smtClean="0">
                <a:latin typeface="+mj-ea"/>
                <a:ea typeface="+mj-ea"/>
              </a:rPr>
              <a:t>LinearLayout</a:t>
            </a:r>
            <a:r>
              <a:rPr lang="en-US" altLang="zh-CN" sz="2200" dirty="0" smtClean="0">
                <a:latin typeface="+mj-ea"/>
                <a:ea typeface="+mj-ea"/>
              </a:rPr>
              <a:t>&gt;</a:t>
            </a:r>
            <a:r>
              <a:rPr lang="zh-CN" altLang="en-US" sz="2200" dirty="0" smtClean="0">
                <a:latin typeface="+mj-ea"/>
                <a:ea typeface="+mj-ea"/>
              </a:rPr>
              <a:t>标签中放置多个控件。</a:t>
            </a:r>
            <a:r>
              <a:rPr lang="en-US" altLang="zh-CN" sz="2200" kern="1200" dirty="0" smtClean="0">
                <a:latin typeface="+mj-ea"/>
                <a:ea typeface="+mj-ea"/>
              </a:rPr>
              <a:t> </a:t>
            </a:r>
            <a:r>
              <a:rPr lang="en-US" altLang="zh-CN" sz="2200" kern="1200" dirty="0" err="1" smtClean="0">
                <a:latin typeface="+mj-ea"/>
                <a:ea typeface="+mj-ea"/>
              </a:rPr>
              <a:t>ScrollView</a:t>
            </a:r>
            <a:r>
              <a:rPr lang="zh-CN" altLang="en-US" sz="2200" kern="1200" dirty="0" smtClean="0">
                <a:latin typeface="+mj-ea"/>
                <a:ea typeface="+mj-ea"/>
              </a:rPr>
              <a:t>中嵌入垂直方向的</a:t>
            </a:r>
            <a:r>
              <a:rPr lang="en-US" altLang="zh-CN" sz="2200" dirty="0" smtClean="0">
                <a:latin typeface="+mj-ea"/>
                <a:ea typeface="+mj-ea"/>
              </a:rPr>
              <a:t>&lt;</a:t>
            </a:r>
            <a:r>
              <a:rPr lang="en-US" altLang="zh-CN" sz="2200" dirty="0" err="1" smtClean="0">
                <a:latin typeface="+mj-ea"/>
                <a:ea typeface="+mj-ea"/>
              </a:rPr>
              <a:t>LinearLayout</a:t>
            </a:r>
            <a:r>
              <a:rPr lang="en-US" altLang="zh-CN" sz="2200" dirty="0" smtClean="0">
                <a:latin typeface="+mj-ea"/>
                <a:ea typeface="+mj-ea"/>
              </a:rPr>
              <a:t>&gt;</a:t>
            </a:r>
            <a:r>
              <a:rPr lang="zh-CN" altLang="en-US" sz="2200" dirty="0" smtClean="0">
                <a:latin typeface="+mj-ea"/>
                <a:ea typeface="+mj-ea"/>
              </a:rPr>
              <a:t>，</a:t>
            </a:r>
            <a:r>
              <a:rPr lang="en-US" sz="2200" dirty="0" smtClean="0">
                <a:latin typeface="+mj-ea"/>
                <a:ea typeface="+mj-ea"/>
              </a:rPr>
              <a:t> </a:t>
            </a:r>
            <a:r>
              <a:rPr lang="en-US" sz="2200" dirty="0" err="1" smtClean="0">
                <a:latin typeface="+mj-ea"/>
                <a:ea typeface="+mj-ea"/>
              </a:rPr>
              <a:t>HorizontalScrollView</a:t>
            </a:r>
            <a:r>
              <a:rPr lang="zh-CN" altLang="en-US" sz="2200" dirty="0" smtClean="0">
                <a:latin typeface="+mj-ea"/>
                <a:ea typeface="+mj-ea"/>
              </a:rPr>
              <a:t>中嵌入水平方向的</a:t>
            </a:r>
            <a:r>
              <a:rPr lang="en-US" altLang="zh-CN" sz="2200" dirty="0" smtClean="0">
                <a:latin typeface="+mj-ea"/>
                <a:ea typeface="+mj-ea"/>
              </a:rPr>
              <a:t>&lt;</a:t>
            </a:r>
            <a:r>
              <a:rPr lang="en-US" altLang="zh-CN" sz="2200" err="1" smtClean="0">
                <a:latin typeface="+mj-ea"/>
                <a:ea typeface="+mj-ea"/>
              </a:rPr>
              <a:t>LinearLayout</a:t>
            </a:r>
            <a:r>
              <a:rPr lang="en-US" altLang="zh-CN" sz="2200" smtClean="0">
                <a:latin typeface="+mj-ea"/>
                <a:ea typeface="+mj-ea"/>
              </a:rPr>
              <a:t>&gt;</a:t>
            </a:r>
            <a:r>
              <a:rPr lang="zh-CN" altLang="en-US" sz="2200" smtClean="0">
                <a:latin typeface="+mj-ea"/>
                <a:ea typeface="+mj-ea"/>
              </a:rPr>
              <a:t>。</a:t>
            </a:r>
            <a:endParaRPr lang="en-US" altLang="zh-CN" sz="2200" kern="1200" dirty="0" smtClean="0">
              <a:latin typeface="+mj-ea"/>
              <a:ea typeface="+mj-ea"/>
              <a:cs typeface="+mn-cs"/>
            </a:endParaRP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en-US" dirty="0" smtClean="0"/>
              <a:t>4.4 </a:t>
            </a:r>
            <a:r>
              <a:rPr lang="en-US" dirty="0" err="1" smtClean="0"/>
              <a:t>ScrollView</a:t>
            </a:r>
            <a:r>
              <a:rPr lang="zh-CN" altLang="en-US" dirty="0" smtClean="0"/>
              <a:t>和</a:t>
            </a:r>
            <a:r>
              <a:rPr lang="en-US" dirty="0" err="1" smtClean="0"/>
              <a:t>HorizontalScrollView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 bldLvl="3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1960" y="1357298"/>
            <a:ext cx="8534400" cy="559534"/>
          </a:xfrm>
        </p:spPr>
        <p:txBody>
          <a:bodyPr/>
          <a:lstStyle/>
          <a:p>
            <a:pPr marL="723900" lvl="1" indent="-361950" eaLnBrk="1" hangingPunct="1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100000"/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200" b="1" kern="1200" dirty="0" smtClean="0">
                <a:latin typeface="+mj-ea"/>
                <a:ea typeface="+mj-ea"/>
                <a:cs typeface="+mn-cs"/>
              </a:rPr>
              <a:t>实例：垂直滚动条</a:t>
            </a:r>
            <a:endParaRPr lang="en-US" altLang="zh-CN" sz="2200" b="1" kern="1200" dirty="0" smtClean="0">
              <a:latin typeface="+mj-ea"/>
              <a:ea typeface="+mj-ea"/>
              <a:cs typeface="+mn-cs"/>
            </a:endParaRP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en-US" dirty="0" smtClean="0"/>
              <a:t>4.4 </a:t>
            </a:r>
            <a:r>
              <a:rPr lang="en-US" dirty="0" err="1" smtClean="0"/>
              <a:t>ScrollView</a:t>
            </a:r>
            <a:r>
              <a:rPr lang="zh-CN" altLang="en-US" dirty="0" smtClean="0"/>
              <a:t>和</a:t>
            </a:r>
            <a:r>
              <a:rPr lang="en-US" dirty="0" err="1" smtClean="0"/>
              <a:t>HorizontalScrollView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276872"/>
            <a:ext cx="6858016" cy="41857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/>
              <a:t>&lt;?xml version=</a:t>
            </a:r>
            <a:r>
              <a:rPr lang="en-US" altLang="zh-CN" sz="1400" i="1" dirty="0"/>
              <a:t>"1.0" encoding="utf-8"?&gt;</a:t>
            </a:r>
          </a:p>
          <a:p>
            <a:r>
              <a:rPr lang="en-US" altLang="zh-CN" sz="1400" dirty="0"/>
              <a:t>&lt;</a:t>
            </a:r>
            <a:r>
              <a:rPr lang="en-US" altLang="zh-CN" sz="1400" dirty="0" err="1"/>
              <a:t>ScrollView</a:t>
            </a:r>
            <a:r>
              <a:rPr lang="en-US" altLang="zh-CN" sz="1400" dirty="0"/>
              <a:t> </a:t>
            </a:r>
            <a:r>
              <a:rPr lang="en-US" altLang="zh-CN" sz="1400" dirty="0" err="1"/>
              <a:t>xmlns:android</a:t>
            </a:r>
            <a:r>
              <a:rPr lang="en-US" altLang="zh-CN" sz="1400" dirty="0"/>
              <a:t>=</a:t>
            </a:r>
            <a:r>
              <a:rPr lang="en-US" altLang="zh-CN" sz="1400" i="1" dirty="0"/>
              <a:t>"http://schemas.android.com/</a:t>
            </a:r>
            <a:r>
              <a:rPr lang="en-US" altLang="zh-CN" sz="1400" i="1" dirty="0" err="1"/>
              <a:t>apk</a:t>
            </a:r>
            <a:r>
              <a:rPr lang="en-US" altLang="zh-CN" sz="1400" i="1" dirty="0"/>
              <a:t>/res/android"</a:t>
            </a:r>
          </a:p>
          <a:p>
            <a:r>
              <a:rPr lang="zh-CN" altLang="en-US" sz="1400" smtClean="0"/>
              <a:t>    </a:t>
            </a:r>
            <a:r>
              <a:rPr lang="en-US" altLang="zh-CN" sz="1400" smtClean="0"/>
              <a:t>android:layout_width</a:t>
            </a:r>
            <a:r>
              <a:rPr lang="en-US" altLang="zh-CN" sz="1400" dirty="0"/>
              <a:t>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fill_parent</a:t>
            </a:r>
            <a:r>
              <a:rPr lang="en-US" altLang="zh-CN" sz="1400" i="1" dirty="0"/>
              <a:t>" </a:t>
            </a:r>
            <a:r>
              <a:rPr lang="en-US" altLang="zh-CN" sz="1400" i="1" dirty="0" err="1"/>
              <a:t>android:layout_height</a:t>
            </a:r>
            <a:r>
              <a:rPr lang="en-US" altLang="zh-CN" sz="1400" i="1" dirty="0"/>
              <a:t>="</a:t>
            </a:r>
            <a:r>
              <a:rPr lang="en-US" altLang="zh-CN" sz="1400" i="1" dirty="0" err="1"/>
              <a:t>wrap_content</a:t>
            </a:r>
            <a:r>
              <a:rPr lang="en-US" altLang="zh-CN" sz="1400" i="1" dirty="0"/>
              <a:t>"&gt;</a:t>
            </a:r>
          </a:p>
          <a:p>
            <a:r>
              <a:rPr lang="zh-CN" altLang="en-US" sz="1400" smtClean="0"/>
              <a:t>    </a:t>
            </a:r>
            <a:r>
              <a:rPr lang="en-US" altLang="zh-CN" sz="1400" smtClean="0"/>
              <a:t>&lt;</a:t>
            </a:r>
            <a:r>
              <a:rPr lang="en-US" altLang="zh-CN" sz="1400" dirty="0" err="1"/>
              <a:t>LinearLayout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android:orientation</a:t>
            </a:r>
            <a:r>
              <a:rPr lang="en-US" altLang="zh-CN" sz="1400" dirty="0"/>
              <a:t>=</a:t>
            </a:r>
            <a:r>
              <a:rPr lang="en-US" altLang="zh-CN" sz="1400" i="1" dirty="0"/>
              <a:t>"vertical"</a:t>
            </a:r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android:layout_width</a:t>
            </a:r>
            <a:r>
              <a:rPr lang="en-US" altLang="zh-CN" sz="1400" dirty="0"/>
              <a:t>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fill_parent</a:t>
            </a:r>
            <a:r>
              <a:rPr lang="en-US" altLang="zh-CN" sz="1400" i="1" dirty="0"/>
              <a:t>" </a:t>
            </a:r>
            <a:r>
              <a:rPr lang="en-US" altLang="zh-CN" sz="1400" i="1" dirty="0" err="1"/>
              <a:t>android:layout_height</a:t>
            </a:r>
            <a:r>
              <a:rPr lang="en-US" altLang="zh-CN" sz="1400" i="1" dirty="0"/>
              <a:t>="</a:t>
            </a:r>
            <a:r>
              <a:rPr lang="en-US" altLang="zh-CN" sz="1400" i="1" dirty="0" err="1"/>
              <a:t>fill_parent</a:t>
            </a:r>
            <a:r>
              <a:rPr lang="en-US" altLang="zh-CN" sz="1400" i="1" dirty="0"/>
              <a:t>"&gt;</a:t>
            </a:r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&lt;</a:t>
            </a:r>
            <a:r>
              <a:rPr lang="en-US" altLang="zh-CN" sz="1400" dirty="0" err="1"/>
              <a:t>TextView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android:layout_width</a:t>
            </a:r>
            <a:r>
              <a:rPr lang="en-US" altLang="zh-CN" sz="1400" dirty="0"/>
              <a:t>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wrap_content</a:t>
            </a:r>
            <a:r>
              <a:rPr lang="en-US" altLang="zh-CN" sz="1400" i="1" dirty="0"/>
              <a:t>"</a:t>
            </a:r>
          </a:p>
          <a:p>
            <a:r>
              <a:rPr lang="zh-CN" altLang="en-US" sz="1400" smtClean="0"/>
              <a:t>            </a:t>
            </a:r>
            <a:r>
              <a:rPr lang="en-US" altLang="zh-CN" sz="1400" smtClean="0"/>
              <a:t>android:layout_height</a:t>
            </a:r>
            <a:r>
              <a:rPr lang="en-US" altLang="zh-CN" sz="1400" dirty="0"/>
              <a:t>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wrap_content</a:t>
            </a:r>
            <a:r>
              <a:rPr lang="en-US" altLang="zh-CN" sz="1400" i="1" dirty="0"/>
              <a:t>" </a:t>
            </a:r>
            <a:r>
              <a:rPr lang="en-US" altLang="zh-CN" sz="1400" i="1" dirty="0" err="1"/>
              <a:t>android:text</a:t>
            </a:r>
            <a:r>
              <a:rPr lang="en-US" altLang="zh-CN" sz="1400" i="1" dirty="0"/>
              <a:t>="</a:t>
            </a:r>
            <a:r>
              <a:rPr lang="zh-CN" altLang="en-US" sz="1400" i="1" dirty="0"/>
              <a:t>滚动视图</a:t>
            </a:r>
            <a:r>
              <a:rPr lang="en-US" altLang="zh-CN" sz="1400" i="1" dirty="0"/>
              <a:t>"</a:t>
            </a:r>
          </a:p>
          <a:p>
            <a:r>
              <a:rPr lang="zh-CN" altLang="en-US" sz="1400" smtClean="0"/>
              <a:t>            </a:t>
            </a:r>
            <a:r>
              <a:rPr lang="en-US" altLang="zh-CN" sz="1400" smtClean="0"/>
              <a:t>android:textSize</a:t>
            </a:r>
            <a:r>
              <a:rPr lang="en-US" altLang="zh-CN" sz="1400" dirty="0"/>
              <a:t>=</a:t>
            </a:r>
            <a:r>
              <a:rPr lang="en-US" altLang="zh-CN" sz="1400" i="1" dirty="0"/>
              <a:t>"30dp" /&gt;</a:t>
            </a:r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&lt;</a:t>
            </a:r>
            <a:r>
              <a:rPr lang="en-US" altLang="zh-CN" sz="1400" dirty="0" err="1"/>
              <a:t>ImageView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android:layout_width</a:t>
            </a:r>
            <a:r>
              <a:rPr lang="en-US" altLang="zh-CN" sz="1400" dirty="0"/>
              <a:t>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wrap_content</a:t>
            </a:r>
            <a:r>
              <a:rPr lang="en-US" altLang="zh-CN" sz="1400" i="1" dirty="0"/>
              <a:t>"</a:t>
            </a:r>
          </a:p>
          <a:p>
            <a:r>
              <a:rPr lang="zh-CN" altLang="en-US" sz="1400" smtClean="0"/>
              <a:t>            </a:t>
            </a:r>
            <a:r>
              <a:rPr lang="en-US" altLang="zh-CN" sz="1400" smtClean="0"/>
              <a:t>android:layout_height</a:t>
            </a:r>
            <a:r>
              <a:rPr lang="en-US" altLang="zh-CN" sz="1400" dirty="0"/>
              <a:t>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wrap_content</a:t>
            </a:r>
            <a:r>
              <a:rPr lang="en-US" altLang="zh-CN" sz="1400" i="1" dirty="0"/>
              <a:t>" </a:t>
            </a:r>
            <a:r>
              <a:rPr lang="en-US" altLang="zh-CN" sz="1400" i="1" dirty="0" err="1"/>
              <a:t>android:src</a:t>
            </a:r>
            <a:r>
              <a:rPr lang="en-US" altLang="zh-CN" sz="1400" i="1" dirty="0"/>
              <a:t>="@</a:t>
            </a:r>
            <a:r>
              <a:rPr lang="en-US" altLang="zh-CN" sz="1400" i="1" dirty="0" err="1"/>
              <a:t>drawable</a:t>
            </a:r>
            <a:r>
              <a:rPr lang="en-US" altLang="zh-CN" sz="1400" i="1" dirty="0"/>
              <a:t>/item1" /&gt;</a:t>
            </a:r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&lt;</a:t>
            </a:r>
            <a:r>
              <a:rPr lang="en-US" altLang="zh-CN" sz="1400" dirty="0" err="1"/>
              <a:t>TextView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android:layout_width</a:t>
            </a:r>
            <a:r>
              <a:rPr lang="en-US" altLang="zh-CN" sz="1400" dirty="0"/>
              <a:t>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wrap_content</a:t>
            </a:r>
            <a:r>
              <a:rPr lang="en-US" altLang="zh-CN" sz="1400" i="1" dirty="0"/>
              <a:t>"</a:t>
            </a:r>
          </a:p>
          <a:p>
            <a:r>
              <a:rPr lang="zh-CN" altLang="en-US" sz="1400" smtClean="0"/>
              <a:t>            </a:t>
            </a:r>
            <a:r>
              <a:rPr lang="en-US" altLang="zh-CN" sz="1400" smtClean="0"/>
              <a:t>android:layout_height</a:t>
            </a:r>
            <a:r>
              <a:rPr lang="en-US" altLang="zh-CN" sz="1400" dirty="0"/>
              <a:t>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wrap_content</a:t>
            </a:r>
            <a:r>
              <a:rPr lang="en-US" altLang="zh-CN" sz="1400" i="1" dirty="0"/>
              <a:t>" </a:t>
            </a:r>
            <a:r>
              <a:rPr lang="en-US" altLang="zh-CN" sz="1400" i="1" dirty="0" err="1"/>
              <a:t>android:text</a:t>
            </a:r>
            <a:r>
              <a:rPr lang="en-US" altLang="zh-CN" sz="1400" i="1" dirty="0"/>
              <a:t>="</a:t>
            </a:r>
            <a:r>
              <a:rPr lang="zh-CN" altLang="en-US" sz="1400" i="1" dirty="0"/>
              <a:t>只支持垂直滚动</a:t>
            </a:r>
            <a:r>
              <a:rPr lang="en-US" altLang="zh-CN" sz="1400" i="1" dirty="0"/>
              <a:t>"</a:t>
            </a:r>
          </a:p>
          <a:p>
            <a:r>
              <a:rPr lang="zh-CN" altLang="en-US" sz="1400" smtClean="0"/>
              <a:t>            </a:t>
            </a:r>
            <a:r>
              <a:rPr lang="en-US" altLang="zh-CN" sz="1400" smtClean="0"/>
              <a:t>android:textSize</a:t>
            </a:r>
            <a:r>
              <a:rPr lang="en-US" altLang="zh-CN" sz="1400" dirty="0"/>
              <a:t>=</a:t>
            </a:r>
            <a:r>
              <a:rPr lang="en-US" altLang="zh-CN" sz="1400" i="1" dirty="0"/>
              <a:t>"30dp" /&gt;</a:t>
            </a:r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&lt;</a:t>
            </a:r>
            <a:r>
              <a:rPr lang="en-US" altLang="zh-CN" sz="1400" dirty="0" err="1"/>
              <a:t>ImageView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android:layout_width</a:t>
            </a:r>
            <a:r>
              <a:rPr lang="en-US" altLang="zh-CN" sz="1400" dirty="0"/>
              <a:t>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wrap_content</a:t>
            </a:r>
            <a:r>
              <a:rPr lang="en-US" altLang="zh-CN" sz="1400" i="1" dirty="0"/>
              <a:t>"</a:t>
            </a:r>
          </a:p>
          <a:p>
            <a:r>
              <a:rPr lang="zh-CN" altLang="en-US" sz="1400" smtClean="0"/>
              <a:t>            </a:t>
            </a:r>
            <a:r>
              <a:rPr lang="en-US" altLang="zh-CN" sz="1400" smtClean="0"/>
              <a:t>android:layout_height</a:t>
            </a:r>
            <a:r>
              <a:rPr lang="en-US" altLang="zh-CN" sz="1400" dirty="0"/>
              <a:t>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wrap_content</a:t>
            </a:r>
            <a:r>
              <a:rPr lang="en-US" altLang="zh-CN" sz="1400" i="1" dirty="0"/>
              <a:t>" </a:t>
            </a:r>
            <a:r>
              <a:rPr lang="en-US" altLang="zh-CN" sz="1400" i="1" dirty="0" err="1"/>
              <a:t>android:src</a:t>
            </a:r>
            <a:r>
              <a:rPr lang="en-US" altLang="zh-CN" sz="1400" i="1" dirty="0"/>
              <a:t>="@</a:t>
            </a:r>
            <a:r>
              <a:rPr lang="en-US" altLang="zh-CN" sz="1400" i="1" dirty="0" err="1"/>
              <a:t>drawable</a:t>
            </a:r>
            <a:r>
              <a:rPr lang="en-US" altLang="zh-CN" sz="1400" i="1" dirty="0"/>
              <a:t>/item2" /&gt;</a:t>
            </a:r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&lt;</a:t>
            </a:r>
            <a:r>
              <a:rPr lang="en-US" altLang="zh-CN" sz="1400" dirty="0" err="1"/>
              <a:t>ImageView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android:layout_width</a:t>
            </a:r>
            <a:r>
              <a:rPr lang="en-US" altLang="zh-CN" sz="1400" dirty="0"/>
              <a:t>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wrap_content</a:t>
            </a:r>
            <a:r>
              <a:rPr lang="en-US" altLang="zh-CN" sz="1400" i="1" dirty="0"/>
              <a:t>"</a:t>
            </a:r>
          </a:p>
          <a:p>
            <a:r>
              <a:rPr lang="zh-CN" altLang="en-US" sz="1400" smtClean="0"/>
              <a:t>            </a:t>
            </a:r>
            <a:r>
              <a:rPr lang="en-US" altLang="zh-CN" sz="1400" smtClean="0"/>
              <a:t>android:layout_height</a:t>
            </a:r>
            <a:r>
              <a:rPr lang="en-US" altLang="zh-CN" sz="1400" dirty="0"/>
              <a:t>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wrap_content</a:t>
            </a:r>
            <a:r>
              <a:rPr lang="en-US" altLang="zh-CN" sz="1400" i="1" dirty="0"/>
              <a:t>" </a:t>
            </a:r>
            <a:r>
              <a:rPr lang="en-US" altLang="zh-CN" sz="1400" i="1" dirty="0" err="1"/>
              <a:t>android:src</a:t>
            </a:r>
            <a:r>
              <a:rPr lang="en-US" altLang="zh-CN" sz="1400" i="1" dirty="0"/>
              <a:t>="@</a:t>
            </a:r>
            <a:r>
              <a:rPr lang="en-US" altLang="zh-CN" sz="1400" i="1" dirty="0" err="1"/>
              <a:t>drawable</a:t>
            </a:r>
            <a:r>
              <a:rPr lang="en-US" altLang="zh-CN" sz="1400" i="1" dirty="0"/>
              <a:t>/item3" /&gt;</a:t>
            </a:r>
          </a:p>
          <a:p>
            <a:r>
              <a:rPr lang="zh-CN" altLang="en-US" sz="1400" smtClean="0"/>
              <a:t>    </a:t>
            </a:r>
            <a:r>
              <a:rPr lang="en-US" altLang="zh-CN" sz="1400" smtClean="0"/>
              <a:t>&lt;/</a:t>
            </a:r>
            <a:r>
              <a:rPr lang="en-US" altLang="zh-CN" sz="1400" dirty="0" err="1"/>
              <a:t>LinearLayout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&lt;/</a:t>
            </a:r>
            <a:r>
              <a:rPr lang="en-US" altLang="zh-CN" sz="1400" dirty="0" err="1"/>
              <a:t>ScrollView</a:t>
            </a:r>
            <a:r>
              <a:rPr lang="en-US" altLang="zh-CN" sz="1400" dirty="0"/>
              <a:t>&gt;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-180528" y="1844824"/>
            <a:ext cx="3249488" cy="55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61950" lvl="1" indent="0" eaLnBrk="1" hangingPunct="1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100000"/>
              <a:buNone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2200" kern="1200" dirty="0" smtClean="0">
                <a:latin typeface="+mj-ea"/>
                <a:ea typeface="+mj-ea"/>
                <a:cs typeface="+mn-cs"/>
              </a:rPr>
              <a:t>res\layout\main.xml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6237" t="24414" r="39605" b="12109"/>
          <a:stretch>
            <a:fillRect/>
          </a:stretch>
        </p:blipFill>
        <p:spPr bwMode="auto">
          <a:xfrm>
            <a:off x="6290876" y="2285992"/>
            <a:ext cx="285312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69193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 bldLvl="3"/>
      <p:bldP spid="6" grpId="0" build="p" bldLvl="3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857232"/>
            <a:ext cx="8064500" cy="5308618"/>
          </a:xfrm>
        </p:spPr>
        <p:txBody>
          <a:bodyPr/>
          <a:lstStyle/>
          <a:p>
            <a:r>
              <a:rPr lang="en-US" altLang="zh-CN" dirty="0" err="1" smtClean="0"/>
              <a:t>TabHost</a:t>
            </a:r>
            <a:endParaRPr lang="zh-CN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79654"/>
            <a:ext cx="4878882" cy="2592288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04" name="Picture 4" descr="http://images.cnitblog.com/blog/494350/201302/09114505-ba6279757e694f3c9d3aad9a54a5a10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4103587"/>
            <a:ext cx="4930917" cy="2682999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en-US" smtClean="0"/>
              <a:t>4.6 TabHost</a:t>
            </a:r>
            <a:r>
              <a:rPr lang="zh-CN" altLang="en-US" smtClean="0"/>
              <a:t>和</a:t>
            </a:r>
            <a:r>
              <a:rPr lang="en-US" smtClean="0"/>
              <a:t>TabSpec</a:t>
            </a:r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524326"/>
            <a:ext cx="8064500" cy="4833632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/>
              <a:t>创建</a:t>
            </a:r>
            <a:r>
              <a:rPr lang="en-US" altLang="zh-CN" sz="2400" dirty="0" smtClean="0"/>
              <a:t>Tab</a:t>
            </a:r>
            <a:r>
              <a:rPr lang="zh-CN" altLang="en-US" sz="2400" smtClean="0"/>
              <a:t>的方式</a:t>
            </a:r>
            <a:endParaRPr lang="en-US" altLang="zh-CN" sz="2400" smtClean="0"/>
          </a:p>
          <a:p>
            <a:pPr lvl="1">
              <a:buFont typeface="Wingdings" pitchFamily="2" charset="2"/>
              <a:buChar char="l"/>
            </a:pPr>
            <a:r>
              <a:rPr lang="en-US" altLang="zh-CN" sz="2200" i="1" smtClean="0">
                <a:solidFill>
                  <a:srgbClr val="FF0000"/>
                </a:solidFill>
              </a:rPr>
              <a:t>XML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2200" smtClean="0"/>
              <a:t>TabActivity</a:t>
            </a:r>
            <a:endParaRPr lang="en-US" altLang="zh-CN" sz="2200" i="1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400" smtClean="0"/>
              <a:t>每</a:t>
            </a:r>
            <a:r>
              <a:rPr lang="zh-CN" altLang="en-US" sz="2400" dirty="0" smtClean="0"/>
              <a:t>一个标签可以显示一</a:t>
            </a:r>
            <a:r>
              <a:rPr lang="zh-CN" altLang="en-US" sz="2400" smtClean="0"/>
              <a:t>个</a:t>
            </a:r>
            <a:r>
              <a:rPr lang="en-US" altLang="zh-CN" sz="2400" smtClean="0"/>
              <a:t>View</a:t>
            </a:r>
            <a:r>
              <a:rPr lang="zh-CN" altLang="en-US" sz="2400" smtClean="0"/>
              <a:t>、一个</a:t>
            </a:r>
            <a:r>
              <a:rPr lang="en-US" altLang="zh-CN" sz="2400" smtClean="0"/>
              <a:t>Activity</a:t>
            </a:r>
            <a:r>
              <a:rPr lang="zh-CN" altLang="en-US" sz="2400" smtClean="0"/>
              <a:t>或一个</a:t>
            </a:r>
            <a:r>
              <a:rPr lang="en-US" altLang="zh-CN" sz="2400" smtClean="0"/>
              <a:t>Fragment</a:t>
            </a:r>
            <a:r>
              <a:rPr lang="zh-CN" altLang="en-US" sz="2400" smtClean="0"/>
              <a:t>。</a:t>
            </a: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400" smtClean="0"/>
              <a:t>实现选项卡的一般步骤：</a:t>
            </a:r>
            <a:endParaRPr lang="en-US" altLang="zh-CN" sz="2400" smtClean="0"/>
          </a:p>
          <a:p>
            <a:pPr>
              <a:buNone/>
            </a:pPr>
            <a:r>
              <a:rPr lang="zh-CN" altLang="en-US" sz="2200" smtClean="0"/>
              <a:t>（</a:t>
            </a:r>
            <a:r>
              <a:rPr lang="en-US" altLang="zh-CN" sz="2200" smtClean="0"/>
              <a:t>1</a:t>
            </a:r>
            <a:r>
              <a:rPr lang="zh-CN" altLang="en-US" sz="2200" smtClean="0"/>
              <a:t>）在布局文件中添加实现选项卡所需的</a:t>
            </a:r>
            <a:r>
              <a:rPr lang="en-US" altLang="zh-CN" sz="2200" smtClean="0"/>
              <a:t>TabHost</a:t>
            </a:r>
            <a:r>
              <a:rPr lang="zh-CN" altLang="en-US" sz="2200" smtClean="0"/>
              <a:t>、</a:t>
            </a:r>
            <a:r>
              <a:rPr lang="en-US" altLang="zh-CN" sz="2200" smtClean="0"/>
              <a:t>TabWidget</a:t>
            </a:r>
            <a:r>
              <a:rPr lang="zh-CN" altLang="en-US" sz="2200" smtClean="0"/>
              <a:t>和</a:t>
            </a:r>
            <a:r>
              <a:rPr lang="en-US" altLang="zh-CN" sz="2200" smtClean="0"/>
              <a:t>FrameLayout</a:t>
            </a:r>
            <a:r>
              <a:rPr lang="zh-CN" altLang="en-US" sz="2200" smtClean="0"/>
              <a:t>组件。</a:t>
            </a:r>
            <a:endParaRPr lang="en-US" altLang="zh-CN" sz="2200" smtClean="0"/>
          </a:p>
          <a:p>
            <a:pPr>
              <a:buNone/>
            </a:pPr>
            <a:r>
              <a:rPr lang="zh-CN" altLang="en-US" sz="2200" smtClean="0"/>
              <a:t>（</a:t>
            </a:r>
            <a:r>
              <a:rPr lang="en-US" altLang="zh-CN" sz="2200" smtClean="0"/>
              <a:t>2</a:t>
            </a:r>
            <a:r>
              <a:rPr lang="zh-CN" altLang="en-US" sz="2200" smtClean="0"/>
              <a:t>）编写各标签页中要显示内容所对应的</a:t>
            </a:r>
            <a:r>
              <a:rPr lang="en-US" altLang="zh-CN" sz="2200" smtClean="0"/>
              <a:t>XML</a:t>
            </a:r>
            <a:r>
              <a:rPr lang="zh-CN" altLang="en-US" sz="2200" smtClean="0"/>
              <a:t>布局文件。</a:t>
            </a:r>
            <a:endParaRPr lang="en-US" altLang="zh-CN" sz="2200" smtClean="0"/>
          </a:p>
          <a:p>
            <a:pPr>
              <a:buNone/>
            </a:pPr>
            <a:r>
              <a:rPr lang="zh-CN" altLang="en-US" sz="2200" smtClean="0"/>
              <a:t>（</a:t>
            </a:r>
            <a:r>
              <a:rPr lang="en-US" altLang="zh-CN" sz="2200" smtClean="0"/>
              <a:t>3</a:t>
            </a:r>
            <a:r>
              <a:rPr lang="zh-CN" altLang="en-US" sz="2200" smtClean="0"/>
              <a:t>）在</a:t>
            </a:r>
            <a:r>
              <a:rPr lang="en-US" altLang="zh-CN" sz="2200" smtClean="0"/>
              <a:t>Activity</a:t>
            </a:r>
            <a:r>
              <a:rPr lang="zh-CN" altLang="en-US" sz="2200" smtClean="0"/>
              <a:t>中，获取并初始化</a:t>
            </a:r>
            <a:r>
              <a:rPr lang="en-US" altLang="zh-CN" sz="2200" smtClean="0"/>
              <a:t>TabHost</a:t>
            </a:r>
            <a:r>
              <a:rPr lang="zh-CN" altLang="en-US" sz="2200" smtClean="0"/>
              <a:t>组件。</a:t>
            </a:r>
            <a:endParaRPr lang="zh-CN" altLang="en-US" sz="2200" dirty="0" smtClean="0"/>
          </a:p>
          <a:p>
            <a:pPr>
              <a:buNone/>
            </a:pPr>
            <a:r>
              <a:rPr lang="zh-CN" altLang="en-US" sz="2200" smtClean="0"/>
              <a:t>（</a:t>
            </a:r>
            <a:r>
              <a:rPr lang="en-US" altLang="zh-CN" sz="2200" smtClean="0"/>
              <a:t>4</a:t>
            </a:r>
            <a:r>
              <a:rPr lang="zh-CN" altLang="en-US" sz="2200" smtClean="0"/>
              <a:t>）为</a:t>
            </a:r>
            <a:r>
              <a:rPr lang="en-US" altLang="zh-CN" sz="2200" smtClean="0"/>
              <a:t>TabHost</a:t>
            </a:r>
            <a:r>
              <a:rPr lang="zh-CN" altLang="en-US" sz="2200" smtClean="0"/>
              <a:t>对象添加标签页。</a:t>
            </a:r>
            <a:endParaRPr lang="en-US" altLang="zh-CN" sz="22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en-US" smtClean="0"/>
              <a:t>4.6 TabHost</a:t>
            </a:r>
            <a:r>
              <a:rPr lang="zh-CN" altLang="en-US" smtClean="0"/>
              <a:t>和</a:t>
            </a:r>
            <a:r>
              <a:rPr lang="en-US" smtClean="0"/>
              <a:t>TabSpec</a:t>
            </a:r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214422"/>
            <a:ext cx="8064500" cy="642942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200" b="1" smtClean="0"/>
              <a:t>实例：显示未接来电和已接来电的选项卡</a:t>
            </a:r>
            <a:endParaRPr lang="en-US" altLang="zh-CN" sz="22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en-US" smtClean="0"/>
              <a:t>4.6 TabHost</a:t>
            </a:r>
            <a:r>
              <a:rPr lang="zh-CN" altLang="en-US" smtClean="0"/>
              <a:t>和</a:t>
            </a:r>
            <a:r>
              <a:rPr lang="en-US" smtClean="0"/>
              <a:t>TabSpec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785926"/>
            <a:ext cx="5143504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smtClean="0"/>
              <a:t>&lt;?xml version=</a:t>
            </a:r>
            <a:r>
              <a:rPr lang="en-US" altLang="zh-CN" sz="1400" i="1" smtClean="0"/>
              <a:t>"1.0" encoding="utf-8"?&gt;</a:t>
            </a:r>
          </a:p>
          <a:p>
            <a:r>
              <a:rPr lang="en-US" altLang="zh-CN" sz="1400" smtClean="0"/>
              <a:t>&lt;TabHost xmlns:android=</a:t>
            </a:r>
            <a:r>
              <a:rPr lang="en-US" altLang="zh-CN" sz="1400" i="1" smtClean="0"/>
              <a:t>"http://schemas.android.com/apk/res/android"  </a:t>
            </a:r>
          </a:p>
          <a:p>
            <a:r>
              <a:rPr lang="en-US" altLang="zh-CN" sz="1400" smtClean="0"/>
              <a:t>    android:id=</a:t>
            </a:r>
            <a:r>
              <a:rPr lang="en-US" altLang="zh-CN" sz="1400" i="1" smtClean="0"/>
              <a:t>"@android:id/tabhost"  </a:t>
            </a:r>
          </a:p>
          <a:p>
            <a:r>
              <a:rPr lang="en-US" altLang="zh-CN" sz="1400" smtClean="0"/>
              <a:t>    android:layout_width=</a:t>
            </a:r>
            <a:r>
              <a:rPr lang="en-US" altLang="zh-CN" sz="1400" i="1" smtClean="0"/>
              <a:t>"fill_parent"  </a:t>
            </a:r>
          </a:p>
          <a:p>
            <a:r>
              <a:rPr lang="en-US" altLang="zh-CN" sz="1400" smtClean="0"/>
              <a:t>    android:layout_height=</a:t>
            </a:r>
            <a:r>
              <a:rPr lang="en-US" altLang="zh-CN" sz="1400" i="1" smtClean="0"/>
              <a:t>"fill_parent"&gt;  </a:t>
            </a:r>
          </a:p>
          <a:p>
            <a:r>
              <a:rPr lang="en-US" altLang="zh-CN" sz="1400" smtClean="0"/>
              <a:t>    &lt;LinearLayout  </a:t>
            </a:r>
          </a:p>
          <a:p>
            <a:r>
              <a:rPr lang="en-US" altLang="zh-CN" sz="1400" smtClean="0"/>
              <a:t>        android:orientation=</a:t>
            </a:r>
            <a:r>
              <a:rPr lang="en-US" altLang="zh-CN" sz="1400" i="1" smtClean="0"/>
              <a:t>"vertical"  </a:t>
            </a:r>
          </a:p>
          <a:p>
            <a:r>
              <a:rPr lang="en-US" altLang="zh-CN" sz="1400" smtClean="0"/>
              <a:t>        android:layout_width=</a:t>
            </a:r>
            <a:r>
              <a:rPr lang="en-US" altLang="zh-CN" sz="1400" i="1" smtClean="0"/>
              <a:t>"fill_parent"  </a:t>
            </a:r>
          </a:p>
          <a:p>
            <a:r>
              <a:rPr lang="en-US" altLang="zh-CN" sz="1400" smtClean="0"/>
              <a:t>        android:layout_height=</a:t>
            </a:r>
            <a:r>
              <a:rPr lang="en-US" altLang="zh-CN" sz="1400" i="1" smtClean="0"/>
              <a:t>"fill_parent"&gt;  </a:t>
            </a:r>
          </a:p>
          <a:p>
            <a:r>
              <a:rPr lang="en-US" altLang="zh-CN" sz="1400" smtClean="0"/>
              <a:t>        &lt;TabWidget  </a:t>
            </a:r>
          </a:p>
          <a:p>
            <a:r>
              <a:rPr lang="en-US" altLang="zh-CN" sz="1400" smtClean="0"/>
              <a:t>            android:id=</a:t>
            </a:r>
            <a:r>
              <a:rPr lang="en-US" altLang="zh-CN" sz="1400" i="1" smtClean="0"/>
              <a:t>"@android:id/tabs"  </a:t>
            </a:r>
          </a:p>
          <a:p>
            <a:r>
              <a:rPr lang="en-US" altLang="zh-CN" sz="1400" smtClean="0"/>
              <a:t>            android:layout_width=</a:t>
            </a:r>
            <a:r>
              <a:rPr lang="en-US" altLang="zh-CN" sz="1400" i="1" smtClean="0"/>
              <a:t>"fill_parent"  </a:t>
            </a:r>
          </a:p>
          <a:p>
            <a:r>
              <a:rPr lang="en-US" altLang="zh-CN" sz="1400" smtClean="0"/>
              <a:t>            android:layout_height=</a:t>
            </a:r>
            <a:r>
              <a:rPr lang="en-US" altLang="zh-CN" sz="1400" i="1" smtClean="0"/>
              <a:t>"wrap_content" /&gt;  </a:t>
            </a:r>
          </a:p>
          <a:p>
            <a:r>
              <a:rPr lang="en-US" altLang="zh-CN" sz="1400" smtClean="0"/>
              <a:t>        &lt;FrameLayout  </a:t>
            </a:r>
          </a:p>
          <a:p>
            <a:r>
              <a:rPr lang="en-US" altLang="zh-CN" sz="1400" smtClean="0"/>
              <a:t>            android:id=</a:t>
            </a:r>
            <a:r>
              <a:rPr lang="en-US" altLang="zh-CN" sz="1400" i="1" smtClean="0"/>
              <a:t>"@android:id/tabcontent"  </a:t>
            </a:r>
          </a:p>
          <a:p>
            <a:r>
              <a:rPr lang="en-US" altLang="zh-CN" sz="1400" smtClean="0"/>
              <a:t>            android:layout_width=</a:t>
            </a:r>
            <a:r>
              <a:rPr lang="en-US" altLang="zh-CN" sz="1400" i="1" smtClean="0"/>
              <a:t>"fill_parent"  </a:t>
            </a:r>
          </a:p>
          <a:p>
            <a:r>
              <a:rPr lang="en-US" altLang="zh-CN" sz="1400" smtClean="0"/>
              <a:t>            android:layout_height=</a:t>
            </a:r>
            <a:r>
              <a:rPr lang="en-US" altLang="zh-CN" sz="1400" i="1" smtClean="0"/>
              <a:t>"fill_parent"&gt;  </a:t>
            </a:r>
          </a:p>
          <a:p>
            <a:r>
              <a:rPr lang="en-US" altLang="zh-CN" sz="1400" smtClean="0"/>
              <a:t>        &lt;/FrameLayout&gt;  </a:t>
            </a:r>
          </a:p>
          <a:p>
            <a:r>
              <a:rPr lang="en-US" altLang="zh-CN" sz="1400" smtClean="0"/>
              <a:t>    &lt;/LinearLayout&gt;  </a:t>
            </a:r>
          </a:p>
          <a:p>
            <a:r>
              <a:rPr lang="en-US" altLang="zh-CN" sz="1400" smtClean="0"/>
              <a:t>&lt;/TabHost&gt; </a:t>
            </a:r>
            <a:endParaRPr lang="zh-CN" altLang="en-US" sz="1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0" y="4714884"/>
            <a:ext cx="40005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线形标注 1 5"/>
          <p:cNvSpPr/>
          <p:nvPr/>
        </p:nvSpPr>
        <p:spPr>
          <a:xfrm>
            <a:off x="5500694" y="2214554"/>
            <a:ext cx="2643206" cy="428628"/>
          </a:xfrm>
          <a:prstGeom prst="borderCallout1">
            <a:avLst>
              <a:gd name="adj1" fmla="val 54305"/>
              <a:gd name="adj2" fmla="val -1606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res\layout\main.xml</a:t>
            </a: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928802"/>
            <a:ext cx="9144000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smtClean="0"/>
              <a:t>tabHost=(TabHost)findViewById(android.R.id.</a:t>
            </a:r>
            <a:r>
              <a:rPr lang="en-US" altLang="zh-CN" sz="1600" b="1" i="1" smtClean="0"/>
              <a:t>tabhost);//</a:t>
            </a:r>
            <a:r>
              <a:rPr lang="zh-CN" altLang="en-US" sz="1600" b="1" i="1" smtClean="0"/>
              <a:t>获取</a:t>
            </a:r>
            <a:r>
              <a:rPr lang="en-US" altLang="zh-CN" sz="1600" b="1" i="1" smtClean="0"/>
              <a:t>TabHost</a:t>
            </a:r>
            <a:r>
              <a:rPr lang="zh-CN" altLang="en-US" sz="1600" b="1" i="1" smtClean="0"/>
              <a:t>对象</a:t>
            </a:r>
          </a:p>
          <a:p>
            <a:r>
              <a:rPr lang="en-US" altLang="zh-CN" sz="1600" smtClean="0"/>
              <a:t>tabHost.setup();//</a:t>
            </a:r>
            <a:r>
              <a:rPr lang="zh-CN" altLang="en-US" sz="1600" smtClean="0"/>
              <a:t>初始化</a:t>
            </a:r>
            <a:r>
              <a:rPr lang="en-US" altLang="zh-CN" sz="1600" smtClean="0"/>
              <a:t>TabHost</a:t>
            </a:r>
            <a:r>
              <a:rPr lang="zh-CN" altLang="en-US" sz="1600" smtClean="0"/>
              <a:t>组件</a:t>
            </a:r>
          </a:p>
          <a:p>
            <a:r>
              <a:rPr lang="en-US" altLang="zh-CN" sz="1600" smtClean="0"/>
              <a:t>LayoutInflater inflater = LayoutInflater.</a:t>
            </a:r>
            <a:r>
              <a:rPr lang="en-US" altLang="zh-CN" sz="1600" i="1" smtClean="0"/>
              <a:t>from(</a:t>
            </a:r>
            <a:r>
              <a:rPr lang="en-US" altLang="zh-CN" sz="1600" b="1" i="1" smtClean="0"/>
              <a:t>this); // </a:t>
            </a:r>
            <a:r>
              <a:rPr lang="zh-CN" altLang="en-US" sz="1600" b="1" i="1" smtClean="0"/>
              <a:t>声明并实例化一个</a:t>
            </a:r>
            <a:r>
              <a:rPr lang="en-US" altLang="zh-CN" sz="1600" b="1" i="1" smtClean="0"/>
              <a:t>LayoutInflater</a:t>
            </a:r>
            <a:r>
              <a:rPr lang="zh-CN" altLang="en-US" sz="1600" b="1" i="1" smtClean="0"/>
              <a:t>对象  </a:t>
            </a:r>
          </a:p>
          <a:p>
            <a:r>
              <a:rPr lang="en-US" altLang="zh-CN" sz="1600" smtClean="0"/>
              <a:t>inflater.inflate(R.layout.</a:t>
            </a:r>
            <a:r>
              <a:rPr lang="en-US" altLang="zh-CN" sz="1600" b="1" i="1" smtClean="0"/>
              <a:t>tab1, tabHost.getTabContentView());  </a:t>
            </a:r>
          </a:p>
          <a:p>
            <a:r>
              <a:rPr lang="en-US" altLang="zh-CN" sz="1600" smtClean="0"/>
              <a:t>inflater.inflate(R.layout.</a:t>
            </a:r>
            <a:r>
              <a:rPr lang="en-US" altLang="zh-CN" sz="1600" b="1" i="1" smtClean="0"/>
              <a:t>tab2, tabHost.getTabContentView());</a:t>
            </a:r>
          </a:p>
          <a:p>
            <a:r>
              <a:rPr lang="en-US" altLang="zh-CN" sz="1600" smtClean="0"/>
              <a:t>tabHost.addTab(tabHost.newTabSpec("tab01")</a:t>
            </a:r>
          </a:p>
          <a:p>
            <a:r>
              <a:rPr lang="en-US" altLang="zh-CN" sz="1600" smtClean="0"/>
              <a:t>        .setIndicator("</a:t>
            </a:r>
            <a:r>
              <a:rPr lang="zh-CN" altLang="en-US" sz="1600" smtClean="0"/>
              <a:t>未接来电</a:t>
            </a:r>
            <a:r>
              <a:rPr lang="en-US" altLang="zh-CN" sz="1600" smtClean="0"/>
              <a:t>")</a:t>
            </a:r>
          </a:p>
          <a:p>
            <a:r>
              <a:rPr lang="en-US" altLang="zh-CN" sz="1600" smtClean="0"/>
              <a:t>        .setContent(R.id.</a:t>
            </a:r>
            <a:r>
              <a:rPr lang="en-US" altLang="zh-CN" sz="1600" b="1" i="1" smtClean="0"/>
              <a:t>LinearLayout01));   //</a:t>
            </a:r>
            <a:r>
              <a:rPr lang="zh-CN" altLang="en-US" sz="1600" b="1" i="1" smtClean="0"/>
              <a:t>添加第一个标签页</a:t>
            </a:r>
          </a:p>
          <a:p>
            <a:r>
              <a:rPr lang="en-US" altLang="zh-CN" sz="1600" smtClean="0"/>
              <a:t>tabHost.addTab(tabHost.newTabSpec("tab02")</a:t>
            </a:r>
          </a:p>
          <a:p>
            <a:r>
              <a:rPr lang="en-US" altLang="zh-CN" sz="1600" smtClean="0"/>
              <a:t>        .setIndicator("</a:t>
            </a:r>
            <a:r>
              <a:rPr lang="zh-CN" altLang="en-US" sz="1600" smtClean="0"/>
              <a:t>已接来电</a:t>
            </a:r>
            <a:r>
              <a:rPr lang="en-US" altLang="zh-CN" sz="1600" smtClean="0"/>
              <a:t>")</a:t>
            </a:r>
          </a:p>
          <a:p>
            <a:r>
              <a:rPr lang="en-US" altLang="zh-CN" sz="1600" smtClean="0"/>
              <a:t>        .setContent(R.id.</a:t>
            </a:r>
            <a:r>
              <a:rPr lang="en-US" altLang="zh-CN" sz="1600" b="1" i="1" smtClean="0"/>
              <a:t>FrameLayout02));  //</a:t>
            </a:r>
            <a:r>
              <a:rPr lang="zh-CN" altLang="en-US" sz="1600" b="1" i="1" smtClean="0"/>
              <a:t>添加第二个标签页</a:t>
            </a:r>
            <a:endParaRPr lang="zh-CN" altLang="en-US" sz="1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214422"/>
            <a:ext cx="8064500" cy="642942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200" b="1" smtClean="0"/>
              <a:t>实例：显示未接来电和已接来电的选项卡</a:t>
            </a:r>
            <a:endParaRPr lang="en-US" altLang="zh-CN" sz="22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en-US" smtClean="0"/>
              <a:t>4.6 TabHost</a:t>
            </a:r>
            <a:r>
              <a:rPr lang="zh-CN" altLang="en-US" smtClean="0"/>
              <a:t>和</a:t>
            </a:r>
            <a:r>
              <a:rPr lang="en-US" smtClean="0"/>
              <a:t>TabSpec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0" y="4714884"/>
            <a:ext cx="40005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线形标注 1 5"/>
          <p:cNvSpPr/>
          <p:nvPr/>
        </p:nvSpPr>
        <p:spPr>
          <a:xfrm>
            <a:off x="6286512" y="1357298"/>
            <a:ext cx="2643206" cy="428628"/>
          </a:xfrm>
          <a:prstGeom prst="borderCallout1">
            <a:avLst>
              <a:gd name="adj1" fmla="val 54305"/>
              <a:gd name="adj2" fmla="val -1606"/>
              <a:gd name="adj3" fmla="val 136203"/>
              <a:gd name="adj4" fmla="val -368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MainActivity.java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4.1 ListView</a:t>
            </a:r>
            <a:r>
              <a:rPr lang="zh-CN" altLang="en-US" smtClean="0"/>
              <a:t>与适配器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569325" cy="101916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300"/>
              </a:spcBef>
              <a:buClr>
                <a:srgbClr val="0054A8"/>
              </a:buClr>
              <a:tabLst>
                <a:tab pos="3943350" algn="l"/>
                <a:tab pos="6724650" algn="l"/>
                <a:tab pos="6915150" algn="l"/>
              </a:tabLst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的列表项</a:t>
            </a:r>
            <a:endParaRPr lang="en-US" altLang="zh-CN" sz="2400" b="1" smtClean="0">
              <a:latin typeface="微软雅黑" pitchFamily="34" charset="-122"/>
              <a:ea typeface="微软雅黑" pitchFamily="34" charset="-122"/>
            </a:endParaRPr>
          </a:p>
          <a:p>
            <a:pPr marL="723900" lvl="1" indent="-361950" eaLnBrk="1" hangingPunct="1">
              <a:lnSpc>
                <a:spcPct val="120000"/>
              </a:lnSpc>
              <a:spcBef>
                <a:spcPts val="300"/>
              </a:spcBef>
              <a:buClr>
                <a:srgbClr val="0054A8"/>
              </a:buClr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在布局文件中通过数组资源为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指定列表项。</a:t>
            </a: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4348" y="3857628"/>
            <a:ext cx="4572000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zh-CN" sz="1400" smtClean="0"/>
              <a:t>&lt;?xml version=</a:t>
            </a:r>
            <a:r>
              <a:rPr lang="en-US" altLang="zh-CN" sz="1400" i="1" smtClean="0"/>
              <a:t>"1.0" encoding="utf-8"?&gt;</a:t>
            </a:r>
          </a:p>
          <a:p>
            <a:r>
              <a:rPr lang="en-US" altLang="zh-CN" sz="1400" smtClean="0"/>
              <a:t>&lt;resources&gt;</a:t>
            </a:r>
          </a:p>
          <a:p>
            <a:r>
              <a:rPr lang="en-US" altLang="zh-CN" sz="1400" smtClean="0"/>
              <a:t>    &lt;string-array name=</a:t>
            </a:r>
            <a:r>
              <a:rPr lang="en-US" altLang="zh-CN" sz="1400" i="1" smtClean="0"/>
              <a:t>"ctype"&gt;</a:t>
            </a:r>
          </a:p>
          <a:p>
            <a:r>
              <a:rPr lang="en-US" altLang="zh-CN" sz="1400" smtClean="0"/>
              <a:t>    &lt;item&gt;</a:t>
            </a:r>
            <a:r>
              <a:rPr lang="zh-CN" altLang="en-US" sz="1400" smtClean="0"/>
              <a:t>情景模式</a:t>
            </a:r>
            <a:r>
              <a:rPr lang="en-US" altLang="zh-CN" sz="1400" smtClean="0"/>
              <a:t>&lt;/item&gt;</a:t>
            </a:r>
          </a:p>
          <a:p>
            <a:r>
              <a:rPr lang="en-US" altLang="zh-CN" sz="1400" smtClean="0"/>
              <a:t>    &lt;item&gt;</a:t>
            </a:r>
            <a:r>
              <a:rPr lang="zh-CN" altLang="en-US" sz="1400" smtClean="0"/>
              <a:t>主题模式</a:t>
            </a:r>
            <a:r>
              <a:rPr lang="en-US" altLang="zh-CN" sz="1400" smtClean="0"/>
              <a:t>&lt;/item&gt;</a:t>
            </a:r>
          </a:p>
          <a:p>
            <a:r>
              <a:rPr lang="en-US" altLang="zh-CN" sz="1400" smtClean="0"/>
              <a:t>    &lt;item&gt;</a:t>
            </a:r>
            <a:r>
              <a:rPr lang="zh-CN" altLang="en-US" sz="1400" smtClean="0"/>
              <a:t>手机</a:t>
            </a:r>
            <a:r>
              <a:rPr lang="en-US" altLang="zh-CN" sz="1400" smtClean="0"/>
              <a:t>&lt;/item&gt;</a:t>
            </a:r>
          </a:p>
          <a:p>
            <a:r>
              <a:rPr lang="en-US" altLang="zh-CN" sz="1400" smtClean="0"/>
              <a:t>    &lt;item&gt;</a:t>
            </a:r>
            <a:r>
              <a:rPr lang="zh-CN" altLang="en-US" sz="1400" smtClean="0"/>
              <a:t>程序管理</a:t>
            </a:r>
            <a:r>
              <a:rPr lang="en-US" altLang="zh-CN" sz="1400" smtClean="0"/>
              <a:t>&lt;/item&gt;</a:t>
            </a:r>
          </a:p>
          <a:p>
            <a:r>
              <a:rPr lang="en-US" altLang="zh-CN" sz="1400" smtClean="0"/>
              <a:t>    &lt;item&gt;</a:t>
            </a:r>
            <a:r>
              <a:rPr lang="zh-CN" altLang="en-US" sz="1400" smtClean="0"/>
              <a:t>通话设置</a:t>
            </a:r>
            <a:r>
              <a:rPr lang="en-US" altLang="zh-CN" sz="1400" smtClean="0"/>
              <a:t>&lt;/item&gt;</a:t>
            </a:r>
          </a:p>
          <a:p>
            <a:r>
              <a:rPr lang="en-US" altLang="zh-CN" sz="1400" smtClean="0"/>
              <a:t>    &lt;item&gt;</a:t>
            </a:r>
            <a:r>
              <a:rPr lang="zh-CN" altLang="en-US" sz="1400" smtClean="0"/>
              <a:t>连接功能</a:t>
            </a:r>
            <a:r>
              <a:rPr lang="en-US" altLang="zh-CN" sz="1400" smtClean="0"/>
              <a:t>&lt;/item&gt;</a:t>
            </a:r>
          </a:p>
          <a:p>
            <a:r>
              <a:rPr lang="en-US" altLang="zh-CN" sz="1400" smtClean="0"/>
              <a:t>    &lt;/string-array&gt;</a:t>
            </a:r>
          </a:p>
          <a:p>
            <a:r>
              <a:rPr lang="en-US" altLang="zh-CN" sz="1400" smtClean="0"/>
              <a:t>&lt;/resources&gt;</a:t>
            </a:r>
          </a:p>
        </p:txBody>
      </p:sp>
      <p:sp>
        <p:nvSpPr>
          <p:cNvPr id="6" name="矩形 5"/>
          <p:cNvSpPr/>
          <p:nvPr/>
        </p:nvSpPr>
        <p:spPr>
          <a:xfrm>
            <a:off x="714348" y="2357430"/>
            <a:ext cx="4572000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zh-CN" sz="1400" smtClean="0"/>
              <a:t>&lt;ListView android:id=</a:t>
            </a:r>
            <a:r>
              <a:rPr lang="en-US" altLang="zh-CN" sz="1400" i="1" smtClean="0"/>
              <a:t>"@+id/listView1" </a:t>
            </a:r>
          </a:p>
          <a:p>
            <a:r>
              <a:rPr lang="en-US" altLang="zh-CN" sz="1400" b="1" smtClean="0"/>
              <a:t>    android:entries=</a:t>
            </a:r>
            <a:r>
              <a:rPr lang="en-US" altLang="zh-CN" sz="1400" b="1" i="1" smtClean="0"/>
              <a:t>"@array/ctype"</a:t>
            </a:r>
          </a:p>
          <a:p>
            <a:r>
              <a:rPr lang="en-US" altLang="zh-CN" sz="1400" smtClean="0"/>
              <a:t>    android:layout_height=</a:t>
            </a:r>
            <a:r>
              <a:rPr lang="en-US" altLang="zh-CN" sz="1400" i="1" smtClean="0"/>
              <a:t>"wrap_content" </a:t>
            </a:r>
          </a:p>
          <a:p>
            <a:r>
              <a:rPr lang="en-US" altLang="zh-CN" sz="1400" smtClean="0"/>
              <a:t>    android:layout_width=</a:t>
            </a:r>
            <a:r>
              <a:rPr lang="en-US" altLang="zh-CN" sz="1400" i="1" smtClean="0"/>
              <a:t>"match_parent"/&gt;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6871" y="2000240"/>
            <a:ext cx="2967129" cy="4431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57158" y="192880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在布局文件</a:t>
            </a:r>
            <a:r>
              <a:rPr lang="en-US" altLang="zh-CN" smtClean="0"/>
              <a:t>main.xml</a:t>
            </a:r>
            <a:r>
              <a:rPr lang="zh-CN" altLang="en-US" smtClean="0"/>
              <a:t>中添加一个</a:t>
            </a:r>
            <a:r>
              <a:rPr lang="en-US" altLang="zh-CN" smtClean="0"/>
              <a:t>ListView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7158" y="3488296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在</a:t>
            </a:r>
            <a:r>
              <a:rPr lang="en-US" altLang="zh-CN" smtClean="0"/>
              <a:t>res\values</a:t>
            </a:r>
            <a:r>
              <a:rPr lang="zh-CN" altLang="en-US" smtClean="0"/>
              <a:t>目录中创建</a:t>
            </a:r>
            <a:r>
              <a:rPr lang="en-US" altLang="zh-CN" smtClean="0"/>
              <a:t>XML</a:t>
            </a:r>
            <a:r>
              <a:rPr lang="zh-CN" altLang="en-US" smtClean="0"/>
              <a:t>文件</a:t>
            </a:r>
            <a:r>
              <a:rPr lang="en-US" altLang="zh-CN" smtClean="0"/>
              <a:t>arrays.xml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bldLvl="3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928802"/>
            <a:ext cx="7215206" cy="42780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smtClean="0"/>
              <a:t>&lt;?xml version=</a:t>
            </a:r>
            <a:r>
              <a:rPr lang="en-US" altLang="zh-CN" sz="1600" i="1" smtClean="0"/>
              <a:t>"1.0" encoding="utf-8"?&gt;</a:t>
            </a:r>
          </a:p>
          <a:p>
            <a:r>
              <a:rPr lang="en-US" altLang="zh-CN" sz="1600" smtClean="0"/>
              <a:t>&lt;LinearLayout xmlns:android=</a:t>
            </a:r>
            <a:r>
              <a:rPr lang="en-US" altLang="zh-CN" sz="1600" i="1" smtClean="0"/>
              <a:t>"http://schemas.android.com/apk/res/android"</a:t>
            </a:r>
          </a:p>
          <a:p>
            <a:r>
              <a:rPr lang="en-US" altLang="zh-CN" sz="1600" smtClean="0"/>
              <a:t>    android:id=</a:t>
            </a:r>
            <a:r>
              <a:rPr lang="en-US" altLang="zh-CN" sz="1600" i="1" smtClean="0"/>
              <a:t>"@+id/LinearLayout01" </a:t>
            </a:r>
          </a:p>
          <a:p>
            <a:r>
              <a:rPr lang="en-US" altLang="zh-CN" sz="1600" smtClean="0"/>
              <a:t>    android:orientation=</a:t>
            </a:r>
            <a:r>
              <a:rPr lang="en-US" altLang="zh-CN" sz="1600" i="1" smtClean="0"/>
              <a:t>"vertical"</a:t>
            </a:r>
          </a:p>
          <a:p>
            <a:r>
              <a:rPr lang="en-US" altLang="zh-CN" sz="1600" smtClean="0"/>
              <a:t>    android:layout_width=</a:t>
            </a:r>
            <a:r>
              <a:rPr lang="en-US" altLang="zh-CN" sz="1600" i="1" smtClean="0"/>
              <a:t>"wrap_content"</a:t>
            </a:r>
          </a:p>
          <a:p>
            <a:r>
              <a:rPr lang="en-US" altLang="zh-CN" sz="1600" smtClean="0"/>
              <a:t>    android:layout_height=</a:t>
            </a:r>
            <a:r>
              <a:rPr lang="en-US" altLang="zh-CN" sz="1600" i="1" smtClean="0"/>
              <a:t>"wrap_content"&gt;</a:t>
            </a:r>
          </a:p>
          <a:p>
            <a:r>
              <a:rPr lang="en-US" altLang="zh-CN" sz="1600" smtClean="0"/>
              <a:t>    &lt;TextView  </a:t>
            </a:r>
          </a:p>
          <a:p>
            <a:r>
              <a:rPr lang="en-US" altLang="zh-CN" sz="1600" smtClean="0"/>
              <a:t>    android:layout_width=</a:t>
            </a:r>
            <a:r>
              <a:rPr lang="en-US" altLang="zh-CN" sz="1600" i="1" smtClean="0"/>
              <a:t>"fill_parent" </a:t>
            </a:r>
          </a:p>
          <a:p>
            <a:r>
              <a:rPr lang="en-US" altLang="zh-CN" sz="1600" smtClean="0"/>
              <a:t>    android:layout_height=</a:t>
            </a:r>
            <a:r>
              <a:rPr lang="en-US" altLang="zh-CN" sz="1600" i="1" smtClean="0"/>
              <a:t>"wrap_content" </a:t>
            </a:r>
          </a:p>
          <a:p>
            <a:r>
              <a:rPr lang="en-US" altLang="zh-CN" sz="1600" smtClean="0"/>
              <a:t>    android:text=</a:t>
            </a:r>
            <a:r>
              <a:rPr lang="en-US" altLang="zh-CN" sz="1600" i="1" smtClean="0"/>
              <a:t>"</a:t>
            </a:r>
            <a:r>
              <a:rPr lang="zh-CN" altLang="en-US" sz="1600" i="1" smtClean="0"/>
              <a:t>简约但不简单</a:t>
            </a:r>
            <a:r>
              <a:rPr lang="en-US" altLang="zh-CN" sz="1600" i="1" smtClean="0"/>
              <a:t>"</a:t>
            </a:r>
          </a:p>
          <a:p>
            <a:r>
              <a:rPr lang="en-US" altLang="zh-CN" sz="1600" smtClean="0"/>
              <a:t>/&gt;</a:t>
            </a:r>
          </a:p>
          <a:p>
            <a:r>
              <a:rPr lang="en-US" altLang="zh-CN" sz="1600" smtClean="0"/>
              <a:t>&lt;TextView  </a:t>
            </a:r>
          </a:p>
          <a:p>
            <a:r>
              <a:rPr lang="en-US" altLang="zh-CN" sz="1600" smtClean="0"/>
              <a:t>    android:layout_width=</a:t>
            </a:r>
            <a:r>
              <a:rPr lang="en-US" altLang="zh-CN" sz="1600" i="1" smtClean="0"/>
              <a:t>"fill_parent" </a:t>
            </a:r>
          </a:p>
          <a:p>
            <a:r>
              <a:rPr lang="en-US" altLang="zh-CN" sz="1600" smtClean="0"/>
              <a:t>    android:layout_height=</a:t>
            </a:r>
            <a:r>
              <a:rPr lang="en-US" altLang="zh-CN" sz="1600" i="1" smtClean="0"/>
              <a:t>"wrap_content" </a:t>
            </a:r>
          </a:p>
          <a:p>
            <a:r>
              <a:rPr lang="en-US" altLang="zh-CN" sz="1600" smtClean="0"/>
              <a:t>    android:text=</a:t>
            </a:r>
            <a:r>
              <a:rPr lang="en-US" altLang="zh-CN" sz="1600" i="1" smtClean="0"/>
              <a:t>"</a:t>
            </a:r>
            <a:r>
              <a:rPr lang="zh-CN" altLang="en-US" sz="1600" i="1" smtClean="0"/>
              <a:t>风铃草</a:t>
            </a:r>
            <a:r>
              <a:rPr lang="en-US" altLang="zh-CN" sz="1600" i="1" smtClean="0"/>
              <a:t>"</a:t>
            </a:r>
          </a:p>
          <a:p>
            <a:r>
              <a:rPr lang="en-US" altLang="zh-CN" sz="1600" smtClean="0"/>
              <a:t>/&gt;</a:t>
            </a:r>
            <a:r>
              <a:rPr lang="zh-CN" altLang="en-US" sz="1600" smtClean="0"/>
              <a:t> </a:t>
            </a:r>
          </a:p>
          <a:p>
            <a:r>
              <a:rPr lang="en-US" altLang="zh-CN" sz="1600" smtClean="0"/>
              <a:t>&lt;/LinearLayout&gt;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214422"/>
            <a:ext cx="8064500" cy="642942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200" b="1" smtClean="0"/>
              <a:t>实例：显示未接来电和已接来电的选项卡</a:t>
            </a:r>
            <a:endParaRPr lang="en-US" altLang="zh-CN" sz="22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en-US" smtClean="0"/>
              <a:t>4.6 TabHost</a:t>
            </a:r>
            <a:r>
              <a:rPr lang="zh-CN" altLang="en-US" smtClean="0"/>
              <a:t>和</a:t>
            </a:r>
            <a:r>
              <a:rPr lang="en-US" smtClean="0"/>
              <a:t>TabSpec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0" y="4714884"/>
            <a:ext cx="40005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线形标注 1 5"/>
          <p:cNvSpPr/>
          <p:nvPr/>
        </p:nvSpPr>
        <p:spPr>
          <a:xfrm>
            <a:off x="6286512" y="1357298"/>
            <a:ext cx="2643206" cy="428628"/>
          </a:xfrm>
          <a:prstGeom prst="borderCallout1">
            <a:avLst>
              <a:gd name="adj1" fmla="val 54305"/>
              <a:gd name="adj2" fmla="val -1606"/>
              <a:gd name="adj3" fmla="val 136203"/>
              <a:gd name="adj4" fmla="val -368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res\layout\tab1.xml</a:t>
            </a:r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961272"/>
            <a:ext cx="7500958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smtClean="0"/>
              <a:t>&lt;?xml version=</a:t>
            </a:r>
            <a:r>
              <a:rPr lang="en-US" altLang="zh-CN" sz="1600" i="1" smtClean="0"/>
              <a:t>"1.0" encoding="utf-8"?&gt;</a:t>
            </a:r>
          </a:p>
          <a:p>
            <a:r>
              <a:rPr lang="en-US" altLang="zh-CN" sz="1600" smtClean="0"/>
              <a:t>&lt;FrameLayout  xmlns:android=</a:t>
            </a:r>
            <a:r>
              <a:rPr lang="en-US" altLang="zh-CN" sz="1600" i="1" smtClean="0"/>
              <a:t>"http://schemas.android.com/apk/res/android"</a:t>
            </a:r>
          </a:p>
          <a:p>
            <a:r>
              <a:rPr lang="zh-CN" altLang="en-US" sz="1600" smtClean="0"/>
              <a:t>        </a:t>
            </a:r>
            <a:r>
              <a:rPr lang="en-US" altLang="zh-CN" sz="1600" smtClean="0"/>
              <a:t>android:id=</a:t>
            </a:r>
            <a:r>
              <a:rPr lang="en-US" altLang="zh-CN" sz="1600" i="1" smtClean="0"/>
              <a:t>"@+id/FrameLayout02"</a:t>
            </a:r>
          </a:p>
          <a:p>
            <a:r>
              <a:rPr lang="en-US" altLang="zh-CN" sz="1600" smtClean="0"/>
              <a:t>        android:layout_width=</a:t>
            </a:r>
            <a:r>
              <a:rPr lang="en-US" altLang="zh-CN" sz="1600" i="1" smtClean="0"/>
              <a:t>"wrap_content"</a:t>
            </a:r>
          </a:p>
          <a:p>
            <a:r>
              <a:rPr lang="en-US" altLang="zh-CN" sz="1600" smtClean="0"/>
              <a:t>        android:layout_height=</a:t>
            </a:r>
            <a:r>
              <a:rPr lang="en-US" altLang="zh-CN" sz="1600" i="1" smtClean="0"/>
              <a:t>"wrap_content"&gt;</a:t>
            </a:r>
          </a:p>
          <a:p>
            <a:r>
              <a:rPr lang="en-US" altLang="zh-CN" sz="1600" smtClean="0"/>
              <a:t>        </a:t>
            </a:r>
            <a:r>
              <a:rPr lang="en-US" altLang="zh-CN" sz="1600" u="sng" smtClean="0"/>
              <a:t>&lt;LinearLayout android:id=</a:t>
            </a:r>
            <a:r>
              <a:rPr lang="en-US" altLang="zh-CN" sz="1600" i="1" u="sng" smtClean="0"/>
              <a:t>"@+id/LinearLayout02"</a:t>
            </a:r>
          </a:p>
          <a:p>
            <a:r>
              <a:rPr lang="en-US" altLang="zh-CN" sz="1600" smtClean="0"/>
              <a:t>             android:layout_width=</a:t>
            </a:r>
            <a:r>
              <a:rPr lang="en-US" altLang="zh-CN" sz="1600" i="1" smtClean="0"/>
              <a:t>"wrap_content"</a:t>
            </a:r>
          </a:p>
          <a:p>
            <a:r>
              <a:rPr lang="en-US" altLang="zh-CN" sz="1600" smtClean="0"/>
              <a:t>             android:layout_height=</a:t>
            </a:r>
            <a:r>
              <a:rPr lang="en-US" altLang="zh-CN" sz="1600" i="1" smtClean="0"/>
              <a:t>"wrap_content"&gt;</a:t>
            </a:r>
          </a:p>
          <a:p>
            <a:r>
              <a:rPr lang="en-US" altLang="zh-CN" sz="1600" smtClean="0"/>
              <a:t>             &lt;TextView </a:t>
            </a:r>
            <a:r>
              <a:rPr lang="en-US" altLang="zh-CN" sz="1600" u="sng" smtClean="0"/>
              <a:t>android:text=</a:t>
            </a:r>
            <a:r>
              <a:rPr lang="en-US" altLang="zh-CN" sz="1600" i="1" u="sng" smtClean="0"/>
              <a:t>"</a:t>
            </a:r>
            <a:r>
              <a:rPr lang="zh-CN" altLang="en-US" sz="1600" i="1" u="sng" smtClean="0"/>
              <a:t>暂无已接来电</a:t>
            </a:r>
            <a:r>
              <a:rPr lang="en-US" altLang="zh-CN" sz="1600" i="1" u="sng" smtClean="0"/>
              <a:t>"</a:t>
            </a:r>
          </a:p>
          <a:p>
            <a:r>
              <a:rPr lang="en-US" altLang="zh-CN" sz="1600" smtClean="0"/>
              <a:t>                  android:id=</a:t>
            </a:r>
            <a:r>
              <a:rPr lang="en-US" altLang="zh-CN" sz="1600" i="1" smtClean="0"/>
              <a:t>"@+id/TextView01" android:layout_width="wrap_content"</a:t>
            </a:r>
          </a:p>
          <a:p>
            <a:r>
              <a:rPr lang="en-US" altLang="zh-CN" sz="1600" smtClean="0"/>
              <a:t>                  android:layout_height=</a:t>
            </a:r>
            <a:r>
              <a:rPr lang="en-US" altLang="zh-CN" sz="1600" i="1" smtClean="0"/>
              <a:t>"wrap_content"&gt;</a:t>
            </a:r>
          </a:p>
          <a:p>
            <a:r>
              <a:rPr lang="en-US" altLang="zh-CN" sz="1600" smtClean="0"/>
              <a:t>             &lt;/TextView&gt;</a:t>
            </a:r>
          </a:p>
          <a:p>
            <a:r>
              <a:rPr lang="en-US" altLang="zh-CN" sz="1600" smtClean="0"/>
              <a:t>        &lt;/LinearLayout&gt;</a:t>
            </a:r>
          </a:p>
          <a:p>
            <a:r>
              <a:rPr lang="en-US" altLang="zh-CN" sz="1600" smtClean="0"/>
              <a:t>&lt;/FrameLayout&gt;</a:t>
            </a:r>
            <a:endParaRPr lang="zh-CN" altLang="en-US" sz="1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214422"/>
            <a:ext cx="8064500" cy="642942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200" b="1" smtClean="0"/>
              <a:t>实例：显示未接来电和已接来电的选项卡</a:t>
            </a:r>
            <a:endParaRPr lang="en-US" altLang="zh-CN" sz="22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en-US" smtClean="0"/>
              <a:t>4.6 TabHost</a:t>
            </a:r>
            <a:r>
              <a:rPr lang="zh-CN" altLang="en-US" smtClean="0"/>
              <a:t>和</a:t>
            </a:r>
            <a:r>
              <a:rPr lang="en-US" smtClean="0"/>
              <a:t>TabSpec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0" y="4714884"/>
            <a:ext cx="40005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线形标注 1 5"/>
          <p:cNvSpPr/>
          <p:nvPr/>
        </p:nvSpPr>
        <p:spPr>
          <a:xfrm>
            <a:off x="6286512" y="1357298"/>
            <a:ext cx="2643206" cy="428628"/>
          </a:xfrm>
          <a:prstGeom prst="borderCallout1">
            <a:avLst>
              <a:gd name="adj1" fmla="val 54305"/>
              <a:gd name="adj2" fmla="val -1606"/>
              <a:gd name="adj3" fmla="val 136203"/>
              <a:gd name="adj4" fmla="val -368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res\layout\tab2.xml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058863"/>
            <a:ext cx="8534400" cy="352266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Gallery</a:t>
            </a:r>
          </a:p>
          <a:p>
            <a:pPr marL="723900" lvl="1" indent="-361950" eaLnBrk="1" hangingPunct="1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100000"/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22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Gallery</a:t>
            </a:r>
            <a:r>
              <a:rPr lang="zh-CN" altLang="en-US" sz="22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是</a:t>
            </a:r>
            <a:r>
              <a:rPr lang="en-US" altLang="zh-CN" sz="22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Android</a:t>
            </a:r>
            <a:r>
              <a:rPr lang="zh-CN" altLang="en-US" sz="22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中的图片库控件，是水平滚动显示图片资源的列表。</a:t>
            </a:r>
          </a:p>
          <a:p>
            <a:pPr marL="723900" lvl="1" indent="-361950" eaLnBrk="1" hangingPunct="1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100000"/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22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Gallery</a:t>
            </a:r>
            <a:r>
              <a:rPr lang="zh-CN" altLang="en-US" sz="22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的属性与方法：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207984" name="Group 112"/>
          <p:cNvGraphicFramePr>
            <a:graphicFrameLocks noGrp="1"/>
          </p:cNvGraphicFramePr>
          <p:nvPr>
            <p:ph sz="half" idx="2"/>
          </p:nvPr>
        </p:nvGraphicFramePr>
        <p:xfrm>
          <a:off x="466725" y="2857500"/>
          <a:ext cx="8391525" cy="1798639"/>
        </p:xfrm>
        <a:graphic>
          <a:graphicData uri="http://schemas.openxmlformats.org/drawingml/2006/table">
            <a:tbl>
              <a:tblPr/>
              <a:tblGrid>
                <a:gridCol w="2952750"/>
                <a:gridCol w="2736850"/>
                <a:gridCol w="270192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含义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android:animationDuration</a:t>
                      </a:r>
                    </a:p>
                  </a:txBody>
                  <a:tcPr marL="90000" marR="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setAnimationDuration ()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C2D4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设置动画过渡时间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android:gravity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C2D4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setGravity()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C2D4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设置在父控件中的对齐方式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5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android:unselectedAlpha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C2D4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18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setUnselectedAlpha ()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C2D4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设置选中的图片透明度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android:spacing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C2D4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setSpacing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()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C2D4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设置图片之间的空白大小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5"/>
                    </a:solidFill>
                  </a:tcPr>
                </a:tc>
              </a:tr>
            </a:tbl>
          </a:graphicData>
        </a:graphic>
      </p:graphicFrame>
      <p:sp>
        <p:nvSpPr>
          <p:cNvPr id="35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en-US" smtClean="0"/>
              <a:t>4.7 Galley</a:t>
            </a:r>
            <a:endParaRPr lang="en-US" altLang="zh-CN" dirty="0" smtClean="0"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797152"/>
            <a:ext cx="30575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 bldLvl="3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571612"/>
            <a:ext cx="6858000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smtClean="0"/>
              <a:t>&lt;?xml version=</a:t>
            </a:r>
            <a:r>
              <a:rPr lang="en-US" altLang="zh-CN" sz="1400" i="1" smtClean="0"/>
              <a:t>"1.0" encoding="utf-8"?&gt;</a:t>
            </a:r>
          </a:p>
          <a:p>
            <a:r>
              <a:rPr lang="en-US" altLang="zh-CN" sz="1400" smtClean="0"/>
              <a:t>&lt;LinearLayout xmlns:android=</a:t>
            </a:r>
            <a:r>
              <a:rPr lang="en-US" altLang="zh-CN" sz="1400" i="1" smtClean="0"/>
              <a:t>"http://schemas.android.com/apk/res/android"</a:t>
            </a:r>
          </a:p>
          <a:p>
            <a:r>
              <a:rPr lang="en-US" altLang="zh-CN" sz="1400" smtClean="0"/>
              <a:t>    android:orientation=</a:t>
            </a:r>
            <a:r>
              <a:rPr lang="en-US" altLang="zh-CN" sz="1400" i="1" smtClean="0"/>
              <a:t>"horizontal"</a:t>
            </a:r>
          </a:p>
          <a:p>
            <a:r>
              <a:rPr lang="en-US" altLang="zh-CN" sz="1400" smtClean="0"/>
              <a:t>    android:layout_width=</a:t>
            </a:r>
            <a:r>
              <a:rPr lang="en-US" altLang="zh-CN" sz="1400" i="1" smtClean="0"/>
              <a:t>"fill_parent"</a:t>
            </a:r>
          </a:p>
          <a:p>
            <a:r>
              <a:rPr lang="en-US" altLang="zh-CN" sz="1400" smtClean="0"/>
              <a:t>    android:layout_height=</a:t>
            </a:r>
            <a:r>
              <a:rPr lang="en-US" altLang="zh-CN" sz="1400" i="1" smtClean="0"/>
              <a:t>"fill_parent"</a:t>
            </a:r>
          </a:p>
          <a:p>
            <a:r>
              <a:rPr lang="en-US" altLang="zh-CN" sz="1400" smtClean="0"/>
              <a:t>    android:id=</a:t>
            </a:r>
            <a:r>
              <a:rPr lang="en-US" altLang="zh-CN" sz="1400" i="1" smtClean="0"/>
              <a:t>"@+id/llayout"</a:t>
            </a:r>
          </a:p>
          <a:p>
            <a:r>
              <a:rPr lang="en-US" altLang="zh-CN" sz="1400" smtClean="0"/>
              <a:t>    android:gravity=</a:t>
            </a:r>
            <a:r>
              <a:rPr lang="en-US" altLang="zh-CN" sz="1400" i="1" smtClean="0"/>
              <a:t>“center”</a:t>
            </a:r>
            <a:r>
              <a:rPr lang="zh-CN" altLang="en-US" sz="1400" smtClean="0"/>
              <a:t>  </a:t>
            </a:r>
            <a:r>
              <a:rPr lang="en-US" altLang="zh-CN" sz="1400" smtClean="0"/>
              <a:t>&gt;</a:t>
            </a:r>
          </a:p>
          <a:p>
            <a:r>
              <a:rPr lang="en-US" altLang="zh-CN" sz="1400" smtClean="0"/>
              <a:t>    &lt;Button </a:t>
            </a:r>
          </a:p>
          <a:p>
            <a:r>
              <a:rPr lang="en-US" altLang="zh-CN" sz="1400" smtClean="0"/>
              <a:t>        android:text=</a:t>
            </a:r>
            <a:r>
              <a:rPr lang="en-US" altLang="zh-CN" sz="1400" i="1" smtClean="0"/>
              <a:t>"</a:t>
            </a:r>
            <a:r>
              <a:rPr lang="zh-CN" altLang="en-US" sz="1400" i="1" smtClean="0"/>
              <a:t>上一张</a:t>
            </a:r>
            <a:r>
              <a:rPr lang="en-US" altLang="zh-CN" sz="1400" i="1" smtClean="0"/>
              <a:t>" </a:t>
            </a:r>
          </a:p>
          <a:p>
            <a:r>
              <a:rPr lang="en-US" altLang="zh-CN" sz="1400" smtClean="0"/>
              <a:t>        android:id=</a:t>
            </a:r>
            <a:r>
              <a:rPr lang="en-US" altLang="zh-CN" sz="1400" i="1" smtClean="0"/>
              <a:t>"@+id/button1" </a:t>
            </a:r>
          </a:p>
          <a:p>
            <a:r>
              <a:rPr lang="en-US" altLang="zh-CN" sz="1400" smtClean="0"/>
              <a:t>        android:layout_width=</a:t>
            </a:r>
            <a:r>
              <a:rPr lang="en-US" altLang="zh-CN" sz="1400" i="1" smtClean="0"/>
              <a:t>"wrap_content" </a:t>
            </a:r>
          </a:p>
          <a:p>
            <a:r>
              <a:rPr lang="en-US" altLang="zh-CN" sz="1400" smtClean="0"/>
              <a:t>        android:layout_height=</a:t>
            </a:r>
            <a:r>
              <a:rPr lang="en-US" altLang="zh-CN" sz="1400" i="1" smtClean="0"/>
              <a:t>"wrap_content"/&gt;</a:t>
            </a:r>
          </a:p>
          <a:p>
            <a:r>
              <a:rPr lang="en-US" altLang="zh-CN" sz="1400" smtClean="0"/>
              <a:t>    &lt;ImageSwitcher</a:t>
            </a:r>
          </a:p>
          <a:p>
            <a:r>
              <a:rPr lang="en-US" altLang="zh-CN" sz="1400" smtClean="0"/>
              <a:t>        android:id=</a:t>
            </a:r>
            <a:r>
              <a:rPr lang="en-US" altLang="zh-CN" sz="1400" i="1" smtClean="0"/>
              <a:t>"@+id/imageSwitcher1" </a:t>
            </a:r>
          </a:p>
          <a:p>
            <a:r>
              <a:rPr lang="en-US" altLang="zh-CN" sz="1400" smtClean="0"/>
              <a:t>        android:layout_gravity=</a:t>
            </a:r>
            <a:r>
              <a:rPr lang="en-US" altLang="zh-CN" sz="1400" i="1" smtClean="0"/>
              <a:t>"center"</a:t>
            </a:r>
          </a:p>
          <a:p>
            <a:r>
              <a:rPr lang="en-US" altLang="zh-CN" sz="1400" smtClean="0"/>
              <a:t>        android:layout_width=</a:t>
            </a:r>
            <a:r>
              <a:rPr lang="en-US" altLang="zh-CN" sz="1400" i="1" smtClean="0"/>
              <a:t>"wrap_content" </a:t>
            </a:r>
          </a:p>
          <a:p>
            <a:r>
              <a:rPr lang="en-US" altLang="zh-CN" sz="1400" smtClean="0"/>
              <a:t>        android:layout_height=</a:t>
            </a:r>
            <a:r>
              <a:rPr lang="en-US" altLang="zh-CN" sz="1400" i="1" smtClean="0"/>
              <a:t>"wrap_content"/&gt;</a:t>
            </a:r>
          </a:p>
          <a:p>
            <a:r>
              <a:rPr lang="en-US" altLang="zh-CN" sz="1400" smtClean="0"/>
              <a:t>    &lt;Button </a:t>
            </a:r>
          </a:p>
          <a:p>
            <a:r>
              <a:rPr lang="en-US" altLang="zh-CN" sz="1400" smtClean="0"/>
              <a:t>        android:text=</a:t>
            </a:r>
            <a:r>
              <a:rPr lang="en-US" altLang="zh-CN" sz="1400" i="1" smtClean="0"/>
              <a:t>"</a:t>
            </a:r>
            <a:r>
              <a:rPr lang="zh-CN" altLang="en-US" sz="1400" i="1" smtClean="0"/>
              <a:t>下一张</a:t>
            </a:r>
            <a:r>
              <a:rPr lang="en-US" altLang="zh-CN" sz="1400" i="1" smtClean="0"/>
              <a:t>" </a:t>
            </a:r>
          </a:p>
          <a:p>
            <a:r>
              <a:rPr lang="en-US" altLang="zh-CN" sz="1400" smtClean="0"/>
              <a:t>        android:id=</a:t>
            </a:r>
            <a:r>
              <a:rPr lang="en-US" altLang="zh-CN" sz="1400" i="1" smtClean="0"/>
              <a:t>"@+id/button2" </a:t>
            </a:r>
          </a:p>
          <a:p>
            <a:r>
              <a:rPr lang="en-US" altLang="zh-CN" sz="1400" smtClean="0"/>
              <a:t>        android:layout_width=</a:t>
            </a:r>
            <a:r>
              <a:rPr lang="en-US" altLang="zh-CN" sz="1400" i="1" smtClean="0"/>
              <a:t>"wrap_content" </a:t>
            </a:r>
          </a:p>
          <a:p>
            <a:r>
              <a:rPr lang="en-US" altLang="zh-CN" sz="1400" smtClean="0"/>
              <a:t>        android:layout_height=</a:t>
            </a:r>
            <a:r>
              <a:rPr lang="en-US" altLang="zh-CN" sz="1400" i="1" smtClean="0"/>
              <a:t>"wrap_content"/&gt;</a:t>
            </a:r>
          </a:p>
          <a:p>
            <a:r>
              <a:rPr lang="en-US" altLang="zh-CN" sz="1400" smtClean="0"/>
              <a:t>&lt;/LinearLayout&gt;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71546"/>
            <a:ext cx="8064500" cy="571504"/>
          </a:xfrm>
        </p:spPr>
        <p:txBody>
          <a:bodyPr/>
          <a:lstStyle/>
          <a:p>
            <a:r>
              <a:rPr lang="en-US" altLang="zh-CN" smtClean="0"/>
              <a:t>ImageSwitcher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en-US" smtClean="0"/>
              <a:t>4.7 ImageSwitcher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52975" y="2714620"/>
            <a:ext cx="43910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720840"/>
            <a:ext cx="685800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smtClean="0"/>
              <a:t>private int[] imageId = new int[] { R.drawable.</a:t>
            </a:r>
            <a:r>
              <a:rPr lang="en-US" altLang="zh-CN" sz="1400" i="1" smtClean="0"/>
              <a:t>img01, R.drawable.img02,</a:t>
            </a:r>
          </a:p>
          <a:p>
            <a:r>
              <a:rPr lang="en-US" altLang="zh-CN" sz="1400" smtClean="0"/>
              <a:t>	R.drawable.</a:t>
            </a:r>
            <a:r>
              <a:rPr lang="en-US" altLang="zh-CN" sz="1400" i="1" smtClean="0"/>
              <a:t>img03, R.drawable.img04, R.drawable.img05,</a:t>
            </a:r>
          </a:p>
          <a:p>
            <a:r>
              <a:rPr lang="en-US" altLang="zh-CN" sz="1400" smtClean="0"/>
              <a:t>	R.drawable.</a:t>
            </a:r>
            <a:r>
              <a:rPr lang="en-US" altLang="zh-CN" sz="1400" i="1" smtClean="0"/>
              <a:t>img06, R.drawable.img07, R.drawable.img08,</a:t>
            </a:r>
          </a:p>
          <a:p>
            <a:r>
              <a:rPr lang="en-US" altLang="zh-CN" sz="1400" smtClean="0"/>
              <a:t>	R.drawable.</a:t>
            </a:r>
            <a:r>
              <a:rPr lang="en-US" altLang="zh-CN" sz="1400" i="1" smtClean="0"/>
              <a:t>img09</a:t>
            </a:r>
            <a:r>
              <a:rPr lang="zh-CN" altLang="en-US" sz="1400" i="1" smtClean="0"/>
              <a:t> </a:t>
            </a:r>
            <a:r>
              <a:rPr lang="en-US" altLang="zh-CN" sz="1400" i="1" smtClean="0"/>
              <a:t>}; // </a:t>
            </a:r>
            <a:r>
              <a:rPr lang="zh-CN" altLang="en-US" sz="1400" i="1" smtClean="0"/>
              <a:t>声明并初始化一个保存要显示图像</a:t>
            </a:r>
            <a:r>
              <a:rPr lang="en-US" altLang="zh-CN" sz="1400" i="1" smtClean="0"/>
              <a:t>ID</a:t>
            </a:r>
            <a:r>
              <a:rPr lang="zh-CN" altLang="en-US" sz="1400" i="1" smtClean="0"/>
              <a:t>的数组</a:t>
            </a:r>
          </a:p>
          <a:p>
            <a:r>
              <a:rPr lang="en-US" altLang="zh-CN" sz="1400" smtClean="0"/>
              <a:t>private int index = 0; // </a:t>
            </a:r>
            <a:r>
              <a:rPr lang="zh-CN" altLang="en-US" sz="1400" smtClean="0"/>
              <a:t>当前显示图像的索引</a:t>
            </a:r>
          </a:p>
          <a:p>
            <a:r>
              <a:rPr lang="en-US" altLang="zh-CN" sz="1400" smtClean="0"/>
              <a:t>private ImageSwitcher imageSwitcher; // </a:t>
            </a:r>
            <a:r>
              <a:rPr lang="zh-CN" altLang="en-US" sz="1400" smtClean="0"/>
              <a:t>声明一个图像切换器对象</a:t>
            </a:r>
            <a:endParaRPr lang="zh-CN" altLang="en-US" sz="1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71546"/>
            <a:ext cx="8064500" cy="571504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定义变量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en-US" smtClean="0"/>
              <a:t>4.7 ImageSwitcher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025908"/>
            <a:ext cx="914400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smtClean="0"/>
              <a:t>imageSwitcher = (ImageSwitcher) findViewById(R.id.</a:t>
            </a:r>
            <a:r>
              <a:rPr lang="en-US" altLang="zh-CN" sz="1400" b="1" i="1" smtClean="0"/>
              <a:t>imageSwitcher1); // </a:t>
            </a:r>
            <a:r>
              <a:rPr lang="zh-CN" altLang="en-US" sz="1400" b="1" i="1" smtClean="0"/>
              <a:t>获取图像切换器</a:t>
            </a:r>
          </a:p>
          <a:p>
            <a:r>
              <a:rPr lang="en-US" altLang="zh-CN" sz="1400" smtClean="0"/>
              <a:t>// </a:t>
            </a:r>
            <a:r>
              <a:rPr lang="zh-CN" altLang="en-US" sz="1400" smtClean="0"/>
              <a:t>设置动画效果</a:t>
            </a:r>
          </a:p>
          <a:p>
            <a:r>
              <a:rPr lang="en-US" altLang="zh-CN" sz="1400" smtClean="0"/>
              <a:t>imageSwitcher.setInAnimation(AnimationUtils.</a:t>
            </a:r>
            <a:r>
              <a:rPr lang="en-US" altLang="zh-CN" sz="1400" i="1" smtClean="0"/>
              <a:t>loadAnimation(</a:t>
            </a:r>
            <a:r>
              <a:rPr lang="en-US" altLang="zh-CN" sz="1400" b="1" i="1" smtClean="0"/>
              <a:t>this,</a:t>
            </a:r>
          </a:p>
          <a:p>
            <a:r>
              <a:rPr lang="en-US" altLang="zh-CN" sz="1400" smtClean="0"/>
              <a:t>android.R.anim.</a:t>
            </a:r>
            <a:r>
              <a:rPr lang="en-US" altLang="zh-CN" sz="1400" b="1" i="1" smtClean="0"/>
              <a:t>fade_in)); // </a:t>
            </a:r>
            <a:r>
              <a:rPr lang="zh-CN" altLang="en-US" sz="1400" b="1" i="1" smtClean="0"/>
              <a:t>设置淡入动画</a:t>
            </a:r>
          </a:p>
          <a:p>
            <a:r>
              <a:rPr lang="en-US" altLang="zh-CN" sz="1400" smtClean="0"/>
              <a:t>imageSwitcher.setOutAnimation(AnimationUtils.</a:t>
            </a:r>
            <a:r>
              <a:rPr lang="en-US" altLang="zh-CN" sz="1400" i="1" smtClean="0"/>
              <a:t>loadAnimation(</a:t>
            </a:r>
            <a:r>
              <a:rPr lang="en-US" altLang="zh-CN" sz="1400" b="1" i="1" smtClean="0"/>
              <a:t>this,</a:t>
            </a:r>
          </a:p>
          <a:p>
            <a:r>
              <a:rPr lang="en-US" altLang="zh-CN" sz="1400" smtClean="0"/>
              <a:t>android.R.anim.</a:t>
            </a:r>
            <a:r>
              <a:rPr lang="en-US" altLang="zh-CN" sz="1400" b="1" i="1" smtClean="0"/>
              <a:t>fade_out)); // </a:t>
            </a:r>
            <a:r>
              <a:rPr lang="zh-CN" altLang="en-US" sz="1400" b="1" i="1" smtClean="0"/>
              <a:t>设置淡出动画</a:t>
            </a:r>
          </a:p>
          <a:p>
            <a:r>
              <a:rPr lang="en-US" altLang="zh-CN" sz="1400" smtClean="0"/>
              <a:t>imageSwitcher.setFactory(</a:t>
            </a:r>
            <a:r>
              <a:rPr lang="en-US" altLang="zh-CN" sz="1400" b="1" smtClean="0"/>
              <a:t>new ViewFactory() {</a:t>
            </a:r>
          </a:p>
          <a:p>
            <a:r>
              <a:rPr lang="en-US" altLang="zh-CN" sz="1400" smtClean="0"/>
              <a:t>@Override</a:t>
            </a:r>
          </a:p>
          <a:p>
            <a:r>
              <a:rPr lang="en-US" altLang="zh-CN" sz="1400" b="1" smtClean="0"/>
              <a:t>public View makeView() {</a:t>
            </a:r>
          </a:p>
          <a:p>
            <a:r>
              <a:rPr lang="en-US" altLang="zh-CN" sz="1400" smtClean="0"/>
              <a:t>ImageView imageView = </a:t>
            </a:r>
            <a:r>
              <a:rPr lang="en-US" altLang="zh-CN" sz="1400" b="1" smtClean="0"/>
              <a:t>new ImageView(MainActivity.this); // </a:t>
            </a:r>
            <a:r>
              <a:rPr lang="zh-CN" altLang="en-US" sz="1400" b="1" smtClean="0"/>
              <a:t>实例化一个</a:t>
            </a:r>
            <a:r>
              <a:rPr lang="en-US" altLang="zh-CN" sz="1400" b="1" smtClean="0"/>
              <a:t>ImageView</a:t>
            </a:r>
            <a:r>
              <a:rPr lang="zh-CN" altLang="en-US" sz="1400" b="1" smtClean="0"/>
              <a:t>类的对象</a:t>
            </a:r>
          </a:p>
          <a:p>
            <a:r>
              <a:rPr lang="en-US" altLang="zh-CN" sz="1400" smtClean="0"/>
              <a:t>imageView.setScaleType(ImageView.ScaleType.</a:t>
            </a:r>
            <a:r>
              <a:rPr lang="en-US" altLang="zh-CN" sz="1400" b="1" i="1" smtClean="0"/>
              <a:t>FIT_CENTER); // </a:t>
            </a:r>
            <a:r>
              <a:rPr lang="zh-CN" altLang="en-US" sz="1400" b="1" i="1" smtClean="0"/>
              <a:t>设置保持纵横比居中缩放图像</a:t>
            </a:r>
          </a:p>
          <a:p>
            <a:r>
              <a:rPr lang="en-US" altLang="zh-CN" sz="1400" smtClean="0"/>
              <a:t>imageView.setLayoutParams(</a:t>
            </a:r>
            <a:r>
              <a:rPr lang="en-US" altLang="zh-CN" sz="1400" b="1" smtClean="0"/>
              <a:t>new ImageSwitcher.LayoutParams(</a:t>
            </a:r>
          </a:p>
          <a:p>
            <a:r>
              <a:rPr lang="en-US" altLang="zh-CN" sz="1400" smtClean="0"/>
              <a:t>LayoutParams.</a:t>
            </a:r>
            <a:r>
              <a:rPr lang="en-US" altLang="zh-CN" sz="1400" b="1" i="1" smtClean="0"/>
              <a:t>WRAP_CONTENT, LayoutParams.WRAP_CONTENT));</a:t>
            </a:r>
          </a:p>
          <a:p>
            <a:r>
              <a:rPr lang="en-US" altLang="zh-CN" sz="1400" b="1" smtClean="0"/>
              <a:t>return imageView; // </a:t>
            </a:r>
            <a:r>
              <a:rPr lang="zh-CN" altLang="en-US" sz="1400" b="1" smtClean="0"/>
              <a:t>返回</a:t>
            </a:r>
            <a:r>
              <a:rPr lang="en-US" altLang="zh-CN" sz="1400" b="1" smtClean="0"/>
              <a:t>imageView</a:t>
            </a:r>
            <a:r>
              <a:rPr lang="zh-CN" altLang="en-US" sz="1400" b="1" smtClean="0"/>
              <a:t>对象</a:t>
            </a:r>
          </a:p>
          <a:p>
            <a:r>
              <a:rPr lang="en-US" altLang="zh-CN" sz="1400" smtClean="0"/>
              <a:t>}</a:t>
            </a:r>
          </a:p>
          <a:p>
            <a:r>
              <a:rPr lang="en-US" altLang="zh-CN" sz="1400" smtClean="0"/>
              <a:t>});</a:t>
            </a:r>
          </a:p>
          <a:p>
            <a:r>
              <a:rPr lang="en-US" altLang="zh-CN" sz="1400" smtClean="0"/>
              <a:t>imageSwitcher.setImageResource(imageId[index]);// </a:t>
            </a:r>
            <a:r>
              <a:rPr lang="zh-CN" altLang="en-US" sz="1400" smtClean="0"/>
              <a:t>显示默认的图片</a:t>
            </a:r>
            <a:endParaRPr lang="zh-CN" altLang="en-US" sz="1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71546"/>
            <a:ext cx="8064500" cy="571504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设置</a:t>
            </a:r>
            <a:r>
              <a:rPr lang="en-US" altLang="zh-CN" smtClean="0"/>
              <a:t>ImageSwitcher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en-US" smtClean="0"/>
              <a:t>4.7 ImageSwitcher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71546"/>
            <a:ext cx="8064500" cy="571504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设置监听器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en-US" smtClean="0"/>
              <a:t>4.7 ImageSwitcher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1595045"/>
            <a:ext cx="9144000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smtClean="0"/>
              <a:t>Button up = (Button) findViewById(R.id.</a:t>
            </a:r>
            <a:r>
              <a:rPr lang="en-US" altLang="zh-CN" sz="1400" b="1" i="1" smtClean="0"/>
              <a:t>button1); // </a:t>
            </a:r>
            <a:r>
              <a:rPr lang="zh-CN" altLang="en-US" sz="1400" b="1" i="1" smtClean="0"/>
              <a:t>获取“上一张”按钮</a:t>
            </a:r>
          </a:p>
          <a:p>
            <a:r>
              <a:rPr lang="en-US" altLang="zh-CN" sz="1400" smtClean="0"/>
              <a:t>Button down = (Button) findViewById(R.id.</a:t>
            </a:r>
            <a:r>
              <a:rPr lang="en-US" altLang="zh-CN" sz="1400" b="1" i="1" smtClean="0"/>
              <a:t>button2); // </a:t>
            </a:r>
            <a:r>
              <a:rPr lang="zh-CN" altLang="en-US" sz="1400" b="1" i="1" smtClean="0"/>
              <a:t>获取“下一张”按钮</a:t>
            </a:r>
          </a:p>
          <a:p>
            <a:r>
              <a:rPr lang="en-US" altLang="zh-CN" sz="1400" smtClean="0"/>
              <a:t>up.setOnClickListener(</a:t>
            </a:r>
            <a:r>
              <a:rPr lang="en-US" altLang="zh-CN" sz="1400" b="1" smtClean="0"/>
              <a:t>new OnClickListener() {</a:t>
            </a:r>
          </a:p>
          <a:p>
            <a:r>
              <a:rPr lang="zh-CN" altLang="en-US" sz="1400" smtClean="0"/>
              <a:t>    </a:t>
            </a:r>
            <a:r>
              <a:rPr lang="en-US" altLang="zh-CN" sz="1400" smtClean="0"/>
              <a:t>@Override</a:t>
            </a:r>
          </a:p>
          <a:p>
            <a:r>
              <a:rPr lang="zh-CN" altLang="en-US" sz="1400" b="1" smtClean="0"/>
              <a:t>    </a:t>
            </a:r>
            <a:r>
              <a:rPr lang="en-US" altLang="zh-CN" sz="1400" b="1" smtClean="0"/>
              <a:t>public void onClick(View v) {</a:t>
            </a:r>
          </a:p>
          <a:p>
            <a:r>
              <a:rPr lang="zh-CN" altLang="en-US" sz="1400" b="1" smtClean="0"/>
              <a:t>        </a:t>
            </a:r>
            <a:r>
              <a:rPr lang="en-US" altLang="zh-CN" sz="1400" b="1" smtClean="0"/>
              <a:t>if (index &gt; 0) {</a:t>
            </a:r>
          </a:p>
          <a:p>
            <a:r>
              <a:rPr lang="zh-CN" altLang="en-US" sz="1400" smtClean="0"/>
              <a:t>            </a:t>
            </a:r>
            <a:r>
              <a:rPr lang="en-US" altLang="zh-CN" sz="1400" smtClean="0"/>
              <a:t>index--;</a:t>
            </a:r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} </a:t>
            </a:r>
            <a:r>
              <a:rPr lang="en-US" altLang="zh-CN" sz="1400" b="1" smtClean="0"/>
              <a:t>else {</a:t>
            </a:r>
          </a:p>
          <a:p>
            <a:r>
              <a:rPr lang="zh-CN" altLang="en-US" sz="1400" smtClean="0"/>
              <a:t>            </a:t>
            </a:r>
            <a:r>
              <a:rPr lang="en-US" altLang="zh-CN" sz="1400" smtClean="0"/>
              <a:t>index = imageId.length - 1;</a:t>
            </a:r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}</a:t>
            </a:r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imageSwitcher.setImageResource(imageId[index]); // </a:t>
            </a:r>
            <a:r>
              <a:rPr lang="zh-CN" altLang="en-US" sz="1400" smtClean="0"/>
              <a:t>显示当前图片</a:t>
            </a:r>
          </a:p>
          <a:p>
            <a:r>
              <a:rPr lang="zh-CN" altLang="en-US" sz="1400" smtClean="0"/>
              <a:t>    </a:t>
            </a:r>
            <a:r>
              <a:rPr lang="en-US" altLang="zh-CN" sz="1400" smtClean="0"/>
              <a:t>}</a:t>
            </a:r>
          </a:p>
          <a:p>
            <a:r>
              <a:rPr lang="en-US" altLang="zh-CN" sz="1400" smtClean="0"/>
              <a:t>});</a:t>
            </a:r>
          </a:p>
          <a:p>
            <a:r>
              <a:rPr lang="en-US" altLang="zh-CN" sz="1400" smtClean="0"/>
              <a:t>down.setOnClickListener(</a:t>
            </a:r>
            <a:r>
              <a:rPr lang="en-US" altLang="zh-CN" sz="1400" b="1" smtClean="0"/>
              <a:t>new OnClickListener() {</a:t>
            </a:r>
          </a:p>
          <a:p>
            <a:r>
              <a:rPr lang="zh-CN" altLang="en-US" sz="1400" smtClean="0"/>
              <a:t>    </a:t>
            </a:r>
            <a:r>
              <a:rPr lang="en-US" altLang="zh-CN" sz="1400" smtClean="0"/>
              <a:t>@Override</a:t>
            </a:r>
          </a:p>
          <a:p>
            <a:r>
              <a:rPr lang="zh-CN" altLang="en-US" sz="1400" b="1" smtClean="0"/>
              <a:t>    </a:t>
            </a:r>
            <a:r>
              <a:rPr lang="en-US" altLang="zh-CN" sz="1400" b="1" smtClean="0"/>
              <a:t>public void onClick(View v) {</a:t>
            </a:r>
          </a:p>
          <a:p>
            <a:r>
              <a:rPr lang="zh-CN" altLang="en-US" sz="1400" b="1" smtClean="0"/>
              <a:t>        </a:t>
            </a:r>
            <a:r>
              <a:rPr lang="en-US" altLang="zh-CN" sz="1400" b="1" smtClean="0"/>
              <a:t>if (index &lt; imageId.length - 1) {</a:t>
            </a:r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index++;</a:t>
            </a:r>
          </a:p>
          <a:p>
            <a:r>
              <a:rPr lang="zh-CN" altLang="en-US" sz="1400" smtClean="0"/>
              <a:t>    </a:t>
            </a:r>
            <a:r>
              <a:rPr lang="en-US" altLang="zh-CN" sz="1400" smtClean="0"/>
              <a:t>} </a:t>
            </a:r>
            <a:r>
              <a:rPr lang="en-US" altLang="zh-CN" sz="1400" b="1" smtClean="0"/>
              <a:t>else {</a:t>
            </a:r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index = 0;</a:t>
            </a:r>
          </a:p>
          <a:p>
            <a:r>
              <a:rPr lang="zh-CN" altLang="en-US" sz="1400" smtClean="0"/>
              <a:t>    </a:t>
            </a:r>
            <a:r>
              <a:rPr lang="en-US" altLang="zh-CN" sz="1400" smtClean="0"/>
              <a:t>}</a:t>
            </a:r>
          </a:p>
          <a:p>
            <a:r>
              <a:rPr lang="zh-CN" altLang="en-US" sz="1400" smtClean="0"/>
              <a:t>        </a:t>
            </a:r>
            <a:r>
              <a:rPr lang="en-US" altLang="zh-CN" sz="1400" smtClean="0"/>
              <a:t>imageSwitcher.setImageResource(imageId[index]); // </a:t>
            </a:r>
            <a:r>
              <a:rPr lang="zh-CN" altLang="en-US" sz="1400" smtClean="0"/>
              <a:t>显示当前图片</a:t>
            </a:r>
          </a:p>
          <a:p>
            <a:r>
              <a:rPr lang="zh-CN" altLang="en-US" sz="1400" smtClean="0"/>
              <a:t>    </a:t>
            </a:r>
            <a:r>
              <a:rPr lang="en-US" altLang="zh-CN" sz="1400" smtClean="0"/>
              <a:t>}</a:t>
            </a:r>
          </a:p>
          <a:p>
            <a:r>
              <a:rPr lang="en-US" altLang="zh-CN" sz="1400" smtClean="0"/>
              <a:t>});</a:t>
            </a:r>
            <a:endParaRPr lang="zh-CN" altLang="en-US" sz="1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195388"/>
            <a:ext cx="8137525" cy="4681537"/>
          </a:xfrm>
        </p:spPr>
        <p:txBody>
          <a:bodyPr/>
          <a:lstStyle/>
          <a:p>
            <a:pPr eaLnBrk="1" hangingPunct="1">
              <a:buClr>
                <a:schemeClr val="tx2">
                  <a:lumMod val="75000"/>
                  <a:lumOff val="25000"/>
                </a:schemeClr>
              </a:buClr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23900" lvl="1" indent="-361950" eaLnBrk="1" hangingPunct="1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在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Android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的应用中，用户与界面的交互操作会触发相应的事件。</a:t>
            </a:r>
          </a:p>
          <a:p>
            <a:pPr marL="723900" lvl="1" indent="-361950" eaLnBrk="1" hangingPunct="1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在这些界面事件发生时，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Android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界面框架调用界面控件的事件处理函数对事件进行处理</a:t>
            </a:r>
          </a:p>
          <a:p>
            <a:pPr marL="723900" lvl="1" indent="-361950" eaLnBrk="1" hangingPunct="1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要点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: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000" dirty="0" err="1" smtClean="0">
                <a:solidFill>
                  <a:srgbClr val="000000"/>
                </a:solidFill>
                <a:ea typeface="宋体" pitchFamily="2" charset="-122"/>
              </a:rPr>
              <a:t>使用findViewById获取XML中UI元素的句柄</a:t>
            </a:r>
            <a:endParaRPr lang="en-US" altLang="zh-CN" sz="2000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000" dirty="0" err="1" smtClean="0">
                <a:solidFill>
                  <a:srgbClr val="000000"/>
                </a:solidFill>
                <a:ea typeface="宋体" pitchFamily="2" charset="-122"/>
              </a:rPr>
              <a:t>使用setOnXXXListener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()</a:t>
            </a:r>
            <a:r>
              <a:rPr lang="en-US" altLang="zh-CN" sz="2000" dirty="0" err="1" smtClean="0">
                <a:solidFill>
                  <a:srgbClr val="000000"/>
                </a:solidFill>
                <a:ea typeface="宋体" pitchFamily="2" charset="-122"/>
              </a:rPr>
              <a:t>设置事件处理函数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</a:p>
          <a:p>
            <a:pPr marL="1123950" lvl="2" indent="-222250" eaLnBrk="1" hangingPunct="1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编写具体的处理逻辑代码。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pPr eaLnBrk="1" hangingPunct="1"/>
            <a:r>
              <a:rPr lang="en-US" dirty="0" smtClean="0"/>
              <a:t>4.8 Android</a:t>
            </a:r>
            <a:r>
              <a:rPr lang="zh-CN" altLang="en-US" dirty="0" smtClean="0"/>
              <a:t>事件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4.8 Android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www.3gmsc.com</a:t>
            </a:r>
            <a:endParaRPr lang="en-US" altLang="zh-CN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51520" y="1340768"/>
            <a:ext cx="8610600" cy="2309813"/>
          </a:xfrm>
          <a:prstGeom prst="rect">
            <a:avLst/>
          </a:prstGeom>
          <a:solidFill>
            <a:srgbClr val="BBE0E3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void 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setOnClickListener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View.OnClickListener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l);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//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单击监听器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void 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setOnCreateContextMenuListener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View.OnCreateContextMenuListener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l);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	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//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创建上下文菜单监听器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void 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setOnFocusChangeListener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View.OnFocusChangeListener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l);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	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//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焦点改变监听器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void 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setOnKeyListener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View.OnKeyListener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l);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//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键盘输入监听器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void 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setOnLongClickListener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View.OnLongClickListener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l);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//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长点击监听器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void 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setOnTouchListener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View.OnTouchListener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);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//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触摸监听器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32" y="1195411"/>
            <a:ext cx="9144032" cy="5091109"/>
          </a:xfrm>
        </p:spPr>
        <p:txBody>
          <a:bodyPr rIns="0"/>
          <a:lstStyle/>
          <a:p>
            <a:pPr eaLnBrk="1" hangingPunct="1">
              <a:buClr>
                <a:schemeClr val="tx2">
                  <a:lumMod val="75000"/>
                  <a:lumOff val="25000"/>
                </a:schemeClr>
              </a:buClr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按键事件</a:t>
            </a:r>
            <a:endParaRPr lang="en-US" altLang="en-US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23900" lvl="1" indent="-361950" eaLnBrk="1" hangingPunct="1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en-US" altLang="en-US" sz="2000" smtClean="0">
                <a:latin typeface="微软雅黑" pitchFamily="34" charset="-122"/>
                <a:ea typeface="微软雅黑" pitchFamily="34" charset="-122"/>
                <a:cs typeface="+mn-cs"/>
              </a:rPr>
              <a:t>onKeyDown(int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  <a:cs typeface="+mn-cs"/>
              </a:rPr>
              <a:t>keyCode</a:t>
            </a:r>
            <a:r>
              <a:rPr lang="en-US" altLang="en-US" sz="2000" smtClean="0">
                <a:latin typeface="微软雅黑" pitchFamily="34" charset="-122"/>
                <a:ea typeface="微软雅黑" pitchFamily="34" charset="-122"/>
                <a:cs typeface="+mn-cs"/>
              </a:rPr>
              <a:t>, KeyEvent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  <a:cs typeface="+mn-cs"/>
              </a:rPr>
              <a:t>event</a:t>
            </a:r>
            <a:r>
              <a:rPr lang="en-US" altLang="en-US" sz="2000" smtClean="0">
                <a:latin typeface="微软雅黑" pitchFamily="34" charset="-122"/>
                <a:ea typeface="微软雅黑" pitchFamily="34" charset="-122"/>
                <a:cs typeface="+mn-cs"/>
              </a:rPr>
              <a:t>) 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– </a:t>
            </a:r>
            <a:r>
              <a:rPr lang="en-US" altLang="en-US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按下一个键时调用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123950" lvl="2" indent="-361950" eaLnBrk="1" hangingPunct="1">
              <a:lnSpc>
                <a:spcPct val="11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一个参数为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int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类型，为被按下的键的键值（即键盘码）。</a:t>
            </a:r>
          </a:p>
          <a:p>
            <a:pPr marL="1123950" lvl="2" indent="-361950" eaLnBrk="1" hangingPunct="1">
              <a:lnSpc>
                <a:spcPct val="11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注意：不同型号的手机中，键值可能不同。</a:t>
            </a:r>
          </a:p>
          <a:p>
            <a:pPr marL="1123950" lvl="2" indent="-361950" eaLnBrk="1" hangingPunct="1">
              <a:lnSpc>
                <a:spcPct val="11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二个参数为按键事件的对象，封装了触发事件的详细信息。</a:t>
            </a:r>
          </a:p>
          <a:p>
            <a:pPr marL="1123950" lvl="2" indent="-361950" eaLnBrk="1" hangingPunct="1">
              <a:lnSpc>
                <a:spcPct val="11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返回值是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boolean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类型，当返回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true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时，表示已完整地处理了该事件。</a:t>
            </a:r>
          </a:p>
          <a:p>
            <a:pPr lvl="1">
              <a:defRPr/>
            </a:pPr>
            <a:endParaRPr lang="zh-CN" altLang="en-US" sz="800" dirty="0" smtClean="0">
              <a:ea typeface="宋体" pitchFamily="2" charset="-122"/>
            </a:endParaRPr>
          </a:p>
          <a:p>
            <a:pPr marL="723900" lvl="1" indent="-361950" eaLnBrk="1" hangingPunct="1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en-US" altLang="en-US" sz="2000" smtClean="0">
                <a:latin typeface="微软雅黑" pitchFamily="34" charset="-122"/>
                <a:ea typeface="微软雅黑" pitchFamily="34" charset="-122"/>
                <a:cs typeface="+mn-cs"/>
              </a:rPr>
              <a:t>onKeyUp(int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  <a:cs typeface="+mn-cs"/>
              </a:rPr>
              <a:t>keyCode</a:t>
            </a:r>
            <a:r>
              <a:rPr lang="en-US" altLang="en-US" sz="2000" smtClean="0">
                <a:latin typeface="微软雅黑" pitchFamily="34" charset="-122"/>
                <a:ea typeface="微软雅黑" pitchFamily="34" charset="-122"/>
                <a:cs typeface="+mn-cs"/>
              </a:rPr>
              <a:t>, KeyEvent event) 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– </a:t>
            </a:r>
            <a:r>
              <a:rPr lang="en-US" altLang="en-US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释放一个键时调用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123950" lvl="2" indent="-361950" eaLnBrk="1" hangingPunct="1">
              <a:lnSpc>
                <a:spcPct val="11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一个参数为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int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类型，为释放键的键值（即键盘码）。</a:t>
            </a:r>
          </a:p>
          <a:p>
            <a:pPr marL="1123950" lvl="2" indent="-361950" eaLnBrk="1" hangingPunct="1">
              <a:lnSpc>
                <a:spcPct val="11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二个参数为事件封装类的对象，与</a:t>
            </a:r>
            <a:r>
              <a:rPr lang="en-US" altLang="en-US" sz="18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onKeyDown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方法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中的含义相同。</a:t>
            </a:r>
          </a:p>
          <a:p>
            <a:pPr marL="1123950" lvl="2" indent="-361950" eaLnBrk="1" hangingPunct="1">
              <a:lnSpc>
                <a:spcPct val="11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返回值是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boolean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类型，与</a:t>
            </a:r>
            <a:r>
              <a:rPr lang="en-US" altLang="en-US" sz="18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onKeyDown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方法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的返回值含义相同。</a:t>
            </a:r>
          </a:p>
          <a:p>
            <a:pPr lvl="1">
              <a:defRPr/>
            </a:pPr>
            <a:endParaRPr lang="zh-CN" altLang="en-US" sz="800" dirty="0" smtClean="0">
              <a:ea typeface="宋体" pitchFamily="2" charset="-122"/>
            </a:endParaRPr>
          </a:p>
          <a:p>
            <a:pPr marL="723900" lvl="1" indent="-361950" eaLnBrk="1" hangingPunct="1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en-US" altLang="en-US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onKeyDown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和</a:t>
            </a:r>
            <a:r>
              <a:rPr lang="en-US" altLang="en-US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onKeyUp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的</a:t>
            </a:r>
            <a:r>
              <a:rPr lang="zh-CN" altLang="en-US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使用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方法</a:t>
            </a:r>
            <a:r>
              <a:rPr lang="zh-CN" altLang="en-US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基本相同，用户如果需要对按键被按下或抬起时进行事件处理，可通过重写该</a:t>
            </a:r>
            <a:r>
              <a:rPr lang="zh-CN" altLang="en-US" sz="2000" err="1" smtClean="0">
                <a:latin typeface="微软雅黑" pitchFamily="34" charset="-122"/>
                <a:ea typeface="微软雅黑" pitchFamily="34" charset="-122"/>
                <a:cs typeface="+mn-cs"/>
              </a:rPr>
              <a:t>方法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  <a:cs typeface="+mn-cs"/>
              </a:rPr>
              <a:t>实现，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无须设置监听器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  <a:endParaRPr lang="zh-CN" altLang="en-US" sz="2000" dirty="0" err="1" smtClean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4.8 Android</a:t>
            </a:r>
            <a:r>
              <a:rPr lang="zh-CN" altLang="en-US" dirty="0" smtClean="0"/>
              <a:t>事件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3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4.1 ListView</a:t>
            </a:r>
            <a:r>
              <a:rPr lang="zh-CN" altLang="en-US" smtClean="0"/>
              <a:t>与适配器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569325" cy="532923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的列表项</a:t>
            </a:r>
            <a:endParaRPr lang="en-US" altLang="zh-CN" sz="2400" b="1" smtClean="0">
              <a:latin typeface="微软雅黑" pitchFamily="34" charset="-122"/>
              <a:ea typeface="微软雅黑" pitchFamily="34" charset="-122"/>
            </a:endParaRPr>
          </a:p>
          <a:p>
            <a:pPr marL="723900" lvl="1" indent="-361950" eaLnBrk="1" hangingPunct="1">
              <a:lnSpc>
                <a:spcPct val="12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100000"/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Adapter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的列表项。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  <a:cs typeface="+mn-cs"/>
              </a:rPr>
              <a:t>主要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分以下四步骤：</a:t>
            </a:r>
          </a:p>
          <a:p>
            <a:pPr marL="1123950" lvl="2" indent="-361950" eaLnBrk="1" hangingPunct="1">
              <a:lnSpc>
                <a:spcPct val="13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第一步，准备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ListView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要显示的数据，使用一维或多维动态数组保存数据；</a:t>
            </a:r>
          </a:p>
          <a:p>
            <a:pPr marL="1123950" lvl="2" indent="-361950" eaLnBrk="1" hangingPunct="1">
              <a:lnSpc>
                <a:spcPct val="13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第二步，构建适配器。由于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ListView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的每一个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Item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的组成可简单，也可能比较复杂，所以根据需要，可选择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ArrayAdapter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SimpleAdapter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或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BaseAdapter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来为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ListView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绑定数据；</a:t>
            </a:r>
          </a:p>
          <a:p>
            <a:pPr marL="1123950" lvl="2" indent="-361950" eaLnBrk="1" hangingPunct="1">
              <a:lnSpc>
                <a:spcPct val="13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第三步，使用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setAdapter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，把适配器添加到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ListView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，并显示出来。</a:t>
            </a:r>
          </a:p>
          <a:p>
            <a:pPr marL="1123950" lvl="2" indent="-361950" eaLnBrk="1" hangingPunct="1">
              <a:lnSpc>
                <a:spcPct val="13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第四步，为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ListView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添加监听器，设置各种事件（如单击、滚动、单击长按等）的响应操作。</a:t>
            </a:r>
          </a:p>
          <a:p>
            <a:pPr marL="1123950" lvl="2" indent="-361950" eaLnBrk="1" hangingPunct="1">
              <a:lnSpc>
                <a:spcPct val="13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bldLvl="3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301750" y="332656"/>
            <a:ext cx="7086600" cy="487362"/>
          </a:xfrm>
        </p:spPr>
        <p:txBody>
          <a:bodyPr/>
          <a:lstStyle/>
          <a:p>
            <a:r>
              <a:rPr lang="en-US" altLang="zh-CN" dirty="0" smtClean="0"/>
              <a:t>4.8 Android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www.3gmsc.com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39552" y="1484784"/>
            <a:ext cx="2092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400" b="1" smtClean="0">
                <a:cs typeface="Times New Roman" pitchFamily="18" charset="0"/>
              </a:rPr>
              <a:t> keyCode</a:t>
            </a:r>
            <a:r>
              <a:rPr lang="zh-CN" altLang="en-US" sz="2400" b="1" smtClean="0">
                <a:cs typeface="Times New Roman" pitchFamily="18" charset="0"/>
              </a:rPr>
              <a:t>值</a:t>
            </a:r>
            <a:endParaRPr lang="zh-CN" alt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00240"/>
            <a:ext cx="9144000" cy="4325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301750" y="332656"/>
            <a:ext cx="7086600" cy="487362"/>
          </a:xfrm>
        </p:spPr>
        <p:txBody>
          <a:bodyPr/>
          <a:lstStyle/>
          <a:p>
            <a:r>
              <a:rPr lang="en-US" altLang="zh-CN" dirty="0" smtClean="0"/>
              <a:t>4.8 Android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www.3gmsc.com</a:t>
            </a: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539750" y="2095688"/>
            <a:ext cx="8191500" cy="1477328"/>
          </a:xfrm>
          <a:prstGeom prst="rect">
            <a:avLst/>
          </a:prstGeom>
          <a:solidFill>
            <a:srgbClr val="BBE0E3"/>
          </a:solidFill>
          <a:ln w="9525">
            <a:noFill/>
            <a:miter lim="800000"/>
            <a:headEnd/>
            <a:tailEnd/>
          </a:ln>
        </p:spPr>
        <p:txBody>
          <a:bodyPr wrap="square" lIns="66654" rIns="66654" anchor="ctr">
            <a:spAutoFit/>
          </a:bodyPr>
          <a:lstStyle/>
          <a:p>
            <a:pPr marL="0" marR="0" lvl="0" indent="203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final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getAction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()         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//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获得按键的动作</a:t>
            </a:r>
          </a:p>
          <a:p>
            <a:pPr marL="0" marR="0" lvl="0" indent="203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final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getFlags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()          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//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获得标志</a:t>
            </a:r>
          </a:p>
          <a:p>
            <a:pPr marL="0" marR="0" lvl="0" indent="203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final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getKeyCode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()        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//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获得按键码</a:t>
            </a:r>
          </a:p>
          <a:p>
            <a:pPr marL="0" marR="0" lvl="0" indent="203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final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getRepeatCount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()   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//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获得重复的信息</a:t>
            </a:r>
          </a:p>
          <a:p>
            <a:pPr marL="0" marR="0" lvl="0" indent="203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final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getScanCode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()       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//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获得扫描码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9552" y="1484784"/>
            <a:ext cx="5221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400" b="1" dirty="0" err="1" smtClean="0">
                <a:cs typeface="Times New Roman" pitchFamily="18" charset="0"/>
              </a:rPr>
              <a:t>KeyEvent</a:t>
            </a:r>
            <a:r>
              <a:rPr lang="zh-CN" altLang="en-US" sz="2400" b="1" dirty="0" smtClean="0">
                <a:cs typeface="Times New Roman" pitchFamily="18" charset="0"/>
              </a:rPr>
              <a:t>主要包含以下一些方法：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301750" y="332656"/>
            <a:ext cx="7086600" cy="487362"/>
          </a:xfrm>
        </p:spPr>
        <p:txBody>
          <a:bodyPr/>
          <a:lstStyle/>
          <a:p>
            <a:r>
              <a:rPr lang="en-US" altLang="zh-CN" dirty="0" smtClean="0"/>
              <a:t>4.8 Android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www.3gmsc.com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39552" y="1071546"/>
            <a:ext cx="6601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400" b="1" smtClean="0"/>
              <a:t>实例：当用户单击增加音量键时显示提示信息</a:t>
            </a:r>
            <a:endParaRPr lang="zh-CN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571612"/>
            <a:ext cx="9144000" cy="4003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5715016"/>
            <a:ext cx="792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FF0000"/>
                </a:solidFill>
              </a:rPr>
              <a:t>说明：</a:t>
            </a:r>
            <a:r>
              <a:rPr lang="en-US" altLang="zh-CN" sz="2000" smtClean="0"/>
              <a:t>onKeyDown()</a:t>
            </a:r>
            <a:r>
              <a:rPr lang="zh-CN" altLang="en-US" sz="2000" smtClean="0"/>
              <a:t>方法返回</a:t>
            </a:r>
            <a:r>
              <a:rPr lang="en-US" altLang="zh-CN" sz="2000" smtClean="0"/>
              <a:t>false</a:t>
            </a:r>
            <a:r>
              <a:rPr lang="zh-CN" altLang="en-US" sz="2000" smtClean="0"/>
              <a:t>；如果返回</a:t>
            </a:r>
            <a:r>
              <a:rPr lang="en-US" altLang="zh-CN" sz="2000" smtClean="0"/>
              <a:t>true</a:t>
            </a:r>
            <a:r>
              <a:rPr lang="zh-CN" altLang="en-US" sz="2000" smtClean="0"/>
              <a:t>，则会屏蔽该建。</a:t>
            </a:r>
            <a:endParaRPr lang="zh-CN" altLang="en-US" sz="200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2357430"/>
            <a:ext cx="57150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4.8 Android</a:t>
            </a:r>
            <a:r>
              <a:rPr lang="zh-CN" altLang="en-US" dirty="0" smtClean="0"/>
              <a:t>事件</a:t>
            </a:r>
            <a:endParaRPr lang="zh-CN" dirty="0" smtClean="0">
              <a:solidFill>
                <a:schemeClr val="tx1"/>
              </a:solidFill>
            </a:endParaRP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685800" y="1124744"/>
            <a:ext cx="7620000" cy="2236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lnSpc>
                <a:spcPct val="80000"/>
              </a:lnSpc>
              <a:buFontTx/>
              <a:buBlip>
                <a:blip r:embed="rId2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2400" b="1" smtClean="0"/>
              <a:t> 运动</a:t>
            </a:r>
            <a:r>
              <a:rPr lang="zh-CN" altLang="en-US" sz="2400" b="1" dirty="0"/>
              <a:t>事件</a:t>
            </a: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</a:rPr>
              <a:t>  </a:t>
            </a:r>
          </a:p>
          <a:p>
            <a:pPr defTabSz="457200">
              <a:buSzPct val="100000"/>
              <a:buFont typeface="隶书" pitchFamily="49" charset="-12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3200" dirty="0">
                <a:solidFill>
                  <a:srgbClr val="000000"/>
                </a:solidFill>
                <a:latin typeface="隶书" pitchFamily="49" charset="-122"/>
              </a:rPr>
              <a:t>		 </a:t>
            </a:r>
            <a:r>
              <a:rPr lang="zh-CN" altLang="en-US" sz="2200" dirty="0">
                <a:solidFill>
                  <a:srgbClr val="000000"/>
                </a:solidFill>
                <a:latin typeface="隶书" pitchFamily="49" charset="-122"/>
              </a:rPr>
              <a:t>触摸屏（</a:t>
            </a:r>
            <a:r>
              <a:rPr lang="en-US" altLang="zh-CN" sz="2200" dirty="0" err="1">
                <a:solidFill>
                  <a:srgbClr val="000000"/>
                </a:solidFill>
                <a:latin typeface="隶书" pitchFamily="49" charset="-122"/>
              </a:rPr>
              <a:t>TouchScreen</a:t>
            </a:r>
            <a:r>
              <a:rPr lang="zh-CN" altLang="en-US" sz="2200" dirty="0">
                <a:solidFill>
                  <a:srgbClr val="000000"/>
                </a:solidFill>
                <a:latin typeface="隶书" pitchFamily="49" charset="-122"/>
              </a:rPr>
              <a:t>）和滚动球（</a:t>
            </a:r>
            <a:r>
              <a:rPr lang="en-US" altLang="zh-CN" sz="2200" dirty="0">
                <a:solidFill>
                  <a:srgbClr val="000000"/>
                </a:solidFill>
                <a:latin typeface="隶书" pitchFamily="49" charset="-122"/>
              </a:rPr>
              <a:t>TrackBall</a:t>
            </a:r>
            <a:r>
              <a:rPr lang="zh-CN" altLang="en-US" sz="2200" dirty="0">
                <a:solidFill>
                  <a:srgbClr val="000000"/>
                </a:solidFill>
                <a:latin typeface="隶书" pitchFamily="49" charset="-122"/>
              </a:rPr>
              <a:t>）是</a:t>
            </a:r>
            <a:r>
              <a:rPr lang="en-US" altLang="zh-CN" sz="2200" dirty="0">
                <a:solidFill>
                  <a:srgbClr val="000000"/>
                </a:solidFill>
                <a:latin typeface="隶书" pitchFamily="49" charset="-122"/>
              </a:rPr>
              <a:t>Android</a:t>
            </a:r>
            <a:r>
              <a:rPr lang="zh-CN" altLang="en-US" sz="2200" dirty="0">
                <a:solidFill>
                  <a:srgbClr val="000000"/>
                </a:solidFill>
                <a:latin typeface="隶书" pitchFamily="49" charset="-122"/>
              </a:rPr>
              <a:t>中除了键盘之外的主要输入设备。如果需要使用触摸屏和滚动球，主要可以通过使用运动事件（</a:t>
            </a:r>
            <a:r>
              <a:rPr lang="en-US" altLang="zh-CN" sz="2200" dirty="0" err="1">
                <a:solidFill>
                  <a:srgbClr val="000000"/>
                </a:solidFill>
                <a:latin typeface="隶书" pitchFamily="49" charset="-122"/>
              </a:rPr>
              <a:t>MotionEvent</a:t>
            </a:r>
            <a:r>
              <a:rPr lang="zh-CN" altLang="en-US" sz="2200" dirty="0">
                <a:solidFill>
                  <a:srgbClr val="000000"/>
                </a:solidFill>
                <a:latin typeface="隶书" pitchFamily="49" charset="-122"/>
              </a:rPr>
              <a:t>）用于接收它们的信息。</a:t>
            </a:r>
          </a:p>
          <a:p>
            <a:pPr defTabSz="457200">
              <a:buSzPct val="100000"/>
              <a:buFont typeface="隶书" pitchFamily="49" charset="-12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2200" dirty="0">
                <a:solidFill>
                  <a:srgbClr val="000000"/>
                </a:solidFill>
                <a:latin typeface="隶书" pitchFamily="49" charset="-122"/>
              </a:rPr>
              <a:t>    触摸屏和滚动球事件主要通过实现以下</a:t>
            </a:r>
            <a:r>
              <a:rPr lang="en-US" altLang="zh-CN" sz="2200" dirty="0">
                <a:solidFill>
                  <a:srgbClr val="000000"/>
                </a:solidFill>
                <a:latin typeface="隶书" pitchFamily="49" charset="-122"/>
              </a:rPr>
              <a:t>2</a:t>
            </a:r>
            <a:r>
              <a:rPr lang="zh-CN" altLang="en-US" sz="2200" dirty="0">
                <a:solidFill>
                  <a:srgbClr val="000000"/>
                </a:solidFill>
                <a:latin typeface="隶书" pitchFamily="49" charset="-122"/>
              </a:rPr>
              <a:t>个函数来接收：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827584" y="3393976"/>
            <a:ext cx="7162800" cy="70167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lIns="66654" rIns="66654" anchor="ctr">
            <a:spAutoFit/>
          </a:bodyPr>
          <a:lstStyle/>
          <a:p>
            <a:pPr indent="203200" algn="ctr"/>
            <a:r>
              <a:rPr lang="en-US" altLang="zh-CN" dirty="0"/>
              <a:t> </a:t>
            </a:r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onTouchEvent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MotionEvent</a:t>
            </a:r>
            <a:r>
              <a:rPr lang="en-US" altLang="zh-CN" sz="2000" dirty="0"/>
              <a:t> event)</a:t>
            </a:r>
          </a:p>
          <a:p>
            <a:pPr indent="203200" algn="ctr"/>
            <a:r>
              <a:rPr lang="en-US" altLang="zh-CN" sz="2000" dirty="0"/>
              <a:t>     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onTrackballEvent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MotionEvent</a:t>
            </a:r>
            <a:r>
              <a:rPr lang="en-US" altLang="zh-CN" sz="2000" dirty="0"/>
              <a:t> event)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4348" y="4278089"/>
            <a:ext cx="7620000" cy="907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lnSpc>
                <a:spcPct val="80000"/>
              </a:lnSpc>
              <a:buFontTx/>
              <a:buBlip>
                <a:blip r:embed="rId2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2200" smtClean="0">
                <a:solidFill>
                  <a:srgbClr val="000000"/>
                </a:solidFill>
                <a:latin typeface="隶书" pitchFamily="49" charset="-122"/>
              </a:rPr>
              <a:t>除了</a:t>
            </a:r>
            <a:r>
              <a:rPr lang="zh-CN" altLang="en-US" sz="2200" smtClean="0">
                <a:solidFill>
                  <a:srgbClr val="000000"/>
                </a:solidFill>
                <a:latin typeface="隶书" pitchFamily="49" charset="-122"/>
              </a:rPr>
              <a:t>可以通过重写</a:t>
            </a:r>
            <a:r>
              <a:rPr lang="en-US" altLang="zh-CN" sz="2200" smtClean="0">
                <a:solidFill>
                  <a:srgbClr val="000000"/>
                </a:solidFill>
                <a:latin typeface="隶书" pitchFamily="49" charset="-122"/>
              </a:rPr>
              <a:t>onTouchEvent()</a:t>
            </a:r>
            <a:r>
              <a:rPr lang="zh-CN" altLang="en-US" sz="2200" smtClean="0">
                <a:solidFill>
                  <a:srgbClr val="000000"/>
                </a:solidFill>
                <a:latin typeface="隶书" pitchFamily="49" charset="-122"/>
              </a:rPr>
              <a:t>方法来</a:t>
            </a:r>
            <a:r>
              <a:rPr lang="zh-CN" altLang="en-US" sz="2200" smtClean="0">
                <a:solidFill>
                  <a:srgbClr val="000000"/>
                </a:solidFill>
                <a:latin typeface="隶书" pitchFamily="49" charset="-122"/>
              </a:rPr>
              <a:t>处理触摸事件之外</a:t>
            </a:r>
            <a:r>
              <a:rPr lang="zh-CN" altLang="en-US" sz="2200" smtClean="0">
                <a:solidFill>
                  <a:srgbClr val="000000"/>
                </a:solidFill>
                <a:latin typeface="隶书" pitchFamily="49" charset="-122"/>
              </a:rPr>
              <a:t>，还可以使用</a:t>
            </a:r>
            <a:r>
              <a:rPr lang="en-US" altLang="zh-CN" sz="2200" smtClean="0">
                <a:solidFill>
                  <a:srgbClr val="000000"/>
                </a:solidFill>
                <a:latin typeface="隶书" pitchFamily="49" charset="-122"/>
              </a:rPr>
              <a:t>setOnTouchListener()</a:t>
            </a:r>
            <a:r>
              <a:rPr lang="zh-CN" altLang="en-US" sz="2200" smtClean="0">
                <a:solidFill>
                  <a:srgbClr val="000000"/>
                </a:solidFill>
                <a:latin typeface="隶书" pitchFamily="49" charset="-122"/>
              </a:rPr>
              <a:t>方法为控件设置监听器来处理触摸事件，这在日常开发中更加常用。</a:t>
            </a:r>
            <a:endParaRPr lang="zh-CN" altLang="en-US" sz="2200" dirty="0">
              <a:solidFill>
                <a:srgbClr val="000000"/>
              </a:solidFill>
              <a:latin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4.8 Android</a:t>
            </a:r>
            <a:r>
              <a:rPr lang="zh-CN" altLang="en-US" dirty="0" smtClean="0"/>
              <a:t>事件</a:t>
            </a:r>
            <a:endParaRPr lang="zh-CN" dirty="0" smtClean="0">
              <a:solidFill>
                <a:schemeClr val="tx1"/>
              </a:solidFill>
            </a:endParaRP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609600" y="1447800"/>
            <a:ext cx="7924800" cy="301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SzPct val="100000"/>
              <a:buFont typeface="隶书" pitchFamily="49" charset="-12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</a:rPr>
              <a:t>     </a:t>
            </a:r>
            <a:r>
              <a:rPr lang="en-US" altLang="zh-CN" sz="2200" dirty="0" err="1">
                <a:solidFill>
                  <a:srgbClr val="000000"/>
                </a:solidFill>
                <a:latin typeface="隶书" pitchFamily="49" charset="-122"/>
              </a:rPr>
              <a:t>MotionEvent</a:t>
            </a:r>
            <a:r>
              <a:rPr lang="zh-CN" altLang="en-US" sz="2200" dirty="0">
                <a:solidFill>
                  <a:srgbClr val="000000"/>
                </a:solidFill>
                <a:latin typeface="隶书" pitchFamily="49" charset="-122"/>
              </a:rPr>
              <a:t>是用于处理运动事件的类，这个类中可以获得动作的类型、动作的坐标</a:t>
            </a:r>
            <a:r>
              <a:rPr lang="en-US" altLang="zh-CN" sz="2200" dirty="0">
                <a:solidFill>
                  <a:srgbClr val="000000"/>
                </a:solidFill>
                <a:latin typeface="隶书" pitchFamily="49" charset="-122"/>
              </a:rPr>
              <a:t>,</a:t>
            </a:r>
            <a:r>
              <a:rPr lang="zh-CN" altLang="en-US" sz="2200" dirty="0" smtClean="0">
                <a:solidFill>
                  <a:srgbClr val="000000"/>
                </a:solidFill>
                <a:latin typeface="隶书" pitchFamily="49" charset="-122"/>
              </a:rPr>
              <a:t>常用方法如下</a:t>
            </a:r>
            <a:r>
              <a:rPr lang="en-US" altLang="zh-CN" sz="2200" dirty="0">
                <a:solidFill>
                  <a:srgbClr val="000000"/>
                </a:solidFill>
                <a:latin typeface="隶书" pitchFamily="49" charset="-122"/>
              </a:rPr>
              <a:t>:</a:t>
            </a:r>
            <a:endParaRPr lang="zh-CN" altLang="en-US" sz="2200" dirty="0">
              <a:solidFill>
                <a:srgbClr val="000000"/>
              </a:solidFill>
              <a:latin typeface="隶书" pitchFamily="49" charset="-122"/>
            </a:endParaRPr>
          </a:p>
          <a:p>
            <a:pPr defTabSz="457200">
              <a:buSzPct val="100000"/>
              <a:buFont typeface="隶书" pitchFamily="49" charset="-12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zh-CN" altLang="en-US" sz="3200" dirty="0">
              <a:solidFill>
                <a:srgbClr val="000000"/>
              </a:solidFill>
              <a:latin typeface="隶书" pitchFamily="49" charset="-122"/>
            </a:endParaRPr>
          </a:p>
          <a:p>
            <a:pPr defTabSz="457200">
              <a:buSzPct val="100000"/>
              <a:buFont typeface="隶书" pitchFamily="49" charset="-12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3200" dirty="0">
                <a:solidFill>
                  <a:srgbClr val="000000"/>
                </a:solidFill>
                <a:latin typeface="隶书" pitchFamily="49" charset="-122"/>
              </a:rPr>
              <a:t>	</a:t>
            </a:r>
          </a:p>
          <a:p>
            <a:pPr defTabSz="457200">
              <a:buSzPct val="100000"/>
              <a:buFont typeface="隶书" pitchFamily="49" charset="-12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3200" dirty="0" smtClean="0">
                <a:solidFill>
                  <a:srgbClr val="000000"/>
                </a:solidFill>
                <a:latin typeface="隶书" pitchFamily="49" charset="-122"/>
              </a:rPr>
              <a:t>    </a:t>
            </a:r>
            <a:r>
              <a:rPr lang="zh-CN" altLang="en-US" sz="2200" dirty="0">
                <a:solidFill>
                  <a:srgbClr val="000000"/>
                </a:solidFill>
                <a:latin typeface="隶书" pitchFamily="49" charset="-122"/>
              </a:rPr>
              <a:t>在</a:t>
            </a:r>
            <a:r>
              <a:rPr lang="en-US" altLang="zh-CN" sz="2200" dirty="0">
                <a:solidFill>
                  <a:srgbClr val="000000"/>
                </a:solidFill>
                <a:latin typeface="隶书" pitchFamily="49" charset="-122"/>
              </a:rPr>
              <a:t>Android 2.0</a:t>
            </a:r>
            <a:r>
              <a:rPr lang="zh-CN" altLang="en-US" sz="2200" dirty="0">
                <a:solidFill>
                  <a:srgbClr val="000000"/>
                </a:solidFill>
                <a:latin typeface="隶书" pitchFamily="49" charset="-122"/>
              </a:rPr>
              <a:t>版本之后，</a:t>
            </a:r>
            <a:r>
              <a:rPr lang="en-US" altLang="zh-CN" sz="2200" dirty="0" err="1">
                <a:solidFill>
                  <a:srgbClr val="000000"/>
                </a:solidFill>
                <a:latin typeface="隶书" pitchFamily="49" charset="-122"/>
              </a:rPr>
              <a:t>MotionEvent</a:t>
            </a:r>
            <a:r>
              <a:rPr lang="zh-CN" altLang="en-US" sz="2200" dirty="0">
                <a:solidFill>
                  <a:srgbClr val="000000"/>
                </a:solidFill>
                <a:latin typeface="隶书" pitchFamily="49" charset="-122"/>
              </a:rPr>
              <a:t>中还包含了多点触摸的信息，当有多个触点同时起作用的时候，可以获得触点的数目和每一个触点的坐标。</a:t>
            </a: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600200" y="2368997"/>
            <a:ext cx="6400800" cy="91598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lIns="66654" rIns="66654" anchor="ctr">
            <a:spAutoFit/>
          </a:bodyPr>
          <a:lstStyle/>
          <a:p>
            <a:pPr indent="203200"/>
            <a:r>
              <a:rPr lang="en-US" altLang="zh-CN" dirty="0"/>
              <a:t>final </a:t>
            </a: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getAction</a:t>
            </a:r>
            <a:r>
              <a:rPr lang="en-US" altLang="zh-CN" dirty="0"/>
              <a:t>()          </a:t>
            </a:r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获得动作的类型</a:t>
            </a:r>
            <a:endParaRPr lang="en-US" dirty="0">
              <a:solidFill>
                <a:srgbClr val="FF0000"/>
              </a:solidFill>
            </a:endParaRPr>
          </a:p>
          <a:p>
            <a:pPr indent="203200"/>
            <a:r>
              <a:rPr lang="en-US" altLang="zh-CN" dirty="0"/>
              <a:t>final float  </a:t>
            </a:r>
            <a:r>
              <a:rPr lang="en-US" altLang="zh-CN" dirty="0" err="1"/>
              <a:t>getX</a:t>
            </a:r>
            <a:r>
              <a:rPr lang="en-US" altLang="zh-CN" dirty="0"/>
              <a:t>()	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获得动作的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轴坐标</a:t>
            </a:r>
          </a:p>
          <a:p>
            <a:pPr indent="203200"/>
            <a:r>
              <a:rPr lang="en-US" altLang="zh-CN" dirty="0" err="1"/>
              <a:t>flnal</a:t>
            </a:r>
            <a:r>
              <a:rPr lang="en-US" altLang="zh-CN" dirty="0"/>
              <a:t> float  </a:t>
            </a:r>
            <a:r>
              <a:rPr lang="en-US" altLang="zh-CN" dirty="0" err="1"/>
              <a:t>getY</a:t>
            </a:r>
            <a:r>
              <a:rPr lang="en-US" altLang="zh-CN" dirty="0"/>
              <a:t>()	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获得动作的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</a:rPr>
              <a:t>轴坐标</a:t>
            </a:r>
            <a:r>
              <a:rPr lang="zh-CN" altLang="en-US" dirty="0"/>
              <a:t>	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5750" y="2324100"/>
            <a:ext cx="8569325" cy="442753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981075"/>
            <a:ext cx="8713787" cy="5257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>
                  <a:lumMod val="75000"/>
                  <a:lumOff val="25000"/>
                </a:schemeClr>
              </a:buClr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事件监听器接口的实现方法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23900" lvl="1" indent="-361950" eaLnBrk="1" hangingPunct="1">
              <a:lnSpc>
                <a:spcPct val="12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外部类实现事件监听器接口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123950" lvl="2" indent="-361950" eaLnBrk="1" hangingPunct="1">
              <a:lnSpc>
                <a:spcPct val="12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通常是在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Activity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组件中实现其接口。代码如：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+mn-cs"/>
              </a:rPr>
              <a:t>	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public class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TestMedia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 extends Activity implements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View.OnClickListener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{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…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@override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public void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onCreate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(Bundle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savedInstanceState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) {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   …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   Button btn1 = (Button)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findViewById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(R.id.myButton1);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   Button btn2 = (Button)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findViewById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(R.id.myButton2);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   btn1 .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setOnClickListener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();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   btn2 .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setOnClickListener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();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}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… 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@override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public void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onClick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(View v) {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   switch (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v.getId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()) {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   case R.id. myButton1: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     …//do something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     break;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   case R.id. myButton2: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     … //do something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     break;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   }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}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}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4.8 Android</a:t>
            </a:r>
            <a:r>
              <a:rPr lang="zh-CN" altLang="en-US" dirty="0" smtClean="0"/>
              <a:t>事件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6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6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6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6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966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66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66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966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66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966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966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966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966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966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966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9661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6611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5750" y="2214563"/>
            <a:ext cx="8569325" cy="464343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981075"/>
            <a:ext cx="8713787" cy="5257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chemeClr val="tx2">
                  <a:lumMod val="75000"/>
                  <a:lumOff val="25000"/>
                </a:schemeClr>
              </a:buClr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事件监听器接口的实现方法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23900" lvl="1" indent="-361950" eaLnBrk="1" hangingPunct="1">
              <a:lnSpc>
                <a:spcPct val="11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内部类实现事件监听器接口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123950" lvl="2" indent="-361950" eaLnBrk="1" hangingPunct="1">
              <a:lnSpc>
                <a:spcPct val="11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类似于第二种，代码如：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public class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TestMedia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 extends Activity {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…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@override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public void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onCreate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(Bundle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savedInstanceState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) {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   …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   Button btn1 = (Button)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findViewById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(R.id.myButton1);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   Button btn2 = (Button)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findViewById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(R.id.myButton2);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   btn1 .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setOnClickListener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(new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ClickEvent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());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   btn2 .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setOnClickListener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(new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ClickEvent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());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}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… 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class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ClickEvent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 implements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View.OnClickListener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 {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   public void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onClick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(View v) {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      switch (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v.getId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()) {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      case R.id. myButton1: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        …//do something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        break;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      case R.id. myButton2: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        … //do something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        break;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      }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   }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   }</a:t>
            </a:r>
          </a:p>
          <a:p>
            <a:pPr marL="1123950" lvl="2" indent="-361950" eaLnBrk="1" hangingPunct="1">
              <a:lnSpc>
                <a:spcPts val="15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}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4.8 Android</a:t>
            </a:r>
            <a:r>
              <a:rPr lang="zh-CN" altLang="en-US" dirty="0" smtClean="0"/>
              <a:t>事件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6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6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6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6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966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66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66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966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66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966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966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966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966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966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966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9661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9661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6611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85750" y="2500313"/>
            <a:ext cx="8569325" cy="40005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052513"/>
            <a:ext cx="8964612" cy="5040312"/>
          </a:xfrm>
        </p:spPr>
        <p:txBody>
          <a:bodyPr/>
          <a:lstStyle/>
          <a:p>
            <a:pPr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OnClickListener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举例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23900" lvl="1" indent="-361950" eaLnBrk="1" hangingPunct="1">
              <a:lnSpc>
                <a:spcPct val="12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项目名：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Activity_RadioGroupClear</a:t>
            </a:r>
            <a:endParaRPr lang="zh-CN" altLang="en-US" sz="2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123950" lvl="2" indent="-361950" eaLnBrk="1" hangingPunct="1">
              <a:lnSpc>
                <a:spcPct val="11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RadioGroupActivity.java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……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public class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RadioGroupActivity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 extends Activity implements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View.OnClickListener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 {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    private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RadioGroup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mRadioGroup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;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    @Override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    protected void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onCreate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(Bundle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savedInstanceState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) {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       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super.onCreate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savedInstanceState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);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       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setContentView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R.layout.radio_group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);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       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setTitle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("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RadioGroup_Activity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");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       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mRadioGroup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 = (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RadioGroup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)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findViewById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R.id.menu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);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        Button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clearButton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 = (Button)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findViewById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R.id.clear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);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       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clearButton.setOnClickListener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(this);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    }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    @Override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    public void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onClick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(View v) {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       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mRadioGroup.clearCheck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();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    }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}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976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3988" y="2973388"/>
            <a:ext cx="2355850" cy="348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763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13" y="2973388"/>
            <a:ext cx="2359025" cy="348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7640" name="AutoShape 8"/>
          <p:cNvSpPr>
            <a:spLocks/>
          </p:cNvSpPr>
          <p:nvPr/>
        </p:nvSpPr>
        <p:spPr bwMode="auto">
          <a:xfrm>
            <a:off x="7000875" y="1643063"/>
            <a:ext cx="1439863" cy="431800"/>
          </a:xfrm>
          <a:prstGeom prst="borderCallout1">
            <a:avLst>
              <a:gd name="adj1" fmla="val 26472"/>
              <a:gd name="adj2" fmla="val -5292"/>
              <a:gd name="adj3" fmla="val 245958"/>
              <a:gd name="adj4" fmla="val -85560"/>
            </a:avLst>
          </a:prstGeom>
          <a:solidFill>
            <a:srgbClr val="FDF7DB"/>
          </a:solidFill>
          <a:ln w="28575">
            <a:solidFill>
              <a:srgbClr val="FF66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r>
              <a:rPr lang="zh-CN" altLang="en-US" sz="2000" b="1">
                <a:ea typeface="宋体" pitchFamily="2" charset="-122"/>
              </a:rPr>
              <a:t>使用接口 。</a:t>
            </a:r>
          </a:p>
        </p:txBody>
      </p:sp>
      <p:sp>
        <p:nvSpPr>
          <p:cNvPr id="20489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4.8 Android</a:t>
            </a:r>
            <a:r>
              <a:rPr lang="zh-CN" altLang="en-US" dirty="0" smtClean="0"/>
              <a:t>事件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7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7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7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76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76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976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76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76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976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763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976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7635" grpId="0" build="p"/>
      <p:bldP spid="197640" grpId="0" animBg="1"/>
      <p:bldP spid="197640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85750" y="2357438"/>
            <a:ext cx="8643938" cy="421481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86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928688"/>
            <a:ext cx="8964612" cy="5040312"/>
          </a:xfrm>
        </p:spPr>
        <p:txBody>
          <a:bodyPr/>
          <a:lstStyle/>
          <a:p>
            <a:pPr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OnClickListener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举例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23900" lvl="1" indent="-361950" eaLnBrk="1" hangingPunct="1">
              <a:lnSpc>
                <a:spcPct val="12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项目名：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Activity_Btn</a:t>
            </a:r>
            <a:endParaRPr lang="zh-CN" altLang="en-US" sz="2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123950" lvl="2" indent="-361950" eaLnBrk="1" hangingPunct="1">
              <a:lnSpc>
                <a:spcPct val="11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BtnActivity.java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……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public class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BtnActivity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 extends Activity {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/** Called when the activity is first created. */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@Override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public void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onCreate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(Bundle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savedInstanceState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) {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	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super.onCreate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savedInstanceState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);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	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setTitle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("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EditText_Activity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");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	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setContentView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R.layout.btn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);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	Button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get_edit_view_button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 = (Button)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findViewById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R.id.get_edit_view_button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);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	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get_edit_view_button.setOnClickListener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(new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get_edit_view_button_listener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());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}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private class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get_edit_view_button_listener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 implements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View.OnClickListener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 {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	public void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onClick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(View v) {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		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EditText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edit_text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 = (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EditText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)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findViewById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R.id.edit_text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);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		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CharSequence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edit_text_value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 =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edit_text.getText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();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		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setTitle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("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输入的值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: "+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edit_text_value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);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	}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}</a:t>
            </a:r>
          </a:p>
          <a:p>
            <a:pPr marL="1123950" lvl="2" indent="-361950" eaLnBrk="1" hangingPunct="1">
              <a:lnSpc>
                <a:spcPts val="1600"/>
              </a:lnSpc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}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9866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7513" y="1274763"/>
            <a:ext cx="1804987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866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7038" y="1276350"/>
            <a:ext cx="1793875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8667" name="AutoShape 11"/>
          <p:cNvSpPr>
            <a:spLocks/>
          </p:cNvSpPr>
          <p:nvPr/>
        </p:nvSpPr>
        <p:spPr bwMode="auto">
          <a:xfrm>
            <a:off x="4786313" y="1785938"/>
            <a:ext cx="1655762" cy="431800"/>
          </a:xfrm>
          <a:prstGeom prst="borderCallout1">
            <a:avLst>
              <a:gd name="adj1" fmla="val 26472"/>
              <a:gd name="adj2" fmla="val -4602"/>
              <a:gd name="adj3" fmla="val 193750"/>
              <a:gd name="adj4" fmla="val -47560"/>
            </a:avLst>
          </a:prstGeom>
          <a:solidFill>
            <a:srgbClr val="FDF7DB"/>
          </a:solidFill>
          <a:ln w="28575">
            <a:solidFill>
              <a:srgbClr val="FF66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r>
              <a:rPr lang="zh-CN" altLang="en-US" sz="2000" b="1">
                <a:ea typeface="宋体" pitchFamily="2" charset="-122"/>
              </a:rPr>
              <a:t>不使用接口 。</a:t>
            </a:r>
          </a:p>
        </p:txBody>
      </p:sp>
      <p:sp>
        <p:nvSpPr>
          <p:cNvPr id="21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4.8 Android</a:t>
            </a:r>
            <a:r>
              <a:rPr lang="zh-CN" altLang="en-US" dirty="0" smtClean="0"/>
              <a:t>事件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8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8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8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8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8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8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8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8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86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86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86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86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86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86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986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86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866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9866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866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9866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9866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9866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9866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9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8660" grpId="0" build="p"/>
      <p:bldP spid="198667" grpId="0" animBg="1"/>
      <p:bldP spid="198667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习题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605838" cy="4660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>
                  <a:lumMod val="75000"/>
                  <a:lumOff val="25000"/>
                </a:schemeClr>
              </a:buClr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Spinner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，用于选择所在城市名。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23900" lvl="1" indent="-361950" eaLnBrk="1" hangingPunct="1">
              <a:lnSpc>
                <a:spcPct val="110000"/>
              </a:lnSpc>
              <a:spcBef>
                <a:spcPts val="328"/>
              </a:spcBef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项目名：</a:t>
            </a:r>
            <a:r>
              <a:rPr lang="en-US" altLang="en-US" sz="2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Activity_Spinner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</a:p>
          <a:p>
            <a:pPr marL="723900" lvl="1" indent="-361950" eaLnBrk="1" hangingPunct="1">
              <a:lnSpc>
                <a:spcPct val="110000"/>
              </a:lnSpc>
              <a:spcBef>
                <a:spcPts val="328"/>
              </a:spcBef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在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res/values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目录下创建一个名为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arrays.xml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的文件。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23900" lvl="1" indent="-361950" eaLnBrk="1" hangingPunct="1">
              <a:lnSpc>
                <a:spcPct val="110000"/>
              </a:lnSpc>
              <a:spcBef>
                <a:spcPts val="328"/>
              </a:spcBef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Java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代码：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SpinnerActivity.java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123950" lvl="2" indent="-361950" eaLnBrk="1" hangingPunct="1">
              <a:lnSpc>
                <a:spcPct val="13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给出两种方式定义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Spinner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下拉列表内容。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123950" lvl="2" indent="-361950" eaLnBrk="1" hangingPunct="1">
              <a:lnSpc>
                <a:spcPct val="13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使用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getStringArray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方法从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xml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数组描述文件中载入数组的值。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123950" lvl="2" indent="-361950" eaLnBrk="1" hangingPunct="1">
              <a:lnSpc>
                <a:spcPct val="13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使用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onItemSelected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 定义当选择了下拉选项时的回调方法。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23900" lvl="1" indent="-361950" eaLnBrk="1" hangingPunct="1">
              <a:lnSpc>
                <a:spcPct val="110000"/>
              </a:lnSpc>
              <a:spcBef>
                <a:spcPts val="328"/>
              </a:spcBef>
              <a:buClr>
                <a:schemeClr val="tx2">
                  <a:lumMod val="75000"/>
                  <a:lumOff val="25000"/>
                </a:schemeClr>
              </a:buClr>
              <a:buSzPct val="100000"/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运行结果如图：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27654" name="图片 70"/>
          <p:cNvPicPr>
            <a:picLocks noChangeAspect="1" noChangeArrowheads="1"/>
          </p:cNvPicPr>
          <p:nvPr/>
        </p:nvPicPr>
        <p:blipFill>
          <a:blip r:embed="rId2" cstate="print"/>
          <a:srcRect b="37859"/>
          <a:stretch>
            <a:fillRect/>
          </a:stretch>
        </p:blipFill>
        <p:spPr bwMode="auto">
          <a:xfrm>
            <a:off x="928688" y="4572000"/>
            <a:ext cx="21812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图片 71"/>
          <p:cNvPicPr>
            <a:picLocks noChangeAspect="1" noChangeArrowheads="1"/>
          </p:cNvPicPr>
          <p:nvPr/>
        </p:nvPicPr>
        <p:blipFill>
          <a:blip r:embed="rId3" cstate="print"/>
          <a:srcRect b="38776"/>
          <a:stretch>
            <a:fillRect/>
          </a:stretch>
        </p:blipFill>
        <p:spPr bwMode="auto">
          <a:xfrm>
            <a:off x="3405188" y="4572000"/>
            <a:ext cx="22288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图片 72"/>
          <p:cNvPicPr>
            <a:picLocks noChangeAspect="1" noChangeArrowheads="1"/>
          </p:cNvPicPr>
          <p:nvPr/>
        </p:nvPicPr>
        <p:blipFill>
          <a:blip r:embed="rId4" cstate="print"/>
          <a:srcRect b="40961"/>
          <a:stretch>
            <a:fillRect/>
          </a:stretch>
        </p:blipFill>
        <p:spPr bwMode="auto">
          <a:xfrm>
            <a:off x="5929313" y="4572000"/>
            <a:ext cx="2228850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4.1 ListView</a:t>
            </a:r>
            <a:r>
              <a:rPr lang="zh-CN" altLang="en-US" smtClean="0"/>
              <a:t>与适配器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3950"/>
            <a:ext cx="8424863" cy="5448300"/>
          </a:xfrm>
        </p:spPr>
        <p:txBody>
          <a:bodyPr/>
          <a:lstStyle/>
          <a:p>
            <a:pPr marL="342900" lvl="1" indent="-342900" eaLnBrk="1" hangingPunct="1">
              <a:lnSpc>
                <a:spcPct val="12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v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Adapter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（适配器）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23900" lvl="1" indent="-361950" eaLnBrk="1" hangingPunct="1">
              <a:lnSpc>
                <a:spcPct val="12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Adapter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是界面数据绑定的一种理解。它所操纵的数据如数组，链表，数据库，集合等。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23900" lvl="1" indent="-361950" eaLnBrk="1" hangingPunct="1">
              <a:lnSpc>
                <a:spcPct val="12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常用的适配器有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ArrayAdapter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SimpleAdapter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SimpleCursorAdapter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，它们都是继承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BaseAdapter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23900" lvl="1" indent="-361950" eaLnBrk="1" hangingPunct="1">
              <a:lnSpc>
                <a:spcPct val="12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Adapter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都位于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android.widget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包下。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23900" lvl="1" indent="-361950" eaLnBrk="1" hangingPunct="1">
              <a:lnSpc>
                <a:spcPct val="12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Adapter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对象有两个主要责任：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123950" lvl="2" indent="-361950" eaLnBrk="1" hangingPunct="1">
              <a:lnSpc>
                <a:spcPct val="13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用数据填充布局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123950" lvl="2" indent="-361950" eaLnBrk="1" hangingPunct="1">
              <a:lnSpc>
                <a:spcPct val="13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处理用户的选择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23900" lvl="1" indent="-361950" eaLnBrk="1" hangingPunct="1">
              <a:lnSpc>
                <a:spcPct val="12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</a:rPr>
              <a:t>ArrayAdapter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为下拉列表加载数据，有两种方式：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1123950" lvl="2" indent="-361950" eaLnBrk="1" hangingPunct="1">
              <a:lnSpc>
                <a:spcPct val="13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代码动态地定义下拉列表的数据源。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1123950" lvl="2" indent="-361950" eaLnBrk="1" hangingPunct="1">
              <a:lnSpc>
                <a:spcPct val="13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文件预先定义数组资源描述文件。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723900" lvl="1" indent="-361950" eaLnBrk="1" hangingPunct="1">
              <a:lnSpc>
                <a:spcPct val="13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endParaRPr lang="en-US" altLang="zh-CN" sz="2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bldLvl="3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习题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605838" cy="4660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>
                  <a:lumMod val="75000"/>
                  <a:lumOff val="25000"/>
                </a:schemeClr>
              </a:buClr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（续）：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Spinner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，用于选择所在城市名。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23900" lvl="1" indent="-361950" eaLnBrk="1" hangingPunct="1">
              <a:lnSpc>
                <a:spcPct val="110000"/>
              </a:lnSpc>
              <a:spcBef>
                <a:spcPts val="328"/>
              </a:spcBef>
              <a:buClr>
                <a:schemeClr val="tx2">
                  <a:lumMod val="75000"/>
                  <a:lumOff val="25000"/>
                </a:schemeClr>
              </a:buClr>
              <a:buSzPct val="100000"/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onItemSelected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()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方法的格式为：</a:t>
            </a:r>
          </a:p>
          <a:p>
            <a:pPr marL="1123950" lvl="2" indent="-361950" eaLnBrk="1" hangingPunct="1">
              <a:lnSpc>
                <a:spcPct val="13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public void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onItemSelected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AdapterView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&lt;?&gt; arg0,View arg1,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int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 arg2, long arg3)</a:t>
            </a:r>
          </a:p>
          <a:p>
            <a:pPr marL="1123950" lvl="2" indent="-361950" eaLnBrk="1" hangingPunct="1">
              <a:lnSpc>
                <a:spcPct val="13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参数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arg0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是适配器视图对象，这里指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Spinner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的下拉列表视图。其中，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AdapterView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是内容由适配器来决定的视图类，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&lt;?&gt;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是适配器里内容的类型。</a:t>
            </a:r>
          </a:p>
          <a:p>
            <a:pPr marL="1123950" lvl="2" indent="-361950" eaLnBrk="1" hangingPunct="1">
              <a:lnSpc>
                <a:spcPct val="13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参数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arg1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是适配器视图里的被点击的对象。可以理解成下拉列表框中被选中的那一项。</a:t>
            </a:r>
          </a:p>
          <a:p>
            <a:pPr marL="1123950" lvl="2" indent="-361950" eaLnBrk="1" hangingPunct="1">
              <a:lnSpc>
                <a:spcPct val="13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参数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arg2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指在下拉列表选项中被选择项的位置。</a:t>
            </a:r>
          </a:p>
          <a:p>
            <a:pPr marL="1123950" lvl="2" indent="-361950" eaLnBrk="1" hangingPunct="1">
              <a:lnSpc>
                <a:spcPct val="13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参数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arg3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指被点击选项所在行的行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ID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号。</a:t>
            </a:r>
          </a:p>
          <a:p>
            <a:pPr marL="1123950" lvl="2" indent="-361950" eaLnBrk="1" hangingPunct="1">
              <a:lnSpc>
                <a:spcPct val="13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bldLvl="3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习题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3950"/>
            <a:ext cx="8177213" cy="13763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SimpleAdapter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适配器为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绑定数据，列出国内一些著名网站名及网址信息，单击某一条目时，在标题栏显示其网址信息。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31750" name="图片 7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2463" y="2143125"/>
            <a:ext cx="1998662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57188" y="2428875"/>
            <a:ext cx="6715125" cy="42973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723900" lvl="1" indent="-361950">
              <a:lnSpc>
                <a:spcPct val="12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100000"/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项目名：</a:t>
            </a:r>
            <a:r>
              <a:rPr lang="en-US" altLang="en-US" sz="2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en-US" sz="2200" dirty="0" err="1">
                <a:latin typeface="微软雅黑" pitchFamily="34" charset="-122"/>
                <a:ea typeface="微软雅黑" pitchFamily="34" charset="-122"/>
              </a:rPr>
              <a:t>Activity_ListViewSimpleAdt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  <a:p>
            <a:pPr marL="723900" lvl="1" indent="-361950">
              <a:lnSpc>
                <a:spcPct val="12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100000"/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代码：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ListViewActivity.java</a:t>
            </a:r>
          </a:p>
          <a:p>
            <a:pPr marL="990600" lvl="2" indent="-266700">
              <a:lnSpc>
                <a:spcPct val="13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en-US" sz="2000" dirty="0" err="1">
                <a:latin typeface="微软雅黑" pitchFamily="34" charset="-122"/>
                <a:ea typeface="微软雅黑" pitchFamily="34" charset="-122"/>
              </a:rPr>
              <a:t>simpleAdapter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构造数据需要用到</a:t>
            </a:r>
            <a:r>
              <a:rPr lang="en-US" altLang="en-US" sz="2000" dirty="0" err="1"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，其中的</a:t>
            </a:r>
            <a:r>
              <a:rPr lang="en-US" altLang="en-US" sz="2000" dirty="0" err="1">
                <a:latin typeface="微软雅黑" pitchFamily="34" charset="-122"/>
                <a:ea typeface="微软雅黑" pitchFamily="34" charset="-122"/>
              </a:rPr>
              <a:t>HashMap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对象对应于</a:t>
            </a:r>
            <a:r>
              <a:rPr lang="en-US" altLang="en-US" sz="2000" dirty="0" err="1"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中的每一</a:t>
            </a:r>
            <a:r>
              <a:rPr lang="en-US" altLang="en-US" sz="2000" dirty="0">
                <a:latin typeface="微软雅黑" pitchFamily="34" charset="-122"/>
                <a:ea typeface="微软雅黑" pitchFamily="34" charset="-122"/>
              </a:rPr>
              <a:t>Item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990600" lvl="2" indent="-266700">
              <a:lnSpc>
                <a:spcPct val="13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en-US" sz="2000" dirty="0" err="1"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中的每一</a:t>
            </a:r>
            <a:r>
              <a:rPr lang="en-US" altLang="en-US" sz="2000" dirty="0">
                <a:latin typeface="微软雅黑" pitchFamily="34" charset="-122"/>
                <a:ea typeface="微软雅黑" pitchFamily="34" charset="-122"/>
              </a:rPr>
              <a:t>Item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包括一个</a:t>
            </a:r>
            <a:r>
              <a:rPr lang="en-US" altLang="en-US" sz="2000" dirty="0" err="1">
                <a:latin typeface="微软雅黑" pitchFamily="34" charset="-122"/>
                <a:ea typeface="微软雅黑" pitchFamily="34" charset="-122"/>
              </a:rPr>
              <a:t>ImageView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控件和两个分上下行的</a:t>
            </a:r>
            <a:r>
              <a:rPr lang="en-US" altLang="en-US" sz="2000" dirty="0" err="1">
                <a:latin typeface="微软雅黑" pitchFamily="34" charset="-122"/>
                <a:ea typeface="微软雅黑" pitchFamily="34" charset="-122"/>
              </a:rPr>
              <a:t>TextView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控件。这个布局文件为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listitem.xml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990600" lvl="2" indent="-266700">
              <a:lnSpc>
                <a:spcPct val="13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OnItemClickListener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监听，重写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onItemClick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回调方法。</a:t>
            </a:r>
            <a:endParaRPr lang="zh-CN" altLang="en-US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17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习题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154113"/>
            <a:ext cx="8177212" cy="18049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（续）：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BaseAdapter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适配器为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绑定数据，并且动态定义显示效果。在网站名及网址信息后添加一个按钮控件，当滚动时在标题栏显示其网址信息；当单击每个条目中的按钮时，在标题栏显示单击的条目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和网址。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282" y="3316311"/>
            <a:ext cx="6715125" cy="3398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723900" lvl="1" indent="-361950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100000"/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项目名：</a:t>
            </a:r>
            <a:r>
              <a:rPr lang="en-US" altLang="en-US" sz="2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en-US" sz="2200" dirty="0" err="1">
                <a:latin typeface="微软雅黑" pitchFamily="34" charset="-122"/>
                <a:ea typeface="微软雅黑" pitchFamily="34" charset="-122"/>
              </a:rPr>
              <a:t>Activity_ListViewBaseAdt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  <a:p>
            <a:pPr marL="723900" lvl="1" indent="-361950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100000"/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代码：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ListViewBaseAdtActivity.java</a:t>
            </a:r>
          </a:p>
          <a:p>
            <a:pPr marL="990600" lvl="2" indent="-266700">
              <a:lnSpc>
                <a:spcPct val="11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使用动态生成显示布局，需要在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BaseAdapter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的类对象定义中重写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getView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方法，并在该方法内动态创建布局对象以及其内的控件对象。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990600" lvl="2" indent="-266700">
              <a:lnSpc>
                <a:spcPct val="11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en-US" sz="2000" dirty="0" err="1">
                <a:latin typeface="微软雅黑" pitchFamily="34" charset="-122"/>
                <a:ea typeface="微软雅黑" pitchFamily="34" charset="-122"/>
              </a:rPr>
              <a:t>BaseAdapter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提供的数据源放在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描述文件中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en-US" sz="2000" dirty="0" err="1">
                <a:latin typeface="微软雅黑" pitchFamily="34" charset="-122"/>
                <a:ea typeface="微软雅黑" pitchFamily="34" charset="-122"/>
              </a:rPr>
              <a:t>getResources</a:t>
            </a:r>
            <a:r>
              <a:rPr lang="en-US" altLang="en-US" sz="2000" dirty="0">
                <a:latin typeface="微软雅黑" pitchFamily="34" charset="-122"/>
                <a:ea typeface="微软雅黑" pitchFamily="34" charset="-122"/>
              </a:rPr>
              <a:t>().</a:t>
            </a:r>
            <a:r>
              <a:rPr lang="en-US" altLang="en-US" sz="2000" dirty="0" err="1">
                <a:latin typeface="微软雅黑" pitchFamily="34" charset="-122"/>
                <a:ea typeface="微软雅黑" pitchFamily="34" charset="-122"/>
              </a:rPr>
              <a:t>getIdentifier</a:t>
            </a:r>
            <a:r>
              <a:rPr lang="en-US" altLang="en-US" sz="200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方法获取这些数据的</a:t>
            </a:r>
            <a:r>
              <a:rPr lang="en-US" altLang="en-US" sz="2000" dirty="0">
                <a:latin typeface="微软雅黑" pitchFamily="34" charset="-122"/>
                <a:ea typeface="微软雅黑" pitchFamily="34" charset="-122"/>
              </a:rPr>
              <a:t>ID，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并加载到适配器中。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990600" lvl="2" indent="-266700">
              <a:lnSpc>
                <a:spcPct val="11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不能在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onCreate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之前使用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getResources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方法。</a:t>
            </a:r>
          </a:p>
        </p:txBody>
      </p:sp>
      <p:pic>
        <p:nvPicPr>
          <p:cNvPr id="32775" name="图片 7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38" y="2928938"/>
            <a:ext cx="2100262" cy="307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17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习题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928688"/>
            <a:ext cx="5248275" cy="55911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buClr>
                <a:schemeClr val="tx2">
                  <a:lumMod val="75000"/>
                  <a:lumOff val="25000"/>
                </a:schemeClr>
              </a:buClr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用选项卡的形式设计 “掌上微博”的中心框架界面。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23900" lvl="1" indent="-361950" eaLnBrk="1" hangingPunct="1">
              <a:lnSpc>
                <a:spcPct val="110000"/>
              </a:lnSpc>
              <a:spcBef>
                <a:spcPts val="600"/>
              </a:spcBef>
              <a:buClr>
                <a:schemeClr val="tx2">
                  <a:lumMod val="75000"/>
                  <a:lumOff val="25000"/>
                </a:schemeClr>
              </a:buClr>
              <a:buSzPct val="100000"/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2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功能：</a:t>
            </a:r>
          </a:p>
          <a:p>
            <a:pPr marL="990600" lvl="2" indent="-266700" eaLnBrk="1" hangingPunct="1">
              <a:lnSpc>
                <a:spcPct val="110000"/>
              </a:lnSpc>
              <a:spcBef>
                <a:spcPts val="6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kern="1200" dirty="0" smtClean="0">
                <a:latin typeface="微软雅黑" pitchFamily="34" charset="-122"/>
                <a:ea typeface="微软雅黑" pitchFamily="34" charset="-122"/>
              </a:rPr>
              <a:t>“掌上微博”的功能分为快捷、好友、日志和相册四大模块，其中在快捷</a:t>
            </a:r>
            <a:r>
              <a:rPr lang="en-US" altLang="zh-CN" sz="2000" kern="1200" dirty="0" smtClean="0"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2000" kern="1200" dirty="0" smtClean="0">
                <a:latin typeface="微软雅黑" pitchFamily="34" charset="-122"/>
                <a:ea typeface="微软雅黑" pitchFamily="34" charset="-122"/>
              </a:rPr>
              <a:t>中，将“掌上微博”中常用的功能用列表的形式显示出来。</a:t>
            </a:r>
          </a:p>
          <a:p>
            <a:pPr marL="990600" lvl="2" indent="-266700" eaLnBrk="1" hangingPunct="1">
              <a:lnSpc>
                <a:spcPct val="110000"/>
              </a:lnSpc>
              <a:spcBef>
                <a:spcPts val="6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kern="1200" dirty="0" smtClean="0">
                <a:latin typeface="微软雅黑" pitchFamily="34" charset="-122"/>
                <a:ea typeface="微软雅黑" pitchFamily="34" charset="-122"/>
              </a:rPr>
              <a:t>每一个选项即调用一个</a:t>
            </a:r>
            <a:r>
              <a:rPr lang="en-US" altLang="zh-CN" sz="2000" kern="1200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kern="1200" dirty="0" smtClean="0">
                <a:latin typeface="微软雅黑" pitchFamily="34" charset="-122"/>
                <a:ea typeface="微软雅黑" pitchFamily="34" charset="-122"/>
              </a:rPr>
              <a:t>，第一个</a:t>
            </a:r>
            <a:r>
              <a:rPr lang="en-US" altLang="zh-CN" sz="2000" kern="1200" dirty="0" smtClean="0"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2000" kern="1200" dirty="0" smtClean="0">
                <a:latin typeface="微软雅黑" pitchFamily="34" charset="-122"/>
                <a:ea typeface="微软雅黑" pitchFamily="34" charset="-122"/>
              </a:rPr>
              <a:t>就是默认显示的选项卡界面。</a:t>
            </a:r>
          </a:p>
          <a:p>
            <a:pPr marL="723900" lvl="1" indent="-361950" eaLnBrk="1" hangingPunct="1">
              <a:lnSpc>
                <a:spcPct val="110000"/>
              </a:lnSpc>
              <a:spcBef>
                <a:spcPts val="600"/>
              </a:spcBef>
              <a:buClr>
                <a:schemeClr val="tx2">
                  <a:lumMod val="75000"/>
                  <a:lumOff val="25000"/>
                </a:schemeClr>
              </a:buClr>
              <a:buSzPct val="100000"/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2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程序文件</a:t>
            </a:r>
          </a:p>
          <a:p>
            <a:pPr marL="990600" lvl="2" indent="-266700" eaLnBrk="1" hangingPunct="1">
              <a:lnSpc>
                <a:spcPct val="110000"/>
              </a:lnSpc>
              <a:spcBef>
                <a:spcPts val="6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kern="1200" dirty="0" smtClean="0">
                <a:latin typeface="微软雅黑" pitchFamily="34" charset="-122"/>
                <a:ea typeface="微软雅黑" pitchFamily="34" charset="-122"/>
              </a:rPr>
              <a:t>项目名：</a:t>
            </a:r>
            <a:r>
              <a:rPr lang="en-US" altLang="zh-CN" sz="2000" kern="1200" dirty="0" err="1" smtClean="0">
                <a:latin typeface="微软雅黑" pitchFamily="34" charset="-122"/>
                <a:ea typeface="微软雅黑" pitchFamily="34" charset="-122"/>
              </a:rPr>
              <a:t>ZSWB_Menu</a:t>
            </a:r>
            <a:r>
              <a:rPr lang="zh-CN" altLang="en-US" sz="2000" kern="12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kern="1200" dirty="0" smtClean="0">
              <a:latin typeface="微软雅黑" pitchFamily="34" charset="-122"/>
              <a:ea typeface="微软雅黑" pitchFamily="34" charset="-122"/>
            </a:endParaRPr>
          </a:p>
          <a:p>
            <a:pPr marL="990600" lvl="2" indent="-266700" eaLnBrk="1" hangingPunct="1">
              <a:lnSpc>
                <a:spcPct val="110000"/>
              </a:lnSpc>
              <a:spcBef>
                <a:spcPts val="6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kern="1200" dirty="0" smtClean="0">
                <a:latin typeface="微软雅黑" pitchFamily="34" charset="-122"/>
                <a:ea typeface="微软雅黑" pitchFamily="34" charset="-122"/>
              </a:rPr>
              <a:t>入口文件为</a:t>
            </a:r>
            <a:r>
              <a:rPr lang="en-US" altLang="zh-CN" sz="2000" kern="1200" dirty="0" smtClean="0">
                <a:latin typeface="微软雅黑" pitchFamily="34" charset="-122"/>
                <a:ea typeface="微软雅黑" pitchFamily="34" charset="-122"/>
              </a:rPr>
              <a:t>FrameTabActivity.java</a:t>
            </a:r>
            <a:r>
              <a:rPr lang="zh-CN" altLang="en-US" sz="2000" kern="12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kern="1200" dirty="0" smtClean="0">
              <a:latin typeface="微软雅黑" pitchFamily="34" charset="-122"/>
              <a:ea typeface="微软雅黑" pitchFamily="34" charset="-122"/>
            </a:endParaRPr>
          </a:p>
          <a:p>
            <a:pPr marL="990600" lvl="2" indent="-266700" eaLnBrk="1" hangingPunct="1">
              <a:lnSpc>
                <a:spcPct val="110000"/>
              </a:lnSpc>
              <a:spcBef>
                <a:spcPts val="6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kern="1200" dirty="0" smtClean="0">
                <a:latin typeface="微软雅黑" pitchFamily="34" charset="-122"/>
                <a:ea typeface="微软雅黑" pitchFamily="34" charset="-122"/>
              </a:rPr>
              <a:t>第一个</a:t>
            </a:r>
            <a:r>
              <a:rPr lang="en-US" altLang="zh-CN" sz="2000" kern="1200" dirty="0" smtClean="0"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2000" kern="1200" dirty="0" smtClean="0">
                <a:latin typeface="微软雅黑" pitchFamily="34" charset="-122"/>
                <a:ea typeface="微软雅黑" pitchFamily="34" charset="-122"/>
              </a:rPr>
              <a:t>对应的</a:t>
            </a:r>
            <a:r>
              <a:rPr lang="en-US" altLang="zh-CN" sz="2000" kern="1200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kern="1200" dirty="0" smtClean="0">
                <a:latin typeface="微软雅黑" pitchFamily="34" charset="-122"/>
                <a:ea typeface="微软雅黑" pitchFamily="34" charset="-122"/>
              </a:rPr>
              <a:t>的代码文件：</a:t>
            </a:r>
            <a:r>
              <a:rPr lang="en-US" altLang="zh-CN" sz="2000" kern="1200" dirty="0" smtClean="0">
                <a:latin typeface="微软雅黑" pitchFamily="34" charset="-122"/>
                <a:ea typeface="微软雅黑" pitchFamily="34" charset="-122"/>
              </a:rPr>
              <a:t>NormalActivity.java</a:t>
            </a:r>
            <a:r>
              <a:rPr lang="zh-CN" altLang="en-US" sz="2000" kern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kern="1200" dirty="0" smtClean="0">
              <a:latin typeface="微软雅黑" pitchFamily="34" charset="-122"/>
              <a:ea typeface="微软雅黑" pitchFamily="34" charset="-122"/>
            </a:endParaRPr>
          </a:p>
          <a:p>
            <a:pPr marL="611188" lvl="1" indent="-153988">
              <a:lnSpc>
                <a:spcPct val="110000"/>
              </a:lnSpc>
              <a:spcBef>
                <a:spcPts val="600"/>
              </a:spcBef>
              <a:tabLst>
                <a:tab pos="449263" algn="l"/>
                <a:tab pos="620713" algn="l"/>
                <a:tab pos="4122738" algn="l"/>
                <a:tab pos="6915150" algn="l"/>
              </a:tabLst>
              <a:defRPr/>
            </a:pPr>
            <a:endParaRPr lang="en-US" altLang="zh-CN" sz="2000" dirty="0" smtClean="0">
              <a:ea typeface="宋体" pitchFamily="2" charset="-122"/>
            </a:endParaRPr>
          </a:p>
          <a:p>
            <a:pPr marL="611188" lvl="1" indent="-153988">
              <a:lnSpc>
                <a:spcPct val="110000"/>
              </a:lnSpc>
              <a:spcBef>
                <a:spcPts val="600"/>
              </a:spcBef>
              <a:tabLst>
                <a:tab pos="449263" algn="l"/>
                <a:tab pos="620713" algn="l"/>
                <a:tab pos="4122738" algn="l"/>
                <a:tab pos="6915150" algn="l"/>
              </a:tabLst>
              <a:defRPr/>
            </a:pPr>
            <a:endParaRPr lang="en-US" altLang="zh-CN" sz="2000" dirty="0" smtClean="0">
              <a:ea typeface="宋体" pitchFamily="2" charset="-122"/>
            </a:endParaRPr>
          </a:p>
          <a:p>
            <a:pPr marL="611188" lvl="1" indent="-153988">
              <a:lnSpc>
                <a:spcPct val="110000"/>
              </a:lnSpc>
              <a:spcBef>
                <a:spcPts val="600"/>
              </a:spcBef>
              <a:tabLst>
                <a:tab pos="449263" algn="l"/>
                <a:tab pos="620713" algn="l"/>
                <a:tab pos="4122738" algn="l"/>
                <a:tab pos="6915150" algn="l"/>
              </a:tabLst>
              <a:defRPr/>
            </a:pP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41994" name="图片 8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75" y="1785938"/>
            <a:ext cx="2589213" cy="379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圆角矩形 14"/>
          <p:cNvSpPr/>
          <p:nvPr/>
        </p:nvSpPr>
        <p:spPr>
          <a:xfrm>
            <a:off x="6357938" y="1714500"/>
            <a:ext cx="2000250" cy="785813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 flipH="1" flipV="1">
            <a:off x="4000501" y="3357562"/>
            <a:ext cx="3143250" cy="1571625"/>
          </a:xfrm>
          <a:prstGeom prst="straightConnector1">
            <a:avLst/>
          </a:prstGeom>
          <a:ln w="28575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bldLvl="2"/>
      <p:bldP spid="15" grpId="0" animBg="1"/>
      <p:bldP spid="15" grpI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UI</a:t>
            </a:r>
            <a:r>
              <a:rPr lang="zh-CN" altLang="en-US" smtClean="0">
                <a:ea typeface="宋体" pitchFamily="2" charset="-122"/>
              </a:rPr>
              <a:t>设计及应用案例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928688"/>
            <a:ext cx="5248275" cy="55911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buClr>
                <a:schemeClr val="tx2">
                  <a:lumMod val="75000"/>
                  <a:lumOff val="25000"/>
                </a:schemeClr>
              </a:buClr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（续）：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用选项卡的形式设计 “掌上微博”的中心框架界面。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23900" lvl="1" indent="-361950" eaLnBrk="1" hangingPunct="1">
              <a:lnSpc>
                <a:spcPct val="110000"/>
              </a:lnSpc>
              <a:spcBef>
                <a:spcPts val="600"/>
              </a:spcBef>
              <a:buClr>
                <a:schemeClr val="tx2">
                  <a:lumMod val="75000"/>
                  <a:lumOff val="25000"/>
                </a:schemeClr>
              </a:buClr>
              <a:buSzPct val="100000"/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2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资源文件：</a:t>
            </a:r>
          </a:p>
          <a:p>
            <a:pPr marL="990600" lvl="2" indent="-266700" eaLnBrk="1" hangingPunct="1">
              <a:lnSpc>
                <a:spcPct val="110000"/>
              </a:lnSpc>
              <a:spcBef>
                <a:spcPts val="6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kern="1200" dirty="0" smtClean="0">
                <a:latin typeface="微软雅黑" pitchFamily="34" charset="-122"/>
                <a:ea typeface="微软雅黑" pitchFamily="34" charset="-122"/>
              </a:rPr>
              <a:t>准备图片，将制作的图片资源复制到本项目的</a:t>
            </a:r>
            <a:r>
              <a:rPr lang="en-US" altLang="zh-CN" sz="2000" kern="1200" dirty="0" smtClean="0">
                <a:latin typeface="微软雅黑" pitchFamily="34" charset="-122"/>
                <a:ea typeface="微软雅黑" pitchFamily="34" charset="-122"/>
              </a:rPr>
              <a:t>res/</a:t>
            </a:r>
            <a:r>
              <a:rPr lang="en-US" altLang="zh-CN" sz="2000" kern="1200" dirty="0" err="1" smtClean="0">
                <a:latin typeface="微软雅黑" pitchFamily="34" charset="-122"/>
                <a:ea typeface="微软雅黑" pitchFamily="34" charset="-122"/>
              </a:rPr>
              <a:t>drawable-mdpi</a:t>
            </a:r>
            <a:r>
              <a:rPr lang="zh-CN" altLang="en-US" sz="2000" kern="1200" dirty="0" smtClean="0">
                <a:latin typeface="微软雅黑" pitchFamily="34" charset="-122"/>
                <a:ea typeface="微软雅黑" pitchFamily="34" charset="-122"/>
              </a:rPr>
              <a:t>目录中。</a:t>
            </a:r>
          </a:p>
          <a:p>
            <a:pPr marL="990600" lvl="2" indent="-266700" eaLnBrk="1" hangingPunct="1">
              <a:lnSpc>
                <a:spcPct val="110000"/>
              </a:lnSpc>
              <a:spcBef>
                <a:spcPts val="6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kern="1200" dirty="0" smtClean="0">
                <a:latin typeface="微软雅黑" pitchFamily="34" charset="-122"/>
                <a:ea typeface="微软雅黑" pitchFamily="34" charset="-122"/>
              </a:rPr>
              <a:t>准备字符串资源：编写</a:t>
            </a:r>
            <a:r>
              <a:rPr lang="en-US" altLang="zh-CN" sz="2000" kern="1200" dirty="0" smtClean="0">
                <a:latin typeface="微软雅黑" pitchFamily="34" charset="-122"/>
                <a:ea typeface="微软雅黑" pitchFamily="34" charset="-122"/>
              </a:rPr>
              <a:t>strings.xml</a:t>
            </a:r>
            <a:r>
              <a:rPr lang="zh-CN" altLang="en-US" sz="2000" kern="1200" dirty="0" smtClean="0">
                <a:latin typeface="微软雅黑" pitchFamily="34" charset="-122"/>
                <a:ea typeface="微软雅黑" pitchFamily="34" charset="-122"/>
              </a:rPr>
              <a:t>文件。</a:t>
            </a:r>
            <a:endParaRPr lang="en-US" altLang="zh-CN" sz="2000" kern="1200" dirty="0" smtClean="0">
              <a:latin typeface="微软雅黑" pitchFamily="34" charset="-122"/>
              <a:ea typeface="微软雅黑" pitchFamily="34" charset="-122"/>
            </a:endParaRPr>
          </a:p>
          <a:p>
            <a:pPr marL="990600" lvl="2" indent="-266700" eaLnBrk="1" hangingPunct="1">
              <a:lnSpc>
                <a:spcPct val="110000"/>
              </a:lnSpc>
              <a:spcBef>
                <a:spcPts val="6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kern="1200" dirty="0" smtClean="0">
                <a:latin typeface="微软雅黑" pitchFamily="34" charset="-122"/>
                <a:ea typeface="微软雅黑" pitchFamily="34" charset="-122"/>
              </a:rPr>
              <a:t>创建数组资源：创建并编写</a:t>
            </a:r>
            <a:r>
              <a:rPr lang="en-US" altLang="zh-CN" sz="2000" kern="1200" dirty="0" smtClean="0">
                <a:latin typeface="微软雅黑" pitchFamily="34" charset="-122"/>
                <a:ea typeface="微软雅黑" pitchFamily="34" charset="-122"/>
              </a:rPr>
              <a:t>arrays.xml</a:t>
            </a:r>
            <a:r>
              <a:rPr lang="zh-CN" altLang="en-US" sz="2000" kern="1200" dirty="0" smtClean="0">
                <a:latin typeface="微软雅黑" pitchFamily="34" charset="-122"/>
                <a:ea typeface="微软雅黑" pitchFamily="34" charset="-122"/>
              </a:rPr>
              <a:t>文件。</a:t>
            </a:r>
            <a:endParaRPr lang="en-US" altLang="zh-CN" sz="2000" kern="1200" dirty="0" smtClean="0">
              <a:latin typeface="微软雅黑" pitchFamily="34" charset="-122"/>
              <a:ea typeface="微软雅黑" pitchFamily="34" charset="-122"/>
            </a:endParaRPr>
          </a:p>
          <a:p>
            <a:pPr marL="990600" lvl="2" indent="-266700" eaLnBrk="1" hangingPunct="1">
              <a:lnSpc>
                <a:spcPct val="110000"/>
              </a:lnSpc>
              <a:spcBef>
                <a:spcPts val="6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kern="1200" dirty="0" smtClean="0">
                <a:latin typeface="微软雅黑" pitchFamily="34" charset="-122"/>
                <a:ea typeface="微软雅黑" pitchFamily="34" charset="-122"/>
              </a:rPr>
              <a:t>创建颜色资源：创建并编写</a:t>
            </a:r>
            <a:r>
              <a:rPr lang="en-US" altLang="zh-CN" sz="2000" kern="1200" dirty="0" smtClean="0">
                <a:latin typeface="微软雅黑" pitchFamily="34" charset="-122"/>
                <a:ea typeface="微软雅黑" pitchFamily="34" charset="-122"/>
              </a:rPr>
              <a:t>colors.xml</a:t>
            </a:r>
            <a:r>
              <a:rPr lang="zh-CN" altLang="en-US" sz="2000" kern="1200" dirty="0" smtClean="0">
                <a:latin typeface="微软雅黑" pitchFamily="34" charset="-122"/>
                <a:ea typeface="微软雅黑" pitchFamily="34" charset="-122"/>
              </a:rPr>
              <a:t>文件。</a:t>
            </a:r>
          </a:p>
          <a:p>
            <a:pPr marL="990600" lvl="2" indent="-266700" eaLnBrk="1" hangingPunct="1">
              <a:lnSpc>
                <a:spcPct val="110000"/>
              </a:lnSpc>
              <a:spcBef>
                <a:spcPts val="6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kern="1200" dirty="0" smtClean="0">
                <a:latin typeface="微软雅黑" pitchFamily="34" charset="-122"/>
                <a:ea typeface="微软雅黑" pitchFamily="34" charset="-122"/>
              </a:rPr>
              <a:t>创建样式资源：创建并编写</a:t>
            </a:r>
            <a:r>
              <a:rPr lang="en-US" altLang="zh-CN" sz="2000" kern="1200" dirty="0" smtClean="0">
                <a:latin typeface="微软雅黑" pitchFamily="34" charset="-122"/>
                <a:ea typeface="微软雅黑" pitchFamily="34" charset="-122"/>
              </a:rPr>
              <a:t>style.xml</a:t>
            </a:r>
            <a:r>
              <a:rPr lang="zh-CN" altLang="en-US" sz="2000" kern="1200" dirty="0" smtClean="0">
                <a:latin typeface="微软雅黑" pitchFamily="34" charset="-122"/>
                <a:ea typeface="微软雅黑" pitchFamily="34" charset="-122"/>
              </a:rPr>
              <a:t>文件。</a:t>
            </a:r>
          </a:p>
          <a:p>
            <a:pPr marL="611188" lvl="1" indent="-153988">
              <a:lnSpc>
                <a:spcPct val="110000"/>
              </a:lnSpc>
              <a:spcBef>
                <a:spcPts val="600"/>
              </a:spcBef>
              <a:buFont typeface="Wingdings" pitchFamily="2" charset="2"/>
              <a:buNone/>
              <a:tabLst>
                <a:tab pos="449263" algn="l"/>
                <a:tab pos="620713" algn="l"/>
                <a:tab pos="4122738" algn="l"/>
                <a:tab pos="6915150" algn="l"/>
              </a:tabLst>
              <a:defRPr/>
            </a:pPr>
            <a:endParaRPr lang="en-US" altLang="zh-CN" sz="2000" dirty="0" smtClean="0">
              <a:ea typeface="宋体" pitchFamily="2" charset="-122"/>
            </a:endParaRPr>
          </a:p>
          <a:p>
            <a:pPr marL="611188" lvl="1" indent="-153988">
              <a:lnSpc>
                <a:spcPct val="110000"/>
              </a:lnSpc>
              <a:spcBef>
                <a:spcPts val="600"/>
              </a:spcBef>
              <a:tabLst>
                <a:tab pos="449263" algn="l"/>
                <a:tab pos="620713" algn="l"/>
                <a:tab pos="4122738" algn="l"/>
                <a:tab pos="6915150" algn="l"/>
              </a:tabLst>
              <a:defRPr/>
            </a:pPr>
            <a:endParaRPr lang="en-US" altLang="zh-CN" sz="2000" dirty="0" smtClean="0">
              <a:ea typeface="宋体" pitchFamily="2" charset="-122"/>
            </a:endParaRPr>
          </a:p>
          <a:p>
            <a:pPr marL="611188" lvl="1" indent="-153988">
              <a:lnSpc>
                <a:spcPct val="110000"/>
              </a:lnSpc>
              <a:spcBef>
                <a:spcPts val="600"/>
              </a:spcBef>
              <a:tabLst>
                <a:tab pos="449263" algn="l"/>
                <a:tab pos="620713" algn="l"/>
                <a:tab pos="4122738" algn="l"/>
                <a:tab pos="6915150" algn="l"/>
              </a:tabLst>
              <a:defRPr/>
            </a:pP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41994" name="图片 8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75" y="1785938"/>
            <a:ext cx="2589213" cy="379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1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674019"/>
            <a:ext cx="2995531" cy="1728192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89912"/>
            <a:ext cx="8064500" cy="5237180"/>
          </a:xfrm>
        </p:spPr>
        <p:txBody>
          <a:bodyPr/>
          <a:lstStyle/>
          <a:p>
            <a:r>
              <a:rPr lang="zh-CN" altLang="en-US" dirty="0" smtClean="0"/>
              <a:t>数据适配器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827584" y="1097954"/>
          <a:ext cx="324036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35696" y="3605236"/>
            <a:ext cx="5876925" cy="3181350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4" name="Picture 2" descr="http://www.2cto.com/uploadfile/2011/0823/20110823035618449.jpg"/>
          <p:cNvPicPr>
            <a:picLocks noChangeAspect="1" noChangeArrowheads="1"/>
          </p:cNvPicPr>
          <p:nvPr/>
        </p:nvPicPr>
        <p:blipFill>
          <a:blip r:embed="rId8" cstate="print"/>
          <a:srcRect b="18117"/>
          <a:stretch>
            <a:fillRect/>
          </a:stretch>
        </p:blipFill>
        <p:spPr bwMode="auto">
          <a:xfrm>
            <a:off x="5972175" y="1214422"/>
            <a:ext cx="3171825" cy="30963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右箭头 9"/>
          <p:cNvSpPr/>
          <p:nvPr/>
        </p:nvSpPr>
        <p:spPr bwMode="auto">
          <a:xfrm rot="10800000">
            <a:off x="6300192" y="4842370"/>
            <a:ext cx="504056" cy="288032"/>
          </a:xfrm>
          <a:prstGeom prst="rightArrow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右箭头 10"/>
          <p:cNvSpPr/>
          <p:nvPr/>
        </p:nvSpPr>
        <p:spPr bwMode="auto">
          <a:xfrm rot="10800000">
            <a:off x="7092280" y="5346426"/>
            <a:ext cx="504056" cy="288032"/>
          </a:xfrm>
          <a:prstGeom prst="rightArrow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右箭头 11"/>
          <p:cNvSpPr/>
          <p:nvPr/>
        </p:nvSpPr>
        <p:spPr bwMode="auto">
          <a:xfrm rot="10800000">
            <a:off x="6660232" y="5778474"/>
            <a:ext cx="504056" cy="288032"/>
          </a:xfrm>
          <a:prstGeom prst="rightArrow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右箭头 12"/>
          <p:cNvSpPr/>
          <p:nvPr/>
        </p:nvSpPr>
        <p:spPr bwMode="auto">
          <a:xfrm rot="10800000">
            <a:off x="7308304" y="6282530"/>
            <a:ext cx="504056" cy="288032"/>
          </a:xfrm>
          <a:prstGeom prst="rightArrow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en-US" smtClean="0"/>
              <a:t>4.1 ListView</a:t>
            </a:r>
            <a:r>
              <a:rPr lang="zh-CN" altLang="en-US" smtClean="0"/>
              <a:t>与适配器</a:t>
            </a: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4.1 ListView</a:t>
            </a:r>
            <a:r>
              <a:rPr lang="zh-CN" altLang="en-US" smtClean="0"/>
              <a:t>与适配器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3950"/>
            <a:ext cx="8424863" cy="5448300"/>
          </a:xfrm>
        </p:spPr>
        <p:txBody>
          <a:bodyPr/>
          <a:lstStyle/>
          <a:p>
            <a:pPr marL="342900" lvl="1" indent="-342900" eaLnBrk="1" hangingPunct="1">
              <a:lnSpc>
                <a:spcPct val="12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v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ArrayAdapter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以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List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对象为数据源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en-US" altLang="zh-CN" sz="2000" dirty="0" smtClean="0"/>
              <a:t>        List&lt;String&gt; data=new </a:t>
            </a:r>
            <a:r>
              <a:rPr lang="en-US" altLang="zh-CN" sz="2000" dirty="0" err="1" smtClean="0"/>
              <a:t>ArrayList</a:t>
            </a:r>
            <a:r>
              <a:rPr lang="en-US" altLang="zh-CN" sz="2000" dirty="0" smtClean="0"/>
              <a:t>&lt;String&gt;();</a:t>
            </a:r>
          </a:p>
          <a:p>
            <a:pPr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data.add</a:t>
            </a:r>
            <a:r>
              <a:rPr lang="en-US" altLang="zh-CN" sz="2000" dirty="0" smtClean="0"/>
              <a:t>("</a:t>
            </a:r>
            <a:r>
              <a:rPr lang="zh-CN" altLang="en-US" sz="2000" dirty="0" smtClean="0"/>
              <a:t>曹操</a:t>
            </a:r>
            <a:r>
              <a:rPr lang="en-US" altLang="zh-CN" sz="2000" dirty="0" smtClean="0"/>
              <a:t>");</a:t>
            </a:r>
          </a:p>
          <a:p>
            <a:pPr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data.add</a:t>
            </a:r>
            <a:r>
              <a:rPr lang="en-US" altLang="zh-CN" sz="2000" dirty="0" smtClean="0"/>
              <a:t>("</a:t>
            </a:r>
            <a:r>
              <a:rPr lang="zh-CN" altLang="en-US" sz="2000" dirty="0" smtClean="0"/>
              <a:t>司马懿</a:t>
            </a:r>
            <a:r>
              <a:rPr lang="en-US" altLang="zh-CN" sz="2000" dirty="0" smtClean="0"/>
              <a:t>");</a:t>
            </a:r>
          </a:p>
          <a:p>
            <a:pPr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data.add</a:t>
            </a:r>
            <a:r>
              <a:rPr lang="en-US" altLang="zh-CN" sz="2000" dirty="0" smtClean="0"/>
              <a:t>("</a:t>
            </a:r>
            <a:r>
              <a:rPr lang="zh-CN" altLang="en-US" sz="2000" dirty="0" smtClean="0"/>
              <a:t>张飞</a:t>
            </a:r>
            <a:r>
              <a:rPr lang="en-US" altLang="zh-CN" sz="2000" dirty="0" smtClean="0"/>
              <a:t>");</a:t>
            </a:r>
          </a:p>
          <a:p>
            <a:pPr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data.add</a:t>
            </a:r>
            <a:r>
              <a:rPr lang="en-US" altLang="zh-CN" sz="2000" dirty="0" smtClean="0"/>
              <a:t>("</a:t>
            </a:r>
            <a:r>
              <a:rPr lang="zh-CN" altLang="en-US" sz="2000" dirty="0" smtClean="0"/>
              <a:t>赵云</a:t>
            </a:r>
            <a:r>
              <a:rPr lang="en-US" altLang="zh-CN" sz="2000" dirty="0" smtClean="0"/>
              <a:t>");</a:t>
            </a:r>
          </a:p>
          <a:p>
            <a:pPr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data.add</a:t>
            </a:r>
            <a:r>
              <a:rPr lang="en-US" altLang="zh-CN" sz="2000" dirty="0" smtClean="0"/>
              <a:t>("</a:t>
            </a:r>
            <a:r>
              <a:rPr lang="zh-CN" altLang="en-US" sz="2000" dirty="0" smtClean="0"/>
              <a:t>甘宁</a:t>
            </a:r>
            <a:r>
              <a:rPr lang="en-US" altLang="zh-CN" sz="2000" dirty="0" smtClean="0"/>
              <a:t>");</a:t>
            </a:r>
          </a:p>
          <a:p>
            <a:pPr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data.add</a:t>
            </a:r>
            <a:r>
              <a:rPr lang="en-US" altLang="zh-CN" sz="2000" dirty="0" smtClean="0"/>
              <a:t>("</a:t>
            </a:r>
            <a:r>
              <a:rPr lang="zh-CN" altLang="en-US" sz="2000" dirty="0" smtClean="0"/>
              <a:t>孙尚香</a:t>
            </a:r>
            <a:r>
              <a:rPr lang="en-US" altLang="zh-CN" sz="2000" dirty="0" smtClean="0"/>
              <a:t>");</a:t>
            </a:r>
          </a:p>
          <a:p>
            <a:pPr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ArrayAdapter</a:t>
            </a:r>
            <a:r>
              <a:rPr lang="en-US" altLang="zh-CN" sz="2000" dirty="0" smtClean="0"/>
              <a:t> adapter=new   </a:t>
            </a:r>
            <a:r>
              <a:rPr lang="en-US" altLang="zh-CN" sz="2000" dirty="0" err="1" smtClean="0"/>
              <a:t>ArrayAdapter</a:t>
            </a:r>
            <a:r>
              <a:rPr lang="en-US" altLang="zh-CN" sz="2000" dirty="0" smtClean="0"/>
              <a:t>(this,android.R.layout.simple_list_item_1,data);</a:t>
            </a:r>
          </a:p>
          <a:p>
            <a:pPr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lv.setAdapter</a:t>
            </a:r>
            <a:r>
              <a:rPr lang="en-US" altLang="zh-CN" sz="2000" dirty="0" smtClean="0"/>
              <a:t>(adapter);     //</a:t>
            </a:r>
            <a:r>
              <a:rPr lang="en-US" altLang="zh-CN" sz="2000" dirty="0" err="1" smtClean="0"/>
              <a:t>lv</a:t>
            </a:r>
            <a:r>
              <a:rPr lang="zh-CN" altLang="en-US" sz="2000" dirty="0" smtClean="0"/>
              <a:t>是</a:t>
            </a:r>
            <a:r>
              <a:rPr lang="en-US" altLang="zh-CN" sz="2000" dirty="0" err="1" smtClean="0"/>
              <a:t>ListView</a:t>
            </a:r>
            <a:r>
              <a:rPr lang="zh-CN" altLang="en-US" sz="2000" dirty="0" smtClean="0"/>
              <a:t>对象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bldLvl="3"/>
    </p:bldLst>
  </p:timing>
</p:sld>
</file>

<file path=ppt/theme/theme1.xml><?xml version="1.0" encoding="utf-8"?>
<a:theme xmlns:a="http://schemas.openxmlformats.org/drawingml/2006/main" name="206TGp_window_light_v2">
  <a:themeElements>
    <a:clrScheme name="自定义 1">
      <a:dk1>
        <a:sysClr val="windowText" lastClr="000000"/>
      </a:dk1>
      <a:lt1>
        <a:srgbClr val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06TGp_window_light_v2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6TGp_window_light_v2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6TGp_window_light_v2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4573</TotalTime>
  <Words>5268</Words>
  <Application>Microsoft Office PowerPoint</Application>
  <PresentationFormat>全屏显示(4:3)</PresentationFormat>
  <Paragraphs>943</Paragraphs>
  <Slides>74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75" baseType="lpstr">
      <vt:lpstr>206TGp_window_light_v2</vt:lpstr>
      <vt:lpstr>Android移动应用程序开发教程</vt:lpstr>
      <vt:lpstr>第4章 高级控件与数据适配器</vt:lpstr>
      <vt:lpstr>4.1 ListView与适配器</vt:lpstr>
      <vt:lpstr>4.1 ListView与适配器</vt:lpstr>
      <vt:lpstr>4.1 ListView与适配器</vt:lpstr>
      <vt:lpstr>4.1 ListView与适配器</vt:lpstr>
      <vt:lpstr>4.1 ListView与适配器</vt:lpstr>
      <vt:lpstr>4.1 ListView与适配器</vt:lpstr>
      <vt:lpstr>4.1 ListView与适配器</vt:lpstr>
      <vt:lpstr>4.1 ListView与适配器</vt:lpstr>
      <vt:lpstr>4.1 ListView与适配器</vt:lpstr>
      <vt:lpstr>4.1 ListView与适配器</vt:lpstr>
      <vt:lpstr>4.1 ListView与适配器</vt:lpstr>
      <vt:lpstr>4.1 ListView与适配器</vt:lpstr>
      <vt:lpstr>4.1 ListView与适配器</vt:lpstr>
      <vt:lpstr>4.1 ListView与适配器</vt:lpstr>
      <vt:lpstr>4.1 ListView与适配器</vt:lpstr>
      <vt:lpstr>4.1 ListView与适配器</vt:lpstr>
      <vt:lpstr>4.1 ListView与适配器</vt:lpstr>
      <vt:lpstr>4.1 ListView与适配器</vt:lpstr>
      <vt:lpstr>4.1 ListView与适配器</vt:lpstr>
      <vt:lpstr>4.1 ListView与适配器</vt:lpstr>
      <vt:lpstr>自定义列表项样式</vt:lpstr>
      <vt:lpstr>自定义列表项样式</vt:lpstr>
      <vt:lpstr>自定义列表项样式</vt:lpstr>
      <vt:lpstr>4.1 ListView与适配器</vt:lpstr>
      <vt:lpstr>4.1 ListView与适配器</vt:lpstr>
      <vt:lpstr>4.1 ListView与适配器</vt:lpstr>
      <vt:lpstr>4.1 ListView与适配器</vt:lpstr>
      <vt:lpstr>4.1 ListView与适配器</vt:lpstr>
      <vt:lpstr>4.1 ListView与适配器</vt:lpstr>
      <vt:lpstr>4.1 ListView与适配器</vt:lpstr>
      <vt:lpstr>4.1 ListView与适配器</vt:lpstr>
      <vt:lpstr>4.1 ListView与适配器</vt:lpstr>
      <vt:lpstr>4.1 ListView与适配器</vt:lpstr>
      <vt:lpstr>4.1 ListView与适配器</vt:lpstr>
      <vt:lpstr>4.3 GridView</vt:lpstr>
      <vt:lpstr>4.3 GridView</vt:lpstr>
      <vt:lpstr>4.3 GridView</vt:lpstr>
      <vt:lpstr>4.3 GridView</vt:lpstr>
      <vt:lpstr>4.3 GridView</vt:lpstr>
      <vt:lpstr>4.3 GridView</vt:lpstr>
      <vt:lpstr>4.3 GridView</vt:lpstr>
      <vt:lpstr>4.4 ScrollView和HorizontalScrollView</vt:lpstr>
      <vt:lpstr>4.4 ScrollView和HorizontalScrollView</vt:lpstr>
      <vt:lpstr>4.6 TabHost和TabSpec</vt:lpstr>
      <vt:lpstr>4.6 TabHost和TabSpec</vt:lpstr>
      <vt:lpstr>4.6 TabHost和TabSpec</vt:lpstr>
      <vt:lpstr>4.6 TabHost和TabSpec</vt:lpstr>
      <vt:lpstr>4.6 TabHost和TabSpec</vt:lpstr>
      <vt:lpstr>4.6 TabHost和TabSpec</vt:lpstr>
      <vt:lpstr>4.7 Galley</vt:lpstr>
      <vt:lpstr>4.7 ImageSwitcher</vt:lpstr>
      <vt:lpstr>4.7 ImageSwitcher</vt:lpstr>
      <vt:lpstr>4.7 ImageSwitcher</vt:lpstr>
      <vt:lpstr>4.7 ImageSwitcher</vt:lpstr>
      <vt:lpstr>4.8 Android事件</vt:lpstr>
      <vt:lpstr>4.8 Android事件</vt:lpstr>
      <vt:lpstr>4.8 Android事件</vt:lpstr>
      <vt:lpstr>4.8 Android事件</vt:lpstr>
      <vt:lpstr>4.8 Android事件</vt:lpstr>
      <vt:lpstr>4.8 Android事件</vt:lpstr>
      <vt:lpstr>4.8 Android事件</vt:lpstr>
      <vt:lpstr>4.8 Android事件</vt:lpstr>
      <vt:lpstr>4.8 Android事件</vt:lpstr>
      <vt:lpstr>4.8 Android事件</vt:lpstr>
      <vt:lpstr>4.8 Android事件</vt:lpstr>
      <vt:lpstr>4.8 Android事件</vt:lpstr>
      <vt:lpstr>习题</vt:lpstr>
      <vt:lpstr>习题</vt:lpstr>
      <vt:lpstr>习题</vt:lpstr>
      <vt:lpstr>习题</vt:lpstr>
      <vt:lpstr>习题</vt:lpstr>
      <vt:lpstr>UI设计及应用案例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compaq</dc:creator>
  <cp:lastModifiedBy>lenovo</cp:lastModifiedBy>
  <cp:revision>359</cp:revision>
  <dcterms:created xsi:type="dcterms:W3CDTF">2010-06-02T01:45:28Z</dcterms:created>
  <dcterms:modified xsi:type="dcterms:W3CDTF">2018-04-16T05:38:47Z</dcterms:modified>
</cp:coreProperties>
</file>