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30408-64F2-4B47-B50C-2DBC5FAD55C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45F0A54-DE97-436C-9FE5-0D6FC0DA88DC}">
      <dgm:prSet phldrT="[文本]" custT="1"/>
      <dgm:spPr/>
      <dgm:t>
        <a:bodyPr/>
        <a:lstStyle/>
        <a:p>
          <a:r>
            <a:rPr lang="zh-CN" altLang="en-US" sz="2400" dirty="0" smtClean="0"/>
            <a:t>符号串</a:t>
          </a:r>
          <a:endParaRPr lang="zh-CN" altLang="en-US" sz="2400" dirty="0"/>
        </a:p>
      </dgm:t>
    </dgm:pt>
    <dgm:pt modelId="{B625B058-8CE9-466A-9DA1-4D36C7F2E987}" type="parTrans" cxnId="{76BA58BF-9299-45AB-B500-7246187B9B5C}">
      <dgm:prSet/>
      <dgm:spPr/>
      <dgm:t>
        <a:bodyPr/>
        <a:lstStyle/>
        <a:p>
          <a:endParaRPr lang="zh-CN" altLang="en-US"/>
        </a:p>
      </dgm:t>
    </dgm:pt>
    <dgm:pt modelId="{3B7DE4A2-E618-46D2-8CF0-596A4466F23B}" type="sibTrans" cxnId="{76BA58BF-9299-45AB-B500-7246187B9B5C}">
      <dgm:prSet/>
      <dgm:spPr/>
      <dgm:t>
        <a:bodyPr/>
        <a:lstStyle/>
        <a:p>
          <a:endParaRPr lang="zh-CN" altLang="en-US"/>
        </a:p>
      </dgm:t>
    </dgm:pt>
    <dgm:pt modelId="{8EF7ACA9-9880-4448-BD3A-356569554D19}">
      <dgm:prSet phldrT="[文本]"/>
      <dgm:spPr/>
      <dgm:t>
        <a:bodyPr/>
        <a:lstStyle/>
        <a:p>
          <a:r>
            <a:rPr lang="zh-CN" altLang="en-US" dirty="0" smtClean="0"/>
            <a:t>文法</a:t>
          </a:r>
          <a:endParaRPr lang="zh-CN" altLang="en-US" dirty="0"/>
        </a:p>
      </dgm:t>
    </dgm:pt>
    <dgm:pt modelId="{A565A393-81FB-4EBB-99C3-A2B7D2DFCD29}" type="parTrans" cxnId="{350E4D88-5D0A-41FB-B719-6D73365A8BCD}">
      <dgm:prSet/>
      <dgm:spPr/>
      <dgm:t>
        <a:bodyPr/>
        <a:lstStyle/>
        <a:p>
          <a:endParaRPr lang="zh-CN" altLang="en-US"/>
        </a:p>
      </dgm:t>
    </dgm:pt>
    <dgm:pt modelId="{FA68CA11-65A1-4068-9B47-B8B770EDCD5B}" type="sibTrans" cxnId="{350E4D88-5D0A-41FB-B719-6D73365A8BCD}">
      <dgm:prSet/>
      <dgm:spPr/>
      <dgm:t>
        <a:bodyPr/>
        <a:lstStyle/>
        <a:p>
          <a:endParaRPr lang="zh-CN" altLang="en-US"/>
        </a:p>
      </dgm:t>
    </dgm:pt>
    <dgm:pt modelId="{8A6B5C0E-D75F-4CF8-BE37-C7679F51BD19}" type="pres">
      <dgm:prSet presAssocID="{B8A30408-64F2-4B47-B50C-2DBC5FAD55CF}" presName="Name0" presStyleCnt="0">
        <dgm:presLayoutVars>
          <dgm:dir/>
          <dgm:animLvl val="lvl"/>
          <dgm:resizeHandles val="exact"/>
        </dgm:presLayoutVars>
      </dgm:prSet>
      <dgm:spPr/>
    </dgm:pt>
    <dgm:pt modelId="{C9DDDC0C-137A-44DC-90DF-A9FE782A3B6F}" type="pres">
      <dgm:prSet presAssocID="{F45F0A54-DE97-436C-9FE5-0D6FC0DA88DC}" presName="Name8" presStyleCnt="0"/>
      <dgm:spPr/>
    </dgm:pt>
    <dgm:pt modelId="{92E01C14-D68C-4FD8-B44F-7E63FFDD4D2F}" type="pres">
      <dgm:prSet presAssocID="{F45F0A54-DE97-436C-9FE5-0D6FC0DA88DC}" presName="level" presStyleLbl="node1" presStyleIdx="0" presStyleCnt="2" custScaleY="2357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0AD6A7-9A56-4647-A994-967065ACD74D}" type="pres">
      <dgm:prSet presAssocID="{F45F0A54-DE97-436C-9FE5-0D6FC0DA88D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766AE1-7CCE-4D7B-ABD6-96CE6E3DD646}" type="pres">
      <dgm:prSet presAssocID="{8EF7ACA9-9880-4448-BD3A-356569554D19}" presName="Name8" presStyleCnt="0"/>
      <dgm:spPr/>
    </dgm:pt>
    <dgm:pt modelId="{49EA4531-0C6A-4E0D-8C59-2362BC120630}" type="pres">
      <dgm:prSet presAssocID="{8EF7ACA9-9880-4448-BD3A-356569554D19}" presName="level" presStyleLbl="node1" presStyleIdx="1" presStyleCnt="2" custScaleY="5585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2B3763-79E3-4513-AF63-85782398516B}" type="pres">
      <dgm:prSet presAssocID="{8EF7ACA9-9880-4448-BD3A-356569554D1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0E4D88-5D0A-41FB-B719-6D73365A8BCD}" srcId="{B8A30408-64F2-4B47-B50C-2DBC5FAD55CF}" destId="{8EF7ACA9-9880-4448-BD3A-356569554D19}" srcOrd="1" destOrd="0" parTransId="{A565A393-81FB-4EBB-99C3-A2B7D2DFCD29}" sibTransId="{FA68CA11-65A1-4068-9B47-B8B770EDCD5B}"/>
    <dgm:cxn modelId="{76BA58BF-9299-45AB-B500-7246187B9B5C}" srcId="{B8A30408-64F2-4B47-B50C-2DBC5FAD55CF}" destId="{F45F0A54-DE97-436C-9FE5-0D6FC0DA88DC}" srcOrd="0" destOrd="0" parTransId="{B625B058-8CE9-466A-9DA1-4D36C7F2E987}" sibTransId="{3B7DE4A2-E618-46D2-8CF0-596A4466F23B}"/>
    <dgm:cxn modelId="{D2F92331-C9C2-4530-B077-2961CB98D1DB}" type="presOf" srcId="{B8A30408-64F2-4B47-B50C-2DBC5FAD55CF}" destId="{8A6B5C0E-D75F-4CF8-BE37-C7679F51BD19}" srcOrd="0" destOrd="0" presId="urn:microsoft.com/office/officeart/2005/8/layout/pyramid1"/>
    <dgm:cxn modelId="{9E831EC0-E388-476A-8FE2-E10786500CAF}" type="presOf" srcId="{F45F0A54-DE97-436C-9FE5-0D6FC0DA88DC}" destId="{890AD6A7-9A56-4647-A994-967065ACD74D}" srcOrd="1" destOrd="0" presId="urn:microsoft.com/office/officeart/2005/8/layout/pyramid1"/>
    <dgm:cxn modelId="{51695587-C731-46D8-93DE-0CA498CAAEFA}" type="presOf" srcId="{F45F0A54-DE97-436C-9FE5-0D6FC0DA88DC}" destId="{92E01C14-D68C-4FD8-B44F-7E63FFDD4D2F}" srcOrd="0" destOrd="0" presId="urn:microsoft.com/office/officeart/2005/8/layout/pyramid1"/>
    <dgm:cxn modelId="{700102C5-2FF8-4BAC-BA6B-36CAA46DA467}" type="presOf" srcId="{8EF7ACA9-9880-4448-BD3A-356569554D19}" destId="{D52B3763-79E3-4513-AF63-85782398516B}" srcOrd="1" destOrd="0" presId="urn:microsoft.com/office/officeart/2005/8/layout/pyramid1"/>
    <dgm:cxn modelId="{BCCC0D83-3F77-49CE-A367-61BD29E5D0BD}" type="presOf" srcId="{8EF7ACA9-9880-4448-BD3A-356569554D19}" destId="{49EA4531-0C6A-4E0D-8C59-2362BC120630}" srcOrd="0" destOrd="0" presId="urn:microsoft.com/office/officeart/2005/8/layout/pyramid1"/>
    <dgm:cxn modelId="{041EB30C-4C2A-4519-88E1-BACE57251EF2}" type="presParOf" srcId="{8A6B5C0E-D75F-4CF8-BE37-C7679F51BD19}" destId="{C9DDDC0C-137A-44DC-90DF-A9FE782A3B6F}" srcOrd="0" destOrd="0" presId="urn:microsoft.com/office/officeart/2005/8/layout/pyramid1"/>
    <dgm:cxn modelId="{7A44C0C4-5A2F-44FA-9E08-5C7C85E04984}" type="presParOf" srcId="{C9DDDC0C-137A-44DC-90DF-A9FE782A3B6F}" destId="{92E01C14-D68C-4FD8-B44F-7E63FFDD4D2F}" srcOrd="0" destOrd="0" presId="urn:microsoft.com/office/officeart/2005/8/layout/pyramid1"/>
    <dgm:cxn modelId="{EBAE3E29-CE10-4341-B271-602D0B005622}" type="presParOf" srcId="{C9DDDC0C-137A-44DC-90DF-A9FE782A3B6F}" destId="{890AD6A7-9A56-4647-A994-967065ACD74D}" srcOrd="1" destOrd="0" presId="urn:microsoft.com/office/officeart/2005/8/layout/pyramid1"/>
    <dgm:cxn modelId="{89D9E038-A575-4C14-A822-ED49B59F65A4}" type="presParOf" srcId="{8A6B5C0E-D75F-4CF8-BE37-C7679F51BD19}" destId="{26766AE1-7CCE-4D7B-ABD6-96CE6E3DD646}" srcOrd="1" destOrd="0" presId="urn:microsoft.com/office/officeart/2005/8/layout/pyramid1"/>
    <dgm:cxn modelId="{D7735499-15B2-4193-A7CF-5DA2C00A4702}" type="presParOf" srcId="{26766AE1-7CCE-4D7B-ABD6-96CE6E3DD646}" destId="{49EA4531-0C6A-4E0D-8C59-2362BC120630}" srcOrd="0" destOrd="0" presId="urn:microsoft.com/office/officeart/2005/8/layout/pyramid1"/>
    <dgm:cxn modelId="{F141E3E9-9D0B-49B4-A64A-B4C0000B8BC7}" type="presParOf" srcId="{26766AE1-7CCE-4D7B-ABD6-96CE6E3DD646}" destId="{D52B3763-79E3-4513-AF63-85782398516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EBAE9E-161F-4CEE-A9A2-9215BE0639A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8EB464-85CB-4925-84AD-95EAE5A9282C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002060"/>
              </a:solidFill>
            </a:rPr>
            <a:t>形式化定义</a:t>
          </a:r>
          <a:endParaRPr lang="zh-CN" altLang="en-US" sz="2400" dirty="0">
            <a:solidFill>
              <a:srgbClr val="002060"/>
            </a:solidFill>
          </a:endParaRPr>
        </a:p>
      </dgm:t>
    </dgm:pt>
    <dgm:pt modelId="{3C745D4B-DCE0-4E67-9E9C-282240245EFF}" type="parTrans" cxnId="{DFEB90F7-742B-4B3F-A5DE-7FA2A7F0E2B4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4F2D5A98-64A9-42A4-93CA-BD54C8F24182}" type="sibTrans" cxnId="{DFEB90F7-742B-4B3F-A5DE-7FA2A7F0E2B4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37A0E152-A8E2-4EE9-893C-574A6EDC552A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002060"/>
              </a:solidFill>
            </a:rPr>
            <a:t>文法是用一个四元组描述的</a:t>
          </a:r>
          <a:endParaRPr lang="zh-CN" altLang="en-US" sz="2400" dirty="0">
            <a:solidFill>
              <a:srgbClr val="002060"/>
            </a:solidFill>
          </a:endParaRPr>
        </a:p>
      </dgm:t>
    </dgm:pt>
    <dgm:pt modelId="{B36911DD-92AB-4A84-A88B-ECCFC1EFEF78}" type="parTrans" cxnId="{3FF3D07D-AB85-4B4F-9FBD-FAF4A9BEA326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DF954BB9-E7DB-4DDF-811F-8C7FE3FF1C0C}" type="sibTrans" cxnId="{3FF3D07D-AB85-4B4F-9FBD-FAF4A9BEA326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3622A494-80BE-488B-950B-3CFA8A38B5A3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002060"/>
              </a:solidFill>
            </a:rPr>
            <a:t>G=</a:t>
          </a:r>
          <a:r>
            <a:rPr lang="zh-CN" altLang="en-US" sz="2400" b="1" dirty="0" smtClean="0">
              <a:solidFill>
                <a:srgbClr val="CC3300"/>
              </a:solidFill>
            </a:rPr>
            <a:t>（</a:t>
          </a:r>
          <a:r>
            <a:rPr lang="en-US" altLang="zh-CN" sz="2400" b="1" dirty="0" smtClean="0">
              <a:solidFill>
                <a:srgbClr val="CC3300"/>
              </a:solidFill>
            </a:rPr>
            <a:t>V</a:t>
          </a:r>
          <a:r>
            <a:rPr lang="en-US" altLang="zh-CN" sz="2400" b="1" baseline="-25000" dirty="0" smtClean="0">
              <a:solidFill>
                <a:srgbClr val="CC3300"/>
              </a:solidFill>
            </a:rPr>
            <a:t>N</a:t>
          </a:r>
          <a:r>
            <a:rPr lang="zh-CN" altLang="en-US" sz="2400" b="1" dirty="0" smtClean="0">
              <a:solidFill>
                <a:srgbClr val="CC3300"/>
              </a:solidFill>
            </a:rPr>
            <a:t>，</a:t>
          </a:r>
          <a:r>
            <a:rPr lang="en-US" altLang="zh-CN" sz="2400" b="1" dirty="0" smtClean="0">
              <a:solidFill>
                <a:srgbClr val="CC3300"/>
              </a:solidFill>
            </a:rPr>
            <a:t>V</a:t>
          </a:r>
          <a:r>
            <a:rPr lang="en-US" altLang="zh-CN" sz="2400" b="1" baseline="-25000" dirty="0" smtClean="0">
              <a:solidFill>
                <a:srgbClr val="CC3300"/>
              </a:solidFill>
            </a:rPr>
            <a:t>T</a:t>
          </a:r>
          <a:r>
            <a:rPr lang="zh-CN" altLang="en-US" sz="2400" b="1" dirty="0" smtClean="0">
              <a:solidFill>
                <a:srgbClr val="CC3300"/>
              </a:solidFill>
            </a:rPr>
            <a:t>，</a:t>
          </a:r>
          <a:r>
            <a:rPr lang="en-US" altLang="zh-CN" sz="2400" b="1" dirty="0" smtClean="0">
              <a:solidFill>
                <a:srgbClr val="CC3300"/>
              </a:solidFill>
            </a:rPr>
            <a:t>P</a:t>
          </a:r>
          <a:r>
            <a:rPr lang="zh-CN" altLang="en-US" sz="2400" b="1" dirty="0" smtClean="0">
              <a:solidFill>
                <a:srgbClr val="CC3300"/>
              </a:solidFill>
            </a:rPr>
            <a:t>，</a:t>
          </a:r>
          <a:r>
            <a:rPr lang="en-US" altLang="zh-CN" sz="2400" b="1" dirty="0" smtClean="0">
              <a:solidFill>
                <a:srgbClr val="CC3300"/>
              </a:solidFill>
            </a:rPr>
            <a:t>S</a:t>
          </a:r>
          <a:r>
            <a:rPr lang="zh-CN" altLang="en-US" sz="2400" b="1" dirty="0" smtClean="0">
              <a:solidFill>
                <a:srgbClr val="CC3300"/>
              </a:solidFill>
            </a:rPr>
            <a:t>）</a:t>
          </a:r>
          <a:endParaRPr lang="zh-CN" altLang="en-US" sz="2400" dirty="0">
            <a:solidFill>
              <a:srgbClr val="002060"/>
            </a:solidFill>
          </a:endParaRPr>
        </a:p>
      </dgm:t>
    </dgm:pt>
    <dgm:pt modelId="{92A33631-37D3-4F9C-814E-603FA075CB96}" type="parTrans" cxnId="{94CE735B-359F-4E7A-B9B8-D3E8AC65ADD5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4C7EA6E6-AB09-4DE5-B1B0-00CB9E843B75}" type="sibTrans" cxnId="{94CE735B-359F-4E7A-B9B8-D3E8AC65ADD5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EB8535D3-5B83-4B22-BC3F-A2890A5D3BA0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002060"/>
              </a:solidFill>
            </a:rPr>
            <a:t>文法的类型</a:t>
          </a:r>
          <a:endParaRPr lang="zh-CN" altLang="en-US" sz="2400" dirty="0">
            <a:solidFill>
              <a:srgbClr val="002060"/>
            </a:solidFill>
          </a:endParaRPr>
        </a:p>
      </dgm:t>
    </dgm:pt>
    <dgm:pt modelId="{9EE1B4A4-D096-4B87-838E-F017B1645DC8}" type="parTrans" cxnId="{E0730A04-0CDE-45FA-8421-54627F080B14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095AB489-D1A5-4321-8DB4-F06C08973686}" type="sibTrans" cxnId="{E0730A04-0CDE-45FA-8421-54627F080B14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E38308B9-C08D-41D3-B568-03B38A471D91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dirty="0" smtClean="0">
              <a:solidFill>
                <a:srgbClr val="002060"/>
              </a:solidFill>
            </a:rPr>
            <a:t>文法有</a:t>
          </a:r>
          <a:r>
            <a:rPr lang="en-US" altLang="zh-CN" sz="2400" dirty="0" smtClean="0">
              <a:solidFill>
                <a:srgbClr val="002060"/>
              </a:solidFill>
            </a:rPr>
            <a:t>4</a:t>
          </a:r>
          <a:r>
            <a:rPr lang="zh-CN" altLang="en-US" sz="2400" dirty="0" smtClean="0">
              <a:solidFill>
                <a:srgbClr val="002060"/>
              </a:solidFill>
            </a:rPr>
            <a:t>种类型，重要的是</a:t>
          </a:r>
          <a:r>
            <a:rPr lang="en-US" altLang="zh-CN" sz="2400" dirty="0" smtClean="0">
              <a:solidFill>
                <a:srgbClr val="002060"/>
              </a:solidFill>
            </a:rPr>
            <a:t>2</a:t>
          </a:r>
          <a:r>
            <a:rPr lang="zh-CN" altLang="en-US" sz="2400" dirty="0" smtClean="0">
              <a:solidFill>
                <a:srgbClr val="002060"/>
              </a:solidFill>
            </a:rPr>
            <a:t>型和</a:t>
          </a:r>
          <a:r>
            <a:rPr lang="en-US" altLang="zh-CN" sz="2400" dirty="0" smtClean="0">
              <a:solidFill>
                <a:srgbClr val="002060"/>
              </a:solidFill>
            </a:rPr>
            <a:t>3</a:t>
          </a:r>
          <a:r>
            <a:rPr lang="zh-CN" altLang="en-US" sz="2400" dirty="0" smtClean="0">
              <a:solidFill>
                <a:srgbClr val="002060"/>
              </a:solidFill>
            </a:rPr>
            <a:t>型文法</a:t>
          </a:r>
          <a:endParaRPr lang="zh-CN" altLang="en-US" sz="2400" dirty="0">
            <a:solidFill>
              <a:srgbClr val="002060"/>
            </a:solidFill>
          </a:endParaRPr>
        </a:p>
      </dgm:t>
    </dgm:pt>
    <dgm:pt modelId="{9830ABF3-90F7-4072-ACF4-F6AA0ACDBF92}" type="parTrans" cxnId="{536816FF-A95C-4330-89A5-EAD1B5776728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45642766-AADE-4D24-AE62-730E6E0696F4}" type="sibTrans" cxnId="{536816FF-A95C-4330-89A5-EAD1B5776728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D33B3538-F6A2-490E-A0DA-CE58DB0D1F1F}">
      <dgm:prSet phldrT="[文本]" custT="1"/>
      <dgm:spPr/>
      <dgm:t>
        <a:bodyPr/>
        <a:lstStyle/>
        <a:p>
          <a:pPr marL="228600" indent="0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400" dirty="0" smtClean="0">
              <a:solidFill>
                <a:srgbClr val="002060"/>
              </a:solidFill>
            </a:rPr>
            <a:t>2</a:t>
          </a:r>
          <a:r>
            <a:rPr lang="zh-CN" altLang="en-US" sz="2400" dirty="0" smtClean="0">
              <a:solidFill>
                <a:srgbClr val="002060"/>
              </a:solidFill>
            </a:rPr>
            <a:t>型文法又称 上下文无关文法，</a:t>
          </a:r>
          <a:r>
            <a:rPr lang="en-US" altLang="zh-CN" sz="2400" dirty="0" smtClean="0">
              <a:solidFill>
                <a:srgbClr val="002060"/>
              </a:solidFill>
            </a:rPr>
            <a:t>3</a:t>
          </a:r>
          <a:r>
            <a:rPr lang="zh-CN" altLang="en-US" sz="2400" dirty="0" smtClean="0">
              <a:solidFill>
                <a:srgbClr val="002060"/>
              </a:solidFill>
            </a:rPr>
            <a:t>型文法又称 正规文法</a:t>
          </a:r>
          <a:endParaRPr lang="zh-CN" altLang="en-US" sz="2400" dirty="0">
            <a:solidFill>
              <a:srgbClr val="002060"/>
            </a:solidFill>
          </a:endParaRPr>
        </a:p>
      </dgm:t>
    </dgm:pt>
    <dgm:pt modelId="{306B54CB-F372-4357-8A32-7E2716FDA513}" type="parTrans" cxnId="{3BCA5D25-D71E-4272-8D0D-DE286C2EA9CD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A3D13244-9C35-4F67-BD34-7D8A25377B0B}" type="sibTrans" cxnId="{3BCA5D25-D71E-4272-8D0D-DE286C2EA9CD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674C18DB-8D58-4C9F-AB3A-E3271CC6A01B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002060"/>
              </a:solidFill>
            </a:rPr>
            <a:t>语法树</a:t>
          </a:r>
          <a:endParaRPr lang="zh-CN" altLang="en-US" sz="2400" dirty="0">
            <a:solidFill>
              <a:srgbClr val="002060"/>
            </a:solidFill>
          </a:endParaRPr>
        </a:p>
      </dgm:t>
    </dgm:pt>
    <dgm:pt modelId="{69352395-1FEE-4240-9761-6E5A8E477516}" type="parTrans" cxnId="{A0BD3735-8919-4BCB-9C88-81DCE975BF8D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A8BE803F-4965-4003-8086-51B8699202F0}" type="sibTrans" cxnId="{A0BD3735-8919-4BCB-9C88-81DCE975BF8D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6AD274AE-80FD-4675-B647-44325F09FF2F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002060"/>
              </a:solidFill>
            </a:rPr>
            <a:t>如何画语法树</a:t>
          </a:r>
          <a:endParaRPr lang="zh-CN" altLang="en-US" sz="2400" dirty="0">
            <a:solidFill>
              <a:srgbClr val="002060"/>
            </a:solidFill>
          </a:endParaRPr>
        </a:p>
      </dgm:t>
    </dgm:pt>
    <dgm:pt modelId="{FE59A039-C19A-4688-BCE0-F1960FBF26CF}" type="parTrans" cxnId="{4D164928-AFD4-4398-B8C1-57348C5DAA66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747EF140-5C1B-4B60-9B22-ED1F243D662E}" type="sibTrans" cxnId="{4D164928-AFD4-4398-B8C1-57348C5DAA66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C2C39040-4411-4383-9FB1-5E8B58B6B92C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rgbClr val="002060"/>
              </a:solidFill>
            </a:rPr>
            <a:t>利用语法树分析句型；指出短语</a:t>
          </a:r>
          <a:r>
            <a:rPr lang="en-US" altLang="zh-CN" sz="2400" dirty="0" smtClean="0">
              <a:solidFill>
                <a:srgbClr val="002060"/>
              </a:solidFill>
            </a:rPr>
            <a:t>…;</a:t>
          </a:r>
          <a:r>
            <a:rPr lang="zh-CN" altLang="en-US" sz="2400" dirty="0" smtClean="0">
              <a:solidFill>
                <a:srgbClr val="002060"/>
              </a:solidFill>
            </a:rPr>
            <a:t>确定文法是否是二义的</a:t>
          </a:r>
          <a:endParaRPr lang="zh-CN" altLang="en-US" sz="2400" dirty="0">
            <a:solidFill>
              <a:srgbClr val="002060"/>
            </a:solidFill>
          </a:endParaRPr>
        </a:p>
      </dgm:t>
    </dgm:pt>
    <dgm:pt modelId="{6983D7AB-3B58-4054-9A33-A6F3D4AEEF2D}" type="parTrans" cxnId="{FAE172EC-5F22-4161-981E-96DE82665622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474E322A-728F-43F0-926E-456B4DEF53E0}" type="sibTrans" cxnId="{FAE172EC-5F22-4161-981E-96DE82665622}">
      <dgm:prSet/>
      <dgm:spPr/>
      <dgm:t>
        <a:bodyPr/>
        <a:lstStyle/>
        <a:p>
          <a:endParaRPr lang="zh-CN" altLang="en-US" sz="2400">
            <a:solidFill>
              <a:srgbClr val="002060"/>
            </a:solidFill>
          </a:endParaRPr>
        </a:p>
      </dgm:t>
    </dgm:pt>
    <dgm:pt modelId="{A4648FBD-1EC4-4D78-B7A5-643898D3E484}" type="pres">
      <dgm:prSet presAssocID="{51EBAE9E-161F-4CEE-A9A2-9215BE0639A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4C0300-C193-4D18-8854-A52D91B2AB86}" type="pres">
      <dgm:prSet presAssocID="{148EB464-85CB-4925-84AD-95EAE5A9282C}" presName="composite" presStyleCnt="0"/>
      <dgm:spPr/>
    </dgm:pt>
    <dgm:pt modelId="{9D8D3F55-59AF-47E7-A84E-80B0F7F713A6}" type="pres">
      <dgm:prSet presAssocID="{148EB464-85CB-4925-84AD-95EAE5A9282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FB74C-3C96-4474-B177-5E3502A8FB60}" type="pres">
      <dgm:prSet presAssocID="{148EB464-85CB-4925-84AD-95EAE5A9282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31FA05-4ED2-46D2-9F0A-FF27F7F85E0D}" type="pres">
      <dgm:prSet presAssocID="{4F2D5A98-64A9-42A4-93CA-BD54C8F24182}" presName="sp" presStyleCnt="0"/>
      <dgm:spPr/>
    </dgm:pt>
    <dgm:pt modelId="{FED9BF9A-2D16-4684-B8A5-9AAD41BB48B0}" type="pres">
      <dgm:prSet presAssocID="{EB8535D3-5B83-4B22-BC3F-A2890A5D3BA0}" presName="composite" presStyleCnt="0"/>
      <dgm:spPr/>
    </dgm:pt>
    <dgm:pt modelId="{ABFC95E8-BE15-4086-9682-86EEFD9C5E2B}" type="pres">
      <dgm:prSet presAssocID="{EB8535D3-5B83-4B22-BC3F-A2890A5D3B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C57669-AFE5-4B53-B52E-EF68EB53B759}" type="pres">
      <dgm:prSet presAssocID="{EB8535D3-5B83-4B22-BC3F-A2890A5D3BA0}" presName="descendantText" presStyleLbl="alignAcc1" presStyleIdx="1" presStyleCnt="3" custScaleY="1485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A142FF-4A5C-41A2-BE63-33BF8243FBB4}" type="pres">
      <dgm:prSet presAssocID="{095AB489-D1A5-4321-8DB4-F06C08973686}" presName="sp" presStyleCnt="0"/>
      <dgm:spPr/>
    </dgm:pt>
    <dgm:pt modelId="{A716D159-CF06-46E3-96E2-2000C6434966}" type="pres">
      <dgm:prSet presAssocID="{674C18DB-8D58-4C9F-AB3A-E3271CC6A01B}" presName="composite" presStyleCnt="0"/>
      <dgm:spPr/>
    </dgm:pt>
    <dgm:pt modelId="{7BAC14F5-E1AB-4001-8C1B-CEC44DDEEF51}" type="pres">
      <dgm:prSet presAssocID="{674C18DB-8D58-4C9F-AB3A-E3271CC6A01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74BDC8-48A5-447E-A2A4-E1FFA6C68A90}" type="pres">
      <dgm:prSet presAssocID="{674C18DB-8D58-4C9F-AB3A-E3271CC6A01B}" presName="descendantText" presStyleLbl="alignAcc1" presStyleIdx="2" presStyleCnt="3" custScaleY="1699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90114F-32E7-40F5-9195-090497FEE4BE}" type="presOf" srcId="{EB8535D3-5B83-4B22-BC3F-A2890A5D3BA0}" destId="{ABFC95E8-BE15-4086-9682-86EEFD9C5E2B}" srcOrd="0" destOrd="0" presId="urn:microsoft.com/office/officeart/2005/8/layout/chevron2"/>
    <dgm:cxn modelId="{3FF3D07D-AB85-4B4F-9FBD-FAF4A9BEA326}" srcId="{148EB464-85CB-4925-84AD-95EAE5A9282C}" destId="{37A0E152-A8E2-4EE9-893C-574A6EDC552A}" srcOrd="0" destOrd="0" parTransId="{B36911DD-92AB-4A84-A88B-ECCFC1EFEF78}" sibTransId="{DF954BB9-E7DB-4DDF-811F-8C7FE3FF1C0C}"/>
    <dgm:cxn modelId="{F1EF5F5C-A1B5-410F-8F67-4B3B8041D4E1}" type="presOf" srcId="{3622A494-80BE-488B-950B-3CFA8A38B5A3}" destId="{271FB74C-3C96-4474-B177-5E3502A8FB60}" srcOrd="0" destOrd="1" presId="urn:microsoft.com/office/officeart/2005/8/layout/chevron2"/>
    <dgm:cxn modelId="{536816FF-A95C-4330-89A5-EAD1B5776728}" srcId="{EB8535D3-5B83-4B22-BC3F-A2890A5D3BA0}" destId="{E38308B9-C08D-41D3-B568-03B38A471D91}" srcOrd="0" destOrd="0" parTransId="{9830ABF3-90F7-4072-ACF4-F6AA0ACDBF92}" sibTransId="{45642766-AADE-4D24-AE62-730E6E0696F4}"/>
    <dgm:cxn modelId="{E16A4E50-F03C-4521-BE61-CC11A1AD87AA}" type="presOf" srcId="{51EBAE9E-161F-4CEE-A9A2-9215BE0639AB}" destId="{A4648FBD-1EC4-4D78-B7A5-643898D3E484}" srcOrd="0" destOrd="0" presId="urn:microsoft.com/office/officeart/2005/8/layout/chevron2"/>
    <dgm:cxn modelId="{4D164928-AFD4-4398-B8C1-57348C5DAA66}" srcId="{674C18DB-8D58-4C9F-AB3A-E3271CC6A01B}" destId="{6AD274AE-80FD-4675-B647-44325F09FF2F}" srcOrd="0" destOrd="0" parTransId="{FE59A039-C19A-4688-BCE0-F1960FBF26CF}" sibTransId="{747EF140-5C1B-4B60-9B22-ED1F243D662E}"/>
    <dgm:cxn modelId="{D85964FD-2B70-440E-BDBE-3B7ABF01277F}" type="presOf" srcId="{E38308B9-C08D-41D3-B568-03B38A471D91}" destId="{54C57669-AFE5-4B53-B52E-EF68EB53B759}" srcOrd="0" destOrd="0" presId="urn:microsoft.com/office/officeart/2005/8/layout/chevron2"/>
    <dgm:cxn modelId="{3BCA5D25-D71E-4272-8D0D-DE286C2EA9CD}" srcId="{EB8535D3-5B83-4B22-BC3F-A2890A5D3BA0}" destId="{D33B3538-F6A2-490E-A0DA-CE58DB0D1F1F}" srcOrd="1" destOrd="0" parTransId="{306B54CB-F372-4357-8A32-7E2716FDA513}" sibTransId="{A3D13244-9C35-4F67-BD34-7D8A25377B0B}"/>
    <dgm:cxn modelId="{94CE735B-359F-4E7A-B9B8-D3E8AC65ADD5}" srcId="{148EB464-85CB-4925-84AD-95EAE5A9282C}" destId="{3622A494-80BE-488B-950B-3CFA8A38B5A3}" srcOrd="1" destOrd="0" parTransId="{92A33631-37D3-4F9C-814E-603FA075CB96}" sibTransId="{4C7EA6E6-AB09-4DE5-B1B0-00CB9E843B75}"/>
    <dgm:cxn modelId="{DFEB90F7-742B-4B3F-A5DE-7FA2A7F0E2B4}" srcId="{51EBAE9E-161F-4CEE-A9A2-9215BE0639AB}" destId="{148EB464-85CB-4925-84AD-95EAE5A9282C}" srcOrd="0" destOrd="0" parTransId="{3C745D4B-DCE0-4E67-9E9C-282240245EFF}" sibTransId="{4F2D5A98-64A9-42A4-93CA-BD54C8F24182}"/>
    <dgm:cxn modelId="{40A79E5D-BE41-4598-8153-7B764E45660E}" type="presOf" srcId="{674C18DB-8D58-4C9F-AB3A-E3271CC6A01B}" destId="{7BAC14F5-E1AB-4001-8C1B-CEC44DDEEF51}" srcOrd="0" destOrd="0" presId="urn:microsoft.com/office/officeart/2005/8/layout/chevron2"/>
    <dgm:cxn modelId="{9C2E21F7-926A-4287-AA22-F665EAD1063D}" type="presOf" srcId="{148EB464-85CB-4925-84AD-95EAE5A9282C}" destId="{9D8D3F55-59AF-47E7-A84E-80B0F7F713A6}" srcOrd="0" destOrd="0" presId="urn:microsoft.com/office/officeart/2005/8/layout/chevron2"/>
    <dgm:cxn modelId="{A0BD3735-8919-4BCB-9C88-81DCE975BF8D}" srcId="{51EBAE9E-161F-4CEE-A9A2-9215BE0639AB}" destId="{674C18DB-8D58-4C9F-AB3A-E3271CC6A01B}" srcOrd="2" destOrd="0" parTransId="{69352395-1FEE-4240-9761-6E5A8E477516}" sibTransId="{A8BE803F-4965-4003-8086-51B8699202F0}"/>
    <dgm:cxn modelId="{D13EAFFA-FB43-42B5-915C-25B01FABF4BE}" type="presOf" srcId="{C2C39040-4411-4383-9FB1-5E8B58B6B92C}" destId="{FC74BDC8-48A5-447E-A2A4-E1FFA6C68A90}" srcOrd="0" destOrd="1" presId="urn:microsoft.com/office/officeart/2005/8/layout/chevron2"/>
    <dgm:cxn modelId="{FAE172EC-5F22-4161-981E-96DE82665622}" srcId="{674C18DB-8D58-4C9F-AB3A-E3271CC6A01B}" destId="{C2C39040-4411-4383-9FB1-5E8B58B6B92C}" srcOrd="1" destOrd="0" parTransId="{6983D7AB-3B58-4054-9A33-A6F3D4AEEF2D}" sibTransId="{474E322A-728F-43F0-926E-456B4DEF53E0}"/>
    <dgm:cxn modelId="{E0730A04-0CDE-45FA-8421-54627F080B14}" srcId="{51EBAE9E-161F-4CEE-A9A2-9215BE0639AB}" destId="{EB8535D3-5B83-4B22-BC3F-A2890A5D3BA0}" srcOrd="1" destOrd="0" parTransId="{9EE1B4A4-D096-4B87-838E-F017B1645DC8}" sibTransId="{095AB489-D1A5-4321-8DB4-F06C08973686}"/>
    <dgm:cxn modelId="{F26EE129-DA8D-41AE-9587-E3FF419308DA}" type="presOf" srcId="{D33B3538-F6A2-490E-A0DA-CE58DB0D1F1F}" destId="{54C57669-AFE5-4B53-B52E-EF68EB53B759}" srcOrd="0" destOrd="1" presId="urn:microsoft.com/office/officeart/2005/8/layout/chevron2"/>
    <dgm:cxn modelId="{953D3C20-57CE-4FF4-981B-070BB72B66B9}" type="presOf" srcId="{6AD274AE-80FD-4675-B647-44325F09FF2F}" destId="{FC74BDC8-48A5-447E-A2A4-E1FFA6C68A90}" srcOrd="0" destOrd="0" presId="urn:microsoft.com/office/officeart/2005/8/layout/chevron2"/>
    <dgm:cxn modelId="{50B14FAE-E9E9-452C-8A78-7E6D3585A79A}" type="presOf" srcId="{37A0E152-A8E2-4EE9-893C-574A6EDC552A}" destId="{271FB74C-3C96-4474-B177-5E3502A8FB60}" srcOrd="0" destOrd="0" presId="urn:microsoft.com/office/officeart/2005/8/layout/chevron2"/>
    <dgm:cxn modelId="{A979E1B1-14A9-45B6-9D59-873AEEF0113A}" type="presParOf" srcId="{A4648FBD-1EC4-4D78-B7A5-643898D3E484}" destId="{774C0300-C193-4D18-8854-A52D91B2AB86}" srcOrd="0" destOrd="0" presId="urn:microsoft.com/office/officeart/2005/8/layout/chevron2"/>
    <dgm:cxn modelId="{A2D20480-AE77-414D-9443-135C44CB35EE}" type="presParOf" srcId="{774C0300-C193-4D18-8854-A52D91B2AB86}" destId="{9D8D3F55-59AF-47E7-A84E-80B0F7F713A6}" srcOrd="0" destOrd="0" presId="urn:microsoft.com/office/officeart/2005/8/layout/chevron2"/>
    <dgm:cxn modelId="{465DE824-AB29-4EE8-8838-2700F9673885}" type="presParOf" srcId="{774C0300-C193-4D18-8854-A52D91B2AB86}" destId="{271FB74C-3C96-4474-B177-5E3502A8FB60}" srcOrd="1" destOrd="0" presId="urn:microsoft.com/office/officeart/2005/8/layout/chevron2"/>
    <dgm:cxn modelId="{BFA403C2-841C-4624-9C3D-CDD3C0F0934B}" type="presParOf" srcId="{A4648FBD-1EC4-4D78-B7A5-643898D3E484}" destId="{1E31FA05-4ED2-46D2-9F0A-FF27F7F85E0D}" srcOrd="1" destOrd="0" presId="urn:microsoft.com/office/officeart/2005/8/layout/chevron2"/>
    <dgm:cxn modelId="{076168A7-6528-463E-9B07-773B81F87212}" type="presParOf" srcId="{A4648FBD-1EC4-4D78-B7A5-643898D3E484}" destId="{FED9BF9A-2D16-4684-B8A5-9AAD41BB48B0}" srcOrd="2" destOrd="0" presId="urn:microsoft.com/office/officeart/2005/8/layout/chevron2"/>
    <dgm:cxn modelId="{5CD510E2-8589-4873-A2F3-D6DD5D09BBF3}" type="presParOf" srcId="{FED9BF9A-2D16-4684-B8A5-9AAD41BB48B0}" destId="{ABFC95E8-BE15-4086-9682-86EEFD9C5E2B}" srcOrd="0" destOrd="0" presId="urn:microsoft.com/office/officeart/2005/8/layout/chevron2"/>
    <dgm:cxn modelId="{B079AC31-43A0-4AF3-BB4C-C54B3E369F1F}" type="presParOf" srcId="{FED9BF9A-2D16-4684-B8A5-9AAD41BB48B0}" destId="{54C57669-AFE5-4B53-B52E-EF68EB53B759}" srcOrd="1" destOrd="0" presId="urn:microsoft.com/office/officeart/2005/8/layout/chevron2"/>
    <dgm:cxn modelId="{B13A5630-54DB-4968-8551-B30210675C7F}" type="presParOf" srcId="{A4648FBD-1EC4-4D78-B7A5-643898D3E484}" destId="{6EA142FF-4A5C-41A2-BE63-33BF8243FBB4}" srcOrd="3" destOrd="0" presId="urn:microsoft.com/office/officeart/2005/8/layout/chevron2"/>
    <dgm:cxn modelId="{F9F60A41-2EDF-4F0D-AA65-CDDA9D79733E}" type="presParOf" srcId="{A4648FBD-1EC4-4D78-B7A5-643898D3E484}" destId="{A716D159-CF06-46E3-96E2-2000C6434966}" srcOrd="4" destOrd="0" presId="urn:microsoft.com/office/officeart/2005/8/layout/chevron2"/>
    <dgm:cxn modelId="{4D5EF0FE-2B22-4EB6-B5E0-46AE389E5A5C}" type="presParOf" srcId="{A716D159-CF06-46E3-96E2-2000C6434966}" destId="{7BAC14F5-E1AB-4001-8C1B-CEC44DDEEF51}" srcOrd="0" destOrd="0" presId="urn:microsoft.com/office/officeart/2005/8/layout/chevron2"/>
    <dgm:cxn modelId="{3C33DC7B-C9E8-415B-8E48-A3E8837D44C7}" type="presParOf" srcId="{A716D159-CF06-46E3-96E2-2000C6434966}" destId="{FC74BDC8-48A5-447E-A2A4-E1FFA6C68A9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01C14-D68C-4FD8-B44F-7E63FFDD4D2F}">
      <dsp:nvSpPr>
        <dsp:cNvPr id="0" name=""/>
        <dsp:cNvSpPr/>
      </dsp:nvSpPr>
      <dsp:spPr>
        <a:xfrm>
          <a:off x="1122269" y="172995"/>
          <a:ext cx="947477" cy="563971"/>
        </a:xfrm>
        <a:prstGeom prst="trapezoid">
          <a:avLst>
            <a:gd name="adj" fmla="val 667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符号串</a:t>
          </a:r>
          <a:endParaRPr lang="zh-CN" altLang="en-US" sz="2400" kern="1200" dirty="0"/>
        </a:p>
      </dsp:txBody>
      <dsp:txXfrm>
        <a:off x="1122269" y="172995"/>
        <a:ext cx="947477" cy="563971"/>
      </dsp:txXfrm>
    </dsp:sp>
    <dsp:sp modelId="{49EA4531-0C6A-4E0D-8C59-2362BC120630}">
      <dsp:nvSpPr>
        <dsp:cNvPr id="0" name=""/>
        <dsp:cNvSpPr/>
      </dsp:nvSpPr>
      <dsp:spPr>
        <a:xfrm>
          <a:off x="0" y="883018"/>
          <a:ext cx="3192016" cy="1336026"/>
        </a:xfrm>
        <a:prstGeom prst="trapezoid">
          <a:avLst>
            <a:gd name="adj" fmla="val 667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文法</a:t>
          </a:r>
          <a:endParaRPr lang="zh-CN" altLang="en-US" sz="6500" kern="1200" dirty="0"/>
        </a:p>
      </dsp:txBody>
      <dsp:txXfrm>
        <a:off x="558602" y="883018"/>
        <a:ext cx="2074810" cy="1336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D3F55-59AF-47E7-A84E-80B0F7F713A6}">
      <dsp:nvSpPr>
        <dsp:cNvPr id="0" name=""/>
        <dsp:cNvSpPr/>
      </dsp:nvSpPr>
      <dsp:spPr>
        <a:xfrm rot="5400000">
          <a:off x="-195071" y="197480"/>
          <a:ext cx="1300478" cy="9103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002060"/>
              </a:solidFill>
            </a:rPr>
            <a:t>形式化定义</a:t>
          </a:r>
          <a:endParaRPr lang="zh-CN" altLang="en-US" sz="2400" kern="1200" dirty="0">
            <a:solidFill>
              <a:srgbClr val="002060"/>
            </a:solidFill>
          </a:endParaRPr>
        </a:p>
      </dsp:txBody>
      <dsp:txXfrm rot="-5400000">
        <a:off x="1" y="457577"/>
        <a:ext cx="910335" cy="390143"/>
      </dsp:txXfrm>
    </dsp:sp>
    <dsp:sp modelId="{271FB74C-3C96-4474-B177-5E3502A8FB60}">
      <dsp:nvSpPr>
        <dsp:cNvPr id="0" name=""/>
        <dsp:cNvSpPr/>
      </dsp:nvSpPr>
      <dsp:spPr>
        <a:xfrm rot="5400000">
          <a:off x="3992729" y="-3079985"/>
          <a:ext cx="845755" cy="7010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002060"/>
              </a:solidFill>
            </a:rPr>
            <a:t>文法是用一个四元组描述的</a:t>
          </a:r>
          <a:endParaRPr lang="zh-CN" altLang="en-US" sz="24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solidFill>
                <a:srgbClr val="002060"/>
              </a:solidFill>
            </a:rPr>
            <a:t>G=</a:t>
          </a:r>
          <a:r>
            <a:rPr lang="zh-CN" altLang="en-US" sz="2400" b="1" kern="1200" dirty="0" smtClean="0">
              <a:solidFill>
                <a:srgbClr val="CC3300"/>
              </a:solidFill>
            </a:rPr>
            <a:t>（</a:t>
          </a:r>
          <a:r>
            <a:rPr lang="en-US" altLang="zh-CN" sz="2400" b="1" kern="1200" dirty="0" smtClean="0">
              <a:solidFill>
                <a:srgbClr val="CC3300"/>
              </a:solidFill>
            </a:rPr>
            <a:t>V</a:t>
          </a:r>
          <a:r>
            <a:rPr lang="en-US" altLang="zh-CN" sz="2400" b="1" kern="1200" baseline="-25000" dirty="0" smtClean="0">
              <a:solidFill>
                <a:srgbClr val="CC3300"/>
              </a:solidFill>
            </a:rPr>
            <a:t>N</a:t>
          </a:r>
          <a:r>
            <a:rPr lang="zh-CN" altLang="en-US" sz="2400" b="1" kern="1200" dirty="0" smtClean="0">
              <a:solidFill>
                <a:srgbClr val="CC3300"/>
              </a:solidFill>
            </a:rPr>
            <a:t>，</a:t>
          </a:r>
          <a:r>
            <a:rPr lang="en-US" altLang="zh-CN" sz="2400" b="1" kern="1200" dirty="0" smtClean="0">
              <a:solidFill>
                <a:srgbClr val="CC3300"/>
              </a:solidFill>
            </a:rPr>
            <a:t>V</a:t>
          </a:r>
          <a:r>
            <a:rPr lang="en-US" altLang="zh-CN" sz="2400" b="1" kern="1200" baseline="-25000" dirty="0" smtClean="0">
              <a:solidFill>
                <a:srgbClr val="CC3300"/>
              </a:solidFill>
            </a:rPr>
            <a:t>T</a:t>
          </a:r>
          <a:r>
            <a:rPr lang="zh-CN" altLang="en-US" sz="2400" b="1" kern="1200" dirty="0" smtClean="0">
              <a:solidFill>
                <a:srgbClr val="CC3300"/>
              </a:solidFill>
            </a:rPr>
            <a:t>，</a:t>
          </a:r>
          <a:r>
            <a:rPr lang="en-US" altLang="zh-CN" sz="2400" b="1" kern="1200" dirty="0" smtClean="0">
              <a:solidFill>
                <a:srgbClr val="CC3300"/>
              </a:solidFill>
            </a:rPr>
            <a:t>P</a:t>
          </a:r>
          <a:r>
            <a:rPr lang="zh-CN" altLang="en-US" sz="2400" b="1" kern="1200" dirty="0" smtClean="0">
              <a:solidFill>
                <a:srgbClr val="CC3300"/>
              </a:solidFill>
            </a:rPr>
            <a:t>，</a:t>
          </a:r>
          <a:r>
            <a:rPr lang="en-US" altLang="zh-CN" sz="2400" b="1" kern="1200" dirty="0" smtClean="0">
              <a:solidFill>
                <a:srgbClr val="CC3300"/>
              </a:solidFill>
            </a:rPr>
            <a:t>S</a:t>
          </a:r>
          <a:r>
            <a:rPr lang="zh-CN" altLang="en-US" sz="2400" b="1" kern="1200" dirty="0" smtClean="0">
              <a:solidFill>
                <a:srgbClr val="CC3300"/>
              </a:solidFill>
            </a:rPr>
            <a:t>）</a:t>
          </a:r>
          <a:endParaRPr lang="zh-CN" altLang="en-US" sz="2400" kern="1200" dirty="0">
            <a:solidFill>
              <a:srgbClr val="002060"/>
            </a:solidFill>
          </a:endParaRPr>
        </a:p>
      </dsp:txBody>
      <dsp:txXfrm rot="-5400000">
        <a:off x="910335" y="43695"/>
        <a:ext cx="6969258" cy="763183"/>
      </dsp:txXfrm>
    </dsp:sp>
    <dsp:sp modelId="{ABFC95E8-BE15-4086-9682-86EEFD9C5E2B}">
      <dsp:nvSpPr>
        <dsp:cNvPr id="0" name=""/>
        <dsp:cNvSpPr/>
      </dsp:nvSpPr>
      <dsp:spPr>
        <a:xfrm rot="5400000">
          <a:off x="-195071" y="1531682"/>
          <a:ext cx="1300478" cy="9103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002060"/>
              </a:solidFill>
            </a:rPr>
            <a:t>文法的类型</a:t>
          </a:r>
          <a:endParaRPr lang="zh-CN" altLang="en-US" sz="2400" kern="1200" dirty="0">
            <a:solidFill>
              <a:srgbClr val="002060"/>
            </a:solidFill>
          </a:endParaRPr>
        </a:p>
      </dsp:txBody>
      <dsp:txXfrm rot="-5400000">
        <a:off x="1" y="1791779"/>
        <a:ext cx="910335" cy="390143"/>
      </dsp:txXfrm>
    </dsp:sp>
    <dsp:sp modelId="{54C57669-AFE5-4B53-B52E-EF68EB53B759}">
      <dsp:nvSpPr>
        <dsp:cNvPr id="0" name=""/>
        <dsp:cNvSpPr/>
      </dsp:nvSpPr>
      <dsp:spPr>
        <a:xfrm rot="5400000">
          <a:off x="3787811" y="-1746006"/>
          <a:ext cx="1255591" cy="7010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2400" kern="1200" dirty="0" smtClean="0">
              <a:solidFill>
                <a:srgbClr val="002060"/>
              </a:solidFill>
            </a:rPr>
            <a:t>文法有</a:t>
          </a:r>
          <a:r>
            <a:rPr lang="en-US" altLang="zh-CN" sz="2400" kern="1200" dirty="0" smtClean="0">
              <a:solidFill>
                <a:srgbClr val="002060"/>
              </a:solidFill>
            </a:rPr>
            <a:t>4</a:t>
          </a:r>
          <a:r>
            <a:rPr lang="zh-CN" altLang="en-US" sz="2400" kern="1200" dirty="0" smtClean="0">
              <a:solidFill>
                <a:srgbClr val="002060"/>
              </a:solidFill>
            </a:rPr>
            <a:t>种类型，重要的是</a:t>
          </a:r>
          <a:r>
            <a:rPr lang="en-US" altLang="zh-CN" sz="2400" kern="1200" dirty="0" smtClean="0">
              <a:solidFill>
                <a:srgbClr val="002060"/>
              </a:solidFill>
            </a:rPr>
            <a:t>2</a:t>
          </a:r>
          <a:r>
            <a:rPr lang="zh-CN" altLang="en-US" sz="2400" kern="1200" dirty="0" smtClean="0">
              <a:solidFill>
                <a:srgbClr val="002060"/>
              </a:solidFill>
            </a:rPr>
            <a:t>型和</a:t>
          </a:r>
          <a:r>
            <a:rPr lang="en-US" altLang="zh-CN" sz="2400" kern="1200" dirty="0" smtClean="0">
              <a:solidFill>
                <a:srgbClr val="002060"/>
              </a:solidFill>
            </a:rPr>
            <a:t>3</a:t>
          </a:r>
          <a:r>
            <a:rPr lang="zh-CN" altLang="en-US" sz="2400" kern="1200" dirty="0" smtClean="0">
              <a:solidFill>
                <a:srgbClr val="002060"/>
              </a:solidFill>
            </a:rPr>
            <a:t>型文法</a:t>
          </a:r>
          <a:endParaRPr lang="zh-CN" altLang="en-US" sz="2400" kern="1200" dirty="0">
            <a:solidFill>
              <a:srgbClr val="002060"/>
            </a:solidFill>
          </a:endParaRPr>
        </a:p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solidFill>
                <a:srgbClr val="002060"/>
              </a:solidFill>
            </a:rPr>
            <a:t>2</a:t>
          </a:r>
          <a:r>
            <a:rPr lang="zh-CN" altLang="en-US" sz="2400" kern="1200" dirty="0" smtClean="0">
              <a:solidFill>
                <a:srgbClr val="002060"/>
              </a:solidFill>
            </a:rPr>
            <a:t>型文法又称 上下文无关文法，</a:t>
          </a:r>
          <a:r>
            <a:rPr lang="en-US" altLang="zh-CN" sz="2400" kern="1200" dirty="0" smtClean="0">
              <a:solidFill>
                <a:srgbClr val="002060"/>
              </a:solidFill>
            </a:rPr>
            <a:t>3</a:t>
          </a:r>
          <a:r>
            <a:rPr lang="zh-CN" altLang="en-US" sz="2400" kern="1200" dirty="0" smtClean="0">
              <a:solidFill>
                <a:srgbClr val="002060"/>
              </a:solidFill>
            </a:rPr>
            <a:t>型文法又称 正规文法</a:t>
          </a:r>
          <a:endParaRPr lang="zh-CN" altLang="en-US" sz="2400" kern="1200" dirty="0">
            <a:solidFill>
              <a:srgbClr val="002060"/>
            </a:solidFill>
          </a:endParaRPr>
        </a:p>
      </dsp:txBody>
      <dsp:txXfrm rot="-5400000">
        <a:off x="910335" y="1192763"/>
        <a:ext cx="6949251" cy="1133005"/>
      </dsp:txXfrm>
    </dsp:sp>
    <dsp:sp modelId="{7BAC14F5-E1AB-4001-8C1B-CEC44DDEEF51}">
      <dsp:nvSpPr>
        <dsp:cNvPr id="0" name=""/>
        <dsp:cNvSpPr/>
      </dsp:nvSpPr>
      <dsp:spPr>
        <a:xfrm rot="5400000">
          <a:off x="-195071" y="2956184"/>
          <a:ext cx="1300478" cy="9103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002060"/>
              </a:solidFill>
            </a:rPr>
            <a:t>语法树</a:t>
          </a:r>
          <a:endParaRPr lang="zh-CN" altLang="en-US" sz="2400" kern="1200" dirty="0">
            <a:solidFill>
              <a:srgbClr val="002060"/>
            </a:solidFill>
          </a:endParaRPr>
        </a:p>
      </dsp:txBody>
      <dsp:txXfrm rot="-5400000">
        <a:off x="1" y="3216281"/>
        <a:ext cx="910335" cy="390143"/>
      </dsp:txXfrm>
    </dsp:sp>
    <dsp:sp modelId="{FC74BDC8-48A5-447E-A2A4-E1FFA6C68A90}">
      <dsp:nvSpPr>
        <dsp:cNvPr id="0" name=""/>
        <dsp:cNvSpPr/>
      </dsp:nvSpPr>
      <dsp:spPr>
        <a:xfrm rot="5400000">
          <a:off x="3697511" y="-321504"/>
          <a:ext cx="1436192" cy="7010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002060"/>
              </a:solidFill>
            </a:rPr>
            <a:t>如何画语法树</a:t>
          </a:r>
          <a:endParaRPr lang="zh-CN" altLang="en-US" sz="2400" kern="1200" dirty="0">
            <a:solidFill>
              <a:srgbClr val="00206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002060"/>
              </a:solidFill>
            </a:rPr>
            <a:t>利用语法树分析句型；指出短语</a:t>
          </a:r>
          <a:r>
            <a:rPr lang="en-US" altLang="zh-CN" sz="2400" kern="1200" dirty="0" smtClean="0">
              <a:solidFill>
                <a:srgbClr val="002060"/>
              </a:solidFill>
            </a:rPr>
            <a:t>…;</a:t>
          </a:r>
          <a:r>
            <a:rPr lang="zh-CN" altLang="en-US" sz="2400" kern="1200" dirty="0" smtClean="0">
              <a:solidFill>
                <a:srgbClr val="002060"/>
              </a:solidFill>
            </a:rPr>
            <a:t>确定文法是否是二义的</a:t>
          </a:r>
          <a:endParaRPr lang="zh-CN" altLang="en-US" sz="2400" kern="1200" dirty="0">
            <a:solidFill>
              <a:srgbClr val="002060"/>
            </a:solidFill>
          </a:endParaRPr>
        </a:p>
      </dsp:txBody>
      <dsp:txXfrm rot="-5400000">
        <a:off x="910336" y="2535780"/>
        <a:ext cx="6940435" cy="1295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9/13/2016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97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9/13/2016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7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9/13/2016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4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859D-DE6A-4B20-8031-3B0B09381813}" type="datetime9">
              <a:rPr lang="zh-CN" altLang="en-US" smtClean="0">
                <a:solidFill>
                  <a:prstClr val="white">
                    <a:tint val="95000"/>
                  </a:prstClr>
                </a:solidFill>
              </a:rPr>
              <a:pPr/>
              <a:t>2016年9月13日星期二9时53分13秒</a:t>
            </a:fld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B37C-FEDE-417B-B624-E57C93FD3609}" type="slidenum">
              <a:rPr lang="en-US" altLang="zh-C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179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9728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>
                <a:effectLst/>
              </a:defRPr>
            </a:lvl1pPr>
            <a:lvl2pPr>
              <a:defRPr sz="3200" b="1">
                <a:effectLst/>
              </a:defRPr>
            </a:lvl2pPr>
            <a:lvl3pPr>
              <a:defRPr sz="3200" b="1">
                <a:effectLst/>
              </a:defRPr>
            </a:lvl3pPr>
            <a:lvl4pPr>
              <a:defRPr sz="3200" b="1">
                <a:effectLst/>
              </a:defRPr>
            </a:lvl4pPr>
            <a:lvl5pPr>
              <a:defRPr sz="3200" b="1">
                <a:effectLst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33EF-1980-4EF5-BFCF-DCB3B37E09A9}" type="datetime9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2016年9月13日星期二9时53分13秒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0AB1-5474-47A5-A279-899C5FA7F444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altLang="zh-CN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4638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E132-AA82-453B-A599-3C7C149A654D}" type="datetime9">
              <a:rPr lang="zh-CN" altLang="en-US" smtClean="0">
                <a:solidFill>
                  <a:prstClr val="white">
                    <a:tint val="95000"/>
                  </a:prstClr>
                </a:solidFill>
              </a:rPr>
              <a:pPr/>
              <a:t>2016年9月13日星期二9时53分13秒</a:t>
            </a:fld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32BA-05F0-476D-89C4-A2CF9C7DD630}" type="slidenum">
              <a:rPr lang="en-US" altLang="zh-CN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37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7226-0FFC-4FF7-A94D-94248D900235}" type="datetime9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2016年9月13日星期二9时53分13秒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DA53-8F11-4D74-A0BF-6DEAC23548D9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9428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D187-0280-402E-82BA-6ED6D2D492A5}" type="datetime9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2016年9月13日星期二9时53分13秒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5763-4B03-49F7-81F0-C4C788B66A8F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9753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8B50-87C3-458C-9B5B-9C0E4FC05A95}" type="datetime9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2016年9月13日星期二9时53分13秒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7F082-A06B-4A48-B52C-4D39EEA156C7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9710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88EB-48B0-4CB8-B1C6-1665C5DB9BA4}" type="datetime9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2016年9月13日星期二9时53分13秒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BBB0-9C09-4ECF-9E50-9A71193E2AF2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5865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E845-2358-46FF-8123-26E89D7A08EF}" type="datetime9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2016年9月13日星期二9时53分13秒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1569-C57F-433A-9A52-DF73E422735E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400365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85320"/>
          </a:xfrm>
        </p:spPr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25609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9/13/2016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85FFBB6-F81B-40DD-935F-233BF28FE4D9}" type="datetime9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2016年9月13日星期二9时53分13秒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altLang="zh-CN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F4C7F3-AFAC-406F-9209-1501C64120D1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23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2A63-A1C0-47EB-87F8-AEEC9849E04D}" type="datetime9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2016年9月13日星期二9时53分13秒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8A52-7722-4ACF-95A4-038B81209826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5039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11A-68C8-492A-95FF-7D939947ED94}" type="datetime9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2016年9月13日星期二9时53分13秒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3E09-B6BA-4286-A500-D47BE8A25757}" type="slidenum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4461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9/13/2016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7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9/13/2016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6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9/13/2016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0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9/13/2016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9/13/2016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9/13/2016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4A581E0-D653-4D78-A48F-41D80498BC7E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9/13/2016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06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3AFFF1-9C47-49F0-AE12-AF188F3F4E82}" type="datetime1">
              <a:rPr lang="en-US" b="1" smtClean="0">
                <a:solidFill>
                  <a:prstClr val="black">
                    <a:tint val="95000"/>
                  </a:prstClr>
                </a:solidFill>
                <a:latin typeface="Arial Narrow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9/13/2016</a:t>
            </a:fld>
            <a:endParaRPr lang="en-US" b="1" dirty="0">
              <a:solidFill>
                <a:prstClr val="black">
                  <a:tint val="95000"/>
                </a:prstClr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>
                  <a:tint val="95000"/>
                </a:prstClr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237106-F2ED-405E-BC33-CC3CF426205F}" type="slidenum">
              <a:rPr lang="en-US" b="1" smtClean="0">
                <a:solidFill>
                  <a:prstClr val="black">
                    <a:tint val="95000"/>
                  </a:prstClr>
                </a:solidFill>
                <a:latin typeface="Arial Narrow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>
                  <a:tint val="95000"/>
                </a:prstClr>
              </a:solidFill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51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345155-5FA9-44D6-A89F-6CFC37329D24}" type="datetime9">
              <a:rPr lang="zh-CN" altLang="en-US" smtClean="0">
                <a:solidFill>
                  <a:prstClr val="black">
                    <a:tint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2016年9月13日星期二9时53分13秒</a:t>
            </a:fld>
            <a:endParaRPr lang="en-US" altLang="zh-CN">
              <a:solidFill>
                <a:prstClr val="black">
                  <a:tint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prstClr val="black">
                  <a:tint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2BEA4-EE06-43E4-B0FC-67BF80639E6C}" type="slidenum">
              <a:rPr lang="en-US" altLang="zh-CN" smtClean="0">
                <a:solidFill>
                  <a:prstClr val="black">
                    <a:tint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prstClr val="black">
                  <a:tint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6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1628800"/>
            <a:ext cx="8077200" cy="1673352"/>
          </a:xfrm>
        </p:spPr>
        <p:txBody>
          <a:bodyPr/>
          <a:lstStyle/>
          <a:p>
            <a:r>
              <a:rPr lang="zh-CN" altLang="en-US" sz="4400" dirty="0" smtClean="0"/>
              <a:t>第二章</a:t>
            </a:r>
            <a:r>
              <a:rPr lang="zh-CN" altLang="en-US" sz="4400" dirty="0" smtClean="0"/>
              <a:t>　文法和语言</a:t>
            </a:r>
          </a:p>
        </p:txBody>
      </p:sp>
    </p:spTree>
    <p:extLst>
      <p:ext uri="{BB962C8B-B14F-4D97-AF65-F5344CB8AC3E}">
        <p14:creationId xmlns:p14="http://schemas.microsoft.com/office/powerpoint/2010/main" val="20371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符号串的运算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方幂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91206" y="1546051"/>
            <a:ext cx="8773282" cy="181094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符号串的方幂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</a:rPr>
              <a:t>设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x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是某个字母表上的符号串，把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x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自身连接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n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次（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n&gt;=0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），即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z=xx…x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n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个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x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），称为符号串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x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的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n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次方幂，记为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z=</a:t>
            </a:r>
            <a:r>
              <a:rPr lang="en-US" altLang="zh-CN" sz="2400" b="1" dirty="0" err="1" smtClean="0">
                <a:solidFill>
                  <a:srgbClr val="FF0066"/>
                </a:solidFill>
              </a:rPr>
              <a:t>x</a:t>
            </a:r>
            <a:r>
              <a:rPr lang="en-US" altLang="zh-CN" sz="2400" b="1" baseline="30000" dirty="0" err="1" smtClean="0">
                <a:solidFill>
                  <a:srgbClr val="FF0066"/>
                </a:solidFill>
              </a:rPr>
              <a:t>n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。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>
              <a:lnSpc>
                <a:spcPct val="80000"/>
              </a:lnSpc>
            </a:pP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539577" y="3140968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</a:pP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例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1:x=ab    x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=ab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		         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</a:t>
            </a:r>
            <a:r>
              <a:rPr lang="en-US" altLang="zh-CN" sz="2400" b="1" baseline="30000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3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=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ababab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特别</a:t>
            </a: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的：</a:t>
            </a: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x</a:t>
            </a:r>
            <a:r>
              <a:rPr lang="en-US" altLang="zh-CN" sz="2400" b="1" baseline="30000" dirty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0</a:t>
            </a: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=</a:t>
            </a:r>
            <a:r>
              <a:rPr lang="el-GR" altLang="zh-CN" sz="2400" b="1" dirty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 </a:t>
            </a:r>
            <a:r>
              <a:rPr lang="el-GR" altLang="zh-CN" sz="2400" b="1" dirty="0" smtClean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ε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	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4869160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	例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2: x=ab, y=c   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      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xy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)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3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=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abcabcabc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一般的，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n&gt;0,(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xy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)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n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= (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xy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)</a:t>
            </a:r>
            <a:r>
              <a:rPr lang="en-US" altLang="zh-CN" sz="2400" b="1" baseline="30000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n-1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（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xy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）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=(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xy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)(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xy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)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n-1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4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符号串集合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484784"/>
            <a:ext cx="8591550" cy="2736304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符号串集合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若集合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中一切元素都是定义在某字母表∑上的符号串，则称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是该字母表∑上的</a:t>
            </a:r>
            <a:r>
              <a:rPr lang="zh-CN" altLang="en-US" sz="2400" b="1" dirty="0" smtClean="0">
                <a:solidFill>
                  <a:srgbClr val="9900CC"/>
                </a:solidFill>
              </a:rPr>
              <a:t>符号串的集合</a:t>
            </a:r>
            <a:r>
              <a:rPr lang="zh-CN" altLang="en-US" sz="2400" dirty="0" smtClean="0"/>
              <a:t>。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	字母表上的符号串的集合通常用大写字母来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表示。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	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395536" y="4221088"/>
            <a:ext cx="8352928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例： 设某个字母表∑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={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a,b,c,d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}, 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符号串集合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B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		     A={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a,bc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},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	      B={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abc,cd,ab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}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称：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A,B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是定义在字母表上的集合。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4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符号串集合的运算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8229600" cy="49685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乘积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两个符号串集合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的乘积</a:t>
            </a:r>
            <a:r>
              <a:rPr lang="en-US" altLang="zh-CN" sz="2400" dirty="0" smtClean="0"/>
              <a:t>AB</a:t>
            </a:r>
            <a:r>
              <a:rPr lang="zh-CN" altLang="en-US" sz="2400" dirty="0" smtClean="0"/>
              <a:t>定义为</a:t>
            </a:r>
            <a:r>
              <a:rPr lang="en-US" altLang="zh-CN" sz="2400" dirty="0" smtClean="0"/>
              <a:t>AB={</a:t>
            </a:r>
            <a:r>
              <a:rPr lang="en-US" altLang="zh-CN" sz="2400" dirty="0" err="1" smtClean="0"/>
              <a:t>xy∣x∈A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，且</a:t>
            </a:r>
            <a:r>
              <a:rPr lang="en-US" altLang="zh-CN" sz="2400" dirty="0" err="1" smtClean="0"/>
              <a:t>y∈B</a:t>
            </a:r>
            <a:r>
              <a:rPr lang="en-US" altLang="zh-CN" sz="2400" dirty="0" smtClean="0"/>
              <a:t>}</a:t>
            </a:r>
            <a:endParaRPr lang="en-US" altLang="zh-CN" sz="2400" b="1" dirty="0" smtClean="0"/>
          </a:p>
          <a:p>
            <a:pPr lvl="2">
              <a:lnSpc>
                <a:spcPct val="120000"/>
              </a:lnSpc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: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A={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B={</a:t>
            </a:r>
            <a:r>
              <a:rPr lang="en-US" altLang="zh-CN" sz="2400" dirty="0" err="1" smtClean="0"/>
              <a:t>c,d,e</a:t>
            </a:r>
            <a:r>
              <a:rPr lang="en-US" altLang="zh-CN" sz="2400" dirty="0" smtClean="0"/>
              <a:t>} </a:t>
            </a:r>
            <a:r>
              <a:rPr lang="zh-CN" altLang="en-US" sz="2400" dirty="0" smtClean="0"/>
              <a:t>则</a:t>
            </a:r>
            <a:r>
              <a:rPr lang="en-US" altLang="zh-CN" sz="2400" dirty="0" smtClean="0"/>
              <a:t>AB={</a:t>
            </a:r>
            <a:r>
              <a:rPr lang="en-US" altLang="zh-CN" sz="2400" dirty="0" err="1" smtClean="0"/>
              <a:t>ac,ad,ae,bc,bd,be</a:t>
            </a:r>
            <a:r>
              <a:rPr lang="en-US" altLang="zh-CN" sz="2400" dirty="0" smtClean="0"/>
              <a:t>}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对于任何空集合</a:t>
            </a:r>
            <a:r>
              <a:rPr lang="en-US" altLang="zh-CN" sz="2400" dirty="0" smtClean="0"/>
              <a:t>Φ</a:t>
            </a:r>
            <a:r>
              <a:rPr lang="zh-CN" altLang="en-US" sz="2400" dirty="0" smtClean="0"/>
              <a:t>，都有</a:t>
            </a:r>
            <a:r>
              <a:rPr lang="en-US" altLang="zh-CN" sz="2400" dirty="0" smtClean="0"/>
              <a:t>ΦA=AΦ=A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方幂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集合的方幂的定义类似于符号串的方幂的定义，特别地定义字母表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的方幂为：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A</a:t>
            </a:r>
            <a:r>
              <a:rPr lang="en-US" altLang="zh-CN" sz="2400" baseline="30000" dirty="0" smtClean="0"/>
              <a:t>0</a:t>
            </a:r>
            <a:r>
              <a:rPr lang="en-US" altLang="zh-CN" sz="2400" dirty="0" smtClean="0"/>
              <a:t>={ε}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=A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</a:t>
            </a:r>
            <a:r>
              <a:rPr lang="en-US" altLang="zh-CN" sz="2400" baseline="30000" dirty="0" smtClean="0"/>
              <a:t>n</a:t>
            </a:r>
            <a:r>
              <a:rPr lang="en-US" altLang="zh-CN" sz="2400" dirty="0"/>
              <a:t>=AA</a:t>
            </a:r>
            <a:r>
              <a:rPr lang="en-US" altLang="zh-CN" sz="2400" baseline="30000" dirty="0"/>
              <a:t>n-1</a:t>
            </a:r>
            <a:r>
              <a:rPr lang="en-US" altLang="zh-CN" sz="2400" dirty="0" smtClean="0"/>
              <a:t> =A</a:t>
            </a:r>
            <a:r>
              <a:rPr lang="en-US" altLang="zh-CN" sz="2400" baseline="30000" dirty="0" smtClean="0"/>
              <a:t>n-1</a:t>
            </a:r>
            <a:r>
              <a:rPr lang="en-US" altLang="zh-CN" sz="2400" dirty="0" smtClean="0"/>
              <a:t>A (n&gt;0)</a:t>
            </a:r>
          </a:p>
        </p:txBody>
      </p:sp>
    </p:spTree>
    <p:extLst>
      <p:ext uri="{BB962C8B-B14F-4D97-AF65-F5344CB8AC3E}">
        <p14:creationId xmlns:p14="http://schemas.microsoft.com/office/powerpoint/2010/main" val="128923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2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2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229600" cy="5576888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400" dirty="0" smtClean="0"/>
              <a:t>闭包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设有字母表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的闭包定义如下：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A*=A</a:t>
            </a:r>
            <a:r>
              <a:rPr lang="en-US" altLang="zh-CN" sz="2400" baseline="30000" dirty="0" smtClean="0"/>
              <a:t>0</a:t>
            </a:r>
            <a:r>
              <a:rPr lang="en-US" altLang="zh-CN" sz="2400" dirty="0" smtClean="0"/>
              <a:t>∪A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∪A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∪…∪A</a:t>
            </a:r>
            <a:r>
              <a:rPr lang="en-US" altLang="zh-CN" sz="2400" baseline="30000" dirty="0" smtClean="0"/>
              <a:t>n</a:t>
            </a:r>
            <a:r>
              <a:rPr lang="en-US" altLang="zh-CN" sz="2400" dirty="0" smtClean="0"/>
              <a:t>∪…,</a:t>
            </a:r>
            <a:r>
              <a:rPr lang="zh-CN" altLang="en-US" sz="2400" dirty="0" smtClean="0"/>
              <a:t>其中，</a:t>
            </a:r>
            <a:r>
              <a:rPr lang="en-US" altLang="zh-CN" sz="2400" dirty="0" smtClean="0"/>
              <a:t>A</a:t>
            </a:r>
            <a:r>
              <a:rPr lang="en-US" altLang="zh-CN" sz="2400" baseline="30000" dirty="0" smtClean="0"/>
              <a:t>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n=0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），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因此字母表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A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的闭包 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A*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为字母表上一切有穷长度的符号串所组成的集合。</a:t>
            </a:r>
          </a:p>
          <a:p>
            <a:pPr lvl="2">
              <a:lnSpc>
                <a:spcPct val="120000"/>
              </a:lnSpc>
            </a:pPr>
            <a:r>
              <a:rPr lang="zh-CN" altLang="en-US" sz="2400" b="1" i="0" dirty="0" smtClean="0"/>
              <a:t>注：</a:t>
            </a:r>
            <a:r>
              <a:rPr lang="zh-CN" altLang="en-US" sz="2400" b="1" i="0" dirty="0" smtClean="0">
                <a:solidFill>
                  <a:srgbClr val="FF3300"/>
                </a:solidFill>
              </a:rPr>
              <a:t>闭包可以看作由</a:t>
            </a:r>
            <a:r>
              <a:rPr lang="en-US" altLang="zh-CN" sz="2400" b="1" i="0" dirty="0" smtClean="0">
                <a:solidFill>
                  <a:srgbClr val="FF3300"/>
                </a:solidFill>
              </a:rPr>
              <a:t>A</a:t>
            </a:r>
            <a:r>
              <a:rPr lang="zh-CN" altLang="en-US" sz="2400" b="1" i="0" dirty="0" smtClean="0">
                <a:solidFill>
                  <a:srgbClr val="FF3300"/>
                </a:solidFill>
              </a:rPr>
              <a:t>上符号组成的所有串的集合（包括空串）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正闭包</a:t>
            </a:r>
          </a:p>
          <a:p>
            <a:pPr lvl="2">
              <a:lnSpc>
                <a:spcPct val="120000"/>
              </a:lnSpc>
            </a:pPr>
            <a:r>
              <a:rPr lang="zh-CN" altLang="en-US" sz="2400" dirty="0" smtClean="0"/>
              <a:t>闭包集合去掉空串</a:t>
            </a:r>
            <a:r>
              <a:rPr lang="en-US" altLang="zh-CN" sz="2400" dirty="0" smtClean="0"/>
              <a:t>ε</a:t>
            </a:r>
            <a:r>
              <a:rPr lang="zh-CN" altLang="en-US" sz="2400" dirty="0" smtClean="0"/>
              <a:t>，得到字母表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的正闭包。</a:t>
            </a:r>
            <a:endParaRPr lang="zh-CN" altLang="en-US" sz="2400" b="1" dirty="0" smtClean="0"/>
          </a:p>
          <a:p>
            <a:pPr lvl="2">
              <a:lnSpc>
                <a:spcPct val="120000"/>
              </a:lnSpc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的正闭包 </a:t>
            </a:r>
            <a:r>
              <a:rPr lang="en-US" altLang="zh-CN" sz="2400" dirty="0" smtClean="0"/>
              <a:t>A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=A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 ∪ A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∪…∪A</a:t>
            </a:r>
            <a:r>
              <a:rPr lang="en-US" altLang="zh-CN" sz="2400" baseline="30000" dirty="0" smtClean="0"/>
              <a:t>n</a:t>
            </a:r>
            <a:r>
              <a:rPr lang="en-US" altLang="zh-CN" sz="2400" dirty="0" smtClean="0"/>
              <a:t>∪… </a:t>
            </a:r>
          </a:p>
          <a:p>
            <a:pPr lvl="2">
              <a:lnSpc>
                <a:spcPct val="120000"/>
              </a:lnSpc>
            </a:pPr>
            <a:r>
              <a:rPr lang="zh-CN" altLang="en-US" sz="2400" b="1" i="0" dirty="0" smtClean="0">
                <a:solidFill>
                  <a:srgbClr val="FF3300"/>
                </a:solidFill>
              </a:rPr>
              <a:t>注：正闭包可以看作由</a:t>
            </a:r>
            <a:r>
              <a:rPr lang="en-US" altLang="zh-CN" sz="2400" b="1" i="0" dirty="0" smtClean="0">
                <a:solidFill>
                  <a:srgbClr val="FF3300"/>
                </a:solidFill>
              </a:rPr>
              <a:t>A</a:t>
            </a:r>
            <a:r>
              <a:rPr lang="zh-CN" altLang="en-US" sz="2400" b="1" i="0" dirty="0" smtClean="0">
                <a:solidFill>
                  <a:srgbClr val="FF3300"/>
                </a:solidFill>
              </a:rPr>
              <a:t>上符号组成的所有串的集合（不包括空串）</a:t>
            </a:r>
            <a:endParaRPr lang="zh-CN" altLang="en-US" sz="2400" b="1" dirty="0" smtClean="0">
              <a:solidFill>
                <a:srgbClr val="FF3300"/>
              </a:solidFill>
            </a:endParaRPr>
          </a:p>
          <a:p>
            <a:pPr lvl="2">
              <a:lnSpc>
                <a:spcPct val="120000"/>
              </a:lnSpc>
            </a:pPr>
            <a:endParaRPr lang="en-US" altLang="zh-CN" sz="2400" dirty="0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11853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/>
              <a:t>重点：字母表的闭包与正闭包的</a:t>
            </a:r>
            <a:r>
              <a:rPr lang="zh-CN" altLang="en-US" dirty="0" smtClean="0"/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40991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356592" y="2204864"/>
            <a:ext cx="8229600" cy="3887787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400" b="1" dirty="0" smtClean="0"/>
              <a:t>例：</a:t>
            </a:r>
            <a:r>
              <a:rPr lang="zh-CN" altLang="en-US" sz="2400" dirty="0" smtClean="0"/>
              <a:t>设字母表</a:t>
            </a:r>
            <a:r>
              <a:rPr lang="en-US" altLang="zh-CN" sz="2400" dirty="0" smtClean="0"/>
              <a:t>Σ={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},</a:t>
            </a:r>
            <a:r>
              <a:rPr lang="zh-CN" altLang="en-US" sz="2400" dirty="0" smtClean="0"/>
              <a:t>依次写出长度为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3…</a:t>
            </a:r>
            <a:r>
              <a:rPr lang="zh-CN" altLang="en-US" sz="2400" dirty="0" smtClean="0"/>
              <a:t>的符号串，可得到 </a:t>
            </a:r>
            <a:r>
              <a:rPr lang="en-US" altLang="zh-CN" sz="2400" dirty="0" smtClean="0"/>
              <a:t>Σ</a:t>
            </a:r>
            <a:r>
              <a:rPr lang="zh-CN" altLang="en-US" sz="2400" dirty="0" smtClean="0"/>
              <a:t>的正闭包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 smtClean="0"/>
              <a:t>Σ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Σ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={</a:t>
            </a:r>
            <a:r>
              <a:rPr lang="en-US" altLang="zh-CN" sz="2400" dirty="0" err="1" smtClean="0"/>
              <a:t>a,b,c,aa,ab,ac,bb,bc,aaa,aab,aac,abb,abc,baa</a:t>
            </a:r>
            <a:r>
              <a:rPr lang="en-US" altLang="zh-CN" sz="2400" dirty="0" smtClean="0"/>
              <a:t>,…}</a:t>
            </a:r>
          </a:p>
          <a:p>
            <a:pPr lvl="2">
              <a:lnSpc>
                <a:spcPct val="12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Σ</a:t>
            </a:r>
            <a:r>
              <a:rPr lang="en-US" altLang="zh-CN" sz="2400" baseline="30000" dirty="0" smtClean="0"/>
              <a:t>+</a:t>
            </a:r>
            <a:r>
              <a:rPr lang="zh-CN" altLang="en-US" sz="2400" dirty="0" smtClean="0"/>
              <a:t>上添入空串</a:t>
            </a:r>
            <a:r>
              <a:rPr lang="en-US" altLang="zh-CN" sz="2400" dirty="0" smtClean="0"/>
              <a:t>ε</a:t>
            </a:r>
            <a:r>
              <a:rPr lang="zh-CN" altLang="en-US" sz="2400" dirty="0" smtClean="0"/>
              <a:t>即得</a:t>
            </a:r>
            <a:r>
              <a:rPr lang="en-US" altLang="zh-CN" sz="2400" dirty="0" smtClean="0"/>
              <a:t>Σ</a:t>
            </a:r>
            <a:r>
              <a:rPr lang="en-US" altLang="zh-CN" sz="2400" baseline="30000" dirty="0" smtClean="0"/>
              <a:t>*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>
              <a:lnSpc>
                <a:spcPct val="120000"/>
              </a:lnSpc>
            </a:pPr>
            <a:r>
              <a:rPr lang="en-US" altLang="zh-CN" sz="2400" dirty="0" smtClean="0"/>
              <a:t>Σ</a:t>
            </a:r>
            <a:r>
              <a:rPr lang="en-US" altLang="zh-CN" sz="2400" baseline="30000" dirty="0" smtClean="0"/>
              <a:t>*</a:t>
            </a:r>
            <a:r>
              <a:rPr lang="en-US" altLang="zh-CN" sz="2400" dirty="0" smtClean="0"/>
              <a:t>={</a:t>
            </a:r>
            <a:r>
              <a:rPr lang="en-US" altLang="zh-CN" sz="2400" dirty="0">
                <a:solidFill>
                  <a:srgbClr val="FF0000"/>
                </a:solidFill>
              </a:rPr>
              <a:t>ε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a,b,c,aa,ab,ac,bb,bc,aaa,aab,aac,abb,abc,baa</a:t>
            </a:r>
            <a:r>
              <a:rPr lang="en-US" altLang="zh-CN" sz="2400" dirty="0"/>
              <a:t>,…}</a:t>
            </a:r>
          </a:p>
          <a:p>
            <a:pPr lvl="2">
              <a:lnSpc>
                <a:spcPct val="120000"/>
              </a:lnSpc>
            </a:pPr>
            <a:endParaRPr lang="zh-CN" altLang="en-US" sz="2400" dirty="0" smtClean="0"/>
          </a:p>
          <a:p>
            <a:pPr lvl="2">
              <a:lnSpc>
                <a:spcPct val="120000"/>
              </a:lnSpc>
              <a:buFontTx/>
              <a:buNone/>
            </a:pPr>
            <a:endParaRPr lang="zh-CN" altLang="en-US" sz="2400" i="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1185320"/>
          </a:xfrm>
          <a:noFill/>
        </p:spPr>
        <p:txBody>
          <a:bodyPr>
            <a:normAutofit/>
          </a:bodyPr>
          <a:lstStyle/>
          <a:p>
            <a:r>
              <a:rPr lang="zh-CN" altLang="en-US" dirty="0" smtClean="0"/>
              <a:t>闭包</a:t>
            </a:r>
            <a:r>
              <a:rPr lang="zh-CN" altLang="en-US" dirty="0"/>
              <a:t>与正闭包</a:t>
            </a:r>
            <a:r>
              <a:rPr lang="zh-CN" altLang="en-US" dirty="0" smtClean="0"/>
              <a:t>的关系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55679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集合的闭包和正闭包只差一个元素 </a:t>
            </a:r>
            <a:r>
              <a:rPr lang="en-US" altLang="zh-CN" sz="2400" b="1" dirty="0">
                <a:solidFill>
                  <a:srgbClr val="FF0000"/>
                </a:solidFill>
                <a:latin typeface="Arial Narrow" pitchFamily="34" charset="0"/>
                <a:ea typeface="宋体" pitchFamily="2" charset="-122"/>
              </a:rPr>
              <a:t>ε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92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47667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小习题：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880" y="1268760"/>
            <a:ext cx="7778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已知：定义在某个字母表∑ 上的符号串集合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B,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其中 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A=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｛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a,b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｝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B={c}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试说明：集合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C=AA*B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中元素的特点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4195" y="2852936"/>
            <a:ext cx="7778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分析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：集合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C=AA*B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中的元素可以分解为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个部分，从左往右分别是：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或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b    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由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a,b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组成的任意长度的字符串（包括空串） 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所以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：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集合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C=AA*B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中元素的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特点是：由字母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a 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或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开头的，以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c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结尾的，中间是由若干个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a,b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组成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的的字符串（可以是</a:t>
            </a:r>
            <a:r>
              <a:rPr lang="el-GR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ε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）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1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ea"/>
                <a:ea typeface="+mj-ea"/>
              </a:rPr>
              <a:t>          </a:t>
            </a:r>
            <a:r>
              <a:rPr lang="en-US" altLang="zh-CN" sz="3600" dirty="0" smtClean="0">
                <a:solidFill>
                  <a:srgbClr val="FFC000"/>
                </a:solidFill>
                <a:latin typeface="+mj-ea"/>
                <a:ea typeface="+mj-ea"/>
              </a:rPr>
              <a:t>02-1      </a:t>
            </a:r>
            <a:r>
              <a:rPr lang="zh-CN" altLang="en-US" sz="3600" dirty="0" smtClean="0">
                <a:solidFill>
                  <a:srgbClr val="FFC000"/>
                </a:solidFill>
                <a:latin typeface="+mj-ea"/>
                <a:ea typeface="+mj-ea"/>
              </a:rPr>
              <a:t>概述  符号串</a:t>
            </a:r>
            <a:endParaRPr lang="zh-CN" altLang="en-US" sz="36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57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4800" y="228600"/>
            <a:ext cx="8510588" cy="13255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章   </a:t>
            </a:r>
            <a:r>
              <a:rPr kumimoji="1" lang="zh-CN" altLang="en-US" dirty="0" smtClean="0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文法和语言</a:t>
            </a:r>
            <a:endParaRPr lang="zh-CN" altLang="en-US" dirty="0">
              <a:solidFill>
                <a:srgbClr val="FFFF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88" name="Rectangle 16"/>
          <p:cNvSpPr>
            <a:spLocks noGrp="1" noRot="1" noChangeArrowheads="1"/>
          </p:cNvSpPr>
          <p:nvPr>
            <p:ph idx="1"/>
          </p:nvPr>
        </p:nvSpPr>
        <p:spPr>
          <a:xfrm>
            <a:off x="827584" y="3796308"/>
            <a:ext cx="5184576" cy="229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文法的直观概念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符号和符号串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文法和语言的形式定义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.4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文法的类型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2.5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语法树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2.6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句型分析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2.7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A97A-DB5E-4A81-899D-D0F31A480BD8}" type="slidenum">
              <a:rPr lang="en-US" altLang="zh-CN">
                <a:solidFill>
                  <a:prstClr val="black">
                    <a:tint val="95000"/>
                  </a:prstClr>
                </a:solidFill>
              </a:rPr>
              <a:pPr/>
              <a:t>3</a:t>
            </a:fld>
            <a:endParaRPr lang="en-US" altLang="zh-CN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Rectangle 16"/>
          <p:cNvSpPr txBox="1">
            <a:spLocks noRot="1" noChangeArrowheads="1"/>
          </p:cNvSpPr>
          <p:nvPr/>
        </p:nvSpPr>
        <p:spPr>
          <a:xfrm>
            <a:off x="827584" y="1484784"/>
            <a:ext cx="7416824" cy="2299320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3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3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3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3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>
              <a:buClr>
                <a:srgbClr val="F0AD00"/>
              </a:buClr>
              <a:buFont typeface="Wingdings 2"/>
              <a:buNone/>
            </a:pPr>
            <a:r>
              <a:rPr lang="zh-CN" altLang="en-US" sz="2800" b="0" dirty="0" smtClean="0">
                <a:solidFill>
                  <a:srgbClr val="99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本章提要</a:t>
            </a:r>
            <a:endParaRPr lang="en-US" altLang="zh-CN" sz="2800" b="0" dirty="0" smtClean="0">
              <a:solidFill>
                <a:srgbClr val="99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8872" indent="0">
              <a:buClr>
                <a:srgbClr val="F0AD00"/>
              </a:buClr>
              <a:buFont typeface="Wingdings 2"/>
              <a:buNone/>
            </a:pPr>
            <a:r>
              <a:rPr lang="en-US" altLang="zh-CN" sz="2800" b="0" dirty="0" smtClean="0">
                <a:solidFill>
                  <a:prstClr val="black"/>
                </a:solidFill>
                <a:latin typeface="宋体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宋体"/>
              </a:rPr>
              <a:t>本章主要讲述了</a:t>
            </a:r>
            <a:r>
              <a:rPr lang="zh-CN" altLang="en-US" sz="2400" dirty="0" smtClean="0">
                <a:solidFill>
                  <a:srgbClr val="CC3300"/>
                </a:solidFill>
                <a:latin typeface="宋体"/>
              </a:rPr>
              <a:t>如何形式化描述语言（程序设计语言）应遵循的语法规则（文法）。</a:t>
            </a:r>
            <a:endParaRPr lang="en-US" altLang="zh-CN" sz="2400" dirty="0" smtClean="0">
              <a:solidFill>
                <a:srgbClr val="CC3300"/>
              </a:solidFill>
              <a:latin typeface="宋体"/>
            </a:endParaRPr>
          </a:p>
          <a:p>
            <a:pPr marL="118872" indent="0">
              <a:buClr>
                <a:srgbClr val="F0AD00"/>
              </a:buClr>
              <a:buFont typeface="Wingdings 2"/>
              <a:buNone/>
            </a:pPr>
            <a:r>
              <a:rPr lang="en-US" altLang="zh-CN" sz="2400" dirty="0">
                <a:solidFill>
                  <a:srgbClr val="CC3300"/>
                </a:solidFill>
                <a:latin typeface="宋体"/>
              </a:rPr>
              <a:t> </a:t>
            </a:r>
            <a:r>
              <a:rPr lang="en-US" altLang="zh-CN" sz="2400" dirty="0" smtClean="0">
                <a:solidFill>
                  <a:srgbClr val="CC3300"/>
                </a:solidFill>
                <a:latin typeface="宋体"/>
              </a:rPr>
              <a:t>   </a:t>
            </a:r>
            <a:r>
              <a:rPr lang="zh-CN" altLang="en-US" sz="2400" dirty="0" smtClean="0">
                <a:solidFill>
                  <a:prstClr val="black"/>
                </a:solidFill>
                <a:latin typeface="宋体"/>
              </a:rPr>
              <a:t>首先，介绍符号串相关概念；其次，围绕文法着重介绍，包括：概念，类型，描述形式，如何分析，可能遇到的问题及解决方案。</a:t>
            </a:r>
            <a:endParaRPr lang="en-US" altLang="zh-CN" sz="2400" dirty="0" smtClean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98404465"/>
              </p:ext>
            </p:extLst>
          </p:nvPr>
        </p:nvGraphicFramePr>
        <p:xfrm>
          <a:off x="5951984" y="3933056"/>
          <a:ext cx="319201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32045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8" grpId="0" build="p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1041304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本章主要内容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文法形式化定义</a:t>
            </a:r>
            <a:r>
              <a:rPr lang="zh-CN" altLang="en-US" dirty="0" smtClean="0"/>
              <a:t>；</a:t>
            </a:r>
            <a:r>
              <a:rPr lang="zh-CN" altLang="en-US" dirty="0" smtClean="0"/>
              <a:t>文法类型；</a:t>
            </a:r>
            <a:r>
              <a:rPr lang="zh-CN" altLang="en-US" dirty="0" smtClean="0"/>
              <a:t>语法树；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14690257"/>
              </p:ext>
            </p:extLst>
          </p:nvPr>
        </p:nvGraphicFramePr>
        <p:xfrm>
          <a:off x="539552" y="1844824"/>
          <a:ext cx="79208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54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/>
              <a:t>2.2</a:t>
            </a:r>
            <a:r>
              <a:rPr lang="zh-CN" altLang="en-US" sz="4000" dirty="0" smtClean="0"/>
              <a:t>符号</a:t>
            </a:r>
            <a:r>
              <a:rPr lang="zh-CN" altLang="en-US" sz="4000" dirty="0" smtClean="0"/>
              <a:t>和符号串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——</a:t>
            </a:r>
            <a:r>
              <a:rPr lang="zh-CN" altLang="en-US" dirty="0" smtClean="0"/>
              <a:t>字母表；符号串；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140968"/>
            <a:ext cx="8820150" cy="187220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20000"/>
              </a:lnSpc>
            </a:pPr>
            <a:r>
              <a:rPr lang="zh-CN" altLang="en-US" sz="2400" dirty="0" smtClean="0"/>
              <a:t>？什么是符号  （字母表中的元素称为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符号</a:t>
            </a:r>
            <a:r>
              <a:rPr lang="zh-CN" altLang="en-US" sz="2400" dirty="0" smtClean="0"/>
              <a:t>，因此字母表也称为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符号表）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程序设计高级语言中，典型的符号是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字母</a:t>
            </a:r>
            <a:r>
              <a:rPr lang="zh-CN" altLang="en-US" sz="2400" dirty="0"/>
              <a:t>、数字</a:t>
            </a:r>
            <a:r>
              <a:rPr lang="zh-CN" altLang="en-US" sz="2400" dirty="0" smtClean="0"/>
              <a:t>、运算符、部分标点符号等。</a:t>
            </a:r>
            <a:endParaRPr lang="en-US" altLang="zh-CN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162880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一、字母表</a:t>
            </a:r>
            <a:endParaRPr lang="zh-CN" altLang="en-US" sz="2400" b="1" dirty="0">
              <a:solidFill>
                <a:srgbClr val="CC3300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210477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一、字母表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2566442"/>
            <a:ext cx="5973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符号的</a:t>
            </a:r>
            <a:r>
              <a:rPr lang="zh-CN" altLang="en-US" sz="2400" b="1" dirty="0">
                <a:solidFill>
                  <a:srgbClr val="FF3300"/>
                </a:solidFill>
                <a:latin typeface="Arial Narrow" pitchFamily="34" charset="0"/>
                <a:ea typeface="宋体" pitchFamily="2" charset="-122"/>
              </a:rPr>
              <a:t>非空有穷</a:t>
            </a:r>
            <a:r>
              <a:rPr lang="zh-CN" altLang="en-US" sz="2400" b="1" dirty="0" smtClean="0">
                <a:solidFill>
                  <a:srgbClr val="FF3300"/>
                </a:solidFill>
                <a:latin typeface="Arial Narrow" pitchFamily="34" charset="0"/>
                <a:ea typeface="宋体" pitchFamily="2" charset="-122"/>
              </a:rPr>
              <a:t>集合，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字母表常用</a:t>
            </a:r>
            <a:r>
              <a:rPr lang="zh-CN" altLang="en-US" sz="2400" b="1" dirty="0">
                <a:solidFill>
                  <a:srgbClr val="FF3300"/>
                </a:solidFill>
                <a:latin typeface="Arial Narrow" pitchFamily="34" charset="0"/>
                <a:ea typeface="宋体" pitchFamily="2" charset="-122"/>
                <a:sym typeface="Symbol" pitchFamily="18" charset="2"/>
              </a:rPr>
              <a:t>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  <a:sym typeface="Symbol" pitchFamily="18" charset="2"/>
              </a:rPr>
              <a:t>。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5013176"/>
            <a:ext cx="763284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例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：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  <a:sym typeface="Symbol" pitchFamily="18" charset="2"/>
              </a:rPr>
              <a:t> 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={0,1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}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   是二进制数的字母表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  <a:sym typeface="Symbol" pitchFamily="18" charset="2"/>
              </a:rPr>
              <a:t>         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={0,1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5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6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7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8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9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}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是十进制数的字母表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63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8585" y="3796247"/>
            <a:ext cx="8613775" cy="306175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符号串的长度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符号串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中所包含的符号的个数称为符号串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的长度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，记为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|x|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2">
              <a:lnSpc>
                <a:spcPct val="12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例：定义在字母表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{0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1}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上的符号串，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|010110|=6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特别的，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长度为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符号串，定义为空串，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记作</a:t>
            </a:r>
            <a:r>
              <a:rPr lang="en-US" altLang="zh-CN" b="1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 smtClean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b="1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ε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|= 0</a:t>
            </a: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88224" y="0"/>
            <a:ext cx="246413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2.2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符号和符号串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249609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二</a:t>
            </a:r>
            <a:r>
              <a:rPr lang="zh-CN" altLang="en-US" sz="2400" b="1" dirty="0" smtClean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、符号串</a:t>
            </a:r>
            <a:endParaRPr lang="zh-CN" altLang="en-US" sz="2400" b="1" dirty="0">
              <a:solidFill>
                <a:srgbClr val="CC3300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473" y="711274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、定义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976" y="129683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符号串是由字母表中的符号所组成的有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穷符号序列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1976" y="1767011"/>
            <a:ext cx="7488832" cy="93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例：字母表</a:t>
            </a:r>
            <a:r>
              <a:rPr lang="zh-CN" altLang="en-US" sz="2400" b="1" dirty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∑</a:t>
            </a:r>
            <a:r>
              <a:rPr lang="en-US" altLang="zh-CN" sz="2400" b="1" dirty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={</a:t>
            </a:r>
            <a:r>
              <a:rPr lang="en-US" altLang="zh-CN" sz="2400" b="1" dirty="0" err="1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a,b,c</a:t>
            </a:r>
            <a:r>
              <a:rPr lang="en-US" altLang="zh-CN" sz="2400" b="1" dirty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}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，则建立在∑上的符号串有：</a:t>
            </a:r>
            <a:r>
              <a:rPr lang="en-US" altLang="zh-CN" sz="2400" b="1" dirty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, b, c, ab, </a:t>
            </a:r>
            <a:r>
              <a:rPr lang="en-US" altLang="zh-CN" sz="2400" b="1" dirty="0" err="1" smtClean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ba</a:t>
            </a:r>
            <a:r>
              <a:rPr lang="en-US" altLang="zh-CN" sz="2400" b="1" dirty="0" smtClean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, </a:t>
            </a:r>
            <a:r>
              <a:rPr lang="en-US" altLang="zh-CN" sz="2400" b="1" dirty="0" err="1" smtClean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aaca</a:t>
            </a:r>
            <a:endParaRPr lang="en-US" altLang="zh-CN" sz="2400" b="1" dirty="0">
              <a:solidFill>
                <a:srgbClr val="CC3300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1976" y="2823000"/>
            <a:ext cx="7488832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符号串常由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小写字母表示，如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x,y,z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表示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341" y="3314589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、相关属性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63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65109" y="3977481"/>
            <a:ext cx="8964613" cy="153975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）子串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设有非空符号串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u=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xvy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的前缀、后缀，都是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子符号串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。（简称子串）。（子串包括</a:t>
            </a:r>
            <a:r>
              <a:rPr lang="el-GR" altLang="zh-CN" sz="2400" b="1" dirty="0" smtClean="0">
                <a:ea typeface="宋体" panose="02010600030101010101" pitchFamily="2" charset="-122"/>
              </a:rPr>
              <a:t>ε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字符串自身）</a:t>
            </a:r>
          </a:p>
        </p:txBody>
      </p:sp>
      <p:sp>
        <p:nvSpPr>
          <p:cNvPr id="4" name="矩形 3"/>
          <p:cNvSpPr/>
          <p:nvPr/>
        </p:nvSpPr>
        <p:spPr>
          <a:xfrm>
            <a:off x="6588224" y="0"/>
            <a:ext cx="246413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2.2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符号和符号串</a:t>
            </a:r>
          </a:p>
        </p:txBody>
      </p:sp>
      <p:sp>
        <p:nvSpPr>
          <p:cNvPr id="2" name="矩形 1"/>
          <p:cNvSpPr/>
          <p:nvPr/>
        </p:nvSpPr>
        <p:spPr>
          <a:xfrm>
            <a:off x="818379" y="2539311"/>
            <a:ext cx="785807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例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：符号串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z=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xy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，则</a:t>
            </a:r>
            <a:r>
              <a:rPr lang="el-GR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,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x,xy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是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z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的头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,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而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ε,y,xy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是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z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的尾。除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xy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,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其余都是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z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FF3300"/>
                </a:solidFill>
                <a:latin typeface="Arial Narrow" pitchFamily="34" charset="0"/>
                <a:ea typeface="宋体" pitchFamily="2" charset="-122"/>
              </a:rPr>
              <a:t>固有头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，又称为</a:t>
            </a:r>
            <a:r>
              <a:rPr lang="zh-CN" altLang="en-US" sz="2400" b="1" dirty="0">
                <a:solidFill>
                  <a:srgbClr val="FF3300"/>
                </a:solidFill>
                <a:latin typeface="Arial Narrow" pitchFamily="34" charset="0"/>
                <a:ea typeface="宋体" pitchFamily="2" charset="-122"/>
              </a:rPr>
              <a:t>真前缀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；除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xy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,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其余都是</a:t>
            </a:r>
            <a:r>
              <a:rPr lang="en-US" altLang="zh-CN" sz="2400" b="1" dirty="0">
                <a:solidFill>
                  <a:srgbClr val="FF3300"/>
                </a:solidFill>
                <a:latin typeface="Arial Narrow" pitchFamily="34" charset="0"/>
                <a:ea typeface="宋体" pitchFamily="2" charset="-122"/>
              </a:rPr>
              <a:t>z</a:t>
            </a:r>
            <a:r>
              <a:rPr lang="zh-CN" altLang="en-US" sz="2400" b="1" dirty="0">
                <a:solidFill>
                  <a:srgbClr val="FF3300"/>
                </a:solidFill>
                <a:latin typeface="Arial Narrow" pitchFamily="34" charset="0"/>
                <a:ea typeface="宋体" pitchFamily="2" charset="-122"/>
              </a:rPr>
              <a:t>的固有尾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，又称为</a:t>
            </a:r>
            <a:r>
              <a:rPr lang="zh-CN" altLang="en-US" sz="2400" b="1" dirty="0">
                <a:solidFill>
                  <a:srgbClr val="FF3300"/>
                </a:solidFill>
                <a:latin typeface="Arial Narrow" pitchFamily="34" charset="0"/>
                <a:ea typeface="宋体" pitchFamily="2" charset="-122"/>
              </a:rPr>
              <a:t>真后缀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258612"/>
            <a:ext cx="632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）符号串的前缀（头）后缀（尾）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720277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前缀：从字符串的</a:t>
            </a:r>
            <a:r>
              <a:rPr lang="zh-CN" altLang="en-US" sz="2400" b="1" dirty="0" smtClean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末尾</a:t>
            </a:r>
            <a:r>
              <a:rPr lang="zh-CN" altLang="en-US" sz="2400" b="1" dirty="0" smtClean="0">
                <a:solidFill>
                  <a:srgbClr val="FF3300"/>
                </a:solidFill>
                <a:latin typeface="Arial Narrow" pitchFamily="34" charset="0"/>
                <a:ea typeface="宋体" pitchFamily="2" charset="-122"/>
              </a:rPr>
              <a:t>删</a:t>
            </a:r>
            <a:r>
              <a:rPr lang="zh-CN" altLang="en-US" sz="2400" b="1" dirty="0">
                <a:solidFill>
                  <a:srgbClr val="FF3300"/>
                </a:solidFill>
                <a:latin typeface="Arial Narrow" pitchFamily="34" charset="0"/>
                <a:ea typeface="宋体" pitchFamily="2" charset="-122"/>
              </a:rPr>
              <a:t>掉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0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个或多个符号，剩余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的称为前缀（头）；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69973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类似的，后缀：从字符串的</a:t>
            </a:r>
            <a:r>
              <a:rPr lang="zh-CN" altLang="en-US" sz="2400" b="1" dirty="0" smtClean="0">
                <a:solidFill>
                  <a:srgbClr val="CC3300"/>
                </a:solidFill>
                <a:latin typeface="Arial Narrow" pitchFamily="34" charset="0"/>
                <a:ea typeface="宋体" pitchFamily="2" charset="-122"/>
              </a:rPr>
              <a:t>头部</a:t>
            </a:r>
            <a:r>
              <a:rPr lang="zh-CN" altLang="en-US" sz="2400" b="1" dirty="0" smtClean="0">
                <a:solidFill>
                  <a:srgbClr val="FF3300"/>
                </a:solidFill>
                <a:latin typeface="Arial Narrow" pitchFamily="34" charset="0"/>
                <a:ea typeface="宋体" pitchFamily="2" charset="-122"/>
              </a:rPr>
              <a:t>删</a:t>
            </a:r>
            <a:r>
              <a:rPr lang="zh-CN" altLang="en-US" sz="2400" b="1" dirty="0">
                <a:solidFill>
                  <a:srgbClr val="FF3300"/>
                </a:solidFill>
                <a:latin typeface="Arial Narrow" pitchFamily="34" charset="0"/>
                <a:ea typeface="宋体" pitchFamily="2" charset="-122"/>
              </a:rPr>
              <a:t>掉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0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个或多个符号，剩余</a:t>
            </a:r>
            <a:r>
              <a:rPr lang="zh-CN" altLang="en-US" sz="2400" b="1" dirty="0" smtClean="0">
                <a:solidFill>
                  <a:prstClr val="black"/>
                </a:solidFill>
                <a:latin typeface="Arial Narrow" pitchFamily="34" charset="0"/>
                <a:ea typeface="宋体" pitchFamily="2" charset="-122"/>
              </a:rPr>
              <a:t>的称为后缀（尾）；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21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764704"/>
            <a:ext cx="770485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例：设字母表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Σ={a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b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c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+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-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，*，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/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(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)}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其上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有符号串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x=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a+b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*(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c+d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)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endParaRPr lang="zh-CN" altLang="en-US" sz="2400" b="1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060848"/>
            <a:ext cx="7704856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则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a+b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*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与（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c+d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）都是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的子符号串，且其长度分别为∣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a∣=1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、∣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a+b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*∣=4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与∣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c+d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)∣=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5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3284984"/>
            <a:ext cx="7704856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需要注意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：符号串的子串、前缀、后缀的生成过程中，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删除符号必须是连续删；</a:t>
            </a:r>
            <a:endParaRPr lang="en-US" altLang="zh-CN" sz="2400" b="1" dirty="0" smtClean="0">
              <a:solidFill>
                <a:srgbClr val="CC3300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剩余的符号顺序不能改变。</a:t>
            </a:r>
            <a:endParaRPr lang="zh-CN" altLang="en-US" sz="2400" b="1" dirty="0">
              <a:solidFill>
                <a:srgbClr val="CC3300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4797152"/>
            <a:ext cx="770485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例：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china  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为一符号串，</a:t>
            </a:r>
            <a:r>
              <a:rPr lang="en-US" altLang="zh-CN" sz="2400" b="1" dirty="0" err="1" smtClean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chna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不是子串，也不是前缀，也不是后缀；</a:t>
            </a:r>
            <a:endParaRPr lang="en-US" altLang="zh-CN" sz="2400" b="1" dirty="0" smtClean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chan</a:t>
            </a:r>
            <a:r>
              <a:rPr lang="en-US" altLang="zh-CN" sz="2400" b="1" dirty="0" smtClean="0">
                <a:solidFill>
                  <a:srgbClr val="CC3300"/>
                </a:solidFill>
                <a:latin typeface="宋体" panose="02010600030101010101" pitchFamily="2" charset="-122"/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不是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子串，也不是前缀，也不是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后缀。</a:t>
            </a:r>
            <a:endParaRPr lang="zh-CN" altLang="en-US" sz="2400" b="1" dirty="0">
              <a:solidFill>
                <a:srgbClr val="CC3300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0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969296"/>
          </a:xfrm>
        </p:spPr>
        <p:txBody>
          <a:bodyPr/>
          <a:lstStyle/>
          <a:p>
            <a:r>
              <a:rPr lang="zh-CN" altLang="en-US" dirty="0" smtClean="0"/>
              <a:t>符号串的运算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连接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628800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indent="-320040">
              <a:lnSpc>
                <a:spcPct val="120000"/>
              </a:lnSpc>
              <a:buClr>
                <a:srgbClr val="F0AD00"/>
              </a:buClr>
              <a:buSzPct val="80000"/>
              <a:buFont typeface="Wingdings 2"/>
              <a:buChar char=""/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连接（乘积）运算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设</a:t>
            </a:r>
            <a:r>
              <a:rPr lang="en-US" altLang="zh-CN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x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与</a:t>
            </a:r>
            <a:r>
              <a:rPr lang="en-US" altLang="zh-CN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y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是同一个字母表上的两个符号串，</a:t>
            </a:r>
            <a:r>
              <a:rPr lang="zh-CN" altLang="en-US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把</a:t>
            </a:r>
            <a:r>
              <a:rPr lang="en-US" altLang="zh-CN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y</a:t>
            </a:r>
            <a:r>
              <a:rPr lang="zh-CN" altLang="en-US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的各个符号相继写在</a:t>
            </a:r>
            <a:r>
              <a:rPr lang="en-US" altLang="zh-CN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x</a:t>
            </a:r>
            <a:r>
              <a:rPr lang="zh-CN" altLang="en-US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的符号后所得到的符号串称为</a:t>
            </a:r>
            <a:r>
              <a:rPr lang="en-US" altLang="zh-CN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x</a:t>
            </a:r>
            <a:r>
              <a:rPr lang="zh-CN" altLang="en-US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与</a:t>
            </a:r>
            <a:r>
              <a:rPr lang="en-US" altLang="zh-CN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y</a:t>
            </a:r>
            <a:r>
              <a:rPr lang="zh-CN" altLang="en-US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的连接，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记为 </a:t>
            </a:r>
            <a:r>
              <a:rPr lang="en-US" altLang="zh-CN" sz="2400" b="1" dirty="0" err="1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xy</a:t>
            </a:r>
            <a:r>
              <a:rPr lang="zh-CN" altLang="en-US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3599219"/>
            <a:ext cx="748883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例：设在字母表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{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a,b,c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}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上有符号串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x=ab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与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y=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cba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，则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z=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xy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=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abcba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。这里∣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x∣=2, ∣y∣=3, ∣z∣=5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。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5021147"/>
            <a:ext cx="777686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  <a:buFont typeface="Wingdings"/>
              <a:buChar char=""/>
            </a:pP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对于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字母表上的任何符号串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x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，都有</a:t>
            </a:r>
            <a:r>
              <a:rPr lang="en-US" altLang="zh-CN" sz="2400" b="1" dirty="0" err="1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εx</a:t>
            </a:r>
            <a:r>
              <a:rPr lang="en-US" altLang="zh-CN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=</a:t>
            </a:r>
            <a:r>
              <a:rPr lang="en-US" altLang="zh-CN" sz="2400" b="1" dirty="0" err="1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xε</a:t>
            </a:r>
            <a:r>
              <a:rPr lang="en-US" altLang="zh-CN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=x</a:t>
            </a:r>
          </a:p>
          <a:p>
            <a:pPr marL="731520" lvl="1" indent="-274320">
              <a:lnSpc>
                <a:spcPct val="120000"/>
              </a:lnSpc>
              <a:spcBef>
                <a:spcPct val="20000"/>
              </a:spcBef>
              <a:buClr>
                <a:srgbClr val="60B5CC"/>
              </a:buClr>
              <a:buSzPct val="90000"/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注：</a:t>
            </a:r>
            <a:r>
              <a:rPr lang="en-US" altLang="zh-CN" sz="2400" b="1" dirty="0" err="1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xy</a:t>
            </a:r>
            <a:r>
              <a:rPr lang="en-US" altLang="zh-CN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!=</a:t>
            </a:r>
            <a:r>
              <a:rPr lang="en-US" altLang="zh-CN" sz="2400" b="1" dirty="0" err="1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yx</a:t>
            </a:r>
            <a:r>
              <a:rPr lang="en-US" altLang="zh-CN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FF0066"/>
                </a:solidFill>
                <a:latin typeface="宋体" panose="02010600030101010101" pitchFamily="2" charset="-122"/>
                <a:ea typeface="宋体" pitchFamily="2" charset="-122"/>
              </a:rPr>
              <a:t>（逆运算）（不做要求）</a:t>
            </a:r>
            <a:endParaRPr lang="en-US" altLang="zh-CN" sz="2400" b="1" dirty="0">
              <a:solidFill>
                <a:srgbClr val="FF0066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1197</Words>
  <Application>Microsoft Office PowerPoint</Application>
  <PresentationFormat>全屏显示(4:3)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2_模块</vt:lpstr>
      <vt:lpstr>3_模块</vt:lpstr>
      <vt:lpstr>第二章　文法和语言</vt:lpstr>
      <vt:lpstr>        </vt:lpstr>
      <vt:lpstr>第2章   文法和语言</vt:lpstr>
      <vt:lpstr>本章主要内容 ——文法形式化定义；文法类型；语法树；</vt:lpstr>
      <vt:lpstr>2.2符号和符号串                   ——字母表；符号串；</vt:lpstr>
      <vt:lpstr>PowerPoint 演示文稿</vt:lpstr>
      <vt:lpstr>PowerPoint 演示文稿</vt:lpstr>
      <vt:lpstr>PowerPoint 演示文稿</vt:lpstr>
      <vt:lpstr>符号串的运算——连接</vt:lpstr>
      <vt:lpstr>符号串的运算——方幂</vt:lpstr>
      <vt:lpstr>符号串集合</vt:lpstr>
      <vt:lpstr>符号串集合的运算</vt:lpstr>
      <vt:lpstr>重点：字母表的闭包与正闭包的运算</vt:lpstr>
      <vt:lpstr>闭包与正闭包的关系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　文法和语言</dc:title>
  <dc:creator>jinxi</dc:creator>
  <cp:lastModifiedBy>jinxi</cp:lastModifiedBy>
  <cp:revision>3</cp:revision>
  <dcterms:created xsi:type="dcterms:W3CDTF">2016-08-31T13:27:06Z</dcterms:created>
  <dcterms:modified xsi:type="dcterms:W3CDTF">2016-09-13T14:16:04Z</dcterms:modified>
</cp:coreProperties>
</file>