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233D26B-DFC2-4248-8ED0-AD3E108CBDD7}" type="datetime1">
              <a:rPr lang="en-US" smtClean="0">
                <a:solidFill>
                  <a:prstClr val="white">
                    <a:tint val="95000"/>
                  </a:prstClr>
                </a:solidFill>
              </a:rPr>
              <a:pPr/>
              <a:t>9/13/2016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10420990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94C003-38E8-486A-9BFD-47E55D87241C}"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5226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59EAA3-934B-41DB-B3B1-806F4BE5CC37}"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179506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233D26B-DFC2-4248-8ED0-AD3E108CBDD7}" type="datetime1">
              <a:rPr lang="en-US" smtClean="0">
                <a:solidFill>
                  <a:prstClr val="white">
                    <a:tint val="95000"/>
                  </a:prstClr>
                </a:solidFill>
              </a:rPr>
              <a:pPr/>
              <a:t>9/13/2016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229682155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8F97F932-D99A-4087-BFB1-EA42FAFC8D2C}"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659170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C96367-2F2B-4F6E-ACF4-15FA13738E10}" type="datetime1">
              <a:rPr lang="en-US" smtClean="0">
                <a:solidFill>
                  <a:prstClr val="white">
                    <a:tint val="95000"/>
                  </a:prstClr>
                </a:solidFill>
              </a:rPr>
              <a:pPr/>
              <a:t>9/13/2016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1033171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FB3498D-21C7-408B-8EF5-5B55DEF0BFD5}" type="datetime1">
              <a:rPr lang="en-US" smtClean="0">
                <a:solidFill>
                  <a:prstClr val="black">
                    <a:tint val="95000"/>
                  </a:prstClr>
                </a:solidFill>
              </a:rPr>
              <a:pPr/>
              <a:t>9/13/2016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031458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4DB246E-8FD1-42FF-94A4-E4133095C37A}" type="datetime1">
              <a:rPr lang="en-US" smtClean="0">
                <a:solidFill>
                  <a:prstClr val="black">
                    <a:tint val="95000"/>
                  </a:prstClr>
                </a:solidFill>
              </a:rPr>
              <a:pPr/>
              <a:t>9/13/2016</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30788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3939D4-B818-4372-B1EE-7CB6D5BBC74A}" type="datetime1">
              <a:rPr lang="en-US" smtClean="0">
                <a:solidFill>
                  <a:prstClr val="black">
                    <a:tint val="95000"/>
                  </a:prstClr>
                </a:solidFill>
              </a:rPr>
              <a:pPr/>
              <a:t>9/13/2016</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818571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5E438-4D0D-4834-B658-A90420491D98}" type="datetime1">
              <a:rPr lang="en-US" smtClean="0">
                <a:solidFill>
                  <a:prstClr val="black">
                    <a:tint val="95000"/>
                  </a:prstClr>
                </a:solidFill>
              </a:rPr>
              <a:pPr/>
              <a:t>9/13/2016</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622635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6F8ADFA-7142-4015-85E6-1712F15FA709}" type="datetime1">
              <a:rPr lang="en-US" smtClean="0">
                <a:solidFill>
                  <a:prstClr val="black">
                    <a:tint val="95000"/>
                  </a:prstClr>
                </a:solidFill>
              </a:rPr>
              <a:pPr/>
              <a:t>9/13/2016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385250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8F97F932-D99A-4087-BFB1-EA42FAFC8D2C}"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8688511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34A581E0-D653-4D78-A48F-41D80498BC7E}" type="datetime1">
              <a:rPr lang="en-US" smtClean="0">
                <a:solidFill>
                  <a:prstClr val="black">
                    <a:tint val="95000"/>
                  </a:prstClr>
                </a:solidFill>
              </a:rPr>
              <a:pPr/>
              <a:t>9/13/2016</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454745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94C003-38E8-486A-9BFD-47E55D87241C}"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827774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59EAA3-934B-41DB-B3B1-806F4BE5CC37}"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3300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C96367-2F2B-4F6E-ACF4-15FA13738E10}" type="datetime1">
              <a:rPr lang="en-US" smtClean="0">
                <a:solidFill>
                  <a:prstClr val="white">
                    <a:tint val="95000"/>
                  </a:prstClr>
                </a:solidFill>
              </a:rPr>
              <a:pPr/>
              <a:t>9/13/2016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2387354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FB3498D-21C7-408B-8EF5-5B55DEF0BFD5}" type="datetime1">
              <a:rPr lang="en-US" smtClean="0">
                <a:solidFill>
                  <a:prstClr val="black">
                    <a:tint val="95000"/>
                  </a:prstClr>
                </a:solidFill>
              </a:rPr>
              <a:pPr/>
              <a:t>9/13/2016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8967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4DB246E-8FD1-42FF-94A4-E4133095C37A}" type="datetime1">
              <a:rPr lang="en-US" smtClean="0">
                <a:solidFill>
                  <a:prstClr val="black">
                    <a:tint val="95000"/>
                  </a:prstClr>
                </a:solidFill>
              </a:rPr>
              <a:pPr/>
              <a:t>9/13/2016</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66846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3939D4-B818-4372-B1EE-7CB6D5BBC74A}" type="datetime1">
              <a:rPr lang="en-US" smtClean="0">
                <a:solidFill>
                  <a:prstClr val="black">
                    <a:tint val="95000"/>
                  </a:prstClr>
                </a:solidFill>
              </a:rPr>
              <a:pPr/>
              <a:t>9/13/2016</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50864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5E438-4D0D-4834-B658-A90420491D98}" type="datetime1">
              <a:rPr lang="en-US" smtClean="0">
                <a:solidFill>
                  <a:prstClr val="black">
                    <a:tint val="95000"/>
                  </a:prstClr>
                </a:solidFill>
              </a:rPr>
              <a:pPr/>
              <a:t>9/13/2016</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50853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6F8ADFA-7142-4015-85E6-1712F15FA709}" type="datetime1">
              <a:rPr lang="en-US" smtClean="0">
                <a:solidFill>
                  <a:prstClr val="black">
                    <a:tint val="95000"/>
                  </a:prstClr>
                </a:solidFill>
              </a:rPr>
              <a:pPr/>
              <a:t>9/13/2016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83382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34A581E0-D653-4D78-A48F-41D80498BC7E}" type="datetime1">
              <a:rPr lang="en-US" smtClean="0">
                <a:solidFill>
                  <a:prstClr val="black">
                    <a:tint val="95000"/>
                  </a:prstClr>
                </a:solidFill>
              </a:rPr>
              <a:pPr/>
              <a:t>9/13/2016</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1059299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B3AFFF1-9C47-49F0-AE12-AF188F3F4E82}" type="datetime1">
              <a:rPr lang="en-US" b="1" smtClean="0">
                <a:solidFill>
                  <a:prstClr val="black">
                    <a:tint val="95000"/>
                  </a:prstClr>
                </a:solidFill>
                <a:latin typeface="Arial Narrow" pitchFamily="34" charset="0"/>
                <a:ea typeface="宋体" pitchFamily="2" charset="-122"/>
              </a:rPr>
              <a:pPr fontAlgn="base">
                <a:spcBef>
                  <a:spcPct val="0"/>
                </a:spcBef>
                <a:spcAft>
                  <a:spcPct val="0"/>
                </a:spcAft>
              </a:pPr>
              <a:t>9/13/2016</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p14="http://schemas.microsoft.com/office/powerpoint/2010/main" val="323010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B3AFFF1-9C47-49F0-AE12-AF188F3F4E82}" type="datetime1">
              <a:rPr lang="en-US" b="1" smtClean="0">
                <a:solidFill>
                  <a:prstClr val="black">
                    <a:tint val="95000"/>
                  </a:prstClr>
                </a:solidFill>
                <a:latin typeface="Arial Narrow" pitchFamily="34" charset="0"/>
                <a:ea typeface="宋体" pitchFamily="2" charset="-122"/>
              </a:rPr>
              <a:pPr fontAlgn="base">
                <a:spcBef>
                  <a:spcPct val="0"/>
                </a:spcBef>
                <a:spcAft>
                  <a:spcPct val="0"/>
                </a:spcAft>
              </a:pPr>
              <a:t>9/13/2016</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p14="http://schemas.microsoft.com/office/powerpoint/2010/main" val="4111359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endParaRPr lang="zh-CN" altLang="en-US" dirty="0"/>
          </a:p>
        </p:txBody>
      </p:sp>
      <p:sp>
        <p:nvSpPr>
          <p:cNvPr id="3" name="副标题 2"/>
          <p:cNvSpPr>
            <a:spLocks noGrp="1"/>
          </p:cNvSpPr>
          <p:nvPr>
            <p:ph type="subTitle" idx="1"/>
          </p:nvPr>
        </p:nvSpPr>
        <p:spPr/>
        <p:txBody>
          <a:bodyPr>
            <a:normAutofit/>
          </a:bodyPr>
          <a:lstStyle/>
          <a:p>
            <a:r>
              <a:rPr lang="en-US" altLang="zh-CN" sz="3600" dirty="0" smtClean="0">
                <a:solidFill>
                  <a:srgbClr val="FFC000"/>
                </a:solidFill>
                <a:latin typeface="+mj-ea"/>
                <a:ea typeface="+mj-ea"/>
              </a:rPr>
              <a:t>          </a:t>
            </a:r>
            <a:r>
              <a:rPr lang="en-US" altLang="zh-CN" sz="3600" dirty="0" smtClean="0">
                <a:solidFill>
                  <a:srgbClr val="FFC000"/>
                </a:solidFill>
                <a:latin typeface="+mj-ea"/>
                <a:ea typeface="+mj-ea"/>
              </a:rPr>
              <a:t>02-4    </a:t>
            </a:r>
            <a:r>
              <a:rPr lang="zh-CN" altLang="en-US" sz="3600" dirty="0" smtClean="0">
                <a:solidFill>
                  <a:srgbClr val="FFC000"/>
                </a:solidFill>
                <a:latin typeface="+mj-ea"/>
                <a:ea typeface="+mj-ea"/>
              </a:rPr>
              <a:t>文法的应用问题</a:t>
            </a:r>
            <a:endParaRPr lang="zh-CN" altLang="en-US" sz="3600" dirty="0">
              <a:solidFill>
                <a:srgbClr val="FFC000"/>
              </a:solidFill>
              <a:latin typeface="+mj-ea"/>
              <a:ea typeface="+mj-ea"/>
            </a:endParaRPr>
          </a:p>
        </p:txBody>
      </p:sp>
    </p:spTree>
    <p:extLst>
      <p:ext uri="{BB962C8B-B14F-4D97-AF65-F5344CB8AC3E}">
        <p14:creationId xmlns:p14="http://schemas.microsoft.com/office/powerpoint/2010/main" val="1446081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t>上下文无关的</a:t>
            </a:r>
            <a:r>
              <a:rPr lang="el-GR" altLang="zh-CN" dirty="0" smtClean="0"/>
              <a:t>ε</a:t>
            </a:r>
            <a:r>
              <a:rPr lang="zh-CN" altLang="en-US" dirty="0" smtClean="0"/>
              <a:t>规则处理</a:t>
            </a:r>
          </a:p>
        </p:txBody>
      </p:sp>
      <p:sp>
        <p:nvSpPr>
          <p:cNvPr id="54275" name="Rectangle 3"/>
          <p:cNvSpPr>
            <a:spLocks noGrp="1" noChangeArrowheads="1"/>
          </p:cNvSpPr>
          <p:nvPr>
            <p:ph idx="1"/>
          </p:nvPr>
        </p:nvSpPr>
        <p:spPr/>
        <p:txBody>
          <a:bodyPr>
            <a:normAutofit/>
          </a:bodyPr>
          <a:lstStyle/>
          <a:p>
            <a:r>
              <a:rPr lang="zh-CN" altLang="en-US" dirty="0" smtClean="0"/>
              <a:t>有的文法</a:t>
            </a:r>
            <a:r>
              <a:rPr lang="en-US" altLang="zh-CN" dirty="0" smtClean="0"/>
              <a:t>G</a:t>
            </a:r>
            <a:r>
              <a:rPr lang="zh-CN" altLang="en-US" dirty="0" smtClean="0"/>
              <a:t>，限制出现</a:t>
            </a:r>
            <a:r>
              <a:rPr lang="en-US" altLang="zh-CN" dirty="0" smtClean="0"/>
              <a:t>A </a:t>
            </a:r>
            <a:r>
              <a:rPr lang="en-US" altLang="zh-CN" dirty="0" smtClean="0">
                <a:sym typeface="Symbol" pitchFamily="18" charset="2"/>
              </a:rPr>
              <a:t></a:t>
            </a:r>
            <a:r>
              <a:rPr lang="el-GR" altLang="zh-CN" dirty="0" smtClean="0">
                <a:sym typeface="Symbol" pitchFamily="18" charset="2"/>
              </a:rPr>
              <a:t>ε</a:t>
            </a:r>
            <a:r>
              <a:rPr lang="en-US" altLang="zh-CN" dirty="0" smtClean="0">
                <a:sym typeface="Symbol" pitchFamily="18" charset="2"/>
              </a:rPr>
              <a:t> </a:t>
            </a:r>
            <a:r>
              <a:rPr lang="zh-CN" altLang="en-US" dirty="0" smtClean="0">
                <a:sym typeface="Symbol" pitchFamily="18" charset="2"/>
              </a:rPr>
              <a:t>规则，但这条规则分析时候可能带来方便</a:t>
            </a:r>
            <a:endParaRPr lang="zh-CN" altLang="en-US" dirty="0" smtClean="0">
              <a:solidFill>
                <a:srgbClr val="FF0066"/>
              </a:solidFill>
            </a:endParaRPr>
          </a:p>
          <a:p>
            <a:pPr lvl="1"/>
            <a:r>
              <a:rPr lang="zh-CN" altLang="en-US" dirty="0" smtClean="0"/>
              <a:t>处理方法：</a:t>
            </a:r>
            <a:endParaRPr lang="en-US" altLang="zh-CN" dirty="0" smtClean="0"/>
          </a:p>
          <a:p>
            <a:pPr lvl="1"/>
            <a:r>
              <a:rPr lang="en-US" altLang="zh-CN" dirty="0" smtClean="0"/>
              <a:t>1</a:t>
            </a:r>
            <a:r>
              <a:rPr lang="zh-CN" altLang="en-US" dirty="0" smtClean="0"/>
              <a:t>）理论上讲：增加</a:t>
            </a:r>
            <a:r>
              <a:rPr lang="en-US" altLang="zh-CN" dirty="0"/>
              <a:t>A </a:t>
            </a:r>
            <a:r>
              <a:rPr lang="en-US" altLang="zh-CN" dirty="0">
                <a:sym typeface="Symbol" pitchFamily="18" charset="2"/>
              </a:rPr>
              <a:t></a:t>
            </a:r>
            <a:r>
              <a:rPr lang="el-GR" altLang="zh-CN" dirty="0">
                <a:sym typeface="Symbol" pitchFamily="18" charset="2"/>
              </a:rPr>
              <a:t>ε</a:t>
            </a:r>
            <a:r>
              <a:rPr lang="en-US" altLang="zh-CN" dirty="0">
                <a:sym typeface="Symbol" pitchFamily="18" charset="2"/>
              </a:rPr>
              <a:t> </a:t>
            </a:r>
            <a:r>
              <a:rPr lang="zh-CN" altLang="en-US" dirty="0" smtClean="0">
                <a:sym typeface="Symbol" pitchFamily="18" charset="2"/>
              </a:rPr>
              <a:t>规则，并不会改变文法对应的语义范围。</a:t>
            </a:r>
            <a:endParaRPr lang="en-US" altLang="zh-CN" dirty="0" smtClean="0">
              <a:sym typeface="Symbol" pitchFamily="18" charset="2"/>
            </a:endParaRPr>
          </a:p>
          <a:p>
            <a:pPr lvl="1"/>
            <a:r>
              <a:rPr lang="en-US" altLang="zh-CN" dirty="0" smtClean="0">
                <a:sym typeface="Symbol" pitchFamily="18" charset="2"/>
              </a:rPr>
              <a:t>2</a:t>
            </a:r>
            <a:r>
              <a:rPr lang="zh-CN" altLang="en-US" dirty="0" smtClean="0">
                <a:sym typeface="Symbol" pitchFamily="18" charset="2"/>
              </a:rPr>
              <a:t>）操作上，可以将</a:t>
            </a:r>
            <a:r>
              <a:rPr lang="en-US" altLang="zh-CN" dirty="0"/>
              <a:t>A </a:t>
            </a:r>
            <a:r>
              <a:rPr lang="en-US" altLang="zh-CN" dirty="0">
                <a:sym typeface="Symbol" pitchFamily="18" charset="2"/>
              </a:rPr>
              <a:t></a:t>
            </a:r>
            <a:r>
              <a:rPr lang="el-GR" altLang="zh-CN" dirty="0">
                <a:sym typeface="Symbol" pitchFamily="18" charset="2"/>
              </a:rPr>
              <a:t>ε</a:t>
            </a:r>
            <a:r>
              <a:rPr lang="en-US" altLang="zh-CN" dirty="0">
                <a:sym typeface="Symbol" pitchFamily="18" charset="2"/>
              </a:rPr>
              <a:t> </a:t>
            </a:r>
            <a:r>
              <a:rPr lang="zh-CN" altLang="en-US" dirty="0" smtClean="0">
                <a:sym typeface="Symbol" pitchFamily="18" charset="2"/>
              </a:rPr>
              <a:t>规则单独处理或进行变形。</a:t>
            </a:r>
          </a:p>
        </p:txBody>
      </p:sp>
    </p:spTree>
    <p:extLst>
      <p:ext uri="{BB962C8B-B14F-4D97-AF65-F5344CB8AC3E}">
        <p14:creationId xmlns:p14="http://schemas.microsoft.com/office/powerpoint/2010/main" val="4097756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t>补充：</a:t>
            </a:r>
            <a:r>
              <a:rPr lang="zh-CN" altLang="en-US" dirty="0" smtClean="0"/>
              <a:t>如何</a:t>
            </a:r>
            <a:r>
              <a:rPr lang="zh-CN" altLang="en-US" dirty="0" smtClean="0"/>
              <a:t>根据语言特点写文法？</a:t>
            </a:r>
          </a:p>
        </p:txBody>
      </p:sp>
      <p:sp>
        <p:nvSpPr>
          <p:cNvPr id="4" name="Rectangle 4"/>
          <p:cNvSpPr txBox="1">
            <a:spLocks noChangeArrowheads="1"/>
          </p:cNvSpPr>
          <p:nvPr/>
        </p:nvSpPr>
        <p:spPr>
          <a:xfrm>
            <a:off x="501377" y="1772816"/>
            <a:ext cx="8077200" cy="4495800"/>
          </a:xfrm>
          <a:prstGeom prst="rect">
            <a:avLst/>
          </a:prstGeom>
          <a:no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800" b="1" kern="1200">
                <a:solidFill>
                  <a:schemeClr val="tx1"/>
                </a:solidFill>
                <a:latin typeface="宋体" panose="02010600030101010101" pitchFamily="2" charset="-122"/>
                <a:ea typeface="宋体" panose="02010600030101010101" pitchFamily="2" charset="-122"/>
                <a:cs typeface="+mn-cs"/>
              </a:defRPr>
            </a:lvl1pPr>
            <a:lvl2pPr marL="731520" indent="-274320" algn="l" rtl="0" eaLnBrk="1" latinLnBrk="0" hangingPunct="1">
              <a:spcBef>
                <a:spcPct val="20000"/>
              </a:spcBef>
              <a:buClr>
                <a:schemeClr val="accent2"/>
              </a:buClr>
              <a:buSzPct val="90000"/>
              <a:buFont typeface="Wingdings"/>
              <a:buChar char=""/>
              <a:defRPr kumimoji="0" sz="2800" b="1" kern="1200">
                <a:solidFill>
                  <a:schemeClr val="tx1"/>
                </a:solidFill>
                <a:latin typeface="宋体" panose="02010600030101010101" pitchFamily="2" charset="-122"/>
                <a:ea typeface="宋体" panose="02010600030101010101" pitchFamily="2" charset="-122"/>
                <a:cs typeface="+mn-cs"/>
              </a:defRPr>
            </a:lvl2pPr>
            <a:lvl3pPr marL="996696" indent="-228600" algn="l" rtl="0" eaLnBrk="1" latinLnBrk="0" hangingPunct="1">
              <a:spcBef>
                <a:spcPct val="20000"/>
              </a:spcBef>
              <a:buClr>
                <a:schemeClr val="accent3"/>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3pPr>
            <a:lvl4pPr marL="1216152" indent="-182880" algn="l" rtl="0" eaLnBrk="1" latinLnBrk="0" hangingPunct="1">
              <a:spcBef>
                <a:spcPct val="20000"/>
              </a:spcBef>
              <a:buClr>
                <a:schemeClr val="accent4"/>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4pPr>
            <a:lvl5pPr marL="1426464" indent="-182880" algn="l" rtl="0" eaLnBrk="1" latinLnBrk="0" hangingPunct="1">
              <a:spcBef>
                <a:spcPct val="20000"/>
              </a:spcBef>
              <a:buClr>
                <a:schemeClr val="accent5"/>
              </a:buClr>
              <a:buFont typeface="Wingdings 3"/>
              <a:buChar char=""/>
              <a:defRPr kumimoji="0" lang="en-US" sz="2800" b="1" kern="1200">
                <a:solidFill>
                  <a:schemeClr val="tx1"/>
                </a:solidFill>
                <a:latin typeface="宋体" panose="02010600030101010101" pitchFamily="2" charset="-122"/>
                <a:ea typeface="宋体" panose="02010600030101010101" pitchFamily="2" charset="-122"/>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base">
              <a:lnSpc>
                <a:spcPct val="110000"/>
              </a:lnSpc>
              <a:spcAft>
                <a:spcPct val="0"/>
              </a:spcAft>
              <a:buClr>
                <a:srgbClr val="FF0000"/>
              </a:buClr>
            </a:pPr>
            <a:r>
              <a:rPr lang="zh-CN" altLang="en-US" sz="2400" dirty="0" smtClean="0">
                <a:solidFill>
                  <a:srgbClr val="000000"/>
                </a:solidFill>
                <a:effectLst>
                  <a:outerShdw blurRad="38100" dist="38100" dir="2700000" algn="tl">
                    <a:srgbClr val="C0C0C0"/>
                  </a:outerShdw>
                </a:effectLst>
              </a:rPr>
              <a:t>已知文法，写出相应语言描述</a:t>
            </a:r>
            <a:r>
              <a:rPr lang="en-US" altLang="zh-CN" sz="2400" dirty="0" smtClean="0">
                <a:solidFill>
                  <a:srgbClr val="000000"/>
                </a:solidFill>
                <a:effectLst>
                  <a:outerShdw blurRad="38100" dist="38100" dir="2700000" algn="tl">
                    <a:srgbClr val="C0C0C0"/>
                  </a:outerShdw>
                </a:effectLst>
              </a:rPr>
              <a:t>L(G)</a:t>
            </a:r>
            <a:r>
              <a:rPr lang="zh-CN" altLang="en-US" sz="2400" dirty="0" smtClean="0">
                <a:solidFill>
                  <a:srgbClr val="000000"/>
                </a:solidFill>
                <a:effectLst>
                  <a:outerShdw blurRad="38100" dist="38100" dir="2700000" algn="tl">
                    <a:srgbClr val="C0C0C0"/>
                  </a:outerShdw>
                </a:effectLst>
              </a:rPr>
              <a:t>（是唯一的）</a:t>
            </a:r>
          </a:p>
          <a:p>
            <a:pPr fontAlgn="base">
              <a:lnSpc>
                <a:spcPct val="110000"/>
              </a:lnSpc>
              <a:spcAft>
                <a:spcPct val="0"/>
              </a:spcAft>
              <a:buClr>
                <a:srgbClr val="F0AD00"/>
              </a:buClr>
              <a:buFont typeface="Wingdings" pitchFamily="2" charset="2"/>
              <a:buNone/>
            </a:pPr>
            <a:r>
              <a:rPr lang="zh-CN" altLang="en-US" sz="2400" dirty="0" smtClean="0">
                <a:solidFill>
                  <a:srgbClr val="000000"/>
                </a:solidFill>
                <a:effectLst>
                  <a:outerShdw blurRad="38100" dist="38100" dir="2700000" algn="tl">
                    <a:srgbClr val="C0C0C0"/>
                  </a:outerShdw>
                </a:effectLst>
              </a:rPr>
              <a:t>  文法</a:t>
            </a:r>
            <a:r>
              <a:rPr lang="en-US" altLang="zh-CN" sz="2400" dirty="0" smtClean="0">
                <a:solidFill>
                  <a:srgbClr val="000000"/>
                </a:solidFill>
                <a:effectLst>
                  <a:outerShdw blurRad="38100" dist="38100" dir="2700000" algn="tl">
                    <a:srgbClr val="C0C0C0"/>
                  </a:outerShdw>
                </a:effectLst>
              </a:rPr>
              <a:t>G[S]</a:t>
            </a:r>
            <a:r>
              <a:rPr lang="zh-CN" altLang="en-US" sz="2400" dirty="0" smtClean="0">
                <a:solidFill>
                  <a:srgbClr val="000000"/>
                </a:solidFill>
                <a:effectLst>
                  <a:outerShdw blurRad="38100" dist="38100" dir="2700000" algn="tl">
                    <a:srgbClr val="C0C0C0"/>
                  </a:outerShdw>
                </a:effectLst>
              </a:rPr>
              <a:t>：  </a:t>
            </a:r>
            <a:r>
              <a:rPr lang="en-US" altLang="zh-CN" sz="2400" dirty="0" err="1" smtClean="0">
                <a:solidFill>
                  <a:srgbClr val="000000"/>
                </a:solidFill>
                <a:effectLst>
                  <a:outerShdw blurRad="38100" dist="38100" dir="2700000" algn="tl">
                    <a:srgbClr val="C0C0C0"/>
                  </a:outerShdw>
                </a:effectLst>
              </a:rPr>
              <a:t>S→bS</a:t>
            </a:r>
            <a:r>
              <a:rPr lang="en-US" altLang="zh-CN" sz="2400" dirty="0" smtClean="0">
                <a:solidFill>
                  <a:srgbClr val="000000"/>
                </a:solidFill>
                <a:effectLst>
                  <a:outerShdw blurRad="38100" dist="38100" dir="2700000" algn="tl">
                    <a:srgbClr val="C0C0C0"/>
                  </a:outerShdw>
                </a:effectLst>
              </a:rPr>
              <a:t> | a</a:t>
            </a:r>
          </a:p>
          <a:p>
            <a:pPr fontAlgn="base">
              <a:lnSpc>
                <a:spcPct val="110000"/>
              </a:lnSpc>
              <a:spcAft>
                <a:spcPct val="0"/>
              </a:spcAft>
              <a:buClr>
                <a:srgbClr val="F0AD00"/>
              </a:buClr>
              <a:buFont typeface="Wingdings" pitchFamily="2" charset="2"/>
              <a:buNone/>
            </a:pPr>
            <a:r>
              <a:rPr lang="en-US" altLang="zh-CN" sz="2400" dirty="0">
                <a:solidFill>
                  <a:srgbClr val="000000"/>
                </a:solidFill>
                <a:effectLst>
                  <a:outerShdw blurRad="38100" dist="38100" dir="2700000" algn="tl">
                    <a:srgbClr val="C0C0C0"/>
                  </a:outerShdw>
                </a:effectLst>
              </a:rPr>
              <a:t> </a:t>
            </a:r>
            <a:r>
              <a:rPr lang="en-US" altLang="zh-CN" sz="2400" dirty="0" smtClean="0">
                <a:solidFill>
                  <a:srgbClr val="000000"/>
                </a:solidFill>
                <a:effectLst>
                  <a:outerShdw blurRad="38100" dist="38100" dir="2700000" algn="tl">
                    <a:srgbClr val="C0C0C0"/>
                  </a:outerShdw>
                </a:effectLst>
              </a:rPr>
              <a:t> </a:t>
            </a:r>
            <a:r>
              <a:rPr lang="zh-CN" altLang="en-US" sz="2400" dirty="0" smtClean="0">
                <a:solidFill>
                  <a:srgbClr val="000000"/>
                </a:solidFill>
                <a:effectLst>
                  <a:outerShdw blurRad="38100" dist="38100" dir="2700000" algn="tl">
                    <a:srgbClr val="C0C0C0"/>
                  </a:outerShdw>
                </a:effectLst>
              </a:rPr>
              <a:t>语言特点是：以</a:t>
            </a:r>
            <a:r>
              <a:rPr lang="en-US" altLang="zh-CN" sz="2400" dirty="0" smtClean="0">
                <a:solidFill>
                  <a:srgbClr val="000000"/>
                </a:solidFill>
                <a:effectLst>
                  <a:outerShdw blurRad="38100" dist="38100" dir="2700000" algn="tl">
                    <a:srgbClr val="C0C0C0"/>
                  </a:outerShdw>
                </a:effectLst>
              </a:rPr>
              <a:t>n</a:t>
            </a:r>
            <a:r>
              <a:rPr lang="zh-CN" altLang="en-US" sz="2400" dirty="0" smtClean="0">
                <a:solidFill>
                  <a:srgbClr val="000000"/>
                </a:solidFill>
                <a:effectLst>
                  <a:outerShdw blurRad="38100" dist="38100" dir="2700000" algn="tl">
                    <a:srgbClr val="C0C0C0"/>
                  </a:outerShdw>
                </a:effectLst>
              </a:rPr>
              <a:t>个</a:t>
            </a:r>
            <a:r>
              <a:rPr lang="en-US" altLang="zh-CN" sz="2400" dirty="0" smtClean="0">
                <a:solidFill>
                  <a:srgbClr val="000000"/>
                </a:solidFill>
                <a:effectLst>
                  <a:outerShdw blurRad="38100" dist="38100" dir="2700000" algn="tl">
                    <a:srgbClr val="C0C0C0"/>
                  </a:outerShdw>
                </a:effectLst>
              </a:rPr>
              <a:t>b</a:t>
            </a:r>
            <a:r>
              <a:rPr lang="zh-CN" altLang="en-US" sz="2400" dirty="0" smtClean="0">
                <a:solidFill>
                  <a:srgbClr val="000000"/>
                </a:solidFill>
                <a:effectLst>
                  <a:outerShdw blurRad="38100" dist="38100" dir="2700000" algn="tl">
                    <a:srgbClr val="C0C0C0"/>
                  </a:outerShdw>
                </a:effectLst>
              </a:rPr>
              <a:t>开头，以</a:t>
            </a:r>
            <a:r>
              <a:rPr lang="en-US" altLang="zh-CN" sz="2400" dirty="0" smtClean="0">
                <a:solidFill>
                  <a:srgbClr val="000000"/>
                </a:solidFill>
                <a:effectLst>
                  <a:outerShdw blurRad="38100" dist="38100" dir="2700000" algn="tl">
                    <a:srgbClr val="C0C0C0"/>
                  </a:outerShdw>
                </a:effectLst>
              </a:rPr>
              <a:t>a</a:t>
            </a:r>
            <a:r>
              <a:rPr lang="zh-CN" altLang="en-US" sz="2400" dirty="0" smtClean="0">
                <a:solidFill>
                  <a:srgbClr val="000000"/>
                </a:solidFill>
                <a:effectLst>
                  <a:outerShdw blurRad="38100" dist="38100" dir="2700000" algn="tl">
                    <a:srgbClr val="C0C0C0"/>
                  </a:outerShdw>
                </a:effectLst>
              </a:rPr>
              <a:t>结尾的符号串（</a:t>
            </a:r>
            <a:r>
              <a:rPr lang="en-US" altLang="zh-CN" sz="2400" dirty="0" smtClean="0">
                <a:solidFill>
                  <a:srgbClr val="000000"/>
                </a:solidFill>
                <a:effectLst>
                  <a:outerShdw blurRad="38100" dist="38100" dir="2700000" algn="tl">
                    <a:srgbClr val="C0C0C0"/>
                  </a:outerShdw>
                </a:effectLst>
              </a:rPr>
              <a:t>n&gt;=0</a:t>
            </a:r>
            <a:r>
              <a:rPr lang="zh-CN" altLang="en-US" sz="2400" dirty="0" smtClean="0">
                <a:solidFill>
                  <a:srgbClr val="000000"/>
                </a:solidFill>
                <a:effectLst>
                  <a:outerShdw blurRad="38100" dist="38100" dir="2700000" algn="tl">
                    <a:srgbClr val="C0C0C0"/>
                  </a:outerShdw>
                </a:effectLst>
              </a:rPr>
              <a:t>）</a:t>
            </a:r>
            <a:endParaRPr lang="en-US" altLang="zh-CN" sz="2400" dirty="0" smtClean="0">
              <a:solidFill>
                <a:srgbClr val="000000"/>
              </a:solidFill>
              <a:effectLst>
                <a:outerShdw blurRad="38100" dist="38100" dir="2700000" algn="tl">
                  <a:srgbClr val="C0C0C0"/>
                </a:outerShdw>
              </a:effectLst>
            </a:endParaRPr>
          </a:p>
          <a:p>
            <a:pPr fontAlgn="base">
              <a:lnSpc>
                <a:spcPct val="110000"/>
              </a:lnSpc>
              <a:spcAft>
                <a:spcPct val="0"/>
              </a:spcAft>
              <a:buClr>
                <a:srgbClr val="F0AD00"/>
              </a:buClr>
              <a:buFont typeface="Wingdings" pitchFamily="2" charset="2"/>
              <a:buNone/>
            </a:pPr>
            <a:endParaRPr lang="en-US" altLang="zh-CN" sz="2400" dirty="0" smtClean="0">
              <a:solidFill>
                <a:srgbClr val="000000"/>
              </a:solidFill>
              <a:effectLst>
                <a:outerShdw blurRad="38100" dist="38100" dir="2700000" algn="tl">
                  <a:srgbClr val="C0C0C0"/>
                </a:outerShdw>
              </a:effectLst>
            </a:endParaRPr>
          </a:p>
          <a:p>
            <a:pPr fontAlgn="base">
              <a:lnSpc>
                <a:spcPct val="110000"/>
              </a:lnSpc>
              <a:spcAft>
                <a:spcPct val="0"/>
              </a:spcAft>
              <a:buClr>
                <a:srgbClr val="FF0000"/>
              </a:buClr>
            </a:pPr>
            <a:r>
              <a:rPr lang="zh-CN" altLang="en-US" sz="2400" dirty="0">
                <a:solidFill>
                  <a:srgbClr val="000000"/>
                </a:solidFill>
                <a:effectLst>
                  <a:outerShdw blurRad="38100" dist="38100" dir="2700000" algn="tl">
                    <a:srgbClr val="C0C0C0"/>
                  </a:outerShdw>
                </a:effectLst>
              </a:rPr>
              <a:t>反过来：已知语言描述，</a:t>
            </a:r>
            <a:r>
              <a:rPr lang="zh-CN" altLang="en-US" sz="2400" dirty="0" smtClean="0">
                <a:solidFill>
                  <a:srgbClr val="000000"/>
                </a:solidFill>
                <a:effectLst>
                  <a:outerShdw blurRad="38100" dist="38100" dir="2700000" algn="tl">
                    <a:srgbClr val="C0C0C0"/>
                  </a:outerShdw>
                </a:effectLst>
              </a:rPr>
              <a:t>例：</a:t>
            </a:r>
            <a:r>
              <a:rPr lang="zh-CN" altLang="en-US" sz="2400" dirty="0">
                <a:solidFill>
                  <a:srgbClr val="000000"/>
                </a:solidFill>
                <a:effectLst>
                  <a:outerShdw blurRad="38100" dist="38100" dir="2700000" algn="tl">
                    <a:srgbClr val="C0C0C0"/>
                  </a:outerShdw>
                </a:effectLst>
              </a:rPr>
              <a:t>若语言由</a:t>
            </a:r>
            <a:r>
              <a:rPr lang="en-US" altLang="zh-CN" sz="2400" dirty="0">
                <a:solidFill>
                  <a:srgbClr val="000000"/>
                </a:solidFill>
                <a:effectLst>
                  <a:outerShdw blurRad="38100" dist="38100" dir="2700000" algn="tl">
                    <a:srgbClr val="C0C0C0"/>
                  </a:outerShdw>
                </a:effectLst>
              </a:rPr>
              <a:t>0</a:t>
            </a:r>
            <a:r>
              <a:rPr lang="zh-CN" altLang="en-US" sz="2400" dirty="0">
                <a:solidFill>
                  <a:srgbClr val="000000"/>
                </a:solidFill>
                <a:effectLst>
                  <a:outerShdw blurRad="38100" dist="38100" dir="2700000" algn="tl">
                    <a:srgbClr val="C0C0C0"/>
                  </a:outerShdw>
                </a:effectLst>
              </a:rPr>
              <a:t>、</a:t>
            </a:r>
            <a:r>
              <a:rPr lang="en-US" altLang="zh-CN" sz="2400" dirty="0">
                <a:solidFill>
                  <a:srgbClr val="000000"/>
                </a:solidFill>
                <a:effectLst>
                  <a:outerShdw blurRad="38100" dist="38100" dir="2700000" algn="tl">
                    <a:srgbClr val="C0C0C0"/>
                  </a:outerShdw>
                </a:effectLst>
              </a:rPr>
              <a:t>1</a:t>
            </a:r>
            <a:r>
              <a:rPr lang="zh-CN" altLang="en-US" sz="2400" dirty="0">
                <a:solidFill>
                  <a:srgbClr val="000000"/>
                </a:solidFill>
                <a:effectLst>
                  <a:outerShdw blurRad="38100" dist="38100" dir="2700000" algn="tl">
                    <a:srgbClr val="C0C0C0"/>
                  </a:outerShdw>
                </a:effectLst>
              </a:rPr>
              <a:t>符号串组成，串中</a:t>
            </a:r>
            <a:r>
              <a:rPr lang="en-US" altLang="zh-CN" sz="2400" dirty="0">
                <a:solidFill>
                  <a:srgbClr val="000000"/>
                </a:solidFill>
                <a:effectLst>
                  <a:outerShdw blurRad="38100" dist="38100" dir="2700000" algn="tl">
                    <a:srgbClr val="C0C0C0"/>
                  </a:outerShdw>
                </a:effectLst>
              </a:rPr>
              <a:t>0</a:t>
            </a:r>
            <a:r>
              <a:rPr lang="zh-CN" altLang="en-US" sz="2400" dirty="0">
                <a:solidFill>
                  <a:srgbClr val="000000"/>
                </a:solidFill>
                <a:effectLst>
                  <a:outerShdw blurRad="38100" dist="38100" dir="2700000" algn="tl">
                    <a:srgbClr val="C0C0C0"/>
                  </a:outerShdw>
                </a:effectLst>
              </a:rPr>
              <a:t>和</a:t>
            </a:r>
            <a:r>
              <a:rPr lang="en-US" altLang="zh-CN" sz="2400" dirty="0">
                <a:solidFill>
                  <a:srgbClr val="000000"/>
                </a:solidFill>
                <a:effectLst>
                  <a:outerShdw blurRad="38100" dist="38100" dir="2700000" algn="tl">
                    <a:srgbClr val="C0C0C0"/>
                  </a:outerShdw>
                </a:effectLst>
              </a:rPr>
              <a:t>1</a:t>
            </a:r>
            <a:r>
              <a:rPr lang="zh-CN" altLang="en-US" sz="2400" dirty="0">
                <a:solidFill>
                  <a:srgbClr val="000000"/>
                </a:solidFill>
                <a:effectLst>
                  <a:outerShdw blurRad="38100" dist="38100" dir="2700000" algn="tl">
                    <a:srgbClr val="C0C0C0"/>
                  </a:outerShdw>
                </a:effectLst>
              </a:rPr>
              <a:t>的个数相同，构造其文法。</a:t>
            </a:r>
          </a:p>
          <a:p>
            <a:pPr marL="118872" indent="0" fontAlgn="base">
              <a:lnSpc>
                <a:spcPct val="110000"/>
              </a:lnSpc>
              <a:spcAft>
                <a:spcPct val="0"/>
              </a:spcAft>
              <a:buClr>
                <a:srgbClr val="FF0000"/>
              </a:buClr>
              <a:buFont typeface="Wingdings 2"/>
              <a:buNone/>
            </a:pPr>
            <a:r>
              <a:rPr lang="zh-CN" altLang="en-US" sz="2400" dirty="0" smtClean="0">
                <a:solidFill>
                  <a:srgbClr val="000000"/>
                </a:solidFill>
                <a:effectLst>
                  <a:outerShdw blurRad="38100" dist="38100" dir="2700000" algn="tl">
                    <a:srgbClr val="C0C0C0"/>
                  </a:outerShdw>
                </a:effectLst>
              </a:rPr>
              <a:t>  相应文法（可能不止一个）    </a:t>
            </a:r>
          </a:p>
          <a:p>
            <a:pPr fontAlgn="base">
              <a:lnSpc>
                <a:spcPct val="110000"/>
              </a:lnSpc>
              <a:spcAft>
                <a:spcPct val="0"/>
              </a:spcAft>
              <a:buClr>
                <a:srgbClr val="F0AD00"/>
              </a:buClr>
              <a:buFont typeface="Wingdings" pitchFamily="2" charset="2"/>
              <a:buNone/>
            </a:pPr>
            <a:r>
              <a:rPr lang="zh-CN" altLang="en-US" sz="2400" dirty="0" smtClean="0">
                <a:solidFill>
                  <a:srgbClr val="000000"/>
                </a:solidFill>
                <a:effectLst>
                  <a:outerShdw blurRad="38100" dist="38100" dir="2700000" algn="tl">
                    <a:srgbClr val="C0C0C0"/>
                  </a:outerShdw>
                </a:effectLst>
              </a:rPr>
              <a:t>  </a:t>
            </a:r>
            <a:endParaRPr lang="zh-CN" altLang="en-US" sz="2400" dirty="0">
              <a:solidFill>
                <a:srgbClr val="000000"/>
              </a:solidFill>
              <a:effectLst>
                <a:outerShdw blurRad="38100" dist="38100" dir="2700000" algn="tl">
                  <a:srgbClr val="C0C0C0"/>
                </a:outerShdw>
              </a:effectLst>
            </a:endParaRPr>
          </a:p>
        </p:txBody>
      </p:sp>
    </p:spTree>
    <p:extLst>
      <p:ext uri="{BB962C8B-B14F-4D97-AF65-F5344CB8AC3E}">
        <p14:creationId xmlns:p14="http://schemas.microsoft.com/office/powerpoint/2010/main" val="311899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fld id="{2D1C4DB6-4284-4DB9-AA37-A377B1DFC0E7}" type="slidenum">
              <a:rPr lang="en-US" altLang="zh-CN">
                <a:solidFill>
                  <a:prstClr val="black">
                    <a:tint val="95000"/>
                  </a:prstClr>
                </a:solidFill>
              </a:rPr>
              <a:pPr/>
              <a:t>12</a:t>
            </a:fld>
            <a:endParaRPr lang="en-US" altLang="zh-CN">
              <a:solidFill>
                <a:prstClr val="black">
                  <a:tint val="95000"/>
                </a:prstClr>
              </a:solidFill>
            </a:endParaRPr>
          </a:p>
        </p:txBody>
      </p:sp>
      <p:sp>
        <p:nvSpPr>
          <p:cNvPr id="347152" name="Rectangle 16"/>
          <p:cNvSpPr>
            <a:spLocks noGrp="1" noChangeArrowheads="1"/>
          </p:cNvSpPr>
          <p:nvPr>
            <p:ph type="title" idx="4294967295"/>
          </p:nvPr>
        </p:nvSpPr>
        <p:spPr>
          <a:xfrm>
            <a:off x="395536" y="188640"/>
            <a:ext cx="7772400" cy="615950"/>
          </a:xfrm>
          <a:noFill/>
          <a:ln/>
        </p:spPr>
        <p:txBody>
          <a:bodyPr anchor="b">
            <a:normAutofit fontScale="90000"/>
          </a:bodyPr>
          <a:lstStyle/>
          <a:p>
            <a:r>
              <a:rPr lang="zh-CN" altLang="en-US" sz="3600" b="1" dirty="0" smtClean="0">
                <a:solidFill>
                  <a:srgbClr val="0000FF"/>
                </a:solidFill>
                <a:effectLst>
                  <a:outerShdw blurRad="38100" dist="38100" dir="2700000" algn="tl">
                    <a:srgbClr val="C0C0C0"/>
                  </a:outerShdw>
                </a:effectLst>
                <a:latin typeface="Times New Roman" pitchFamily="18" charset="0"/>
                <a:ea typeface="黑体" pitchFamily="49" charset="-122"/>
              </a:rPr>
              <a:t>常用的语言</a:t>
            </a:r>
            <a:r>
              <a:rPr lang="zh-CN" altLang="en-US" sz="3600" b="1" dirty="0">
                <a:solidFill>
                  <a:srgbClr val="0000FF"/>
                </a:solidFill>
                <a:effectLst>
                  <a:outerShdw blurRad="38100" dist="38100" dir="2700000" algn="tl">
                    <a:srgbClr val="C0C0C0"/>
                  </a:outerShdw>
                </a:effectLst>
                <a:latin typeface="Times New Roman" pitchFamily="18" charset="0"/>
                <a:ea typeface="黑体" pitchFamily="49" charset="-122"/>
              </a:rPr>
              <a:t>和文法构造</a:t>
            </a:r>
            <a:r>
              <a:rPr lang="zh-CN" altLang="en-US" sz="3600" b="1" dirty="0" smtClean="0">
                <a:solidFill>
                  <a:srgbClr val="0000FF"/>
                </a:solidFill>
                <a:effectLst>
                  <a:outerShdw blurRad="38100" dist="38100" dir="2700000" algn="tl">
                    <a:srgbClr val="C0C0C0"/>
                  </a:outerShdw>
                </a:effectLst>
                <a:latin typeface="Times New Roman" pitchFamily="18" charset="0"/>
                <a:ea typeface="黑体" pitchFamily="49" charset="-122"/>
              </a:rPr>
              <a:t>方法</a:t>
            </a:r>
            <a:endParaRPr lang="zh-CN" altLang="en-US" sz="3600" b="1" dirty="0">
              <a:solidFill>
                <a:srgbClr val="0000FF"/>
              </a:solidFill>
              <a:effectLst>
                <a:outerShdw blurRad="38100" dist="38100" dir="2700000" algn="tl">
                  <a:srgbClr val="C0C0C0"/>
                </a:outerShdw>
              </a:effectLst>
              <a:latin typeface="Times New Roman" pitchFamily="18" charset="0"/>
              <a:ea typeface="黑体" pitchFamily="49" charset="-122"/>
            </a:endParaRPr>
          </a:p>
        </p:txBody>
      </p:sp>
      <p:graphicFrame>
        <p:nvGraphicFramePr>
          <p:cNvPr id="347334" name="Group 198"/>
          <p:cNvGraphicFramePr>
            <a:graphicFrameLocks noGrp="1"/>
          </p:cNvGraphicFramePr>
          <p:nvPr/>
        </p:nvGraphicFramePr>
        <p:xfrm>
          <a:off x="457200" y="1524000"/>
          <a:ext cx="3124200" cy="4804410"/>
        </p:xfrm>
        <a:graphic>
          <a:graphicData uri="http://schemas.openxmlformats.org/drawingml/2006/table">
            <a:tbl>
              <a:tblPr/>
              <a:tblGrid>
                <a:gridCol w="3124200"/>
              </a:tblGrid>
              <a:tr h="522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语言</a:t>
                      </a: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L(G)=L(G’)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a:t>
                      </a: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b</a:t>
                      </a:r>
                      <a:r>
                        <a:rPr kumimoji="0" lang="en-US" altLang="zh-CN" sz="3200" b="1" i="0" u="none" strike="noStrike" cap="none" normalizeH="0" baseline="3000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n</a:t>
                      </a: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 | n&gt;0}</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{b</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黑体" pitchFamily="49" charset="-122"/>
                        </a:rPr>
                        <a:t>n</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 | n&gt;=0}</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15430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{ab</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黑体" pitchFamily="49" charset="-122"/>
                        </a:rPr>
                        <a:t>n</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 | n&gt;0}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endParaRP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1524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a:t>
                      </a: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b</a:t>
                      </a:r>
                      <a:r>
                        <a:rPr kumimoji="0" lang="en-US" altLang="zh-CN" sz="3200" b="1" i="0" u="none" strike="noStrike" cap="none" normalizeH="0" baseline="3000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n</a:t>
                      </a: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a</a:t>
                      </a: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 | n&gt;=0}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endParaRP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bl>
          </a:graphicData>
        </a:graphic>
      </p:graphicFrame>
      <p:graphicFrame>
        <p:nvGraphicFramePr>
          <p:cNvPr id="347330" name="Group 194"/>
          <p:cNvGraphicFramePr>
            <a:graphicFrameLocks noGrp="1"/>
          </p:cNvGraphicFramePr>
          <p:nvPr>
            <p:extLst>
              <p:ext uri="{D42A27DB-BD31-4B8C-83A1-F6EECF244321}">
                <p14:modId xmlns:p14="http://schemas.microsoft.com/office/powerpoint/2010/main" val="2405702155"/>
              </p:ext>
            </p:extLst>
          </p:nvPr>
        </p:nvGraphicFramePr>
        <p:xfrm>
          <a:off x="3581400" y="1524000"/>
          <a:ext cx="4724400" cy="4846320"/>
        </p:xfrm>
        <a:graphic>
          <a:graphicData uri="http://schemas.openxmlformats.org/drawingml/2006/table">
            <a:tbl>
              <a:tblPr/>
              <a:tblGrid>
                <a:gridCol w="2362200"/>
                <a:gridCol w="2362200"/>
              </a:tblGrid>
              <a:tr h="533400">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文法</a:t>
                      </a: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G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文法</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G’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S→bS | b</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S→Sb | b</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441325">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S→bS | ε</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S→Sb</a:t>
                      </a: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 | ε</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915988">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S→AB</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B→bB</a:t>
                      </a: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 | b</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A→a</a:t>
                      </a:r>
                      <a:endPar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endParaRP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S→aB</a:t>
                      </a:r>
                      <a:endPar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endParaRP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B→Bb</a:t>
                      </a: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 | b</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endParaRP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1260475">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S→PA</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A→a</a:t>
                      </a:r>
                      <a:endPar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endParaRP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dirty="0" err="1" smtClean="0">
                          <a:ln>
                            <a:noFill/>
                          </a:ln>
                          <a:solidFill>
                            <a:srgbClr val="000000"/>
                          </a:solidFill>
                          <a:effectLst>
                            <a:outerShdw blurRad="38100" dist="38100" dir="2700000" algn="tl">
                              <a:srgbClr val="C0C0C0"/>
                            </a:outerShdw>
                          </a:effectLst>
                          <a:latin typeface="Times New Roman" pitchFamily="18" charset="0"/>
                          <a:ea typeface="黑体" pitchFamily="49" charset="-122"/>
                        </a:rPr>
                        <a:t>P→bP</a:t>
                      </a:r>
                      <a:r>
                        <a:rPr kumimoji="0" lang="en-US" altLang="zh-CN" sz="3200" b="1"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黑体" pitchFamily="49" charset="-122"/>
                        </a:rPr>
                        <a:t> | ε</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S→Pa</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rPr>
                        <a:t>P→Pb | ε</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黑体" pitchFamily="49" charset="-122"/>
                      </a:endParaRP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1212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7330"/>
                                        </p:tgtEl>
                                        <p:attrNameLst>
                                          <p:attrName>style.visibility</p:attrName>
                                        </p:attrNameLst>
                                      </p:cBhvr>
                                      <p:to>
                                        <p:strVal val="visible"/>
                                      </p:to>
                                    </p:set>
                                    <p:animEffect transition="in" filter="wipe(up)">
                                      <p:cBhvr>
                                        <p:cTn id="7" dur="500"/>
                                        <p:tgtEl>
                                          <p:spTgt spid="347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12"/>
          </p:nvPr>
        </p:nvSpPr>
        <p:spPr/>
        <p:txBody>
          <a:bodyPr/>
          <a:lstStyle/>
          <a:p>
            <a:fld id="{AA6918A6-381B-4CB4-A37B-C7787117E090}" type="slidenum">
              <a:rPr lang="en-US" altLang="zh-CN">
                <a:solidFill>
                  <a:prstClr val="black">
                    <a:tint val="95000"/>
                  </a:prstClr>
                </a:solidFill>
              </a:rPr>
              <a:pPr/>
              <a:t>13</a:t>
            </a:fld>
            <a:endParaRPr lang="en-US" altLang="zh-CN">
              <a:solidFill>
                <a:prstClr val="black">
                  <a:tint val="95000"/>
                </a:prstClr>
              </a:solidFill>
            </a:endParaRPr>
          </a:p>
        </p:txBody>
      </p:sp>
      <p:graphicFrame>
        <p:nvGraphicFramePr>
          <p:cNvPr id="348240" name="Group 80"/>
          <p:cNvGraphicFramePr>
            <a:graphicFrameLocks noGrp="1"/>
          </p:cNvGraphicFramePr>
          <p:nvPr/>
        </p:nvGraphicFramePr>
        <p:xfrm>
          <a:off x="304800" y="533400"/>
          <a:ext cx="3124200" cy="6324600"/>
        </p:xfrm>
        <a:graphic>
          <a:graphicData uri="http://schemas.openxmlformats.org/drawingml/2006/table">
            <a:tbl>
              <a:tblPr/>
              <a:tblGrid>
                <a:gridCol w="3124200"/>
              </a:tblGrid>
              <a:tr h="10668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{(ab)</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rPr>
                        <a:t>n</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 | n&gt;0}</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1520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rPr>
                        <a:t>m</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b</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rPr>
                        <a:t>n</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|m&gt;0,n&gt;0}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15811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rPr>
                        <a:t>m</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b</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rPr>
                        <a:t>n</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|m&gt;=0,n&gt;0}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10890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rPr>
                        <a:t>n</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b</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rPr>
                        <a:t>n </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 n&gt;0}</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r>
              <a:tr h="10668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2n</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b</a:t>
                      </a:r>
                      <a:r>
                        <a:rPr kumimoji="0" lang="en-US" altLang="zh-CN" sz="32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n</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n&gt;=0}</a:t>
                      </a: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bl>
          </a:graphicData>
        </a:graphic>
      </p:graphicFrame>
      <p:graphicFrame>
        <p:nvGraphicFramePr>
          <p:cNvPr id="348233" name="Group 73"/>
          <p:cNvGraphicFramePr>
            <a:graphicFrameLocks noGrp="1"/>
          </p:cNvGraphicFramePr>
          <p:nvPr/>
        </p:nvGraphicFramePr>
        <p:xfrm>
          <a:off x="3429000" y="533400"/>
          <a:ext cx="5257800" cy="6309360"/>
        </p:xfrm>
        <a:graphic>
          <a:graphicData uri="http://schemas.openxmlformats.org/drawingml/2006/table">
            <a:tbl>
              <a:tblPr/>
              <a:tblGrid>
                <a:gridCol w="2667000"/>
                <a:gridCol w="2590800"/>
              </a:tblGrid>
              <a:tr h="914400">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S→ES | E</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E→ab</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S→Sab | ab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1371600">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S→AB</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A→aA | a</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B→bB | b</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S→aS | aB</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B→Bb | b</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1497013">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S→AB</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A→aA | ε</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B→bB | b</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S→aS | B</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B→bB | b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r h="993775">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S→aSb | ab</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endParaRP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S→DSH|DH</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D→a  H→b</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miter lim="800000"/>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r>
              <a:tr h="993775">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S→aaSb|ε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S→KSH | ε</a:t>
                      </a:r>
                    </a:p>
                    <a:p>
                      <a:pPr marL="0" marR="0" lvl="0" indent="0" algn="just"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K→aa H→b </a:t>
                      </a:r>
                    </a:p>
                  </a:txBody>
                  <a:tcPr horzOverflow="overflow">
                    <a:lnL w="38100" cap="flat" cmpd="sng" algn="ctr">
                      <a:solidFill>
                        <a:srgbClr val="FF6600"/>
                      </a:solidFill>
                      <a:prstDash val="solid"/>
                      <a:miter lim="800000"/>
                      <a:headEnd type="none" w="med" len="med"/>
                      <a:tailEnd type="none" w="med" len="med"/>
                    </a:lnL>
                    <a:lnR w="38100" cap="flat" cmpd="sng" algn="ctr">
                      <a:solidFill>
                        <a:srgbClr val="FF6600"/>
                      </a:solidFill>
                      <a:prstDash val="solid"/>
                      <a:miter lim="800000"/>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54479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8233"/>
                                        </p:tgtEl>
                                        <p:attrNameLst>
                                          <p:attrName>style.visibility</p:attrName>
                                        </p:attrNameLst>
                                      </p:cBhvr>
                                      <p:to>
                                        <p:strVal val="visible"/>
                                      </p:to>
                                    </p:set>
                                    <p:animEffect transition="in" filter="wipe(up)">
                                      <p:cBhvr>
                                        <p:cTn id="7" dur="500"/>
                                        <p:tgtEl>
                                          <p:spTgt spid="348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CF1BA8E6-2636-46C3-A2FC-AF063ABC3FBC}" type="slidenum">
              <a:rPr lang="en-US" altLang="zh-CN">
                <a:solidFill>
                  <a:prstClr val="black">
                    <a:tint val="95000"/>
                  </a:prstClr>
                </a:solidFill>
              </a:rPr>
              <a:pPr/>
              <a:t>14</a:t>
            </a:fld>
            <a:endParaRPr lang="en-US" altLang="zh-CN">
              <a:solidFill>
                <a:prstClr val="black">
                  <a:tint val="95000"/>
                </a:prstClr>
              </a:solidFill>
            </a:endParaRPr>
          </a:p>
        </p:txBody>
      </p:sp>
      <p:sp>
        <p:nvSpPr>
          <p:cNvPr id="343042" name="Rectangle 2"/>
          <p:cNvSpPr>
            <a:spLocks noGrp="1" noRot="1" noChangeArrowheads="1"/>
          </p:cNvSpPr>
          <p:nvPr>
            <p:ph type="title" idx="4294967295"/>
          </p:nvPr>
        </p:nvSpPr>
        <p:spPr>
          <a:xfrm>
            <a:off x="0" y="155575"/>
            <a:ext cx="8229600" cy="1185863"/>
          </a:xfrm>
        </p:spPr>
        <p:txBody>
          <a:bodyPr/>
          <a:lstStyle/>
          <a:p>
            <a:r>
              <a:rPr lang="en-US" altLang="zh-CN">
                <a:effectLst>
                  <a:outerShdw blurRad="38100" dist="38100" dir="2700000" algn="tl">
                    <a:srgbClr val="C0C0C0"/>
                  </a:outerShdw>
                </a:effectLst>
              </a:rPr>
              <a:t> </a:t>
            </a:r>
          </a:p>
        </p:txBody>
      </p:sp>
      <p:sp>
        <p:nvSpPr>
          <p:cNvPr id="343043" name="Rectangle 3"/>
          <p:cNvSpPr>
            <a:spLocks noGrp="1" noRot="1" noChangeArrowheads="1"/>
          </p:cNvSpPr>
          <p:nvPr>
            <p:ph type="body" idx="4294967295"/>
          </p:nvPr>
        </p:nvSpPr>
        <p:spPr>
          <a:xfrm>
            <a:off x="251520" y="1268760"/>
            <a:ext cx="7772400" cy="5181600"/>
          </a:xfrm>
        </p:spPr>
        <p:txBody>
          <a:bodyPr>
            <a:normAutofit/>
          </a:bodyPr>
          <a:lstStyle/>
          <a:p>
            <a:pPr algn="just">
              <a:buFont typeface="Wingdings" pitchFamily="2" charset="2"/>
              <a:buNone/>
            </a:pPr>
            <a:r>
              <a:rPr lang="zh-CN" altLang="en-US" sz="2400" b="1" dirty="0">
                <a:solidFill>
                  <a:srgbClr val="FF0000"/>
                </a:solidFill>
                <a:latin typeface="宋体" panose="02010600030101010101" pitchFamily="2" charset="-122"/>
                <a:ea typeface="宋体" panose="02010600030101010101" pitchFamily="2" charset="-122"/>
              </a:rPr>
              <a:t>分析</a:t>
            </a:r>
            <a:r>
              <a:rPr lang="zh-CN" altLang="en-US" sz="2400" b="1" dirty="0" smtClean="0">
                <a:solidFill>
                  <a:srgbClr val="FF0000"/>
                </a:solidFill>
                <a:latin typeface="宋体" panose="02010600030101010101" pitchFamily="2" charset="-122"/>
                <a:ea typeface="宋体" panose="02010600030101010101" pitchFamily="2" charset="-122"/>
              </a:rPr>
              <a:t>：</a:t>
            </a:r>
            <a:r>
              <a:rPr kumimoji="1" lang="en-US" altLang="zh-CN" sz="2400" b="1" dirty="0">
                <a:solidFill>
                  <a:srgbClr val="000000"/>
                </a:solidFill>
                <a:latin typeface="宋体" panose="02010600030101010101" pitchFamily="2" charset="-122"/>
                <a:ea typeface="宋体" panose="02010600030101010101" pitchFamily="2" charset="-122"/>
              </a:rPr>
              <a:t> a</a:t>
            </a:r>
            <a:r>
              <a:rPr kumimoji="1" lang="en-US" altLang="zh-CN" sz="2400" b="1" baseline="30000" dirty="0">
                <a:solidFill>
                  <a:srgbClr val="000000"/>
                </a:solidFill>
                <a:latin typeface="宋体" panose="02010600030101010101" pitchFamily="2" charset="-122"/>
                <a:ea typeface="宋体" panose="02010600030101010101" pitchFamily="2" charset="-122"/>
              </a:rPr>
              <a:t>n</a:t>
            </a:r>
            <a:r>
              <a:rPr kumimoji="1" lang="en-US" altLang="zh-CN" sz="2400" b="1" dirty="0">
                <a:solidFill>
                  <a:srgbClr val="000000"/>
                </a:solidFill>
                <a:latin typeface="宋体" panose="02010600030101010101" pitchFamily="2" charset="-122"/>
                <a:ea typeface="宋体" panose="02010600030101010101" pitchFamily="2" charset="-122"/>
              </a:rPr>
              <a:t>b</a:t>
            </a:r>
            <a:r>
              <a:rPr kumimoji="1" lang="en-US" altLang="zh-CN" sz="2400" b="1" baseline="30000" dirty="0">
                <a:solidFill>
                  <a:srgbClr val="000000"/>
                </a:solidFill>
                <a:latin typeface="宋体" panose="02010600030101010101" pitchFamily="2" charset="-122"/>
                <a:ea typeface="宋体" panose="02010600030101010101" pitchFamily="2" charset="-122"/>
              </a:rPr>
              <a:t>2n </a:t>
            </a:r>
            <a:r>
              <a:rPr kumimoji="1" lang="en-US" altLang="zh-CN" sz="2400" b="1" dirty="0" smtClean="0">
                <a:solidFill>
                  <a:srgbClr val="000000"/>
                </a:solidFill>
                <a:latin typeface="宋体" panose="02010600030101010101" pitchFamily="2" charset="-122"/>
                <a:ea typeface="宋体" panose="02010600030101010101" pitchFamily="2" charset="-122"/>
              </a:rPr>
              <a:t>c</a:t>
            </a:r>
            <a:r>
              <a:rPr kumimoji="1" lang="en-US" altLang="zh-CN" sz="2400" b="1" baseline="30000" dirty="0" smtClean="0">
                <a:solidFill>
                  <a:srgbClr val="000000"/>
                </a:solidFill>
                <a:latin typeface="宋体" panose="02010600030101010101" pitchFamily="2" charset="-122"/>
                <a:ea typeface="宋体" panose="02010600030101010101" pitchFamily="2" charset="-122"/>
              </a:rPr>
              <a:t>m</a:t>
            </a:r>
            <a:r>
              <a:rPr lang="en-US" altLang="zh-CN" sz="2400" b="1" dirty="0" smtClean="0">
                <a:solidFill>
                  <a:srgbClr val="000000"/>
                </a:solidFill>
                <a:latin typeface="宋体" panose="02010600030101010101" pitchFamily="2" charset="-122"/>
                <a:ea typeface="宋体" panose="02010600030101010101" pitchFamily="2" charset="-122"/>
              </a:rPr>
              <a:t>=&gt;</a:t>
            </a:r>
            <a:r>
              <a:rPr kumimoji="1" lang="en-US" altLang="zh-CN" sz="2400" b="1" dirty="0">
                <a:solidFill>
                  <a:srgbClr val="000000"/>
                </a:solidFill>
                <a:latin typeface="宋体" panose="02010600030101010101" pitchFamily="2" charset="-122"/>
                <a:ea typeface="宋体" panose="02010600030101010101" pitchFamily="2" charset="-122"/>
              </a:rPr>
              <a:t> </a:t>
            </a:r>
            <a:r>
              <a:rPr kumimoji="1" lang="en-US" altLang="zh-CN" sz="2400" b="1" dirty="0" err="1" smtClean="0">
                <a:solidFill>
                  <a:srgbClr val="000000"/>
                </a:solidFill>
                <a:latin typeface="宋体" panose="02010600030101010101" pitchFamily="2" charset="-122"/>
                <a:ea typeface="宋体" panose="02010600030101010101" pitchFamily="2" charset="-122"/>
              </a:rPr>
              <a:t>a</a:t>
            </a:r>
            <a:r>
              <a:rPr kumimoji="1" lang="en-US" altLang="zh-CN" sz="2400" b="1" baseline="30000" dirty="0" err="1" smtClean="0">
                <a:solidFill>
                  <a:srgbClr val="000000"/>
                </a:solidFill>
                <a:latin typeface="宋体" panose="02010600030101010101" pitchFamily="2" charset="-122"/>
                <a:ea typeface="宋体" panose="02010600030101010101" pitchFamily="2" charset="-122"/>
              </a:rPr>
              <a:t>n</a:t>
            </a:r>
            <a:r>
              <a:rPr kumimoji="1" lang="en-US" altLang="zh-CN" sz="2400" b="1" dirty="0" err="1" smtClean="0">
                <a:solidFill>
                  <a:srgbClr val="000000"/>
                </a:solidFill>
                <a:latin typeface="宋体" panose="02010600030101010101" pitchFamily="2" charset="-122"/>
                <a:ea typeface="宋体" panose="02010600030101010101" pitchFamily="2" charset="-122"/>
              </a:rPr>
              <a:t>bb</a:t>
            </a:r>
            <a:r>
              <a:rPr kumimoji="1" lang="en-US" altLang="zh-CN" sz="2400" b="1" baseline="30000" dirty="0" err="1" smtClean="0">
                <a:solidFill>
                  <a:srgbClr val="000000"/>
                </a:solidFill>
                <a:latin typeface="宋体" panose="02010600030101010101" pitchFamily="2" charset="-122"/>
                <a:ea typeface="宋体" panose="02010600030101010101" pitchFamily="2" charset="-122"/>
              </a:rPr>
              <a:t>n</a:t>
            </a:r>
            <a:r>
              <a:rPr kumimoji="1" lang="en-US" altLang="zh-CN" sz="2400" b="1" baseline="30000" dirty="0" smtClean="0">
                <a:solidFill>
                  <a:srgbClr val="000000"/>
                </a:solidFill>
                <a:latin typeface="宋体" panose="02010600030101010101" pitchFamily="2" charset="-122"/>
                <a:ea typeface="宋体" panose="02010600030101010101" pitchFamily="2" charset="-122"/>
              </a:rPr>
              <a:t> </a:t>
            </a:r>
            <a:r>
              <a:rPr kumimoji="1" lang="en-US" altLang="zh-CN" sz="2400" b="1" dirty="0">
                <a:solidFill>
                  <a:srgbClr val="000000"/>
                </a:solidFill>
                <a:latin typeface="宋体" panose="02010600030101010101" pitchFamily="2" charset="-122"/>
                <a:ea typeface="宋体" panose="02010600030101010101" pitchFamily="2" charset="-122"/>
              </a:rPr>
              <a:t>c</a:t>
            </a:r>
            <a:r>
              <a:rPr kumimoji="1" lang="en-US" altLang="zh-CN" sz="2400" b="1" baseline="30000" dirty="0">
                <a:solidFill>
                  <a:srgbClr val="000000"/>
                </a:solidFill>
                <a:latin typeface="宋体" panose="02010600030101010101" pitchFamily="2" charset="-122"/>
                <a:ea typeface="宋体" panose="02010600030101010101" pitchFamily="2" charset="-122"/>
              </a:rPr>
              <a:t>m </a:t>
            </a:r>
            <a:r>
              <a:rPr lang="en-US" altLang="zh-CN" sz="2400" b="1" dirty="0" smtClean="0">
                <a:solidFill>
                  <a:srgbClr val="000000"/>
                </a:solidFill>
                <a:latin typeface="宋体" panose="02010600030101010101" pitchFamily="2" charset="-122"/>
                <a:ea typeface="宋体" panose="02010600030101010101" pitchFamily="2" charset="-122"/>
              </a:rPr>
              <a:t>=&gt;(</a:t>
            </a:r>
            <a:r>
              <a:rPr lang="en-US" altLang="zh-CN" sz="2400" b="1" dirty="0" err="1" smtClean="0">
                <a:solidFill>
                  <a:srgbClr val="000000"/>
                </a:solidFill>
                <a:latin typeface="宋体" panose="02010600030101010101" pitchFamily="2" charset="-122"/>
                <a:ea typeface="宋体" panose="02010600030101010101" pitchFamily="2" charset="-122"/>
              </a:rPr>
              <a:t>abb</a:t>
            </a:r>
            <a:r>
              <a:rPr lang="en-US" altLang="zh-CN" sz="2400" b="1" dirty="0" smtClean="0">
                <a:solidFill>
                  <a:srgbClr val="000000"/>
                </a:solidFill>
                <a:latin typeface="宋体" panose="02010600030101010101" pitchFamily="2" charset="-122"/>
                <a:ea typeface="宋体" panose="02010600030101010101" pitchFamily="2" charset="-122"/>
              </a:rPr>
              <a:t>)</a:t>
            </a:r>
            <a:r>
              <a:rPr kumimoji="1" lang="en-US" altLang="zh-CN" sz="2400" b="1" dirty="0">
                <a:solidFill>
                  <a:srgbClr val="000000"/>
                </a:solidFill>
                <a:latin typeface="宋体" panose="02010600030101010101" pitchFamily="2" charset="-122"/>
                <a:ea typeface="宋体" panose="02010600030101010101" pitchFamily="2" charset="-122"/>
              </a:rPr>
              <a:t> </a:t>
            </a:r>
            <a:r>
              <a:rPr kumimoji="1" lang="en-US" altLang="zh-CN" sz="2400" b="1" baseline="30000" dirty="0" smtClean="0">
                <a:solidFill>
                  <a:srgbClr val="000000"/>
                </a:solidFill>
                <a:latin typeface="宋体" panose="02010600030101010101" pitchFamily="2" charset="-122"/>
                <a:ea typeface="宋体" panose="02010600030101010101" pitchFamily="2" charset="-122"/>
              </a:rPr>
              <a:t>n </a:t>
            </a:r>
            <a:r>
              <a:rPr kumimoji="1" lang="en-US" altLang="zh-CN" sz="2400" b="1" dirty="0">
                <a:solidFill>
                  <a:srgbClr val="000000"/>
                </a:solidFill>
                <a:latin typeface="宋体" panose="02010600030101010101" pitchFamily="2" charset="-122"/>
                <a:ea typeface="宋体" panose="02010600030101010101" pitchFamily="2" charset="-122"/>
              </a:rPr>
              <a:t>c</a:t>
            </a:r>
            <a:r>
              <a:rPr kumimoji="1" lang="en-US" altLang="zh-CN" sz="2400" b="1" baseline="30000" dirty="0">
                <a:solidFill>
                  <a:srgbClr val="000000"/>
                </a:solidFill>
                <a:latin typeface="宋体" panose="02010600030101010101" pitchFamily="2" charset="-122"/>
                <a:ea typeface="宋体" panose="02010600030101010101" pitchFamily="2" charset="-122"/>
              </a:rPr>
              <a:t>m </a:t>
            </a:r>
            <a:r>
              <a:rPr lang="zh-CN" altLang="en-US" sz="2400" b="1" dirty="0" smtClean="0">
                <a:solidFill>
                  <a:srgbClr val="000000"/>
                </a:solidFill>
                <a:latin typeface="宋体" panose="02010600030101010101" pitchFamily="2" charset="-122"/>
                <a:ea typeface="宋体" panose="02010600030101010101" pitchFamily="2" charset="-122"/>
              </a:rPr>
              <a:t>中 </a:t>
            </a:r>
            <a:r>
              <a:rPr lang="en-US" altLang="zh-CN" sz="2400" b="1" dirty="0" smtClean="0">
                <a:solidFill>
                  <a:srgbClr val="000000"/>
                </a:solidFill>
                <a:latin typeface="宋体" panose="02010600030101010101" pitchFamily="2" charset="-122"/>
                <a:ea typeface="宋体" panose="02010600030101010101" pitchFamily="2" charset="-122"/>
              </a:rPr>
              <a:t>=&gt;AB</a:t>
            </a:r>
            <a:endParaRPr lang="en-US" altLang="zh-CN" sz="2400" b="1" baseline="-30000" dirty="0">
              <a:solidFill>
                <a:srgbClr val="000000"/>
              </a:solidFill>
              <a:latin typeface="宋体" panose="02010600030101010101" pitchFamily="2" charset="-122"/>
              <a:ea typeface="宋体" panose="02010600030101010101" pitchFamily="2" charset="-122"/>
            </a:endParaRPr>
          </a:p>
          <a:p>
            <a:pPr algn="just">
              <a:buFont typeface="Wingdings" pitchFamily="2" charset="2"/>
              <a:buNone/>
            </a:pPr>
            <a:r>
              <a:rPr lang="en-US" altLang="zh-CN" sz="2400" b="1" dirty="0" smtClean="0">
                <a:solidFill>
                  <a:srgbClr val="000000"/>
                </a:solidFill>
                <a:latin typeface="宋体" panose="02010600030101010101" pitchFamily="2" charset="-122"/>
                <a:ea typeface="宋体" panose="02010600030101010101" pitchFamily="2" charset="-122"/>
              </a:rPr>
              <a:t>   S</a:t>
            </a:r>
            <a:r>
              <a:rPr lang="en-US" altLang="zh-CN" sz="2400" b="1" dirty="0">
                <a:solidFill>
                  <a:srgbClr val="000000"/>
                </a:solidFill>
                <a:latin typeface="宋体" panose="02010600030101010101" pitchFamily="2" charset="-122"/>
                <a:ea typeface="宋体" panose="02010600030101010101" pitchFamily="2" charset="-122"/>
              </a:rPr>
              <a:t>→AB     ①</a:t>
            </a:r>
          </a:p>
          <a:p>
            <a:pPr algn="just">
              <a:buFont typeface="Wingdings" pitchFamily="2" charset="2"/>
              <a:buNone/>
            </a:pPr>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err="1">
                <a:solidFill>
                  <a:srgbClr val="000000"/>
                </a:solidFill>
                <a:latin typeface="宋体" panose="02010600030101010101" pitchFamily="2" charset="-122"/>
                <a:ea typeface="宋体" panose="02010600030101010101" pitchFamily="2" charset="-122"/>
              </a:rPr>
              <a:t>A→</a:t>
            </a:r>
            <a:r>
              <a:rPr lang="en-US" altLang="zh-CN" sz="2400" b="1" dirty="0" err="1" smtClean="0">
                <a:solidFill>
                  <a:srgbClr val="000000"/>
                </a:solidFill>
                <a:latin typeface="宋体" panose="02010600030101010101" pitchFamily="2" charset="-122"/>
                <a:ea typeface="宋体" panose="02010600030101010101" pitchFamily="2" charset="-122"/>
              </a:rPr>
              <a:t>aAbb</a:t>
            </a:r>
            <a:r>
              <a:rPr lang="en-US" altLang="zh-CN" sz="2400" b="1" dirty="0" smtClean="0">
                <a:solidFill>
                  <a:srgbClr val="000000"/>
                </a:solidFill>
                <a:latin typeface="宋体" panose="02010600030101010101" pitchFamily="2" charset="-122"/>
                <a:ea typeface="宋体" panose="02010600030101010101" pitchFamily="2" charset="-122"/>
              </a:rPr>
              <a:t>     ②(A</a:t>
            </a:r>
            <a:r>
              <a:rPr lang="zh-CN" altLang="en-US" sz="2400" b="1" dirty="0" smtClean="0">
                <a:solidFill>
                  <a:srgbClr val="000000"/>
                </a:solidFill>
                <a:latin typeface="宋体" panose="02010600030101010101" pitchFamily="2" charset="-122"/>
                <a:ea typeface="宋体" panose="02010600030101010101" pitchFamily="2" charset="-122"/>
              </a:rPr>
              <a:t>放在卷心菜的芯</a:t>
            </a:r>
            <a:r>
              <a:rPr lang="en-US" altLang="zh-CN" sz="2400" b="1" dirty="0" smtClean="0">
                <a:solidFill>
                  <a:srgbClr val="000000"/>
                </a:solidFill>
                <a:latin typeface="宋体" panose="02010600030101010101" pitchFamily="2" charset="-122"/>
                <a:ea typeface="宋体" panose="02010600030101010101" pitchFamily="2" charset="-122"/>
              </a:rPr>
              <a:t>)</a:t>
            </a:r>
            <a:endParaRPr lang="en-US" altLang="zh-CN" sz="2400" b="1" dirty="0">
              <a:solidFill>
                <a:srgbClr val="000000"/>
              </a:solidFill>
              <a:latin typeface="宋体" panose="02010600030101010101" pitchFamily="2" charset="-122"/>
              <a:ea typeface="宋体" panose="02010600030101010101" pitchFamily="2" charset="-122"/>
            </a:endParaRPr>
          </a:p>
          <a:p>
            <a:pPr algn="just">
              <a:buFont typeface="Wingdings" pitchFamily="2" charset="2"/>
              <a:buNone/>
            </a:pPr>
            <a:r>
              <a:rPr lang="en-US" altLang="zh-CN" sz="2400" b="1" dirty="0">
                <a:solidFill>
                  <a:srgbClr val="000000"/>
                </a:solidFill>
                <a:latin typeface="宋体" panose="02010600030101010101" pitchFamily="2" charset="-122"/>
                <a:ea typeface="宋体" panose="02010600030101010101" pitchFamily="2" charset="-122"/>
              </a:rPr>
              <a:t>   A</a:t>
            </a:r>
            <a:r>
              <a:rPr lang="en-US" altLang="zh-CN" sz="2400" b="1" dirty="0" smtClean="0">
                <a:solidFill>
                  <a:srgbClr val="000000"/>
                </a:solidFill>
                <a:latin typeface="宋体" panose="02010600030101010101" pitchFamily="2" charset="-122"/>
                <a:ea typeface="宋体" panose="02010600030101010101" pitchFamily="2" charset="-122"/>
              </a:rPr>
              <a:t>→</a:t>
            </a:r>
            <a:r>
              <a:rPr lang="el-GR" altLang="zh-CN" sz="2400" b="1" dirty="0" smtClean="0">
                <a:solidFill>
                  <a:srgbClr val="000000"/>
                </a:solidFill>
                <a:latin typeface="Times New Roman" pitchFamily="18" charset="0"/>
                <a:ea typeface="宋体" panose="02010600030101010101" pitchFamily="2" charset="-122"/>
              </a:rPr>
              <a:t>ε</a:t>
            </a:r>
            <a:r>
              <a:rPr lang="zh-CN" altLang="en-US" sz="2400" b="1" dirty="0">
                <a:solidFill>
                  <a:srgbClr val="000000"/>
                </a:solidFill>
                <a:latin typeface="宋体" panose="02010600030101010101" pitchFamily="2" charset="-122"/>
                <a:ea typeface="宋体" panose="02010600030101010101" pitchFamily="2" charset="-122"/>
              </a:rPr>
              <a:t>　　 ③　　</a:t>
            </a:r>
          </a:p>
          <a:p>
            <a:pPr algn="just">
              <a:buFont typeface="Wingdings" pitchFamily="2" charset="2"/>
              <a:buNone/>
            </a:pPr>
            <a:r>
              <a:rPr lang="zh-CN" altLang="en-US" sz="2400" b="1" dirty="0">
                <a:solidFill>
                  <a:srgbClr val="000000"/>
                </a:solidFill>
                <a:latin typeface="宋体" panose="02010600030101010101" pitchFamily="2" charset="-122"/>
                <a:ea typeface="宋体" panose="02010600030101010101" pitchFamily="2" charset="-122"/>
              </a:rPr>
              <a:t>   </a:t>
            </a:r>
            <a:r>
              <a:rPr lang="en-US" altLang="zh-CN" sz="2400" b="1" dirty="0" err="1">
                <a:solidFill>
                  <a:srgbClr val="000000"/>
                </a:solidFill>
                <a:latin typeface="宋体" panose="02010600030101010101" pitchFamily="2" charset="-122"/>
                <a:ea typeface="宋体" panose="02010600030101010101" pitchFamily="2" charset="-122"/>
              </a:rPr>
              <a:t>B</a:t>
            </a:r>
            <a:r>
              <a:rPr lang="en-US" altLang="zh-CN" sz="2400" b="1" dirty="0" err="1" smtClean="0">
                <a:solidFill>
                  <a:srgbClr val="000000"/>
                </a:solidFill>
                <a:latin typeface="宋体" panose="02010600030101010101" pitchFamily="2" charset="-122"/>
                <a:ea typeface="宋体" panose="02010600030101010101" pitchFamily="2" charset="-122"/>
              </a:rPr>
              <a:t>→cB</a:t>
            </a:r>
            <a:r>
              <a:rPr lang="en-US" altLang="zh-CN" sz="2400" b="1" dirty="0" smtClean="0">
                <a:solidFill>
                  <a:srgbClr val="000000"/>
                </a:solidFill>
                <a:latin typeface="宋体" panose="02010600030101010101" pitchFamily="2" charset="-122"/>
                <a:ea typeface="宋体" panose="02010600030101010101" pitchFamily="2" charset="-122"/>
              </a:rPr>
              <a:t> </a:t>
            </a:r>
            <a:r>
              <a:rPr lang="zh-CN" altLang="en-US" sz="2400" b="1" dirty="0">
                <a:solidFill>
                  <a:srgbClr val="000000"/>
                </a:solidFill>
                <a:latin typeface="宋体" panose="02010600030101010101" pitchFamily="2" charset="-122"/>
                <a:ea typeface="宋体" panose="02010600030101010101" pitchFamily="2" charset="-122"/>
              </a:rPr>
              <a:t>　 ④</a:t>
            </a:r>
          </a:p>
          <a:p>
            <a:pPr algn="just">
              <a:buFont typeface="Wingdings" pitchFamily="2" charset="2"/>
              <a:buNone/>
            </a:pPr>
            <a:r>
              <a:rPr lang="zh-CN" altLang="en-US" sz="2400" b="1" dirty="0">
                <a:solidFill>
                  <a:srgbClr val="000000"/>
                </a:solidFill>
                <a:latin typeface="宋体" panose="02010600030101010101" pitchFamily="2" charset="-122"/>
                <a:ea typeface="宋体" panose="02010600030101010101" pitchFamily="2" charset="-122"/>
              </a:rPr>
              <a:t>   </a:t>
            </a:r>
            <a:r>
              <a:rPr lang="en-US" altLang="zh-CN" sz="2400" b="1" dirty="0">
                <a:solidFill>
                  <a:srgbClr val="000000"/>
                </a:solidFill>
                <a:latin typeface="宋体" panose="02010600030101010101" pitchFamily="2" charset="-122"/>
                <a:ea typeface="宋体" panose="02010600030101010101" pitchFamily="2" charset="-122"/>
              </a:rPr>
              <a:t>B</a:t>
            </a:r>
            <a:r>
              <a:rPr lang="en-US" altLang="zh-CN" sz="2400" b="1" dirty="0" smtClean="0">
                <a:solidFill>
                  <a:srgbClr val="000000"/>
                </a:solidFill>
                <a:latin typeface="宋体" panose="02010600030101010101" pitchFamily="2" charset="-122"/>
                <a:ea typeface="宋体" panose="02010600030101010101" pitchFamily="2" charset="-122"/>
              </a:rPr>
              <a:t>→</a:t>
            </a:r>
            <a:r>
              <a:rPr lang="el-GR" altLang="zh-CN" sz="2400" b="1" dirty="0">
                <a:solidFill>
                  <a:srgbClr val="000000"/>
                </a:solidFill>
                <a:latin typeface="Times New Roman" pitchFamily="18" charset="0"/>
                <a:ea typeface="宋体" panose="02010600030101010101" pitchFamily="2" charset="-122"/>
              </a:rPr>
              <a:t> ε</a:t>
            </a:r>
            <a:r>
              <a:rPr lang="en-US" altLang="zh-CN" sz="2400" b="1" dirty="0" smtClean="0">
                <a:solidFill>
                  <a:srgbClr val="000000"/>
                </a:solidFill>
                <a:latin typeface="宋体" panose="02010600030101010101" pitchFamily="2" charset="-122"/>
                <a:ea typeface="宋体" panose="02010600030101010101" pitchFamily="2" charset="-122"/>
              </a:rPr>
              <a:t>  </a:t>
            </a:r>
            <a:r>
              <a:rPr lang="en-US" altLang="zh-CN" sz="2400" b="1" dirty="0">
                <a:solidFill>
                  <a:srgbClr val="000000"/>
                </a:solidFill>
                <a:latin typeface="宋体" panose="02010600030101010101" pitchFamily="2" charset="-122"/>
                <a:ea typeface="宋体" panose="02010600030101010101" pitchFamily="2" charset="-122"/>
              </a:rPr>
              <a:t>}    ⑤</a:t>
            </a:r>
          </a:p>
        </p:txBody>
      </p:sp>
      <p:sp>
        <p:nvSpPr>
          <p:cNvPr id="343050" name="Rectangle 10"/>
          <p:cNvSpPr>
            <a:spLocks noChangeArrowheads="1"/>
          </p:cNvSpPr>
          <p:nvPr/>
        </p:nvSpPr>
        <p:spPr bwMode="auto">
          <a:xfrm>
            <a:off x="539552" y="599356"/>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dirty="0">
                <a:solidFill>
                  <a:srgbClr val="000000"/>
                </a:solidFill>
                <a:latin typeface="宋体" panose="02010600030101010101" pitchFamily="2" charset="-122"/>
                <a:ea typeface="宋体" pitchFamily="2" charset="-122"/>
              </a:rPr>
              <a:t>已知</a:t>
            </a:r>
            <a:r>
              <a:rPr kumimoji="1" lang="zh-CN" altLang="en-US" sz="2400" b="1" dirty="0">
                <a:solidFill>
                  <a:srgbClr val="000000"/>
                </a:solidFill>
                <a:latin typeface="宋体" panose="02010600030101010101" pitchFamily="2" charset="-122"/>
                <a:ea typeface="宋体" pitchFamily="2" charset="-122"/>
              </a:rPr>
              <a:t>语言</a:t>
            </a:r>
            <a:r>
              <a:rPr kumimoji="1" lang="en-US" altLang="zh-CN" sz="2400" b="1" dirty="0">
                <a:solidFill>
                  <a:srgbClr val="000000"/>
                </a:solidFill>
                <a:latin typeface="宋体" panose="02010600030101010101" pitchFamily="2" charset="-122"/>
                <a:ea typeface="宋体" pitchFamily="2" charset="-122"/>
              </a:rPr>
              <a:t>L(G) </a:t>
            </a:r>
            <a:r>
              <a:rPr kumimoji="1" lang="en-US" altLang="zh-CN" sz="2400" b="1" dirty="0">
                <a:solidFill>
                  <a:srgbClr val="000000"/>
                </a:solidFill>
                <a:latin typeface="宋体" panose="02010600030101010101" pitchFamily="2" charset="-122"/>
                <a:ea typeface="宋体" pitchFamily="2" charset="-122"/>
              </a:rPr>
              <a:t>={ </a:t>
            </a:r>
            <a:r>
              <a:rPr kumimoji="1" lang="en-US" altLang="zh-CN" sz="2400" b="1" dirty="0">
                <a:solidFill>
                  <a:srgbClr val="000000"/>
                </a:solidFill>
                <a:latin typeface="宋体" panose="02010600030101010101" pitchFamily="2" charset="-122"/>
                <a:ea typeface="宋体" pitchFamily="2" charset="-122"/>
              </a:rPr>
              <a:t>a</a:t>
            </a:r>
            <a:r>
              <a:rPr kumimoji="1" lang="en-US" altLang="zh-CN" sz="2400" b="1" baseline="30000" dirty="0">
                <a:solidFill>
                  <a:srgbClr val="000000"/>
                </a:solidFill>
                <a:latin typeface="宋体" panose="02010600030101010101" pitchFamily="2" charset="-122"/>
                <a:ea typeface="宋体" pitchFamily="2" charset="-122"/>
              </a:rPr>
              <a:t>n</a:t>
            </a:r>
            <a:r>
              <a:rPr kumimoji="1" lang="en-US" altLang="zh-CN" sz="2400" b="1" dirty="0">
                <a:solidFill>
                  <a:srgbClr val="000000"/>
                </a:solidFill>
                <a:latin typeface="宋体" panose="02010600030101010101" pitchFamily="2" charset="-122"/>
                <a:ea typeface="宋体" pitchFamily="2" charset="-122"/>
              </a:rPr>
              <a:t>b</a:t>
            </a:r>
            <a:r>
              <a:rPr kumimoji="1" lang="en-US" altLang="zh-CN" sz="2400" b="1" baseline="30000" dirty="0">
                <a:solidFill>
                  <a:srgbClr val="000000"/>
                </a:solidFill>
                <a:latin typeface="宋体" panose="02010600030101010101" pitchFamily="2" charset="-122"/>
                <a:ea typeface="宋体" pitchFamily="2" charset="-122"/>
              </a:rPr>
              <a:t>2n </a:t>
            </a:r>
            <a:r>
              <a:rPr kumimoji="1" lang="en-US" altLang="zh-CN" sz="2400" b="1" dirty="0">
                <a:solidFill>
                  <a:srgbClr val="000000"/>
                </a:solidFill>
                <a:latin typeface="宋体" panose="02010600030101010101" pitchFamily="2" charset="-122"/>
                <a:ea typeface="宋体" pitchFamily="2" charset="-122"/>
              </a:rPr>
              <a:t>c</a:t>
            </a:r>
            <a:r>
              <a:rPr kumimoji="1" lang="en-US" altLang="zh-CN" sz="2400" b="1" baseline="30000" dirty="0">
                <a:solidFill>
                  <a:srgbClr val="000000"/>
                </a:solidFill>
                <a:latin typeface="宋体" panose="02010600030101010101" pitchFamily="2" charset="-122"/>
                <a:ea typeface="宋体" pitchFamily="2" charset="-122"/>
              </a:rPr>
              <a:t>m </a:t>
            </a:r>
            <a:r>
              <a:rPr kumimoji="1" lang="en-US" altLang="zh-CN" sz="2400" b="1" dirty="0">
                <a:solidFill>
                  <a:srgbClr val="000000"/>
                </a:solidFill>
                <a:latin typeface="宋体" panose="02010600030101010101" pitchFamily="2" charset="-122"/>
                <a:ea typeface="宋体" pitchFamily="2" charset="-122"/>
              </a:rPr>
              <a:t>| </a:t>
            </a:r>
            <a:r>
              <a:rPr kumimoji="1" lang="en-US" altLang="zh-CN" sz="2400" b="1" dirty="0" err="1">
                <a:solidFill>
                  <a:srgbClr val="000000"/>
                </a:solidFill>
                <a:latin typeface="宋体" panose="02010600030101010101" pitchFamily="2" charset="-122"/>
                <a:ea typeface="宋体" pitchFamily="2" charset="-122"/>
              </a:rPr>
              <a:t>m,n</a:t>
            </a:r>
            <a:r>
              <a:rPr kumimoji="1" lang="en-US" altLang="zh-CN" sz="2400" b="1" dirty="0">
                <a:solidFill>
                  <a:srgbClr val="000000"/>
                </a:solidFill>
                <a:latin typeface="宋体" panose="02010600030101010101" pitchFamily="2" charset="-122"/>
                <a:ea typeface="宋体" pitchFamily="2" charset="-122"/>
              </a:rPr>
              <a:t>&gt;=0 </a:t>
            </a:r>
            <a:r>
              <a:rPr kumimoji="1" lang="en-US" altLang="zh-CN" sz="2400" b="1" dirty="0">
                <a:solidFill>
                  <a:srgbClr val="000000"/>
                </a:solidFill>
                <a:latin typeface="宋体" panose="02010600030101010101" pitchFamily="2" charset="-122"/>
                <a:ea typeface="宋体" pitchFamily="2" charset="-122"/>
              </a:rPr>
              <a:t>}</a:t>
            </a:r>
          </a:p>
        </p:txBody>
      </p:sp>
    </p:spTree>
    <p:extLst>
      <p:ext uri="{BB962C8B-B14F-4D97-AF65-F5344CB8AC3E}">
        <p14:creationId xmlns:p14="http://schemas.microsoft.com/office/powerpoint/2010/main" val="811210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3050"/>
                                        </p:tgtEl>
                                        <p:attrNameLst>
                                          <p:attrName>style.visibility</p:attrName>
                                        </p:attrNameLst>
                                      </p:cBhvr>
                                      <p:to>
                                        <p:strVal val="visible"/>
                                      </p:to>
                                    </p:set>
                                    <p:animEffect transition="in" filter="wipe(left)">
                                      <p:cBhvr>
                                        <p:cTn id="7" dur="500"/>
                                        <p:tgtEl>
                                          <p:spTgt spid="343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155448"/>
            <a:ext cx="8229600" cy="1185320"/>
          </a:xfrm>
        </p:spPr>
        <p:txBody>
          <a:bodyPr/>
          <a:lstStyle/>
          <a:p>
            <a:r>
              <a:rPr lang="zh-CN" altLang="en-US" dirty="0" smtClean="0"/>
              <a:t>本章重点及对应</a:t>
            </a:r>
            <a:r>
              <a:rPr lang="zh-CN" altLang="en-US" dirty="0" smtClean="0"/>
              <a:t>习题（</a:t>
            </a:r>
            <a:r>
              <a:rPr lang="en-US" altLang="zh-CN" dirty="0" smtClean="0"/>
              <a:t>P33-36</a:t>
            </a:r>
            <a:r>
              <a:rPr lang="zh-CN" altLang="en-US" dirty="0" smtClean="0"/>
              <a:t>）</a:t>
            </a:r>
            <a:endParaRPr lang="zh-CN" altLang="en-US" dirty="0" smtClean="0"/>
          </a:p>
        </p:txBody>
      </p:sp>
      <p:sp>
        <p:nvSpPr>
          <p:cNvPr id="2" name="内容占位符 1"/>
          <p:cNvSpPr>
            <a:spLocks noGrp="1"/>
          </p:cNvSpPr>
          <p:nvPr>
            <p:ph idx="1"/>
          </p:nvPr>
        </p:nvSpPr>
        <p:spPr/>
        <p:txBody>
          <a:bodyPr>
            <a:normAutofit fontScale="92500" lnSpcReduction="10000"/>
          </a:bodyPr>
          <a:lstStyle/>
          <a:p>
            <a:r>
              <a:rPr lang="en-US" altLang="zh-CN" dirty="0" smtClean="0"/>
              <a:t>1</a:t>
            </a:r>
            <a:r>
              <a:rPr lang="zh-CN" altLang="en-US" dirty="0" smtClean="0"/>
              <a:t>、已知文法写对应的语言特点</a:t>
            </a:r>
            <a:endParaRPr lang="en-US" altLang="zh-CN" dirty="0" smtClean="0"/>
          </a:p>
          <a:p>
            <a:r>
              <a:rPr lang="zh-CN" altLang="en-US" dirty="0" smtClean="0"/>
              <a:t>练习：</a:t>
            </a:r>
            <a:r>
              <a:rPr lang="en-US" altLang="zh-CN" dirty="0" smtClean="0"/>
              <a:t>1</a:t>
            </a:r>
            <a:r>
              <a:rPr lang="zh-CN" altLang="en-US" dirty="0" smtClean="0"/>
              <a:t>、</a:t>
            </a:r>
            <a:r>
              <a:rPr lang="en-US" altLang="zh-CN" dirty="0" smtClean="0"/>
              <a:t>2</a:t>
            </a:r>
            <a:r>
              <a:rPr lang="zh-CN" altLang="en-US" dirty="0" smtClean="0"/>
              <a:t>、</a:t>
            </a:r>
            <a:r>
              <a:rPr lang="en-US" altLang="zh-CN" dirty="0" smtClean="0"/>
              <a:t>5</a:t>
            </a:r>
            <a:endParaRPr lang="en-US" altLang="zh-CN" dirty="0" smtClean="0"/>
          </a:p>
          <a:p>
            <a:endParaRPr lang="en-US" altLang="zh-CN" dirty="0" smtClean="0"/>
          </a:p>
          <a:p>
            <a:r>
              <a:rPr lang="en-US" altLang="zh-CN" dirty="0" smtClean="0"/>
              <a:t>2</a:t>
            </a:r>
            <a:r>
              <a:rPr lang="zh-CN" altLang="en-US" dirty="0" smtClean="0"/>
              <a:t>、已知文法，利用语法树推导句型或句子，并判断文法是否具有二义性</a:t>
            </a:r>
            <a:endParaRPr lang="en-US" altLang="zh-CN" dirty="0" smtClean="0"/>
          </a:p>
          <a:p>
            <a:r>
              <a:rPr lang="zh-CN" altLang="en-US" dirty="0" smtClean="0"/>
              <a:t>练习</a:t>
            </a:r>
            <a:r>
              <a:rPr lang="zh-CN" altLang="en-US" dirty="0" smtClean="0"/>
              <a:t>：</a:t>
            </a:r>
            <a:r>
              <a:rPr lang="en-US" altLang="zh-CN" dirty="0" smtClean="0"/>
              <a:t>4</a:t>
            </a:r>
            <a:r>
              <a:rPr lang="zh-CN" altLang="en-US" dirty="0" smtClean="0"/>
              <a:t>、</a:t>
            </a:r>
            <a:r>
              <a:rPr lang="en-US" altLang="zh-CN" dirty="0" smtClean="0"/>
              <a:t>6</a:t>
            </a:r>
            <a:r>
              <a:rPr lang="zh-CN" altLang="en-US" dirty="0" smtClean="0"/>
              <a:t>、</a:t>
            </a:r>
            <a:r>
              <a:rPr lang="en-US" altLang="zh-CN" dirty="0" smtClean="0"/>
              <a:t>7</a:t>
            </a:r>
            <a:r>
              <a:rPr lang="zh-CN" altLang="en-US" dirty="0" smtClean="0"/>
              <a:t>、</a:t>
            </a:r>
            <a:r>
              <a:rPr lang="en-US" altLang="zh-CN" dirty="0" smtClean="0"/>
              <a:t>8</a:t>
            </a:r>
            <a:r>
              <a:rPr lang="zh-CN" altLang="en-US" dirty="0" smtClean="0"/>
              <a:t>、</a:t>
            </a:r>
            <a:r>
              <a:rPr lang="en-US" altLang="zh-CN" dirty="0" smtClean="0"/>
              <a:t>9</a:t>
            </a:r>
            <a:endParaRPr lang="en-US" altLang="zh-CN" dirty="0" smtClean="0"/>
          </a:p>
          <a:p>
            <a:endParaRPr lang="en-US" altLang="zh-CN" dirty="0" smtClean="0"/>
          </a:p>
          <a:p>
            <a:r>
              <a:rPr lang="en-US" altLang="zh-CN" dirty="0" smtClean="0"/>
              <a:t>3</a:t>
            </a:r>
            <a:r>
              <a:rPr lang="zh-CN" altLang="en-US" dirty="0" smtClean="0"/>
              <a:t>、</a:t>
            </a:r>
            <a:r>
              <a:rPr lang="zh-CN" altLang="en-US" dirty="0"/>
              <a:t>如何用语法树，判断短语、直接短语、句柄</a:t>
            </a:r>
            <a:r>
              <a:rPr lang="zh-CN" altLang="en-US" dirty="0" smtClean="0"/>
              <a:t>；</a:t>
            </a:r>
            <a:endParaRPr lang="en-US" altLang="zh-CN" dirty="0" smtClean="0"/>
          </a:p>
          <a:p>
            <a:r>
              <a:rPr lang="zh-CN" altLang="en-US" dirty="0" smtClean="0"/>
              <a:t>练习</a:t>
            </a:r>
            <a:r>
              <a:rPr lang="zh-CN" altLang="en-US" dirty="0" smtClean="0"/>
              <a:t>：</a:t>
            </a:r>
            <a:r>
              <a:rPr lang="en-US" altLang="zh-CN" dirty="0" smtClean="0"/>
              <a:t>10</a:t>
            </a:r>
            <a:r>
              <a:rPr lang="zh-CN" altLang="en-US" dirty="0" smtClean="0"/>
              <a:t>、</a:t>
            </a:r>
            <a:r>
              <a:rPr lang="en-US" altLang="zh-CN" dirty="0" smtClean="0"/>
              <a:t>11</a:t>
            </a:r>
            <a:endParaRPr lang="en-US" altLang="zh-CN" dirty="0"/>
          </a:p>
          <a:p>
            <a:endParaRPr lang="en-US" altLang="zh-CN" dirty="0" smtClean="0"/>
          </a:p>
          <a:p>
            <a:r>
              <a:rPr lang="en-US" altLang="zh-CN" dirty="0" smtClean="0"/>
              <a:t>2</a:t>
            </a:r>
            <a:r>
              <a:rPr lang="zh-CN" altLang="en-US" dirty="0" smtClean="0"/>
              <a:t>、已知语言，如何写语法？</a:t>
            </a:r>
            <a:endParaRPr lang="en-US" altLang="zh-CN" dirty="0" smtClean="0"/>
          </a:p>
          <a:p>
            <a:pPr marL="118872" indent="0">
              <a:buNone/>
            </a:pPr>
            <a:r>
              <a:rPr lang="en-US" altLang="zh-CN" dirty="0" smtClean="0"/>
              <a:t>   </a:t>
            </a:r>
            <a:r>
              <a:rPr lang="zh-CN" altLang="en-US" dirty="0" smtClean="0"/>
              <a:t>练习</a:t>
            </a:r>
            <a:r>
              <a:rPr lang="zh-CN" altLang="en-US" dirty="0" smtClean="0"/>
              <a:t>：</a:t>
            </a:r>
            <a:r>
              <a:rPr lang="en-US" altLang="zh-CN" dirty="0" smtClean="0"/>
              <a:t>3</a:t>
            </a:r>
            <a:r>
              <a:rPr lang="zh-CN" altLang="en-US" dirty="0" smtClean="0"/>
              <a:t>、</a:t>
            </a:r>
            <a:r>
              <a:rPr lang="en-US" altLang="zh-CN" dirty="0" smtClean="0"/>
              <a:t>12</a:t>
            </a:r>
            <a:r>
              <a:rPr lang="zh-CN" altLang="en-US" dirty="0" smtClean="0"/>
              <a:t>、</a:t>
            </a:r>
            <a:r>
              <a:rPr lang="en-US" altLang="zh-CN" dirty="0" smtClean="0"/>
              <a:t>13</a:t>
            </a:r>
            <a:endParaRPr lang="zh-CN" altLang="en-US" dirty="0"/>
          </a:p>
        </p:txBody>
      </p:sp>
    </p:spTree>
    <p:extLst>
      <p:ext uri="{BB962C8B-B14F-4D97-AF65-F5344CB8AC3E}">
        <p14:creationId xmlns:p14="http://schemas.microsoft.com/office/powerpoint/2010/main" val="3764450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ltLang="zh-CN" dirty="0" smtClean="0"/>
              <a:t>02-4 </a:t>
            </a:r>
            <a:r>
              <a:rPr lang="zh-CN" altLang="en-US" dirty="0" smtClean="0"/>
              <a:t>文法的应用问题</a:t>
            </a:r>
            <a:r>
              <a:rPr lang="en-US" altLang="zh-CN" dirty="0" smtClean="0"/>
              <a:t>——2.6</a:t>
            </a:r>
            <a:r>
              <a:rPr lang="zh-CN" altLang="en-US" dirty="0" smtClean="0"/>
              <a:t>句型的分析类型     </a:t>
            </a:r>
            <a:r>
              <a:rPr lang="en-US" altLang="zh-CN" dirty="0" smtClean="0"/>
              <a:t>2.7</a:t>
            </a:r>
            <a:r>
              <a:rPr lang="zh-CN" altLang="en-US" dirty="0" smtClean="0"/>
              <a:t>文法实用的一些说明</a:t>
            </a:r>
          </a:p>
        </p:txBody>
      </p:sp>
      <p:sp>
        <p:nvSpPr>
          <p:cNvPr id="208899" name="Rectangle 3"/>
          <p:cNvSpPr>
            <a:spLocks noGrp="1" noChangeArrowheads="1"/>
          </p:cNvSpPr>
          <p:nvPr>
            <p:ph idx="1"/>
          </p:nvPr>
        </p:nvSpPr>
        <p:spPr>
          <a:xfrm>
            <a:off x="466725" y="1700213"/>
            <a:ext cx="8137525" cy="4321175"/>
          </a:xfrm>
        </p:spPr>
        <p:txBody>
          <a:bodyPr/>
          <a:lstStyle/>
          <a:p>
            <a:pPr>
              <a:lnSpc>
                <a:spcPct val="120000"/>
              </a:lnSpc>
            </a:pPr>
            <a:r>
              <a:rPr lang="zh-CN" altLang="en-US" sz="2400" dirty="0"/>
              <a:t>一般程序设计语言的语法结构都可以用上下文无关文法描述</a:t>
            </a:r>
            <a:r>
              <a:rPr lang="zh-CN" altLang="en-US" sz="2400" dirty="0" smtClean="0"/>
              <a:t>。 </a:t>
            </a:r>
            <a:r>
              <a:rPr lang="zh-CN" altLang="en-US" sz="2400" dirty="0" smtClean="0"/>
              <a:t>本课程采用的分析算法都是从左向右分析。</a:t>
            </a:r>
            <a:endParaRPr lang="en-US" altLang="zh-CN" sz="2400" dirty="0" smtClean="0"/>
          </a:p>
          <a:p>
            <a:pPr>
              <a:lnSpc>
                <a:spcPct val="120000"/>
              </a:lnSpc>
            </a:pPr>
            <a:r>
              <a:rPr lang="zh-CN" altLang="en-US" sz="2400" dirty="0" smtClean="0"/>
              <a:t>对于上下文无关文法，</a:t>
            </a:r>
            <a:r>
              <a:rPr lang="zh-CN" altLang="en-US" sz="2400" dirty="0" smtClean="0">
                <a:solidFill>
                  <a:schemeClr val="tx1"/>
                </a:solidFill>
              </a:rPr>
              <a:t>其句型分析方法有两大类，</a:t>
            </a:r>
            <a:r>
              <a:rPr lang="zh-CN" altLang="en-US" sz="2400" dirty="0" smtClean="0">
                <a:solidFill>
                  <a:srgbClr val="FF0066"/>
                </a:solidFill>
              </a:rPr>
              <a:t>一类是自上而下的分析方法（又称</a:t>
            </a:r>
            <a:r>
              <a:rPr lang="zh-CN" altLang="en-US" sz="2400" i="1" dirty="0" smtClean="0">
                <a:solidFill>
                  <a:srgbClr val="9900CC"/>
                </a:solidFill>
              </a:rPr>
              <a:t>自顶向下</a:t>
            </a:r>
            <a:r>
              <a:rPr lang="zh-CN" altLang="en-US" sz="2400" dirty="0" smtClean="0">
                <a:solidFill>
                  <a:srgbClr val="FF0066"/>
                </a:solidFill>
              </a:rPr>
              <a:t>），</a:t>
            </a:r>
            <a:r>
              <a:rPr lang="zh-CN" altLang="en-US" sz="2400" dirty="0" smtClean="0">
                <a:solidFill>
                  <a:schemeClr val="tx1"/>
                </a:solidFill>
              </a:rPr>
              <a:t>另一类是</a:t>
            </a:r>
            <a:r>
              <a:rPr lang="zh-CN" altLang="en-US" sz="2400" dirty="0" smtClean="0">
                <a:solidFill>
                  <a:srgbClr val="FF0066"/>
                </a:solidFill>
              </a:rPr>
              <a:t>自下而上（</a:t>
            </a:r>
            <a:r>
              <a:rPr lang="zh-CN" altLang="en-US" sz="2400" i="1" dirty="0" smtClean="0">
                <a:solidFill>
                  <a:srgbClr val="9900CC"/>
                </a:solidFill>
              </a:rPr>
              <a:t>自底向上</a:t>
            </a:r>
            <a:r>
              <a:rPr lang="zh-CN" altLang="en-US" sz="2400" dirty="0" smtClean="0">
                <a:solidFill>
                  <a:srgbClr val="FF0066"/>
                </a:solidFill>
              </a:rPr>
              <a:t>）的分析方法。</a:t>
            </a:r>
            <a:endParaRPr lang="en-US" altLang="zh-CN" sz="2400" dirty="0" smtClean="0">
              <a:solidFill>
                <a:srgbClr val="FF0066"/>
              </a:solidFill>
            </a:endParaRPr>
          </a:p>
          <a:p>
            <a:pPr>
              <a:lnSpc>
                <a:spcPct val="120000"/>
              </a:lnSpc>
            </a:pPr>
            <a:r>
              <a:rPr lang="zh-CN" altLang="en-US" sz="2400" dirty="0" smtClean="0"/>
              <a:t>无论是自上而下分析，还是自下而上分析，句型分析都有可能面临的一些问题；</a:t>
            </a:r>
            <a:endParaRPr lang="en-US" altLang="zh-CN" sz="2400" dirty="0" smtClean="0"/>
          </a:p>
          <a:p>
            <a:pPr>
              <a:lnSpc>
                <a:spcPct val="120000"/>
              </a:lnSpc>
            </a:pPr>
            <a:r>
              <a:rPr lang="zh-CN" altLang="en-US" sz="2400" dirty="0" smtClean="0"/>
              <a:t>除了有效解决方案，在定义文法时候，应注意</a:t>
            </a:r>
            <a:r>
              <a:rPr lang="zh-CN" altLang="en-US" sz="2400" dirty="0"/>
              <a:t>的避免</a:t>
            </a:r>
            <a:r>
              <a:rPr lang="zh-CN" altLang="en-US" sz="2400" dirty="0" smtClean="0"/>
              <a:t>可能带来</a:t>
            </a:r>
            <a:r>
              <a:rPr lang="zh-CN" altLang="en-US" sz="2400" dirty="0"/>
              <a:t>的问题</a:t>
            </a:r>
            <a:endParaRPr lang="zh-CN" altLang="en-US" sz="2400" dirty="0" smtClean="0"/>
          </a:p>
        </p:txBody>
      </p:sp>
    </p:spTree>
    <p:extLst>
      <p:ext uri="{BB962C8B-B14F-4D97-AF65-F5344CB8AC3E}">
        <p14:creationId xmlns:p14="http://schemas.microsoft.com/office/powerpoint/2010/main" val="321543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fade">
                                      <p:cBhvr>
                                        <p:cTn id="7" dur="1000"/>
                                        <p:tgtEl>
                                          <p:spTgt spid="208899">
                                            <p:txEl>
                                              <p:pRg st="0" end="0"/>
                                            </p:txEl>
                                          </p:spTgt>
                                        </p:tgtEl>
                                      </p:cBhvr>
                                    </p:animEffect>
                                    <p:anim calcmode="lin" valueType="num">
                                      <p:cBhvr>
                                        <p:cTn id="8" dur="1000" fill="hold"/>
                                        <p:tgtEl>
                                          <p:spTgt spid="2088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88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8899">
                                            <p:txEl>
                                              <p:pRg st="1" end="1"/>
                                            </p:txEl>
                                          </p:spTgt>
                                        </p:tgtEl>
                                        <p:attrNameLst>
                                          <p:attrName>style.visibility</p:attrName>
                                        </p:attrNameLst>
                                      </p:cBhvr>
                                      <p:to>
                                        <p:strVal val="visible"/>
                                      </p:to>
                                    </p:set>
                                    <p:animEffect transition="in" filter="fade">
                                      <p:cBhvr>
                                        <p:cTn id="14" dur="1000"/>
                                        <p:tgtEl>
                                          <p:spTgt spid="208899">
                                            <p:txEl>
                                              <p:pRg st="1" end="1"/>
                                            </p:txEl>
                                          </p:spTgt>
                                        </p:tgtEl>
                                      </p:cBhvr>
                                    </p:animEffect>
                                    <p:anim calcmode="lin" valueType="num">
                                      <p:cBhvr>
                                        <p:cTn id="15" dur="1000" fill="hold"/>
                                        <p:tgtEl>
                                          <p:spTgt spid="2088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088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8899">
                                            <p:txEl>
                                              <p:pRg st="2" end="2"/>
                                            </p:txEl>
                                          </p:spTgt>
                                        </p:tgtEl>
                                        <p:attrNameLst>
                                          <p:attrName>style.visibility</p:attrName>
                                        </p:attrNameLst>
                                      </p:cBhvr>
                                      <p:to>
                                        <p:strVal val="visible"/>
                                      </p:to>
                                    </p:set>
                                    <p:animEffect transition="in" filter="fade">
                                      <p:cBhvr>
                                        <p:cTn id="21" dur="1000"/>
                                        <p:tgtEl>
                                          <p:spTgt spid="208899">
                                            <p:txEl>
                                              <p:pRg st="2" end="2"/>
                                            </p:txEl>
                                          </p:spTgt>
                                        </p:tgtEl>
                                      </p:cBhvr>
                                    </p:animEffect>
                                    <p:anim calcmode="lin" valueType="num">
                                      <p:cBhvr>
                                        <p:cTn id="22" dur="1000" fill="hold"/>
                                        <p:tgtEl>
                                          <p:spTgt spid="2088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088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8899">
                                            <p:txEl>
                                              <p:pRg st="3" end="3"/>
                                            </p:txEl>
                                          </p:spTgt>
                                        </p:tgtEl>
                                        <p:attrNameLst>
                                          <p:attrName>style.visibility</p:attrName>
                                        </p:attrNameLst>
                                      </p:cBhvr>
                                      <p:to>
                                        <p:strVal val="visible"/>
                                      </p:to>
                                    </p:set>
                                    <p:animEffect transition="in" filter="fade">
                                      <p:cBhvr>
                                        <p:cTn id="28" dur="1000"/>
                                        <p:tgtEl>
                                          <p:spTgt spid="208899">
                                            <p:txEl>
                                              <p:pRg st="3" end="3"/>
                                            </p:txEl>
                                          </p:spTgt>
                                        </p:tgtEl>
                                      </p:cBhvr>
                                    </p:animEffect>
                                    <p:anim calcmode="lin" valueType="num">
                                      <p:cBhvr>
                                        <p:cTn id="29" dur="1000" fill="hold"/>
                                        <p:tgtEl>
                                          <p:spTgt spid="20889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0889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323528" y="332656"/>
            <a:ext cx="6084168" cy="648071"/>
          </a:xfrm>
        </p:spPr>
        <p:txBody>
          <a:bodyPr>
            <a:normAutofit/>
          </a:bodyPr>
          <a:lstStyle/>
          <a:p>
            <a:r>
              <a:rPr lang="zh-CN" altLang="en-US" sz="2800" dirty="0" smtClean="0">
                <a:solidFill>
                  <a:srgbClr val="CC3300"/>
                </a:solidFill>
              </a:rPr>
              <a:t>自顶向下（自上而下）的</a:t>
            </a:r>
            <a:r>
              <a:rPr lang="zh-CN" altLang="en-US" sz="2800" dirty="0" smtClean="0">
                <a:solidFill>
                  <a:srgbClr val="CC3300"/>
                </a:solidFill>
              </a:rPr>
              <a:t>分析方法</a:t>
            </a:r>
          </a:p>
        </p:txBody>
      </p:sp>
      <p:sp>
        <p:nvSpPr>
          <p:cNvPr id="209923" name="Rectangle 3"/>
          <p:cNvSpPr>
            <a:spLocks noGrp="1" noChangeArrowheads="1"/>
          </p:cNvSpPr>
          <p:nvPr>
            <p:ph idx="4294967295"/>
          </p:nvPr>
        </p:nvSpPr>
        <p:spPr>
          <a:xfrm>
            <a:off x="755576" y="1124744"/>
            <a:ext cx="7402016" cy="1872233"/>
          </a:xfrm>
        </p:spPr>
        <p:txBody>
          <a:bodyPr>
            <a:noAutofit/>
          </a:bodyPr>
          <a:lstStyle/>
          <a:p>
            <a:pPr>
              <a:lnSpc>
                <a:spcPct val="120000"/>
              </a:lnSpc>
            </a:pPr>
            <a:r>
              <a:rPr lang="zh-CN" altLang="en-US" sz="2400" b="1" dirty="0" smtClean="0">
                <a:latin typeface="宋体" panose="02010600030101010101" pitchFamily="2" charset="-122"/>
                <a:ea typeface="宋体" panose="02010600030101010101" pitchFamily="2" charset="-122"/>
              </a:rPr>
              <a:t>基本思想 </a:t>
            </a:r>
          </a:p>
          <a:p>
            <a:pPr lvl="1">
              <a:lnSpc>
                <a:spcPct val="120000"/>
              </a:lnSpc>
            </a:pPr>
            <a:r>
              <a:rPr lang="zh-CN" altLang="en-US" sz="2400" b="1" dirty="0" smtClean="0">
                <a:latin typeface="宋体" panose="02010600030101010101" pitchFamily="2" charset="-122"/>
                <a:ea typeface="宋体" panose="02010600030101010101" pitchFamily="2" charset="-122"/>
              </a:rPr>
              <a:t>从</a:t>
            </a:r>
            <a:r>
              <a:rPr lang="zh-CN" altLang="en-US" sz="2400" b="1" dirty="0" smtClean="0">
                <a:solidFill>
                  <a:srgbClr val="CC3300"/>
                </a:solidFill>
                <a:latin typeface="宋体" panose="02010600030101010101" pitchFamily="2" charset="-122"/>
                <a:ea typeface="宋体" panose="02010600030101010101" pitchFamily="2" charset="-122"/>
              </a:rPr>
              <a:t>开始符号</a:t>
            </a:r>
            <a:r>
              <a:rPr lang="en-US" altLang="zh-CN" sz="2400" b="1" dirty="0" smtClean="0">
                <a:solidFill>
                  <a:srgbClr val="CC3300"/>
                </a:solidFill>
                <a:latin typeface="宋体" panose="02010600030101010101" pitchFamily="2" charset="-122"/>
                <a:ea typeface="宋体" panose="02010600030101010101" pitchFamily="2" charset="-122"/>
              </a:rPr>
              <a:t>S</a:t>
            </a:r>
            <a:r>
              <a:rPr lang="zh-CN" altLang="en-US" sz="2400" b="1" dirty="0" smtClean="0">
                <a:latin typeface="宋体" panose="02010600030101010101" pitchFamily="2" charset="-122"/>
                <a:ea typeface="宋体" panose="02010600030101010101" pitchFamily="2" charset="-122"/>
              </a:rPr>
              <a:t>出发，推导待</a:t>
            </a:r>
            <a:r>
              <a:rPr lang="zh-CN" altLang="en-US" sz="2400" b="1" dirty="0" smtClean="0">
                <a:latin typeface="宋体" panose="02010600030101010101" pitchFamily="2" charset="-122"/>
                <a:ea typeface="宋体" panose="02010600030101010101" pitchFamily="2" charset="-122"/>
              </a:rPr>
              <a:t>检查的</a:t>
            </a:r>
            <a:r>
              <a:rPr lang="zh-CN" altLang="en-US" sz="2400" b="1" dirty="0" smtClean="0">
                <a:solidFill>
                  <a:srgbClr val="CC3300"/>
                </a:solidFill>
                <a:latin typeface="宋体" panose="02010600030101010101" pitchFamily="2" charset="-122"/>
                <a:ea typeface="宋体" panose="02010600030101010101" pitchFamily="2" charset="-122"/>
              </a:rPr>
              <a:t>符号串</a:t>
            </a:r>
            <a:r>
              <a:rPr lang="zh-CN" altLang="en-US" sz="2400" b="1" dirty="0" smtClean="0">
                <a:latin typeface="宋体" panose="02010600030101010101" pitchFamily="2" charset="-122"/>
                <a:ea typeface="宋体" panose="02010600030101010101" pitchFamily="2" charset="-122"/>
              </a:rPr>
              <a:t>的过程。</a:t>
            </a:r>
            <a:endParaRPr lang="en-US" altLang="zh-CN" sz="2400" b="1" dirty="0" smtClean="0">
              <a:latin typeface="宋体" panose="02010600030101010101" pitchFamily="2" charset="-122"/>
              <a:ea typeface="宋体" panose="02010600030101010101" pitchFamily="2" charset="-122"/>
            </a:endParaRPr>
          </a:p>
          <a:p>
            <a:pPr lvl="1">
              <a:lnSpc>
                <a:spcPct val="120000"/>
              </a:lnSpc>
            </a:pPr>
            <a:r>
              <a:rPr lang="zh-CN" altLang="en-US" sz="2400" b="1" dirty="0" smtClean="0">
                <a:latin typeface="宋体" panose="02010600030101010101" pitchFamily="2" charset="-122"/>
                <a:ea typeface="宋体" panose="02010600030101010101" pitchFamily="2" charset="-122"/>
              </a:rPr>
              <a:t>或者</a:t>
            </a:r>
            <a:r>
              <a:rPr lang="zh-CN" altLang="en-US" sz="2400" b="1" dirty="0" smtClean="0">
                <a:latin typeface="宋体" panose="02010600030101010101" pitchFamily="2" charset="-122"/>
                <a:ea typeface="宋体" panose="02010600030101010101" pitchFamily="2" charset="-122"/>
              </a:rPr>
              <a:t>说，以文法</a:t>
            </a:r>
            <a:r>
              <a:rPr lang="zh-CN" altLang="en-US" sz="2400" b="1" dirty="0" smtClean="0">
                <a:latin typeface="宋体" panose="02010600030101010101" pitchFamily="2" charset="-122"/>
                <a:ea typeface="宋体" panose="02010600030101010101" pitchFamily="2" charset="-122"/>
              </a:rPr>
              <a:t>的开始符号</a:t>
            </a:r>
            <a:r>
              <a:rPr lang="en-US" altLang="zh-CN" sz="2400" b="1" dirty="0">
                <a:latin typeface="宋体" panose="02010600030101010101" pitchFamily="2" charset="-122"/>
                <a:ea typeface="宋体" panose="02010600030101010101" pitchFamily="2" charset="-122"/>
              </a:rPr>
              <a:t>S</a:t>
            </a:r>
            <a:r>
              <a:rPr lang="zh-CN" altLang="en-US" sz="2400" b="1" dirty="0" smtClean="0">
                <a:latin typeface="宋体" panose="02010600030101010101" pitchFamily="2" charset="-122"/>
                <a:ea typeface="宋体" panose="02010600030101010101" pitchFamily="2" charset="-122"/>
              </a:rPr>
              <a:t>作为</a:t>
            </a:r>
            <a:r>
              <a:rPr lang="zh-CN" altLang="en-US" sz="2400" b="1" dirty="0" smtClean="0">
                <a:latin typeface="宋体" panose="02010600030101010101" pitchFamily="2" charset="-122"/>
                <a:ea typeface="宋体" panose="02010600030101010101" pitchFamily="2" charset="-122"/>
              </a:rPr>
              <a:t>根结点</a:t>
            </a:r>
            <a:r>
              <a:rPr lang="zh-CN" altLang="en-US" sz="2400" b="1" dirty="0" smtClean="0">
                <a:latin typeface="宋体" panose="02010600030101010101" pitchFamily="2" charset="-122"/>
                <a:ea typeface="宋体" panose="02010600030101010101" pitchFamily="2" charset="-122"/>
              </a:rPr>
              <a:t>，试图构造</a:t>
            </a:r>
            <a:r>
              <a:rPr lang="zh-CN" altLang="en-US" sz="2400" b="1" dirty="0" smtClean="0">
                <a:latin typeface="宋体" panose="02010600030101010101" pitchFamily="2" charset="-122"/>
                <a:ea typeface="宋体" panose="02010600030101010101" pitchFamily="2" charset="-122"/>
              </a:rPr>
              <a:t>出一个语法树</a:t>
            </a:r>
            <a:r>
              <a:rPr lang="zh-CN" altLang="en-US" sz="2400" b="1" dirty="0" smtClean="0">
                <a:latin typeface="宋体" panose="02010600030101010101" pitchFamily="2" charset="-122"/>
                <a:ea typeface="宋体" panose="02010600030101010101" pitchFamily="2" charset="-122"/>
              </a:rPr>
              <a:t>，使得此</a:t>
            </a:r>
            <a:r>
              <a:rPr lang="zh-CN" altLang="en-US" sz="2400" b="1" dirty="0" smtClean="0">
                <a:latin typeface="宋体" panose="02010600030101010101" pitchFamily="2" charset="-122"/>
                <a:ea typeface="宋体" panose="02010600030101010101" pitchFamily="2" charset="-122"/>
              </a:rPr>
              <a:t>语法树所有叶子结点从左到右所构成的符号串恰好是待检查的符号串</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a:xfrm>
            <a:off x="539552" y="3645024"/>
            <a:ext cx="6084168" cy="648071"/>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zh-CN" altLang="en-US" sz="2800" dirty="0" smtClean="0">
                <a:solidFill>
                  <a:srgbClr val="CC3300"/>
                </a:solidFill>
              </a:rPr>
              <a:t>自底向上（自下而上）的分析方法</a:t>
            </a:r>
          </a:p>
        </p:txBody>
      </p:sp>
      <p:sp>
        <p:nvSpPr>
          <p:cNvPr id="3" name="矩形 2"/>
          <p:cNvSpPr/>
          <p:nvPr/>
        </p:nvSpPr>
        <p:spPr>
          <a:xfrm>
            <a:off x="1115616" y="4310508"/>
            <a:ext cx="7092788" cy="1865126"/>
          </a:xfrm>
          <a:prstGeom prst="rect">
            <a:avLst/>
          </a:prstGeom>
        </p:spPr>
        <p:txBody>
          <a:bodyPr wrap="square">
            <a:spAutoFit/>
          </a:bodyPr>
          <a:lstStyle/>
          <a:p>
            <a:pPr eaLnBrk="0" fontAlgn="base" hangingPunct="0">
              <a:lnSpc>
                <a:spcPct val="120000"/>
              </a:lnSpc>
              <a:spcBef>
                <a:spcPct val="0"/>
              </a:spcBef>
              <a:spcAft>
                <a:spcPct val="0"/>
              </a:spcAft>
            </a:pPr>
            <a:r>
              <a:rPr lang="zh-CN" altLang="en-US" sz="2400" b="1" dirty="0">
                <a:solidFill>
                  <a:prstClr val="black"/>
                </a:solidFill>
                <a:latin typeface="Arial Narrow" pitchFamily="34" charset="0"/>
                <a:ea typeface="宋体" pitchFamily="2" charset="-122"/>
              </a:rPr>
              <a:t>基本思想</a:t>
            </a:r>
          </a:p>
          <a:p>
            <a:pPr lvl="1" eaLnBrk="0" fontAlgn="base" hangingPunct="0">
              <a:lnSpc>
                <a:spcPct val="120000"/>
              </a:lnSpc>
              <a:spcBef>
                <a:spcPct val="0"/>
              </a:spcBef>
              <a:spcAft>
                <a:spcPct val="0"/>
              </a:spcAft>
            </a:pPr>
            <a:r>
              <a:rPr lang="zh-CN" altLang="en-US" sz="2400" b="1" dirty="0">
                <a:solidFill>
                  <a:prstClr val="black"/>
                </a:solidFill>
                <a:latin typeface="Arial Narrow" pitchFamily="34" charset="0"/>
                <a:ea typeface="宋体" pitchFamily="2" charset="-122"/>
              </a:rPr>
              <a:t>从</a:t>
            </a:r>
            <a:r>
              <a:rPr lang="zh-CN" altLang="en-US" sz="2400" b="1" dirty="0">
                <a:solidFill>
                  <a:srgbClr val="CC3300"/>
                </a:solidFill>
                <a:latin typeface="Arial Narrow" pitchFamily="34" charset="0"/>
                <a:ea typeface="宋体" pitchFamily="2" charset="-122"/>
              </a:rPr>
              <a:t>待检查的符号串</a:t>
            </a:r>
            <a:r>
              <a:rPr lang="zh-CN" altLang="en-US" sz="2400" b="1" dirty="0">
                <a:solidFill>
                  <a:prstClr val="black"/>
                </a:solidFill>
                <a:latin typeface="Arial Narrow" pitchFamily="34" charset="0"/>
                <a:ea typeface="宋体" pitchFamily="2" charset="-122"/>
              </a:rPr>
              <a:t>出发，将其中的若干个符号规约成某个产生式的左部，试图最终归约到文法的开始符号</a:t>
            </a:r>
            <a:r>
              <a:rPr lang="en-US" altLang="zh-CN" sz="2400" b="1" dirty="0">
                <a:solidFill>
                  <a:prstClr val="black"/>
                </a:solidFill>
                <a:latin typeface="Arial Narrow" pitchFamily="34" charset="0"/>
                <a:ea typeface="宋体" pitchFamily="2" charset="-122"/>
              </a:rPr>
              <a:t>S</a:t>
            </a: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1650642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7" dur="500"/>
                                        <p:tgtEl>
                                          <p:spTgt spid="2099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animEffect transition="in" filter="blinds(horizontal)">
                                      <p:cBhvr>
                                        <p:cTn id="12" dur="500"/>
                                        <p:tgtEl>
                                          <p:spTgt spid="2099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4294967295"/>
          </p:nvPr>
        </p:nvSpPr>
        <p:spPr>
          <a:xfrm>
            <a:off x="164383" y="178320"/>
            <a:ext cx="7870521" cy="2602608"/>
          </a:xfrm>
        </p:spPr>
        <p:txBody>
          <a:bodyPr>
            <a:normAutofit/>
          </a:bodyPr>
          <a:lstStyle/>
          <a:p>
            <a:pPr>
              <a:lnSpc>
                <a:spcPct val="120000"/>
              </a:lnSpc>
            </a:pPr>
            <a:r>
              <a:rPr lang="zh-CN" altLang="en-US" sz="2400" b="1" dirty="0" smtClean="0">
                <a:latin typeface="宋体" panose="02010600030101010101" pitchFamily="2" charset="-122"/>
                <a:ea typeface="宋体" panose="02010600030101010101" pitchFamily="2" charset="-122"/>
              </a:rPr>
              <a:t>例</a:t>
            </a:r>
            <a:r>
              <a:rPr lang="en-US" altLang="zh-CN" sz="2400" b="1" dirty="0" smtClean="0">
                <a:latin typeface="宋体" panose="02010600030101010101" pitchFamily="2" charset="-122"/>
                <a:ea typeface="宋体" panose="02010600030101010101" pitchFamily="2" charset="-122"/>
              </a:rPr>
              <a:t>2.9  </a:t>
            </a:r>
            <a:r>
              <a:rPr lang="zh-CN" altLang="en-US" sz="2400" b="1" dirty="0" smtClean="0">
                <a:latin typeface="宋体" panose="02010600030101010101" pitchFamily="2" charset="-122"/>
                <a:ea typeface="宋体" panose="02010600030101010101" pitchFamily="2" charset="-122"/>
              </a:rPr>
              <a:t>若有文法</a:t>
            </a:r>
            <a:r>
              <a:rPr lang="en-US" altLang="zh-CN" sz="2400" b="1" dirty="0" smtClean="0">
                <a:latin typeface="宋体" panose="02010600030101010101" pitchFamily="2" charset="-122"/>
                <a:ea typeface="宋体" panose="02010600030101010101" pitchFamily="2" charset="-122"/>
              </a:rPr>
              <a:t>G[S]</a:t>
            </a:r>
          </a:p>
          <a:p>
            <a:pPr lvl="1">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en-US" altLang="zh-CN" sz="2400" b="1" dirty="0" err="1" smtClean="0">
                <a:latin typeface="宋体" panose="02010600030101010101" pitchFamily="2" charset="-122"/>
                <a:ea typeface="宋体" panose="02010600030101010101" pitchFamily="2" charset="-122"/>
              </a:rPr>
              <a:t>S</a:t>
            </a:r>
            <a:r>
              <a:rPr lang="en-US" altLang="zh-CN" sz="2400" b="1" dirty="0" err="1" smtClean="0">
                <a:latin typeface="宋体" panose="02010600030101010101" pitchFamily="2" charset="-122"/>
                <a:ea typeface="宋体" panose="02010600030101010101" pitchFamily="2" charset="-122"/>
                <a:sym typeface="Symbol" pitchFamily="18" charset="2"/>
              </a:rPr>
              <a:t></a:t>
            </a:r>
            <a:r>
              <a:rPr lang="en-US" altLang="zh-CN" sz="2400" b="1" dirty="0" err="1" smtClean="0">
                <a:latin typeface="宋体" panose="02010600030101010101" pitchFamily="2" charset="-122"/>
                <a:ea typeface="宋体" panose="02010600030101010101" pitchFamily="2" charset="-122"/>
              </a:rPr>
              <a:t>cAd</a:t>
            </a:r>
            <a:endParaRPr lang="en-US" altLang="zh-CN" sz="2400" b="1" dirty="0" smtClean="0">
              <a:latin typeface="宋体" panose="02010600030101010101" pitchFamily="2" charset="-122"/>
              <a:ea typeface="宋体" panose="02010600030101010101" pitchFamily="2" charset="-122"/>
            </a:endParaRPr>
          </a:p>
          <a:p>
            <a:pPr lvl="1">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en-US" altLang="zh-CN" sz="2400" b="1" dirty="0" err="1" smtClean="0">
                <a:latin typeface="宋体" panose="02010600030101010101" pitchFamily="2" charset="-122"/>
                <a:ea typeface="宋体" panose="02010600030101010101" pitchFamily="2" charset="-122"/>
              </a:rPr>
              <a:t>A</a:t>
            </a:r>
            <a:r>
              <a:rPr lang="en-US" altLang="zh-CN" sz="2400" b="1" dirty="0" err="1" smtClean="0">
                <a:latin typeface="宋体" panose="02010600030101010101" pitchFamily="2" charset="-122"/>
                <a:ea typeface="宋体" panose="02010600030101010101" pitchFamily="2" charset="-122"/>
                <a:sym typeface="Symbol" pitchFamily="18" charset="2"/>
              </a:rPr>
              <a:t></a:t>
            </a:r>
            <a:r>
              <a:rPr lang="en-US" altLang="zh-CN" sz="2400" b="1" dirty="0" err="1" smtClean="0">
                <a:latin typeface="宋体" panose="02010600030101010101" pitchFamily="2" charset="-122"/>
                <a:ea typeface="宋体" panose="02010600030101010101" pitchFamily="2" charset="-122"/>
              </a:rPr>
              <a:t>ab</a:t>
            </a:r>
            <a:endParaRPr lang="en-US" altLang="zh-CN" sz="2400" b="1" dirty="0" smtClean="0">
              <a:latin typeface="宋体" panose="02010600030101010101" pitchFamily="2" charset="-122"/>
              <a:ea typeface="宋体" panose="02010600030101010101" pitchFamily="2" charset="-122"/>
            </a:endParaRPr>
          </a:p>
          <a:p>
            <a:pPr lvl="1">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en-US" altLang="zh-CN" sz="2400" b="1" dirty="0" err="1" smtClean="0">
                <a:latin typeface="宋体" panose="02010600030101010101" pitchFamily="2" charset="-122"/>
                <a:ea typeface="宋体" panose="02010600030101010101" pitchFamily="2" charset="-122"/>
              </a:rPr>
              <a:t>A</a:t>
            </a:r>
            <a:r>
              <a:rPr lang="en-US" altLang="zh-CN" sz="2400" b="1" dirty="0" err="1" smtClean="0">
                <a:latin typeface="宋体" panose="02010600030101010101" pitchFamily="2" charset="-122"/>
                <a:ea typeface="宋体" panose="02010600030101010101" pitchFamily="2" charset="-122"/>
                <a:sym typeface="Symbol" pitchFamily="18" charset="2"/>
              </a:rPr>
              <a:t></a:t>
            </a:r>
            <a:r>
              <a:rPr lang="en-US" altLang="zh-CN" sz="2400" b="1" dirty="0" err="1" smtClean="0">
                <a:latin typeface="宋体" panose="02010600030101010101" pitchFamily="2" charset="-122"/>
                <a:ea typeface="宋体" panose="02010600030101010101" pitchFamily="2" charset="-122"/>
              </a:rPr>
              <a:t>a</a:t>
            </a:r>
            <a:endParaRPr lang="en-US" altLang="zh-CN" sz="2400" b="1" dirty="0" smtClean="0">
              <a:latin typeface="宋体" panose="02010600030101010101" pitchFamily="2" charset="-122"/>
              <a:ea typeface="宋体" panose="02010600030101010101" pitchFamily="2" charset="-122"/>
            </a:endParaRPr>
          </a:p>
          <a:p>
            <a:pPr>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识别输入串</a:t>
            </a:r>
            <a:r>
              <a:rPr lang="en-US" altLang="zh-CN" sz="2400" b="1" dirty="0" smtClean="0">
                <a:latin typeface="宋体" panose="02010600030101010101" pitchFamily="2" charset="-122"/>
                <a:ea typeface="宋体" panose="02010600030101010101" pitchFamily="2" charset="-122"/>
              </a:rPr>
              <a:t>w=</a:t>
            </a:r>
            <a:r>
              <a:rPr lang="en-US" altLang="zh-CN" sz="2400" b="1" dirty="0" err="1" smtClean="0">
                <a:latin typeface="宋体" panose="02010600030101010101" pitchFamily="2" charset="-122"/>
                <a:ea typeface="宋体" panose="02010600030101010101" pitchFamily="2" charset="-122"/>
              </a:rPr>
              <a:t>cabd</a:t>
            </a:r>
            <a:r>
              <a:rPr lang="zh-CN" altLang="en-US" sz="2400" b="1" dirty="0" smtClean="0">
                <a:latin typeface="宋体" panose="02010600030101010101" pitchFamily="2" charset="-122"/>
                <a:ea typeface="宋体" panose="02010600030101010101" pitchFamily="2" charset="-122"/>
              </a:rPr>
              <a:t>是否是该文法的句子</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p:txBody>
      </p:sp>
      <p:sp>
        <p:nvSpPr>
          <p:cNvPr id="4" name="Text Box 5"/>
          <p:cNvSpPr txBox="1">
            <a:spLocks noChangeArrowheads="1"/>
          </p:cNvSpPr>
          <p:nvPr/>
        </p:nvSpPr>
        <p:spPr bwMode="auto">
          <a:xfrm>
            <a:off x="467544" y="3918347"/>
            <a:ext cx="441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pPr>
            <a:r>
              <a:rPr lang="zh-CN" altLang="en-US" dirty="0" smtClean="0">
                <a:solidFill>
                  <a:srgbClr val="CC3300"/>
                </a:solidFill>
                <a:latin typeface="Times New Roman" pitchFamily="18" charset="0"/>
              </a:rPr>
              <a:t>自上而下构造</a:t>
            </a:r>
            <a:r>
              <a:rPr lang="zh-CN" altLang="en-US" dirty="0">
                <a:solidFill>
                  <a:srgbClr val="CC3300"/>
                </a:solidFill>
                <a:latin typeface="Times New Roman" pitchFamily="18" charset="0"/>
              </a:rPr>
              <a:t>语法树</a:t>
            </a:r>
            <a:endParaRPr lang="zh-CN" altLang="en-US" dirty="0">
              <a:solidFill>
                <a:srgbClr val="CC3300"/>
              </a:solidFill>
              <a:latin typeface="Arial" charset="0"/>
            </a:endParaRPr>
          </a:p>
        </p:txBody>
      </p:sp>
      <p:sp>
        <p:nvSpPr>
          <p:cNvPr id="20" name="Text Box 22"/>
          <p:cNvSpPr txBox="1">
            <a:spLocks noChangeArrowheads="1"/>
          </p:cNvSpPr>
          <p:nvPr/>
        </p:nvSpPr>
        <p:spPr bwMode="auto">
          <a:xfrm>
            <a:off x="5500867" y="4974808"/>
            <a:ext cx="286728" cy="425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dirty="0">
                <a:solidFill>
                  <a:prstClr val="black"/>
                </a:solidFill>
                <a:latin typeface="Times New Roman" pitchFamily="18" charset="0"/>
              </a:rPr>
              <a:t>c</a:t>
            </a:r>
            <a:endParaRPr lang="en-US" altLang="zh-CN" sz="2000" dirty="0">
              <a:solidFill>
                <a:prstClr val="black"/>
              </a:solidFill>
              <a:latin typeface="Arial" charset="0"/>
            </a:endParaRPr>
          </a:p>
        </p:txBody>
      </p:sp>
      <p:sp>
        <p:nvSpPr>
          <p:cNvPr id="21" name="Text Box 23"/>
          <p:cNvSpPr txBox="1">
            <a:spLocks noChangeArrowheads="1"/>
          </p:cNvSpPr>
          <p:nvPr/>
        </p:nvSpPr>
        <p:spPr bwMode="auto">
          <a:xfrm>
            <a:off x="6003311" y="4974808"/>
            <a:ext cx="286728" cy="425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latin typeface="Arial" charset="0"/>
            </a:endParaRPr>
          </a:p>
        </p:txBody>
      </p:sp>
      <p:sp>
        <p:nvSpPr>
          <p:cNvPr id="22" name="Text Box 24"/>
          <p:cNvSpPr txBox="1">
            <a:spLocks noChangeArrowheads="1"/>
          </p:cNvSpPr>
          <p:nvPr/>
        </p:nvSpPr>
        <p:spPr bwMode="auto">
          <a:xfrm>
            <a:off x="6386508" y="4974808"/>
            <a:ext cx="286728" cy="425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b</a:t>
            </a:r>
            <a:endParaRPr lang="en-US" altLang="zh-CN" sz="2000">
              <a:solidFill>
                <a:prstClr val="black"/>
              </a:solidFill>
              <a:latin typeface="Arial" charset="0"/>
            </a:endParaRPr>
          </a:p>
        </p:txBody>
      </p:sp>
      <p:sp>
        <p:nvSpPr>
          <p:cNvPr id="23" name="Text Box 25"/>
          <p:cNvSpPr txBox="1">
            <a:spLocks noChangeArrowheads="1"/>
          </p:cNvSpPr>
          <p:nvPr/>
        </p:nvSpPr>
        <p:spPr bwMode="auto">
          <a:xfrm>
            <a:off x="6888951" y="4974808"/>
            <a:ext cx="286728" cy="425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d</a:t>
            </a:r>
            <a:endParaRPr lang="en-US" altLang="zh-CN" sz="2000">
              <a:solidFill>
                <a:prstClr val="black"/>
              </a:solidFill>
              <a:latin typeface="Arial" charset="0"/>
            </a:endParaRPr>
          </a:p>
        </p:txBody>
      </p:sp>
      <p:sp>
        <p:nvSpPr>
          <p:cNvPr id="24" name="Line 26"/>
          <p:cNvSpPr>
            <a:spLocks noChangeShapeType="1"/>
          </p:cNvSpPr>
          <p:nvPr/>
        </p:nvSpPr>
        <p:spPr bwMode="auto">
          <a:xfrm flipH="1">
            <a:off x="6130596" y="4568109"/>
            <a:ext cx="77711" cy="5485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5" name="Line 27"/>
          <p:cNvSpPr>
            <a:spLocks noChangeShapeType="1"/>
          </p:cNvSpPr>
          <p:nvPr/>
        </p:nvSpPr>
        <p:spPr bwMode="auto">
          <a:xfrm>
            <a:off x="6269941" y="4565745"/>
            <a:ext cx="160782" cy="550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6" name="Text Box 28"/>
          <p:cNvSpPr txBox="1">
            <a:spLocks noChangeArrowheads="1"/>
          </p:cNvSpPr>
          <p:nvPr/>
        </p:nvSpPr>
        <p:spPr bwMode="auto">
          <a:xfrm>
            <a:off x="6168112" y="4194513"/>
            <a:ext cx="238493" cy="425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dirty="0">
                <a:solidFill>
                  <a:prstClr val="black"/>
                </a:solidFill>
                <a:latin typeface="Times New Roman" pitchFamily="18" charset="0"/>
              </a:rPr>
              <a:t>A</a:t>
            </a:r>
            <a:endParaRPr lang="en-US" altLang="zh-CN" sz="2000" dirty="0">
              <a:solidFill>
                <a:prstClr val="black"/>
              </a:solidFill>
              <a:latin typeface="Arial" charset="0"/>
            </a:endParaRPr>
          </a:p>
        </p:txBody>
      </p:sp>
      <p:sp>
        <p:nvSpPr>
          <p:cNvPr id="27" name="Line 29"/>
          <p:cNvSpPr>
            <a:spLocks noChangeShapeType="1"/>
          </p:cNvSpPr>
          <p:nvPr/>
        </p:nvSpPr>
        <p:spPr bwMode="auto">
          <a:xfrm rot="321034" flipH="1">
            <a:off x="5786255" y="3377568"/>
            <a:ext cx="316205" cy="18798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8" name="Line 30"/>
          <p:cNvSpPr>
            <a:spLocks noChangeShapeType="1"/>
          </p:cNvSpPr>
          <p:nvPr/>
        </p:nvSpPr>
        <p:spPr bwMode="auto">
          <a:xfrm>
            <a:off x="6248503" y="3449686"/>
            <a:ext cx="21438" cy="815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9" name="Line 31"/>
          <p:cNvSpPr>
            <a:spLocks noChangeShapeType="1"/>
          </p:cNvSpPr>
          <p:nvPr/>
        </p:nvSpPr>
        <p:spPr bwMode="auto">
          <a:xfrm>
            <a:off x="6288699" y="3395302"/>
            <a:ext cx="686003" cy="1702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0" name="Text Box 32"/>
          <p:cNvSpPr txBox="1">
            <a:spLocks noChangeArrowheads="1"/>
          </p:cNvSpPr>
          <p:nvPr/>
        </p:nvSpPr>
        <p:spPr bwMode="auto">
          <a:xfrm>
            <a:off x="6130596" y="3042987"/>
            <a:ext cx="321564" cy="425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dirty="0">
                <a:solidFill>
                  <a:prstClr val="black"/>
                </a:solidFill>
                <a:latin typeface="Times New Roman" pitchFamily="18" charset="0"/>
              </a:rPr>
              <a:t>S</a:t>
            </a:r>
            <a:endParaRPr lang="en-US" altLang="zh-CN" sz="2000" dirty="0">
              <a:solidFill>
                <a:prstClr val="black"/>
              </a:solidFill>
              <a:latin typeface="Arial" charset="0"/>
            </a:endParaRPr>
          </a:p>
        </p:txBody>
      </p:sp>
    </p:spTree>
    <p:extLst>
      <p:ext uri="{BB962C8B-B14F-4D97-AF65-F5344CB8AC3E}">
        <p14:creationId xmlns:p14="http://schemas.microsoft.com/office/powerpoint/2010/main" val="381984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arn(inVertical)">
                                      <p:cBhvr>
                                        <p:cTn id="60" dur="500"/>
                                        <p:tgtEl>
                                          <p:spTgt spid="21"/>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arn(inVertical)">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4294967295"/>
          </p:nvPr>
        </p:nvSpPr>
        <p:spPr>
          <a:xfrm>
            <a:off x="164383" y="178320"/>
            <a:ext cx="7870521" cy="2602608"/>
          </a:xfrm>
        </p:spPr>
        <p:txBody>
          <a:bodyPr>
            <a:normAutofit/>
          </a:bodyPr>
          <a:lstStyle/>
          <a:p>
            <a:pPr>
              <a:lnSpc>
                <a:spcPct val="120000"/>
              </a:lnSpc>
            </a:pPr>
            <a:r>
              <a:rPr lang="zh-CN" altLang="en-US" sz="2400" b="1" dirty="0" smtClean="0">
                <a:latin typeface="宋体" panose="02010600030101010101" pitchFamily="2" charset="-122"/>
                <a:ea typeface="宋体" panose="02010600030101010101" pitchFamily="2" charset="-122"/>
              </a:rPr>
              <a:t>例</a:t>
            </a:r>
            <a:r>
              <a:rPr lang="en-US" altLang="zh-CN" sz="2400" b="1" dirty="0" smtClean="0">
                <a:latin typeface="宋体" panose="02010600030101010101" pitchFamily="2" charset="-122"/>
                <a:ea typeface="宋体" panose="02010600030101010101" pitchFamily="2" charset="-122"/>
              </a:rPr>
              <a:t>2.9  </a:t>
            </a:r>
            <a:r>
              <a:rPr lang="zh-CN" altLang="en-US" sz="2400" b="1" dirty="0" smtClean="0">
                <a:latin typeface="宋体" panose="02010600030101010101" pitchFamily="2" charset="-122"/>
                <a:ea typeface="宋体" panose="02010600030101010101" pitchFamily="2" charset="-122"/>
              </a:rPr>
              <a:t>若有文法</a:t>
            </a:r>
            <a:r>
              <a:rPr lang="en-US" altLang="zh-CN" sz="2400" b="1" dirty="0" smtClean="0">
                <a:latin typeface="宋体" panose="02010600030101010101" pitchFamily="2" charset="-122"/>
                <a:ea typeface="宋体" panose="02010600030101010101" pitchFamily="2" charset="-122"/>
              </a:rPr>
              <a:t>G[S]</a:t>
            </a:r>
          </a:p>
          <a:p>
            <a:pPr lvl="1">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en-US" altLang="zh-CN" sz="2400" b="1" dirty="0" err="1" smtClean="0">
                <a:latin typeface="宋体" panose="02010600030101010101" pitchFamily="2" charset="-122"/>
                <a:ea typeface="宋体" panose="02010600030101010101" pitchFamily="2" charset="-122"/>
              </a:rPr>
              <a:t>S</a:t>
            </a:r>
            <a:r>
              <a:rPr lang="en-US" altLang="zh-CN" sz="2400" b="1" dirty="0" err="1" smtClean="0">
                <a:latin typeface="宋体" panose="02010600030101010101" pitchFamily="2" charset="-122"/>
                <a:ea typeface="宋体" panose="02010600030101010101" pitchFamily="2" charset="-122"/>
                <a:sym typeface="Symbol" pitchFamily="18" charset="2"/>
              </a:rPr>
              <a:t></a:t>
            </a:r>
            <a:r>
              <a:rPr lang="en-US" altLang="zh-CN" sz="2400" b="1" dirty="0" err="1" smtClean="0">
                <a:latin typeface="宋体" panose="02010600030101010101" pitchFamily="2" charset="-122"/>
                <a:ea typeface="宋体" panose="02010600030101010101" pitchFamily="2" charset="-122"/>
              </a:rPr>
              <a:t>cAd</a:t>
            </a:r>
            <a:endParaRPr lang="en-US" altLang="zh-CN" sz="2400" b="1" dirty="0" smtClean="0">
              <a:latin typeface="宋体" panose="02010600030101010101" pitchFamily="2" charset="-122"/>
              <a:ea typeface="宋体" panose="02010600030101010101" pitchFamily="2" charset="-122"/>
            </a:endParaRPr>
          </a:p>
          <a:p>
            <a:pPr lvl="1">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en-US" altLang="zh-CN" sz="2400" b="1" dirty="0" err="1" smtClean="0">
                <a:latin typeface="宋体" panose="02010600030101010101" pitchFamily="2" charset="-122"/>
                <a:ea typeface="宋体" panose="02010600030101010101" pitchFamily="2" charset="-122"/>
              </a:rPr>
              <a:t>A</a:t>
            </a:r>
            <a:r>
              <a:rPr lang="en-US" altLang="zh-CN" sz="2400" b="1" dirty="0" err="1" smtClean="0">
                <a:latin typeface="宋体" panose="02010600030101010101" pitchFamily="2" charset="-122"/>
                <a:ea typeface="宋体" panose="02010600030101010101" pitchFamily="2" charset="-122"/>
                <a:sym typeface="Symbol" pitchFamily="18" charset="2"/>
              </a:rPr>
              <a:t></a:t>
            </a:r>
            <a:r>
              <a:rPr lang="en-US" altLang="zh-CN" sz="2400" b="1" dirty="0" err="1" smtClean="0">
                <a:latin typeface="宋体" panose="02010600030101010101" pitchFamily="2" charset="-122"/>
                <a:ea typeface="宋体" panose="02010600030101010101" pitchFamily="2" charset="-122"/>
              </a:rPr>
              <a:t>ab</a:t>
            </a:r>
            <a:endParaRPr lang="en-US" altLang="zh-CN" sz="2400" b="1" dirty="0" smtClean="0">
              <a:latin typeface="宋体" panose="02010600030101010101" pitchFamily="2" charset="-122"/>
              <a:ea typeface="宋体" panose="02010600030101010101" pitchFamily="2" charset="-122"/>
            </a:endParaRPr>
          </a:p>
          <a:p>
            <a:pPr lvl="1">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en-US" altLang="zh-CN" sz="2400" b="1" dirty="0" err="1" smtClean="0">
                <a:latin typeface="宋体" panose="02010600030101010101" pitchFamily="2" charset="-122"/>
                <a:ea typeface="宋体" panose="02010600030101010101" pitchFamily="2" charset="-122"/>
              </a:rPr>
              <a:t>A</a:t>
            </a:r>
            <a:r>
              <a:rPr lang="en-US" altLang="zh-CN" sz="2400" b="1" dirty="0" err="1" smtClean="0">
                <a:latin typeface="宋体" panose="02010600030101010101" pitchFamily="2" charset="-122"/>
                <a:ea typeface="宋体" panose="02010600030101010101" pitchFamily="2" charset="-122"/>
                <a:sym typeface="Symbol" pitchFamily="18" charset="2"/>
              </a:rPr>
              <a:t></a:t>
            </a:r>
            <a:r>
              <a:rPr lang="en-US" altLang="zh-CN" sz="2400" b="1" dirty="0" err="1" smtClean="0">
                <a:latin typeface="宋体" panose="02010600030101010101" pitchFamily="2" charset="-122"/>
                <a:ea typeface="宋体" panose="02010600030101010101" pitchFamily="2" charset="-122"/>
              </a:rPr>
              <a:t>a</a:t>
            </a:r>
            <a:endParaRPr lang="en-US" altLang="zh-CN" sz="2400" b="1" dirty="0" smtClean="0">
              <a:latin typeface="宋体" panose="02010600030101010101" pitchFamily="2" charset="-122"/>
              <a:ea typeface="宋体" panose="02010600030101010101" pitchFamily="2" charset="-122"/>
            </a:endParaRPr>
          </a:p>
          <a:p>
            <a:pPr>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识别输入串</a:t>
            </a:r>
            <a:r>
              <a:rPr lang="en-US" altLang="zh-CN" sz="2400" b="1" dirty="0" smtClean="0">
                <a:latin typeface="宋体" panose="02010600030101010101" pitchFamily="2" charset="-122"/>
                <a:ea typeface="宋体" panose="02010600030101010101" pitchFamily="2" charset="-122"/>
              </a:rPr>
              <a:t>w=</a:t>
            </a:r>
            <a:r>
              <a:rPr lang="en-US" altLang="zh-CN" sz="2400" b="1" dirty="0" err="1" smtClean="0">
                <a:latin typeface="宋体" panose="02010600030101010101" pitchFamily="2" charset="-122"/>
                <a:ea typeface="宋体" panose="02010600030101010101" pitchFamily="2" charset="-122"/>
              </a:rPr>
              <a:t>cabd</a:t>
            </a:r>
            <a:r>
              <a:rPr lang="zh-CN" altLang="en-US" sz="2400" b="1" dirty="0" smtClean="0">
                <a:latin typeface="宋体" panose="02010600030101010101" pitchFamily="2" charset="-122"/>
                <a:ea typeface="宋体" panose="02010600030101010101" pitchFamily="2" charset="-122"/>
              </a:rPr>
              <a:t>是否是该文法的句子</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p:txBody>
      </p:sp>
      <p:sp>
        <p:nvSpPr>
          <p:cNvPr id="4" name="Text Box 5"/>
          <p:cNvSpPr txBox="1">
            <a:spLocks noChangeArrowheads="1"/>
          </p:cNvSpPr>
          <p:nvPr/>
        </p:nvSpPr>
        <p:spPr bwMode="auto">
          <a:xfrm>
            <a:off x="2049800" y="3197745"/>
            <a:ext cx="441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pPr>
            <a:r>
              <a:rPr lang="zh-CN" altLang="en-US" dirty="0">
                <a:solidFill>
                  <a:srgbClr val="CC3300"/>
                </a:solidFill>
                <a:latin typeface="Times New Roman" pitchFamily="18" charset="0"/>
              </a:rPr>
              <a:t>自下而上构造语法树</a:t>
            </a:r>
            <a:endParaRPr lang="zh-CN" altLang="en-US" dirty="0">
              <a:solidFill>
                <a:srgbClr val="CC3300"/>
              </a:solidFill>
              <a:latin typeface="Arial" charset="0"/>
            </a:endParaRPr>
          </a:p>
        </p:txBody>
      </p:sp>
      <p:grpSp>
        <p:nvGrpSpPr>
          <p:cNvPr id="5" name="Group 7"/>
          <p:cNvGrpSpPr>
            <a:grpSpLocks/>
          </p:cNvGrpSpPr>
          <p:nvPr/>
        </p:nvGrpSpPr>
        <p:grpSpPr bwMode="auto">
          <a:xfrm>
            <a:off x="1569810" y="5172595"/>
            <a:ext cx="1593850" cy="425450"/>
            <a:chOff x="2891" y="4725"/>
            <a:chExt cx="1189" cy="360"/>
          </a:xfrm>
        </p:grpSpPr>
        <p:sp>
          <p:nvSpPr>
            <p:cNvPr id="6" name="Text Box 8"/>
            <p:cNvSpPr txBox="1">
              <a:spLocks noChangeArrowheads="1"/>
            </p:cNvSpPr>
            <p:nvPr/>
          </p:nvSpPr>
          <p:spPr bwMode="auto">
            <a:xfrm>
              <a:off x="2891" y="4725"/>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c</a:t>
              </a:r>
              <a:endParaRPr lang="en-US" altLang="zh-CN" sz="2000" b="0">
                <a:solidFill>
                  <a:prstClr val="black"/>
                </a:solidFill>
                <a:latin typeface="Arial" charset="0"/>
              </a:endParaRPr>
            </a:p>
          </p:txBody>
        </p:sp>
        <p:sp>
          <p:nvSpPr>
            <p:cNvPr id="7" name="Text Box 9"/>
            <p:cNvSpPr txBox="1">
              <a:spLocks noChangeArrowheads="1"/>
            </p:cNvSpPr>
            <p:nvPr/>
          </p:nvSpPr>
          <p:spPr bwMode="auto">
            <a:xfrm>
              <a:off x="3266" y="4725"/>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8" name="Text Box 10"/>
            <p:cNvSpPr txBox="1">
              <a:spLocks noChangeArrowheads="1"/>
            </p:cNvSpPr>
            <p:nvPr/>
          </p:nvSpPr>
          <p:spPr bwMode="auto">
            <a:xfrm>
              <a:off x="3552" y="4725"/>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b</a:t>
              </a:r>
              <a:endParaRPr lang="en-US" altLang="zh-CN" sz="2000" b="0">
                <a:solidFill>
                  <a:prstClr val="black"/>
                </a:solidFill>
                <a:latin typeface="Arial" charset="0"/>
              </a:endParaRPr>
            </a:p>
          </p:txBody>
        </p:sp>
        <p:sp>
          <p:nvSpPr>
            <p:cNvPr id="9" name="Text Box 11"/>
            <p:cNvSpPr txBox="1">
              <a:spLocks noChangeArrowheads="1"/>
            </p:cNvSpPr>
            <p:nvPr/>
          </p:nvSpPr>
          <p:spPr bwMode="auto">
            <a:xfrm>
              <a:off x="3866" y="4725"/>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d</a:t>
              </a:r>
              <a:endParaRPr lang="en-US" altLang="zh-CN" sz="2000" b="0">
                <a:solidFill>
                  <a:prstClr val="black"/>
                </a:solidFill>
                <a:latin typeface="Arial" charset="0"/>
              </a:endParaRPr>
            </a:p>
          </p:txBody>
        </p:sp>
      </p:grpSp>
      <p:grpSp>
        <p:nvGrpSpPr>
          <p:cNvPr id="10" name="Group 12"/>
          <p:cNvGrpSpPr>
            <a:grpSpLocks/>
          </p:cNvGrpSpPr>
          <p:nvPr/>
        </p:nvGrpSpPr>
        <p:grpSpPr bwMode="auto">
          <a:xfrm>
            <a:off x="4270147" y="4426470"/>
            <a:ext cx="1593850" cy="1135063"/>
            <a:chOff x="4496" y="4845"/>
            <a:chExt cx="1189" cy="960"/>
          </a:xfrm>
        </p:grpSpPr>
        <p:grpSp>
          <p:nvGrpSpPr>
            <p:cNvPr id="11" name="Group 13"/>
            <p:cNvGrpSpPr>
              <a:grpSpLocks/>
            </p:cNvGrpSpPr>
            <p:nvPr/>
          </p:nvGrpSpPr>
          <p:grpSpPr bwMode="auto">
            <a:xfrm>
              <a:off x="4496" y="5445"/>
              <a:ext cx="1189" cy="360"/>
              <a:chOff x="2891" y="4725"/>
              <a:chExt cx="1189" cy="360"/>
            </a:xfrm>
          </p:grpSpPr>
          <p:sp>
            <p:nvSpPr>
              <p:cNvPr id="15" name="Text Box 14"/>
              <p:cNvSpPr txBox="1">
                <a:spLocks noChangeArrowheads="1"/>
              </p:cNvSpPr>
              <p:nvPr/>
            </p:nvSpPr>
            <p:spPr bwMode="auto">
              <a:xfrm>
                <a:off x="2891" y="4725"/>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c</a:t>
                </a:r>
                <a:endParaRPr lang="en-US" altLang="zh-CN" sz="2000" b="0">
                  <a:solidFill>
                    <a:prstClr val="black"/>
                  </a:solidFill>
                  <a:latin typeface="Arial" charset="0"/>
                </a:endParaRPr>
              </a:p>
            </p:txBody>
          </p:sp>
          <p:sp>
            <p:nvSpPr>
              <p:cNvPr id="16" name="Text Box 15"/>
              <p:cNvSpPr txBox="1">
                <a:spLocks noChangeArrowheads="1"/>
              </p:cNvSpPr>
              <p:nvPr/>
            </p:nvSpPr>
            <p:spPr bwMode="auto">
              <a:xfrm>
                <a:off x="3266" y="4725"/>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17" name="Text Box 16"/>
              <p:cNvSpPr txBox="1">
                <a:spLocks noChangeArrowheads="1"/>
              </p:cNvSpPr>
              <p:nvPr/>
            </p:nvSpPr>
            <p:spPr bwMode="auto">
              <a:xfrm>
                <a:off x="3552" y="4725"/>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b</a:t>
                </a:r>
                <a:endParaRPr lang="en-US" altLang="zh-CN" sz="2000" b="0">
                  <a:solidFill>
                    <a:prstClr val="black"/>
                  </a:solidFill>
                  <a:latin typeface="Arial" charset="0"/>
                </a:endParaRPr>
              </a:p>
            </p:txBody>
          </p:sp>
          <p:sp>
            <p:nvSpPr>
              <p:cNvPr id="18" name="Text Box 17"/>
              <p:cNvSpPr txBox="1">
                <a:spLocks noChangeArrowheads="1"/>
              </p:cNvSpPr>
              <p:nvPr/>
            </p:nvSpPr>
            <p:spPr bwMode="auto">
              <a:xfrm>
                <a:off x="3866" y="4725"/>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d</a:t>
                </a:r>
                <a:endParaRPr lang="en-US" altLang="zh-CN" sz="2000" b="0">
                  <a:solidFill>
                    <a:prstClr val="black"/>
                  </a:solidFill>
                  <a:latin typeface="Arial" charset="0"/>
                </a:endParaRPr>
              </a:p>
            </p:txBody>
          </p:sp>
        </p:grpSp>
        <p:sp>
          <p:nvSpPr>
            <p:cNvPr id="12" name="Line 18"/>
            <p:cNvSpPr>
              <a:spLocks noChangeShapeType="1"/>
            </p:cNvSpPr>
            <p:nvPr/>
          </p:nvSpPr>
          <p:spPr bwMode="auto">
            <a:xfrm flipH="1">
              <a:off x="4966" y="5205"/>
              <a:ext cx="58"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3" name="Line 19"/>
            <p:cNvSpPr>
              <a:spLocks noChangeShapeType="1"/>
            </p:cNvSpPr>
            <p:nvPr/>
          </p:nvSpPr>
          <p:spPr bwMode="auto">
            <a:xfrm>
              <a:off x="5100" y="5205"/>
              <a:ext cx="9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4" name="Text Box 20"/>
            <p:cNvSpPr txBox="1">
              <a:spLocks noChangeArrowheads="1"/>
            </p:cNvSpPr>
            <p:nvPr/>
          </p:nvSpPr>
          <p:spPr bwMode="auto">
            <a:xfrm>
              <a:off x="4994" y="4845"/>
              <a:ext cx="3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grpSp>
      <p:grpSp>
        <p:nvGrpSpPr>
          <p:cNvPr id="19" name="Group 21"/>
          <p:cNvGrpSpPr>
            <a:grpSpLocks/>
          </p:cNvGrpSpPr>
          <p:nvPr/>
        </p:nvGrpSpPr>
        <p:grpSpPr bwMode="auto">
          <a:xfrm>
            <a:off x="6862535" y="3418408"/>
            <a:ext cx="1674812" cy="2357437"/>
            <a:chOff x="6896" y="9065"/>
            <a:chExt cx="1250" cy="1994"/>
          </a:xfrm>
        </p:grpSpPr>
        <p:sp>
          <p:nvSpPr>
            <p:cNvPr id="20" name="Text Box 22"/>
            <p:cNvSpPr txBox="1">
              <a:spLocks noChangeArrowheads="1"/>
            </p:cNvSpPr>
            <p:nvPr/>
          </p:nvSpPr>
          <p:spPr bwMode="auto">
            <a:xfrm>
              <a:off x="6896" y="10699"/>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c</a:t>
              </a:r>
              <a:endParaRPr lang="en-US" altLang="zh-CN" sz="2000" b="0">
                <a:solidFill>
                  <a:prstClr val="black"/>
                </a:solidFill>
                <a:latin typeface="Arial" charset="0"/>
              </a:endParaRPr>
            </a:p>
          </p:txBody>
        </p:sp>
        <p:sp>
          <p:nvSpPr>
            <p:cNvPr id="21" name="Text Box 23"/>
            <p:cNvSpPr txBox="1">
              <a:spLocks noChangeArrowheads="1"/>
            </p:cNvSpPr>
            <p:nvPr/>
          </p:nvSpPr>
          <p:spPr bwMode="auto">
            <a:xfrm>
              <a:off x="7271" y="10699"/>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22" name="Text Box 24"/>
            <p:cNvSpPr txBox="1">
              <a:spLocks noChangeArrowheads="1"/>
            </p:cNvSpPr>
            <p:nvPr/>
          </p:nvSpPr>
          <p:spPr bwMode="auto">
            <a:xfrm>
              <a:off x="7557" y="10699"/>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b</a:t>
              </a:r>
              <a:endParaRPr lang="en-US" altLang="zh-CN" sz="2000" b="0">
                <a:solidFill>
                  <a:prstClr val="black"/>
                </a:solidFill>
                <a:latin typeface="Arial" charset="0"/>
              </a:endParaRPr>
            </a:p>
          </p:txBody>
        </p:sp>
        <p:sp>
          <p:nvSpPr>
            <p:cNvPr id="23" name="Text Box 25"/>
            <p:cNvSpPr txBox="1">
              <a:spLocks noChangeArrowheads="1"/>
            </p:cNvSpPr>
            <p:nvPr/>
          </p:nvSpPr>
          <p:spPr bwMode="auto">
            <a:xfrm>
              <a:off x="7932" y="10699"/>
              <a:ext cx="21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d</a:t>
              </a:r>
              <a:endParaRPr lang="en-US" altLang="zh-CN" sz="2000" b="0">
                <a:solidFill>
                  <a:prstClr val="black"/>
                </a:solidFill>
                <a:latin typeface="Arial" charset="0"/>
              </a:endParaRPr>
            </a:p>
          </p:txBody>
        </p:sp>
        <p:sp>
          <p:nvSpPr>
            <p:cNvPr id="24" name="Line 26"/>
            <p:cNvSpPr>
              <a:spLocks noChangeShapeType="1"/>
            </p:cNvSpPr>
            <p:nvPr/>
          </p:nvSpPr>
          <p:spPr bwMode="auto">
            <a:xfrm flipH="1">
              <a:off x="7366" y="10355"/>
              <a:ext cx="58" cy="4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5" name="Line 27"/>
            <p:cNvSpPr>
              <a:spLocks noChangeShapeType="1"/>
            </p:cNvSpPr>
            <p:nvPr/>
          </p:nvSpPr>
          <p:spPr bwMode="auto">
            <a:xfrm>
              <a:off x="7470" y="10353"/>
              <a:ext cx="120" cy="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6" name="Text Box 28"/>
            <p:cNvSpPr txBox="1">
              <a:spLocks noChangeArrowheads="1"/>
            </p:cNvSpPr>
            <p:nvPr/>
          </p:nvSpPr>
          <p:spPr bwMode="auto">
            <a:xfrm>
              <a:off x="7394" y="10039"/>
              <a:ext cx="178"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27" name="Line 29"/>
            <p:cNvSpPr>
              <a:spLocks noChangeShapeType="1"/>
            </p:cNvSpPr>
            <p:nvPr/>
          </p:nvSpPr>
          <p:spPr bwMode="auto">
            <a:xfrm rot="321034" flipH="1">
              <a:off x="7109" y="9348"/>
              <a:ext cx="236" cy="15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8" name="Line 30"/>
            <p:cNvSpPr>
              <a:spLocks noChangeShapeType="1"/>
            </p:cNvSpPr>
            <p:nvPr/>
          </p:nvSpPr>
          <p:spPr bwMode="auto">
            <a:xfrm>
              <a:off x="7454" y="9409"/>
              <a:ext cx="16" cy="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9" name="Line 31"/>
            <p:cNvSpPr>
              <a:spLocks noChangeShapeType="1"/>
            </p:cNvSpPr>
            <p:nvPr/>
          </p:nvSpPr>
          <p:spPr bwMode="auto">
            <a:xfrm>
              <a:off x="7484" y="9363"/>
              <a:ext cx="512"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0" name="Text Box 32"/>
            <p:cNvSpPr txBox="1">
              <a:spLocks noChangeArrowheads="1"/>
            </p:cNvSpPr>
            <p:nvPr/>
          </p:nvSpPr>
          <p:spPr bwMode="auto">
            <a:xfrm>
              <a:off x="7366" y="9065"/>
              <a:ext cx="2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grpSp>
      <p:sp>
        <p:nvSpPr>
          <p:cNvPr id="31" name="AutoShape 33"/>
          <p:cNvSpPr>
            <a:spLocks noChangeArrowheads="1"/>
          </p:cNvSpPr>
          <p:nvPr/>
        </p:nvSpPr>
        <p:spPr bwMode="auto">
          <a:xfrm>
            <a:off x="3333522" y="5147195"/>
            <a:ext cx="431800" cy="2159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32" name="AutoShape 34"/>
          <p:cNvSpPr>
            <a:spLocks noChangeArrowheads="1"/>
          </p:cNvSpPr>
          <p:nvPr/>
        </p:nvSpPr>
        <p:spPr bwMode="auto">
          <a:xfrm>
            <a:off x="5925910" y="4931295"/>
            <a:ext cx="431800" cy="287338"/>
          </a:xfrm>
          <a:prstGeom prst="rightArrow">
            <a:avLst>
              <a:gd name="adj1" fmla="val 50000"/>
              <a:gd name="adj2" fmla="val 37569"/>
            </a:avLst>
          </a:prstGeom>
          <a:solidFill>
            <a:schemeClr val="accent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2" name="爆炸形 1 1"/>
          <p:cNvSpPr/>
          <p:nvPr/>
        </p:nvSpPr>
        <p:spPr>
          <a:xfrm>
            <a:off x="4591202" y="332656"/>
            <a:ext cx="4694340" cy="24928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b="1" dirty="0">
                <a:solidFill>
                  <a:srgbClr val="002060"/>
                </a:solidFill>
              </a:rPr>
              <a:t>规约时，如何挑选合适的符号分组进行规约？？？</a:t>
            </a:r>
            <a:endParaRPr lang="zh-CN" altLang="en-US" sz="2400" b="1" dirty="0">
              <a:solidFill>
                <a:srgbClr val="002060"/>
              </a:solidFill>
            </a:endParaRPr>
          </a:p>
        </p:txBody>
      </p:sp>
    </p:spTree>
    <p:extLst>
      <p:ext uri="{BB962C8B-B14F-4D97-AF65-F5344CB8AC3E}">
        <p14:creationId xmlns:p14="http://schemas.microsoft.com/office/powerpoint/2010/main" val="45678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idx="4294967295"/>
          </p:nvPr>
        </p:nvSpPr>
        <p:spPr>
          <a:xfrm>
            <a:off x="395536" y="260648"/>
            <a:ext cx="8208962" cy="5257800"/>
          </a:xfrm>
        </p:spPr>
        <p:txBody>
          <a:bodyPr>
            <a:normAutofit/>
          </a:bodyPr>
          <a:lstStyle/>
          <a:p>
            <a:r>
              <a:rPr lang="zh-CN" altLang="en-US" sz="2400" b="1" dirty="0" smtClean="0">
                <a:latin typeface="宋体" panose="02010600030101010101" pitchFamily="2" charset="-122"/>
                <a:ea typeface="宋体" panose="02010600030101010101" pitchFamily="2" charset="-122"/>
              </a:rPr>
              <a:t>再例： 设</a:t>
            </a:r>
            <a:r>
              <a:rPr lang="zh-CN" altLang="en-US" sz="2400" b="1" dirty="0" smtClean="0">
                <a:latin typeface="宋体" panose="02010600030101010101" pitchFamily="2" charset="-122"/>
                <a:ea typeface="宋体" panose="02010600030101010101" pitchFamily="2" charset="-122"/>
              </a:rPr>
              <a:t>文法</a:t>
            </a:r>
            <a:r>
              <a:rPr lang="en-US" altLang="zh-CN" sz="2400" b="1" dirty="0" smtClean="0">
                <a:latin typeface="宋体" panose="02010600030101010101" pitchFamily="2" charset="-122"/>
                <a:ea typeface="宋体" panose="02010600030101010101" pitchFamily="2" charset="-122"/>
              </a:rPr>
              <a:t>G[S]</a:t>
            </a:r>
            <a:r>
              <a:rPr lang="zh-CN" altLang="en-US" sz="2400" b="1" dirty="0" smtClean="0">
                <a:latin typeface="宋体" panose="02010600030101010101" pitchFamily="2" charset="-122"/>
                <a:ea typeface="宋体" panose="02010600030101010101" pitchFamily="2" charset="-122"/>
              </a:rPr>
              <a:t>：</a:t>
            </a:r>
          </a:p>
          <a:p>
            <a:pPr>
              <a:buFont typeface="Wingdings" pitchFamily="2" charset="2"/>
              <a:buNone/>
            </a:pPr>
            <a:r>
              <a:rPr lang="zh-CN" altLang="en-US" sz="2400" b="1" dirty="0" smtClean="0">
                <a:latin typeface="宋体" panose="02010600030101010101" pitchFamily="2" charset="-122"/>
                <a:ea typeface="宋体" panose="02010600030101010101" pitchFamily="2" charset="-122"/>
              </a:rPr>
              <a:t>	</a:t>
            </a:r>
            <a:r>
              <a:rPr lang="en-US" altLang="zh-CN" sz="2400" b="1" dirty="0" err="1" smtClean="0">
                <a:solidFill>
                  <a:schemeClr val="tx1"/>
                </a:solidFill>
                <a:latin typeface="宋体" panose="02010600030101010101" pitchFamily="2" charset="-122"/>
                <a:ea typeface="宋体" panose="02010600030101010101" pitchFamily="2" charset="-122"/>
              </a:rPr>
              <a:t>S</a:t>
            </a:r>
            <a:r>
              <a:rPr lang="en-US" altLang="zh-CN" sz="2400" b="1" dirty="0" err="1" smtClean="0">
                <a:solidFill>
                  <a:schemeClr val="tx1"/>
                </a:solidFill>
                <a:latin typeface="宋体" panose="02010600030101010101" pitchFamily="2" charset="-122"/>
                <a:ea typeface="宋体" panose="02010600030101010101" pitchFamily="2" charset="-122"/>
                <a:sym typeface="Symbol" pitchFamily="18" charset="2"/>
              </a:rPr>
              <a:t></a:t>
            </a:r>
            <a:r>
              <a:rPr lang="en-US" altLang="zh-CN" sz="2400" b="1" dirty="0" err="1" smtClean="0">
                <a:solidFill>
                  <a:schemeClr val="tx1"/>
                </a:solidFill>
                <a:latin typeface="宋体" panose="02010600030101010101" pitchFamily="2" charset="-122"/>
                <a:ea typeface="宋体" panose="02010600030101010101" pitchFamily="2" charset="-122"/>
              </a:rPr>
              <a:t>aAbc</a:t>
            </a:r>
            <a:r>
              <a:rPr lang="en-US" altLang="zh-CN" sz="2400" b="1" dirty="0" smtClean="0">
                <a:solidFill>
                  <a:schemeClr val="tx1"/>
                </a:solidFill>
                <a:latin typeface="宋体" panose="02010600030101010101" pitchFamily="2" charset="-122"/>
                <a:ea typeface="宋体" panose="02010600030101010101" pitchFamily="2" charset="-122"/>
              </a:rPr>
              <a:t>| </a:t>
            </a:r>
            <a:r>
              <a:rPr lang="en-US" altLang="zh-CN" sz="2400" b="1" dirty="0" err="1" smtClean="0">
                <a:solidFill>
                  <a:schemeClr val="tx1"/>
                </a:solidFill>
                <a:latin typeface="宋体" panose="02010600030101010101" pitchFamily="2" charset="-122"/>
                <a:ea typeface="宋体" panose="02010600030101010101" pitchFamily="2" charset="-122"/>
              </a:rPr>
              <a:t>aB</a:t>
            </a:r>
            <a:endParaRPr lang="en-US" altLang="zh-CN" sz="2400" b="1" dirty="0" smtClean="0">
              <a:solidFill>
                <a:schemeClr val="tx1"/>
              </a:solidFill>
              <a:latin typeface="宋体" panose="02010600030101010101" pitchFamily="2" charset="-122"/>
              <a:ea typeface="宋体" panose="02010600030101010101" pitchFamily="2" charset="-122"/>
            </a:endParaRPr>
          </a:p>
          <a:p>
            <a:pPr>
              <a:buFont typeface="Wingdings" pitchFamily="2" charset="2"/>
              <a:buNone/>
            </a:pPr>
            <a:r>
              <a:rPr lang="en-US" altLang="zh-CN" sz="2400" b="1" dirty="0" smtClean="0">
                <a:solidFill>
                  <a:schemeClr val="tx1"/>
                </a:solidFill>
                <a:latin typeface="宋体" panose="02010600030101010101" pitchFamily="2" charset="-122"/>
                <a:ea typeface="宋体" panose="02010600030101010101" pitchFamily="2" charset="-122"/>
              </a:rPr>
              <a:t>	</a:t>
            </a:r>
            <a:r>
              <a:rPr lang="en-US" altLang="zh-CN" sz="2400" b="1" dirty="0" err="1" smtClean="0">
                <a:solidFill>
                  <a:schemeClr val="tx1"/>
                </a:solidFill>
                <a:latin typeface="宋体" panose="02010600030101010101" pitchFamily="2" charset="-122"/>
                <a:ea typeface="宋体" panose="02010600030101010101" pitchFamily="2" charset="-122"/>
              </a:rPr>
              <a:t>A</a:t>
            </a:r>
            <a:r>
              <a:rPr lang="en-US" altLang="zh-CN" sz="2400" b="1" dirty="0" err="1" smtClean="0">
                <a:solidFill>
                  <a:schemeClr val="tx1"/>
                </a:solidFill>
                <a:latin typeface="宋体" panose="02010600030101010101" pitchFamily="2" charset="-122"/>
                <a:ea typeface="宋体" panose="02010600030101010101" pitchFamily="2" charset="-122"/>
                <a:sym typeface="Symbol" pitchFamily="18" charset="2"/>
              </a:rPr>
              <a:t></a:t>
            </a:r>
            <a:r>
              <a:rPr lang="en-US" altLang="zh-CN" sz="2400" b="1" dirty="0" err="1" smtClean="0">
                <a:solidFill>
                  <a:schemeClr val="tx1"/>
                </a:solidFill>
                <a:latin typeface="宋体" panose="02010600030101010101" pitchFamily="2" charset="-122"/>
                <a:ea typeface="宋体" panose="02010600030101010101" pitchFamily="2" charset="-122"/>
              </a:rPr>
              <a:t>ba</a:t>
            </a:r>
            <a:endParaRPr lang="en-US" altLang="zh-CN" sz="2400" b="1" dirty="0" smtClean="0">
              <a:solidFill>
                <a:schemeClr val="tx1"/>
              </a:solidFill>
              <a:latin typeface="宋体" panose="02010600030101010101" pitchFamily="2" charset="-122"/>
              <a:ea typeface="宋体" panose="02010600030101010101" pitchFamily="2" charset="-122"/>
            </a:endParaRPr>
          </a:p>
          <a:p>
            <a:pPr>
              <a:buFont typeface="Wingdings" pitchFamily="2" charset="2"/>
              <a:buNone/>
            </a:pPr>
            <a:r>
              <a:rPr lang="en-US" altLang="zh-CN" sz="2400" b="1" dirty="0" smtClean="0">
                <a:solidFill>
                  <a:schemeClr val="tx1"/>
                </a:solidFill>
                <a:latin typeface="宋体" panose="02010600030101010101" pitchFamily="2" charset="-122"/>
                <a:ea typeface="宋体" panose="02010600030101010101" pitchFamily="2" charset="-122"/>
              </a:rPr>
              <a:t>	</a:t>
            </a:r>
            <a:r>
              <a:rPr lang="en-US" altLang="zh-CN" sz="2400" b="1" dirty="0" err="1" smtClean="0">
                <a:solidFill>
                  <a:schemeClr val="tx1"/>
                </a:solidFill>
                <a:latin typeface="宋体" panose="02010600030101010101" pitchFamily="2" charset="-122"/>
                <a:ea typeface="宋体" panose="02010600030101010101" pitchFamily="2" charset="-122"/>
              </a:rPr>
              <a:t>B</a:t>
            </a:r>
            <a:r>
              <a:rPr lang="en-US" altLang="zh-CN" sz="2400" b="1" dirty="0" err="1" smtClean="0">
                <a:solidFill>
                  <a:schemeClr val="tx1"/>
                </a:solidFill>
                <a:latin typeface="宋体" panose="02010600030101010101" pitchFamily="2" charset="-122"/>
                <a:ea typeface="宋体" panose="02010600030101010101" pitchFamily="2" charset="-122"/>
                <a:sym typeface="Symbol" pitchFamily="18" charset="2"/>
              </a:rPr>
              <a:t></a:t>
            </a:r>
            <a:r>
              <a:rPr lang="en-US" altLang="zh-CN" sz="2400" b="1" dirty="0" err="1" smtClean="0">
                <a:solidFill>
                  <a:schemeClr val="tx1"/>
                </a:solidFill>
                <a:latin typeface="宋体" panose="02010600030101010101" pitchFamily="2" charset="-122"/>
                <a:ea typeface="宋体" panose="02010600030101010101" pitchFamily="2" charset="-122"/>
              </a:rPr>
              <a:t>beB|d</a:t>
            </a:r>
            <a:endParaRPr lang="en-US" altLang="zh-CN" sz="2400" b="1" dirty="0" smtClean="0">
              <a:solidFill>
                <a:schemeClr val="tx1"/>
              </a:solidFill>
              <a:latin typeface="宋体" panose="02010600030101010101" pitchFamily="2" charset="-122"/>
              <a:ea typeface="宋体" panose="02010600030101010101" pitchFamily="2" charset="-122"/>
            </a:endParaRPr>
          </a:p>
          <a:p>
            <a:pPr>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输入串：</a:t>
            </a:r>
            <a:r>
              <a:rPr lang="en-US" altLang="zh-CN" sz="2400" b="1" dirty="0" smtClean="0">
                <a:latin typeface="宋体" panose="02010600030101010101" pitchFamily="2" charset="-122"/>
                <a:ea typeface="宋体" panose="02010600030101010101" pitchFamily="2" charset="-122"/>
              </a:rPr>
              <a:t>abed</a:t>
            </a:r>
            <a:r>
              <a:rPr lang="zh-CN" altLang="en-US" sz="2400" b="1" dirty="0" smtClean="0">
                <a:latin typeface="宋体" panose="02010600030101010101" pitchFamily="2" charset="-122"/>
                <a:ea typeface="宋体" panose="02010600030101010101" pitchFamily="2" charset="-122"/>
              </a:rPr>
              <a:t>，识别该串是否是该文法的一个句子</a:t>
            </a:r>
            <a:r>
              <a:rPr lang="en-US" altLang="zh-CN" sz="2400" b="1" dirty="0" smtClean="0">
                <a:latin typeface="宋体" panose="02010600030101010101" pitchFamily="2" charset="-122"/>
                <a:ea typeface="宋体" panose="02010600030101010101" pitchFamily="2" charset="-122"/>
              </a:rPr>
              <a:t>?</a:t>
            </a:r>
          </a:p>
          <a:p>
            <a:pPr>
              <a:buFont typeface="Wingdings" pitchFamily="2" charset="2"/>
              <a:buNone/>
            </a:pP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方法：从文法的识别符号</a:t>
            </a:r>
            <a:r>
              <a:rPr lang="en-US" altLang="zh-CN" sz="2400" b="1" dirty="0" smtClean="0">
                <a:latin typeface="宋体" panose="02010600030101010101" pitchFamily="2" charset="-122"/>
                <a:ea typeface="宋体" panose="02010600030101010101" pitchFamily="2" charset="-122"/>
              </a:rPr>
              <a:t>S</a:t>
            </a:r>
            <a:r>
              <a:rPr lang="zh-CN" altLang="en-US" sz="2400" b="1" dirty="0" smtClean="0">
                <a:latin typeface="宋体" panose="02010600030101010101" pitchFamily="2" charset="-122"/>
                <a:ea typeface="宋体" panose="02010600030101010101" pitchFamily="2" charset="-122"/>
              </a:rPr>
              <a:t>开始出发，选择它的一个产生式进行推导：</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问题</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S</a:t>
            </a:r>
            <a:r>
              <a:rPr lang="zh-CN" altLang="en-US" sz="2400" b="1" dirty="0" smtClean="0">
                <a:latin typeface="宋体" panose="02010600030101010101" pitchFamily="2" charset="-122"/>
                <a:ea typeface="宋体" panose="02010600030101010101" pitchFamily="2" charset="-122"/>
              </a:rPr>
              <a:t>有两条产生式，该选哪个？？？</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若选</a:t>
            </a:r>
            <a:r>
              <a:rPr lang="en-US" altLang="zh-CN" sz="2400" b="1" dirty="0" err="1" smtClean="0">
                <a:latin typeface="宋体" panose="02010600030101010101" pitchFamily="2" charset="-122"/>
                <a:ea typeface="宋体" panose="02010600030101010101" pitchFamily="2" charset="-122"/>
              </a:rPr>
              <a:t>S</a:t>
            </a:r>
            <a:r>
              <a:rPr lang="en-US" altLang="zh-CN" sz="2400" b="1" dirty="0" err="1" smtClean="0">
                <a:latin typeface="宋体" panose="02010600030101010101" pitchFamily="2" charset="-122"/>
                <a:ea typeface="宋体" panose="02010600030101010101" pitchFamily="2" charset="-122"/>
                <a:sym typeface="Symbol" pitchFamily="18" charset="2"/>
              </a:rPr>
              <a:t></a:t>
            </a:r>
            <a:r>
              <a:rPr lang="en-US" altLang="zh-CN" sz="2400" b="1" dirty="0" err="1" smtClean="0">
                <a:latin typeface="宋体" panose="02010600030101010101" pitchFamily="2" charset="-122"/>
                <a:ea typeface="宋体" panose="02010600030101010101" pitchFamily="2" charset="-122"/>
              </a:rPr>
              <a:t>aAbc</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推导，最终会出错；只能选</a:t>
            </a:r>
            <a:r>
              <a:rPr lang="en-US" altLang="zh-CN" sz="2400" b="1" dirty="0" smtClean="0">
                <a:latin typeface="宋体" panose="02010600030101010101" pitchFamily="2" charset="-122"/>
                <a:ea typeface="宋体" panose="02010600030101010101" pitchFamily="2" charset="-122"/>
              </a:rPr>
              <a:t>S</a:t>
            </a:r>
            <a:r>
              <a:rPr lang="en-US" altLang="zh-CN" sz="2400" b="1" dirty="0">
                <a:latin typeface="宋体" panose="02010600030101010101" pitchFamily="2" charset="-122"/>
                <a:ea typeface="宋体" panose="02010600030101010101" pitchFamily="2" charset="-122"/>
                <a:sym typeface="Symbol" pitchFamily="18" charset="2"/>
              </a:rPr>
              <a:t>  </a:t>
            </a:r>
            <a:r>
              <a:rPr lang="en-US" altLang="zh-CN" sz="2400" b="1" dirty="0" err="1" smtClean="0">
                <a:latin typeface="宋体" panose="02010600030101010101" pitchFamily="2" charset="-122"/>
                <a:ea typeface="宋体" panose="02010600030101010101" pitchFamily="2" charset="-122"/>
              </a:rPr>
              <a:t>aB</a:t>
            </a:r>
            <a:endParaRPr lang="en-US" altLang="zh-CN" sz="24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11469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0946">
                                            <p:txEl>
                                              <p:pRg st="6" end="6"/>
                                            </p:txEl>
                                          </p:spTgt>
                                        </p:tgtEl>
                                        <p:attrNameLst>
                                          <p:attrName>style.visibility</p:attrName>
                                        </p:attrNameLst>
                                      </p:cBhvr>
                                      <p:to>
                                        <p:strVal val="visible"/>
                                      </p:to>
                                    </p:set>
                                    <p:animEffect transition="in" filter="blinds(horizontal)">
                                      <p:cBhvr>
                                        <p:cTn id="7" dur="500"/>
                                        <p:tgtEl>
                                          <p:spTgt spid="21094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6">
                                            <p:txEl>
                                              <p:pRg st="7" end="7"/>
                                            </p:txEl>
                                          </p:spTgt>
                                        </p:tgtEl>
                                        <p:attrNameLst>
                                          <p:attrName>style.visibility</p:attrName>
                                        </p:attrNameLst>
                                      </p:cBhvr>
                                      <p:to>
                                        <p:strVal val="visible"/>
                                      </p:to>
                                    </p:set>
                                    <p:animEffect transition="in" filter="blinds(horizontal)">
                                      <p:cBhvr>
                                        <p:cTn id="12" dur="500"/>
                                        <p:tgtEl>
                                          <p:spTgt spid="21094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0946">
                                            <p:txEl>
                                              <p:pRg st="8" end="8"/>
                                            </p:txEl>
                                          </p:spTgt>
                                        </p:tgtEl>
                                        <p:attrNameLst>
                                          <p:attrName>style.visibility</p:attrName>
                                        </p:attrNameLst>
                                      </p:cBhvr>
                                      <p:to>
                                        <p:strVal val="visible"/>
                                      </p:to>
                                    </p:set>
                                    <p:animEffect transition="in" filter="blinds(horizontal)">
                                      <p:cBhvr>
                                        <p:cTn id="17" dur="500"/>
                                        <p:tgtEl>
                                          <p:spTgt spid="2109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284663" y="1989138"/>
            <a:ext cx="1450975" cy="1855787"/>
            <a:chOff x="4932" y="9275"/>
            <a:chExt cx="1079" cy="1978"/>
          </a:xfrm>
        </p:grpSpPr>
        <p:sp>
          <p:nvSpPr>
            <p:cNvPr id="46132" name="Text Box 4"/>
            <p:cNvSpPr txBox="1">
              <a:spLocks noChangeArrowheads="1"/>
            </p:cNvSpPr>
            <p:nvPr/>
          </p:nvSpPr>
          <p:spPr bwMode="auto">
            <a:xfrm>
              <a:off x="5336" y="9275"/>
              <a:ext cx="21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S</a:t>
              </a:r>
              <a:endParaRPr lang="en-US" altLang="zh-CN" b="0">
                <a:solidFill>
                  <a:prstClr val="black"/>
                </a:solidFill>
                <a:latin typeface="Arial" charset="0"/>
              </a:endParaRPr>
            </a:p>
          </p:txBody>
        </p:sp>
        <p:sp>
          <p:nvSpPr>
            <p:cNvPr id="46133" name="Text Box 5"/>
            <p:cNvSpPr txBox="1">
              <a:spLocks noChangeArrowheads="1"/>
            </p:cNvSpPr>
            <p:nvPr/>
          </p:nvSpPr>
          <p:spPr bwMode="auto">
            <a:xfrm>
              <a:off x="4932" y="10063"/>
              <a:ext cx="120"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a</a:t>
              </a:r>
              <a:endParaRPr lang="en-US" altLang="zh-CN" b="0">
                <a:solidFill>
                  <a:prstClr val="black"/>
                </a:solidFill>
                <a:latin typeface="Arial" charset="0"/>
              </a:endParaRPr>
            </a:p>
          </p:txBody>
        </p:sp>
        <p:sp>
          <p:nvSpPr>
            <p:cNvPr id="46134" name="Text Box 6"/>
            <p:cNvSpPr txBox="1">
              <a:spLocks noChangeArrowheads="1"/>
            </p:cNvSpPr>
            <p:nvPr/>
          </p:nvSpPr>
          <p:spPr bwMode="auto">
            <a:xfrm>
              <a:off x="5322" y="10011"/>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A</a:t>
              </a:r>
              <a:endParaRPr lang="en-US" altLang="zh-CN" b="0">
                <a:solidFill>
                  <a:prstClr val="black"/>
                </a:solidFill>
                <a:latin typeface="Arial" charset="0"/>
              </a:endParaRPr>
            </a:p>
          </p:txBody>
        </p:sp>
        <p:sp>
          <p:nvSpPr>
            <p:cNvPr id="46135" name="Text Box 7"/>
            <p:cNvSpPr txBox="1">
              <a:spLocks noChangeArrowheads="1"/>
            </p:cNvSpPr>
            <p:nvPr/>
          </p:nvSpPr>
          <p:spPr bwMode="auto">
            <a:xfrm>
              <a:off x="5650" y="9995"/>
              <a:ext cx="105"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b</a:t>
              </a:r>
              <a:endParaRPr lang="en-US" altLang="zh-CN" b="0">
                <a:solidFill>
                  <a:prstClr val="black"/>
                </a:solidFill>
                <a:latin typeface="Arial" charset="0"/>
              </a:endParaRPr>
            </a:p>
          </p:txBody>
        </p:sp>
        <p:sp>
          <p:nvSpPr>
            <p:cNvPr id="46136" name="Text Box 8"/>
            <p:cNvSpPr txBox="1">
              <a:spLocks noChangeArrowheads="1"/>
            </p:cNvSpPr>
            <p:nvPr/>
          </p:nvSpPr>
          <p:spPr bwMode="auto">
            <a:xfrm>
              <a:off x="5906" y="9935"/>
              <a:ext cx="105"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c</a:t>
              </a:r>
              <a:endParaRPr lang="en-US" altLang="zh-CN" b="0">
                <a:solidFill>
                  <a:prstClr val="black"/>
                </a:solidFill>
                <a:latin typeface="Arial" charset="0"/>
              </a:endParaRPr>
            </a:p>
          </p:txBody>
        </p:sp>
        <p:sp>
          <p:nvSpPr>
            <p:cNvPr id="46137" name="Line 9"/>
            <p:cNvSpPr>
              <a:spLocks noChangeShapeType="1"/>
            </p:cNvSpPr>
            <p:nvPr/>
          </p:nvSpPr>
          <p:spPr bwMode="auto">
            <a:xfrm flipH="1">
              <a:off x="5052" y="9585"/>
              <a:ext cx="284" cy="5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38" name="Line 10"/>
            <p:cNvSpPr>
              <a:spLocks noChangeShapeType="1"/>
            </p:cNvSpPr>
            <p:nvPr/>
          </p:nvSpPr>
          <p:spPr bwMode="auto">
            <a:xfrm>
              <a:off x="5426" y="9585"/>
              <a:ext cx="1" cy="5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39" name="Line 11"/>
            <p:cNvSpPr>
              <a:spLocks noChangeShapeType="1"/>
            </p:cNvSpPr>
            <p:nvPr/>
          </p:nvSpPr>
          <p:spPr bwMode="auto">
            <a:xfrm rot="418833">
              <a:off x="5539" y="9578"/>
              <a:ext cx="411" cy="4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40" name="Line 12"/>
            <p:cNvSpPr>
              <a:spLocks noChangeShapeType="1"/>
            </p:cNvSpPr>
            <p:nvPr/>
          </p:nvSpPr>
          <p:spPr bwMode="auto">
            <a:xfrm>
              <a:off x="5502" y="9575"/>
              <a:ext cx="122"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41" name="Line 13"/>
            <p:cNvSpPr>
              <a:spLocks noChangeShapeType="1"/>
            </p:cNvSpPr>
            <p:nvPr/>
          </p:nvSpPr>
          <p:spPr bwMode="auto">
            <a:xfrm flipH="1">
              <a:off x="5112" y="10339"/>
              <a:ext cx="24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42" name="Line 14"/>
            <p:cNvSpPr>
              <a:spLocks noChangeShapeType="1"/>
            </p:cNvSpPr>
            <p:nvPr/>
          </p:nvSpPr>
          <p:spPr bwMode="auto">
            <a:xfrm>
              <a:off x="5428" y="10353"/>
              <a:ext cx="252" cy="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43" name="Text Box 15"/>
            <p:cNvSpPr txBox="1">
              <a:spLocks noChangeArrowheads="1"/>
            </p:cNvSpPr>
            <p:nvPr/>
          </p:nvSpPr>
          <p:spPr bwMode="auto">
            <a:xfrm>
              <a:off x="5068" y="10907"/>
              <a:ext cx="1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b</a:t>
              </a:r>
              <a:endParaRPr lang="en-US" altLang="zh-CN" b="0">
                <a:solidFill>
                  <a:prstClr val="black"/>
                </a:solidFill>
                <a:latin typeface="Arial" charset="0"/>
              </a:endParaRPr>
            </a:p>
          </p:txBody>
        </p:sp>
        <p:sp>
          <p:nvSpPr>
            <p:cNvPr id="46144" name="Text Box 16"/>
            <p:cNvSpPr txBox="1">
              <a:spLocks noChangeArrowheads="1"/>
            </p:cNvSpPr>
            <p:nvPr/>
          </p:nvSpPr>
          <p:spPr bwMode="auto">
            <a:xfrm>
              <a:off x="5638" y="10893"/>
              <a:ext cx="19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a</a:t>
              </a:r>
              <a:endParaRPr lang="en-US" altLang="zh-CN" b="0">
                <a:solidFill>
                  <a:prstClr val="black"/>
                </a:solidFill>
                <a:latin typeface="Arial" charset="0"/>
              </a:endParaRPr>
            </a:p>
          </p:txBody>
        </p:sp>
      </p:grpSp>
      <p:sp>
        <p:nvSpPr>
          <p:cNvPr id="46083" name="Text Box 18"/>
          <p:cNvSpPr txBox="1">
            <a:spLocks noChangeArrowheads="1"/>
          </p:cNvSpPr>
          <p:nvPr/>
        </p:nvSpPr>
        <p:spPr bwMode="auto">
          <a:xfrm>
            <a:off x="3275013" y="6315075"/>
            <a:ext cx="29495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pPr>
            <a:r>
              <a:rPr lang="zh-CN" altLang="en-US" dirty="0" smtClean="0">
                <a:solidFill>
                  <a:prstClr val="black"/>
                </a:solidFill>
                <a:latin typeface="Times New Roman" pitchFamily="18" charset="0"/>
              </a:rPr>
              <a:t>自上而下</a:t>
            </a:r>
            <a:r>
              <a:rPr lang="zh-CN" altLang="en-US" dirty="0">
                <a:solidFill>
                  <a:prstClr val="black"/>
                </a:solidFill>
                <a:latin typeface="Times New Roman" pitchFamily="18" charset="0"/>
              </a:rPr>
              <a:t>的推导过程</a:t>
            </a:r>
            <a:endParaRPr lang="zh-CN" altLang="en-US" dirty="0">
              <a:solidFill>
                <a:prstClr val="black"/>
              </a:solidFill>
              <a:latin typeface="Arial" charset="0"/>
            </a:endParaRPr>
          </a:p>
        </p:txBody>
      </p:sp>
      <p:grpSp>
        <p:nvGrpSpPr>
          <p:cNvPr id="3" name="Group 19"/>
          <p:cNvGrpSpPr>
            <a:grpSpLocks/>
          </p:cNvGrpSpPr>
          <p:nvPr/>
        </p:nvGrpSpPr>
        <p:grpSpPr bwMode="auto">
          <a:xfrm>
            <a:off x="549955" y="2119763"/>
            <a:ext cx="1952145" cy="1163172"/>
            <a:chOff x="3120" y="9365"/>
            <a:chExt cx="1167" cy="1117"/>
          </a:xfrm>
        </p:grpSpPr>
        <p:sp>
          <p:nvSpPr>
            <p:cNvPr id="46123" name="Text Box 20"/>
            <p:cNvSpPr txBox="1">
              <a:spLocks noChangeArrowheads="1"/>
            </p:cNvSpPr>
            <p:nvPr/>
          </p:nvSpPr>
          <p:spPr bwMode="auto">
            <a:xfrm>
              <a:off x="3522" y="9365"/>
              <a:ext cx="181" cy="3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宋体" panose="02010600030101010101" pitchFamily="2" charset="-122"/>
                </a:rPr>
                <a:t>S</a:t>
              </a:r>
            </a:p>
          </p:txBody>
        </p:sp>
        <p:sp>
          <p:nvSpPr>
            <p:cNvPr id="46124" name="Text Box 21"/>
            <p:cNvSpPr txBox="1">
              <a:spLocks noChangeArrowheads="1"/>
            </p:cNvSpPr>
            <p:nvPr/>
          </p:nvSpPr>
          <p:spPr bwMode="auto">
            <a:xfrm>
              <a:off x="3120" y="10153"/>
              <a:ext cx="21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dirty="0">
                  <a:solidFill>
                    <a:prstClr val="black"/>
                  </a:solidFill>
                  <a:latin typeface="宋体" panose="02010600030101010101" pitchFamily="2" charset="-122"/>
                </a:rPr>
                <a:t>a</a:t>
              </a:r>
            </a:p>
          </p:txBody>
        </p:sp>
        <p:sp>
          <p:nvSpPr>
            <p:cNvPr id="46125" name="Text Box 22"/>
            <p:cNvSpPr txBox="1">
              <a:spLocks noChangeArrowheads="1"/>
            </p:cNvSpPr>
            <p:nvPr/>
          </p:nvSpPr>
          <p:spPr bwMode="auto">
            <a:xfrm>
              <a:off x="3492" y="10191"/>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宋体" panose="02010600030101010101" pitchFamily="2" charset="-122"/>
                </a:rPr>
                <a:t>A</a:t>
              </a:r>
            </a:p>
          </p:txBody>
        </p:sp>
        <p:sp>
          <p:nvSpPr>
            <p:cNvPr id="46126" name="Text Box 23"/>
            <p:cNvSpPr txBox="1">
              <a:spLocks noChangeArrowheads="1"/>
            </p:cNvSpPr>
            <p:nvPr/>
          </p:nvSpPr>
          <p:spPr bwMode="auto">
            <a:xfrm>
              <a:off x="3870" y="10115"/>
              <a:ext cx="105"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宋体" panose="02010600030101010101" pitchFamily="2" charset="-122"/>
                </a:rPr>
                <a:t>b</a:t>
              </a:r>
            </a:p>
          </p:txBody>
        </p:sp>
        <p:sp>
          <p:nvSpPr>
            <p:cNvPr id="46127" name="Text Box 24"/>
            <p:cNvSpPr txBox="1">
              <a:spLocks noChangeArrowheads="1"/>
            </p:cNvSpPr>
            <p:nvPr/>
          </p:nvSpPr>
          <p:spPr bwMode="auto">
            <a:xfrm>
              <a:off x="4182" y="10115"/>
              <a:ext cx="105"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宋体" panose="02010600030101010101" pitchFamily="2" charset="-122"/>
                </a:rPr>
                <a:t>c</a:t>
              </a:r>
            </a:p>
          </p:txBody>
        </p:sp>
        <p:sp>
          <p:nvSpPr>
            <p:cNvPr id="46128" name="Line 25"/>
            <p:cNvSpPr>
              <a:spLocks noChangeShapeType="1"/>
            </p:cNvSpPr>
            <p:nvPr/>
          </p:nvSpPr>
          <p:spPr bwMode="auto">
            <a:xfrm flipH="1">
              <a:off x="3222" y="9675"/>
              <a:ext cx="30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宋体" panose="02010600030101010101" pitchFamily="2" charset="-122"/>
                <a:ea typeface="宋体" pitchFamily="2" charset="-122"/>
              </a:endParaRPr>
            </a:p>
          </p:txBody>
        </p:sp>
        <p:sp>
          <p:nvSpPr>
            <p:cNvPr id="46129" name="Line 26"/>
            <p:cNvSpPr>
              <a:spLocks noChangeShapeType="1"/>
            </p:cNvSpPr>
            <p:nvPr/>
          </p:nvSpPr>
          <p:spPr bwMode="auto">
            <a:xfrm>
              <a:off x="3582" y="9675"/>
              <a:ext cx="16" cy="5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宋体" panose="02010600030101010101" pitchFamily="2" charset="-122"/>
                <a:ea typeface="宋体" pitchFamily="2" charset="-122"/>
              </a:endParaRPr>
            </a:p>
          </p:txBody>
        </p:sp>
        <p:sp>
          <p:nvSpPr>
            <p:cNvPr id="46130" name="Line 27"/>
            <p:cNvSpPr>
              <a:spLocks noChangeShapeType="1"/>
            </p:cNvSpPr>
            <p:nvPr/>
          </p:nvSpPr>
          <p:spPr bwMode="auto">
            <a:xfrm rot="418833">
              <a:off x="3664" y="9649"/>
              <a:ext cx="556"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宋体" panose="02010600030101010101" pitchFamily="2" charset="-122"/>
                <a:ea typeface="宋体" pitchFamily="2" charset="-122"/>
              </a:endParaRPr>
            </a:p>
          </p:txBody>
        </p:sp>
        <p:sp>
          <p:nvSpPr>
            <p:cNvPr id="46131" name="Line 28"/>
            <p:cNvSpPr>
              <a:spLocks noChangeShapeType="1"/>
            </p:cNvSpPr>
            <p:nvPr/>
          </p:nvSpPr>
          <p:spPr bwMode="auto">
            <a:xfrm>
              <a:off x="3644" y="9649"/>
              <a:ext cx="254" cy="5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宋体" panose="02010600030101010101" pitchFamily="2" charset="-122"/>
                <a:ea typeface="宋体" pitchFamily="2" charset="-122"/>
              </a:endParaRPr>
            </a:p>
          </p:txBody>
        </p:sp>
      </p:grpSp>
      <p:grpSp>
        <p:nvGrpSpPr>
          <p:cNvPr id="4" name="Group 29"/>
          <p:cNvGrpSpPr>
            <a:grpSpLocks/>
          </p:cNvGrpSpPr>
          <p:nvPr/>
        </p:nvGrpSpPr>
        <p:grpSpPr bwMode="auto">
          <a:xfrm>
            <a:off x="470888" y="4403675"/>
            <a:ext cx="1130300" cy="992188"/>
            <a:chOff x="8534" y="9439"/>
            <a:chExt cx="839" cy="1060"/>
          </a:xfrm>
        </p:grpSpPr>
        <p:sp>
          <p:nvSpPr>
            <p:cNvPr id="46118" name="Text Box 30"/>
            <p:cNvSpPr txBox="1">
              <a:spLocks noChangeArrowheads="1"/>
            </p:cNvSpPr>
            <p:nvPr/>
          </p:nvSpPr>
          <p:spPr bwMode="auto">
            <a:xfrm>
              <a:off x="8818" y="9439"/>
              <a:ext cx="134" cy="2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dirty="0">
                  <a:solidFill>
                    <a:prstClr val="black"/>
                  </a:solidFill>
                  <a:latin typeface="Times New Roman" pitchFamily="18" charset="0"/>
                </a:rPr>
                <a:t>S</a:t>
              </a:r>
              <a:endParaRPr lang="en-US" altLang="zh-CN" b="0" dirty="0">
                <a:solidFill>
                  <a:prstClr val="black"/>
                </a:solidFill>
                <a:latin typeface="Arial" charset="0"/>
              </a:endParaRPr>
            </a:p>
          </p:txBody>
        </p:sp>
        <p:sp>
          <p:nvSpPr>
            <p:cNvPr id="46119" name="Text Box 31"/>
            <p:cNvSpPr txBox="1">
              <a:spLocks noChangeArrowheads="1"/>
            </p:cNvSpPr>
            <p:nvPr/>
          </p:nvSpPr>
          <p:spPr bwMode="auto">
            <a:xfrm>
              <a:off x="8534" y="10221"/>
              <a:ext cx="196"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a</a:t>
              </a:r>
              <a:endParaRPr lang="en-US" altLang="zh-CN" b="0">
                <a:solidFill>
                  <a:prstClr val="black"/>
                </a:solidFill>
                <a:latin typeface="Arial" charset="0"/>
              </a:endParaRPr>
            </a:p>
          </p:txBody>
        </p:sp>
        <p:sp>
          <p:nvSpPr>
            <p:cNvPr id="46120" name="Text Box 32"/>
            <p:cNvSpPr txBox="1">
              <a:spLocks noChangeArrowheads="1"/>
            </p:cNvSpPr>
            <p:nvPr/>
          </p:nvSpPr>
          <p:spPr bwMode="auto">
            <a:xfrm>
              <a:off x="9192" y="10207"/>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B</a:t>
              </a:r>
              <a:endParaRPr lang="en-US" altLang="zh-CN" b="0">
                <a:solidFill>
                  <a:prstClr val="black"/>
                </a:solidFill>
                <a:latin typeface="Arial" charset="0"/>
              </a:endParaRPr>
            </a:p>
          </p:txBody>
        </p:sp>
        <p:sp>
          <p:nvSpPr>
            <p:cNvPr id="46121" name="Line 33"/>
            <p:cNvSpPr>
              <a:spLocks noChangeShapeType="1"/>
            </p:cNvSpPr>
            <p:nvPr/>
          </p:nvSpPr>
          <p:spPr bwMode="auto">
            <a:xfrm flipH="1">
              <a:off x="8640" y="9751"/>
              <a:ext cx="194"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22" name="Line 34"/>
            <p:cNvSpPr>
              <a:spLocks noChangeShapeType="1"/>
            </p:cNvSpPr>
            <p:nvPr/>
          </p:nvSpPr>
          <p:spPr bwMode="auto">
            <a:xfrm>
              <a:off x="8952" y="9741"/>
              <a:ext cx="273"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grpSp>
      <p:grpSp>
        <p:nvGrpSpPr>
          <p:cNvPr id="5" name="Group 35"/>
          <p:cNvGrpSpPr>
            <a:grpSpLocks/>
          </p:cNvGrpSpPr>
          <p:nvPr/>
        </p:nvGrpSpPr>
        <p:grpSpPr bwMode="auto">
          <a:xfrm>
            <a:off x="3016296" y="4229745"/>
            <a:ext cx="1822450" cy="1582737"/>
            <a:chOff x="3176" y="11733"/>
            <a:chExt cx="1353" cy="1688"/>
          </a:xfrm>
        </p:grpSpPr>
        <p:sp>
          <p:nvSpPr>
            <p:cNvPr id="46107" name="Text Box 36"/>
            <p:cNvSpPr txBox="1">
              <a:spLocks noChangeArrowheads="1"/>
            </p:cNvSpPr>
            <p:nvPr/>
          </p:nvSpPr>
          <p:spPr bwMode="auto">
            <a:xfrm>
              <a:off x="3552" y="11733"/>
              <a:ext cx="181"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S</a:t>
              </a:r>
              <a:endParaRPr lang="en-US" altLang="zh-CN" b="0">
                <a:solidFill>
                  <a:prstClr val="black"/>
                </a:solidFill>
                <a:latin typeface="Arial" charset="0"/>
              </a:endParaRPr>
            </a:p>
          </p:txBody>
        </p:sp>
        <p:sp>
          <p:nvSpPr>
            <p:cNvPr id="46108" name="Text Box 37"/>
            <p:cNvSpPr txBox="1">
              <a:spLocks noChangeArrowheads="1"/>
            </p:cNvSpPr>
            <p:nvPr/>
          </p:nvSpPr>
          <p:spPr bwMode="auto">
            <a:xfrm>
              <a:off x="3176" y="12379"/>
              <a:ext cx="196"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a</a:t>
              </a:r>
              <a:endParaRPr lang="en-US" altLang="zh-CN" b="0">
                <a:solidFill>
                  <a:prstClr val="black"/>
                </a:solidFill>
                <a:latin typeface="Arial" charset="0"/>
              </a:endParaRPr>
            </a:p>
          </p:txBody>
        </p:sp>
        <p:sp>
          <p:nvSpPr>
            <p:cNvPr id="46109" name="Text Box 38"/>
            <p:cNvSpPr txBox="1">
              <a:spLocks noChangeArrowheads="1"/>
            </p:cNvSpPr>
            <p:nvPr/>
          </p:nvSpPr>
          <p:spPr bwMode="auto">
            <a:xfrm>
              <a:off x="3972" y="12363"/>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B</a:t>
              </a:r>
              <a:endParaRPr lang="en-US" altLang="zh-CN" b="0">
                <a:solidFill>
                  <a:prstClr val="black"/>
                </a:solidFill>
                <a:latin typeface="Arial" charset="0"/>
              </a:endParaRPr>
            </a:p>
          </p:txBody>
        </p:sp>
        <p:sp>
          <p:nvSpPr>
            <p:cNvPr id="46110" name="Line 39"/>
            <p:cNvSpPr>
              <a:spLocks noChangeShapeType="1"/>
            </p:cNvSpPr>
            <p:nvPr/>
          </p:nvSpPr>
          <p:spPr bwMode="auto">
            <a:xfrm flipH="1">
              <a:off x="3343" y="12043"/>
              <a:ext cx="223"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11" name="Line 40"/>
            <p:cNvSpPr>
              <a:spLocks noChangeShapeType="1"/>
            </p:cNvSpPr>
            <p:nvPr/>
          </p:nvSpPr>
          <p:spPr bwMode="auto">
            <a:xfrm>
              <a:off x="3686" y="11987"/>
              <a:ext cx="272" cy="4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12" name="Line 41"/>
            <p:cNvSpPr>
              <a:spLocks noChangeShapeType="1"/>
            </p:cNvSpPr>
            <p:nvPr/>
          </p:nvSpPr>
          <p:spPr bwMode="auto">
            <a:xfrm flipH="1">
              <a:off x="3658" y="12633"/>
              <a:ext cx="302"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13" name="Line 42"/>
            <p:cNvSpPr>
              <a:spLocks noChangeShapeType="1"/>
            </p:cNvSpPr>
            <p:nvPr/>
          </p:nvSpPr>
          <p:spPr bwMode="auto">
            <a:xfrm>
              <a:off x="4002" y="12649"/>
              <a:ext cx="30" cy="5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14" name="Line 43"/>
            <p:cNvSpPr>
              <a:spLocks noChangeShapeType="1"/>
            </p:cNvSpPr>
            <p:nvPr/>
          </p:nvSpPr>
          <p:spPr bwMode="auto">
            <a:xfrm>
              <a:off x="4062" y="12647"/>
              <a:ext cx="328" cy="4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15" name="Text Box 44"/>
            <p:cNvSpPr txBox="1">
              <a:spLocks noChangeArrowheads="1"/>
            </p:cNvSpPr>
            <p:nvPr/>
          </p:nvSpPr>
          <p:spPr bwMode="auto">
            <a:xfrm>
              <a:off x="4348" y="13129"/>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B</a:t>
              </a:r>
              <a:endParaRPr lang="en-US" altLang="zh-CN" b="0">
                <a:solidFill>
                  <a:prstClr val="black"/>
                </a:solidFill>
                <a:latin typeface="Arial" charset="0"/>
              </a:endParaRPr>
            </a:p>
          </p:txBody>
        </p:sp>
        <p:sp>
          <p:nvSpPr>
            <p:cNvPr id="46116" name="Text Box 45"/>
            <p:cNvSpPr txBox="1">
              <a:spLocks noChangeArrowheads="1"/>
            </p:cNvSpPr>
            <p:nvPr/>
          </p:nvSpPr>
          <p:spPr bwMode="auto">
            <a:xfrm>
              <a:off x="3940" y="13113"/>
              <a:ext cx="1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e</a:t>
              </a:r>
              <a:endParaRPr lang="en-US" altLang="zh-CN" b="0">
                <a:solidFill>
                  <a:prstClr val="black"/>
                </a:solidFill>
                <a:latin typeface="Arial" charset="0"/>
              </a:endParaRPr>
            </a:p>
          </p:txBody>
        </p:sp>
        <p:sp>
          <p:nvSpPr>
            <p:cNvPr id="46117" name="Text Box 46"/>
            <p:cNvSpPr txBox="1">
              <a:spLocks noChangeArrowheads="1"/>
            </p:cNvSpPr>
            <p:nvPr/>
          </p:nvSpPr>
          <p:spPr bwMode="auto">
            <a:xfrm>
              <a:off x="3432" y="13143"/>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b</a:t>
              </a:r>
              <a:endParaRPr lang="en-US" altLang="zh-CN" b="0">
                <a:solidFill>
                  <a:prstClr val="black"/>
                </a:solidFill>
                <a:latin typeface="Arial" charset="0"/>
              </a:endParaRPr>
            </a:p>
          </p:txBody>
        </p:sp>
      </p:grpSp>
      <p:grpSp>
        <p:nvGrpSpPr>
          <p:cNvPr id="6" name="Group 47"/>
          <p:cNvGrpSpPr>
            <a:grpSpLocks/>
          </p:cNvGrpSpPr>
          <p:nvPr/>
        </p:nvGrpSpPr>
        <p:grpSpPr bwMode="auto">
          <a:xfrm>
            <a:off x="6227763" y="3716338"/>
            <a:ext cx="1881187" cy="2327275"/>
            <a:chOff x="5862" y="11403"/>
            <a:chExt cx="1397" cy="2482"/>
          </a:xfrm>
        </p:grpSpPr>
        <p:sp>
          <p:nvSpPr>
            <p:cNvPr id="46094" name="Text Box 48"/>
            <p:cNvSpPr txBox="1">
              <a:spLocks noChangeArrowheads="1"/>
            </p:cNvSpPr>
            <p:nvPr/>
          </p:nvSpPr>
          <p:spPr bwMode="auto">
            <a:xfrm>
              <a:off x="6222" y="11403"/>
              <a:ext cx="18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S</a:t>
              </a:r>
              <a:endParaRPr lang="en-US" altLang="zh-CN" b="0">
                <a:solidFill>
                  <a:prstClr val="black"/>
                </a:solidFill>
                <a:latin typeface="Arial" charset="0"/>
              </a:endParaRPr>
            </a:p>
          </p:txBody>
        </p:sp>
        <p:sp>
          <p:nvSpPr>
            <p:cNvPr id="46095" name="Text Box 49"/>
            <p:cNvSpPr txBox="1">
              <a:spLocks noChangeArrowheads="1"/>
            </p:cNvSpPr>
            <p:nvPr/>
          </p:nvSpPr>
          <p:spPr bwMode="auto">
            <a:xfrm>
              <a:off x="5862" y="12123"/>
              <a:ext cx="196"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a</a:t>
              </a:r>
              <a:endParaRPr lang="en-US" altLang="zh-CN" b="0">
                <a:solidFill>
                  <a:prstClr val="black"/>
                </a:solidFill>
                <a:latin typeface="Arial" charset="0"/>
              </a:endParaRPr>
            </a:p>
          </p:txBody>
        </p:sp>
        <p:sp>
          <p:nvSpPr>
            <p:cNvPr id="46096" name="Text Box 50"/>
            <p:cNvSpPr txBox="1">
              <a:spLocks noChangeArrowheads="1"/>
            </p:cNvSpPr>
            <p:nvPr/>
          </p:nvSpPr>
          <p:spPr bwMode="auto">
            <a:xfrm>
              <a:off x="6550" y="12047"/>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B</a:t>
              </a:r>
              <a:endParaRPr lang="en-US" altLang="zh-CN" b="0">
                <a:solidFill>
                  <a:prstClr val="black"/>
                </a:solidFill>
                <a:latin typeface="Arial" charset="0"/>
              </a:endParaRPr>
            </a:p>
          </p:txBody>
        </p:sp>
        <p:sp>
          <p:nvSpPr>
            <p:cNvPr id="46097" name="Line 51"/>
            <p:cNvSpPr>
              <a:spLocks noChangeShapeType="1"/>
            </p:cNvSpPr>
            <p:nvPr/>
          </p:nvSpPr>
          <p:spPr bwMode="auto">
            <a:xfrm flipH="1">
              <a:off x="5938" y="11743"/>
              <a:ext cx="254" cy="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098" name="Line 52"/>
            <p:cNvSpPr>
              <a:spLocks noChangeShapeType="1"/>
            </p:cNvSpPr>
            <p:nvPr/>
          </p:nvSpPr>
          <p:spPr bwMode="auto">
            <a:xfrm>
              <a:off x="6386" y="11717"/>
              <a:ext cx="198" cy="4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099" name="Line 53"/>
            <p:cNvSpPr>
              <a:spLocks noChangeShapeType="1"/>
            </p:cNvSpPr>
            <p:nvPr/>
          </p:nvSpPr>
          <p:spPr bwMode="auto">
            <a:xfrm rot="591334" flipH="1">
              <a:off x="6390" y="12369"/>
              <a:ext cx="88" cy="4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00" name="Text Box 54"/>
            <p:cNvSpPr txBox="1">
              <a:spLocks noChangeArrowheads="1"/>
            </p:cNvSpPr>
            <p:nvPr/>
          </p:nvSpPr>
          <p:spPr bwMode="auto">
            <a:xfrm>
              <a:off x="6658" y="12709"/>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e</a:t>
              </a:r>
              <a:endParaRPr lang="en-US" altLang="zh-CN" b="0">
                <a:solidFill>
                  <a:prstClr val="black"/>
                </a:solidFill>
                <a:latin typeface="Arial" charset="0"/>
              </a:endParaRPr>
            </a:p>
          </p:txBody>
        </p:sp>
        <p:sp>
          <p:nvSpPr>
            <p:cNvPr id="46101" name="Text Box 55"/>
            <p:cNvSpPr txBox="1">
              <a:spLocks noChangeArrowheads="1"/>
            </p:cNvSpPr>
            <p:nvPr/>
          </p:nvSpPr>
          <p:spPr bwMode="auto">
            <a:xfrm>
              <a:off x="6311" y="12771"/>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b</a:t>
              </a:r>
              <a:endParaRPr lang="en-US" altLang="zh-CN" b="0">
                <a:solidFill>
                  <a:prstClr val="black"/>
                </a:solidFill>
                <a:latin typeface="Arial" charset="0"/>
              </a:endParaRPr>
            </a:p>
          </p:txBody>
        </p:sp>
        <p:sp>
          <p:nvSpPr>
            <p:cNvPr id="46102" name="Line 56"/>
            <p:cNvSpPr>
              <a:spLocks noChangeShapeType="1"/>
            </p:cNvSpPr>
            <p:nvPr/>
          </p:nvSpPr>
          <p:spPr bwMode="auto">
            <a:xfrm>
              <a:off x="6656" y="12363"/>
              <a:ext cx="6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03" name="Line 57"/>
            <p:cNvSpPr>
              <a:spLocks noChangeShapeType="1"/>
            </p:cNvSpPr>
            <p:nvPr/>
          </p:nvSpPr>
          <p:spPr bwMode="auto">
            <a:xfrm>
              <a:off x="6688" y="12317"/>
              <a:ext cx="434"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04" name="Text Box 58"/>
            <p:cNvSpPr txBox="1">
              <a:spLocks noChangeArrowheads="1"/>
            </p:cNvSpPr>
            <p:nvPr/>
          </p:nvSpPr>
          <p:spPr bwMode="auto">
            <a:xfrm>
              <a:off x="7046" y="12709"/>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B</a:t>
              </a:r>
              <a:endParaRPr lang="en-US" altLang="zh-CN" b="0">
                <a:solidFill>
                  <a:prstClr val="black"/>
                </a:solidFill>
                <a:latin typeface="Arial" charset="0"/>
              </a:endParaRPr>
            </a:p>
          </p:txBody>
        </p:sp>
        <p:sp>
          <p:nvSpPr>
            <p:cNvPr id="46105" name="Line 59"/>
            <p:cNvSpPr>
              <a:spLocks noChangeShapeType="1"/>
            </p:cNvSpPr>
            <p:nvPr/>
          </p:nvSpPr>
          <p:spPr bwMode="auto">
            <a:xfrm>
              <a:off x="7120" y="13053"/>
              <a:ext cx="30" cy="4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6106" name="Text Box 60"/>
            <p:cNvSpPr txBox="1">
              <a:spLocks noChangeArrowheads="1"/>
            </p:cNvSpPr>
            <p:nvPr/>
          </p:nvSpPr>
          <p:spPr bwMode="auto">
            <a:xfrm>
              <a:off x="7078" y="13607"/>
              <a:ext cx="18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b="0">
                  <a:solidFill>
                    <a:prstClr val="black"/>
                  </a:solidFill>
                  <a:latin typeface="Times New Roman" pitchFamily="18" charset="0"/>
                </a:rPr>
                <a:t>d</a:t>
              </a:r>
              <a:endParaRPr lang="en-US" altLang="zh-CN" b="0">
                <a:solidFill>
                  <a:prstClr val="black"/>
                </a:solidFill>
                <a:latin typeface="Arial" charset="0"/>
              </a:endParaRPr>
            </a:p>
          </p:txBody>
        </p:sp>
      </p:grpSp>
      <p:sp>
        <p:nvSpPr>
          <p:cNvPr id="46088" name="Text Box 66"/>
          <p:cNvSpPr txBox="1">
            <a:spLocks noChangeArrowheads="1"/>
          </p:cNvSpPr>
          <p:nvPr/>
        </p:nvSpPr>
        <p:spPr bwMode="auto">
          <a:xfrm>
            <a:off x="549955" y="113506"/>
            <a:ext cx="208756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r>
              <a:rPr lang="zh-CN" altLang="en-US" dirty="0" smtClean="0">
                <a:solidFill>
                  <a:srgbClr val="CC3300"/>
                </a:solidFill>
              </a:rPr>
              <a:t>产生式：</a:t>
            </a:r>
            <a:r>
              <a:rPr lang="en-US" altLang="zh-CN" dirty="0" err="1" smtClean="0">
                <a:solidFill>
                  <a:prstClr val="black"/>
                </a:solidFill>
              </a:rPr>
              <a:t>S</a:t>
            </a:r>
            <a:r>
              <a:rPr lang="en-US" altLang="zh-CN" dirty="0" err="1">
                <a:solidFill>
                  <a:prstClr val="black"/>
                </a:solidFill>
                <a:sym typeface="Symbol" pitchFamily="18" charset="2"/>
              </a:rPr>
              <a:t></a:t>
            </a:r>
            <a:r>
              <a:rPr lang="en-US" altLang="zh-CN" dirty="0" err="1">
                <a:solidFill>
                  <a:prstClr val="black"/>
                </a:solidFill>
              </a:rPr>
              <a:t>aAbc</a:t>
            </a:r>
            <a:r>
              <a:rPr lang="en-US" altLang="zh-CN" dirty="0">
                <a:solidFill>
                  <a:prstClr val="black"/>
                </a:solidFill>
              </a:rPr>
              <a:t>| </a:t>
            </a:r>
            <a:r>
              <a:rPr lang="en-US" altLang="zh-CN" dirty="0" err="1">
                <a:solidFill>
                  <a:prstClr val="black"/>
                </a:solidFill>
              </a:rPr>
              <a:t>aB</a:t>
            </a:r>
            <a:endParaRPr lang="en-US" altLang="zh-CN" dirty="0">
              <a:solidFill>
                <a:prstClr val="black"/>
              </a:solidFill>
            </a:endParaRPr>
          </a:p>
          <a:p>
            <a:pPr eaLnBrk="0" fontAlgn="base" hangingPunct="0">
              <a:spcBef>
                <a:spcPct val="0"/>
              </a:spcBef>
              <a:spcAft>
                <a:spcPct val="0"/>
              </a:spcAft>
            </a:pPr>
            <a:r>
              <a:rPr lang="en-US" altLang="zh-CN" dirty="0" err="1">
                <a:solidFill>
                  <a:prstClr val="black"/>
                </a:solidFill>
              </a:rPr>
              <a:t>A</a:t>
            </a:r>
            <a:r>
              <a:rPr lang="en-US" altLang="zh-CN" dirty="0" err="1">
                <a:solidFill>
                  <a:prstClr val="black"/>
                </a:solidFill>
                <a:sym typeface="Symbol" pitchFamily="18" charset="2"/>
              </a:rPr>
              <a:t></a:t>
            </a:r>
            <a:r>
              <a:rPr lang="en-US" altLang="zh-CN" dirty="0" err="1">
                <a:solidFill>
                  <a:prstClr val="black"/>
                </a:solidFill>
              </a:rPr>
              <a:t>ba</a:t>
            </a:r>
            <a:endParaRPr lang="en-US" altLang="zh-CN" dirty="0">
              <a:solidFill>
                <a:prstClr val="black"/>
              </a:solidFill>
            </a:endParaRPr>
          </a:p>
          <a:p>
            <a:pPr eaLnBrk="0" fontAlgn="base" hangingPunct="0">
              <a:spcBef>
                <a:spcPct val="0"/>
              </a:spcBef>
              <a:spcAft>
                <a:spcPct val="0"/>
              </a:spcAft>
            </a:pPr>
            <a:r>
              <a:rPr lang="en-US" altLang="zh-CN" dirty="0" err="1">
                <a:solidFill>
                  <a:prstClr val="black"/>
                </a:solidFill>
              </a:rPr>
              <a:t>B</a:t>
            </a:r>
            <a:r>
              <a:rPr lang="en-US" altLang="zh-CN" dirty="0" err="1">
                <a:solidFill>
                  <a:prstClr val="black"/>
                </a:solidFill>
                <a:sym typeface="Symbol" pitchFamily="18" charset="2"/>
              </a:rPr>
              <a:t></a:t>
            </a:r>
            <a:r>
              <a:rPr lang="en-US" altLang="zh-CN" dirty="0" err="1">
                <a:solidFill>
                  <a:prstClr val="black"/>
                </a:solidFill>
              </a:rPr>
              <a:t>beB|d</a:t>
            </a:r>
            <a:endParaRPr lang="en-US" altLang="zh-CN" dirty="0">
              <a:solidFill>
                <a:prstClr val="black"/>
              </a:solidFill>
            </a:endParaRPr>
          </a:p>
          <a:p>
            <a:pPr eaLnBrk="0" fontAlgn="base" hangingPunct="0">
              <a:spcBef>
                <a:spcPct val="50000"/>
              </a:spcBef>
              <a:spcAft>
                <a:spcPct val="0"/>
              </a:spcAft>
            </a:pPr>
            <a:endParaRPr lang="en-US" altLang="zh-CN" dirty="0">
              <a:solidFill>
                <a:srgbClr val="CC3300"/>
              </a:solidFill>
            </a:endParaRPr>
          </a:p>
        </p:txBody>
      </p:sp>
      <p:sp>
        <p:nvSpPr>
          <p:cNvPr id="46089" name="Text Box 67"/>
          <p:cNvSpPr txBox="1">
            <a:spLocks noChangeArrowheads="1"/>
          </p:cNvSpPr>
          <p:nvPr/>
        </p:nvSpPr>
        <p:spPr bwMode="auto">
          <a:xfrm>
            <a:off x="5292725" y="908050"/>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50000"/>
              </a:spcBef>
              <a:spcAft>
                <a:spcPct val="0"/>
              </a:spcAft>
            </a:pPr>
            <a:endParaRPr lang="zh-CN" altLang="zh-CN">
              <a:solidFill>
                <a:prstClr val="black"/>
              </a:solidFill>
            </a:endParaRPr>
          </a:p>
        </p:txBody>
      </p:sp>
      <p:sp>
        <p:nvSpPr>
          <p:cNvPr id="46090" name="Text Box 68"/>
          <p:cNvSpPr txBox="1">
            <a:spLocks noChangeArrowheads="1"/>
          </p:cNvSpPr>
          <p:nvPr/>
        </p:nvSpPr>
        <p:spPr bwMode="auto">
          <a:xfrm>
            <a:off x="4030698" y="511528"/>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50000"/>
              </a:spcBef>
              <a:spcAft>
                <a:spcPct val="0"/>
              </a:spcAft>
            </a:pPr>
            <a:r>
              <a:rPr lang="zh-CN" altLang="en-US" dirty="0" smtClean="0">
                <a:solidFill>
                  <a:srgbClr val="CC3300"/>
                </a:solidFill>
              </a:rPr>
              <a:t>推断</a:t>
            </a:r>
            <a:r>
              <a:rPr lang="en-US" altLang="zh-CN" dirty="0" smtClean="0">
                <a:solidFill>
                  <a:srgbClr val="CC3300"/>
                </a:solidFill>
              </a:rPr>
              <a:t>abed</a:t>
            </a:r>
            <a:r>
              <a:rPr lang="en-US" altLang="zh-CN" dirty="0">
                <a:solidFill>
                  <a:srgbClr val="CC3300"/>
                </a:solidFill>
              </a:rPr>
              <a:t>??</a:t>
            </a:r>
          </a:p>
        </p:txBody>
      </p:sp>
      <p:sp>
        <p:nvSpPr>
          <p:cNvPr id="212037" name="AutoShape 69"/>
          <p:cNvSpPr>
            <a:spLocks noChangeArrowheads="1"/>
          </p:cNvSpPr>
          <p:nvPr/>
        </p:nvSpPr>
        <p:spPr bwMode="auto">
          <a:xfrm>
            <a:off x="2843213" y="2708275"/>
            <a:ext cx="792162" cy="288925"/>
          </a:xfrm>
          <a:prstGeom prst="rightArrow">
            <a:avLst>
              <a:gd name="adj1" fmla="val 50000"/>
              <a:gd name="adj2" fmla="val 68544"/>
            </a:avLst>
          </a:prstGeom>
          <a:solidFill>
            <a:schemeClr val="accent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212038" name="AutoShape 70"/>
          <p:cNvSpPr>
            <a:spLocks noChangeArrowheads="1"/>
          </p:cNvSpPr>
          <p:nvPr/>
        </p:nvSpPr>
        <p:spPr bwMode="auto">
          <a:xfrm>
            <a:off x="1989817" y="4778703"/>
            <a:ext cx="647700" cy="288925"/>
          </a:xfrm>
          <a:prstGeom prst="rightArrow">
            <a:avLst>
              <a:gd name="adj1" fmla="val 50000"/>
              <a:gd name="adj2" fmla="val 56044"/>
            </a:avLst>
          </a:prstGeom>
          <a:solidFill>
            <a:schemeClr val="accent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212039" name="AutoShape 71"/>
          <p:cNvSpPr>
            <a:spLocks noChangeArrowheads="1"/>
          </p:cNvSpPr>
          <p:nvPr/>
        </p:nvSpPr>
        <p:spPr bwMode="auto">
          <a:xfrm>
            <a:off x="5219700" y="4724400"/>
            <a:ext cx="647700" cy="217488"/>
          </a:xfrm>
          <a:prstGeom prst="rightArrow">
            <a:avLst>
              <a:gd name="adj1" fmla="val 50000"/>
              <a:gd name="adj2" fmla="val 74452"/>
            </a:avLst>
          </a:prstGeom>
          <a:solidFill>
            <a:schemeClr val="accent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7" name="矩形 6"/>
          <p:cNvSpPr/>
          <p:nvPr/>
        </p:nvSpPr>
        <p:spPr>
          <a:xfrm>
            <a:off x="6456604" y="1995225"/>
            <a:ext cx="886781" cy="923330"/>
          </a:xfrm>
          <a:prstGeom prst="rect">
            <a:avLst/>
          </a:prstGeom>
          <a:noFill/>
        </p:spPr>
        <p:txBody>
          <a:bodyPr wrap="none" lIns="91440" tIns="45720" rIns="91440" bIns="45720">
            <a:spAutoFit/>
          </a:bodyPr>
          <a:lstStyle/>
          <a:p>
            <a:pPr algn="ctr" eaLnBrk="0" fontAlgn="base" hangingPunct="0">
              <a:spcBef>
                <a:spcPct val="0"/>
              </a:spcBef>
              <a:spcAft>
                <a:spcPct val="0"/>
              </a:spcAft>
            </a:pPr>
            <a:r>
              <a:rPr lang="zh-CN" altLang="en-US" sz="5400" b="1" dirty="0">
                <a:ln w="1905"/>
                <a:gradFill>
                  <a:gsLst>
                    <a:gs pos="0">
                      <a:srgbClr val="C64847">
                        <a:shade val="20000"/>
                        <a:satMod val="200000"/>
                      </a:srgbClr>
                    </a:gs>
                    <a:gs pos="78000">
                      <a:srgbClr val="C64847">
                        <a:tint val="90000"/>
                        <a:shade val="89000"/>
                        <a:satMod val="220000"/>
                      </a:srgbClr>
                    </a:gs>
                    <a:gs pos="100000">
                      <a:srgbClr val="C64847">
                        <a:tint val="12000"/>
                        <a:satMod val="255000"/>
                      </a:srgbClr>
                    </a:gs>
                  </a:gsLst>
                  <a:lin ang="5400000"/>
                </a:gradFill>
                <a:effectLst>
                  <a:innerShdw blurRad="69850" dist="43180" dir="5400000">
                    <a:srgbClr val="000000">
                      <a:alpha val="65000"/>
                    </a:srgbClr>
                  </a:innerShdw>
                </a:effectLst>
                <a:latin typeface="Arial Narrow" pitchFamily="34" charset="0"/>
                <a:ea typeface="宋体" pitchFamily="2" charset="-122"/>
              </a:rPr>
              <a:t>错</a:t>
            </a:r>
            <a:endParaRPr lang="zh-CN" altLang="en-US" sz="5400" b="1" dirty="0">
              <a:ln w="1905"/>
              <a:gradFill>
                <a:gsLst>
                  <a:gs pos="0">
                    <a:srgbClr val="C64847">
                      <a:shade val="20000"/>
                      <a:satMod val="200000"/>
                    </a:srgbClr>
                  </a:gs>
                  <a:gs pos="78000">
                    <a:srgbClr val="C64847">
                      <a:tint val="90000"/>
                      <a:shade val="89000"/>
                      <a:satMod val="220000"/>
                    </a:srgbClr>
                  </a:gs>
                  <a:gs pos="100000">
                    <a:srgbClr val="C64847">
                      <a:tint val="12000"/>
                      <a:satMod val="255000"/>
                    </a:srgbClr>
                  </a:gs>
                </a:gsLst>
                <a:lin ang="5400000"/>
              </a:gradFill>
              <a:effectLst>
                <a:innerShdw blurRad="69850" dist="43180" dir="5400000">
                  <a:srgbClr val="000000">
                    <a:alpha val="65000"/>
                  </a:srgbClr>
                </a:innerShdw>
              </a:effectLst>
              <a:latin typeface="Arial Narrow" pitchFamily="34" charset="0"/>
              <a:ea typeface="宋体" pitchFamily="2" charset="-122"/>
            </a:endParaRPr>
          </a:p>
        </p:txBody>
      </p:sp>
      <p:sp>
        <p:nvSpPr>
          <p:cNvPr id="67" name="矩形 66"/>
          <p:cNvSpPr/>
          <p:nvPr/>
        </p:nvSpPr>
        <p:spPr>
          <a:xfrm>
            <a:off x="8112157" y="3949076"/>
            <a:ext cx="880369" cy="923330"/>
          </a:xfrm>
          <a:prstGeom prst="rect">
            <a:avLst/>
          </a:prstGeom>
          <a:noFill/>
        </p:spPr>
        <p:txBody>
          <a:bodyPr wrap="none" lIns="91440" tIns="45720" rIns="91440" bIns="45720">
            <a:spAutoFit/>
          </a:bodyPr>
          <a:lstStyle/>
          <a:p>
            <a:pPr algn="ctr" eaLnBrk="0" fontAlgn="base" hangingPunct="0">
              <a:spcBef>
                <a:spcPct val="0"/>
              </a:spcBef>
              <a:spcAft>
                <a:spcPct val="0"/>
              </a:spcAft>
            </a:pPr>
            <a:r>
              <a:rPr lang="zh-CN" altLang="en-US" sz="5400" b="1" dirty="0">
                <a:ln w="1905"/>
                <a:gradFill>
                  <a:gsLst>
                    <a:gs pos="0">
                      <a:srgbClr val="C64847">
                        <a:shade val="20000"/>
                        <a:satMod val="200000"/>
                      </a:srgbClr>
                    </a:gs>
                    <a:gs pos="78000">
                      <a:srgbClr val="C64847">
                        <a:tint val="90000"/>
                        <a:shade val="89000"/>
                        <a:satMod val="220000"/>
                      </a:srgbClr>
                    </a:gs>
                    <a:gs pos="100000">
                      <a:srgbClr val="C64847">
                        <a:tint val="12000"/>
                        <a:satMod val="255000"/>
                      </a:srgbClr>
                    </a:gs>
                  </a:gsLst>
                  <a:lin ang="5400000"/>
                </a:gradFill>
                <a:effectLst>
                  <a:innerShdw blurRad="69850" dist="43180" dir="5400000">
                    <a:srgbClr val="000000">
                      <a:alpha val="65000"/>
                    </a:srgbClr>
                  </a:innerShdw>
                </a:effectLst>
                <a:latin typeface="Arial Narrow" pitchFamily="34" charset="0"/>
                <a:ea typeface="宋体" pitchFamily="2" charset="-122"/>
              </a:rPr>
              <a:t>对</a:t>
            </a:r>
            <a:endParaRPr lang="zh-CN" altLang="en-US" sz="5400" b="1" dirty="0">
              <a:ln w="1905"/>
              <a:gradFill>
                <a:gsLst>
                  <a:gs pos="0">
                    <a:srgbClr val="C64847">
                      <a:shade val="20000"/>
                      <a:satMod val="200000"/>
                    </a:srgbClr>
                  </a:gs>
                  <a:gs pos="78000">
                    <a:srgbClr val="C64847">
                      <a:tint val="90000"/>
                      <a:shade val="89000"/>
                      <a:satMod val="220000"/>
                    </a:srgbClr>
                  </a:gs>
                  <a:gs pos="100000">
                    <a:srgbClr val="C64847">
                      <a:tint val="12000"/>
                      <a:satMod val="255000"/>
                    </a:srgbClr>
                  </a:gs>
                </a:gsLst>
                <a:lin ang="5400000"/>
              </a:gradFill>
              <a:effectLst>
                <a:innerShdw blurRad="69850" dist="43180" dir="5400000">
                  <a:srgbClr val="000000">
                    <a:alpha val="65000"/>
                  </a:srgbClr>
                </a:innerShdw>
              </a:effectLst>
              <a:latin typeface="Arial Narrow" pitchFamily="34" charset="0"/>
              <a:ea typeface="宋体" pitchFamily="2" charset="-122"/>
            </a:endParaRPr>
          </a:p>
        </p:txBody>
      </p:sp>
    </p:spTree>
    <p:extLst>
      <p:ext uri="{BB962C8B-B14F-4D97-AF65-F5344CB8AC3E}">
        <p14:creationId xmlns:p14="http://schemas.microsoft.com/office/powerpoint/2010/main" val="3968560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037"/>
                                        </p:tgtEl>
                                        <p:attrNameLst>
                                          <p:attrName>style.visibility</p:attrName>
                                        </p:attrNameLst>
                                      </p:cBhvr>
                                      <p:to>
                                        <p:strVal val="visible"/>
                                      </p:to>
                                    </p:set>
                                    <p:animEffect transition="in" filter="blinds(horizontal)">
                                      <p:cBhvr>
                                        <p:cTn id="12" dur="500"/>
                                        <p:tgtEl>
                                          <p:spTgt spid="212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2038"/>
                                        </p:tgtEl>
                                        <p:attrNameLst>
                                          <p:attrName>style.visibility</p:attrName>
                                        </p:attrNameLst>
                                      </p:cBhvr>
                                      <p:to>
                                        <p:strVal val="visible"/>
                                      </p:to>
                                    </p:set>
                                    <p:animEffect transition="in" filter="blinds(horizontal)">
                                      <p:cBhvr>
                                        <p:cTn id="33" dur="500"/>
                                        <p:tgtEl>
                                          <p:spTgt spid="21203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2039"/>
                                        </p:tgtEl>
                                        <p:attrNameLst>
                                          <p:attrName>style.visibility</p:attrName>
                                        </p:attrNameLst>
                                      </p:cBhvr>
                                      <p:to>
                                        <p:strVal val="visible"/>
                                      </p:to>
                                    </p:set>
                                    <p:animEffect transition="in" filter="blinds(horizontal)">
                                      <p:cBhvr>
                                        <p:cTn id="43" dur="500"/>
                                        <p:tgtEl>
                                          <p:spTgt spid="21203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ppt_x"/>
                                          </p:val>
                                        </p:tav>
                                        <p:tav tm="100000">
                                          <p:val>
                                            <p:strVal val="#ppt_x"/>
                                          </p:val>
                                        </p:tav>
                                      </p:tavLst>
                                    </p:anim>
                                    <p:anim calcmode="lin" valueType="num">
                                      <p:cBhvr additive="base">
                                        <p:cTn id="5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37" grpId="0" animBg="1"/>
      <p:bldP spid="212038" grpId="0" animBg="1"/>
      <p:bldP spid="212039" grpId="0" animBg="1"/>
      <p:bldP spid="7"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323528" y="404664"/>
            <a:ext cx="6876256" cy="877243"/>
          </a:xfrm>
        </p:spPr>
        <p:txBody>
          <a:bodyPr>
            <a:normAutofit/>
          </a:bodyPr>
          <a:lstStyle/>
          <a:p>
            <a:r>
              <a:rPr lang="zh-CN" altLang="en-US" sz="2800" dirty="0" smtClean="0">
                <a:solidFill>
                  <a:srgbClr val="CC3300"/>
                </a:solidFill>
              </a:rPr>
              <a:t>句型</a:t>
            </a:r>
            <a:r>
              <a:rPr lang="zh-CN" altLang="en-US" sz="2800" dirty="0" smtClean="0">
                <a:solidFill>
                  <a:srgbClr val="CC3300"/>
                </a:solidFill>
              </a:rPr>
              <a:t>分析存在的有关问题</a:t>
            </a:r>
          </a:p>
        </p:txBody>
      </p:sp>
      <p:sp>
        <p:nvSpPr>
          <p:cNvPr id="215043" name="Rectangle 3"/>
          <p:cNvSpPr>
            <a:spLocks noGrp="1" noChangeArrowheads="1"/>
          </p:cNvSpPr>
          <p:nvPr>
            <p:ph idx="4294967295"/>
          </p:nvPr>
        </p:nvSpPr>
        <p:spPr>
          <a:xfrm>
            <a:off x="611560" y="1628800"/>
            <a:ext cx="8229600" cy="4625975"/>
          </a:xfrm>
        </p:spPr>
        <p:txBody>
          <a:bodyPr>
            <a:normAutofit/>
          </a:bodyPr>
          <a:lstStyle/>
          <a:p>
            <a:r>
              <a:rPr lang="zh-CN" altLang="en-US" sz="2400" b="1" dirty="0" smtClean="0">
                <a:solidFill>
                  <a:srgbClr val="CC3300"/>
                </a:solidFill>
                <a:latin typeface="宋体" panose="02010600030101010101" pitchFamily="2" charset="-122"/>
                <a:ea typeface="宋体" panose="02010600030101010101" pitchFamily="2" charset="-122"/>
              </a:rPr>
              <a:t>自上而下分析方法主要问题</a:t>
            </a:r>
          </a:p>
          <a:p>
            <a:pPr lvl="1">
              <a:lnSpc>
                <a:spcPct val="120000"/>
              </a:lnSpc>
            </a:pPr>
            <a:r>
              <a:rPr lang="zh-CN" altLang="en-US" sz="2400" b="1" dirty="0" smtClean="0">
                <a:latin typeface="宋体" panose="02010600030101010101" pitchFamily="2" charset="-122"/>
                <a:ea typeface="宋体" panose="02010600030101010101" pitchFamily="2" charset="-122"/>
              </a:rPr>
              <a:t>当要被代换的最左非终结符有</a:t>
            </a:r>
            <a:r>
              <a:rPr lang="en-US" altLang="zh-CN" sz="2400" b="1" dirty="0" smtClean="0">
                <a:latin typeface="宋体" panose="02010600030101010101" pitchFamily="2" charset="-122"/>
                <a:ea typeface="宋体" panose="02010600030101010101" pitchFamily="2" charset="-122"/>
              </a:rPr>
              <a:t>n</a:t>
            </a:r>
            <a:r>
              <a:rPr lang="zh-CN" altLang="en-US" sz="2400" b="1" dirty="0" smtClean="0">
                <a:latin typeface="宋体" panose="02010600030101010101" pitchFamily="2" charset="-122"/>
                <a:ea typeface="宋体" panose="02010600030101010101" pitchFamily="2" charset="-122"/>
              </a:rPr>
              <a:t>条规则时，如何确定用</a:t>
            </a:r>
            <a:r>
              <a:rPr lang="zh-CN" altLang="en-US" sz="2400" b="1" dirty="0" smtClean="0">
                <a:latin typeface="宋体" panose="02010600030101010101" pitchFamily="2" charset="-122"/>
                <a:ea typeface="宋体" panose="02010600030101010101" pitchFamily="2" charset="-122"/>
              </a:rPr>
              <a:t>哪个规则右部</a:t>
            </a:r>
            <a:r>
              <a:rPr lang="zh-CN" altLang="en-US" sz="2400" b="1" dirty="0" smtClean="0">
                <a:latin typeface="宋体" panose="02010600030101010101" pitchFamily="2" charset="-122"/>
                <a:ea typeface="宋体" panose="02010600030101010101" pitchFamily="2" charset="-122"/>
              </a:rPr>
              <a:t>去替代？</a:t>
            </a:r>
          </a:p>
          <a:p>
            <a:pPr lvl="1">
              <a:lnSpc>
                <a:spcPct val="120000"/>
              </a:lnSpc>
            </a:pPr>
            <a:r>
              <a:rPr lang="zh-CN" altLang="en-US" sz="2400" b="1" dirty="0" smtClean="0">
                <a:latin typeface="宋体" panose="02010600030101010101" pitchFamily="2" charset="-122"/>
                <a:ea typeface="宋体" panose="02010600030101010101" pitchFamily="2" charset="-122"/>
              </a:rPr>
              <a:t>解决方法：随机选择，回溯</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向前看一个字符。</a:t>
            </a:r>
            <a:endParaRPr lang="en-US" altLang="zh-CN" sz="2400" b="1" dirty="0" smtClean="0">
              <a:latin typeface="宋体" panose="02010600030101010101" pitchFamily="2" charset="-122"/>
              <a:ea typeface="宋体" panose="02010600030101010101" pitchFamily="2" charset="-122"/>
            </a:endParaRPr>
          </a:p>
          <a:p>
            <a:pPr lvl="1">
              <a:lnSpc>
                <a:spcPct val="120000"/>
              </a:lnSpc>
            </a:pPr>
            <a:endParaRPr lang="zh-CN" altLang="en-US" sz="2400" b="1" dirty="0" smtClean="0">
              <a:latin typeface="宋体" panose="02010600030101010101" pitchFamily="2" charset="-122"/>
              <a:ea typeface="宋体" panose="02010600030101010101" pitchFamily="2" charset="-122"/>
            </a:endParaRPr>
          </a:p>
          <a:p>
            <a:pPr>
              <a:lnSpc>
                <a:spcPct val="120000"/>
              </a:lnSpc>
            </a:pPr>
            <a:r>
              <a:rPr lang="zh-CN" altLang="en-US" sz="2400" b="1" dirty="0" smtClean="0">
                <a:solidFill>
                  <a:srgbClr val="CC3300"/>
                </a:solidFill>
                <a:latin typeface="宋体" panose="02010600030101010101" pitchFamily="2" charset="-122"/>
                <a:ea typeface="宋体" panose="02010600030101010101" pitchFamily="2" charset="-122"/>
              </a:rPr>
              <a:t>自下而上分析方法主要问题</a:t>
            </a:r>
          </a:p>
          <a:p>
            <a:pPr lvl="1">
              <a:lnSpc>
                <a:spcPct val="120000"/>
              </a:lnSpc>
            </a:pPr>
            <a:r>
              <a:rPr lang="zh-CN" altLang="en-US" sz="2400" b="1" dirty="0" smtClean="0">
                <a:latin typeface="宋体" panose="02010600030101010101" pitchFamily="2" charset="-122"/>
                <a:ea typeface="宋体" panose="02010600030101010101" pitchFamily="2" charset="-122"/>
              </a:rPr>
              <a:t>每一步如何确定“可规约串”？</a:t>
            </a:r>
          </a:p>
          <a:p>
            <a:pPr lvl="1">
              <a:lnSpc>
                <a:spcPct val="120000"/>
              </a:lnSpc>
            </a:pPr>
            <a:r>
              <a:rPr lang="zh-CN" altLang="en-US" sz="2400" b="1" dirty="0" smtClean="0">
                <a:latin typeface="宋体" panose="02010600030101010101" pitchFamily="2" charset="-122"/>
                <a:ea typeface="宋体" panose="02010600030101010101" pitchFamily="2" charset="-122"/>
              </a:rPr>
              <a:t>解决方法：句柄定义</a:t>
            </a:r>
          </a:p>
        </p:txBody>
      </p:sp>
    </p:spTree>
    <p:extLst>
      <p:ext uri="{BB962C8B-B14F-4D97-AF65-F5344CB8AC3E}">
        <p14:creationId xmlns:p14="http://schemas.microsoft.com/office/powerpoint/2010/main" val="183179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7" dur="500"/>
                                        <p:tgtEl>
                                          <p:spTgt spid="2150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2" dur="500"/>
                                        <p:tgtEl>
                                          <p:spTgt spid="21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043">
                                            <p:txEl>
                                              <p:pRg st="4" end="4"/>
                                            </p:txEl>
                                          </p:spTgt>
                                        </p:tgtEl>
                                        <p:attrNameLst>
                                          <p:attrName>style.visibility</p:attrName>
                                        </p:attrNameLst>
                                      </p:cBhvr>
                                      <p:to>
                                        <p:strVal val="visible"/>
                                      </p:to>
                                    </p:set>
                                    <p:animEffect transition="in" filter="blinds(horizontal)">
                                      <p:cBhvr>
                                        <p:cTn id="17" dur="500"/>
                                        <p:tgtEl>
                                          <p:spTgt spid="21504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5043">
                                            <p:txEl>
                                              <p:pRg st="5" end="5"/>
                                            </p:txEl>
                                          </p:spTgt>
                                        </p:tgtEl>
                                        <p:attrNameLst>
                                          <p:attrName>style.visibility</p:attrName>
                                        </p:attrNameLst>
                                      </p:cBhvr>
                                      <p:to>
                                        <p:strVal val="visible"/>
                                      </p:to>
                                    </p:set>
                                    <p:animEffect transition="in" filter="blinds(horizontal)">
                                      <p:cBhvr>
                                        <p:cTn id="22" dur="500"/>
                                        <p:tgtEl>
                                          <p:spTgt spid="21504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5043">
                                            <p:txEl>
                                              <p:pRg st="6" end="6"/>
                                            </p:txEl>
                                          </p:spTgt>
                                        </p:tgtEl>
                                        <p:attrNameLst>
                                          <p:attrName>style.visibility</p:attrName>
                                        </p:attrNameLst>
                                      </p:cBhvr>
                                      <p:to>
                                        <p:strVal val="visible"/>
                                      </p:to>
                                    </p:set>
                                    <p:animEffect transition="in" filter="blinds(horizontal)">
                                      <p:cBhvr>
                                        <p:cTn id="27" dur="500"/>
                                        <p:tgtEl>
                                          <p:spTgt spid="215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smtClean="0"/>
              <a:t>2.7 </a:t>
            </a:r>
            <a:r>
              <a:rPr lang="zh-CN" altLang="en-US" dirty="0" smtClean="0"/>
              <a:t>有关文法实用中的一些说明</a:t>
            </a:r>
          </a:p>
        </p:txBody>
      </p:sp>
      <p:sp>
        <p:nvSpPr>
          <p:cNvPr id="54275" name="Rectangle 3"/>
          <p:cNvSpPr>
            <a:spLocks noGrp="1" noChangeArrowheads="1"/>
          </p:cNvSpPr>
          <p:nvPr>
            <p:ph idx="1"/>
          </p:nvPr>
        </p:nvSpPr>
        <p:spPr/>
        <p:txBody>
          <a:bodyPr>
            <a:normAutofit lnSpcReduction="10000"/>
          </a:bodyPr>
          <a:lstStyle/>
          <a:p>
            <a:pPr marL="118872" indent="0">
              <a:buNone/>
            </a:pPr>
            <a:r>
              <a:rPr lang="zh-CN" altLang="en-US" dirty="0" smtClean="0"/>
              <a:t>一</a:t>
            </a:r>
            <a:r>
              <a:rPr lang="zh-CN" altLang="en-US" dirty="0"/>
              <a:t>、</a:t>
            </a:r>
            <a:r>
              <a:rPr lang="zh-CN" altLang="en-US" dirty="0" smtClean="0"/>
              <a:t>文法</a:t>
            </a:r>
            <a:r>
              <a:rPr lang="zh-CN" altLang="en-US" dirty="0" smtClean="0"/>
              <a:t>中不得含有</a:t>
            </a:r>
            <a:r>
              <a:rPr lang="zh-CN" altLang="en-US" dirty="0" smtClean="0">
                <a:solidFill>
                  <a:srgbClr val="FF0066"/>
                </a:solidFill>
              </a:rPr>
              <a:t>有害规则</a:t>
            </a:r>
            <a:r>
              <a:rPr lang="zh-CN" altLang="en-US" dirty="0" smtClean="0"/>
              <a:t>和</a:t>
            </a:r>
            <a:r>
              <a:rPr lang="zh-CN" altLang="en-US" dirty="0" smtClean="0">
                <a:solidFill>
                  <a:srgbClr val="FF0066"/>
                </a:solidFill>
              </a:rPr>
              <a:t>多余规则</a:t>
            </a:r>
          </a:p>
          <a:p>
            <a:pPr lvl="1">
              <a:lnSpc>
                <a:spcPct val="150000"/>
              </a:lnSpc>
            </a:pPr>
            <a:r>
              <a:rPr lang="zh-CN" altLang="en-US" sz="2400" dirty="0" smtClean="0"/>
              <a:t>形</a:t>
            </a:r>
            <a:r>
              <a:rPr lang="zh-CN" altLang="en-US" sz="2400" dirty="0" smtClean="0"/>
              <a:t>如</a:t>
            </a:r>
            <a:r>
              <a:rPr lang="en-US" altLang="zh-CN" sz="2400" dirty="0" smtClean="0"/>
              <a:t>U </a:t>
            </a:r>
            <a:r>
              <a:rPr lang="en-US" altLang="zh-CN" sz="2400" dirty="0" smtClean="0">
                <a:sym typeface="Symbol" pitchFamily="18" charset="2"/>
              </a:rPr>
              <a:t>U</a:t>
            </a:r>
            <a:r>
              <a:rPr lang="zh-CN" altLang="en-US" sz="2400" dirty="0" smtClean="0">
                <a:sym typeface="Symbol" pitchFamily="18" charset="2"/>
              </a:rPr>
              <a:t>的产生式（无意义，只会引起二义性）</a:t>
            </a:r>
          </a:p>
          <a:p>
            <a:pPr lvl="1">
              <a:lnSpc>
                <a:spcPct val="150000"/>
              </a:lnSpc>
            </a:pPr>
            <a:r>
              <a:rPr lang="zh-CN" altLang="en-US" sz="2400" dirty="0" smtClean="0">
                <a:sym typeface="Symbol" pitchFamily="18" charset="2"/>
              </a:rPr>
              <a:t>文法</a:t>
            </a:r>
            <a:r>
              <a:rPr lang="zh-CN" altLang="en-US" sz="2400" dirty="0" smtClean="0">
                <a:sym typeface="Symbol" pitchFamily="18" charset="2"/>
              </a:rPr>
              <a:t>中任何一个句子的推导都用不到的</a:t>
            </a:r>
            <a:r>
              <a:rPr lang="zh-CN" altLang="en-US" sz="2400" dirty="0" smtClean="0">
                <a:sym typeface="Symbol" pitchFamily="18" charset="2"/>
              </a:rPr>
              <a:t>规则，或者一旦用了就会出错的规则</a:t>
            </a:r>
            <a:endParaRPr lang="zh-CN" altLang="en-US" sz="2400" dirty="0" smtClean="0">
              <a:sym typeface="Symbol" pitchFamily="18" charset="2"/>
            </a:endParaRPr>
          </a:p>
          <a:p>
            <a:pPr lvl="2">
              <a:lnSpc>
                <a:spcPct val="150000"/>
              </a:lnSpc>
            </a:pPr>
            <a:r>
              <a:rPr lang="zh-CN" altLang="en-US" sz="2400" dirty="0" smtClean="0">
                <a:sym typeface="Symbol" pitchFamily="18" charset="2"/>
              </a:rPr>
              <a:t>某些非终结符不在任何规则的右部出现（推导过程不可到达的</a:t>
            </a:r>
            <a:r>
              <a:rPr lang="zh-CN" altLang="en-US" sz="2400" dirty="0" smtClean="0">
                <a:solidFill>
                  <a:srgbClr val="FF0066"/>
                </a:solidFill>
                <a:sym typeface="Symbol" pitchFamily="18" charset="2"/>
              </a:rPr>
              <a:t>非终结符</a:t>
            </a:r>
            <a:r>
              <a:rPr lang="zh-CN" altLang="en-US" sz="2400" dirty="0" smtClean="0">
                <a:sym typeface="Symbol" pitchFamily="18" charset="2"/>
              </a:rPr>
              <a:t>）</a:t>
            </a:r>
          </a:p>
          <a:p>
            <a:pPr lvl="2">
              <a:lnSpc>
                <a:spcPct val="150000"/>
              </a:lnSpc>
            </a:pPr>
            <a:r>
              <a:rPr lang="zh-CN" altLang="en-US" sz="2400" dirty="0" smtClean="0">
                <a:sym typeface="Symbol" pitchFamily="18" charset="2"/>
              </a:rPr>
              <a:t>非终结符不能从它推出终结符号串来（一旦使用，不可终止推导）</a:t>
            </a:r>
          </a:p>
        </p:txBody>
      </p:sp>
    </p:spTree>
    <p:extLst>
      <p:ext uri="{BB962C8B-B14F-4D97-AF65-F5344CB8AC3E}">
        <p14:creationId xmlns:p14="http://schemas.microsoft.com/office/powerpoint/2010/main" val="16369739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全屏显示(4:3)</PresentationFormat>
  <Paragraphs>188</Paragraphs>
  <Slides>15</Slides>
  <Notes>0</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2_模块</vt:lpstr>
      <vt:lpstr>模块</vt:lpstr>
      <vt:lpstr>        </vt:lpstr>
      <vt:lpstr>02-4 文法的应用问题——2.6句型的分析类型     2.7文法实用的一些说明</vt:lpstr>
      <vt:lpstr>自顶向下（自上而下）的分析方法</vt:lpstr>
      <vt:lpstr>PowerPoint 演示文稿</vt:lpstr>
      <vt:lpstr>PowerPoint 演示文稿</vt:lpstr>
      <vt:lpstr>PowerPoint 演示文稿</vt:lpstr>
      <vt:lpstr>PowerPoint 演示文稿</vt:lpstr>
      <vt:lpstr>句型分析存在的有关问题</vt:lpstr>
      <vt:lpstr>2.7 有关文法实用中的一些说明</vt:lpstr>
      <vt:lpstr>上下文无关的ε规则处理</vt:lpstr>
      <vt:lpstr>补充：如何根据语言特点写文法？</vt:lpstr>
      <vt:lpstr>常用的语言和文法构造方法</vt:lpstr>
      <vt:lpstr>PowerPoint 演示文稿</vt:lpstr>
      <vt:lpstr> </vt:lpstr>
      <vt:lpstr>本章重点及对应习题（P33-36）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jinxi</dc:creator>
  <cp:lastModifiedBy>jinxi</cp:lastModifiedBy>
  <cp:revision>1</cp:revision>
  <dcterms:created xsi:type="dcterms:W3CDTF">2016-09-13T16:10:35Z</dcterms:created>
  <dcterms:modified xsi:type="dcterms:W3CDTF">2016-09-13T16:11:21Z</dcterms:modified>
</cp:coreProperties>
</file>