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C54DE-201C-458F-B6CF-67F1808B1D4E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8ED5-423D-4EFE-88D0-9CAD050577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689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836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3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969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4027488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557338"/>
            <a:ext cx="4029075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3973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750" y="1557338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9750" y="3973513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2614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4027488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447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85320"/>
          </a:xfrm>
        </p:spPr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25609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278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344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94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72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93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534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39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4A581E0-D653-4D78-A48F-41D80498BC7E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4/17/2018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1983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3AFFF1-9C47-49F0-AE12-AF188F3F4E82}" type="datetime1">
              <a:rPr lang="en-US" b="1" smtClean="0">
                <a:solidFill>
                  <a:prstClr val="black">
                    <a:tint val="95000"/>
                  </a:prstClr>
                </a:solidFill>
                <a:latin typeface="Arial Narrow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4/17/2018</a:t>
            </a:fld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237106-F2ED-405E-BC33-CC3CF426205F}" type="slidenum">
              <a:rPr lang="en-US" b="1" smtClean="0">
                <a:solidFill>
                  <a:prstClr val="black">
                    <a:tint val="95000"/>
                  </a:prstClr>
                </a:solidFill>
                <a:latin typeface="Arial Narrow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435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060848"/>
            <a:ext cx="8077200" cy="1673352"/>
          </a:xfrm>
        </p:spPr>
        <p:txBody>
          <a:bodyPr/>
          <a:lstStyle/>
          <a:p>
            <a:pPr algn="ctr"/>
            <a:r>
              <a:rPr lang="zh-CN" altLang="en-US" sz="4400" dirty="0" smtClean="0"/>
              <a:t>第三章 词法分析</a:t>
            </a:r>
            <a:br>
              <a:rPr lang="zh-CN" altLang="en-US" sz="4400" dirty="0" smtClean="0"/>
            </a:br>
            <a:endParaRPr lang="zh-CN" altLang="en-US" sz="4400" dirty="0" smtClean="0"/>
          </a:p>
        </p:txBody>
      </p:sp>
    </p:spTree>
    <p:extLst>
      <p:ext uri="{BB962C8B-B14F-4D97-AF65-F5344CB8AC3E}">
        <p14:creationId xmlns="" xmlns:p14="http://schemas.microsoft.com/office/powerpoint/2010/main" val="16773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3.2 PL/0 </a:t>
            </a:r>
            <a:r>
              <a:rPr lang="zh-CN" altLang="en-US" sz="4000" dirty="0" smtClean="0"/>
              <a:t>词法分析程序的设计和实现</a:t>
            </a:r>
            <a:endParaRPr lang="zh-CN" altLang="en-US" dirty="0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950092" y="2348880"/>
            <a:ext cx="7482323" cy="1512168"/>
          </a:xfr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SzTx/>
              <a:buFont typeface="Arial" pitchFamily="34" charset="0"/>
              <a:buChar char="•"/>
            </a:pPr>
            <a:r>
              <a:rPr lang="zh-CN" altLang="en-US" sz="2400" dirty="0" smtClean="0"/>
              <a:t>在识别字母数字串是标识符还是关键字，还需要进一步工作，例如：构造关键字表，查表进一步推断。</a:t>
            </a:r>
            <a:endParaRPr lang="en-US" altLang="zh-CN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1629034"/>
            <a:ext cx="803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C3300"/>
                </a:solidFill>
                <a:latin typeface="Arial Narrow" pitchFamily="34" charset="0"/>
              </a:rPr>
              <a:t>二、观察</a:t>
            </a:r>
            <a:r>
              <a:rPr lang="en-US" altLang="zh-CN" sz="2800" b="1" dirty="0">
                <a:solidFill>
                  <a:srgbClr val="CC3300"/>
                </a:solidFill>
                <a:latin typeface="Arial Narrow" pitchFamily="34" charset="0"/>
              </a:rPr>
              <a:t>P41 </a:t>
            </a:r>
            <a:r>
              <a:rPr lang="zh-CN" altLang="en-US" sz="2800" b="1" dirty="0">
                <a:solidFill>
                  <a:srgbClr val="CC3300"/>
                </a:solidFill>
                <a:latin typeface="Arial Narrow" pitchFamily="34" charset="0"/>
              </a:rPr>
              <a:t>图</a:t>
            </a:r>
            <a:r>
              <a:rPr lang="en-US" altLang="zh-CN" sz="2800" b="1" dirty="0">
                <a:solidFill>
                  <a:srgbClr val="CC3300"/>
                </a:solidFill>
                <a:latin typeface="Arial Narrow" pitchFamily="34" charset="0"/>
              </a:rPr>
              <a:t>3.2 </a:t>
            </a:r>
            <a:r>
              <a:rPr lang="zh-CN" altLang="en-US" sz="2800" b="1" dirty="0">
                <a:solidFill>
                  <a:srgbClr val="CC3300"/>
                </a:solidFill>
                <a:latin typeface="Arial Narrow" pitchFamily="34" charset="0"/>
              </a:rPr>
              <a:t>的启示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971599" y="3717032"/>
            <a:ext cx="7460815" cy="172819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</a:rPr>
              <a:t>在识别双符号运算符之类的单词时，可能需要进行字符退还。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85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3.3  </a:t>
            </a:r>
            <a:r>
              <a:rPr lang="zh-CN" altLang="en-US" dirty="0" smtClean="0">
                <a:solidFill>
                  <a:srgbClr val="FFC000"/>
                </a:solidFill>
              </a:rPr>
              <a:t>单词的形式化描述工具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/>
              <a:t>3.3.1 </a:t>
            </a:r>
            <a:r>
              <a:rPr lang="zh-CN" altLang="en-US" sz="2400" dirty="0" smtClean="0"/>
              <a:t>正规文法（</a:t>
            </a:r>
            <a:r>
              <a:rPr lang="en-US" altLang="zh-CN" sz="2400" dirty="0" smtClean="0"/>
              <a:t>Chomsky 3</a:t>
            </a:r>
            <a:r>
              <a:rPr lang="zh-CN" altLang="en-US" sz="2400" dirty="0" smtClean="0"/>
              <a:t>型文法）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  <a:p>
            <a:pPr marL="990600" lvl="1" indent="-533400">
              <a:lnSpc>
                <a:spcPct val="120000"/>
              </a:lnSpc>
            </a:pPr>
            <a:r>
              <a:rPr lang="zh-CN" altLang="en-US" sz="2400" dirty="0" smtClean="0"/>
              <a:t>文法</a:t>
            </a:r>
            <a:r>
              <a:rPr lang="en-US" altLang="zh-CN" sz="2400" dirty="0" smtClean="0"/>
              <a:t>G=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, V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, S, P</a:t>
            </a:r>
            <a:r>
              <a:rPr lang="zh-CN" altLang="en-US" sz="2400" dirty="0" smtClean="0"/>
              <a:t>），其中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的每一条规则都有如下形式：</a:t>
            </a:r>
            <a:r>
              <a:rPr lang="en-US" altLang="zh-CN" sz="2400" dirty="0" err="1"/>
              <a:t>A→a</a:t>
            </a:r>
            <a:r>
              <a:rPr lang="en-US" altLang="zh-CN" sz="2400" dirty="0"/>
              <a:t> ,</a:t>
            </a:r>
            <a:r>
              <a:rPr lang="en-US" altLang="zh-CN" sz="2400" dirty="0" err="1"/>
              <a:t>A→</a:t>
            </a:r>
            <a:r>
              <a:rPr lang="en-US" altLang="zh-CN" sz="2400" dirty="0" err="1" smtClean="0"/>
              <a:t>aB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，其中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B∈V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a∈V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.</a:t>
            </a:r>
          </a:p>
          <a:p>
            <a:pPr marL="990600" lvl="1" indent="-533400">
              <a:lnSpc>
                <a:spcPct val="120000"/>
              </a:lnSpc>
            </a:pPr>
            <a:r>
              <a:rPr lang="zh-CN" altLang="en-US" sz="2400" dirty="0" smtClean="0"/>
              <a:t>（限制</a:t>
            </a:r>
            <a:r>
              <a:rPr lang="zh-CN" altLang="en-US" sz="2400" dirty="0"/>
              <a:t>产生式右部是单一终结符或单一终结符跟着单一</a:t>
            </a:r>
            <a:r>
              <a:rPr lang="zh-CN" altLang="en-US" sz="2400" dirty="0" smtClean="0"/>
              <a:t>非终结符），则</a:t>
            </a:r>
            <a:r>
              <a:rPr lang="zh-CN" altLang="en-US" sz="2400" dirty="0"/>
              <a:t>称该文法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rgbClr val="A50021"/>
                </a:solidFill>
              </a:rPr>
              <a:t>正规文法。</a:t>
            </a:r>
            <a:endParaRPr lang="en-US" altLang="zh-CN" sz="2400" dirty="0" smtClean="0">
              <a:solidFill>
                <a:srgbClr val="A50021"/>
              </a:solidFill>
            </a:endParaRPr>
          </a:p>
          <a:p>
            <a:pPr marL="990600" lvl="1" indent="-533400">
              <a:lnSpc>
                <a:spcPct val="120000"/>
              </a:lnSpc>
            </a:pPr>
            <a:r>
              <a:rPr lang="zh-CN" altLang="en-US" sz="2400" dirty="0" smtClean="0"/>
              <a:t>正规</a:t>
            </a:r>
            <a:r>
              <a:rPr lang="zh-CN" altLang="en-US" sz="2400" dirty="0">
                <a:sym typeface="Symbol" pitchFamily="18" charset="2"/>
              </a:rPr>
              <a:t>文法描述的语言组成的集合是</a:t>
            </a:r>
            <a:r>
              <a:rPr lang="zh-CN" altLang="en-US" sz="2400" dirty="0">
                <a:solidFill>
                  <a:srgbClr val="A50021"/>
                </a:solidFill>
                <a:sym typeface="Symbol" pitchFamily="18" charset="2"/>
              </a:rPr>
              <a:t>正规集</a:t>
            </a:r>
            <a:r>
              <a:rPr lang="en-US" altLang="zh-CN" sz="2400" dirty="0">
                <a:sym typeface="Symbol" pitchFamily="18" charset="2"/>
              </a:rPr>
              <a:t>L(G)</a:t>
            </a:r>
            <a:endParaRPr lang="zh-CN" altLang="en-US" sz="2400" dirty="0">
              <a:sym typeface="Symbol" pitchFamily="18" charset="2"/>
            </a:endParaRPr>
          </a:p>
          <a:p>
            <a:pPr marL="990600" lvl="1" indent="-533400">
              <a:lnSpc>
                <a:spcPct val="120000"/>
              </a:lnSpc>
            </a:pPr>
            <a:r>
              <a:rPr lang="zh-CN" altLang="en-US" sz="2400" dirty="0" smtClean="0">
                <a:sym typeface="Symbol" pitchFamily="18" charset="2"/>
              </a:rPr>
              <a:t>注：正规集是集合，元素可有穷也可无穷。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912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98977" y="1484784"/>
            <a:ext cx="8208962" cy="4248472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运算符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ym typeface="Symbol" pitchFamily="18" charset="2"/>
              </a:rPr>
              <a:t>&lt;</a:t>
            </a:r>
            <a:r>
              <a:rPr lang="zh-CN" altLang="en-US" sz="2400" b="1" dirty="0" smtClean="0">
                <a:sym typeface="Symbol" pitchFamily="18" charset="2"/>
              </a:rPr>
              <a:t>运算符</a:t>
            </a:r>
            <a:r>
              <a:rPr lang="en-US" altLang="zh-CN" sz="2400" b="1" dirty="0" smtClean="0">
                <a:sym typeface="Symbol" pitchFamily="18" charset="2"/>
              </a:rPr>
              <a:t>&gt;</a:t>
            </a:r>
            <a:r>
              <a:rPr lang="en-US" altLang="zh-CN" sz="2400" b="1" dirty="0" smtClean="0"/>
              <a:t>→+ | - | * |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| = | &lt; 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&lt;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等号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&gt; </a:t>
            </a:r>
            <a:r>
              <a:rPr lang="en-US" altLang="zh-CN" sz="2400" b="1" dirty="0" smtClean="0"/>
              <a:t>| &gt; 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&lt;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等号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等号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→ =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sz="2400" b="1" dirty="0" smtClean="0">
              <a:solidFill>
                <a:srgbClr val="A50021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界符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ym typeface="Symbol" pitchFamily="18" charset="2"/>
              </a:rPr>
              <a:t>&lt;</a:t>
            </a:r>
            <a:r>
              <a:rPr lang="zh-CN" altLang="en-US" sz="2400" b="1" dirty="0" smtClean="0">
                <a:sym typeface="Symbol" pitchFamily="18" charset="2"/>
              </a:rPr>
              <a:t>界符</a:t>
            </a:r>
            <a:r>
              <a:rPr lang="en-US" altLang="zh-CN" sz="2400" b="1" dirty="0" smtClean="0">
                <a:sym typeface="Symbol" pitchFamily="18" charset="2"/>
              </a:rPr>
              <a:t>&gt;</a:t>
            </a:r>
            <a:r>
              <a:rPr lang="en-US" altLang="zh-CN" sz="2400" b="1" dirty="0" smtClean="0"/>
              <a:t>→ , | ; | ( | ) | ……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sz="2400" b="1" dirty="0" smtClean="0"/>
          </a:p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关键字</a:t>
            </a:r>
            <a:endParaRPr lang="en-US" altLang="zh-CN" sz="2400" b="1" dirty="0" smtClean="0"/>
          </a:p>
          <a:p>
            <a:pPr lvl="1">
              <a:lnSpc>
                <a:spcPct val="80000"/>
              </a:lnSpc>
            </a:pPr>
            <a:r>
              <a:rPr lang="en-US" altLang="zh-CN" sz="2400" b="1" dirty="0" smtClean="0">
                <a:sym typeface="Symbol" pitchFamily="18" charset="2"/>
              </a:rPr>
              <a:t>&lt;</a:t>
            </a:r>
            <a:r>
              <a:rPr lang="zh-CN" altLang="en-US" sz="2400" b="1" dirty="0" smtClean="0">
                <a:sym typeface="Symbol" pitchFamily="18" charset="2"/>
              </a:rPr>
              <a:t>关键字</a:t>
            </a:r>
            <a:r>
              <a:rPr lang="en-US" altLang="zh-CN" sz="2400" b="1" dirty="0" smtClean="0">
                <a:sym typeface="Symbol" pitchFamily="18" charset="2"/>
              </a:rPr>
              <a:t>&gt;</a:t>
            </a:r>
            <a:r>
              <a:rPr lang="en-US" altLang="zh-CN" sz="2400" b="1" dirty="0" smtClean="0"/>
              <a:t>→begin </a:t>
            </a:r>
            <a:r>
              <a:rPr lang="en-US" altLang="zh-CN" sz="2400" b="1" dirty="0"/>
              <a:t>| </a:t>
            </a:r>
            <a:r>
              <a:rPr lang="en-US" altLang="zh-CN" sz="2400" b="1" dirty="0" smtClean="0"/>
              <a:t>if </a:t>
            </a:r>
            <a:r>
              <a:rPr lang="en-US" altLang="zh-CN" sz="2400" b="1" dirty="0"/>
              <a:t>| </a:t>
            </a:r>
            <a:r>
              <a:rPr lang="en-US" altLang="zh-CN" sz="2400" b="1" dirty="0" smtClean="0"/>
              <a:t>……</a:t>
            </a:r>
            <a:endParaRPr lang="en-US" altLang="zh-CN" sz="2400" b="1" dirty="0"/>
          </a:p>
          <a:p>
            <a:pPr lvl="1">
              <a:lnSpc>
                <a:spcPct val="80000"/>
              </a:lnSpc>
            </a:pPr>
            <a:endParaRPr lang="zh-CN" altLang="en-US" sz="2400" b="1" dirty="0" smtClean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6908" y="44624"/>
            <a:ext cx="39239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3.3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单词的形式化描述工具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764704"/>
            <a:ext cx="358784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正规文法定义的几类单词</a:t>
            </a:r>
          </a:p>
        </p:txBody>
      </p:sp>
    </p:spTree>
    <p:extLst>
      <p:ext uri="{BB962C8B-B14F-4D97-AF65-F5344CB8AC3E}">
        <p14:creationId xmlns="" xmlns:p14="http://schemas.microsoft.com/office/powerpoint/2010/main" val="23268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660" y="1248000"/>
            <a:ext cx="4503340" cy="5562352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2400" b="1" dirty="0" smtClean="0">
                <a:sym typeface="Symbol" pitchFamily="18" charset="2"/>
              </a:rPr>
              <a:t>标识符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sz="2400" b="1" dirty="0" smtClean="0">
                <a:solidFill>
                  <a:srgbClr val="A50021"/>
                </a:solidFill>
                <a:sym typeface="Symbol" pitchFamily="18" charset="2"/>
              </a:rPr>
              <a:t>标识符</a:t>
            </a:r>
            <a:r>
              <a:rPr lang="en-US" altLang="zh-CN" sz="2400" b="1" dirty="0" smtClean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→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标识符</a:t>
            </a: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>
                <a:solidFill>
                  <a:srgbClr val="A50021"/>
                </a:solidFill>
              </a:rPr>
              <a:t>→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标识符</a:t>
            </a: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>
                <a:solidFill>
                  <a:srgbClr val="A50021"/>
                </a:solidFill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标识符</a:t>
            </a: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>
                <a:solidFill>
                  <a:srgbClr val="A50021"/>
                </a:solidFill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标识符</a:t>
            </a: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>
                <a:solidFill>
                  <a:srgbClr val="A50021"/>
                </a:solidFill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&lt;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字母数字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标识符</a:t>
            </a: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>
                <a:solidFill>
                  <a:srgbClr val="A50021"/>
                </a:solidFill>
              </a:rPr>
              <a:t>→ </a:t>
            </a:r>
            <a:r>
              <a:rPr lang="en-US" altLang="zh-CN" sz="2400" b="1" dirty="0" smtClean="0"/>
              <a:t>b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&lt;</a:t>
            </a:r>
            <a:r>
              <a:rPr lang="zh-CN" altLang="en-US" b="1" dirty="0">
                <a:solidFill>
                  <a:srgbClr val="A50021"/>
                </a:solidFill>
              </a:rPr>
              <a:t>字母数字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A50021"/>
                </a:solidFill>
              </a:rPr>
              <a:t>…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标识符</a:t>
            </a: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 smtClean="0">
                <a:solidFill>
                  <a:srgbClr val="A50021"/>
                </a:solidFill>
              </a:rPr>
              <a:t>→</a:t>
            </a:r>
            <a:r>
              <a:rPr lang="en-US" altLang="zh-CN" b="1" dirty="0" smtClean="0"/>
              <a:t>Z</a:t>
            </a:r>
            <a:r>
              <a:rPr lang="en-US" altLang="zh-CN" b="1" dirty="0" smtClean="0">
                <a:solidFill>
                  <a:srgbClr val="A50021"/>
                </a:solidFill>
              </a:rPr>
              <a:t>&lt;</a:t>
            </a:r>
            <a:r>
              <a:rPr lang="zh-CN" altLang="en-US" b="1" dirty="0">
                <a:solidFill>
                  <a:srgbClr val="A50021"/>
                </a:solidFill>
              </a:rPr>
              <a:t>字母数字</a:t>
            </a:r>
            <a:r>
              <a:rPr lang="en-US" altLang="zh-CN" b="1" dirty="0" smtClean="0">
                <a:solidFill>
                  <a:srgbClr val="A50021"/>
                </a:solidFill>
              </a:rPr>
              <a:t>&gt;</a:t>
            </a:r>
            <a:endParaRPr lang="en-US" altLang="zh-CN" b="1" dirty="0">
              <a:solidFill>
                <a:srgbClr val="A5002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6908" y="44624"/>
            <a:ext cx="39239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3.3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单词的形式化描述工具</a:t>
            </a:r>
          </a:p>
        </p:txBody>
      </p:sp>
      <p:sp>
        <p:nvSpPr>
          <p:cNvPr id="3" name="矩形 2"/>
          <p:cNvSpPr/>
          <p:nvPr/>
        </p:nvSpPr>
        <p:spPr>
          <a:xfrm>
            <a:off x="984158" y="764704"/>
            <a:ext cx="358784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正规文法定义的几类单词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897202" y="753368"/>
            <a:ext cx="4503340" cy="5562352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r>
              <a:rPr lang="en-US" altLang="zh-CN" b="1" dirty="0" smtClean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 smtClean="0">
                <a:solidFill>
                  <a:srgbClr val="A50021"/>
                </a:solidFill>
                <a:sym typeface="Symbol" pitchFamily="18" charset="2"/>
              </a:rPr>
              <a:t>字母数字</a:t>
            </a:r>
            <a:r>
              <a:rPr lang="en-US" altLang="zh-CN" b="1" dirty="0" smtClean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 smtClean="0">
                <a:solidFill>
                  <a:srgbClr val="A50021"/>
                </a:solidFill>
              </a:rPr>
              <a:t>→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r>
              <a:rPr lang="en-US" altLang="zh-CN" b="1" dirty="0" smtClean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字母数字</a:t>
            </a:r>
            <a:r>
              <a:rPr lang="en-US" altLang="zh-CN" b="1" dirty="0" smtClean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 smtClean="0">
                <a:solidFill>
                  <a:srgbClr val="A50021"/>
                </a:solidFill>
              </a:rPr>
              <a:t>→ 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marL="0" lvl="2">
              <a:lnSpc>
                <a:spcPct val="80000"/>
              </a:lnSpc>
              <a:buClr>
                <a:srgbClr val="E66C7D"/>
              </a:buClr>
              <a:buFont typeface="Arial"/>
              <a:buNone/>
            </a:pP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字母数字</a:t>
            </a: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>
                <a:solidFill>
                  <a:srgbClr val="A50021"/>
                </a:solidFill>
              </a:rPr>
              <a:t>→ 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lvl="2">
              <a:lnSpc>
                <a:spcPct val="80000"/>
              </a:lnSpc>
              <a:buClr>
                <a:srgbClr val="E66C7D"/>
              </a:buClr>
              <a:buFont typeface="Arial"/>
              <a:buNone/>
            </a:pP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字母数字</a:t>
            </a: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>
                <a:solidFill>
                  <a:srgbClr val="A50021"/>
                </a:solidFill>
              </a:rPr>
              <a:t>→ 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r>
              <a:rPr lang="en-US" altLang="zh-CN" b="1" dirty="0" smtClean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字母数字</a:t>
            </a:r>
            <a:r>
              <a:rPr lang="en-US" altLang="zh-CN" b="1" dirty="0" smtClean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 smtClean="0">
                <a:solidFill>
                  <a:srgbClr val="A50021"/>
                </a:solidFill>
              </a:rPr>
              <a:t>→ 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 smtClean="0">
                <a:solidFill>
                  <a:srgbClr val="A50021"/>
                </a:solidFill>
              </a:rPr>
              <a:t>&lt;</a:t>
            </a:r>
            <a:r>
              <a:rPr lang="zh-CN" altLang="en-US" b="1" dirty="0" smtClean="0">
                <a:solidFill>
                  <a:srgbClr val="A50021"/>
                </a:solidFill>
              </a:rPr>
              <a:t>字母数字</a:t>
            </a:r>
            <a:r>
              <a:rPr lang="en-US" altLang="zh-CN" b="1" dirty="0" smtClean="0">
                <a:solidFill>
                  <a:srgbClr val="A50021"/>
                </a:solidFill>
              </a:rPr>
              <a:t>&gt;</a:t>
            </a:r>
          </a:p>
          <a:p>
            <a:pPr marL="0"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r>
              <a:rPr lang="en-US" altLang="zh-CN" b="1" dirty="0" smtClean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字母数字</a:t>
            </a:r>
            <a:r>
              <a:rPr lang="en-US" altLang="zh-CN" b="1" dirty="0" smtClean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 smtClean="0">
                <a:solidFill>
                  <a:srgbClr val="A50021"/>
                </a:solidFill>
              </a:rPr>
              <a:t>→ </a:t>
            </a:r>
            <a:r>
              <a:rPr lang="en-US" altLang="zh-CN" b="1" dirty="0" smtClean="0">
                <a:solidFill>
                  <a:prstClr val="black"/>
                </a:solidFill>
              </a:rPr>
              <a:t>b</a:t>
            </a:r>
            <a:r>
              <a:rPr lang="en-US" altLang="zh-CN" b="1" dirty="0" smtClean="0">
                <a:solidFill>
                  <a:srgbClr val="A50021"/>
                </a:solidFill>
              </a:rPr>
              <a:t>&lt;</a:t>
            </a:r>
            <a:r>
              <a:rPr lang="zh-CN" altLang="en-US" b="1" dirty="0" smtClean="0">
                <a:solidFill>
                  <a:srgbClr val="A50021"/>
                </a:solidFill>
              </a:rPr>
              <a:t>字母数字</a:t>
            </a:r>
            <a:r>
              <a:rPr lang="en-US" altLang="zh-CN" b="1" dirty="0" smtClean="0">
                <a:solidFill>
                  <a:srgbClr val="A50021"/>
                </a:solidFill>
              </a:rPr>
              <a:t>&gt;</a:t>
            </a:r>
          </a:p>
          <a:p>
            <a:pPr marL="0"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r>
              <a:rPr lang="en-US" altLang="zh-CN" b="1" dirty="0" smtClean="0">
                <a:solidFill>
                  <a:srgbClr val="A50021"/>
                </a:solidFill>
              </a:rPr>
              <a:t>…</a:t>
            </a:r>
          </a:p>
          <a:p>
            <a:pPr marL="0" lvl="2">
              <a:lnSpc>
                <a:spcPct val="80000"/>
              </a:lnSpc>
              <a:buClr>
                <a:srgbClr val="E66C7D"/>
              </a:buClr>
              <a:buFont typeface="Arial"/>
              <a:buNone/>
            </a:pPr>
            <a:r>
              <a:rPr lang="en-US" altLang="zh-CN" b="1" dirty="0" smtClean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字母数字</a:t>
            </a:r>
            <a:r>
              <a:rPr lang="en-US" altLang="zh-CN" b="1" dirty="0" smtClean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 smtClean="0">
                <a:solidFill>
                  <a:srgbClr val="A50021"/>
                </a:solidFill>
              </a:rPr>
              <a:t>→</a:t>
            </a:r>
            <a:r>
              <a:rPr lang="en-US" altLang="zh-CN" b="1" dirty="0" smtClean="0">
                <a:solidFill>
                  <a:prstClr val="black"/>
                </a:solidFill>
              </a:rPr>
              <a:t>0</a:t>
            </a:r>
            <a:r>
              <a:rPr lang="en-US" altLang="zh-CN" b="1" dirty="0" smtClean="0">
                <a:solidFill>
                  <a:srgbClr val="A50021"/>
                </a:solidFill>
              </a:rPr>
              <a:t>&lt;</a:t>
            </a:r>
            <a:r>
              <a:rPr lang="zh-CN" altLang="en-US" b="1" dirty="0" smtClean="0">
                <a:solidFill>
                  <a:srgbClr val="A50021"/>
                </a:solidFill>
              </a:rPr>
              <a:t>字母数字</a:t>
            </a:r>
            <a:r>
              <a:rPr lang="en-US" altLang="zh-CN" b="1" dirty="0" smtClean="0">
                <a:solidFill>
                  <a:srgbClr val="A50021"/>
                </a:solidFill>
              </a:rPr>
              <a:t>&gt;</a:t>
            </a:r>
          </a:p>
          <a:p>
            <a:pPr marL="0"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…</a:t>
            </a:r>
          </a:p>
          <a:p>
            <a:pPr marL="0" lvl="2">
              <a:lnSpc>
                <a:spcPct val="80000"/>
              </a:lnSpc>
              <a:buClr>
                <a:srgbClr val="E66C7D"/>
              </a:buClr>
              <a:buFont typeface="Arial"/>
              <a:buNone/>
            </a:pP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&lt;</a:t>
            </a:r>
            <a:r>
              <a:rPr lang="zh-CN" altLang="en-US" b="1" dirty="0">
                <a:solidFill>
                  <a:srgbClr val="A50021"/>
                </a:solidFill>
                <a:sym typeface="Symbol" pitchFamily="18" charset="2"/>
              </a:rPr>
              <a:t>字母数字</a:t>
            </a:r>
            <a:r>
              <a:rPr lang="en-US" altLang="zh-CN" b="1" dirty="0">
                <a:solidFill>
                  <a:srgbClr val="A50021"/>
                </a:solidFill>
                <a:sym typeface="Symbol" pitchFamily="18" charset="2"/>
              </a:rPr>
              <a:t>&gt;</a:t>
            </a:r>
            <a:r>
              <a:rPr lang="en-US" altLang="zh-CN" b="1" dirty="0" smtClean="0">
                <a:solidFill>
                  <a:srgbClr val="A50021"/>
                </a:solidFill>
              </a:rPr>
              <a:t>→</a:t>
            </a:r>
            <a:r>
              <a:rPr lang="en-US" altLang="zh-CN" b="1" dirty="0" smtClean="0">
                <a:solidFill>
                  <a:prstClr val="black"/>
                </a:solidFill>
              </a:rPr>
              <a:t>9</a:t>
            </a:r>
            <a:r>
              <a:rPr lang="en-US" altLang="zh-CN" b="1" dirty="0" smtClean="0">
                <a:solidFill>
                  <a:srgbClr val="A50021"/>
                </a:solidFill>
              </a:rPr>
              <a:t>&lt;</a:t>
            </a:r>
            <a:r>
              <a:rPr lang="zh-CN" altLang="en-US" b="1" dirty="0">
                <a:solidFill>
                  <a:srgbClr val="A50021"/>
                </a:solidFill>
              </a:rPr>
              <a:t>字母数字</a:t>
            </a:r>
            <a:r>
              <a:rPr lang="en-US" altLang="zh-CN" b="1" dirty="0" smtClean="0">
                <a:solidFill>
                  <a:srgbClr val="A50021"/>
                </a:solidFill>
              </a:rPr>
              <a:t>&gt;</a:t>
            </a:r>
            <a:endParaRPr lang="en-US" altLang="zh-CN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5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507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Arial Narrow" pitchFamily="34" charset="0"/>
              </a:rPr>
              <a:t>说明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：如果用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l</a:t>
            </a:r>
            <a:r>
              <a:rPr lang="en-US" altLang="zh-CN" sz="2400" b="1" i="1" dirty="0">
                <a:solidFill>
                  <a:prstClr val="black"/>
                </a:solidFill>
                <a:latin typeface="Arial Narrow" pitchFamily="34" charset="0"/>
              </a:rPr>
              <a:t>etter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表示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a|b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|…|Z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                     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用</a:t>
            </a:r>
            <a:r>
              <a:rPr lang="en-US" altLang="zh-CN" sz="2400" b="1" i="1" dirty="0">
                <a:solidFill>
                  <a:prstClr val="black"/>
                </a:solidFill>
                <a:latin typeface="Arial Narrow" pitchFamily="34" charset="0"/>
              </a:rPr>
              <a:t>digit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表示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0|1|…|9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6908" y="44624"/>
            <a:ext cx="39239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3.3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单词的形式化描述工具</a:t>
            </a:r>
          </a:p>
        </p:txBody>
      </p:sp>
      <p:sp>
        <p:nvSpPr>
          <p:cNvPr id="3" name="矩形 2"/>
          <p:cNvSpPr/>
          <p:nvPr/>
        </p:nvSpPr>
        <p:spPr>
          <a:xfrm>
            <a:off x="984158" y="764704"/>
            <a:ext cx="358784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正规文法定义的几类单词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4161" y="2326035"/>
            <a:ext cx="8208962" cy="2304256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lnSpc>
                <a:spcPct val="80000"/>
              </a:lnSpc>
              <a:buClr>
                <a:srgbClr val="60B5CC"/>
              </a:buClr>
            </a:pPr>
            <a:r>
              <a:rPr lang="zh-CN" altLang="en-US" sz="2400" b="1" dirty="0" smtClean="0">
                <a:solidFill>
                  <a:prstClr val="black"/>
                </a:solidFill>
                <a:sym typeface="Symbol" pitchFamily="18" charset="2"/>
              </a:rPr>
              <a:t>标识符</a:t>
            </a:r>
          </a:p>
          <a:p>
            <a:pPr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sym typeface="Symbol" pitchFamily="18" charset="2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sym typeface="Symbol" pitchFamily="18" charset="2"/>
              </a:rPr>
              <a:t>&lt;</a:t>
            </a:r>
            <a:r>
              <a:rPr lang="zh-CN" altLang="en-US" b="1" dirty="0" smtClean="0">
                <a:solidFill>
                  <a:srgbClr val="C00000"/>
                </a:solidFill>
                <a:sym typeface="Symbol" pitchFamily="18" charset="2"/>
              </a:rPr>
              <a:t>标识符</a:t>
            </a:r>
            <a:r>
              <a:rPr lang="en-US" altLang="zh-CN" b="1" dirty="0" smtClean="0">
                <a:solidFill>
                  <a:srgbClr val="C00000"/>
                </a:solidFill>
                <a:sym typeface="Symbol" pitchFamily="18" charset="2"/>
              </a:rPr>
              <a:t>&gt;</a:t>
            </a:r>
            <a:r>
              <a:rPr lang="en-US" altLang="zh-CN" b="1" dirty="0" smtClean="0">
                <a:solidFill>
                  <a:srgbClr val="C00000"/>
                </a:solidFill>
              </a:rPr>
              <a:t>→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&lt;</a:t>
            </a:r>
            <a:r>
              <a:rPr lang="zh-CN" altLang="en-US" b="1" dirty="0" smtClean="0">
                <a:solidFill>
                  <a:srgbClr val="C00000"/>
                </a:solidFill>
              </a:rPr>
              <a:t>字母数字</a:t>
            </a:r>
            <a:r>
              <a:rPr lang="en-US" altLang="zh-CN" b="1" dirty="0" smtClean="0">
                <a:solidFill>
                  <a:srgbClr val="C00000"/>
                </a:solidFill>
              </a:rPr>
              <a:t>&gt;</a:t>
            </a:r>
          </a:p>
          <a:p>
            <a:pPr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	&lt;</a:t>
            </a:r>
            <a:r>
              <a:rPr lang="zh-CN" altLang="en-US" b="1" dirty="0" smtClean="0">
                <a:solidFill>
                  <a:srgbClr val="C00000"/>
                </a:solidFill>
              </a:rPr>
              <a:t>字母数字</a:t>
            </a:r>
            <a:r>
              <a:rPr lang="en-US" altLang="zh-CN" b="1" dirty="0" smtClean="0">
                <a:solidFill>
                  <a:srgbClr val="C00000"/>
                </a:solidFill>
              </a:rPr>
              <a:t>&gt; → 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 </a:t>
            </a:r>
            <a:r>
              <a:rPr lang="en-US" altLang="zh-CN" b="1" dirty="0" smtClean="0">
                <a:solidFill>
                  <a:srgbClr val="C00000"/>
                </a:solidFill>
              </a:rPr>
              <a:t>|</a:t>
            </a:r>
            <a:r>
              <a:rPr lang="en-US" altLang="zh-CN" b="1" i="1" dirty="0" smtClean="0">
                <a:solidFill>
                  <a:srgbClr val="C00000"/>
                </a:solidFill>
              </a:rPr>
              <a:t>digit</a:t>
            </a:r>
            <a:r>
              <a:rPr lang="en-US" altLang="zh-CN" b="1" dirty="0" smtClean="0">
                <a:solidFill>
                  <a:srgbClr val="C00000"/>
                </a:solidFill>
              </a:rPr>
              <a:t>|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letter </a:t>
            </a:r>
            <a:r>
              <a:rPr lang="en-US" altLang="zh-CN" b="1" dirty="0" smtClean="0">
                <a:solidFill>
                  <a:srgbClr val="C00000"/>
                </a:solidFill>
              </a:rPr>
              <a:t>&lt;</a:t>
            </a:r>
            <a:r>
              <a:rPr lang="zh-CN" altLang="en-US" b="1" dirty="0" smtClean="0">
                <a:solidFill>
                  <a:srgbClr val="C00000"/>
                </a:solidFill>
              </a:rPr>
              <a:t>字母数字</a:t>
            </a:r>
            <a:r>
              <a:rPr lang="en-US" altLang="zh-CN" b="1" dirty="0" smtClean="0">
                <a:solidFill>
                  <a:srgbClr val="C00000"/>
                </a:solidFill>
              </a:rPr>
              <a:t>&gt;|</a:t>
            </a:r>
            <a:r>
              <a:rPr lang="en-US" altLang="zh-CN" b="1" i="1" dirty="0" smtClean="0">
                <a:solidFill>
                  <a:srgbClr val="C00000"/>
                </a:solidFill>
              </a:rPr>
              <a:t>digit</a:t>
            </a:r>
            <a:r>
              <a:rPr lang="en-US" altLang="zh-CN" b="1" dirty="0" smtClean="0">
                <a:solidFill>
                  <a:srgbClr val="C00000"/>
                </a:solidFill>
              </a:rPr>
              <a:t>&lt;</a:t>
            </a:r>
            <a:r>
              <a:rPr lang="zh-CN" altLang="en-US" b="1" dirty="0" smtClean="0">
                <a:solidFill>
                  <a:srgbClr val="C00000"/>
                </a:solidFill>
              </a:rPr>
              <a:t>字母数字</a:t>
            </a:r>
            <a:r>
              <a:rPr lang="en-US" altLang="zh-CN" b="1" dirty="0" smtClean="0">
                <a:solidFill>
                  <a:srgbClr val="C00000"/>
                </a:solidFill>
              </a:rPr>
              <a:t>&gt;</a:t>
            </a:r>
          </a:p>
          <a:p>
            <a:pPr lvl="2">
              <a:lnSpc>
                <a:spcPct val="80000"/>
              </a:lnSpc>
              <a:buClr>
                <a:srgbClr val="E66C7D"/>
              </a:buClr>
              <a:buFontTx/>
              <a:buNone/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 lvl="2">
              <a:lnSpc>
                <a:spcPct val="80000"/>
              </a:lnSpc>
              <a:buClr>
                <a:srgbClr val="E66C7D"/>
              </a:buClr>
            </a:pPr>
            <a:r>
              <a:rPr lang="zh-CN" altLang="en-US" b="1" dirty="0" smtClean="0">
                <a:solidFill>
                  <a:prstClr val="black"/>
                </a:solidFill>
              </a:rPr>
              <a:t>教材</a:t>
            </a:r>
            <a:r>
              <a:rPr lang="en-US" altLang="zh-CN" b="1" dirty="0" smtClean="0">
                <a:solidFill>
                  <a:prstClr val="black"/>
                </a:solidFill>
              </a:rPr>
              <a:t>P44</a:t>
            </a:r>
            <a:r>
              <a:rPr lang="zh-CN" altLang="en-US" b="1" dirty="0" smtClean="0">
                <a:solidFill>
                  <a:prstClr val="black"/>
                </a:solidFill>
              </a:rPr>
              <a:t>：书中的 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b="1" dirty="0" smtClean="0">
                <a:solidFill>
                  <a:prstClr val="black"/>
                </a:solidFill>
              </a:rPr>
              <a:t>表示</a:t>
            </a:r>
            <a:r>
              <a:rPr lang="en-US" altLang="zh-CN" b="1" dirty="0" smtClean="0">
                <a:solidFill>
                  <a:prstClr val="black"/>
                </a:solidFill>
              </a:rPr>
              <a:t>a-z</a:t>
            </a:r>
            <a:r>
              <a:rPr lang="zh-CN" altLang="en-US" b="1" dirty="0" smtClean="0">
                <a:solidFill>
                  <a:prstClr val="black"/>
                </a:solidFill>
              </a:rPr>
              <a:t>中的任何一个英文字母，</a:t>
            </a:r>
            <a:r>
              <a:rPr lang="en-US" altLang="zh-CN" b="1" i="1" dirty="0" smtClean="0">
                <a:solidFill>
                  <a:srgbClr val="C00000"/>
                </a:solidFill>
              </a:rPr>
              <a:t>d </a:t>
            </a:r>
            <a:r>
              <a:rPr lang="zh-CN" altLang="en-US" b="1" dirty="0" smtClean="0">
                <a:solidFill>
                  <a:prstClr val="black"/>
                </a:solidFill>
              </a:rPr>
              <a:t>表示</a:t>
            </a:r>
            <a:r>
              <a:rPr lang="en-US" altLang="zh-CN" b="1" dirty="0" smtClean="0">
                <a:solidFill>
                  <a:prstClr val="black"/>
                </a:solidFill>
              </a:rPr>
              <a:t>0-9</a:t>
            </a:r>
            <a:r>
              <a:rPr lang="zh-CN" altLang="en-US" b="1" dirty="0" smtClean="0">
                <a:solidFill>
                  <a:prstClr val="black"/>
                </a:solidFill>
              </a:rPr>
              <a:t>中的任何一个数字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 lvl="2">
              <a:lnSpc>
                <a:spcPct val="80000"/>
              </a:lnSpc>
              <a:buClr>
                <a:srgbClr val="E66C7D"/>
              </a:buClr>
            </a:pPr>
            <a:r>
              <a:rPr lang="en-US" altLang="zh-CN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en-US" altLang="zh-CN" b="1" dirty="0" smtClean="0">
                <a:solidFill>
                  <a:prstClr val="black"/>
                </a:solidFill>
                <a:sym typeface="Symbol" pitchFamily="18" charset="2"/>
              </a:rPr>
              <a:t>—letter   </a:t>
            </a:r>
            <a:r>
              <a:rPr lang="en-US" altLang="zh-CN" b="1" i="1" dirty="0" smtClean="0">
                <a:solidFill>
                  <a:prstClr val="black"/>
                </a:solidFill>
                <a:sym typeface="Symbol" pitchFamily="18" charset="2"/>
              </a:rPr>
              <a:t>d</a:t>
            </a:r>
            <a:r>
              <a:rPr lang="en-US" altLang="zh-CN" b="1" dirty="0" smtClean="0">
                <a:solidFill>
                  <a:prstClr val="black"/>
                </a:solidFill>
                <a:sym typeface="Symbol" pitchFamily="18" charset="2"/>
              </a:rPr>
              <a:t>—digit</a:t>
            </a:r>
          </a:p>
        </p:txBody>
      </p:sp>
    </p:spTree>
    <p:extLst>
      <p:ext uri="{BB962C8B-B14F-4D97-AF65-F5344CB8AC3E}">
        <p14:creationId xmlns="" xmlns:p14="http://schemas.microsoft.com/office/powerpoint/2010/main" val="170512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16732" y="2132856"/>
            <a:ext cx="8642350" cy="41148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ym typeface="Symbol" pitchFamily="18" charset="2"/>
              </a:rPr>
              <a:t>定义在字母表∑上的正规式包括：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ym typeface="Symbol" pitchFamily="18" charset="2"/>
              </a:rPr>
              <a:t>(1)</a:t>
            </a:r>
            <a:r>
              <a:rPr lang="zh-CN" altLang="en-US" sz="2400" b="1" dirty="0" smtClean="0">
                <a:sym typeface="Symbol" pitchFamily="18" charset="2"/>
              </a:rPr>
              <a:t>是正规式，它表示的正规集是</a:t>
            </a:r>
            <a:r>
              <a:rPr lang="en-US" altLang="zh-CN" sz="2400" b="1" dirty="0" smtClean="0">
                <a:sym typeface="Symbol" pitchFamily="18" charset="2"/>
              </a:rPr>
              <a:t>{}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ym typeface="Symbol" pitchFamily="18" charset="2"/>
              </a:rPr>
              <a:t>(2)</a:t>
            </a:r>
            <a:r>
              <a:rPr lang="zh-CN" altLang="en-US" sz="2400" b="1" dirty="0" smtClean="0">
                <a:sym typeface="Symbol" pitchFamily="18" charset="2"/>
              </a:rPr>
              <a:t>如果</a:t>
            </a:r>
            <a:r>
              <a:rPr lang="en-US" altLang="zh-CN" sz="2400" b="1" dirty="0" smtClean="0">
                <a:sym typeface="Symbol" pitchFamily="18" charset="2"/>
              </a:rPr>
              <a:t>a∈∑</a:t>
            </a:r>
            <a:r>
              <a:rPr lang="zh-CN" altLang="en-US" sz="2400" b="1" dirty="0" smtClean="0">
                <a:sym typeface="Symbol" pitchFamily="18" charset="2"/>
              </a:rPr>
              <a:t>， </a:t>
            </a:r>
            <a:r>
              <a:rPr lang="en-US" altLang="zh-CN" sz="2400" b="1" dirty="0" smtClean="0">
                <a:sym typeface="Symbol" pitchFamily="18" charset="2"/>
              </a:rPr>
              <a:t>a</a:t>
            </a:r>
            <a:r>
              <a:rPr lang="zh-CN" altLang="en-US" sz="2400" b="1" dirty="0" smtClean="0">
                <a:sym typeface="Symbol" pitchFamily="18" charset="2"/>
              </a:rPr>
              <a:t>是正规式，它表示的正规集是</a:t>
            </a:r>
            <a:r>
              <a:rPr lang="en-US" altLang="zh-CN" sz="2400" b="1" dirty="0" smtClean="0">
                <a:sym typeface="Symbol" pitchFamily="18" charset="2"/>
              </a:rPr>
              <a:t>{a}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ym typeface="Symbol" pitchFamily="18" charset="2"/>
              </a:rPr>
              <a:t>(3)</a:t>
            </a:r>
            <a:r>
              <a:rPr lang="zh-CN" altLang="en-US" sz="2400" b="1" dirty="0" smtClean="0">
                <a:sym typeface="Symbol" pitchFamily="18" charset="2"/>
              </a:rPr>
              <a:t>若、</a:t>
            </a:r>
            <a:r>
              <a:rPr lang="zh-CN" altLang="en-US" sz="2400" b="1" dirty="0" smtClean="0">
                <a:cs typeface="Times New Roman" pitchFamily="18" charset="0"/>
                <a:sym typeface="Symbol" pitchFamily="18" charset="2"/>
              </a:rPr>
              <a:t></a:t>
            </a:r>
            <a:r>
              <a:rPr lang="zh-CN" altLang="en-US" sz="2400" b="1" dirty="0" smtClean="0">
                <a:sym typeface="Symbol" pitchFamily="18" charset="2"/>
              </a:rPr>
              <a:t>是正规式，它们表示的正规集为</a:t>
            </a:r>
            <a:r>
              <a:rPr lang="en-US" altLang="zh-CN" sz="2400" b="1" dirty="0" smtClean="0">
                <a:sym typeface="Symbol" pitchFamily="18" charset="2"/>
              </a:rPr>
              <a:t>L(),L(</a:t>
            </a:r>
            <a:r>
              <a:rPr lang="en-US" altLang="zh-CN" sz="2400" b="1" dirty="0" smtClean="0"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sz="2400" b="1" dirty="0" smtClean="0">
                <a:sym typeface="Symbol" pitchFamily="18" charset="2"/>
              </a:rPr>
              <a:t>)</a:t>
            </a:r>
            <a:r>
              <a:rPr lang="zh-CN" altLang="en-US" sz="2400" b="1" dirty="0" smtClean="0">
                <a:sym typeface="Symbol" pitchFamily="18" charset="2"/>
              </a:rPr>
              <a:t>；</a:t>
            </a:r>
            <a:endParaRPr lang="en-US" altLang="zh-CN" sz="2400" b="1" dirty="0" smtClean="0">
              <a:sym typeface="Symbol" pitchFamily="18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b="1" dirty="0">
                <a:sym typeface="Symbol" pitchFamily="18" charset="2"/>
              </a:rPr>
              <a:t> </a:t>
            </a:r>
            <a:r>
              <a:rPr lang="zh-CN" altLang="en-US" b="1" dirty="0" smtClean="0">
                <a:sym typeface="Symbol" pitchFamily="18" charset="2"/>
              </a:rPr>
              <a:t>   </a:t>
            </a:r>
            <a:r>
              <a:rPr lang="en-US" altLang="zh-CN" sz="2400" b="1" dirty="0" smtClean="0">
                <a:sym typeface="Symbol" pitchFamily="18" charset="2"/>
              </a:rPr>
              <a:t>()</a:t>
            </a:r>
            <a:r>
              <a:rPr lang="zh-CN" altLang="en-US" sz="2400" b="1" dirty="0" smtClean="0">
                <a:sym typeface="Symbol" pitchFamily="18" charset="2"/>
              </a:rPr>
              <a:t>、 </a:t>
            </a:r>
            <a:r>
              <a:rPr lang="en-US" altLang="zh-CN" sz="2400" b="1" dirty="0" smtClean="0">
                <a:sym typeface="Symbol" pitchFamily="18" charset="2"/>
              </a:rPr>
              <a:t>|</a:t>
            </a:r>
            <a:r>
              <a:rPr lang="en-US" altLang="zh-CN" sz="2400" b="1" dirty="0" smtClean="0">
                <a:cs typeface="Times New Roman" pitchFamily="18" charset="0"/>
                <a:sym typeface="Symbol" pitchFamily="18" charset="2"/>
              </a:rPr>
              <a:t></a:t>
            </a:r>
            <a:r>
              <a:rPr lang="zh-CN" altLang="en-US" sz="2400" b="1" dirty="0" smtClean="0">
                <a:cs typeface="Times New Roman" pitchFamily="18" charset="0"/>
                <a:sym typeface="Symbol" pitchFamily="18" charset="2"/>
              </a:rPr>
              <a:t>、 </a:t>
            </a:r>
            <a:r>
              <a:rPr lang="zh-CN" altLang="en-US" sz="2400" b="1" dirty="0" smtClean="0">
                <a:sym typeface="Symbol" pitchFamily="18" charset="2"/>
              </a:rPr>
              <a:t></a:t>
            </a:r>
            <a:r>
              <a:rPr lang="en-US" altLang="zh-CN" sz="2400" b="1" dirty="0" smtClean="0">
                <a:cs typeface="Times New Roman" pitchFamily="18" charset="0"/>
                <a:sym typeface="Symbol" pitchFamily="18" charset="2"/>
              </a:rPr>
              <a:t>• </a:t>
            </a:r>
            <a:r>
              <a:rPr lang="zh-CN" altLang="en-US" sz="2400" b="1" dirty="0" smtClean="0">
                <a:sym typeface="Symbol" pitchFamily="18" charset="2"/>
              </a:rPr>
              <a:t>、 </a:t>
            </a:r>
            <a:r>
              <a:rPr lang="zh-CN" altLang="en-US" sz="2400" b="1" baseline="30000" dirty="0" smtClean="0">
                <a:sym typeface="Symbol" pitchFamily="18" charset="2"/>
              </a:rPr>
              <a:t>*</a:t>
            </a:r>
            <a:r>
              <a:rPr lang="zh-CN" altLang="en-US" sz="2400" b="1" dirty="0" smtClean="0">
                <a:sym typeface="Symbol" pitchFamily="18" charset="2"/>
              </a:rPr>
              <a:t>、</a:t>
            </a:r>
            <a:r>
              <a:rPr lang="zh-CN" altLang="en-US" sz="2400" b="1" dirty="0" smtClean="0">
                <a:cs typeface="Times New Roman" pitchFamily="18" charset="0"/>
                <a:sym typeface="Symbol" pitchFamily="18" charset="2"/>
              </a:rPr>
              <a:t> </a:t>
            </a:r>
            <a:r>
              <a:rPr lang="zh-CN" altLang="en-US" sz="2400" b="1" baseline="30000" dirty="0" smtClean="0">
                <a:cs typeface="Times New Roman" pitchFamily="18" charset="0"/>
                <a:sym typeface="Symbol" pitchFamily="18" charset="2"/>
              </a:rPr>
              <a:t> *</a:t>
            </a:r>
            <a:r>
              <a:rPr lang="zh-CN" altLang="en-US" sz="2400" b="1" dirty="0" smtClean="0">
                <a:sym typeface="Symbol" pitchFamily="18" charset="2"/>
              </a:rPr>
              <a:t>也是正规式，它们代表的正规集分别是</a:t>
            </a:r>
            <a:r>
              <a:rPr lang="en-US" altLang="zh-CN" sz="2400" b="1" dirty="0" smtClean="0">
                <a:sym typeface="Symbol" pitchFamily="18" charset="2"/>
              </a:rPr>
              <a:t>L(),  L()U L(</a:t>
            </a:r>
            <a:r>
              <a:rPr lang="en-US" altLang="zh-CN" sz="2400" b="1" dirty="0" smtClean="0">
                <a:cs typeface="Times New Roman" pitchFamily="18" charset="0"/>
                <a:sym typeface="Symbol" pitchFamily="18" charset="2"/>
              </a:rPr>
              <a:t> </a:t>
            </a:r>
            <a:r>
              <a:rPr lang="en-US" altLang="zh-CN" sz="2400" b="1" dirty="0" smtClean="0">
                <a:sym typeface="Symbol" pitchFamily="18" charset="2"/>
              </a:rPr>
              <a:t>),  L() </a:t>
            </a:r>
            <a:r>
              <a:rPr lang="en-US" altLang="zh-CN" sz="2400" b="1" dirty="0" smtClean="0">
                <a:cs typeface="Times New Roman" pitchFamily="18" charset="0"/>
                <a:sym typeface="Symbol" pitchFamily="18" charset="2"/>
              </a:rPr>
              <a:t>•</a:t>
            </a:r>
            <a:r>
              <a:rPr lang="en-US" altLang="zh-CN" sz="2400" b="1" dirty="0" smtClean="0">
                <a:sym typeface="Symbol" pitchFamily="18" charset="2"/>
              </a:rPr>
              <a:t> L(</a:t>
            </a:r>
            <a:r>
              <a:rPr lang="en-US" altLang="zh-CN" sz="2400" b="1" dirty="0" smtClean="0">
                <a:cs typeface="Times New Roman" pitchFamily="18" charset="0"/>
                <a:sym typeface="Symbol" pitchFamily="18" charset="2"/>
              </a:rPr>
              <a:t> </a:t>
            </a:r>
            <a:r>
              <a:rPr lang="en-US" altLang="zh-CN" sz="2400" b="1" dirty="0" smtClean="0">
                <a:sym typeface="Symbol" pitchFamily="18" charset="2"/>
              </a:rPr>
              <a:t>), 	</a:t>
            </a:r>
            <a:r>
              <a:rPr lang="zh-CN" altLang="en-US" sz="2400" b="1" dirty="0" smtClean="0">
                <a:sym typeface="Symbol" pitchFamily="18" charset="2"/>
              </a:rPr>
              <a:t>（</a:t>
            </a:r>
            <a:r>
              <a:rPr lang="en-US" altLang="zh-CN" sz="2400" b="1" dirty="0" smtClean="0">
                <a:sym typeface="Symbol" pitchFamily="18" charset="2"/>
              </a:rPr>
              <a:t>L() </a:t>
            </a:r>
            <a:r>
              <a:rPr lang="zh-CN" altLang="en-US" sz="2400" b="1" dirty="0" smtClean="0">
                <a:sym typeface="Symbol" pitchFamily="18" charset="2"/>
              </a:rPr>
              <a:t>）</a:t>
            </a:r>
            <a:r>
              <a:rPr lang="en-US" altLang="zh-CN" sz="2400" b="1" baseline="30000" dirty="0" smtClean="0">
                <a:sym typeface="Symbol" pitchFamily="18" charset="2"/>
              </a:rPr>
              <a:t>*</a:t>
            </a:r>
            <a:r>
              <a:rPr lang="en-US" altLang="zh-CN" sz="2400" b="1" dirty="0" smtClean="0">
                <a:sym typeface="Symbol" pitchFamily="18" charset="2"/>
              </a:rPr>
              <a:t>, </a:t>
            </a:r>
            <a:r>
              <a:rPr lang="zh-CN" altLang="en-US" sz="2400" b="1" dirty="0" smtClean="0">
                <a:sym typeface="Symbol" pitchFamily="18" charset="2"/>
              </a:rPr>
              <a:t>（</a:t>
            </a:r>
            <a:r>
              <a:rPr lang="en-US" altLang="zh-CN" sz="2400" b="1" dirty="0" smtClean="0">
                <a:sym typeface="Symbol" pitchFamily="18" charset="2"/>
              </a:rPr>
              <a:t>L(</a:t>
            </a:r>
            <a:r>
              <a:rPr lang="en-US" altLang="zh-CN" sz="2400" b="1" dirty="0" smtClean="0"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sz="2400" b="1" dirty="0" smtClean="0">
                <a:sym typeface="Symbol" pitchFamily="18" charset="2"/>
              </a:rPr>
              <a:t>)</a:t>
            </a:r>
            <a:r>
              <a:rPr lang="zh-CN" altLang="en-US" sz="2400" b="1" dirty="0" smtClean="0">
                <a:sym typeface="Symbol" pitchFamily="18" charset="2"/>
              </a:rPr>
              <a:t>）</a:t>
            </a:r>
            <a:r>
              <a:rPr lang="en-US" altLang="zh-CN" sz="2400" b="1" dirty="0" smtClean="0">
                <a:sym typeface="Symbol" pitchFamily="18" charset="2"/>
              </a:rPr>
              <a:t> </a:t>
            </a:r>
            <a:r>
              <a:rPr lang="en-US" altLang="zh-CN" sz="2400" b="1" baseline="30000" dirty="0" smtClean="0">
                <a:sym typeface="Symbol" pitchFamily="18" charset="2"/>
              </a:rPr>
              <a:t>*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ym typeface="Symbol" pitchFamily="18" charset="2"/>
              </a:rPr>
              <a:t>(4)</a:t>
            </a:r>
            <a:r>
              <a:rPr lang="zh-CN" altLang="en-US" sz="2400" b="1" dirty="0" smtClean="0">
                <a:sym typeface="Symbol" pitchFamily="18" charset="2"/>
              </a:rPr>
              <a:t>仅由有限次使用（），</a:t>
            </a:r>
            <a:r>
              <a:rPr lang="en-US" altLang="zh-CN" sz="2400" b="1" dirty="0" smtClean="0">
                <a:sym typeface="Symbol" pitchFamily="18" charset="2"/>
              </a:rPr>
              <a:t>|</a:t>
            </a:r>
            <a:r>
              <a:rPr lang="zh-CN" altLang="en-US" sz="2400" b="1" dirty="0" smtClean="0">
                <a:sym typeface="Symbol" pitchFamily="18" charset="2"/>
              </a:rPr>
              <a:t>，</a:t>
            </a:r>
            <a:r>
              <a:rPr lang="en-US" altLang="zh-CN" sz="2400" b="1" dirty="0" smtClean="0">
                <a:sym typeface="Symbol" pitchFamily="18" charset="2"/>
              </a:rPr>
              <a:t>*</a:t>
            </a:r>
            <a:r>
              <a:rPr lang="zh-CN" altLang="en-US" sz="2400" b="1" dirty="0" smtClean="0">
                <a:sym typeface="Symbol" pitchFamily="18" charset="2"/>
              </a:rPr>
              <a:t>，</a:t>
            </a:r>
            <a:r>
              <a:rPr lang="en-US" altLang="zh-CN" sz="2400" b="1" dirty="0" smtClean="0">
                <a:sym typeface="Symbol" pitchFamily="18" charset="2"/>
              </a:rPr>
              <a:t>.</a:t>
            </a:r>
            <a:r>
              <a:rPr lang="zh-CN" altLang="en-US" sz="2400" b="1" dirty="0" smtClean="0">
                <a:sym typeface="Symbol" pitchFamily="18" charset="2"/>
              </a:rPr>
              <a:t>等运算构成的表达式也是∑上的正规式，这些正规式所表示的集合是∑上的正规集。</a:t>
            </a:r>
            <a:endParaRPr lang="en-US" altLang="zh-CN" sz="2400" b="1" dirty="0" smtClean="0">
              <a:sym typeface="Symbol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lang="zh-CN" altLang="en-US" b="1" dirty="0" smtClean="0">
                <a:solidFill>
                  <a:srgbClr val="A50021"/>
                </a:solidFill>
                <a:sym typeface="Symbol" pitchFamily="18" charset="2"/>
              </a:rPr>
              <a:t>特别的</a:t>
            </a:r>
            <a:r>
              <a:rPr lang="zh-CN" altLang="en-US" b="1" dirty="0" smtClean="0">
                <a:sym typeface="Symbol" pitchFamily="18" charset="2"/>
              </a:rPr>
              <a:t>，是</a:t>
            </a:r>
            <a:r>
              <a:rPr lang="zh-CN" altLang="en-US" b="1" dirty="0">
                <a:sym typeface="Symbol" pitchFamily="18" charset="2"/>
              </a:rPr>
              <a:t>∑上的正规式，它表示的正规</a:t>
            </a:r>
            <a:r>
              <a:rPr lang="zh-CN" altLang="en-US" b="1" dirty="0" smtClean="0">
                <a:sym typeface="Symbol" pitchFamily="18" charset="2"/>
              </a:rPr>
              <a:t>集是</a:t>
            </a:r>
            <a:r>
              <a:rPr lang="ru-RU" altLang="zh-CN" b="1" dirty="0" smtClean="0">
                <a:sym typeface="Symbol" pitchFamily="18" charset="2"/>
              </a:rPr>
              <a:t>ф</a:t>
            </a:r>
            <a:endParaRPr lang="en-US" altLang="zh-CN" b="1" dirty="0">
              <a:sym typeface="Symbol" pitchFamily="18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zh-CN" altLang="en-US" sz="2400" b="1" dirty="0" smtClean="0"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991" y="481855"/>
            <a:ext cx="7128792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Arial Narrow" pitchFamily="34" charset="0"/>
              </a:rPr>
              <a:t>3.3.2 </a:t>
            </a:r>
            <a:r>
              <a:rPr lang="zh-CN" altLang="en-US" sz="2800" b="1" dirty="0">
                <a:solidFill>
                  <a:srgbClr val="C00000"/>
                </a:solidFill>
                <a:latin typeface="Arial Narrow" pitchFamily="34" charset="0"/>
              </a:rPr>
              <a:t>正规式</a:t>
            </a:r>
            <a:endParaRPr lang="en-US" altLang="zh-CN" sz="2800" b="1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918898"/>
            <a:ext cx="763284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也称</a:t>
            </a:r>
            <a:r>
              <a:rPr lang="zh-CN" altLang="en-US" sz="2400" b="1" dirty="0">
                <a:solidFill>
                  <a:srgbClr val="C00000"/>
                </a:solidFill>
                <a:latin typeface="Arial Narrow" pitchFamily="34" charset="0"/>
                <a:sym typeface="Symbol" pitchFamily="18" charset="2"/>
              </a:rPr>
              <a:t>正规表达式。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正规式能精确定义集合。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  <a:sym typeface="Symbol" pitchFamily="18" charset="2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能用正规式定义的集合称为</a:t>
            </a:r>
            <a:r>
              <a:rPr lang="zh-CN" altLang="en-US" sz="2400" b="1" dirty="0">
                <a:solidFill>
                  <a:srgbClr val="C00000"/>
                </a:solidFill>
                <a:latin typeface="Arial Narrow" pitchFamily="34" charset="0"/>
                <a:sym typeface="Symbol" pitchFamily="18" charset="2"/>
              </a:rPr>
              <a:t>正规集（正规式是定义正规集的工具）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。它描述单词的另外一种工具。</a:t>
            </a:r>
          </a:p>
        </p:txBody>
      </p:sp>
    </p:spTree>
    <p:extLst>
      <p:ext uri="{BB962C8B-B14F-4D97-AF65-F5344CB8AC3E}">
        <p14:creationId xmlns="" xmlns:p14="http://schemas.microsoft.com/office/powerpoint/2010/main" val="4150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67544" y="506289"/>
            <a:ext cx="8229600" cy="554461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∑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={a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b}</a:t>
            </a:r>
          </a:p>
          <a:p>
            <a:pPr lvl="1">
              <a:spcBef>
                <a:spcPts val="6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正规式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表示的正规集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{a}</a:t>
            </a:r>
          </a:p>
          <a:p>
            <a:pPr lvl="1">
              <a:spcBef>
                <a:spcPts val="6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正规式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a|b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表示的正规集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{a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b}</a:t>
            </a:r>
          </a:p>
          <a:p>
            <a:pPr lvl="1">
              <a:spcBef>
                <a:spcPts val="6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正规式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ab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表示的正规集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{ab}</a:t>
            </a:r>
          </a:p>
          <a:p>
            <a:pPr lvl="1">
              <a:spcBef>
                <a:spcPts val="6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正规式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a|b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)(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a|b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表示的正规集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{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aa,ab,ba,bb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}</a:t>
            </a:r>
          </a:p>
          <a:p>
            <a:pPr lvl="1">
              <a:spcBef>
                <a:spcPts val="6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正规式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2400" b="1" baseline="30000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*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表示的正规集是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{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aaa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…..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若干个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的串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}</a:t>
            </a:r>
          </a:p>
          <a:p>
            <a:pPr lvl="1"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正规式（</a:t>
            </a:r>
            <a:r>
              <a:rPr lang="en-US" altLang="zh-CN" sz="2400" b="1" dirty="0" err="1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a|b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）</a:t>
            </a:r>
            <a:r>
              <a:rPr lang="zh-CN" altLang="en-US" sz="2400" b="1" baseline="30000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*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表示的正规集是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{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b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aa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ab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…..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所有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b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组成的串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}</a:t>
            </a:r>
          </a:p>
          <a:p>
            <a:pPr lvl="1">
              <a:spcBef>
                <a:spcPts val="600"/>
              </a:spcBef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正规式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a|b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)</a:t>
            </a:r>
            <a:r>
              <a:rPr lang="en-US" altLang="zh-CN" sz="2400" b="1" baseline="30000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*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aa|bb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)(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a|b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)</a:t>
            </a:r>
            <a:r>
              <a:rPr lang="en-US" altLang="zh-CN" sz="2400" b="1" baseline="30000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*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表示包含两个相继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或两个相继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b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组成的串</a:t>
            </a:r>
          </a:p>
          <a:p>
            <a:pPr lvl="1">
              <a:spcBef>
                <a:spcPts val="600"/>
              </a:spcBef>
            </a:pP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sym typeface="Symbol" pitchFamily="18" charset="2"/>
            </a:endParaRPr>
          </a:p>
          <a:p>
            <a:pPr lvl="1">
              <a:spcBef>
                <a:spcPts val="600"/>
              </a:spcBef>
            </a:pP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6908" y="44624"/>
            <a:ext cx="39239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3.3.2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正规式</a:t>
            </a:r>
          </a:p>
        </p:txBody>
      </p:sp>
    </p:spTree>
    <p:extLst>
      <p:ext uri="{BB962C8B-B14F-4D97-AF65-F5344CB8AC3E}">
        <p14:creationId xmlns="" xmlns:p14="http://schemas.microsoft.com/office/powerpoint/2010/main" val="29435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6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6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8304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0066"/>
                </a:solidFill>
                <a:latin typeface="Arial Narrow" pitchFamily="34" charset="0"/>
              </a:rPr>
              <a:t>正规式的符号的运算顺序优先级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38315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从高到低依次是：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19888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（   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636911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一元符号的闭包，并且遵守左结合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44" y="321297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连接运算，并且遵守左结合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386104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或运算（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|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），并且遵守左结合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676" y="4581128"/>
            <a:ext cx="600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例如：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ab|ab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*c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等价于 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(ab)|(a(b*)c)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106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16632"/>
            <a:ext cx="8229600" cy="101553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正规式满足的代数规律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956360"/>
            <a:ext cx="5976664" cy="4901640"/>
          </a:xfrm>
        </p:spPr>
        <p:txBody>
          <a:bodyPr numCol="2">
            <a:noAutofit/>
          </a:bodyPr>
          <a:lstStyle/>
          <a:p>
            <a:r>
              <a:rPr lang="zh-CN" altLang="en-US" sz="2400" b="1" dirty="0" smtClean="0"/>
              <a:t>正规式服从的代数规律有：</a:t>
            </a:r>
          </a:p>
          <a:p>
            <a:pPr lvl="1"/>
            <a:r>
              <a:rPr lang="en-US" altLang="zh-CN" sz="2400" b="1" dirty="0" err="1" smtClean="0"/>
              <a:t>r|s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s|r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r|(</a:t>
            </a:r>
            <a:r>
              <a:rPr lang="en-US" altLang="zh-CN" sz="2400" b="1" dirty="0" err="1" smtClean="0"/>
              <a:t>s|t</a:t>
            </a:r>
            <a:r>
              <a:rPr lang="en-US" altLang="zh-CN" sz="2400" b="1" dirty="0" smtClean="0"/>
              <a:t>) = (</a:t>
            </a:r>
            <a:r>
              <a:rPr lang="en-US" altLang="zh-CN" sz="2400" b="1" dirty="0" err="1" smtClean="0"/>
              <a:t>r|s</a:t>
            </a:r>
            <a:r>
              <a:rPr lang="en-US" altLang="zh-CN" sz="2400" b="1" dirty="0" smtClean="0"/>
              <a:t>)|t</a:t>
            </a:r>
          </a:p>
          <a:p>
            <a:pPr lvl="1"/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rs</a:t>
            </a:r>
            <a:r>
              <a:rPr lang="en-US" altLang="zh-CN" sz="2400" b="1" dirty="0" smtClean="0"/>
              <a:t>)t = r(</a:t>
            </a:r>
            <a:r>
              <a:rPr lang="en-US" altLang="zh-CN" sz="2400" b="1" dirty="0" err="1" smtClean="0"/>
              <a:t>st</a:t>
            </a:r>
            <a:r>
              <a:rPr lang="en-US" altLang="zh-CN" sz="2400" b="1" dirty="0" smtClean="0"/>
              <a:t>)</a:t>
            </a:r>
          </a:p>
          <a:p>
            <a:pPr lvl="1"/>
            <a:r>
              <a:rPr lang="en-US" altLang="zh-CN" sz="2400" b="1" dirty="0" smtClean="0"/>
              <a:t>r(</a:t>
            </a:r>
            <a:r>
              <a:rPr lang="en-US" altLang="zh-CN" sz="2400" b="1" dirty="0" err="1" smtClean="0"/>
              <a:t>s|t</a:t>
            </a:r>
            <a:r>
              <a:rPr lang="en-US" altLang="zh-CN" sz="2400" b="1" dirty="0" smtClean="0"/>
              <a:t>) = </a:t>
            </a:r>
            <a:r>
              <a:rPr lang="en-US" altLang="zh-CN" sz="2400" b="1" dirty="0" err="1" smtClean="0"/>
              <a:t>rs|rt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s|t</a:t>
            </a:r>
            <a:r>
              <a:rPr lang="en-US" altLang="zh-CN" sz="2400" b="1" dirty="0" smtClean="0"/>
              <a:t>)r = </a:t>
            </a:r>
            <a:r>
              <a:rPr lang="en-US" altLang="zh-CN" sz="2400" b="1" dirty="0" err="1" smtClean="0"/>
              <a:t>sr</a:t>
            </a:r>
            <a:r>
              <a:rPr lang="en-US" altLang="zh-CN" sz="2400" b="1" dirty="0" smtClean="0"/>
              <a:t> | </a:t>
            </a:r>
            <a:r>
              <a:rPr lang="en-US" altLang="zh-CN" sz="2400" b="1" dirty="0" err="1" smtClean="0"/>
              <a:t>tr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>
                <a:sym typeface="Symbol" pitchFamily="18" charset="2"/>
              </a:rPr>
              <a:t>r = r</a:t>
            </a:r>
          </a:p>
          <a:p>
            <a:pPr lvl="1"/>
            <a:r>
              <a:rPr lang="en-US" altLang="zh-CN" sz="2400" b="1" dirty="0" smtClean="0">
                <a:sym typeface="Symbol" pitchFamily="18" charset="2"/>
              </a:rPr>
              <a:t>r = r</a:t>
            </a:r>
          </a:p>
          <a:p>
            <a:pPr lvl="1"/>
            <a:r>
              <a:rPr lang="zh-CN" altLang="en-US" sz="2400" b="1" dirty="0" smtClean="0"/>
              <a:t>其中 </a:t>
            </a:r>
            <a:r>
              <a:rPr lang="en-US" altLang="zh-CN" sz="2400" b="1" dirty="0" smtClean="0"/>
              <a:t>r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都表示正规式</a:t>
            </a:r>
          </a:p>
          <a:p>
            <a:endParaRPr lang="en-US" altLang="zh-CN" sz="2400" b="1" dirty="0" smtClean="0">
              <a:solidFill>
                <a:srgbClr val="FF006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9604" y="1120775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若两个正规式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e</a:t>
            </a:r>
            <a:r>
              <a:rPr lang="en-US" altLang="zh-CN" sz="2400" b="1" baseline="-25000" dirty="0">
                <a:solidFill>
                  <a:prstClr val="black"/>
                </a:solidFill>
                <a:latin typeface="Arial Narrow" pitchFamily="34" charset="0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和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e</a:t>
            </a:r>
            <a:r>
              <a:rPr lang="en-US" altLang="zh-CN" sz="2400" b="1" baseline="-25000" dirty="0">
                <a:solidFill>
                  <a:prstClr val="black"/>
                </a:solidFill>
                <a:latin typeface="Arial Narrow" pitchFamily="34" charset="0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所表示的</a:t>
            </a:r>
            <a:r>
              <a:rPr lang="zh-CN" altLang="en-US" sz="2400" b="1" dirty="0">
                <a:solidFill>
                  <a:srgbClr val="C00000"/>
                </a:solidFill>
                <a:latin typeface="Arial Narrow" pitchFamily="34" charset="0"/>
              </a:rPr>
              <a:t>正规集相同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，则说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e</a:t>
            </a:r>
            <a:r>
              <a:rPr lang="en-US" altLang="zh-CN" sz="2400" b="1" baseline="-25000" dirty="0">
                <a:solidFill>
                  <a:prstClr val="black"/>
                </a:solidFill>
                <a:latin typeface="Arial Narrow" pitchFamily="34" charset="0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和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e</a:t>
            </a:r>
            <a:r>
              <a:rPr lang="en-US" altLang="zh-CN" sz="2400" b="1" baseline="-25000" dirty="0">
                <a:solidFill>
                  <a:prstClr val="black"/>
                </a:solidFill>
                <a:latin typeface="Arial Narrow" pitchFamily="34" charset="0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等价，写作</a:t>
            </a:r>
            <a:r>
              <a:rPr lang="en-US" altLang="zh-CN" sz="2400" b="1" dirty="0">
                <a:solidFill>
                  <a:srgbClr val="C00000"/>
                </a:solidFill>
                <a:latin typeface="Arial Narrow" pitchFamily="34" charset="0"/>
              </a:rPr>
              <a:t>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Arial Narrow" pitchFamily="34" charset="0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Arial Narrow" pitchFamily="34" charset="0"/>
              </a:rPr>
              <a:t>=e</a:t>
            </a:r>
            <a:r>
              <a:rPr lang="en-US" altLang="zh-CN" sz="2400" b="1" baseline="-25000" dirty="0">
                <a:solidFill>
                  <a:srgbClr val="C00000"/>
                </a:solidFill>
                <a:latin typeface="Arial Narrow" pitchFamily="34" charset="0"/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995936" y="194821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Arial Narrow" pitchFamily="34" charset="0"/>
              </a:rPr>
              <a:t>补充：</a:t>
            </a:r>
            <a:endParaRPr lang="en-US" altLang="zh-CN" sz="2400" b="1" dirty="0">
              <a:solidFill>
                <a:srgbClr val="C00000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r*=(r|</a:t>
            </a:r>
            <a:r>
              <a:rPr lang="el-GR" altLang="zh-CN" sz="2400" b="1" dirty="0">
                <a:solidFill>
                  <a:prstClr val="black"/>
                </a:solidFill>
                <a:latin typeface="Arial Narrow" pitchFamily="34" charset="0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)</a:t>
            </a:r>
            <a:r>
              <a:rPr lang="en-US" altLang="zh-CN" sz="2400" b="1" baseline="30000" dirty="0">
                <a:solidFill>
                  <a:prstClr val="black"/>
                </a:solidFill>
                <a:latin typeface="Arial Narrow" pitchFamily="34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a|b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)</a:t>
            </a:r>
            <a:r>
              <a:rPr lang="en-US" altLang="zh-CN" sz="2400" b="1" baseline="30000" dirty="0">
                <a:solidFill>
                  <a:prstClr val="black"/>
                </a:solidFill>
                <a:latin typeface="Arial Narrow" pitchFamily="34" charset="0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=(a</a:t>
            </a:r>
            <a:r>
              <a:rPr lang="en-US" altLang="zh-CN" sz="2400" b="1" baseline="30000" dirty="0">
                <a:solidFill>
                  <a:prstClr val="black"/>
                </a:solidFill>
                <a:latin typeface="Arial Narrow" pitchFamily="34" charset="0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b</a:t>
            </a:r>
            <a:r>
              <a:rPr lang="en-US" altLang="zh-CN" sz="2400" b="1" baseline="30000" dirty="0">
                <a:solidFill>
                  <a:prstClr val="black"/>
                </a:solidFill>
                <a:latin typeface="Arial Narrow" pitchFamily="34" charset="0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)</a:t>
            </a:r>
            <a:r>
              <a:rPr lang="en-US" altLang="zh-CN" sz="2400" b="1" baseline="30000" dirty="0">
                <a:solidFill>
                  <a:prstClr val="black"/>
                </a:solidFill>
                <a:latin typeface="Arial Narrow" pitchFamily="34" charset="0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【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课堂证明！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】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Arial Narrow" pitchFamily="34" charset="0"/>
              </a:rPr>
              <a:t>程序设计语言中的单词都可以用正规式来表示</a:t>
            </a:r>
          </a:p>
        </p:txBody>
      </p:sp>
    </p:spTree>
    <p:extLst>
      <p:ext uri="{BB962C8B-B14F-4D97-AF65-F5344CB8AC3E}">
        <p14:creationId xmlns="" xmlns:p14="http://schemas.microsoft.com/office/powerpoint/2010/main" val="38659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650305"/>
            <a:ext cx="7200800" cy="576064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无符号数（常数）？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88640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无符号数的正规文法和正规式表示</a:t>
            </a:r>
          </a:p>
        </p:txBody>
      </p:sp>
      <p:sp>
        <p:nvSpPr>
          <p:cNvPr id="4" name="矩形 3"/>
          <p:cNvSpPr/>
          <p:nvPr/>
        </p:nvSpPr>
        <p:spPr>
          <a:xfrm>
            <a:off x="220938" y="3075333"/>
            <a:ext cx="838842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分析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：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是必备的，由若干位的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0-9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组成；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84660"/>
            <a:ext cx="856895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25.55e-2,   2.12e+4,    5e3  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.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小数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e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指数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)</a:t>
            </a: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25.55       2.0  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（整数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.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小数）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25  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782270" y="3641924"/>
            <a:ext cx="7920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小数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是可有可无的。若有，是小数点“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.”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后跟若干位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0-9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组成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1580" y="4329912"/>
            <a:ext cx="7920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是可有可无的。若有，是 “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e”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后跟若干位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0-9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组成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3129" y="5013176"/>
            <a:ext cx="781778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无符号数的字母表：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∑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={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.,e,+,-},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则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正规式表示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： </a:t>
            </a:r>
            <a:r>
              <a:rPr lang="en-US" altLang="zh-CN" sz="2400" b="1" dirty="0" err="1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d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 (.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</a:rPr>
              <a:t>dd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|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)(e(+|-| )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dd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 )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表示的是无符号数。其中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为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【0-9】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中的数字。</a:t>
            </a:r>
          </a:p>
        </p:txBody>
      </p:sp>
      <p:sp>
        <p:nvSpPr>
          <p:cNvPr id="10" name="矩形 9"/>
          <p:cNvSpPr/>
          <p:nvPr/>
        </p:nvSpPr>
        <p:spPr>
          <a:xfrm>
            <a:off x="222700" y="2063389"/>
            <a:ext cx="838842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不可以出现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：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.13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（错）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e8 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（错）</a:t>
            </a:r>
            <a:endParaRPr lang="en-US" altLang="zh-CN" sz="2400" b="1" dirty="0">
              <a:solidFill>
                <a:srgbClr val="A50021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2050" y="2497203"/>
            <a:ext cx="838842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分辨不出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：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.000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（错）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0000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（错）</a:t>
            </a:r>
            <a:endParaRPr lang="en-US" altLang="zh-CN" sz="2400" b="1" dirty="0">
              <a:solidFill>
                <a:srgbClr val="A50021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11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  <p:bldP spid="4" grpId="0"/>
      <p:bldP spid="5" grpId="0"/>
      <p:bldP spid="7" grpId="0"/>
      <p:bldP spid="12" grpId="0"/>
      <p:bldP spid="6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41784"/>
            <a:ext cx="7924800" cy="1143000"/>
          </a:xfrm>
        </p:spPr>
        <p:txBody>
          <a:bodyPr/>
          <a:lstStyle/>
          <a:p>
            <a:pPr algn="ctr"/>
            <a:r>
              <a:rPr lang="zh-CN" altLang="en-US" sz="3200" b="1" dirty="0" smtClean="0"/>
              <a:t>本章提要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7920880" cy="2772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zh-CN" altLang="en-US" sz="28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词法分析是编译程序的第一步，词法分析首要任务是正确识别单词。</a:t>
            </a:r>
            <a:endParaRPr lang="en-US" altLang="zh-CN" sz="2800" b="1" spc="3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zh-CN" altLang="en-US" sz="28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本章主要讲述描述单词的词法规则的形式：状态转换图、正规文法、正规表达式、有穷状态机，及这些不同形式间的转换。</a:t>
            </a:r>
          </a:p>
        </p:txBody>
      </p:sp>
    </p:spTree>
    <p:extLst>
      <p:ext uri="{BB962C8B-B14F-4D97-AF65-F5344CB8AC3E}">
        <p14:creationId xmlns="" xmlns:p14="http://schemas.microsoft.com/office/powerpoint/2010/main" val="20797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4474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无符号数的正规文法和正规式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636912"/>
            <a:ext cx="838842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先用文法形式描述无符号数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无符号数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&gt;-&gt;&lt;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&gt;(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 .&lt;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十进制小数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)( 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|e&lt;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正负号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&gt;)</a:t>
            </a:r>
          </a:p>
        </p:txBody>
      </p:sp>
      <p:sp>
        <p:nvSpPr>
          <p:cNvPr id="7" name="矩形 6"/>
          <p:cNvSpPr/>
          <p:nvPr/>
        </p:nvSpPr>
        <p:spPr>
          <a:xfrm>
            <a:off x="666609" y="3983097"/>
            <a:ext cx="792088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-&gt;0|1|…|9| </a:t>
            </a:r>
            <a:r>
              <a:rPr lang="en-US" altLang="zh-CN" sz="2400" b="1" strike="dblStrike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0&lt;</a:t>
            </a:r>
            <a:r>
              <a:rPr lang="zh-CN" altLang="en-US" sz="2400" b="1" strike="dblStrike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strike="dblStrike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 1&lt;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&gt;|…|9&lt;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0" name="矩形 9"/>
          <p:cNvSpPr/>
          <p:nvPr/>
        </p:nvSpPr>
        <p:spPr>
          <a:xfrm>
            <a:off x="653852" y="4378832"/>
            <a:ext cx="7920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十进制小数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-&gt;0|1|…|9|0&lt;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 1&lt;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&gt;|…|9&lt;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670498" y="5075380"/>
            <a:ext cx="792088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-&gt;0|1|…|9| </a:t>
            </a:r>
            <a:r>
              <a:rPr lang="en-US" altLang="zh-CN" sz="2400" b="1" strike="dblStrike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0&lt;</a:t>
            </a:r>
            <a:r>
              <a:rPr lang="zh-CN" altLang="en-US" sz="2400" b="1" strike="dblStrike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strike="dblStrike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 1&lt;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&gt;|…|9&lt;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915653" y="1052736"/>
            <a:ext cx="781778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无符号数的字母表：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∑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={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.,e,+,-},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则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正规式表示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： </a:t>
            </a:r>
            <a:r>
              <a:rPr lang="en-US" altLang="zh-CN" sz="2400" b="1" dirty="0" err="1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d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 (.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</a:rPr>
              <a:t>dd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|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)(e(+|-| )</a:t>
            </a:r>
            <a:r>
              <a:rPr lang="en-US" altLang="zh-CN" sz="2400" b="1" dirty="0" err="1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dd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 )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表示的是无符号数。其中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为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【0-9】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中的数字。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70498" y="5639229"/>
            <a:ext cx="792088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正负号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-&gt;+ |- |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989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4474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无符号数的正规文法和正规式</a:t>
            </a:r>
          </a:p>
        </p:txBody>
      </p:sp>
      <p:sp>
        <p:nvSpPr>
          <p:cNvPr id="4" name="矩形 3"/>
          <p:cNvSpPr/>
          <p:nvPr/>
        </p:nvSpPr>
        <p:spPr>
          <a:xfrm>
            <a:off x="653852" y="1052736"/>
            <a:ext cx="838842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先用文法形式描述无符号数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无符号数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&gt;-&gt;&lt;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&gt;(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 .&lt;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十进制小数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)( 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|e&lt;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正负号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&gt;)</a:t>
            </a:r>
          </a:p>
        </p:txBody>
      </p:sp>
      <p:sp>
        <p:nvSpPr>
          <p:cNvPr id="16" name="矩形 15"/>
          <p:cNvSpPr/>
          <p:nvPr/>
        </p:nvSpPr>
        <p:spPr>
          <a:xfrm>
            <a:off x="755576" y="2564904"/>
            <a:ext cx="838842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是若干位的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0-9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。将其分解为：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-&gt; 0|1|…|9| 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(0|1|…|9)&lt;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8" name="矩形 17"/>
          <p:cNvSpPr/>
          <p:nvPr/>
        </p:nvSpPr>
        <p:spPr>
          <a:xfrm>
            <a:off x="476854" y="3526615"/>
            <a:ext cx="850010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为了书写方便，用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表示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0|1|…|9| 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则上式改写为：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-&gt; 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|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 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9" name="矩形 18"/>
          <p:cNvSpPr/>
          <p:nvPr/>
        </p:nvSpPr>
        <p:spPr>
          <a:xfrm>
            <a:off x="476854" y="4372976"/>
            <a:ext cx="850010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提取公因子 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 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则上式改写为：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无符号数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-&gt; 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( 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 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)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把（）中的内容称为余留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…</a:t>
            </a:r>
          </a:p>
        </p:txBody>
      </p:sp>
      <p:sp>
        <p:nvSpPr>
          <p:cNvPr id="20" name="矩形 19"/>
          <p:cNvSpPr/>
          <p:nvPr/>
        </p:nvSpPr>
        <p:spPr>
          <a:xfrm>
            <a:off x="539682" y="5389164"/>
            <a:ext cx="850010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改为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余留无符号数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，目的就是产生若干位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</a:t>
            </a:r>
          </a:p>
        </p:txBody>
      </p:sp>
    </p:spTree>
    <p:extLst>
      <p:ext uri="{BB962C8B-B14F-4D97-AF65-F5344CB8AC3E}">
        <p14:creationId xmlns="" xmlns:p14="http://schemas.microsoft.com/office/powerpoint/2010/main" val="231074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4474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无符号数的正规文法和正规式</a:t>
            </a:r>
          </a:p>
        </p:txBody>
      </p:sp>
      <p:sp>
        <p:nvSpPr>
          <p:cNvPr id="10" name="矩形 9"/>
          <p:cNvSpPr/>
          <p:nvPr/>
        </p:nvSpPr>
        <p:spPr>
          <a:xfrm>
            <a:off x="467544" y="1196752"/>
            <a:ext cx="838842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无符号数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余留无符号数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（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整数部分若干                  位的情况 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560.****e***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）</a:t>
            </a:r>
            <a:endParaRPr lang="en-US" altLang="zh-CN" sz="2400" b="1" dirty="0">
              <a:solidFill>
                <a:srgbClr val="A50021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2187912"/>
            <a:ext cx="838842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无符号数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.&lt;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十进制小数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（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整数一位，小数部分若干位的情况 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5.****e***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）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3166641"/>
            <a:ext cx="838842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无符号数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e&lt;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正负号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&gt;)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（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整数一位，后跟指数部分 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5e***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）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6264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4474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无符号数的正规文法和正规式</a:t>
            </a:r>
          </a:p>
        </p:txBody>
      </p:sp>
      <p:sp>
        <p:nvSpPr>
          <p:cNvPr id="10" name="矩形 9"/>
          <p:cNvSpPr/>
          <p:nvPr/>
        </p:nvSpPr>
        <p:spPr>
          <a:xfrm>
            <a:off x="223877" y="3963901"/>
            <a:ext cx="838842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指数部分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余留整指数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|+ 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|- 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endParaRPr lang="en-US" altLang="zh-CN" sz="2400" b="1" dirty="0">
              <a:solidFill>
                <a:srgbClr val="A50021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877" y="4955061"/>
            <a:ext cx="838842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sym typeface="Symbol" pitchFamily="18" charset="2"/>
              </a:rPr>
              <a:t>整指数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余留整指数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 </a:t>
            </a:r>
          </a:p>
        </p:txBody>
      </p:sp>
      <p:sp>
        <p:nvSpPr>
          <p:cNvPr id="8" name="矩形 7"/>
          <p:cNvSpPr/>
          <p:nvPr/>
        </p:nvSpPr>
        <p:spPr>
          <a:xfrm>
            <a:off x="234145" y="5484613"/>
            <a:ext cx="838842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余留整指数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余留整指数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 </a:t>
            </a: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079" y="2429540"/>
            <a:ext cx="838842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十进制小数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余留十进制数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endParaRPr lang="en-US" altLang="zh-CN" sz="2400" b="1" dirty="0">
              <a:solidFill>
                <a:srgbClr val="A50021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8079" y="2817338"/>
            <a:ext cx="838842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余留十进制小数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余留十进制数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|e 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指数部分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endParaRPr lang="en-US" altLang="zh-CN" sz="2400" b="1" dirty="0">
              <a:solidFill>
                <a:srgbClr val="A50021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8079" y="1196752"/>
            <a:ext cx="838842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余留无符号数</a:t>
            </a:r>
            <a:r>
              <a:rPr lang="en-US" altLang="zh-CN" sz="2400" b="1" dirty="0">
                <a:solidFill>
                  <a:srgbClr val="A50021"/>
                </a:solidFill>
                <a:latin typeface="宋体" panose="02010600030101010101" pitchFamily="2" charset="-122"/>
                <a:sym typeface="Symbol" pitchFamily="18" charset="2"/>
              </a:rPr>
              <a:t>&gt;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余留无符号数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|.&lt;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十进制小数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 e&lt;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指数部分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endParaRPr lang="en-US" altLang="zh-CN" sz="2400" b="1" dirty="0">
              <a:solidFill>
                <a:srgbClr val="A50021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05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054" y="563371"/>
            <a:ext cx="838842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若用正规文法形式描述无符号数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无符号数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余留无符号数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457300" y="2204864"/>
            <a:ext cx="7920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余留无符号数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baseline="30000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digit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余留无符号数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&gt; |.&lt;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十进制小数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&gt;|e&lt;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指数部分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&gt;|</a:t>
            </a:r>
            <a:r>
              <a:rPr lang="el-GR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3124398"/>
            <a:ext cx="792088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十进制小数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余留十进制小数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469826" y="4465383"/>
            <a:ext cx="7920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指数部分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baseline="30000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 digit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 &lt;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余留指数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&gt; |+&lt;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整指数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&gt;|-&lt;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整指数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420080" y="3717032"/>
            <a:ext cx="7920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余留十进制小数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余留十进制小数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|e&lt;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指数部分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&gt;|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ε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680" y="5156330"/>
            <a:ext cx="792088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整指数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4" name="矩形 13"/>
          <p:cNvSpPr/>
          <p:nvPr/>
        </p:nvSpPr>
        <p:spPr>
          <a:xfrm>
            <a:off x="420080" y="5661248"/>
            <a:ext cx="792088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</a:t>
            </a:r>
            <a:r>
              <a:rPr lang="en-US" altLang="zh-CN" sz="2400" b="1" i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digit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&lt;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余留指数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&gt; |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9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9215" y="1052736"/>
            <a:ext cx="7200800" cy="576064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无符号数（常数）？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4474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3.3 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无符号数的正规式表示</a:t>
            </a:r>
          </a:p>
        </p:txBody>
      </p:sp>
      <p:sp>
        <p:nvSpPr>
          <p:cNvPr id="4" name="矩形 3"/>
          <p:cNvSpPr/>
          <p:nvPr/>
        </p:nvSpPr>
        <p:spPr>
          <a:xfrm>
            <a:off x="635521" y="2852936"/>
            <a:ext cx="838842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digit-&gt;[0-9] (digit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表示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0~9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中的单个整数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)</a:t>
            </a: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+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-&gt;digit digit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*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(digit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+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表示多位整数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628800"/>
            <a:ext cx="856895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25.55e-2,25.55e+4,25.55e3  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整数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.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小数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e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指数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)</a:t>
            </a: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25.55   25.0  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（整数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.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小数）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  <a:sym typeface="Symbol" pitchFamily="18" charset="2"/>
            </a:endParaRPr>
          </a:p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25  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整数部分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69751" y="3688600"/>
            <a:ext cx="838842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digit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+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. digit digit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*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）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(e(+|-|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) digit digit</a:t>
            </a:r>
            <a:r>
              <a:rPr lang="en-US" altLang="zh-CN" sz="2400" b="1" baseline="30000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* 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|</a:t>
            </a:r>
            <a:r>
              <a:rPr lang="el-GR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544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  <p:bldP spid="4" grpId="0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539552" y="476672"/>
            <a:ext cx="8229600" cy="576103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正规文法、正规式和正规集的关系</a:t>
            </a:r>
          </a:p>
          <a:p>
            <a:endParaRPr lang="zh-CN" altLang="en-US" b="1" dirty="0" smtClean="0"/>
          </a:p>
          <a:p>
            <a:pPr lvl="1"/>
            <a:r>
              <a:rPr lang="zh-CN" altLang="en-US" sz="2200" b="1" dirty="0" smtClean="0"/>
              <a:t>一个正规语言可以用正规文法定义，也可以用正规式定义，对任意一个正规文法，存在一个定义同一个语言的正规式；</a:t>
            </a:r>
            <a:endParaRPr lang="en-US" altLang="zh-CN" sz="2200" b="1" dirty="0" smtClean="0"/>
          </a:p>
          <a:p>
            <a:pPr lvl="1"/>
            <a:endParaRPr lang="zh-CN" altLang="en-US" sz="2200" b="1" dirty="0" smtClean="0"/>
          </a:p>
          <a:p>
            <a:pPr lvl="1"/>
            <a:r>
              <a:rPr lang="zh-CN" altLang="en-US" sz="2200" b="1" dirty="0" smtClean="0"/>
              <a:t>同样，对每个正规式，存在一个定义同一语言的正规文法；</a:t>
            </a:r>
          </a:p>
          <a:p>
            <a:pPr lvl="1"/>
            <a:endParaRPr lang="zh-CN" altLang="en-US" sz="2000" b="1" dirty="0" smtClean="0"/>
          </a:p>
          <a:p>
            <a:pPr lvl="1"/>
            <a:r>
              <a:rPr lang="zh-CN" altLang="en-US" sz="2200" b="1" dirty="0" smtClean="0"/>
              <a:t>有些语言很容易</a:t>
            </a:r>
            <a:r>
              <a:rPr lang="zh-CN" altLang="en-US" sz="2200" b="1" dirty="0"/>
              <a:t>用正规文法</a:t>
            </a:r>
            <a:r>
              <a:rPr lang="zh-CN" altLang="en-US" sz="2200" b="1" dirty="0" smtClean="0"/>
              <a:t>定义，有些则用正规式定义更容易；两者之间是可以转换的，结构上具有等价性。</a:t>
            </a:r>
          </a:p>
          <a:p>
            <a:pPr lvl="1"/>
            <a:endParaRPr lang="zh-CN" altLang="en-US" sz="2000" b="1" dirty="0" smtClean="0"/>
          </a:p>
          <a:p>
            <a:pPr lvl="1"/>
            <a:r>
              <a:rPr lang="zh-CN" altLang="en-US" sz="2400" b="1" dirty="0" smtClean="0"/>
              <a:t>由正规文法或正规式定义的正规语言的集合构成正规集。</a:t>
            </a:r>
          </a:p>
        </p:txBody>
      </p:sp>
    </p:spTree>
    <p:extLst>
      <p:ext uri="{BB962C8B-B14F-4D97-AF65-F5344CB8AC3E}">
        <p14:creationId xmlns="" xmlns:p14="http://schemas.microsoft.com/office/powerpoint/2010/main" val="41780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8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8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404664"/>
            <a:ext cx="7772400" cy="94773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正规文法和正规式的</a:t>
            </a:r>
            <a:r>
              <a:rPr lang="zh-CN" altLang="en-US" sz="3200" smtClean="0">
                <a:solidFill>
                  <a:srgbClr val="C00000"/>
                </a:solidFill>
              </a:rPr>
              <a:t>相互转换</a:t>
            </a:r>
            <a:endParaRPr lang="zh-CN" altLang="en-U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72064" name="Group 3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="" xmlns:p14="http://schemas.microsoft.com/office/powerpoint/2010/main" val="4135539861"/>
              </p:ext>
            </p:extLst>
          </p:nvPr>
        </p:nvGraphicFramePr>
        <p:xfrm>
          <a:off x="467544" y="1628800"/>
          <a:ext cx="8064500" cy="4762380"/>
        </p:xfrm>
        <a:graphic>
          <a:graphicData uri="http://schemas.openxmlformats.org/drawingml/2006/table">
            <a:tbl>
              <a:tblPr/>
              <a:tblGrid>
                <a:gridCol w="2687637"/>
                <a:gridCol w="2689225"/>
                <a:gridCol w="2687638"/>
              </a:tblGrid>
              <a:tr h="7493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文法产生式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正规式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规则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A-&gt;xB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B-&gt;y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r=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xy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规则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xA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A-&gt;y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r=x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规则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*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xB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B-&gt;</a:t>
                      </a: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ε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|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yB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r=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xy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3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规则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A-&gt;x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A-&gt;y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sym typeface="Symbol" pitchFamily="18" charset="2"/>
                        </a:rPr>
                        <a:t>   r=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  <a:sym typeface="Symbol" pitchFamily="18" charset="2"/>
                        </a:rPr>
                        <a:t>x|y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楷体_GB2312" pitchFamily="49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3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规则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xA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, A-&gt;</a:t>
                      </a:r>
                      <a:r>
                        <a:rPr kumimoji="0" lang="el-G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  <a:sym typeface="Symbol" pitchFamily="18" charset="2"/>
                        </a:rPr>
                        <a:t>ε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</a:rPr>
                        <a:t>r=x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幼圆" pitchFamily="49" charset="-122"/>
                        </a:rPr>
                        <a:t>*</a:t>
                      </a: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02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88640"/>
            <a:ext cx="8229600" cy="1185863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正规文法和正规式的相互转换</a:t>
            </a:r>
            <a:br>
              <a:rPr lang="zh-CN" altLang="en-US" sz="3200" dirty="0" smtClean="0">
                <a:solidFill>
                  <a:srgbClr val="C00000"/>
                </a:solidFill>
              </a:rPr>
            </a:br>
            <a:r>
              <a:rPr lang="zh-CN" altLang="en-US" sz="3200" dirty="0" smtClean="0">
                <a:solidFill>
                  <a:srgbClr val="C00000"/>
                </a:solidFill>
              </a:rPr>
              <a:t>                                </a:t>
            </a:r>
            <a:r>
              <a:rPr lang="en-US" altLang="zh-CN" sz="2800" dirty="0" smtClean="0">
                <a:solidFill>
                  <a:srgbClr val="C00000"/>
                </a:solidFill>
              </a:rPr>
              <a:t>:</a:t>
            </a:r>
            <a:r>
              <a:rPr lang="zh-CN" altLang="en-US" sz="2800" dirty="0" smtClean="0">
                <a:solidFill>
                  <a:srgbClr val="C00000"/>
                </a:solidFill>
              </a:rPr>
              <a:t>正规式转化为正规文法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199" y="1268760"/>
            <a:ext cx="8820472" cy="49974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 smtClean="0"/>
              <a:t>字母表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∑上的正规式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转换成文法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G=(V</a:t>
            </a:r>
            <a:r>
              <a:rPr lang="en-US" altLang="zh-CN" sz="2400" b="1" baseline="-25000" dirty="0" smtClean="0">
                <a:latin typeface="宋体" pitchFamily="2" charset="-122"/>
                <a:sym typeface="Symbol" pitchFamily="18" charset="2"/>
              </a:rPr>
              <a:t>N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,V</a:t>
            </a:r>
            <a:r>
              <a:rPr lang="en-US" altLang="zh-CN" sz="2400" b="1" baseline="-25000" dirty="0" smtClean="0"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,S,P), V</a:t>
            </a:r>
            <a:r>
              <a:rPr lang="en-US" altLang="zh-CN" sz="2400" b="1" baseline="-25000" dirty="0" smtClean="0"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∈ ∑,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转换方法如下：</a:t>
            </a:r>
          </a:p>
          <a:p>
            <a:pPr lvl="1">
              <a:lnSpc>
                <a:spcPct val="115000"/>
              </a:lnSpc>
            </a:pP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对于任何正规式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，选择一个非终结符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S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定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为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G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开始</a:t>
            </a:r>
            <a:r>
              <a:rPr lang="zh-CN" altLang="en-US" sz="2400" b="1" smtClean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符号，</a:t>
            </a:r>
            <a:r>
              <a:rPr lang="zh-CN" altLang="en-US" sz="2400" b="1" smtClean="0">
                <a:latin typeface="宋体" pitchFamily="2" charset="-122"/>
                <a:sym typeface="Symbol" pitchFamily="18" charset="2"/>
              </a:rPr>
              <a:t>写出产生式</a:t>
            </a:r>
            <a:r>
              <a:rPr lang="en-US" altLang="zh-CN" sz="2400" b="1" smtClean="0">
                <a:latin typeface="宋体" pitchFamily="2" charset="-122"/>
                <a:sym typeface="Symbol" pitchFamily="18" charset="2"/>
              </a:rPr>
              <a:t>S-&gt;r</a:t>
            </a:r>
            <a:r>
              <a:rPr lang="zh-CN" altLang="en-US" sz="2400" b="1" smtClean="0">
                <a:latin typeface="宋体" pitchFamily="2" charset="-122"/>
                <a:sym typeface="Symbol" pitchFamily="18" charset="2"/>
              </a:rPr>
              <a:t>，并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根据如下规则生成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G</a:t>
            </a:r>
          </a:p>
          <a:p>
            <a:pPr lvl="1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  如果，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x</a:t>
            </a:r>
            <a:r>
              <a:rPr lang="zh-CN" altLang="en-US" sz="2400" b="1" smtClean="0">
                <a:latin typeface="宋体" pitchFamily="2" charset="-122"/>
                <a:sym typeface="Symbol" pitchFamily="18" charset="2"/>
              </a:rPr>
              <a:t>和</a:t>
            </a:r>
            <a:r>
              <a:rPr lang="en-US" altLang="zh-CN" sz="2400" b="1" smtClean="0">
                <a:latin typeface="宋体" pitchFamily="2" charset="-122"/>
                <a:sym typeface="Symbol" pitchFamily="18" charset="2"/>
              </a:rPr>
              <a:t>y</a:t>
            </a:r>
            <a:r>
              <a:rPr lang="zh-CN" altLang="en-US" sz="2400" b="1" smtClean="0">
                <a:latin typeface="宋体" pitchFamily="2" charset="-122"/>
                <a:sym typeface="Symbol" pitchFamily="18" charset="2"/>
              </a:rPr>
              <a:t>都是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正规式，对于形如</a:t>
            </a:r>
            <a:r>
              <a:rPr lang="en-US" altLang="zh-CN" sz="2400" b="1" dirty="0" err="1" smtClean="0">
                <a:latin typeface="宋体" pitchFamily="2" charset="-122"/>
                <a:sym typeface="Symbol" pitchFamily="18" charset="2"/>
              </a:rPr>
              <a:t>r</a:t>
            </a:r>
            <a:r>
              <a:rPr lang="en-US" altLang="zh-CN" sz="2400" b="1" baseline="-25000" dirty="0" err="1" smtClean="0">
                <a:latin typeface="宋体" pitchFamily="2" charset="-122"/>
                <a:sym typeface="Symbol" pitchFamily="18" charset="2"/>
              </a:rPr>
              <a:t>A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=</a:t>
            </a:r>
            <a:r>
              <a:rPr lang="en-US" altLang="zh-CN" sz="2400" b="1" dirty="0" err="1" smtClean="0">
                <a:latin typeface="宋体" pitchFamily="2" charset="-122"/>
                <a:sym typeface="Symbol" pitchFamily="18" charset="2"/>
              </a:rPr>
              <a:t>xy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的正规式，写成： 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A-&gt;</a:t>
            </a:r>
            <a:r>
              <a:rPr lang="en-US" altLang="zh-CN" sz="2400" b="1" dirty="0" err="1" smtClean="0">
                <a:latin typeface="宋体" pitchFamily="2" charset="-122"/>
                <a:sym typeface="Symbol" pitchFamily="18" charset="2"/>
              </a:rPr>
              <a:t>xB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，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B-&gt;y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两个产生式，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B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是新的非终结符。</a:t>
            </a:r>
          </a:p>
          <a:p>
            <a:pPr lvl="1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  形如</a:t>
            </a:r>
            <a:r>
              <a:rPr lang="en-US" altLang="zh-CN" sz="2400" b="1" dirty="0" err="1" smtClean="0">
                <a:latin typeface="宋体" pitchFamily="2" charset="-122"/>
                <a:sym typeface="Symbol" pitchFamily="18" charset="2"/>
              </a:rPr>
              <a:t>r</a:t>
            </a:r>
            <a:r>
              <a:rPr lang="en-US" altLang="zh-CN" sz="2400" b="1" baseline="-25000" dirty="0" err="1" smtClean="0">
                <a:latin typeface="宋体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 smtClean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=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x</a:t>
            </a:r>
            <a:r>
              <a:rPr lang="en-US" altLang="zh-CN" sz="2400" b="1" baseline="30000" dirty="0" smtClean="0">
                <a:latin typeface="宋体" pitchFamily="2" charset="-122"/>
                <a:sym typeface="Symbol" pitchFamily="18" charset="2"/>
              </a:rPr>
              <a:t>*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的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产生式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，写成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:</a:t>
            </a:r>
            <a:r>
              <a:rPr lang="en-US" altLang="zh-CN" sz="2400" b="1" dirty="0" smtClean="0">
                <a:solidFill>
                  <a:srgbClr val="FFC000"/>
                </a:solidFill>
                <a:sym typeface="Symbol" pitchFamily="18" charset="2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A-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&gt;</a:t>
            </a:r>
            <a:r>
              <a:rPr lang="el-GR" altLang="zh-CN" sz="2400" b="1" dirty="0" smtClean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ε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, 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A-&gt;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xA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；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形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如</a:t>
            </a:r>
            <a:r>
              <a:rPr lang="en-US" altLang="zh-CN" sz="2400" b="1" dirty="0" err="1" smtClean="0">
                <a:latin typeface="宋体" pitchFamily="2" charset="-122"/>
                <a:sym typeface="Symbol" pitchFamily="18" charset="2"/>
              </a:rPr>
              <a:t>r</a:t>
            </a:r>
            <a:r>
              <a:rPr lang="en-US" altLang="zh-CN" sz="2400" b="1" baseline="-25000" dirty="0" err="1" smtClean="0">
                <a:latin typeface="宋体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 smtClean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=x</a:t>
            </a:r>
            <a:r>
              <a:rPr lang="en-US" altLang="zh-CN" sz="2400" b="1" baseline="30000" dirty="0" smtClean="0">
                <a:latin typeface="宋体" pitchFamily="2" charset="-122"/>
                <a:sym typeface="Symbol" pitchFamily="18" charset="2"/>
              </a:rPr>
              <a:t>*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y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的产生式，写成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:</a:t>
            </a:r>
            <a:r>
              <a:rPr lang="en-US" altLang="zh-CN" sz="2400" b="1" dirty="0" smtClean="0">
                <a:solidFill>
                  <a:srgbClr val="FFC000"/>
                </a:solidFill>
                <a:sym typeface="Symbol" pitchFamily="18" charset="2"/>
              </a:rPr>
              <a:t> 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A-&gt;y, A-&gt;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xA</a:t>
            </a:r>
            <a:endParaRPr lang="zh-CN" altLang="en-US" sz="2400" b="1" dirty="0" smtClean="0">
              <a:solidFill>
                <a:srgbClr val="C00000"/>
              </a:solidFill>
              <a:latin typeface="宋体" pitchFamily="2" charset="-122"/>
              <a:sym typeface="Symbol" pitchFamily="18" charset="2"/>
            </a:endParaRPr>
          </a:p>
          <a:p>
            <a:pPr lvl="1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  对于形如</a:t>
            </a:r>
            <a:r>
              <a:rPr lang="en-US" altLang="zh-CN" sz="2400" b="1" dirty="0" err="1">
                <a:latin typeface="宋体" pitchFamily="2" charset="-122"/>
                <a:sym typeface="Symbol" pitchFamily="18" charset="2"/>
              </a:rPr>
              <a:t>r</a:t>
            </a:r>
            <a:r>
              <a:rPr lang="en-US" altLang="zh-CN" sz="2400" b="1" baseline="-25000" dirty="0" err="1">
                <a:latin typeface="宋体" pitchFamily="2" charset="-122"/>
                <a:sym typeface="Symbol" pitchFamily="18" charset="2"/>
              </a:rPr>
              <a:t>A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=</a:t>
            </a:r>
            <a:r>
              <a:rPr lang="en-US" altLang="zh-CN" sz="2400" b="1" dirty="0" err="1">
                <a:latin typeface="宋体" pitchFamily="2" charset="-122"/>
                <a:sym typeface="Symbol" pitchFamily="18" charset="2"/>
              </a:rPr>
              <a:t>x|y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的正规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式，写成： 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A-&gt;x  A-&gt;y</a:t>
            </a:r>
          </a:p>
          <a:p>
            <a:pPr lvl="1">
              <a:lnSpc>
                <a:spcPct val="115000"/>
              </a:lnSpc>
              <a:spcBef>
                <a:spcPts val="1000"/>
              </a:spcBef>
            </a:pP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不断重复利用上述的规则做变换，直到每个产生式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  <a:sym typeface="Symbol" pitchFamily="18" charset="2"/>
              </a:rPr>
              <a:t>最多包含一个非终结符</a:t>
            </a:r>
          </a:p>
          <a:p>
            <a:pPr>
              <a:lnSpc>
                <a:spcPct val="80000"/>
              </a:lnSpc>
            </a:pPr>
            <a:endParaRPr lang="en-US" altLang="zh-CN" sz="2400" b="1" dirty="0" smtClean="0">
              <a:latin typeface="宋体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87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95536" y="1268760"/>
            <a:ext cx="8229600" cy="54737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3.4</a:t>
            </a:r>
            <a:r>
              <a:rPr lang="zh-CN" altLang="en-US" sz="2400" b="1" dirty="0" smtClean="0"/>
              <a:t>：</a:t>
            </a:r>
            <a:r>
              <a:rPr lang="en-US" altLang="zh-CN" sz="2400" b="1" dirty="0"/>
              <a:t>r</a:t>
            </a:r>
            <a:r>
              <a:rPr lang="en-US" altLang="zh-CN" sz="2400" b="1" dirty="0" smtClean="0"/>
              <a:t>=a</a:t>
            </a:r>
            <a:r>
              <a:rPr lang="zh-CN" altLang="en-US" sz="2400" b="1" dirty="0" smtClean="0"/>
              <a:t>（</a:t>
            </a:r>
            <a:r>
              <a:rPr lang="en-US" altLang="zh-CN" sz="2400" b="1" dirty="0" err="1" smtClean="0"/>
              <a:t>a|d</a:t>
            </a:r>
            <a:r>
              <a:rPr lang="zh-CN" altLang="en-US" sz="2400" b="1" dirty="0" smtClean="0"/>
              <a:t>）</a:t>
            </a:r>
            <a:r>
              <a:rPr lang="zh-CN" altLang="en-US" sz="2400" b="1" baseline="30000" dirty="0" smtClean="0"/>
              <a:t>*</a:t>
            </a:r>
            <a:r>
              <a:rPr lang="zh-CN" altLang="en-US" sz="2400" b="1" dirty="0" smtClean="0"/>
              <a:t>  转换成相应的正规文法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  <a:sym typeface="Symbol" pitchFamily="18" charset="2"/>
              </a:rPr>
              <a:t>	令</a:t>
            </a:r>
            <a:r>
              <a:rPr lang="en-US" altLang="zh-CN" sz="2400" b="1" smtClean="0">
                <a:latin typeface="宋体" pitchFamily="2" charset="-122"/>
                <a:sym typeface="Symbol" pitchFamily="18" charset="2"/>
              </a:rPr>
              <a:t>S</a:t>
            </a:r>
            <a:r>
              <a:rPr lang="zh-CN" altLang="en-US" sz="2400" b="1" smtClean="0">
                <a:latin typeface="宋体" pitchFamily="2" charset="-122"/>
                <a:sym typeface="Symbol" pitchFamily="18" charset="2"/>
              </a:rPr>
              <a:t>是文法的开始符号，</a:t>
            </a:r>
            <a:endParaRPr lang="en-US" altLang="zh-CN" sz="2400" b="1" smtClean="0">
              <a:latin typeface="宋体" pitchFamily="2" charset="-122"/>
              <a:sym typeface="Symbol" pitchFamily="18" charset="2"/>
            </a:endParaRP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smtClean="0">
                <a:latin typeface="宋体" pitchFamily="2" charset="-122"/>
                <a:sym typeface="Symbol" pitchFamily="18" charset="2"/>
              </a:rPr>
              <a:t> 1) S-&gt;</a:t>
            </a:r>
            <a:r>
              <a:rPr lang="en-US" altLang="zh-CN" sz="2400" b="1" smtClean="0"/>
              <a:t> a(a|d)</a:t>
            </a:r>
            <a:r>
              <a:rPr lang="en-US" altLang="zh-CN" sz="2400" b="1" baseline="30000" smtClean="0"/>
              <a:t>*</a:t>
            </a:r>
            <a:endParaRPr lang="en-US" altLang="zh-CN" sz="2400" b="1" dirty="0" smtClean="0"/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smtClean="0">
                <a:latin typeface="宋体" pitchFamily="2" charset="-122"/>
                <a:sym typeface="Symbol" pitchFamily="18" charset="2"/>
              </a:rPr>
              <a:t> 2) S-&gt;</a:t>
            </a:r>
            <a:r>
              <a:rPr lang="en-US" altLang="zh-CN" sz="2400" b="1" smtClean="0"/>
              <a:t>aA , A-&gt;(a|d</a:t>
            </a:r>
            <a:r>
              <a:rPr lang="en-US" altLang="zh-CN" sz="2400" b="1" dirty="0" smtClean="0"/>
              <a:t>)*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smtClean="0">
                <a:sym typeface="Symbol" pitchFamily="18" charset="2"/>
              </a:rPr>
              <a:t>  </a:t>
            </a:r>
            <a:r>
              <a:rPr lang="en-US" altLang="zh-CN" sz="2400" b="1" smtClean="0">
                <a:latin typeface="宋体" pitchFamily="2" charset="-122"/>
                <a:sym typeface="Symbol" pitchFamily="18" charset="2"/>
              </a:rPr>
              <a:t>3)</a:t>
            </a:r>
            <a:r>
              <a:rPr lang="en-US" altLang="zh-CN" sz="2400" b="1" smtClean="0">
                <a:sym typeface="Symbol" pitchFamily="18" charset="2"/>
              </a:rPr>
              <a:t>  </a:t>
            </a:r>
            <a:r>
              <a:rPr lang="en-US" altLang="zh-CN" sz="2400" b="1" smtClean="0">
                <a:latin typeface="宋体" pitchFamily="2" charset="-122"/>
                <a:sym typeface="Symbol" pitchFamily="18" charset="2"/>
              </a:rPr>
              <a:t>S-&gt;</a:t>
            </a:r>
            <a:r>
              <a:rPr lang="en-US" altLang="zh-CN" sz="2400" b="1" smtClean="0"/>
              <a:t>aA , A</a:t>
            </a:r>
            <a:r>
              <a:rPr lang="en-US" altLang="zh-CN" sz="2400" b="1" smtClean="0">
                <a:latin typeface="宋体" pitchFamily="2" charset="-122"/>
                <a:sym typeface="Symbol" pitchFamily="18" charset="2"/>
              </a:rPr>
              <a:t>-&gt;</a:t>
            </a:r>
            <a:r>
              <a:rPr lang="en-US" altLang="zh-CN" sz="2400" b="1" smtClean="0"/>
              <a:t>(</a:t>
            </a:r>
            <a:r>
              <a:rPr lang="en-US" altLang="zh-CN" sz="2400" b="1" dirty="0" err="1" smtClean="0"/>
              <a:t>a|d</a:t>
            </a:r>
            <a:r>
              <a:rPr lang="en-US" altLang="zh-CN" sz="2400" b="1" dirty="0" smtClean="0"/>
              <a:t>)A</a:t>
            </a:r>
            <a:r>
              <a:rPr lang="en-US" altLang="zh-CN" sz="2400" b="1" smtClean="0"/>
              <a:t>,  A 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-&gt;</a:t>
            </a:r>
            <a:r>
              <a:rPr lang="en-US" altLang="zh-CN" sz="2400" b="1" dirty="0" smtClean="0">
                <a:sym typeface="Symbol" pitchFamily="18" charset="2"/>
              </a:rPr>
              <a:t>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endParaRPr lang="en-US" altLang="zh-CN" sz="2400" b="1" dirty="0" smtClean="0">
              <a:latin typeface="宋体" pitchFamily="2" charset="-122"/>
              <a:sym typeface="Symbol" pitchFamily="18" charset="2"/>
            </a:endParaRP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en-US" sz="2400" b="1" dirty="0" smtClean="0">
                <a:sym typeface="Symbol" pitchFamily="18" charset="2"/>
              </a:rPr>
              <a:t>正规文法：</a:t>
            </a:r>
            <a:endParaRPr lang="en-US" altLang="zh-CN" sz="2400" b="1" dirty="0" smtClean="0">
              <a:sym typeface="Symbol" pitchFamily="18" charset="2"/>
            </a:endParaRP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	S-&gt; </a:t>
            </a:r>
            <a:r>
              <a:rPr lang="en-US" altLang="zh-CN" sz="2400" b="1" dirty="0" err="1" smtClean="0"/>
              <a:t>aA</a:t>
            </a:r>
            <a:r>
              <a:rPr lang="en-US" altLang="zh-CN" sz="2400" b="1" dirty="0" smtClean="0"/>
              <a:t> ,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 	A 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-&gt; </a:t>
            </a:r>
            <a:r>
              <a:rPr lang="en-US" altLang="zh-CN" sz="2400" b="1" dirty="0" err="1" smtClean="0"/>
              <a:t>aA</a:t>
            </a:r>
            <a:r>
              <a:rPr lang="en-US" altLang="zh-CN" sz="2400" b="1" dirty="0" smtClean="0"/>
              <a:t>,   A 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-&gt; </a:t>
            </a:r>
            <a:r>
              <a:rPr lang="en-US" altLang="zh-CN" sz="2400" b="1" dirty="0" err="1" smtClean="0"/>
              <a:t>dA</a:t>
            </a:r>
            <a:r>
              <a:rPr lang="en-US" altLang="zh-CN" sz="2400" b="1" dirty="0" smtClean="0"/>
              <a:t>,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 smtClean="0"/>
              <a:t> 	A 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-&gt;</a:t>
            </a:r>
            <a:r>
              <a:rPr lang="en-US" altLang="zh-CN" sz="2400" b="1" dirty="0" smtClean="0">
                <a:sym typeface="Symbol" pitchFamily="18" charset="2"/>
              </a:rPr>
              <a:t>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ym typeface="Symbol" pitchFamily="18" charset="2"/>
              </a:rPr>
              <a:t> 	</a:t>
            </a:r>
            <a:endParaRPr lang="en-US" altLang="zh-CN" sz="2400" b="1" dirty="0" smtClean="0"/>
          </a:p>
        </p:txBody>
      </p:sp>
      <p:graphicFrame>
        <p:nvGraphicFramePr>
          <p:cNvPr id="5" name="Group 3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35539861"/>
              </p:ext>
            </p:extLst>
          </p:nvPr>
        </p:nvGraphicFramePr>
        <p:xfrm>
          <a:off x="4968106" y="4572008"/>
          <a:ext cx="4175894" cy="18331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5818"/>
                <a:gridCol w="1998385"/>
                <a:gridCol w="1391691"/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文法产生式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正规式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A-&gt;xB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B-&gt;y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xA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r=x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*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xB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B-&gt;</a:t>
                      </a:r>
                      <a:r>
                        <a:rPr kumimoji="0" lang="el-GR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ε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|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yB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xy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*</a:t>
                      </a:r>
                      <a:endParaRPr kumimoji="0" lang="en-US" altLang="zh-C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1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A-&gt;x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A-&gt;y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r=x|y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0" marR="0" marT="46804" marB="4680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xA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, A-&gt;</a:t>
                      </a:r>
                      <a:r>
                        <a:rPr kumimoji="0" lang="el-GR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ε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r=x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altLang="zh-C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</a:endParaRPr>
                    </a:p>
                  </a:txBody>
                  <a:tcPr marL="0" marR="0" marT="46804" marB="4680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870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1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1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1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1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3.1 </a:t>
            </a:r>
            <a:r>
              <a:rPr lang="zh-CN" altLang="en-US" sz="4000" dirty="0" smtClean="0"/>
              <a:t>词法分析程序的设计</a:t>
            </a:r>
            <a:endParaRPr lang="zh-CN" altLang="en-US" dirty="0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545319" y="2780928"/>
            <a:ext cx="8820150" cy="936104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SzTx/>
              <a:buFont typeface="Arial" pitchFamily="34" charset="0"/>
              <a:buChar char="•"/>
            </a:pPr>
            <a:r>
              <a:rPr lang="zh-CN" altLang="en-US" sz="2400" spc="30" dirty="0">
                <a:solidFill>
                  <a:srgbClr val="A50021"/>
                </a:solidFill>
              </a:rPr>
              <a:t>一种方式</a:t>
            </a:r>
            <a:r>
              <a:rPr lang="zh-CN" altLang="en-US" sz="2400" spc="30" dirty="0">
                <a:solidFill>
                  <a:prstClr val="black"/>
                </a:solidFill>
              </a:rPr>
              <a:t>是</a:t>
            </a:r>
            <a:r>
              <a:rPr lang="zh-CN" altLang="en-US" sz="2400" spc="30" dirty="0" smtClean="0">
                <a:solidFill>
                  <a:prstClr val="black"/>
                </a:solidFill>
              </a:rPr>
              <a:t>词法分析是独立的一遍，把</a:t>
            </a:r>
            <a:r>
              <a:rPr lang="zh-CN" altLang="en-US" sz="2400" spc="30" dirty="0">
                <a:solidFill>
                  <a:prstClr val="black"/>
                </a:solidFill>
              </a:rPr>
              <a:t>源程序的字符流变为单词序列，输出在一个</a:t>
            </a:r>
            <a:r>
              <a:rPr lang="zh-CN" altLang="en-US" sz="2400" spc="30" dirty="0">
                <a:solidFill>
                  <a:srgbClr val="FF6699"/>
                </a:solidFill>
              </a:rPr>
              <a:t>中间文件</a:t>
            </a:r>
            <a:r>
              <a:rPr lang="zh-CN" altLang="en-US" sz="2400" spc="30" dirty="0" smtClean="0">
                <a:solidFill>
                  <a:prstClr val="black"/>
                </a:solidFill>
              </a:rPr>
              <a:t>上</a:t>
            </a:r>
            <a:endParaRPr lang="en-US" altLang="zh-CN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71017" y="2152254"/>
            <a:ext cx="803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C3300"/>
                </a:solidFill>
                <a:latin typeface="Arial Narrow" pitchFamily="34" charset="0"/>
              </a:rPr>
              <a:t>一、词法分析程序和语法分析程序的接口方式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516769" y="3861048"/>
            <a:ext cx="84389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Font typeface="Arial" pitchFamily="34" charset="0"/>
              <a:buChar char="•"/>
            </a:pPr>
            <a:r>
              <a:rPr lang="zh-CN" altLang="en-US" sz="2400" b="1" spc="30" dirty="0">
                <a:solidFill>
                  <a:srgbClr val="A50021"/>
                </a:solidFill>
                <a:latin typeface="宋体" panose="02010600030101010101" pitchFamily="2" charset="-122"/>
              </a:rPr>
              <a:t>另一种方式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是把词法分析程序设计成一个子程序，每当语法分析程序需要一个单词时，就调用该程序。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556792"/>
            <a:ext cx="803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C3300"/>
                </a:solidFill>
                <a:latin typeface="Arial Narrow" pitchFamily="34" charset="0"/>
              </a:rPr>
              <a:t>PS</a:t>
            </a:r>
            <a:r>
              <a:rPr lang="zh-CN" altLang="en-US" sz="2400" b="1" dirty="0">
                <a:solidFill>
                  <a:srgbClr val="CC3300"/>
                </a:solidFill>
                <a:latin typeface="Arial Narrow" pitchFamily="34" charset="0"/>
              </a:rPr>
              <a:t>：</a:t>
            </a:r>
            <a:r>
              <a:rPr lang="en-US" altLang="zh-CN" sz="2400" b="1" dirty="0">
                <a:solidFill>
                  <a:srgbClr val="CC3300"/>
                </a:solidFill>
                <a:latin typeface="Arial Narrow" pitchFamily="34" charset="0"/>
              </a:rPr>
              <a:t>P37</a:t>
            </a:r>
            <a:r>
              <a:rPr lang="zh-CN" altLang="en-US" sz="2400" b="1" dirty="0">
                <a:solidFill>
                  <a:srgbClr val="CC3300"/>
                </a:solidFill>
                <a:latin typeface="Arial Narrow" pitchFamily="34" charset="0"/>
              </a:rPr>
              <a:t>页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正文第一段的开头部分 </a:t>
            </a:r>
            <a:r>
              <a:rPr lang="zh-CN" altLang="en-US" sz="2400" b="1" dirty="0">
                <a:solidFill>
                  <a:srgbClr val="CC3300"/>
                </a:solidFill>
                <a:latin typeface="Arial Narrow" pitchFamily="34" charset="0"/>
              </a:rPr>
              <a:t>划线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75684" y="4797152"/>
            <a:ext cx="8172690" cy="1354138"/>
            <a:chOff x="612" y="2251"/>
            <a:chExt cx="4481" cy="853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417" y="2251"/>
              <a:ext cx="470" cy="2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10800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0066"/>
                  </a:solidFill>
                  <a:latin typeface="Times New Roman" pitchFamily="18" charset="0"/>
                </a:rPr>
                <a:t>取符号</a:t>
              </a:r>
              <a:endParaRPr lang="zh-CN" altLang="en-US" sz="2000">
                <a:solidFill>
                  <a:srgbClr val="FF0066"/>
                </a:solidFill>
                <a:latin typeface="Arial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12" y="2430"/>
              <a:ext cx="928" cy="2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10800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0066"/>
                  </a:solidFill>
                  <a:latin typeface="Times New Roman" pitchFamily="18" charset="0"/>
                </a:rPr>
                <a:t>源程序</a:t>
              </a:r>
              <a:endParaRPr lang="zh-CN" altLang="en-US" sz="2000">
                <a:solidFill>
                  <a:srgbClr val="FF0066"/>
                </a:solidFill>
                <a:latin typeface="Arial" charset="0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343" y="2430"/>
              <a:ext cx="928" cy="2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10800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FF0066"/>
                  </a:solidFill>
                  <a:latin typeface="Times New Roman" pitchFamily="18" charset="0"/>
                </a:rPr>
                <a:t>词法分析程序</a:t>
              </a:r>
              <a:endParaRPr lang="zh-CN" altLang="en-US" sz="2000" dirty="0">
                <a:solidFill>
                  <a:srgbClr val="FF0066"/>
                </a:solidFill>
                <a:latin typeface="Arial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4093" y="2440"/>
              <a:ext cx="1000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10800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FF0066"/>
                  </a:solidFill>
                  <a:latin typeface="Times New Roman" pitchFamily="18" charset="0"/>
                </a:rPr>
                <a:t>语法分析程序</a:t>
              </a:r>
              <a:endParaRPr lang="zh-CN" altLang="en-US" sz="2000" dirty="0">
                <a:solidFill>
                  <a:srgbClr val="FF0066"/>
                </a:solidFill>
                <a:latin typeface="Arial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1537" y="2543"/>
              <a:ext cx="792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tIns="108000" bIns="10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277" y="2631"/>
              <a:ext cx="7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tIns="108000" bIns="10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258" y="2879"/>
              <a:ext cx="200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10800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prstClr val="black"/>
                  </a:solidFill>
                  <a:latin typeface="Times New Roman" pitchFamily="18" charset="0"/>
                </a:rPr>
                <a:t>词法分析作为语法分析子程序</a:t>
              </a:r>
              <a:endParaRPr lang="zh-CN" altLang="en-US" sz="20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3269" y="2513"/>
              <a:ext cx="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tIns="108000" bIns="1080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Arial Narrow" pitchFamily="34" charset="0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408" y="2665"/>
              <a:ext cx="626" cy="2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10800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FF0066"/>
                  </a:solidFill>
                  <a:latin typeface="Times New Roman" pitchFamily="18" charset="0"/>
                </a:rPr>
                <a:t>送符号</a:t>
              </a:r>
              <a:endParaRPr lang="zh-CN" altLang="en-US" sz="2000">
                <a:solidFill>
                  <a:srgbClr val="FF0066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1343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half" idx="4294967295"/>
          </p:nvPr>
        </p:nvSpPr>
        <p:spPr>
          <a:xfrm>
            <a:off x="500034" y="2643182"/>
            <a:ext cx="4038600" cy="30243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200" b="1" dirty="0" smtClean="0"/>
              <a:t>例</a:t>
            </a:r>
            <a:r>
              <a:rPr lang="en-US" altLang="zh-CN" sz="2200" b="1" dirty="0" smtClean="0"/>
              <a:t>3.5</a:t>
            </a:r>
            <a:r>
              <a:rPr lang="zh-CN" altLang="en-US" sz="2200" b="1" dirty="0" smtClean="0"/>
              <a:t>：文法</a:t>
            </a:r>
            <a:r>
              <a:rPr lang="en-US" altLang="zh-CN" sz="2200" b="1" dirty="0" smtClean="0"/>
              <a:t>G(S)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宋体" pitchFamily="2" charset="-122"/>
                <a:sym typeface="Symbol" pitchFamily="18" charset="2"/>
              </a:rPr>
              <a:t>	S-&gt;</a:t>
            </a:r>
            <a:r>
              <a:rPr lang="en-US" altLang="zh-CN" sz="2200" b="1" dirty="0" err="1" smtClean="0">
                <a:latin typeface="宋体" pitchFamily="2" charset="-122"/>
                <a:sym typeface="Symbol" pitchFamily="18" charset="2"/>
              </a:rPr>
              <a:t>aA|a</a:t>
            </a:r>
            <a:endParaRPr lang="en-US" altLang="zh-CN" sz="2200" b="1" dirty="0" smtClean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宋体" pitchFamily="2" charset="-122"/>
                <a:sym typeface="Symbol" pitchFamily="18" charset="2"/>
              </a:rPr>
              <a:t>	A-&gt;</a:t>
            </a:r>
            <a:r>
              <a:rPr lang="en-US" altLang="zh-CN" sz="2200" b="1" dirty="0" err="1" smtClean="0">
                <a:latin typeface="宋体" pitchFamily="2" charset="-122"/>
                <a:sym typeface="Symbol" pitchFamily="18" charset="2"/>
              </a:rPr>
              <a:t>aA</a:t>
            </a:r>
            <a:endParaRPr lang="en-US" altLang="zh-CN" sz="2200" b="1" dirty="0" smtClean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宋体" pitchFamily="2" charset="-122"/>
                <a:sym typeface="Symbol" pitchFamily="18" charset="2"/>
              </a:rPr>
              <a:t>	A-&gt;</a:t>
            </a:r>
            <a:r>
              <a:rPr lang="en-US" altLang="zh-CN" sz="2200" b="1" dirty="0" err="1" smtClean="0">
                <a:latin typeface="宋体" pitchFamily="2" charset="-122"/>
                <a:sym typeface="Symbol" pitchFamily="18" charset="2"/>
              </a:rPr>
              <a:t>dA</a:t>
            </a:r>
            <a:endParaRPr lang="en-US" altLang="zh-CN" sz="2200" b="1" dirty="0" smtClean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b="1" dirty="0" smtClean="0">
                <a:latin typeface="宋体" pitchFamily="2" charset="-122"/>
                <a:sym typeface="Symbol" pitchFamily="18" charset="2"/>
              </a:rPr>
              <a:t>	A-&gt;</a:t>
            </a:r>
            <a:r>
              <a:rPr lang="en-US" altLang="zh-CN" sz="2200" b="1" dirty="0" err="1" smtClean="0">
                <a:latin typeface="宋体" pitchFamily="2" charset="-122"/>
                <a:sym typeface="Symbol" pitchFamily="18" charset="2"/>
              </a:rPr>
              <a:t>a|d</a:t>
            </a:r>
            <a:endParaRPr lang="en-US" altLang="zh-CN" sz="2200" b="1" dirty="0" smtClean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latin typeface="宋体" pitchFamily="2" charset="-122"/>
                <a:sym typeface="Symbol" pitchFamily="18" charset="2"/>
              </a:rPr>
              <a:t>试写出其对应的正规式</a:t>
            </a:r>
            <a:endParaRPr lang="en-US" altLang="zh-CN" sz="2200" b="1" dirty="0" smtClean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429124" y="2571744"/>
            <a:ext cx="4500594" cy="331154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200" b="1" smtClean="0">
                <a:latin typeface="宋体" pitchFamily="2" charset="-122"/>
                <a:sym typeface="Symbol" pitchFamily="18" charset="2"/>
              </a:rPr>
              <a:t>解：</a:t>
            </a:r>
            <a:endParaRPr lang="en-US" altLang="zh-CN" sz="2200" b="1" smtClean="0">
              <a:latin typeface="宋体" pitchFamily="2" charset="-122"/>
              <a:sym typeface="Symbol" pitchFamily="18" charset="2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b="1" smtClean="0">
                <a:latin typeface="宋体" pitchFamily="2" charset="-122"/>
                <a:sym typeface="Symbol" pitchFamily="18" charset="2"/>
              </a:rPr>
              <a:t>(1)S=aA|a, A=(aA|dA)|(a|d)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  <a:sym typeface="Symbol" pitchFamily="18" charset="2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b="1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(2)</a:t>
            </a:r>
            <a:r>
              <a:rPr lang="en-US" altLang="zh-CN" sz="2200" b="1" smtClean="0">
                <a:latin typeface="宋体" pitchFamily="2" charset="-122"/>
                <a:sym typeface="Symbol" pitchFamily="18" charset="2"/>
              </a:rPr>
              <a:t>S=aA|a, A=(a|d)A|(a|d)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b="1" smtClean="0">
                <a:latin typeface="宋体" pitchFamily="2" charset="-122"/>
                <a:sym typeface="Symbol" pitchFamily="18" charset="2"/>
              </a:rPr>
              <a:t>(3)S=aA|a, A=(a|d)</a:t>
            </a:r>
            <a:r>
              <a:rPr lang="en-US" altLang="zh-CN" sz="2200" b="1" baseline="30000" smtClean="0">
                <a:latin typeface="宋体" pitchFamily="2" charset="-122"/>
                <a:sym typeface="Symbol" pitchFamily="18" charset="2"/>
              </a:rPr>
              <a:t>*</a:t>
            </a:r>
            <a:r>
              <a:rPr lang="en-US" altLang="zh-CN" sz="2200" b="1" smtClean="0">
                <a:latin typeface="宋体" pitchFamily="2" charset="-122"/>
                <a:sym typeface="Symbol" pitchFamily="18" charset="2"/>
              </a:rPr>
              <a:t>(a|d)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  <a:sym typeface="Symbol" pitchFamily="18" charset="2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b="1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(</a:t>
            </a:r>
            <a:r>
              <a:rPr lang="en-US" altLang="zh-CN" sz="2200" b="1" smtClean="0">
                <a:latin typeface="宋体" pitchFamily="2" charset="-122"/>
                <a:sym typeface="Symbol" pitchFamily="18" charset="2"/>
              </a:rPr>
              <a:t>4)S=a(a|d)</a:t>
            </a:r>
            <a:r>
              <a:rPr lang="en-US" altLang="zh-CN" sz="2200" b="1" baseline="30000" smtClean="0">
                <a:latin typeface="宋体" pitchFamily="2" charset="-122"/>
                <a:sym typeface="Symbol" pitchFamily="18" charset="2"/>
              </a:rPr>
              <a:t>*</a:t>
            </a:r>
            <a:r>
              <a:rPr lang="en-US" altLang="zh-CN" sz="2200" b="1" smtClean="0">
                <a:latin typeface="宋体" pitchFamily="2" charset="-122"/>
                <a:sym typeface="Symbol" pitchFamily="18" charset="2"/>
              </a:rPr>
              <a:t>(a|d)|a </a:t>
            </a:r>
            <a:endParaRPr lang="en-US" altLang="zh-CN" sz="2200" b="1" baseline="-25000" dirty="0" smtClean="0">
              <a:solidFill>
                <a:schemeClr val="tx1"/>
              </a:solidFill>
              <a:latin typeface="宋体" pitchFamily="2" charset="-122"/>
              <a:sym typeface="Symbol" pitchFamily="18" charset="2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b="1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(5)S=a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((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a|d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)</a:t>
            </a:r>
            <a:r>
              <a:rPr lang="en-US" altLang="zh-CN" sz="2200" b="1" baseline="30000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+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|</a:t>
            </a:r>
            <a:r>
              <a:rPr lang="en-US" altLang="zh-CN" sz="2200" b="1" dirty="0" smtClean="0">
                <a:sym typeface="Symbol" pitchFamily="18" charset="2"/>
              </a:rPr>
              <a:t> 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b="1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(6)S=a(a|d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) </a:t>
            </a:r>
            <a:r>
              <a:rPr lang="en-US" altLang="zh-CN" sz="2200" b="1" baseline="30000" dirty="0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*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5720" y="1428736"/>
            <a:ext cx="8358246" cy="121444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92075" indent="26988">
              <a:lnSpc>
                <a:spcPct val="90000"/>
              </a:lnSpc>
              <a:spcBef>
                <a:spcPts val="600"/>
              </a:spcBef>
              <a:buClr>
                <a:srgbClr val="F0AD00"/>
              </a:buClr>
              <a:buNone/>
            </a:pPr>
            <a:r>
              <a:rPr lang="zh-CN" altLang="en-US" sz="2400" b="1" smtClean="0">
                <a:solidFill>
                  <a:prstClr val="black"/>
                </a:solidFill>
              </a:rPr>
              <a:t>将正规文法转换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成</a:t>
            </a:r>
            <a:r>
              <a:rPr lang="zh-CN" altLang="en-US" sz="2400" b="1" smtClean="0">
                <a:solidFill>
                  <a:prstClr val="black"/>
                </a:solidFill>
              </a:rPr>
              <a:t>正规式的过程基本上是上述过程的逆过程，基本思路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是合并文法的</a:t>
            </a:r>
            <a:r>
              <a:rPr lang="zh-CN" altLang="en-US" sz="2400" b="1" smtClean="0">
                <a:solidFill>
                  <a:prstClr val="black"/>
                </a:solidFill>
              </a:rPr>
              <a:t>产生式，直到最后只剩下一个开始符号定义的正规式。</a:t>
            </a:r>
            <a:endParaRPr lang="en-US" altLang="zh-CN" sz="2400" b="1" dirty="0" smtClean="0">
              <a:solidFill>
                <a:prstClr val="black"/>
              </a:solidFill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6" name="Rectangle 26"/>
          <p:cNvSpPr txBox="1">
            <a:spLocks noChangeArrowheads="1"/>
          </p:cNvSpPr>
          <p:nvPr/>
        </p:nvSpPr>
        <p:spPr>
          <a:xfrm>
            <a:off x="179512" y="404664"/>
            <a:ext cx="7772400" cy="947738"/>
          </a:xfrm>
          <a:prstGeom prst="rect">
            <a:avLst/>
          </a:prstGeom>
        </p:spPr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正规文法和正规式的相互转换</a:t>
            </a:r>
            <a:b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正规文法转换成正规式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Group 3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35539861"/>
              </p:ext>
            </p:extLst>
          </p:nvPr>
        </p:nvGraphicFramePr>
        <p:xfrm>
          <a:off x="357158" y="5024832"/>
          <a:ext cx="4175894" cy="18331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5818"/>
                <a:gridCol w="1998385"/>
                <a:gridCol w="1391691"/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文法产生式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正规式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A-&gt;xB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B-&gt;y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xA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r=x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*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xB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B-&gt;</a:t>
                      </a:r>
                      <a:r>
                        <a:rPr kumimoji="0" lang="el-GR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ε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|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yB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xy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*</a:t>
                      </a:r>
                      <a:endParaRPr kumimoji="0" lang="en-US" altLang="zh-C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1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A-&gt;x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A-&gt;y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r=x|y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0" marR="0" marT="46804" marB="4680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xA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, A-&gt;</a:t>
                      </a:r>
                      <a:r>
                        <a:rPr kumimoji="0" lang="el-GR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ε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r=x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altLang="zh-C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</a:endParaRPr>
                    </a:p>
                  </a:txBody>
                  <a:tcPr marL="0" marR="0" marT="46804" marB="4680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476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half" idx="4294967295"/>
          </p:nvPr>
        </p:nvSpPr>
        <p:spPr>
          <a:xfrm>
            <a:off x="0" y="404813"/>
            <a:ext cx="4038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练习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：文法</a:t>
            </a:r>
            <a:r>
              <a:rPr lang="en-US" altLang="zh-CN" sz="2400" b="1" dirty="0" smtClean="0"/>
              <a:t>G(S)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	S-&gt;0A|1B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	A-&gt;1S|1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	B-&gt;0S|0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	</a:t>
            </a:r>
            <a:r>
              <a:rPr lang="zh-CN" altLang="en-US" sz="2400" b="1" dirty="0" smtClean="0">
                <a:sym typeface="Symbol" pitchFamily="18" charset="2"/>
              </a:rPr>
              <a:t>求：相应的正规式</a:t>
            </a:r>
            <a:endParaRPr lang="en-US" altLang="zh-CN" sz="2400" b="1" dirty="0" smtClean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500562" y="428604"/>
            <a:ext cx="4322792" cy="45259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400" b="1" smtClean="0">
                <a:latin typeface="宋体" pitchFamily="2" charset="-122"/>
                <a:sym typeface="Symbol" pitchFamily="18" charset="2"/>
              </a:rPr>
              <a:t>1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）</a:t>
            </a:r>
            <a:r>
              <a:rPr lang="en-US" altLang="zh-CN" sz="2400" b="1" dirty="0">
                <a:sym typeface="Symbol" pitchFamily="18" charset="2"/>
              </a:rPr>
              <a:t> S-&gt;</a:t>
            </a:r>
            <a:r>
              <a:rPr lang="en-US" altLang="zh-CN" sz="2400" b="1" dirty="0" smtClean="0">
                <a:sym typeface="Symbol" pitchFamily="18" charset="2"/>
              </a:rPr>
              <a:t>0A</a:t>
            </a:r>
          </a:p>
          <a:p>
            <a:pPr>
              <a:buNone/>
            </a:pPr>
            <a:r>
              <a:rPr lang="en-US" altLang="zh-CN" sz="2400" b="1" smtClean="0">
                <a:sym typeface="Symbol" pitchFamily="18" charset="2"/>
              </a:rPr>
              <a:t>   </a:t>
            </a:r>
            <a:r>
              <a:rPr lang="en-US" altLang="zh-CN" sz="2400" b="1" smtClean="0">
                <a:sym typeface="Symbol" pitchFamily="18" charset="2"/>
              </a:rPr>
              <a:t>  A-</a:t>
            </a:r>
            <a:r>
              <a:rPr lang="en-US" altLang="zh-CN" sz="2400" b="1" dirty="0" smtClean="0">
                <a:sym typeface="Symbol" pitchFamily="18" charset="2"/>
              </a:rPr>
              <a:t>&gt;</a:t>
            </a:r>
            <a:r>
              <a:rPr lang="en-US" altLang="zh-CN" sz="2400" b="1" smtClean="0">
                <a:sym typeface="Symbol" pitchFamily="18" charset="2"/>
              </a:rPr>
              <a:t>1S|1</a:t>
            </a:r>
            <a:r>
              <a:rPr lang="en-US" altLang="zh-CN" sz="2400" b="1" smtClean="0">
                <a:sym typeface="Wingdings" panose="05000000000000000000" pitchFamily="2" charset="2"/>
              </a:rPr>
              <a:t>A=1(S|</a:t>
            </a:r>
            <a:r>
              <a:rPr lang="el-GR" altLang="zh-CN" sz="2400" b="1" smtClean="0">
                <a:sym typeface="Wingdings" panose="05000000000000000000" pitchFamily="2" charset="2"/>
              </a:rPr>
              <a:t>ε</a:t>
            </a:r>
            <a:r>
              <a:rPr lang="en-US" altLang="zh-CN" sz="2400" b="1" smtClean="0">
                <a:sym typeface="Wingdings" panose="05000000000000000000" pitchFamily="2" charset="2"/>
              </a:rPr>
              <a:t>)</a:t>
            </a:r>
            <a:endParaRPr lang="en-US" altLang="zh-CN" sz="2400" b="1" baseline="30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	</a:t>
            </a:r>
            <a:r>
              <a:rPr lang="en-US" altLang="zh-CN" sz="2400" b="1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S=01(S|</a:t>
            </a:r>
            <a:r>
              <a:rPr lang="el-GR" altLang="zh-CN" sz="2400" b="1" smtClean="0">
                <a:sym typeface="Wingdings" panose="05000000000000000000" pitchFamily="2" charset="2"/>
              </a:rPr>
              <a:t> </a:t>
            </a:r>
            <a:r>
              <a:rPr lang="el-GR" altLang="zh-CN" sz="2400" b="1" smtClean="0">
                <a:sym typeface="Wingdings" panose="05000000000000000000" pitchFamily="2" charset="2"/>
              </a:rPr>
              <a:t>ε</a:t>
            </a:r>
            <a:r>
              <a:rPr lang="en-US" altLang="zh-CN" sz="2400" b="1" smtClean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)=01S|01</a:t>
            </a:r>
            <a:r>
              <a:rPr lang="en-US" altLang="zh-CN" sz="2400" b="1" dirty="0">
                <a:sym typeface="Symbol" pitchFamily="18" charset="2"/>
              </a:rPr>
              <a:t>	</a:t>
            </a:r>
            <a:endParaRPr lang="en-US" altLang="zh-CN" sz="2400" b="1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ym typeface="Symbol" pitchFamily="18" charset="2"/>
              </a:rPr>
              <a:t> </a:t>
            </a:r>
            <a:r>
              <a:rPr lang="en-US" altLang="zh-CN" sz="2400" b="1" dirty="0" smtClean="0">
                <a:sym typeface="Symbol" pitchFamily="18" charset="2"/>
              </a:rPr>
              <a:t> 2</a:t>
            </a:r>
            <a:r>
              <a:rPr lang="zh-CN" altLang="en-US" sz="2400" b="1" dirty="0" smtClean="0">
                <a:sym typeface="Symbol" pitchFamily="18" charset="2"/>
              </a:rPr>
              <a:t>）</a:t>
            </a:r>
            <a:r>
              <a:rPr lang="en-US" altLang="zh-CN" sz="2400" b="1" dirty="0" smtClean="0">
                <a:sym typeface="Symbol" pitchFamily="18" charset="2"/>
              </a:rPr>
              <a:t>S-&gt;1B</a:t>
            </a:r>
          </a:p>
          <a:p>
            <a:pPr>
              <a:buNone/>
            </a:pPr>
            <a:r>
              <a:rPr lang="en-US" altLang="zh-CN" sz="2400" b="1" smtClean="0">
                <a:sym typeface="Symbol" pitchFamily="18" charset="2"/>
              </a:rPr>
              <a:t>   </a:t>
            </a:r>
            <a:r>
              <a:rPr lang="en-US" altLang="zh-CN" sz="2400" b="1" smtClean="0">
                <a:sym typeface="Symbol" pitchFamily="18" charset="2"/>
              </a:rPr>
              <a:t>  B-</a:t>
            </a:r>
            <a:r>
              <a:rPr lang="en-US" altLang="zh-CN" sz="2400" b="1" smtClean="0">
                <a:sym typeface="Symbol" pitchFamily="18" charset="2"/>
              </a:rPr>
              <a:t>&gt;0S|0</a:t>
            </a:r>
            <a:r>
              <a:rPr lang="en-US" altLang="zh-CN" sz="2400" b="1" smtClean="0">
                <a:sym typeface="Wingdings" panose="05000000000000000000" pitchFamily="2" charset="2"/>
              </a:rPr>
              <a:t>B=0(S|</a:t>
            </a:r>
            <a:r>
              <a:rPr lang="el-GR" altLang="zh-CN" sz="2400" b="1">
                <a:sym typeface="Wingdings" panose="05000000000000000000" pitchFamily="2" charset="2"/>
              </a:rPr>
              <a:t>ε</a:t>
            </a:r>
            <a:r>
              <a:rPr lang="en-US" altLang="zh-CN" sz="2400" b="1" smtClean="0">
                <a:sym typeface="Wingdings" panose="05000000000000000000" pitchFamily="2" charset="2"/>
              </a:rPr>
              <a:t>)</a:t>
            </a:r>
            <a:endParaRPr lang="en-US" altLang="zh-CN" sz="2400" b="1" baseline="300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smtClean="0">
                <a:sym typeface="Symbol" pitchFamily="18" charset="2"/>
              </a:rPr>
              <a:t>     S=10(S|</a:t>
            </a:r>
            <a:r>
              <a:rPr lang="el-GR" altLang="zh-CN" sz="2400" b="1" smtClean="0">
                <a:sym typeface="Wingdings" panose="05000000000000000000" pitchFamily="2" charset="2"/>
              </a:rPr>
              <a:t>ε</a:t>
            </a:r>
            <a:r>
              <a:rPr lang="en-US" altLang="zh-CN" sz="2400" b="1" smtClean="0">
                <a:sym typeface="Wingdings" panose="05000000000000000000" pitchFamily="2" charset="2"/>
              </a:rPr>
              <a:t>)=10S|10</a:t>
            </a:r>
            <a:r>
              <a:rPr lang="en-US" altLang="zh-CN" sz="2400" b="1" baseline="30000" smtClean="0"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sym typeface="Symbol" pitchFamily="18" charset="2"/>
              </a:rPr>
              <a:t> </a:t>
            </a:r>
            <a:r>
              <a:rPr lang="zh-CN" altLang="en-US" sz="2400" b="1" dirty="0" smtClean="0">
                <a:sym typeface="Symbol" pitchFamily="18" charset="2"/>
              </a:rPr>
              <a:t>综合</a:t>
            </a:r>
            <a:r>
              <a:rPr lang="zh-CN" altLang="en-US" sz="2400" b="1" smtClean="0">
                <a:sym typeface="Symbol" pitchFamily="18" charset="2"/>
              </a:rPr>
              <a:t>考虑 </a:t>
            </a:r>
            <a:endParaRPr lang="en-US" altLang="zh-CN" sz="2400" b="1" smtClean="0">
              <a:solidFill>
                <a:srgbClr val="C00000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     S=01S|01|10S|10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      </a:t>
            </a: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=(01S|10S)|(01|10)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      =</a:t>
            </a: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01|10)S|(01|10)</a:t>
            </a:r>
            <a:endParaRPr lang="en-US" altLang="zh-CN" sz="2400" b="1" baseline="30000" smtClean="0">
              <a:solidFill>
                <a:srgbClr val="C00000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C00000"/>
                </a:solidFill>
                <a:sym typeface="Symbol" pitchFamily="18" charset="2"/>
              </a:rPr>
              <a:t>       =(01|10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itchFamily="18" charset="2"/>
              </a:rPr>
              <a:t>)(01|10)</a:t>
            </a:r>
            <a:r>
              <a:rPr lang="en-US" altLang="zh-CN" sz="2400" b="1" baseline="30000" dirty="0" smtClean="0">
                <a:solidFill>
                  <a:srgbClr val="C00000"/>
                </a:solidFill>
                <a:sym typeface="Symbol" pitchFamily="18" charset="2"/>
              </a:rPr>
              <a:t>*</a:t>
            </a:r>
          </a:p>
        </p:txBody>
      </p:sp>
      <p:graphicFrame>
        <p:nvGraphicFramePr>
          <p:cNvPr id="6" name="Group 3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35539861"/>
              </p:ext>
            </p:extLst>
          </p:nvPr>
        </p:nvGraphicFramePr>
        <p:xfrm>
          <a:off x="110354" y="4929198"/>
          <a:ext cx="4175894" cy="18331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5818"/>
                <a:gridCol w="1998385"/>
                <a:gridCol w="1391691"/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文法产生式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正规式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A-&gt;xB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B-&gt;y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xA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r=x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*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xB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B-&gt;</a:t>
                      </a:r>
                      <a:r>
                        <a:rPr kumimoji="0" lang="el-GR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ε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|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yB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xy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*</a:t>
                      </a:r>
                      <a:endParaRPr kumimoji="0" lang="en-US" altLang="zh-C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1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A-&gt;x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A-&gt;y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r=x|y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0" marR="0" marT="46804" marB="4680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xA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, A-&gt;</a:t>
                      </a:r>
                      <a:r>
                        <a:rPr kumimoji="0" lang="el-GR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ε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r=x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altLang="zh-C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</a:endParaRPr>
                    </a:p>
                  </a:txBody>
                  <a:tcPr marL="0" marR="0" marT="46804" marB="4680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171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half" idx="4294967295"/>
          </p:nvPr>
        </p:nvSpPr>
        <p:spPr>
          <a:xfrm>
            <a:off x="395536" y="692697"/>
            <a:ext cx="4038600" cy="15218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已知</a:t>
            </a:r>
            <a:r>
              <a:rPr lang="zh-CN" altLang="en-US" sz="2400" b="1" dirty="0" smtClean="0"/>
              <a:t>：正规式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r=</a:t>
            </a:r>
            <a:r>
              <a:rPr lang="en-US" altLang="zh-CN" sz="2400" b="1" dirty="0" err="1" smtClean="0">
                <a:latin typeface="宋体" pitchFamily="2" charset="-122"/>
                <a:sym typeface="Symbol" pitchFamily="18" charset="2"/>
              </a:rPr>
              <a:t>daa</a:t>
            </a:r>
            <a:r>
              <a:rPr lang="en-US" altLang="zh-CN" sz="2400" b="1" baseline="30000" dirty="0" smtClean="0">
                <a:latin typeface="宋体" pitchFamily="2" charset="-122"/>
                <a:sym typeface="Symbol" pitchFamily="18" charset="2"/>
              </a:rPr>
              <a:t>*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b</a:t>
            </a:r>
            <a:r>
              <a:rPr lang="en-US" altLang="zh-CN" sz="2400" b="1" baseline="30000" dirty="0" smtClean="0">
                <a:latin typeface="宋体" pitchFamily="2" charset="-122"/>
                <a:sym typeface="Symbol" pitchFamily="18" charset="2"/>
              </a:rPr>
              <a:t>*</a:t>
            </a:r>
          </a:p>
          <a:p>
            <a:pPr>
              <a:lnSpc>
                <a:spcPct val="90000"/>
              </a:lnSpc>
            </a:pPr>
            <a:endParaRPr lang="en-US" altLang="zh-CN" sz="2400" b="1" baseline="30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sym typeface="Symbol" pitchFamily="18" charset="2"/>
              </a:rPr>
              <a:t>求对应的文法</a:t>
            </a:r>
            <a:endParaRPr lang="en-US" altLang="zh-CN" sz="2400" b="1" dirty="0" smtClean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4786314" y="2857496"/>
            <a:ext cx="4038600" cy="2093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	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正规式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r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定义的文法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G</a:t>
            </a:r>
            <a:r>
              <a:rPr lang="zh-CN" altLang="en-US" sz="2400" b="1" dirty="0" smtClean="0">
                <a:latin typeface="宋体" pitchFamily="2" charset="-122"/>
                <a:sym typeface="Symbol" pitchFamily="18" charset="2"/>
              </a:rPr>
              <a:t>如下</a:t>
            </a:r>
            <a:r>
              <a:rPr lang="zh-CN" altLang="en-US" sz="2400" b="1" dirty="0" smtClean="0">
                <a:sym typeface="Symbol" pitchFamily="18" charset="2"/>
              </a:rPr>
              <a:t>：</a:t>
            </a:r>
            <a:endParaRPr lang="en-US" altLang="zh-CN" sz="2400" b="1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 S-&gt;</a:t>
            </a:r>
            <a:r>
              <a:rPr lang="en-US" altLang="zh-CN" sz="2400" b="1" dirty="0" err="1" smtClean="0">
                <a:latin typeface="宋体" pitchFamily="2" charset="-122"/>
                <a:sym typeface="Symbol" pitchFamily="18" charset="2"/>
              </a:rPr>
              <a:t>dA</a:t>
            </a:r>
            <a:endParaRPr lang="en-US" altLang="zh-CN" sz="2400" b="1" dirty="0" smtClean="0">
              <a:latin typeface="宋体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	A-&gt;</a:t>
            </a:r>
            <a:r>
              <a:rPr lang="en-US" altLang="zh-CN" sz="2400" b="1" dirty="0" err="1" smtClean="0">
                <a:latin typeface="宋体" pitchFamily="2" charset="-122"/>
                <a:sym typeface="Symbol" pitchFamily="18" charset="2"/>
              </a:rPr>
              <a:t>aB</a:t>
            </a:r>
            <a:endParaRPr lang="en-US" altLang="zh-CN" sz="2400" b="1" dirty="0" smtClean="0">
              <a:latin typeface="宋体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sz="2400" b="1" dirty="0" smtClean="0">
                <a:sym typeface="Symbol" pitchFamily="18" charset="2"/>
              </a:rPr>
              <a:t>     B-&gt;</a:t>
            </a:r>
            <a:r>
              <a:rPr lang="el-GR" altLang="zh-CN" sz="2400" b="1" dirty="0" smtClean="0">
                <a:sym typeface="Symbol" pitchFamily="18" charset="2"/>
              </a:rPr>
              <a:t>ε</a:t>
            </a:r>
            <a:r>
              <a:rPr lang="en-US" altLang="zh-CN" sz="2400" b="1" dirty="0" smtClean="0">
                <a:sym typeface="Symbol" pitchFamily="18" charset="2"/>
              </a:rPr>
              <a:t>|</a:t>
            </a:r>
            <a:r>
              <a:rPr lang="en-US" altLang="zh-CN" sz="2400" b="1" dirty="0" err="1" smtClean="0">
                <a:sym typeface="Symbol" pitchFamily="18" charset="2"/>
              </a:rPr>
              <a:t>aB</a:t>
            </a:r>
            <a:r>
              <a:rPr lang="en-US" altLang="zh-CN" sz="2400" b="1" dirty="0" err="1" smtClean="0">
                <a:latin typeface="宋体" pitchFamily="2" charset="-122"/>
                <a:sym typeface="Symbol" pitchFamily="18" charset="2"/>
              </a:rPr>
              <a:t>|</a:t>
            </a:r>
            <a:r>
              <a:rPr lang="en-US" altLang="zh-CN" sz="2400" b="1" dirty="0" err="1" smtClean="0">
                <a:sym typeface="Symbol" pitchFamily="18" charset="2"/>
              </a:rPr>
              <a:t>bD</a:t>
            </a:r>
            <a:endParaRPr lang="en-US" altLang="zh-CN" sz="2400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zh-CN" sz="2400" b="1" dirty="0" smtClean="0">
                <a:latin typeface="宋体" pitchFamily="2" charset="-122"/>
                <a:sym typeface="Symbol" pitchFamily="18" charset="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sym typeface="Symbol" pitchFamily="18" charset="2"/>
              </a:rPr>
              <a:t>D-&gt;</a:t>
            </a:r>
            <a:r>
              <a:rPr lang="en-US" altLang="zh-CN" sz="2400" dirty="0" err="1">
                <a:solidFill>
                  <a:srgbClr val="C00000"/>
                </a:solidFill>
                <a:sym typeface="Symbol" pitchFamily="18" charset="2"/>
              </a:rPr>
              <a:t>bD</a:t>
            </a:r>
            <a:r>
              <a:rPr lang="en-US" altLang="zh-CN" sz="2400">
                <a:solidFill>
                  <a:srgbClr val="C00000"/>
                </a:solidFill>
                <a:sym typeface="Symbol" pitchFamily="18" charset="2"/>
              </a:rPr>
              <a:t>|</a:t>
            </a:r>
            <a:r>
              <a:rPr lang="el-GR" altLang="zh-CN" sz="240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l-GR" altLang="zh-CN" sz="2400" smtClean="0">
                <a:solidFill>
                  <a:srgbClr val="C00000"/>
                </a:solidFill>
                <a:sym typeface="Symbol" pitchFamily="18" charset="2"/>
              </a:rPr>
              <a:t>ε</a:t>
            </a:r>
            <a:endParaRPr lang="en-US" altLang="zh-CN" sz="2400" dirty="0">
              <a:solidFill>
                <a:srgbClr val="C00000"/>
              </a:solidFill>
              <a:sym typeface="Symbol" pitchFamily="18" charset="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2342927"/>
            <a:ext cx="41747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6378"/>
              </a:buClr>
              <a:buFont typeface="Arial" pitchFamily="34" charset="0"/>
              <a:buNone/>
            </a:pPr>
            <a:r>
              <a:rPr lang="zh-CN" altLang="en-US" sz="2400" smtClean="0">
                <a:solidFill>
                  <a:prstClr val="black"/>
                </a:solidFill>
                <a:sym typeface="Symbol" pitchFamily="18" charset="2"/>
              </a:rPr>
              <a:t>分析</a:t>
            </a:r>
            <a:r>
              <a:rPr lang="en-US" altLang="zh-CN" sz="2400" smtClean="0">
                <a:solidFill>
                  <a:prstClr val="black"/>
                </a:solidFill>
                <a:sym typeface="Wingdings" pitchFamily="2" charset="2"/>
              </a:rPr>
              <a:t>:</a:t>
            </a:r>
          </a:p>
          <a:p>
            <a:pPr>
              <a:buClr>
                <a:srgbClr val="5A6378"/>
              </a:buClr>
              <a:buFont typeface="Arial" pitchFamily="34" charset="0"/>
              <a:buNone/>
            </a:pPr>
            <a:r>
              <a:rPr lang="en-US" altLang="zh-CN" sz="2400" smtClean="0">
                <a:solidFill>
                  <a:prstClr val="black"/>
                </a:solidFill>
                <a:sym typeface="Wingdings" pitchFamily="2" charset="2"/>
              </a:rPr>
              <a:t>(1)</a:t>
            </a:r>
            <a:r>
              <a:rPr lang="en-US" altLang="zh-CN" sz="2400" smtClean="0">
                <a:solidFill>
                  <a:prstClr val="black"/>
                </a:solidFill>
                <a:sym typeface="Symbol" pitchFamily="18" charset="2"/>
              </a:rPr>
              <a:t>S-&gt;daa</a:t>
            </a:r>
            <a:r>
              <a:rPr lang="en-US" altLang="zh-CN" sz="2400" baseline="30000" smtClean="0">
                <a:solidFill>
                  <a:prstClr val="black"/>
                </a:solidFill>
                <a:sym typeface="Symbol" pitchFamily="18" charset="2"/>
              </a:rPr>
              <a:t>*</a:t>
            </a:r>
            <a:r>
              <a:rPr lang="en-US" altLang="zh-CN" sz="2400" smtClean="0">
                <a:solidFill>
                  <a:prstClr val="black"/>
                </a:solidFill>
                <a:sym typeface="Symbol" pitchFamily="18" charset="2"/>
              </a:rPr>
              <a:t>b</a:t>
            </a:r>
            <a:r>
              <a:rPr lang="en-US" altLang="zh-CN" sz="2400" baseline="30000" dirty="0">
                <a:solidFill>
                  <a:prstClr val="black"/>
                </a:solidFill>
                <a:sym typeface="Symbol" pitchFamily="18" charset="2"/>
              </a:rPr>
              <a:t>*</a:t>
            </a:r>
          </a:p>
          <a:p>
            <a:pPr>
              <a:buClr>
                <a:srgbClr val="5A6378"/>
              </a:buClr>
              <a:buFont typeface="Arial" pitchFamily="34" charset="0"/>
              <a:buNone/>
            </a:pPr>
            <a:r>
              <a:rPr lang="en-US" altLang="zh-CN" sz="2400" smtClean="0">
                <a:solidFill>
                  <a:prstClr val="black"/>
                </a:solidFill>
                <a:sym typeface="Symbol" pitchFamily="18" charset="2"/>
              </a:rPr>
              <a:t>(2)S-&gt;dA, A-&gt;aa</a:t>
            </a:r>
            <a:r>
              <a:rPr lang="en-US" altLang="zh-CN" sz="2400" baseline="30000" smtClean="0">
                <a:solidFill>
                  <a:prstClr val="black"/>
                </a:solidFill>
                <a:sym typeface="Symbol" pitchFamily="18" charset="2"/>
              </a:rPr>
              <a:t>*</a:t>
            </a:r>
            <a:r>
              <a:rPr lang="en-US" altLang="zh-CN" sz="2400" smtClean="0">
                <a:solidFill>
                  <a:prstClr val="black"/>
                </a:solidFill>
                <a:sym typeface="Symbol" pitchFamily="18" charset="2"/>
              </a:rPr>
              <a:t>b</a:t>
            </a:r>
            <a:r>
              <a:rPr lang="en-US" altLang="zh-CN" sz="2400" baseline="30000" dirty="0">
                <a:solidFill>
                  <a:prstClr val="black"/>
                </a:solidFill>
                <a:sym typeface="Symbol" pitchFamily="18" charset="2"/>
              </a:rPr>
              <a:t>*</a:t>
            </a:r>
          </a:p>
          <a:p>
            <a:pPr>
              <a:buClr>
                <a:srgbClr val="5A6378"/>
              </a:buClr>
              <a:buFont typeface="Wingdings" pitchFamily="2" charset="2"/>
              <a:buNone/>
            </a:pPr>
            <a:r>
              <a:rPr lang="en-US" altLang="zh-CN" sz="2400" smtClean="0">
                <a:solidFill>
                  <a:prstClr val="black"/>
                </a:solidFill>
                <a:sym typeface="Symbol" pitchFamily="18" charset="2"/>
              </a:rPr>
              <a:t>(3)S-&gt;dA, A-&gt;aB, B-&gt;a</a:t>
            </a:r>
            <a:r>
              <a:rPr lang="en-US" altLang="zh-CN" sz="2400" baseline="30000" smtClean="0">
                <a:solidFill>
                  <a:prstClr val="black"/>
                </a:solidFill>
                <a:sym typeface="Symbol" pitchFamily="18" charset="2"/>
              </a:rPr>
              <a:t>*</a:t>
            </a:r>
            <a:r>
              <a:rPr lang="en-US" altLang="zh-CN" sz="2400" smtClean="0">
                <a:solidFill>
                  <a:prstClr val="black"/>
                </a:solidFill>
                <a:sym typeface="Symbol" pitchFamily="18" charset="2"/>
              </a:rPr>
              <a:t>b</a:t>
            </a:r>
            <a:r>
              <a:rPr lang="en-US" altLang="zh-CN" sz="2400" baseline="30000" dirty="0">
                <a:solidFill>
                  <a:prstClr val="black"/>
                </a:solidFill>
                <a:sym typeface="Symbol" pitchFamily="18" charset="2"/>
              </a:rPr>
              <a:t>* </a:t>
            </a:r>
            <a:endParaRPr lang="en-US" altLang="zh-CN" sz="2400" baseline="30000" dirty="0" smtClean="0">
              <a:solidFill>
                <a:prstClr val="black"/>
              </a:solidFill>
              <a:sym typeface="Symbol" pitchFamily="18" charset="2"/>
            </a:endParaRPr>
          </a:p>
          <a:p>
            <a:pPr>
              <a:buClr>
                <a:srgbClr val="5A6378"/>
              </a:buClr>
              <a:buFont typeface="Wingdings" pitchFamily="2" charset="2"/>
              <a:buNone/>
            </a:pPr>
            <a:endParaRPr lang="en-US" altLang="zh-CN" sz="2400" smtClean="0">
              <a:solidFill>
                <a:prstClr val="black"/>
              </a:solidFill>
              <a:sym typeface="Symbol" pitchFamily="18" charset="2"/>
            </a:endParaRPr>
          </a:p>
          <a:p>
            <a:pPr>
              <a:buClr>
                <a:srgbClr val="5A6378"/>
              </a:buClr>
              <a:buFont typeface="Wingdings" pitchFamily="2" charset="2"/>
              <a:buNone/>
            </a:pPr>
            <a:r>
              <a:rPr lang="en-US" altLang="zh-CN" sz="2400" smtClean="0">
                <a:solidFill>
                  <a:prstClr val="black"/>
                </a:solidFill>
                <a:sym typeface="Symbol" pitchFamily="18" charset="2"/>
              </a:rPr>
              <a:t>B</a:t>
            </a:r>
            <a:r>
              <a:rPr lang="zh-CN" altLang="en-US" sz="2400" smtClean="0">
                <a:solidFill>
                  <a:prstClr val="black"/>
                </a:solidFill>
                <a:sym typeface="Symbol" pitchFamily="18" charset="2"/>
              </a:rPr>
              <a:t>定义的文法</a:t>
            </a:r>
            <a:r>
              <a:rPr lang="zh-CN" altLang="en-US" sz="2400" dirty="0" smtClean="0">
                <a:solidFill>
                  <a:prstClr val="black"/>
                </a:solidFill>
                <a:sym typeface="Symbol" pitchFamily="18" charset="2"/>
              </a:rPr>
              <a:t>如下：</a:t>
            </a:r>
            <a:endParaRPr lang="en-US" altLang="zh-CN" sz="2400" dirty="0" smtClean="0">
              <a:solidFill>
                <a:srgbClr val="C00000"/>
              </a:solidFill>
              <a:sym typeface="Symbol" pitchFamily="18" charset="2"/>
            </a:endParaRPr>
          </a:p>
          <a:p>
            <a:pPr>
              <a:buClr>
                <a:srgbClr val="5A6378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sym typeface="Symbol" pitchFamily="18" charset="2"/>
              </a:rPr>
              <a:t> B-&gt;</a:t>
            </a:r>
            <a:r>
              <a:rPr lang="el-GR" altLang="zh-CN" sz="2400" dirty="0" smtClean="0">
                <a:solidFill>
                  <a:srgbClr val="C00000"/>
                </a:solidFill>
                <a:sym typeface="Symbol" pitchFamily="18" charset="2"/>
              </a:rPr>
              <a:t>ε</a:t>
            </a:r>
            <a:r>
              <a:rPr lang="en-US" altLang="zh-CN" sz="2400" dirty="0" smtClean="0">
                <a:solidFill>
                  <a:srgbClr val="C00000"/>
                </a:solidFill>
                <a:sym typeface="Symbol" pitchFamily="18" charset="2"/>
              </a:rPr>
              <a:t>|</a:t>
            </a:r>
            <a:r>
              <a:rPr lang="en-US" altLang="zh-CN" sz="2400" dirty="0" err="1" smtClean="0">
                <a:solidFill>
                  <a:srgbClr val="C00000"/>
                </a:solidFill>
                <a:sym typeface="Symbol" pitchFamily="18" charset="2"/>
              </a:rPr>
              <a:t>aB|bD</a:t>
            </a:r>
            <a:endParaRPr lang="en-US" altLang="zh-CN" sz="2400" dirty="0" smtClean="0">
              <a:solidFill>
                <a:srgbClr val="C00000"/>
              </a:solidFill>
              <a:sym typeface="Symbol" pitchFamily="18" charset="2"/>
            </a:endParaRPr>
          </a:p>
          <a:p>
            <a:pPr>
              <a:buClr>
                <a:srgbClr val="5A6378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sym typeface="Symbol" pitchFamily="18" charset="2"/>
              </a:rPr>
              <a:t>  D-&gt;</a:t>
            </a:r>
            <a:r>
              <a:rPr lang="en-US" altLang="zh-CN" sz="2400" dirty="0" err="1" smtClean="0">
                <a:solidFill>
                  <a:srgbClr val="C00000"/>
                </a:solidFill>
                <a:sym typeface="Symbol" pitchFamily="18" charset="2"/>
              </a:rPr>
              <a:t>bD</a:t>
            </a:r>
            <a:r>
              <a:rPr lang="en-US" altLang="zh-CN" sz="2400" dirty="0" smtClean="0">
                <a:solidFill>
                  <a:srgbClr val="C00000"/>
                </a:solidFill>
                <a:sym typeface="Symbol" pitchFamily="18" charset="2"/>
              </a:rPr>
              <a:t>|</a:t>
            </a:r>
            <a:r>
              <a:rPr lang="el-GR" altLang="zh-CN" sz="2400" dirty="0" smtClean="0">
                <a:solidFill>
                  <a:srgbClr val="C00000"/>
                </a:solidFill>
                <a:sym typeface="Symbol" pitchFamily="18" charset="2"/>
              </a:rPr>
              <a:t> ε</a:t>
            </a:r>
            <a:endParaRPr lang="en-US" altLang="zh-CN" sz="2400" dirty="0" smtClean="0">
              <a:solidFill>
                <a:srgbClr val="C00000"/>
              </a:solidFill>
              <a:sym typeface="Symbol" pitchFamily="18" charset="2"/>
            </a:endParaRPr>
          </a:p>
        </p:txBody>
      </p:sp>
      <p:graphicFrame>
        <p:nvGraphicFramePr>
          <p:cNvPr id="7" name="Group 3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35539861"/>
              </p:ext>
            </p:extLst>
          </p:nvPr>
        </p:nvGraphicFramePr>
        <p:xfrm>
          <a:off x="4929190" y="5000636"/>
          <a:ext cx="4175894" cy="18331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5818"/>
                <a:gridCol w="1998385"/>
                <a:gridCol w="1391691"/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文法产生式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正规式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A-&gt;xB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B-&gt;y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xA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r=x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*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xB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B-&gt;</a:t>
                      </a:r>
                      <a:r>
                        <a:rPr kumimoji="0" lang="el-GR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ε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|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yB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xy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*</a:t>
                      </a:r>
                      <a:endParaRPr kumimoji="0" lang="en-US" altLang="zh-C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</a:tr>
              <a:tr h="281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A-&gt;x</a:t>
                      </a:r>
                      <a:r>
                        <a:rPr kumimoji="0" lang="zh-CN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A-&gt;y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r=x|y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楷体_GB2312" pitchFamily="49" charset="-122"/>
                        <a:sym typeface="Symbol" pitchFamily="18" charset="2"/>
                      </a:endParaRPr>
                    </a:p>
                  </a:txBody>
                  <a:tcPr marL="0" marR="0" marT="46804" marB="46804" horzOverflow="overflow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规则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A-&gt;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xA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, A-&gt;</a:t>
                      </a:r>
                      <a:r>
                        <a:rPr kumimoji="0" lang="el-GR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ε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marT="45724" marB="457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r=x</a:t>
                      </a:r>
                      <a:r>
                        <a:rPr kumimoji="0" lang="en-US" altLang="zh-CN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altLang="zh-CN" sz="1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幼圆" pitchFamily="49" charset="-122"/>
                      </a:endParaRPr>
                    </a:p>
                  </a:txBody>
                  <a:tcPr marL="0" marR="0" marT="46804" marB="4680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57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3.1</a:t>
            </a:r>
            <a:r>
              <a:rPr lang="zh-CN" altLang="en-US" dirty="0" smtClean="0">
                <a:solidFill>
                  <a:srgbClr val="FFC000"/>
                </a:solidFill>
              </a:rPr>
              <a:t>节 主要内容及考点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  <a:sym typeface="Symbol" pitchFamily="18" charset="2"/>
              </a:rPr>
              <a:t>词法分析器又称为扫描器，它的主要任务是：从左到右一个一个字符对源程序进行扫描和分析，输出单词序列。</a:t>
            </a:r>
            <a:endParaRPr lang="en-US" altLang="zh-CN" sz="2400" dirty="0" smtClean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ym typeface="Symbol" pitchFamily="18" charset="2"/>
              </a:rPr>
              <a:t>五类</a:t>
            </a:r>
            <a:r>
              <a:rPr lang="zh-CN" altLang="en-US" sz="2400" dirty="0" smtClean="0">
                <a:sym typeface="Symbol" pitchFamily="18" charset="2"/>
              </a:rPr>
              <a:t>单词分别是？怎样标示一个单词（单词</a:t>
            </a:r>
            <a:r>
              <a:rPr lang="zh-CN" altLang="en-US" sz="2400" dirty="0">
                <a:sym typeface="Symbol" pitchFamily="18" charset="2"/>
              </a:rPr>
              <a:t>种</a:t>
            </a:r>
            <a:r>
              <a:rPr lang="zh-CN" altLang="en-US" sz="2400" dirty="0" smtClean="0">
                <a:sym typeface="Symbol" pitchFamily="18" charset="2"/>
              </a:rPr>
              <a:t>别，单词自身值）</a:t>
            </a:r>
            <a:endParaRPr lang="en-US" altLang="zh-CN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  <a:sym typeface="Symbol" pitchFamily="18" charset="2"/>
              </a:rPr>
              <a:t>词法分析器和语法分析器的接口类型？各有什么优缺点；</a:t>
            </a:r>
            <a:endParaRPr lang="en-US" altLang="zh-CN" sz="2400" dirty="0" smtClean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ym typeface="Symbol" pitchFamily="18" charset="2"/>
              </a:rPr>
              <a:t>什么是正规式？（</a:t>
            </a:r>
            <a:r>
              <a:rPr lang="zh-CN" altLang="en-US" sz="2400" dirty="0" smtClean="0">
                <a:solidFill>
                  <a:srgbClr val="A50021"/>
                </a:solidFill>
                <a:sym typeface="Symbol" pitchFamily="18" charset="2"/>
              </a:rPr>
              <a:t>定义要在理解的基础上掌握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endParaRPr lang="en-US" altLang="zh-CN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ym typeface="Symbol" pitchFamily="18" charset="2"/>
              </a:rPr>
              <a:t>正规</a:t>
            </a:r>
            <a:r>
              <a:rPr lang="zh-CN" altLang="en-US" sz="2400" dirty="0" smtClean="0">
                <a:sym typeface="Symbol" pitchFamily="18" charset="2"/>
              </a:rPr>
              <a:t>式和正规文法都是描述正规集的工具，二者可以相互转换，怎么转换？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33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3.1</a:t>
            </a:r>
            <a:r>
              <a:rPr lang="zh-CN" altLang="en-US" dirty="0" smtClean="0">
                <a:solidFill>
                  <a:srgbClr val="FFC000"/>
                </a:solidFill>
              </a:rPr>
              <a:t>节 本节习题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宋体" pitchFamily="2" charset="-122"/>
                <a:sym typeface="Symbol" pitchFamily="18" charset="2"/>
              </a:rPr>
              <a:t>P64 1.</a:t>
            </a:r>
            <a:r>
              <a:rPr lang="zh-CN" altLang="en-US" sz="2400" dirty="0" smtClean="0">
                <a:latin typeface="宋体" pitchFamily="2" charset="-122"/>
                <a:sym typeface="Symbol" pitchFamily="18" charset="2"/>
              </a:rPr>
              <a:t>看懂正规式描述的语言特点</a:t>
            </a:r>
            <a:endParaRPr lang="en-US" altLang="zh-CN" sz="2400" dirty="0" smtClean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ym typeface="Symbol" pitchFamily="18" charset="2"/>
              </a:rPr>
              <a:t>P65 8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93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9467" y="2636912"/>
            <a:ext cx="7632700" cy="1512887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编译程序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的结构更简洁、清晰和条理化</a:t>
            </a: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编译程序的效率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会提高（词法分析耗费大量时间）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增强编译程序的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可移植性（词法分析或多或少会和设备有点儿关联）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568" y="692696"/>
            <a:ext cx="80368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C3300"/>
                </a:solidFill>
                <a:latin typeface="Arial Narrow" pitchFamily="34" charset="0"/>
              </a:rPr>
              <a:t>二、将词法分析工作分离的考虑</a:t>
            </a:r>
            <a:endParaRPr lang="en-US" altLang="zh-CN" sz="2800" b="1" dirty="0">
              <a:solidFill>
                <a:srgbClr val="CC3300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C3300"/>
                </a:solidFill>
                <a:latin typeface="Arial Narrow" pitchFamily="34" charset="0"/>
              </a:rPr>
              <a:t>           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（词法分析独立好？作为子程序好？）</a:t>
            </a:r>
          </a:p>
        </p:txBody>
      </p:sp>
      <p:sp>
        <p:nvSpPr>
          <p:cNvPr id="3" name="矩形 2"/>
          <p:cNvSpPr/>
          <p:nvPr/>
        </p:nvSpPr>
        <p:spPr>
          <a:xfrm>
            <a:off x="940197" y="1988840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如果将词法分析作为独立部分，有以下好处：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  <a:sym typeface="Symbol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1933" y="4271287"/>
            <a:ext cx="7632848" cy="49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如果将词法分析作为语法分析的子程序，有以下好处：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55576" y="4869160"/>
            <a:ext cx="7632848" cy="101947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Aft>
                <a:spcPct val="0"/>
              </a:spcAft>
              <a:buClr>
                <a:srgbClr val="F0AD00"/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避免中间文件（</a:t>
            </a:r>
            <a:r>
              <a:rPr lang="zh-CN" altLang="en-US" sz="2400" b="0" dirty="0" smtClean="0">
                <a:solidFill>
                  <a:prstClr val="black"/>
                </a:solidFill>
              </a:rPr>
              <a:t>词法分析</a:t>
            </a:r>
            <a:r>
              <a:rPr lang="zh-CN" altLang="en-US" sz="2400" b="0" dirty="0">
                <a:solidFill>
                  <a:prstClr val="black"/>
                </a:solidFill>
              </a:rPr>
              <a:t>的输出</a:t>
            </a:r>
            <a:r>
              <a:rPr lang="zh-CN" altLang="en-US" sz="2400" b="0" dirty="0" smtClean="0">
                <a:solidFill>
                  <a:prstClr val="black"/>
                </a:solidFill>
              </a:rPr>
              <a:t>结果</a:t>
            </a:r>
            <a:r>
              <a:rPr lang="zh-CN" altLang="en-US" sz="2400" dirty="0" smtClean="0">
                <a:solidFill>
                  <a:prstClr val="black"/>
                </a:solidFill>
              </a:rPr>
              <a:t>）的</a:t>
            </a:r>
            <a:r>
              <a:rPr lang="zh-CN" altLang="en-US" sz="2400" dirty="0">
                <a:solidFill>
                  <a:prstClr val="black"/>
                </a:solidFill>
              </a:rPr>
              <a:t>生成和存储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>
              <a:spcAft>
                <a:spcPct val="0"/>
              </a:spcAft>
              <a:buClr>
                <a:srgbClr val="F0AD00"/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程序的效率会</a:t>
            </a:r>
            <a:r>
              <a:rPr lang="zh-CN" altLang="en-US" sz="2400" dirty="0" smtClean="0">
                <a:solidFill>
                  <a:prstClr val="black"/>
                </a:solidFill>
              </a:rPr>
              <a:t>提高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0"/>
            <a:ext cx="39239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词法分析程序设计</a:t>
            </a:r>
          </a:p>
        </p:txBody>
      </p:sp>
    </p:spTree>
    <p:extLst>
      <p:ext uri="{BB962C8B-B14F-4D97-AF65-F5344CB8AC3E}">
        <p14:creationId xmlns="" xmlns:p14="http://schemas.microsoft.com/office/powerpoint/2010/main" val="3949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3140969"/>
            <a:ext cx="8280400" cy="3240360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</a:rPr>
              <a:t>关键字</a:t>
            </a:r>
            <a:r>
              <a:rPr lang="zh-CN" altLang="en-US" sz="2400" b="1" dirty="0" smtClean="0"/>
              <a:t>（又称保留字或基本字）如</a:t>
            </a:r>
            <a:r>
              <a:rPr lang="en-US" altLang="zh-CN" sz="2400" b="1" dirty="0" smtClean="0"/>
              <a:t>if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then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else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while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do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begin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end</a:t>
            </a:r>
            <a:r>
              <a:rPr lang="zh-CN" altLang="en-US" sz="2400" b="1" dirty="0" smtClean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</a:rPr>
              <a:t>标识符</a:t>
            </a:r>
            <a:r>
              <a:rPr lang="zh-CN" altLang="en-US" sz="2400" b="1" dirty="0" smtClean="0"/>
              <a:t>，用于表示变量名、过程名等。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</a:rPr>
              <a:t>常数</a:t>
            </a:r>
            <a:r>
              <a:rPr lang="zh-CN" altLang="en-US" sz="2400" b="1" dirty="0" smtClean="0"/>
              <a:t>，如</a:t>
            </a:r>
            <a:r>
              <a:rPr lang="en-US" altLang="zh-CN" sz="2400" b="1" dirty="0" smtClean="0"/>
              <a:t>123</a:t>
            </a:r>
            <a:r>
              <a:rPr lang="zh-CN" altLang="en-US" sz="2400" b="1" dirty="0" smtClean="0"/>
              <a:t>，实数型</a:t>
            </a:r>
            <a:r>
              <a:rPr lang="en-US" altLang="zh-CN" sz="2400" b="1" dirty="0" smtClean="0"/>
              <a:t>45.67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TRUE</a:t>
            </a:r>
            <a:r>
              <a:rPr lang="zh-CN" altLang="en-US" sz="2400" b="1" dirty="0" smtClean="0"/>
              <a:t>和“</a:t>
            </a:r>
            <a:r>
              <a:rPr lang="en-US" altLang="zh-CN" sz="2400" b="1" dirty="0" smtClean="0"/>
              <a:t>ABC”</a:t>
            </a:r>
            <a:r>
              <a:rPr lang="zh-CN" altLang="en-US" sz="2400" b="1" dirty="0" smtClean="0"/>
              <a:t>等。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</a:rPr>
              <a:t>运算符</a:t>
            </a:r>
            <a:r>
              <a:rPr lang="zh-CN" altLang="en-US" sz="2400" b="1" dirty="0" smtClean="0"/>
              <a:t>，如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，*，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&lt;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等。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</a:rPr>
              <a:t>界符</a:t>
            </a:r>
            <a:r>
              <a:rPr lang="zh-CN" altLang="en-US" sz="2400" b="1" dirty="0" smtClean="0"/>
              <a:t>，如逗号、分号和括号等。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0"/>
            <a:ext cx="39239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词法分析程序设计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692696"/>
            <a:ext cx="803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C3300"/>
                </a:solidFill>
                <a:latin typeface="Arial Narrow" pitchFamily="34" charset="0"/>
              </a:rPr>
              <a:t>三、词法分析程序的输出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971599" y="1511298"/>
            <a:ext cx="7560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词法分析程序的输出是单词序列。单词序列中的每一个符号是单词符号。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  <a:sym typeface="Symbol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598" y="2492896"/>
            <a:ext cx="7560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单词符号分为以下</a:t>
            </a: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  <a:sym typeface="Symbol" pitchFamily="18" charset="2"/>
              </a:rPr>
              <a:t>5</a:t>
            </a:r>
            <a:r>
              <a:rPr lang="zh-CN" altLang="en-US" sz="2400" b="1" dirty="0">
                <a:solidFill>
                  <a:srgbClr val="A50021"/>
                </a:solidFill>
                <a:latin typeface="Arial Narrow" pitchFamily="34" charset="0"/>
                <a:sym typeface="Symbol" pitchFamily="18" charset="2"/>
              </a:rPr>
              <a:t>类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：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68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40209" y="2204864"/>
            <a:ext cx="8280400" cy="122413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400" b="1" dirty="0" smtClean="0"/>
              <a:t>一类是关键字、运算符、界符。它们的数量有限。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/>
              <a:t>另外一类是标识符、常数。它们的数量无限。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0"/>
            <a:ext cx="39239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词法分析程序设计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692696"/>
            <a:ext cx="803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C3300"/>
                </a:solidFill>
                <a:latin typeface="Arial Narrow" pitchFamily="34" charset="0"/>
              </a:rPr>
              <a:t>三、词法分析程序的输出</a:t>
            </a:r>
          </a:p>
        </p:txBody>
      </p:sp>
      <p:sp>
        <p:nvSpPr>
          <p:cNvPr id="8" name="矩形 7"/>
          <p:cNvSpPr/>
          <p:nvPr/>
        </p:nvSpPr>
        <p:spPr>
          <a:xfrm>
            <a:off x="981917" y="1484784"/>
            <a:ext cx="7560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  <a:sym typeface="Symbol" pitchFamily="18" charset="2"/>
              </a:rPr>
              <a:t>5</a:t>
            </a:r>
            <a:r>
              <a:rPr lang="zh-CN" altLang="en-US" sz="2400" b="1" dirty="0">
                <a:solidFill>
                  <a:srgbClr val="A50021"/>
                </a:solidFill>
                <a:latin typeface="Arial Narrow" pitchFamily="34" charset="0"/>
                <a:sym typeface="Symbol" pitchFamily="18" charset="2"/>
              </a:rPr>
              <a:t>类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单词符号可以归为两大类：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  <a:sym typeface="Symbol" pitchFamily="18" charset="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5536" y="3501008"/>
            <a:ext cx="8640960" cy="61206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lnSpc>
                <a:spcPct val="120000"/>
              </a:lnSpc>
              <a:buClr>
                <a:srgbClr val="60B5CC"/>
              </a:buClr>
              <a:buFont typeface="Wingdings"/>
              <a:buNone/>
            </a:pPr>
            <a:r>
              <a:rPr lang="zh-CN" altLang="en-US" sz="2400" b="1" dirty="0" smtClean="0">
                <a:solidFill>
                  <a:srgbClr val="A50021"/>
                </a:solidFill>
              </a:rPr>
              <a:t>通常，单词符号用二元组表示，（单词种别，单词自身的值）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63600" y="4170052"/>
            <a:ext cx="8280400" cy="221127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lnSpc>
                <a:spcPct val="120000"/>
              </a:lnSpc>
              <a:buClr>
                <a:srgbClr val="60B5CC"/>
              </a:buClr>
            </a:pPr>
            <a:r>
              <a:rPr lang="zh-CN" altLang="en-US" sz="2400" b="1" dirty="0" smtClean="0">
                <a:solidFill>
                  <a:prstClr val="black"/>
                </a:solidFill>
              </a:rPr>
              <a:t>标识符的自身值常常是其地址指针；常数的自身值可以是地址指针，也可以是具体的值；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lvl="1">
              <a:lnSpc>
                <a:spcPct val="120000"/>
              </a:lnSpc>
              <a:buClr>
                <a:srgbClr val="60B5CC"/>
              </a:buClr>
            </a:pPr>
            <a:r>
              <a:rPr lang="zh-CN" altLang="en-US" sz="2400" b="1" dirty="0" smtClean="0">
                <a:solidFill>
                  <a:prstClr val="black"/>
                </a:solidFill>
              </a:rPr>
              <a:t>关键字、运算符、界符可以用二元组，也可以直接用一元组表示。</a:t>
            </a:r>
          </a:p>
        </p:txBody>
      </p:sp>
    </p:spTree>
    <p:extLst>
      <p:ext uri="{BB962C8B-B14F-4D97-AF65-F5344CB8AC3E}">
        <p14:creationId xmlns="" xmlns:p14="http://schemas.microsoft.com/office/powerpoint/2010/main" val="33444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5433" y="316123"/>
            <a:ext cx="4211960" cy="609129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A50021"/>
                </a:solidFill>
              </a:rPr>
              <a:t>例：词法分析程序的输出</a:t>
            </a:r>
            <a:r>
              <a:rPr lang="en-US" altLang="zh-CN" sz="2400" dirty="0" smtClean="0">
                <a:solidFill>
                  <a:srgbClr val="A50021"/>
                </a:solidFill>
              </a:rPr>
              <a:t/>
            </a:r>
            <a:br>
              <a:rPr lang="en-US" altLang="zh-CN" sz="2400" dirty="0" smtClean="0">
                <a:solidFill>
                  <a:srgbClr val="A50021"/>
                </a:solidFill>
              </a:rPr>
            </a:br>
            <a:endParaRPr lang="zh-CN" altLang="en-US" sz="2400" dirty="0" smtClean="0">
              <a:solidFill>
                <a:srgbClr val="A50021"/>
              </a:solidFill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387" y="944563"/>
            <a:ext cx="4608513" cy="46799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/>
              <a:t>例中 词法分析程序所输出的单词符号采用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二元组标识</a:t>
            </a:r>
            <a:r>
              <a:rPr lang="zh-CN" altLang="en-US" sz="2400" b="1" dirty="0" smtClean="0"/>
              <a:t>（单词种别，单词自身的值），形式如：</a:t>
            </a:r>
          </a:p>
          <a:p>
            <a:pPr>
              <a:lnSpc>
                <a:spcPct val="120000"/>
              </a:lnSpc>
            </a:pPr>
            <a:endParaRPr lang="zh-CN" altLang="en-US" sz="2400" b="1" dirty="0" smtClean="0"/>
          </a:p>
          <a:p>
            <a:pPr>
              <a:lnSpc>
                <a:spcPct val="120000"/>
              </a:lnSpc>
            </a:pPr>
            <a:endParaRPr lang="zh-CN" altLang="en-US" sz="2400" b="1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94420" y="3001963"/>
            <a:ext cx="3024188" cy="504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 smtClean="0">
                <a:solidFill>
                  <a:srgbClr val="FF3300"/>
                </a:solidFill>
                <a:latin typeface="Garamond" pitchFamily="18" charset="0"/>
              </a:rPr>
              <a:t>单词种别</a:t>
            </a:r>
            <a:r>
              <a:rPr lang="zh-CN" altLang="en-US" sz="1800" b="0" dirty="0" smtClean="0">
                <a:solidFill>
                  <a:prstClr val="black"/>
                </a:solidFill>
                <a:latin typeface="Garamond" pitchFamily="18" charset="0"/>
              </a:rPr>
              <a:t>           </a:t>
            </a:r>
            <a:r>
              <a:rPr lang="zh-CN" altLang="en-US" sz="1800" dirty="0">
                <a:solidFill>
                  <a:srgbClr val="FF3300"/>
                </a:solidFill>
                <a:latin typeface="Garamond" pitchFamily="18" charset="0"/>
              </a:rPr>
              <a:t>单词自身值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411413" y="30321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4843884" y="523578"/>
            <a:ext cx="4105275" cy="607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程序段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宋体"/>
              </a:rPr>
              <a:t>  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宋体"/>
              </a:rPr>
              <a:t>if </a:t>
            </a:r>
            <a:r>
              <a:rPr lang="en-US" altLang="zh-CN" dirty="0" err="1">
                <a:solidFill>
                  <a:srgbClr val="A50021"/>
                </a:solidFill>
                <a:latin typeface="Times New Roman" panose="02020603050405020304" pitchFamily="18" charset="0"/>
                <a:ea typeface="宋体"/>
              </a:rPr>
              <a:t>i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宋体"/>
              </a:rPr>
              <a:t>=5 then 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ea typeface="宋体"/>
              </a:rPr>
              <a:t>x:=y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关键字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if  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，‘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if’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）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标识符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  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，指向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i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的符号表入口）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等号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=	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4,’=’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）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关键字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then 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3,’then’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）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标识符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ea typeface="宋体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/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(1,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指向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的符号表入口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赋值号：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=   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，‘：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=’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）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标识符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y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，指向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y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的符号表入口）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分号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;   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/>
              </a:rPr>
              <a:t>，‘；’）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</a:pPr>
            <a:endParaRPr lang="en-US" altLang="zh-CN" dirty="0">
              <a:solidFill>
                <a:srgbClr val="60B5CC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51" y="3968750"/>
            <a:ext cx="3889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单词的种别码分别是：标识符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，常数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，关键字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，运算符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，界符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5</a:t>
            </a:r>
            <a:endParaRPr lang="zh-CN" altLang="en-US" sz="2400" b="1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0"/>
            <a:ext cx="39239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词法分析程序设计</a:t>
            </a:r>
          </a:p>
        </p:txBody>
      </p:sp>
    </p:spTree>
    <p:extLst>
      <p:ext uri="{BB962C8B-B14F-4D97-AF65-F5344CB8AC3E}">
        <p14:creationId xmlns="" xmlns:p14="http://schemas.microsoft.com/office/powerpoint/2010/main" val="7858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0"/>
            <a:ext cx="392392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3.1 </a:t>
            </a: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</a:rPr>
              <a:t>词法分析程序设计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692696"/>
            <a:ext cx="803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C3300"/>
                </a:solidFill>
                <a:latin typeface="Arial Narrow" pitchFamily="34" charset="0"/>
              </a:rPr>
              <a:t>四、词法分析程序如何识别单词</a:t>
            </a:r>
          </a:p>
        </p:txBody>
      </p:sp>
      <p:sp>
        <p:nvSpPr>
          <p:cNvPr id="8" name="矩形 7"/>
          <p:cNvSpPr/>
          <p:nvPr/>
        </p:nvSpPr>
        <p:spPr>
          <a:xfrm>
            <a:off x="981917" y="1484784"/>
            <a:ext cx="7560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要识别出有意义的单词符号，必须在程序设计语言中有的词法规则的描述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  <a:sym typeface="Symbol" pitchFamily="18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9660" y="2564904"/>
            <a:ext cx="7560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常见的可用于描述词法规则的工具有：状态转换图，正规文法（巴克斯范式）、正规表达式、有限状态自动机等。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  <a:sym typeface="Symbol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9659" y="3884855"/>
            <a:ext cx="7560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识别出一个有意义的单词后，词法分析程序会将单词种别和单词自身值构成一个单词符号输出。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  <a:sym typeface="Symbol" pitchFamily="18" charset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3608" y="4830251"/>
            <a:ext cx="7560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现实的程序设计语言中的单词集合都属于正规语言。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73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3.2 PL/0 </a:t>
            </a:r>
            <a:r>
              <a:rPr lang="zh-CN" altLang="en-US" sz="4000" dirty="0" smtClean="0"/>
              <a:t>词法分析程序的设计和实现</a:t>
            </a:r>
            <a:endParaRPr lang="zh-CN" altLang="en-US" dirty="0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445441" y="2348880"/>
            <a:ext cx="8820150" cy="648072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SzTx/>
              <a:buFont typeface="Arial" pitchFamily="34" charset="0"/>
              <a:buChar char="•"/>
            </a:pPr>
            <a:r>
              <a:rPr lang="en-US" altLang="zh-CN" sz="2400" spc="30" dirty="0" smtClean="0">
                <a:solidFill>
                  <a:srgbClr val="A50021"/>
                </a:solidFill>
              </a:rPr>
              <a:t>&lt;</a:t>
            </a:r>
            <a:r>
              <a:rPr lang="zh-CN" altLang="en-US" sz="2400" spc="30" dirty="0" smtClean="0">
                <a:solidFill>
                  <a:srgbClr val="A50021"/>
                </a:solidFill>
              </a:rPr>
              <a:t>无符号整数</a:t>
            </a:r>
            <a:r>
              <a:rPr lang="en-US" altLang="zh-CN" sz="2400" spc="30" dirty="0" smtClean="0">
                <a:solidFill>
                  <a:srgbClr val="A50021"/>
                </a:solidFill>
              </a:rPr>
              <a:t>&gt; </a:t>
            </a:r>
            <a:r>
              <a:rPr lang="en-US" altLang="zh-CN" sz="2400" spc="30" dirty="0" smtClean="0"/>
              <a:t>-&gt; &lt;</a:t>
            </a:r>
            <a:r>
              <a:rPr lang="zh-CN" altLang="en-US" sz="2400" spc="30" dirty="0" smtClean="0"/>
              <a:t>数字</a:t>
            </a:r>
            <a:r>
              <a:rPr lang="en-US" altLang="zh-CN" sz="2400" spc="30" dirty="0" smtClean="0"/>
              <a:t>&gt;{&lt;</a:t>
            </a:r>
            <a:r>
              <a:rPr lang="zh-CN" altLang="en-US" sz="2400" spc="30" dirty="0" smtClean="0"/>
              <a:t>数字</a:t>
            </a:r>
            <a:r>
              <a:rPr lang="en-US" altLang="zh-CN" sz="2400" spc="30" dirty="0" smtClean="0"/>
              <a:t>&gt;}</a:t>
            </a:r>
            <a:endParaRPr lang="en-US" altLang="zh-CN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1629034"/>
            <a:ext cx="803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C3300"/>
                </a:solidFill>
                <a:latin typeface="Arial Narrow" pitchFamily="34" charset="0"/>
              </a:rPr>
              <a:t>一、用巴克斯范式如何描述</a:t>
            </a:r>
            <a:r>
              <a:rPr lang="en-US" altLang="zh-CN" sz="2800" b="1" dirty="0">
                <a:solidFill>
                  <a:srgbClr val="CC3300"/>
                </a:solidFill>
                <a:latin typeface="Arial Narrow" pitchFamily="34" charset="0"/>
              </a:rPr>
              <a:t>5</a:t>
            </a:r>
            <a:r>
              <a:rPr lang="zh-CN" altLang="en-US" sz="2800" b="1" dirty="0">
                <a:solidFill>
                  <a:srgbClr val="CC3300"/>
                </a:solidFill>
                <a:latin typeface="Arial Narrow" pitchFamily="34" charset="0"/>
              </a:rPr>
              <a:t>类单词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95536" y="2924944"/>
            <a:ext cx="8820150" cy="64807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SzTx/>
              <a:buFont typeface="Arial" pitchFamily="34" charset="0"/>
              <a:buChar char="•"/>
            </a:pPr>
            <a:r>
              <a:rPr lang="en-US" altLang="zh-CN" sz="2400" spc="30" dirty="0" smtClean="0">
                <a:solidFill>
                  <a:srgbClr val="A50021"/>
                </a:solidFill>
              </a:rPr>
              <a:t>&lt;</a:t>
            </a:r>
            <a:r>
              <a:rPr lang="zh-CN" altLang="en-US" sz="2400" spc="30" dirty="0" smtClean="0">
                <a:solidFill>
                  <a:srgbClr val="A50021"/>
                </a:solidFill>
              </a:rPr>
              <a:t>标识符</a:t>
            </a:r>
            <a:r>
              <a:rPr lang="en-US" altLang="zh-CN" sz="2400" spc="30" dirty="0" smtClean="0">
                <a:solidFill>
                  <a:srgbClr val="A50021"/>
                </a:solidFill>
              </a:rPr>
              <a:t>&gt; 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-&gt; &lt;</a:t>
            </a:r>
            <a:r>
              <a:rPr lang="zh-CN" altLang="en-US" sz="2400" spc="30" dirty="0" smtClean="0">
                <a:solidFill>
                  <a:prstClr val="black"/>
                </a:solidFill>
              </a:rPr>
              <a:t>字母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&gt;{&lt;</a:t>
            </a:r>
            <a:r>
              <a:rPr lang="zh-CN" altLang="en-US" sz="2400" spc="30" dirty="0" smtClean="0">
                <a:solidFill>
                  <a:prstClr val="black"/>
                </a:solidFill>
              </a:rPr>
              <a:t>字母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&gt; | &lt;</a:t>
            </a:r>
            <a:r>
              <a:rPr lang="zh-CN" altLang="en-US" sz="2400" spc="30" dirty="0" smtClean="0">
                <a:solidFill>
                  <a:prstClr val="black"/>
                </a:solidFill>
              </a:rPr>
              <a:t>数字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&gt;}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95536" y="3501008"/>
            <a:ext cx="8820150" cy="64807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SzTx/>
              <a:buFont typeface="Arial" pitchFamily="34" charset="0"/>
              <a:buChar char="•"/>
            </a:pPr>
            <a:r>
              <a:rPr lang="en-US" altLang="zh-CN" sz="2400" spc="30" dirty="0" smtClean="0">
                <a:solidFill>
                  <a:srgbClr val="A50021"/>
                </a:solidFill>
              </a:rPr>
              <a:t>&lt;</a:t>
            </a:r>
            <a:r>
              <a:rPr lang="zh-CN" altLang="en-US" sz="2400" spc="30" dirty="0" smtClean="0">
                <a:solidFill>
                  <a:srgbClr val="A50021"/>
                </a:solidFill>
              </a:rPr>
              <a:t>字母</a:t>
            </a:r>
            <a:r>
              <a:rPr lang="en-US" altLang="zh-CN" sz="2400" spc="30" dirty="0" smtClean="0">
                <a:solidFill>
                  <a:srgbClr val="A50021"/>
                </a:solidFill>
              </a:rPr>
              <a:t>&gt; 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-&gt; </a:t>
            </a:r>
            <a:r>
              <a:rPr lang="en-US" altLang="zh-CN" sz="2400" spc="30" dirty="0" err="1" smtClean="0">
                <a:solidFill>
                  <a:prstClr val="black"/>
                </a:solidFill>
              </a:rPr>
              <a:t>a|b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|…|</a:t>
            </a:r>
            <a:r>
              <a:rPr lang="en-US" altLang="zh-CN" sz="2400" spc="30" dirty="0" err="1" smtClean="0">
                <a:solidFill>
                  <a:prstClr val="black"/>
                </a:solidFill>
              </a:rPr>
              <a:t>z|A|B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|…|Z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539552" y="4005064"/>
            <a:ext cx="8820150" cy="64807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SzTx/>
              <a:buFont typeface="Arial" pitchFamily="34" charset="0"/>
              <a:buChar char="•"/>
            </a:pPr>
            <a:r>
              <a:rPr lang="en-US" altLang="zh-CN" sz="2400" spc="30" dirty="0" smtClean="0">
                <a:solidFill>
                  <a:srgbClr val="A50021"/>
                </a:solidFill>
              </a:rPr>
              <a:t>&lt;</a:t>
            </a:r>
            <a:r>
              <a:rPr lang="zh-CN" altLang="en-US" sz="2400" spc="30" dirty="0" smtClean="0">
                <a:solidFill>
                  <a:srgbClr val="A50021"/>
                </a:solidFill>
              </a:rPr>
              <a:t>数字</a:t>
            </a:r>
            <a:r>
              <a:rPr lang="en-US" altLang="zh-CN" sz="2400" spc="30" dirty="0" smtClean="0">
                <a:solidFill>
                  <a:srgbClr val="A50021"/>
                </a:solidFill>
              </a:rPr>
              <a:t>&gt; 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-&gt; 0|1|…|9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539552" y="4581128"/>
            <a:ext cx="8820150" cy="64807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SzTx/>
              <a:buFont typeface="Arial" pitchFamily="34" charset="0"/>
              <a:buChar char="•"/>
            </a:pPr>
            <a:r>
              <a:rPr lang="en-US" altLang="zh-CN" sz="2400" spc="30" dirty="0" smtClean="0">
                <a:solidFill>
                  <a:srgbClr val="A50021"/>
                </a:solidFill>
              </a:rPr>
              <a:t>&lt;</a:t>
            </a:r>
            <a:r>
              <a:rPr lang="zh-CN" altLang="en-US" sz="2400" spc="30" dirty="0" smtClean="0">
                <a:solidFill>
                  <a:srgbClr val="A50021"/>
                </a:solidFill>
              </a:rPr>
              <a:t>保留字</a:t>
            </a:r>
            <a:r>
              <a:rPr lang="en-US" altLang="zh-CN" sz="2400" spc="30" dirty="0" smtClean="0">
                <a:solidFill>
                  <a:srgbClr val="A50021"/>
                </a:solidFill>
              </a:rPr>
              <a:t>&gt; 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-&gt; </a:t>
            </a:r>
            <a:r>
              <a:rPr lang="en-US" altLang="zh-CN" sz="2400" spc="30" dirty="0" err="1" smtClean="0">
                <a:solidFill>
                  <a:prstClr val="black"/>
                </a:solidFill>
              </a:rPr>
              <a:t>const|var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|…|write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39552" y="5085184"/>
            <a:ext cx="8820150" cy="64807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SzTx/>
              <a:buFont typeface="Arial" pitchFamily="34" charset="0"/>
              <a:buChar char="•"/>
            </a:pPr>
            <a:r>
              <a:rPr lang="en-US" altLang="zh-CN" sz="2400" spc="30" dirty="0" smtClean="0">
                <a:solidFill>
                  <a:srgbClr val="A50021"/>
                </a:solidFill>
              </a:rPr>
              <a:t>&lt;</a:t>
            </a:r>
            <a:r>
              <a:rPr lang="zh-CN" altLang="en-US" sz="2400" spc="30" dirty="0" smtClean="0">
                <a:solidFill>
                  <a:srgbClr val="A50021"/>
                </a:solidFill>
              </a:rPr>
              <a:t>运算符</a:t>
            </a:r>
            <a:r>
              <a:rPr lang="en-US" altLang="zh-CN" sz="2400" spc="30" dirty="0" smtClean="0">
                <a:solidFill>
                  <a:srgbClr val="A50021"/>
                </a:solidFill>
              </a:rPr>
              <a:t>&gt; 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-&gt; +|-|…|</a:t>
            </a:r>
            <a:r>
              <a:rPr lang="zh-CN" altLang="en-US" sz="2400" spc="3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=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508670" y="5733256"/>
            <a:ext cx="8820150" cy="64807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2F2F2F"/>
              </a:buClr>
              <a:buSzTx/>
              <a:buFont typeface="Arial" pitchFamily="34" charset="0"/>
              <a:buChar char="•"/>
            </a:pPr>
            <a:r>
              <a:rPr lang="en-US" altLang="zh-CN" sz="2400" spc="30" dirty="0" smtClean="0">
                <a:solidFill>
                  <a:srgbClr val="A50021"/>
                </a:solidFill>
              </a:rPr>
              <a:t>&lt;</a:t>
            </a:r>
            <a:r>
              <a:rPr lang="zh-CN" altLang="en-US" sz="2400" spc="30" dirty="0">
                <a:solidFill>
                  <a:srgbClr val="A50021"/>
                </a:solidFill>
              </a:rPr>
              <a:t>界</a:t>
            </a:r>
            <a:r>
              <a:rPr lang="zh-CN" altLang="en-US" sz="2400" spc="30" dirty="0" smtClean="0">
                <a:solidFill>
                  <a:srgbClr val="A50021"/>
                </a:solidFill>
              </a:rPr>
              <a:t>符</a:t>
            </a:r>
            <a:r>
              <a:rPr lang="en-US" altLang="zh-CN" sz="2400" spc="30" dirty="0" smtClean="0">
                <a:solidFill>
                  <a:srgbClr val="A50021"/>
                </a:solidFill>
              </a:rPr>
              <a:t>&gt; 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-&gt; </a:t>
            </a:r>
            <a:r>
              <a:rPr lang="zh-CN" altLang="en-US" sz="2400" spc="30" dirty="0" smtClean="0">
                <a:solidFill>
                  <a:prstClr val="black"/>
                </a:solidFill>
              </a:rPr>
              <a:t>（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|</a:t>
            </a:r>
            <a:r>
              <a:rPr lang="zh-CN" altLang="en-US" sz="2400" spc="30" dirty="0" smtClean="0">
                <a:solidFill>
                  <a:prstClr val="black"/>
                </a:solidFill>
              </a:rPr>
              <a:t>）</a:t>
            </a:r>
            <a:r>
              <a:rPr lang="en-US" altLang="zh-CN" sz="2400" spc="30" dirty="0" smtClean="0">
                <a:solidFill>
                  <a:prstClr val="black"/>
                </a:solidFill>
              </a:rPr>
              <a:t>|…|.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3" name="云形 2"/>
          <p:cNvSpPr/>
          <p:nvPr/>
        </p:nvSpPr>
        <p:spPr>
          <a:xfrm>
            <a:off x="6444208" y="1890644"/>
            <a:ext cx="2771478" cy="117831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</a:rPr>
              <a:t>｛｝等价于闭包运算</a:t>
            </a:r>
          </a:p>
        </p:txBody>
      </p:sp>
    </p:spTree>
    <p:extLst>
      <p:ext uri="{BB962C8B-B14F-4D97-AF65-F5344CB8AC3E}">
        <p14:creationId xmlns="" xmlns:p14="http://schemas.microsoft.com/office/powerpoint/2010/main" val="206068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3380</Words>
  <Application>Microsoft Office PowerPoint</Application>
  <PresentationFormat>全屏显示(4:3)</PresentationFormat>
  <Paragraphs>435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2_模块</vt:lpstr>
      <vt:lpstr>第三章 词法分析 </vt:lpstr>
      <vt:lpstr>本章提要</vt:lpstr>
      <vt:lpstr>3.1 词法分析程序的设计</vt:lpstr>
      <vt:lpstr>幻灯片 4</vt:lpstr>
      <vt:lpstr>幻灯片 5</vt:lpstr>
      <vt:lpstr>幻灯片 6</vt:lpstr>
      <vt:lpstr>例：词法分析程序的输出 </vt:lpstr>
      <vt:lpstr>幻灯片 8</vt:lpstr>
      <vt:lpstr>3.2 PL/0 词法分析程序的设计和实现</vt:lpstr>
      <vt:lpstr>3.2 PL/0 词法分析程序的设计和实现</vt:lpstr>
      <vt:lpstr>3.3  单词的形式化描述工具</vt:lpstr>
      <vt:lpstr>幻灯片 12</vt:lpstr>
      <vt:lpstr>幻灯片 13</vt:lpstr>
      <vt:lpstr>幻灯片 14</vt:lpstr>
      <vt:lpstr>幻灯片 15</vt:lpstr>
      <vt:lpstr>幻灯片 16</vt:lpstr>
      <vt:lpstr>幻灯片 17</vt:lpstr>
      <vt:lpstr>正规式满足的代数规律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正规文法和正规式的相互转换</vt:lpstr>
      <vt:lpstr>正规文法和正规式的相互转换                                 :正规式转化为正规文法</vt:lpstr>
      <vt:lpstr>幻灯片 29</vt:lpstr>
      <vt:lpstr>幻灯片 30</vt:lpstr>
      <vt:lpstr>幻灯片 31</vt:lpstr>
      <vt:lpstr>幻灯片 32</vt:lpstr>
      <vt:lpstr>3.1节 主要内容及考点</vt:lpstr>
      <vt:lpstr>3.1节 本节习题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词法分析 </dc:title>
  <dc:creator>jinxi</dc:creator>
  <cp:lastModifiedBy>lenovo</cp:lastModifiedBy>
  <cp:revision>20</cp:revision>
  <dcterms:created xsi:type="dcterms:W3CDTF">2016-10-11T21:58:46Z</dcterms:created>
  <dcterms:modified xsi:type="dcterms:W3CDTF">2018-04-17T14:44:07Z</dcterms:modified>
</cp:coreProperties>
</file>